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311" r:id="rId20"/>
    <p:sldId id="312" r:id="rId21"/>
    <p:sldId id="313" r:id="rId22"/>
    <p:sldId id="314" r:id="rId23"/>
    <p:sldId id="315" r:id="rId24"/>
    <p:sldId id="274" r:id="rId25"/>
    <p:sldId id="275" r:id="rId26"/>
    <p:sldId id="29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00" r:id="rId51"/>
    <p:sldId id="301" r:id="rId52"/>
    <p:sldId id="302" r:id="rId53"/>
    <p:sldId id="303" r:id="rId54"/>
    <p:sldId id="304" r:id="rId55"/>
    <p:sldId id="305" r:id="rId56"/>
    <p:sldId id="307" r:id="rId57"/>
    <p:sldId id="306" r:id="rId58"/>
    <p:sldId id="308" r:id="rId59"/>
    <p:sldId id="309" r:id="rId60"/>
    <p:sldId id="31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E034-7331-4369-BD35-E1B78C177476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7D790-348D-41E2-BFC8-5AC02A02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0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4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0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9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3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86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0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1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&lt;p id="demo"&gt;&lt;/p&gt;</a:t>
            </a:r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day;</a:t>
            </a:r>
          </a:p>
          <a:p>
            <a:r>
              <a:rPr lang="en-IN" dirty="0" smtClean="0"/>
              <a:t>switch (new Date().</a:t>
            </a:r>
            <a:r>
              <a:rPr lang="en-IN" dirty="0" err="1" smtClean="0"/>
              <a:t>getDay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case 0:</a:t>
            </a:r>
          </a:p>
          <a:p>
            <a:r>
              <a:rPr lang="en-IN" dirty="0" smtClean="0"/>
              <a:t>        day = "Sunday";    break;</a:t>
            </a:r>
          </a:p>
          <a:p>
            <a:r>
              <a:rPr lang="en-IN" dirty="0" smtClean="0"/>
              <a:t>    case 1:</a:t>
            </a:r>
          </a:p>
          <a:p>
            <a:r>
              <a:rPr lang="en-IN" dirty="0" smtClean="0"/>
              <a:t>        day = "Monday";    break;</a:t>
            </a:r>
          </a:p>
          <a:p>
            <a:r>
              <a:rPr lang="en-IN" dirty="0" smtClean="0"/>
              <a:t>    case 2:</a:t>
            </a:r>
          </a:p>
          <a:p>
            <a:r>
              <a:rPr lang="en-IN" dirty="0" smtClean="0"/>
              <a:t>        day = "Tuesday";   break;</a:t>
            </a:r>
          </a:p>
          <a:p>
            <a:r>
              <a:rPr lang="en-IN" dirty="0" smtClean="0"/>
              <a:t>    case 3:</a:t>
            </a:r>
          </a:p>
          <a:p>
            <a:r>
              <a:rPr lang="en-IN" dirty="0" smtClean="0"/>
              <a:t>        day = "Wednesday"; break;</a:t>
            </a:r>
          </a:p>
          <a:p>
            <a:r>
              <a:rPr lang="en-IN" dirty="0" smtClean="0"/>
              <a:t>    case 4:</a:t>
            </a:r>
          </a:p>
          <a:p>
            <a:r>
              <a:rPr lang="en-IN" dirty="0" smtClean="0"/>
              <a:t>        day = "Thursday";  break;</a:t>
            </a:r>
          </a:p>
          <a:p>
            <a:r>
              <a:rPr lang="en-IN" dirty="0" smtClean="0"/>
              <a:t>    case 5:</a:t>
            </a:r>
          </a:p>
          <a:p>
            <a:r>
              <a:rPr lang="en-IN" dirty="0" smtClean="0"/>
              <a:t>        day = "Friday";    break;</a:t>
            </a:r>
          </a:p>
          <a:p>
            <a:r>
              <a:rPr lang="en-IN" dirty="0" smtClean="0"/>
              <a:t>    case  6:</a:t>
            </a:r>
          </a:p>
          <a:p>
            <a:r>
              <a:rPr lang="en-IN" dirty="0" smtClean="0"/>
              <a:t>        day = "Saturday";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err="1" smtClean="0"/>
              <a:t>document.getElementById</a:t>
            </a:r>
            <a:r>
              <a:rPr lang="en-IN" dirty="0" smtClean="0"/>
              <a:t>("demo").</a:t>
            </a:r>
            <a:r>
              <a:rPr lang="en-IN" dirty="0" err="1" smtClean="0"/>
              <a:t>innerHTML</a:t>
            </a:r>
            <a:r>
              <a:rPr lang="en-IN" dirty="0" smtClean="0"/>
              <a:t> = "Today is " + day;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84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7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5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9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8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18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43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93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02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29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147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0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0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5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81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0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4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14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37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5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02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7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OperatorDescription</a:t>
            </a:r>
            <a:r>
              <a:rPr lang="en-IN" dirty="0" err="1" smtClean="0">
                <a:effectLst/>
              </a:rPr>
              <a:t>+Addition-Subtraction</a:t>
            </a:r>
            <a:r>
              <a:rPr lang="en-IN" dirty="0" smtClean="0">
                <a:effectLst/>
              </a:rPr>
              <a:t>*Multiplication/</a:t>
            </a:r>
            <a:r>
              <a:rPr lang="en-IN" dirty="0" err="1" smtClean="0">
                <a:effectLst/>
              </a:rPr>
              <a:t>Division%Modulus</a:t>
            </a:r>
            <a:r>
              <a:rPr lang="en-IN" dirty="0" smtClean="0">
                <a:effectLst/>
              </a:rPr>
              <a:t> (Division Remainder)++Increment--Decrement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OperatorDescription</a:t>
            </a:r>
            <a:r>
              <a:rPr lang="en-IN" dirty="0" err="1" smtClean="0">
                <a:effectLst/>
              </a:rPr>
              <a:t>+Addition-Subtraction</a:t>
            </a:r>
            <a:r>
              <a:rPr lang="en-IN" dirty="0" smtClean="0">
                <a:effectLst/>
              </a:rPr>
              <a:t>*Multiplication/</a:t>
            </a:r>
            <a:r>
              <a:rPr lang="en-IN" dirty="0" err="1" smtClean="0">
                <a:effectLst/>
              </a:rPr>
              <a:t>Division%Modulus</a:t>
            </a:r>
            <a:r>
              <a:rPr lang="en-IN" smtClean="0">
                <a:effectLst/>
              </a:rPr>
              <a:t> (Division Remainder)++Increment--Decrement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OperatorDescription</a:t>
            </a:r>
            <a:r>
              <a:rPr lang="en-IN" dirty="0" err="1" smtClean="0">
                <a:effectLst/>
              </a:rPr>
              <a:t>+Addition-Subtraction</a:t>
            </a:r>
            <a:r>
              <a:rPr lang="en-IN" dirty="0" smtClean="0">
                <a:effectLst/>
              </a:rPr>
              <a:t>*Multiplication/</a:t>
            </a:r>
            <a:r>
              <a:rPr lang="en-IN" dirty="0" err="1" smtClean="0">
                <a:effectLst/>
              </a:rPr>
              <a:t>Division%Modulus</a:t>
            </a:r>
            <a:r>
              <a:rPr lang="en-IN" smtClean="0">
                <a:effectLst/>
              </a:rPr>
              <a:t> (Division Remainder)++Increment--Decrement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7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6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0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7D790-348D-41E2-BFC8-5AC02A0201D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  <a:br>
              <a:rPr lang="en-IN" dirty="0"/>
            </a:br>
            <a:r>
              <a:rPr lang="en-IN" dirty="0" smtClean="0"/>
              <a:t>(JS)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6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/>
          <a:lstStyle/>
          <a:p>
            <a:r>
              <a:rPr lang="en-IN" b="1" dirty="0"/>
              <a:t>assignment</a:t>
            </a:r>
            <a:r>
              <a:rPr lang="en-IN" dirty="0"/>
              <a:t> operator (=) assigns a value to a variable</a:t>
            </a:r>
            <a:r>
              <a:rPr lang="en-IN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 x = 10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b="1" dirty="0"/>
              <a:t>addition</a:t>
            </a:r>
            <a:r>
              <a:rPr lang="en-IN" dirty="0"/>
              <a:t> operator (+) adds numbers</a:t>
            </a:r>
            <a:r>
              <a:rPr lang="en-IN" dirty="0" smtClean="0"/>
              <a:t>:</a:t>
            </a:r>
          </a:p>
          <a:p>
            <a:r>
              <a:rPr lang="da-DK" dirty="0"/>
              <a:t>var x = 5;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y = 2;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z = x + y</a:t>
            </a:r>
            <a:r>
              <a:rPr lang="da-DK" dirty="0" smtClean="0"/>
              <a:t>;</a:t>
            </a:r>
          </a:p>
          <a:p>
            <a:endParaRPr lang="da-DK" dirty="0"/>
          </a:p>
          <a:p>
            <a:r>
              <a:rPr lang="en-IN" b="1" dirty="0"/>
              <a:t>multiplication</a:t>
            </a:r>
            <a:r>
              <a:rPr lang="en-IN" dirty="0"/>
              <a:t> operator (*) multiplies numbers</a:t>
            </a:r>
            <a:r>
              <a:rPr lang="en-IN" dirty="0" smtClean="0"/>
              <a:t>.</a:t>
            </a:r>
          </a:p>
          <a:p>
            <a:r>
              <a:rPr lang="da-DK" dirty="0"/>
              <a:t>var x = 5;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y = 2;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z = x * y</a:t>
            </a:r>
            <a:r>
              <a:rPr lang="da-DK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8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/>
          <a:lstStyle/>
          <a:p>
            <a:r>
              <a:rPr lang="en-IN" dirty="0"/>
              <a:t>JavaScript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31873"/>
              </p:ext>
            </p:extLst>
          </p:nvPr>
        </p:nvGraphicFramePr>
        <p:xfrm>
          <a:off x="1066800" y="1828103"/>
          <a:ext cx="8648700" cy="3413760"/>
        </p:xfrm>
        <a:graphic>
          <a:graphicData uri="http://schemas.openxmlformats.org/drawingml/2006/table">
            <a:tbl>
              <a:tblPr/>
              <a:tblGrid>
                <a:gridCol w="2152650"/>
                <a:gridCol w="64960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 (Division 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/>
          <a:lstStyle/>
          <a:p>
            <a:r>
              <a:rPr lang="en-IN" dirty="0"/>
              <a:t>Assignment operators assign values to JavaScript variables.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96648"/>
              </p:ext>
            </p:extLst>
          </p:nvPr>
        </p:nvGraphicFramePr>
        <p:xfrm>
          <a:off x="1066800" y="1914854"/>
          <a:ext cx="8648700" cy="2987040"/>
        </p:xfrm>
        <a:graphic>
          <a:graphicData uri="http://schemas.openxmlformats.org/drawingml/2006/table">
            <a:tbl>
              <a:tblPr/>
              <a:tblGrid>
                <a:gridCol w="2152650"/>
                <a:gridCol w="3248025"/>
                <a:gridCol w="32480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9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/>
          <a:lstStyle/>
          <a:p>
            <a:r>
              <a:rPr lang="en-IN" dirty="0"/>
              <a:t>The + operator can also be used to add (concatenate) strings</a:t>
            </a:r>
            <a:r>
              <a:rPr lang="en-IN" dirty="0" smtClean="0"/>
              <a:t>.</a:t>
            </a:r>
          </a:p>
          <a:p>
            <a:r>
              <a:rPr lang="sv-SE" dirty="0"/>
              <a:t>var txt1 = "John";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var txt2 = "Doe</a:t>
            </a:r>
            <a:r>
              <a:rPr lang="sv-SE" dirty="0" smtClean="0"/>
              <a:t>";;  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var txt3 = txt1 + " " + txt2</a:t>
            </a:r>
            <a:r>
              <a:rPr lang="sv-SE" dirty="0" smtClean="0"/>
              <a:t>;  // OUTPUT : </a:t>
            </a:r>
            <a:r>
              <a:rPr lang="en-IN" dirty="0" smtClean="0"/>
              <a:t>John Doe</a:t>
            </a:r>
          </a:p>
          <a:p>
            <a:endParaRPr lang="en-IN" dirty="0"/>
          </a:p>
          <a:p>
            <a:r>
              <a:rPr lang="en-IN" dirty="0"/>
              <a:t>JavaScript Comparison Operators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32857"/>
              </p:ext>
            </p:extLst>
          </p:nvPr>
        </p:nvGraphicFramePr>
        <p:xfrm>
          <a:off x="5331651" y="2532185"/>
          <a:ext cx="6506159" cy="4029915"/>
        </p:xfrm>
        <a:graphic>
          <a:graphicData uri="http://schemas.openxmlformats.org/drawingml/2006/table">
            <a:tbl>
              <a:tblPr/>
              <a:tblGrid>
                <a:gridCol w="773860"/>
                <a:gridCol w="5732299"/>
              </a:tblGrid>
              <a:tr h="64776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==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equal to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===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equal value and equal type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!=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not equal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!==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not equal value or not equal type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greater than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less than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greater than or equal to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less than or equal to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954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ternary operator</a:t>
                      </a:r>
                    </a:p>
                  </a:txBody>
                  <a:tcPr marL="65977" marR="65977" marT="65977" marB="65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73" y="361240"/>
            <a:ext cx="10058400" cy="6375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Other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46265"/>
              </p:ext>
            </p:extLst>
          </p:nvPr>
        </p:nvGraphicFramePr>
        <p:xfrm>
          <a:off x="976984" y="1468901"/>
          <a:ext cx="3405109" cy="1706880"/>
        </p:xfrm>
        <a:graphic>
          <a:graphicData uri="http://schemas.openxmlformats.org/drawingml/2006/table">
            <a:tbl>
              <a:tblPr/>
              <a:tblGrid>
                <a:gridCol w="1314450"/>
                <a:gridCol w="209065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77951" y="1137697"/>
            <a:ext cx="28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JavaScript Type Operators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773" y="113769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JavaScript Logical Operators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28785"/>
              </p:ext>
            </p:extLst>
          </p:nvPr>
        </p:nvGraphicFramePr>
        <p:xfrm>
          <a:off x="4852475" y="1464826"/>
          <a:ext cx="6570492" cy="1554480"/>
        </p:xfrm>
        <a:graphic>
          <a:graphicData uri="http://schemas.openxmlformats.org/drawingml/2006/table">
            <a:tbl>
              <a:tblPr/>
              <a:tblGrid>
                <a:gridCol w="1632732"/>
                <a:gridCol w="493776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typeof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58625" y="3117725"/>
            <a:ext cx="303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JavaScript Bitwise Operators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0566"/>
              </p:ext>
            </p:extLst>
          </p:nvPr>
        </p:nvGraphicFramePr>
        <p:xfrm>
          <a:off x="951705" y="3499338"/>
          <a:ext cx="10072468" cy="3013488"/>
        </p:xfrm>
        <a:graphic>
          <a:graphicData uri="http://schemas.openxmlformats.org/drawingml/2006/table">
            <a:tbl>
              <a:tblPr/>
              <a:tblGrid>
                <a:gridCol w="1198046"/>
                <a:gridCol w="2507023"/>
                <a:gridCol w="1619582"/>
                <a:gridCol w="1619582"/>
                <a:gridCol w="1619582"/>
                <a:gridCol w="1508653"/>
              </a:tblGrid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Example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Same as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Result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Decimal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AND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&amp;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 &amp; 0001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0001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OR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|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 | 0001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5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~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NOT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~ 5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~0101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1010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XOR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^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 ^ 0001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4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Zero fill left shift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&lt;&lt;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 &lt;&lt;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1010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Signed right shift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&gt;&gt;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0101 &gt;&gt;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0010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 2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&gt;&gt;&gt;</a:t>
                      </a:r>
                    </a:p>
                  </a:txBody>
                  <a:tcPr marL="132846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Zero fill right shift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 &gt;&gt;&gt;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0101 &gt;&gt;&gt; 1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0010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  2</a:t>
                      </a:r>
                    </a:p>
                  </a:txBody>
                  <a:tcPr marL="66423" marR="66423" marT="66423" marB="66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6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 Doe"          // Returns "</a:t>
            </a:r>
            <a:r>
              <a:rPr lang="en-IN" dirty="0" smtClean="0"/>
              <a:t>string“</a:t>
            </a:r>
          </a:p>
          <a:p>
            <a:endParaRPr lang="en-IN" dirty="0"/>
          </a:p>
          <a:p>
            <a:r>
              <a:rPr lang="en-IN" dirty="0" err="1"/>
              <a:t>typeof</a:t>
            </a:r>
            <a:r>
              <a:rPr lang="en-IN" dirty="0"/>
              <a:t> 0    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(3)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(3 + 4)             // Returns "number"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9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Empty / Null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Empty Values</a:t>
            </a:r>
          </a:p>
          <a:p>
            <a:r>
              <a:rPr lang="en-IN" dirty="0"/>
              <a:t>An empty value has nothing to do with undefined</a:t>
            </a:r>
            <a:r>
              <a:rPr lang="en-IN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 car = ""; 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Null</a:t>
            </a:r>
          </a:p>
          <a:p>
            <a:r>
              <a:rPr lang="en-IN" dirty="0"/>
              <a:t>In JavaScript null is "nothing". It is supposed to be something that doesn't exist.</a:t>
            </a:r>
          </a:p>
          <a:p>
            <a:r>
              <a:rPr lang="en-IN" dirty="0"/>
              <a:t>Unfortunately, in JavaScript, the data type of null is an object.</a:t>
            </a:r>
          </a:p>
          <a:p>
            <a:r>
              <a:rPr lang="en-IN" dirty="0" err="1"/>
              <a:t>var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</a:t>
            </a:r>
            <a:r>
              <a:rPr lang="en-IN" dirty="0" smtClean="0"/>
              <a:t>"};</a:t>
            </a:r>
          </a:p>
          <a:p>
            <a:r>
              <a:rPr lang="en-IN" dirty="0" smtClean="0"/>
              <a:t>person </a:t>
            </a:r>
            <a:r>
              <a:rPr lang="en-IN" dirty="0"/>
              <a:t>= null;        // Now value is null, but type is still an object</a:t>
            </a:r>
          </a:p>
        </p:txBody>
      </p:sp>
    </p:spTree>
    <p:extLst>
      <p:ext uri="{BB962C8B-B14F-4D97-AF65-F5344CB8AC3E}">
        <p14:creationId xmlns:p14="http://schemas.microsoft.com/office/powerpoint/2010/main" val="207249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237957"/>
            <a:ext cx="10412437" cy="5289452"/>
          </a:xfrm>
        </p:spPr>
        <p:txBody>
          <a:bodyPr/>
          <a:lstStyle/>
          <a:p>
            <a:r>
              <a:rPr lang="en-IN" dirty="0"/>
              <a:t>A JavaScript function is a block of code designed to perform a particular task.</a:t>
            </a:r>
          </a:p>
          <a:p>
            <a:r>
              <a:rPr lang="en-IN" dirty="0"/>
              <a:t>A JavaScript function is executed when "something" invokes it (calls it</a:t>
            </a:r>
            <a:r>
              <a:rPr lang="en-IN" dirty="0" smtClean="0"/>
              <a:t>).</a:t>
            </a:r>
          </a:p>
          <a:p>
            <a:r>
              <a:rPr lang="en-IN" dirty="0"/>
              <a:t>A JavaScript function is defined with the </a:t>
            </a:r>
            <a:r>
              <a:rPr lang="en-IN" b="1" dirty="0"/>
              <a:t>function</a:t>
            </a:r>
            <a:r>
              <a:rPr lang="en-IN" dirty="0"/>
              <a:t> keyword, followed by a </a:t>
            </a:r>
            <a:r>
              <a:rPr lang="en-IN" b="1" dirty="0"/>
              <a:t>name</a:t>
            </a:r>
            <a:r>
              <a:rPr lang="en-IN" dirty="0"/>
              <a:t>, followed by parentheses </a:t>
            </a:r>
            <a:r>
              <a:rPr lang="en-IN" b="1" dirty="0"/>
              <a:t>()</a:t>
            </a:r>
            <a:r>
              <a:rPr lang="en-IN" dirty="0"/>
              <a:t>.</a:t>
            </a:r>
          </a:p>
          <a:p>
            <a:r>
              <a:rPr lang="en-IN" dirty="0"/>
              <a:t>Function names can contain letters, digits, underscores, and dollar signs (same rules as variables).</a:t>
            </a:r>
          </a:p>
          <a:p>
            <a:r>
              <a:rPr lang="en-IN" dirty="0"/>
              <a:t>The parentheses may include parameter names separated by commas:</a:t>
            </a:r>
            <a:br>
              <a:rPr lang="en-IN" dirty="0"/>
            </a:br>
            <a:r>
              <a:rPr lang="en-IN" b="1" dirty="0"/>
              <a:t>(</a:t>
            </a:r>
            <a:r>
              <a:rPr lang="en-IN" b="1" i="1" dirty="0"/>
              <a:t>parameter1, parameter2, ...</a:t>
            </a:r>
            <a:r>
              <a:rPr lang="en-IN" b="1" dirty="0"/>
              <a:t>)</a:t>
            </a:r>
            <a:endParaRPr lang="en-IN" dirty="0"/>
          </a:p>
          <a:p>
            <a:r>
              <a:rPr lang="en-IN" dirty="0"/>
              <a:t>The code to be executed, by the function, is placed inside curly brackets: </a:t>
            </a:r>
            <a:r>
              <a:rPr lang="en-IN" b="1" dirty="0"/>
              <a:t>{}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function</a:t>
            </a:r>
            <a:r>
              <a:rPr lang="en-IN" dirty="0"/>
              <a:t>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code to be executed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IN" dirty="0"/>
              <a:t>When JavaScript reaches a </a:t>
            </a:r>
            <a:r>
              <a:rPr lang="en-IN" b="1" dirty="0"/>
              <a:t>return statement</a:t>
            </a:r>
            <a:r>
              <a:rPr lang="en-IN" dirty="0"/>
              <a:t>, the function will stop executing</a:t>
            </a:r>
            <a:r>
              <a:rPr lang="en-IN" dirty="0" smtClean="0"/>
              <a:t>.</a:t>
            </a:r>
          </a:p>
          <a:p>
            <a:r>
              <a:rPr lang="en-IN" dirty="0"/>
              <a:t>Functions often compute a </a:t>
            </a:r>
            <a:r>
              <a:rPr lang="en-IN" b="1" dirty="0"/>
              <a:t>return value</a:t>
            </a:r>
            <a:r>
              <a:rPr lang="en-IN" dirty="0"/>
              <a:t>. The return value is "returned" back to the "</a:t>
            </a:r>
            <a:r>
              <a:rPr lang="en-IN" dirty="0" smtClean="0"/>
              <a:t>caller“.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237957"/>
            <a:ext cx="10412437" cy="5289452"/>
          </a:xfrm>
        </p:spPr>
        <p:txBody>
          <a:bodyPr>
            <a:normAutofit lnSpcReduction="1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 x = 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(4, 3);    // Function is called, return value will end up in x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(a, b) {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 return a * b;            // Function returns the product of a and b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endParaRPr lang="en-IN" dirty="0"/>
          </a:p>
          <a:p>
            <a:r>
              <a:rPr lang="en-IN" dirty="0"/>
              <a:t>() Operator Invokes the Function</a:t>
            </a:r>
          </a:p>
          <a:p>
            <a:endParaRPr lang="en-IN" dirty="0" smtClean="0"/>
          </a:p>
          <a:p>
            <a:r>
              <a:rPr lang="en-IN" dirty="0">
                <a:solidFill>
                  <a:srgbClr val="002060"/>
                </a:solidFill>
              </a:rPr>
              <a:t>function </a:t>
            </a:r>
            <a:r>
              <a:rPr lang="en-IN" dirty="0" err="1">
                <a:solidFill>
                  <a:srgbClr val="002060"/>
                </a:solidFill>
              </a:rPr>
              <a:t>toCelsius</a:t>
            </a:r>
            <a:r>
              <a:rPr lang="en-IN" dirty="0">
                <a:solidFill>
                  <a:srgbClr val="002060"/>
                </a:solidFill>
              </a:rPr>
              <a:t>(</a:t>
            </a:r>
            <a:r>
              <a:rPr lang="en-IN" dirty="0" err="1">
                <a:solidFill>
                  <a:srgbClr val="002060"/>
                </a:solidFill>
              </a:rPr>
              <a:t>fahrenheit</a:t>
            </a:r>
            <a:r>
              <a:rPr lang="en-IN" dirty="0">
                <a:solidFill>
                  <a:srgbClr val="002060"/>
                </a:solidFill>
              </a:rPr>
              <a:t>) {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    return (5/9) * (fahrenheit-32);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}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 err="1">
                <a:solidFill>
                  <a:srgbClr val="002060"/>
                </a:solidFill>
              </a:rPr>
              <a:t>document.getElementById</a:t>
            </a:r>
            <a:r>
              <a:rPr lang="en-IN" dirty="0">
                <a:solidFill>
                  <a:srgbClr val="002060"/>
                </a:solidFill>
              </a:rPr>
              <a:t>("demo").</a:t>
            </a:r>
            <a:r>
              <a:rPr lang="en-IN" dirty="0" err="1">
                <a:solidFill>
                  <a:srgbClr val="002060"/>
                </a:solidFill>
              </a:rPr>
              <a:t>innerHTML</a:t>
            </a:r>
            <a:r>
              <a:rPr lang="en-IN" dirty="0">
                <a:solidFill>
                  <a:srgbClr val="002060"/>
                </a:solidFill>
              </a:rPr>
              <a:t> = </a:t>
            </a:r>
            <a:r>
              <a:rPr lang="en-IN" dirty="0" err="1">
                <a:solidFill>
                  <a:srgbClr val="002060"/>
                </a:solidFill>
              </a:rPr>
              <a:t>toCelsius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</a:p>
          <a:p>
            <a:endParaRPr lang="en-IN" dirty="0"/>
          </a:p>
          <a:p>
            <a:r>
              <a:rPr lang="en-IN" dirty="0"/>
              <a:t>Local Variables</a:t>
            </a:r>
          </a:p>
          <a:p>
            <a:r>
              <a:rPr lang="en-IN" dirty="0"/>
              <a:t>Variables declared within a JavaScript function, become </a:t>
            </a:r>
            <a:r>
              <a:rPr lang="en-IN" b="1" dirty="0"/>
              <a:t>LOCAL</a:t>
            </a:r>
            <a:r>
              <a:rPr lang="en-IN" dirty="0"/>
              <a:t> to the function.</a:t>
            </a:r>
          </a:p>
          <a:p>
            <a:r>
              <a:rPr lang="en-IN" dirty="0"/>
              <a:t>Local variables can only be accessed from within the </a:t>
            </a:r>
            <a:r>
              <a:rPr lang="en-IN" dirty="0" smtClean="0"/>
              <a:t>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99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JavaScript</a:t>
            </a:r>
            <a:r>
              <a:rPr lang="en-IN" dirty="0"/>
              <a:t> Closures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11347"/>
            <a:ext cx="10412437" cy="5620043"/>
          </a:xfrm>
        </p:spPr>
        <p:txBody>
          <a:bodyPr>
            <a:normAutofit/>
          </a:bodyPr>
          <a:lstStyle/>
          <a:p>
            <a:r>
              <a:rPr lang="en-IN" dirty="0"/>
              <a:t>JavaScript variables can belong to the </a:t>
            </a:r>
            <a:r>
              <a:rPr lang="en-IN" b="1" dirty="0"/>
              <a:t>local</a:t>
            </a:r>
            <a:r>
              <a:rPr lang="en-IN" dirty="0"/>
              <a:t> or </a:t>
            </a:r>
            <a:r>
              <a:rPr lang="en-IN" b="1" dirty="0"/>
              <a:t>global</a:t>
            </a:r>
            <a:r>
              <a:rPr lang="en-IN" dirty="0"/>
              <a:t> scope.</a:t>
            </a:r>
          </a:p>
          <a:p>
            <a:r>
              <a:rPr lang="en-IN" dirty="0"/>
              <a:t>Global variables can be made local (private) with </a:t>
            </a:r>
            <a:r>
              <a:rPr lang="en-IN" b="1" dirty="0"/>
              <a:t>closures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Global </a:t>
            </a:r>
            <a:r>
              <a:rPr lang="en-IN" dirty="0"/>
              <a:t>Variables</a:t>
            </a:r>
          </a:p>
          <a:p>
            <a:r>
              <a:rPr lang="en-IN" dirty="0"/>
              <a:t>A function can access all variables defined </a:t>
            </a:r>
            <a:r>
              <a:rPr lang="en-IN" b="1" dirty="0"/>
              <a:t>inside</a:t>
            </a:r>
            <a:r>
              <a:rPr lang="en-IN" dirty="0"/>
              <a:t> the function</a:t>
            </a:r>
          </a:p>
          <a:p>
            <a:r>
              <a:rPr lang="en-IN" dirty="0" smtClean="0"/>
              <a:t>Ex:</a:t>
            </a:r>
          </a:p>
          <a:p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var</a:t>
            </a:r>
            <a:r>
              <a:rPr lang="en-IN" dirty="0"/>
              <a:t> a = 4;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a * a;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IN" dirty="0" smtClean="0"/>
              <a:t>But </a:t>
            </a:r>
            <a:r>
              <a:rPr lang="en-IN" dirty="0"/>
              <a:t>a function can also access variables defined </a:t>
            </a:r>
            <a:r>
              <a:rPr lang="en-IN" b="1" dirty="0"/>
              <a:t>outside</a:t>
            </a:r>
            <a:r>
              <a:rPr lang="en-IN" dirty="0"/>
              <a:t> the </a:t>
            </a:r>
            <a:r>
              <a:rPr lang="en-IN" dirty="0" smtClean="0"/>
              <a:t>function- </a:t>
            </a:r>
            <a:r>
              <a:rPr lang="en-IN" b="1" dirty="0"/>
              <a:t>global</a:t>
            </a:r>
            <a:r>
              <a:rPr lang="en-IN" dirty="0"/>
              <a:t> variable</a:t>
            </a:r>
            <a:endParaRPr lang="en-IN" dirty="0" smtClean="0"/>
          </a:p>
          <a:p>
            <a:r>
              <a:rPr lang="en-IN" dirty="0" smtClean="0"/>
              <a:t>Ex:   </a:t>
            </a:r>
          </a:p>
          <a:p>
            <a:r>
              <a:rPr lang="en-IN" dirty="0" err="1" smtClean="0"/>
              <a:t>var</a:t>
            </a:r>
            <a:r>
              <a:rPr lang="en-IN" dirty="0"/>
              <a:t> a = 4;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a * a;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8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Define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38" y="1806906"/>
            <a:ext cx="10058400" cy="3931920"/>
          </a:xfrm>
        </p:spPr>
        <p:txBody>
          <a:bodyPr/>
          <a:lstStyle/>
          <a:p>
            <a:r>
              <a:rPr lang="en-IN" dirty="0"/>
              <a:t>JavaScript is the programming language of HTML and the Web.</a:t>
            </a:r>
          </a:p>
          <a:p>
            <a:r>
              <a:rPr lang="en-IN" dirty="0"/>
              <a:t>JavaScript is easy to learn.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14423" y="2219742"/>
            <a:ext cx="752126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&lt;h2&gt;My First JavaScript&lt;/h2&gt;</a:t>
            </a:r>
          </a:p>
          <a:p>
            <a:endParaRPr lang="en-IN" dirty="0"/>
          </a:p>
          <a:p>
            <a:r>
              <a:rPr lang="en-IN" dirty="0"/>
              <a:t>&lt;button type="button"</a:t>
            </a:r>
          </a:p>
          <a:p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document.getElementById</a:t>
            </a:r>
            <a:r>
              <a:rPr lang="en-IN" dirty="0"/>
              <a:t>('demo').</a:t>
            </a:r>
            <a:r>
              <a:rPr lang="en-IN" dirty="0" err="1"/>
              <a:t>innerHTML</a:t>
            </a:r>
            <a:r>
              <a:rPr lang="en-IN" dirty="0"/>
              <a:t> = Date()"&gt;</a:t>
            </a:r>
          </a:p>
          <a:p>
            <a:r>
              <a:rPr lang="en-IN" dirty="0"/>
              <a:t>Click me to display Date and Time.&lt;/button&gt;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9498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883" y="192428"/>
            <a:ext cx="9113520" cy="707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JavaScript</a:t>
            </a:r>
            <a:r>
              <a:rPr lang="en-IN" dirty="0"/>
              <a:t> Closures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436098"/>
            <a:ext cx="10412437" cy="659774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Variable Lifetime</a:t>
            </a:r>
          </a:p>
          <a:p>
            <a:r>
              <a:rPr lang="en-IN" dirty="0"/>
              <a:t>Global variables live as long as your application (your window / your web page) lives.</a:t>
            </a:r>
          </a:p>
          <a:p>
            <a:r>
              <a:rPr lang="en-IN" dirty="0"/>
              <a:t>Local variables have short lives. They are created when the function is invoked, and deleted when the </a:t>
            </a:r>
            <a:r>
              <a:rPr lang="en-IN" dirty="0" smtClean="0"/>
              <a:t>function </a:t>
            </a:r>
            <a:r>
              <a:rPr lang="en-IN" dirty="0"/>
              <a:t>is finished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p&gt;Counting with a global variable.&lt;/p&gt;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counter = 0;</a:t>
            </a:r>
          </a:p>
          <a:p>
            <a:r>
              <a:rPr lang="en-IN" dirty="0" smtClean="0"/>
              <a:t>function </a:t>
            </a:r>
            <a:r>
              <a:rPr lang="en-IN" dirty="0"/>
              <a:t>add() {</a:t>
            </a:r>
          </a:p>
          <a:p>
            <a:r>
              <a:rPr lang="en-IN" dirty="0"/>
              <a:t>    counter += 1;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add();   add();   add</a:t>
            </a:r>
            <a:r>
              <a:rPr lang="en-IN" dirty="0"/>
              <a:t>();</a:t>
            </a:r>
          </a:p>
          <a:p>
            <a:r>
              <a:rPr lang="en-IN" dirty="0" err="1" smtClean="0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"The counter is: " + counter;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9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445646"/>
            <a:ext cx="911352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Use 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8" y="1153550"/>
            <a:ext cx="9908345" cy="588029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"use strict"; Defines that JavaScript code should be executed in "strict mode</a:t>
            </a:r>
            <a:r>
              <a:rPr lang="en-IN" dirty="0" smtClean="0"/>
              <a:t>".</a:t>
            </a:r>
          </a:p>
          <a:p>
            <a:r>
              <a:rPr lang="en-IN" dirty="0"/>
              <a:t>It is not a statement, but a literal expression, ignored by earlier versions of JavaScript.</a:t>
            </a:r>
          </a:p>
          <a:p>
            <a:r>
              <a:rPr lang="en-IN" dirty="0"/>
              <a:t>The purpose of "use strict" is to indicate that the code should be executed in "strict mode".</a:t>
            </a:r>
          </a:p>
          <a:p>
            <a:endParaRPr lang="en-IN" dirty="0" smtClean="0"/>
          </a:p>
          <a:p>
            <a:r>
              <a:rPr lang="en-IN" dirty="0"/>
              <a:t>Declaring Strict Mode</a:t>
            </a:r>
          </a:p>
          <a:p>
            <a:r>
              <a:rPr lang="en-IN" dirty="0"/>
              <a:t>Strict mode is declared by adding "use strict"; to the beginning of a script or a function.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p&gt;Activate debugging in your browser (F12) to see the error report.&lt;/p&gt;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/>
              <a:t>"use strict";</a:t>
            </a:r>
          </a:p>
          <a:p>
            <a:r>
              <a:rPr lang="en-IN" dirty="0"/>
              <a:t>x = 3.14;    // This will cause an error (x is not defined).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86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445646"/>
            <a:ext cx="911352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Use 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8" y="1153550"/>
            <a:ext cx="9908345" cy="5148775"/>
          </a:xfrm>
        </p:spPr>
        <p:txBody>
          <a:bodyPr>
            <a:normAutofit/>
          </a:bodyPr>
          <a:lstStyle/>
          <a:p>
            <a:r>
              <a:rPr lang="en-IN" b="1" dirty="0"/>
              <a:t>"use strict"; </a:t>
            </a:r>
            <a:r>
              <a:rPr lang="en-IN" b="1" dirty="0" smtClean="0"/>
              <a:t>Syntax</a:t>
            </a:r>
          </a:p>
          <a:p>
            <a:r>
              <a:rPr lang="en-IN" dirty="0"/>
              <a:t>The syntax, for declaring strict mode, was designed to be compatible with older versions of JavaScript</a:t>
            </a:r>
            <a:r>
              <a:rPr lang="en-IN" dirty="0" smtClean="0"/>
              <a:t>.</a:t>
            </a:r>
          </a:p>
          <a:p>
            <a:r>
              <a:rPr lang="en-IN" dirty="0"/>
              <a:t>Compiling a numeric literal (4 + 5;) or a string literal ("John Doe";) in a JavaScript program has no side effects. It simply compiles to a non existing variable and dies.</a:t>
            </a:r>
          </a:p>
          <a:p>
            <a:r>
              <a:rPr lang="en-IN" dirty="0"/>
              <a:t>So "use strict"; only matters to new compilers that "understand" the meaning of 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4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445646"/>
            <a:ext cx="911352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Use 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8" y="1153550"/>
            <a:ext cx="9908345" cy="5148775"/>
          </a:xfrm>
        </p:spPr>
        <p:txBody>
          <a:bodyPr>
            <a:normAutofit/>
          </a:bodyPr>
          <a:lstStyle/>
          <a:p>
            <a:r>
              <a:rPr lang="en-IN" b="1" dirty="0" smtClean="0"/>
              <a:t>Why </a:t>
            </a:r>
            <a:r>
              <a:rPr lang="en-IN" b="1" dirty="0"/>
              <a:t>Strict Mode?</a:t>
            </a:r>
          </a:p>
          <a:p>
            <a:r>
              <a:rPr lang="en-IN" dirty="0"/>
              <a:t>Strict mode makes it easier to write "secure" JavaScript.</a:t>
            </a:r>
          </a:p>
          <a:p>
            <a:r>
              <a:rPr lang="en-IN" dirty="0"/>
              <a:t>Strict mode changes previously accepted "bad syntax" into real errors.</a:t>
            </a:r>
          </a:p>
          <a:p>
            <a:r>
              <a:rPr lang="en-IN" dirty="0"/>
              <a:t>In normal JavaScript, a developer will not receive any error feedback assigning values to non-writable properties.</a:t>
            </a:r>
          </a:p>
          <a:p>
            <a:r>
              <a:rPr lang="en-IN" dirty="0"/>
              <a:t>In strict mode, any assignment to a non-writable property, a getter-only property, a non-existing property, a non-existing variable, or a non-existing object, will throw an error.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01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Control &amp;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9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if else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else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740753"/>
            <a:ext cx="4881490" cy="47408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Statement</a:t>
            </a:r>
          </a:p>
          <a:p>
            <a:r>
              <a:rPr lang="en-IN" dirty="0" smtClean="0"/>
              <a:t>Syntax</a:t>
            </a:r>
            <a:endParaRPr lang="en-IN" dirty="0"/>
          </a:p>
          <a:p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 smtClean="0"/>
              <a:t>}</a:t>
            </a:r>
          </a:p>
          <a:p>
            <a:r>
              <a:rPr lang="en-IN" dirty="0"/>
              <a:t>else Statement</a:t>
            </a:r>
          </a:p>
          <a:p>
            <a:r>
              <a:rPr lang="en-IN" dirty="0" smtClean="0"/>
              <a:t>Syntax</a:t>
            </a:r>
          </a:p>
          <a:p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/>
              <a:t>} else { 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    block of code to be executed if the condition is false</a:t>
            </a:r>
            <a:br>
              <a:rPr lang="en-IN" i="1" dirty="0"/>
            </a:br>
            <a:r>
              <a:rPr lang="en-IN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17588" y="572255"/>
            <a:ext cx="6471138" cy="5478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&lt;p&gt;Click the button to display a time-based greeting:&lt;/p&gt;</a:t>
            </a:r>
          </a:p>
          <a:p>
            <a:endParaRPr lang="en-IN" sz="1400" dirty="0"/>
          </a:p>
          <a:p>
            <a:r>
              <a:rPr lang="en-IN" sz="1400" dirty="0"/>
              <a:t>&lt;button </a:t>
            </a:r>
            <a:r>
              <a:rPr lang="en-IN" sz="1400" dirty="0" err="1"/>
              <a:t>onclick</a:t>
            </a:r>
            <a:r>
              <a:rPr lang="en-IN" sz="1400" dirty="0"/>
              <a:t>="</a:t>
            </a:r>
            <a:r>
              <a:rPr lang="en-IN" sz="1400" dirty="0" err="1"/>
              <a:t>myFunction</a:t>
            </a:r>
            <a:r>
              <a:rPr lang="en-IN" sz="1400" dirty="0"/>
              <a:t>()"&gt;Try it&lt;/button&gt;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/>
              <a:t>function </a:t>
            </a:r>
            <a:r>
              <a:rPr lang="en-IN" sz="1400" dirty="0" err="1"/>
              <a:t>myFunction</a:t>
            </a:r>
            <a:r>
              <a:rPr lang="en-IN" sz="1400" dirty="0"/>
              <a:t>()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var</a:t>
            </a:r>
            <a:r>
              <a:rPr lang="en-IN" sz="1400" dirty="0"/>
              <a:t> hour = new Date().</a:t>
            </a:r>
            <a:r>
              <a:rPr lang="en-IN" sz="1400" dirty="0" err="1"/>
              <a:t>getHours</a:t>
            </a:r>
            <a:r>
              <a:rPr lang="en-IN" sz="1400" dirty="0"/>
              <a:t>();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var</a:t>
            </a:r>
            <a:r>
              <a:rPr lang="en-IN" sz="1400" dirty="0"/>
              <a:t> greeting;</a:t>
            </a:r>
          </a:p>
          <a:p>
            <a:r>
              <a:rPr lang="en-IN" sz="1400" dirty="0"/>
              <a:t>    if (hour &lt; 18) {</a:t>
            </a:r>
          </a:p>
          <a:p>
            <a:r>
              <a:rPr lang="en-IN" sz="1400" dirty="0"/>
              <a:t>        greeting = "Good day";</a:t>
            </a:r>
          </a:p>
          <a:p>
            <a:r>
              <a:rPr lang="en-IN" sz="1400" dirty="0"/>
              <a:t>    } else {</a:t>
            </a:r>
          </a:p>
          <a:p>
            <a:r>
              <a:rPr lang="en-IN" sz="1400" dirty="0"/>
              <a:t>        greeting = "Good evening";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greeting;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18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Switch</a:t>
            </a:r>
            <a:br>
              <a:rPr lang="en-IN" dirty="0" smtClean="0"/>
            </a:br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740753"/>
            <a:ext cx="4881490" cy="4740812"/>
          </a:xfrm>
        </p:spPr>
        <p:txBody>
          <a:bodyPr/>
          <a:lstStyle/>
          <a:p>
            <a:r>
              <a:rPr lang="en-IN" dirty="0"/>
              <a:t>switch statement is used to perform different actions based on different </a:t>
            </a:r>
            <a:r>
              <a:rPr lang="en-IN" dirty="0" smtClean="0"/>
              <a:t>conditions.</a:t>
            </a:r>
          </a:p>
          <a:p>
            <a:endParaRPr lang="en-IN" dirty="0"/>
          </a:p>
          <a:p>
            <a:r>
              <a:rPr lang="en-IN" dirty="0"/>
              <a:t>Syntax</a:t>
            </a:r>
          </a:p>
          <a:p>
            <a:r>
              <a:rPr lang="en-IN" dirty="0"/>
              <a:t>switch(</a:t>
            </a:r>
            <a:r>
              <a:rPr lang="en-IN" i="1" dirty="0"/>
              <a:t>expression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  case </a:t>
            </a:r>
            <a:r>
              <a:rPr lang="en-IN" i="1" dirty="0"/>
              <a:t>x</a:t>
            </a:r>
            <a:r>
              <a:rPr lang="en-IN" dirty="0"/>
              <a:t>:</a:t>
            </a:r>
            <a:br>
              <a:rPr lang="en-IN" dirty="0"/>
            </a:br>
            <a:r>
              <a:rPr lang="en-IN" i="1" dirty="0"/>
              <a:t>        code block</a:t>
            </a:r>
            <a:br>
              <a:rPr lang="en-IN" i="1" dirty="0"/>
            </a:br>
            <a:r>
              <a:rPr lang="en-IN" dirty="0"/>
              <a:t>        break;</a:t>
            </a:r>
            <a:br>
              <a:rPr lang="en-IN" dirty="0"/>
            </a:br>
            <a:r>
              <a:rPr lang="en-IN" dirty="0"/>
              <a:t>    case </a:t>
            </a:r>
            <a:r>
              <a:rPr lang="en-IN" i="1" dirty="0"/>
              <a:t>y</a:t>
            </a:r>
            <a:r>
              <a:rPr lang="en-IN" dirty="0"/>
              <a:t>:</a:t>
            </a:r>
            <a:br>
              <a:rPr lang="en-IN" dirty="0"/>
            </a:br>
            <a:r>
              <a:rPr lang="en-IN" i="1" dirty="0"/>
              <a:t>        code block</a:t>
            </a:r>
            <a:br>
              <a:rPr lang="en-IN" i="1" dirty="0"/>
            </a:br>
            <a:r>
              <a:rPr lang="en-IN" dirty="0"/>
              <a:t>        break;</a:t>
            </a:r>
            <a:br>
              <a:rPr lang="en-IN" dirty="0"/>
            </a:br>
            <a:r>
              <a:rPr lang="en-IN" dirty="0"/>
              <a:t>    default: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i="1" dirty="0"/>
              <a:t>code block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17588" y="572255"/>
            <a:ext cx="6471138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&lt;p id="demo"&gt;&lt;/p&gt;</a:t>
            </a:r>
          </a:p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day;</a:t>
            </a:r>
          </a:p>
          <a:p>
            <a:r>
              <a:rPr lang="en-IN" sz="1400" dirty="0"/>
              <a:t>switch (new Date().</a:t>
            </a:r>
            <a:r>
              <a:rPr lang="en-IN" sz="1400" dirty="0" err="1"/>
              <a:t>getDay</a:t>
            </a:r>
            <a:r>
              <a:rPr lang="en-IN" sz="1400" dirty="0"/>
              <a:t>()) {</a:t>
            </a:r>
          </a:p>
          <a:p>
            <a:r>
              <a:rPr lang="en-IN" sz="1400" dirty="0"/>
              <a:t>    case 0:</a:t>
            </a:r>
          </a:p>
          <a:p>
            <a:r>
              <a:rPr lang="en-IN" sz="1400" dirty="0"/>
              <a:t>        day = "Sunday";    break;</a:t>
            </a:r>
          </a:p>
          <a:p>
            <a:r>
              <a:rPr lang="en-IN" sz="1400" dirty="0"/>
              <a:t>    case 1:</a:t>
            </a:r>
          </a:p>
          <a:p>
            <a:r>
              <a:rPr lang="en-IN" sz="1400" dirty="0"/>
              <a:t>        day = "Monday";    break;</a:t>
            </a:r>
          </a:p>
          <a:p>
            <a:r>
              <a:rPr lang="en-IN" sz="1400" dirty="0"/>
              <a:t>    case 2:</a:t>
            </a:r>
          </a:p>
          <a:p>
            <a:r>
              <a:rPr lang="en-IN" sz="1400" dirty="0"/>
              <a:t>        day = "Tuesday";   break;</a:t>
            </a:r>
          </a:p>
          <a:p>
            <a:r>
              <a:rPr lang="en-IN" sz="1400" dirty="0"/>
              <a:t>    case 3:</a:t>
            </a:r>
          </a:p>
          <a:p>
            <a:r>
              <a:rPr lang="en-IN" sz="1400" dirty="0"/>
              <a:t>        day = "Wednesday"; break;</a:t>
            </a:r>
          </a:p>
          <a:p>
            <a:r>
              <a:rPr lang="en-IN" sz="1400" dirty="0"/>
              <a:t>    case 4:</a:t>
            </a:r>
          </a:p>
          <a:p>
            <a:r>
              <a:rPr lang="en-IN" sz="1400" dirty="0"/>
              <a:t>        day = "Thursday";  break;</a:t>
            </a:r>
          </a:p>
          <a:p>
            <a:r>
              <a:rPr lang="en-IN" sz="1400" dirty="0"/>
              <a:t>    case 5:</a:t>
            </a:r>
          </a:p>
          <a:p>
            <a:r>
              <a:rPr lang="en-IN" sz="1400" dirty="0"/>
              <a:t>        day = "Friday";    break;</a:t>
            </a:r>
          </a:p>
          <a:p>
            <a:r>
              <a:rPr lang="en-IN" sz="1400" dirty="0"/>
              <a:t>    case  6:</a:t>
            </a:r>
          </a:p>
          <a:p>
            <a:r>
              <a:rPr lang="en-IN" sz="1400" dirty="0"/>
              <a:t>        day = "Saturday";</a:t>
            </a:r>
          </a:p>
          <a:p>
            <a:r>
              <a:rPr lang="en-IN" sz="1400" dirty="0"/>
              <a:t>   }</a:t>
            </a:r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"Today is " + day;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3201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For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740753"/>
            <a:ext cx="4881490" cy="4740812"/>
          </a:xfrm>
        </p:spPr>
        <p:txBody>
          <a:bodyPr/>
          <a:lstStyle/>
          <a:p>
            <a:r>
              <a:rPr lang="en-IN" dirty="0"/>
              <a:t>Loops can execute a block of code a number of times.</a:t>
            </a:r>
            <a:endParaRPr lang="en-IN" dirty="0"/>
          </a:p>
          <a:p>
            <a:r>
              <a:rPr lang="en-IN" dirty="0"/>
              <a:t>Syntax</a:t>
            </a:r>
          </a:p>
          <a:p>
            <a:r>
              <a:rPr lang="en-IN" sz="1400" dirty="0"/>
              <a:t>for (</a:t>
            </a:r>
            <a:r>
              <a:rPr lang="en-IN" sz="1400" i="1" dirty="0"/>
              <a:t>statement 1</a:t>
            </a:r>
            <a:r>
              <a:rPr lang="en-IN" sz="1400" dirty="0"/>
              <a:t>;</a:t>
            </a:r>
            <a:r>
              <a:rPr lang="en-IN" sz="1400" i="1" dirty="0"/>
              <a:t> statement 2</a:t>
            </a:r>
            <a:r>
              <a:rPr lang="en-IN" sz="1400" dirty="0"/>
              <a:t>;</a:t>
            </a:r>
            <a:r>
              <a:rPr lang="en-IN" sz="1400" i="1" dirty="0"/>
              <a:t> statement 3</a:t>
            </a:r>
            <a:r>
              <a:rPr lang="en-IN" sz="1400" dirty="0"/>
              <a:t>) {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    </a:t>
            </a:r>
            <a:r>
              <a:rPr lang="en-IN" sz="1400" i="1" dirty="0"/>
              <a:t>code block to be executed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 smtClean="0"/>
              <a:t>}</a:t>
            </a:r>
          </a:p>
          <a:p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5317588" y="1331911"/>
            <a:ext cx="6471138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&lt;h2&gt;JavaScript Loops&lt;/h2&gt;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text = "";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r>
              <a:rPr lang="en-IN" sz="1400" dirty="0"/>
              <a:t>for 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5; </a:t>
            </a:r>
            <a:r>
              <a:rPr lang="en-IN" sz="1400" dirty="0" err="1"/>
              <a:t>i</a:t>
            </a:r>
            <a:r>
              <a:rPr lang="en-IN" sz="1400" dirty="0"/>
              <a:t>++) {</a:t>
            </a:r>
          </a:p>
          <a:p>
            <a:r>
              <a:rPr lang="en-IN" sz="1400" dirty="0"/>
              <a:t>    text += "The number is " + </a:t>
            </a:r>
            <a:r>
              <a:rPr lang="en-IN" sz="1400" dirty="0" err="1"/>
              <a:t>i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text;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5956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While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740753"/>
            <a:ext cx="4881490" cy="4740812"/>
          </a:xfrm>
        </p:spPr>
        <p:txBody>
          <a:bodyPr/>
          <a:lstStyle/>
          <a:p>
            <a:r>
              <a:rPr lang="en-IN" dirty="0"/>
              <a:t>Loops can execute a block of code as long as a specified condition is true.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Syntax</a:t>
            </a:r>
            <a:endParaRPr lang="en-IN" dirty="0"/>
          </a:p>
          <a:p>
            <a:r>
              <a:rPr lang="en-IN" sz="1400" dirty="0"/>
              <a:t>while (</a:t>
            </a:r>
            <a:r>
              <a:rPr lang="en-IN" sz="1400" i="1" dirty="0"/>
              <a:t>condition</a:t>
            </a:r>
            <a:r>
              <a:rPr lang="en-IN" sz="1400" dirty="0"/>
              <a:t>) {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i="1" dirty="0"/>
              <a:t>    code block to be executed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}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5317588" y="1331911"/>
            <a:ext cx="6471138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&lt;h2&gt;JavaScript while&lt;/h2&gt;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text = "";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0;</a:t>
            </a:r>
          </a:p>
          <a:p>
            <a:r>
              <a:rPr lang="en-IN" sz="1400" dirty="0"/>
              <a:t>while (</a:t>
            </a:r>
            <a:r>
              <a:rPr lang="en-IN" sz="1400" dirty="0" err="1"/>
              <a:t>i</a:t>
            </a:r>
            <a:r>
              <a:rPr lang="en-IN" sz="1400" dirty="0"/>
              <a:t> &lt; 10) {</a:t>
            </a:r>
          </a:p>
          <a:p>
            <a:r>
              <a:rPr lang="en-IN" sz="1400" dirty="0"/>
              <a:t>    text += "&lt;</a:t>
            </a:r>
            <a:r>
              <a:rPr lang="en-IN" sz="1400" dirty="0" err="1"/>
              <a:t>br</a:t>
            </a:r>
            <a:r>
              <a:rPr lang="en-IN" sz="1400" dirty="0"/>
              <a:t>&gt;The number is " + 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i</a:t>
            </a:r>
            <a:r>
              <a:rPr lang="en-IN" sz="1400" dirty="0"/>
              <a:t>++;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text;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702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Do/While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740753"/>
            <a:ext cx="4881490" cy="4740812"/>
          </a:xfrm>
        </p:spPr>
        <p:txBody>
          <a:bodyPr/>
          <a:lstStyle/>
          <a:p>
            <a:r>
              <a:rPr lang="en-IN" dirty="0"/>
              <a:t>do/while loop is a variant of the while loop.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loop will execute the code block once, before checking if the condition is true, then it will repeat the loop as long as the condition is true</a:t>
            </a:r>
            <a:r>
              <a:rPr lang="en-IN" dirty="0" smtClean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Syntax</a:t>
            </a:r>
            <a:endParaRPr lang="en-IN" dirty="0"/>
          </a:p>
          <a:p>
            <a:r>
              <a:rPr lang="en-IN" sz="1400" dirty="0"/>
              <a:t>do {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i="1" dirty="0"/>
              <a:t>    code block to be executed</a:t>
            </a:r>
            <a:br>
              <a:rPr lang="en-IN" sz="1400" i="1" dirty="0"/>
            </a:br>
            <a:r>
              <a:rPr lang="en-IN" sz="1400" dirty="0"/>
              <a:t>}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while (</a:t>
            </a:r>
            <a:r>
              <a:rPr lang="en-IN" sz="1400" i="1" dirty="0"/>
              <a:t>condition</a:t>
            </a:r>
            <a:r>
              <a:rPr lang="en-IN" sz="1400" dirty="0"/>
              <a:t>);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5317588" y="1331911"/>
            <a:ext cx="6471138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&lt;h2&gt;JavaScript do ... while&lt;/h2&gt;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text = ""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0;</a:t>
            </a:r>
          </a:p>
          <a:p>
            <a:endParaRPr lang="en-IN" sz="1400" dirty="0"/>
          </a:p>
          <a:p>
            <a:r>
              <a:rPr lang="en-IN" sz="1400" dirty="0"/>
              <a:t>do {</a:t>
            </a:r>
          </a:p>
          <a:p>
            <a:r>
              <a:rPr lang="en-IN" sz="1400" dirty="0"/>
              <a:t>    text += "&lt;</a:t>
            </a:r>
            <a:r>
              <a:rPr lang="en-IN" sz="1400" dirty="0" err="1"/>
              <a:t>br</a:t>
            </a:r>
            <a:r>
              <a:rPr lang="en-IN" sz="1400" dirty="0"/>
              <a:t>&gt;The number is " + 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i</a:t>
            </a:r>
            <a:r>
              <a:rPr lang="en-IN" sz="1400" dirty="0"/>
              <a:t>++;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while (</a:t>
            </a:r>
            <a:r>
              <a:rPr lang="en-IN" sz="1400" dirty="0" err="1"/>
              <a:t>i</a:t>
            </a:r>
            <a:r>
              <a:rPr lang="en-IN" sz="1400" dirty="0"/>
              <a:t> &lt; 10);  </a:t>
            </a:r>
          </a:p>
          <a:p>
            <a:endParaRPr lang="en-IN" sz="1400" dirty="0"/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text;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5206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38" y="1806906"/>
            <a:ext cx="10058400" cy="3931920"/>
          </a:xfrm>
        </p:spPr>
        <p:txBody>
          <a:bodyPr/>
          <a:lstStyle/>
          <a:p>
            <a:r>
              <a:rPr lang="en-IN" dirty="0"/>
              <a:t>The &lt;script&gt; Tag</a:t>
            </a:r>
          </a:p>
          <a:p>
            <a:r>
              <a:rPr lang="en-IN" dirty="0"/>
              <a:t>In HTML, JavaScript code must be inserted between &lt;script&gt; and &lt;/script&gt; tags</a:t>
            </a:r>
            <a:r>
              <a:rPr lang="en-IN" dirty="0" smtClean="0"/>
              <a:t>.</a:t>
            </a:r>
          </a:p>
          <a:p>
            <a:r>
              <a:rPr lang="en-IN" dirty="0"/>
              <a:t>You can place any number of scripts in an HTML document.</a:t>
            </a:r>
          </a:p>
          <a:p>
            <a:r>
              <a:rPr lang="en-IN" dirty="0"/>
              <a:t>Scripts can be placed in the &lt;body&gt;, or in the &lt;head&gt; section of an HTML page, or in both.</a:t>
            </a:r>
          </a:p>
          <a:p>
            <a:r>
              <a:rPr lang="en-IN" dirty="0"/>
              <a:t>Scripts can also be placed in external </a:t>
            </a:r>
            <a:r>
              <a:rPr lang="en-IN" dirty="0" smtClean="0"/>
              <a:t>files(</a:t>
            </a:r>
            <a:r>
              <a:rPr lang="en-IN" dirty="0"/>
              <a:t>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 smtClean="0"/>
              <a:t>.)</a:t>
            </a:r>
          </a:p>
          <a:p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="myScript.js"&gt;&lt;/script&gt;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8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659615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331911"/>
            <a:ext cx="4881490" cy="514965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break statement "jumps out" of a loop</a:t>
            </a:r>
            <a:r>
              <a:rPr lang="en-IN" dirty="0" smtClean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p&gt;A loop with a break.&lt;/p&gt;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text = "";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if (</a:t>
            </a:r>
            <a:r>
              <a:rPr lang="en-IN" dirty="0" err="1"/>
              <a:t>i</a:t>
            </a:r>
            <a:r>
              <a:rPr lang="en-IN" dirty="0"/>
              <a:t> === 3) { break; }</a:t>
            </a:r>
          </a:p>
          <a:p>
            <a:r>
              <a:rPr lang="en-IN" dirty="0"/>
              <a:t>    text += "The number is " + </a:t>
            </a:r>
            <a:r>
              <a:rPr lang="en-IN" dirty="0" err="1"/>
              <a:t>i</a:t>
            </a:r>
            <a:r>
              <a:rPr lang="en-IN" dirty="0"/>
              <a:t>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7588" y="1331911"/>
            <a:ext cx="6471138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continue statement "jumps over" one iteration in the loop</a:t>
            </a:r>
            <a:r>
              <a:rPr lang="en-IN" sz="1400" dirty="0" smtClean="0"/>
              <a:t>.</a:t>
            </a:r>
          </a:p>
          <a:p>
            <a:endParaRPr lang="en-IN" sz="1400" dirty="0"/>
          </a:p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&lt;p&gt;A loop which will skip the step where </a:t>
            </a:r>
            <a:r>
              <a:rPr lang="en-IN" sz="1400" dirty="0" err="1"/>
              <a:t>i</a:t>
            </a:r>
            <a:r>
              <a:rPr lang="en-IN" sz="1400" dirty="0"/>
              <a:t> = 3.&lt;/p&gt;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text = "";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r>
              <a:rPr lang="en-IN" sz="1400" dirty="0"/>
              <a:t>for 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10; </a:t>
            </a:r>
            <a:r>
              <a:rPr lang="en-IN" sz="1400" dirty="0" err="1"/>
              <a:t>i</a:t>
            </a:r>
            <a:r>
              <a:rPr lang="en-IN" sz="1400" dirty="0"/>
              <a:t>++) {</a:t>
            </a:r>
          </a:p>
          <a:p>
            <a:r>
              <a:rPr lang="en-IN" sz="1400" dirty="0"/>
              <a:t>    if (</a:t>
            </a:r>
            <a:r>
              <a:rPr lang="en-IN" sz="1400" dirty="0" err="1"/>
              <a:t>i</a:t>
            </a:r>
            <a:r>
              <a:rPr lang="en-IN" sz="1400" dirty="0"/>
              <a:t> === 3) { continue; }</a:t>
            </a:r>
          </a:p>
          <a:p>
            <a:r>
              <a:rPr lang="en-IN" sz="1400" dirty="0"/>
              <a:t>    text += "The number is " + </a:t>
            </a:r>
            <a:r>
              <a:rPr lang="en-IN" sz="1400" dirty="0" err="1"/>
              <a:t>i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text;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517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arrays are used to store multiple values in a single variable</a:t>
            </a:r>
            <a:r>
              <a:rPr lang="en-IN" dirty="0" smtClean="0"/>
              <a:t>.</a:t>
            </a:r>
          </a:p>
          <a:p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 cars = ["Saab", "Volvo", "BMW</a:t>
            </a:r>
            <a:r>
              <a:rPr lang="en-IN" dirty="0" smtClean="0">
                <a:solidFill>
                  <a:srgbClr val="FF0000"/>
                </a:solidFill>
              </a:rPr>
              <a:t>"];</a:t>
            </a:r>
          </a:p>
          <a:p>
            <a:endParaRPr lang="en-IN" dirty="0"/>
          </a:p>
          <a:p>
            <a:r>
              <a:rPr lang="en-IN" dirty="0"/>
              <a:t>An array is a special variable, which can hold more than one value at a time</a:t>
            </a:r>
            <a:r>
              <a:rPr lang="en-IN" dirty="0" smtClean="0"/>
              <a:t>.</a:t>
            </a:r>
          </a:p>
          <a:p>
            <a:r>
              <a:rPr lang="en-IN" b="1" dirty="0"/>
              <a:t>Creating an Array</a:t>
            </a:r>
          </a:p>
          <a:p>
            <a:r>
              <a:rPr lang="en-IN" dirty="0"/>
              <a:t>Using an array literal is the easiest way to create a JavaScript Array.</a:t>
            </a:r>
          </a:p>
          <a:p>
            <a:r>
              <a:rPr lang="en-IN" dirty="0"/>
              <a:t>Syntax:</a:t>
            </a:r>
          </a:p>
          <a:p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i="1" dirty="0" err="1">
                <a:solidFill>
                  <a:srgbClr val="FF0000"/>
                </a:solidFill>
              </a:rPr>
              <a:t>array_name</a:t>
            </a:r>
            <a:r>
              <a:rPr lang="en-IN" dirty="0">
                <a:solidFill>
                  <a:srgbClr val="FF0000"/>
                </a:solidFill>
              </a:rPr>
              <a:t> = [</a:t>
            </a:r>
            <a:r>
              <a:rPr lang="en-IN" i="1" dirty="0">
                <a:solidFill>
                  <a:srgbClr val="FF0000"/>
                </a:solidFill>
              </a:rPr>
              <a:t>item1</a:t>
            </a:r>
            <a:r>
              <a:rPr lang="en-IN" dirty="0">
                <a:solidFill>
                  <a:srgbClr val="FF0000"/>
                </a:solidFill>
              </a:rPr>
              <a:t>, </a:t>
            </a:r>
            <a:r>
              <a:rPr lang="en-IN" i="1" dirty="0">
                <a:solidFill>
                  <a:srgbClr val="FF0000"/>
                </a:solidFill>
              </a:rPr>
              <a:t>item2</a:t>
            </a:r>
            <a:r>
              <a:rPr lang="en-IN" dirty="0">
                <a:solidFill>
                  <a:srgbClr val="FF0000"/>
                </a:solidFill>
              </a:rPr>
              <a:t>, ...];  </a:t>
            </a:r>
            <a:r>
              <a:rPr lang="en-IN" dirty="0"/>
              <a:t>     </a:t>
            </a:r>
          </a:p>
          <a:p>
            <a:r>
              <a:rPr lang="en-IN" b="1" dirty="0" err="1" smtClean="0"/>
              <a:t>javaScript</a:t>
            </a:r>
            <a:r>
              <a:rPr lang="en-IN" b="1" dirty="0" smtClean="0"/>
              <a:t> </a:t>
            </a:r>
            <a:r>
              <a:rPr lang="en-IN" b="1" dirty="0"/>
              <a:t>Keyword </a:t>
            </a:r>
            <a:r>
              <a:rPr lang="en-IN" b="1" dirty="0" smtClean="0"/>
              <a:t>new</a:t>
            </a:r>
          </a:p>
          <a:p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 cars = new Array("Saab", "Volvo", "BMW");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74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3"/>
            <a:ext cx="11000935" cy="543012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Converting Arrays to </a:t>
            </a:r>
            <a:r>
              <a:rPr lang="en-IN" dirty="0" smtClean="0"/>
              <a:t>Strings</a:t>
            </a:r>
          </a:p>
          <a:p>
            <a:r>
              <a:rPr lang="en-IN" b="1" dirty="0" err="1"/>
              <a:t>toString</a:t>
            </a:r>
            <a:r>
              <a:rPr lang="en-IN" b="1" dirty="0"/>
              <a:t>()</a:t>
            </a:r>
            <a:r>
              <a:rPr lang="en-IN" dirty="0"/>
              <a:t> converts an array to a string of (comma separated) array values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h2&gt;JavaScript Array Methods&lt;/h2&gt; </a:t>
            </a:r>
          </a:p>
          <a:p>
            <a:r>
              <a:rPr lang="en-IN" dirty="0" smtClean="0"/>
              <a:t>&lt;</a:t>
            </a:r>
            <a:r>
              <a:rPr lang="en-IN" dirty="0"/>
              <a:t>h2&gt;</a:t>
            </a:r>
            <a:r>
              <a:rPr lang="en-IN" dirty="0" err="1"/>
              <a:t>toString</a:t>
            </a:r>
            <a:r>
              <a:rPr lang="en-IN" dirty="0"/>
              <a:t>()&lt;/h2&gt;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p&gt;The </a:t>
            </a:r>
            <a:r>
              <a:rPr lang="en-IN" dirty="0" err="1"/>
              <a:t>toString</a:t>
            </a:r>
            <a:r>
              <a:rPr lang="en-IN" dirty="0"/>
              <a:t>() method returns an array as a comma separated string:&lt;/p&gt;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fruits.toString</a:t>
            </a:r>
            <a:r>
              <a:rPr lang="en-IN" dirty="0"/>
              <a:t>();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7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3"/>
            <a:ext cx="11000935" cy="543012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join()</a:t>
            </a:r>
            <a:r>
              <a:rPr lang="en-IN" dirty="0"/>
              <a:t> method also joins all array elements into a string.</a:t>
            </a:r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h2&gt;JavaScript Array Methods&lt;/h2&gt; </a:t>
            </a:r>
          </a:p>
          <a:p>
            <a:r>
              <a:rPr lang="en-IN" dirty="0" smtClean="0"/>
              <a:t>&lt;</a:t>
            </a:r>
            <a:r>
              <a:rPr lang="en-IN" dirty="0"/>
              <a:t>h2&gt;join()&lt;/h2&gt;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p&gt;The join() method joins array elements into a string.&lt;/p&gt;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p&gt;It this example we have used " * " as a separator between the elements:&lt;/p&gt;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fruits.join</a:t>
            </a:r>
            <a:r>
              <a:rPr lang="en-IN" dirty="0"/>
              <a:t>(" * ");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198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3"/>
            <a:ext cx="11000935" cy="543012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Popping and Pushing</a:t>
            </a:r>
          </a:p>
          <a:p>
            <a:endParaRPr lang="en-IN" dirty="0" smtClean="0"/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&lt;h2&gt;JavaScript Array Methods&lt;/h2&gt; </a:t>
            </a:r>
          </a:p>
          <a:p>
            <a:r>
              <a:rPr lang="en-IN" dirty="0"/>
              <a:t>&lt;p&gt;The push() method appends a new element to an array.&lt;/p&gt;</a:t>
            </a:r>
          </a:p>
          <a:p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r>
              <a:rPr lang="en-IN" dirty="0"/>
              <a:t>&lt;p id="demo"&gt;&lt;/p&gt;</a:t>
            </a:r>
          </a:p>
          <a:p>
            <a:r>
              <a:rPr lang="en-IN" dirty="0"/>
              <a:t>&lt;p id="demo1"&gt;&lt;/p&gt;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fruits;</a:t>
            </a:r>
          </a:p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fruits.push</a:t>
            </a:r>
            <a:r>
              <a:rPr lang="en-IN" dirty="0"/>
              <a:t>("Kiwi");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fruits;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("demo1").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fruits.pop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55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3"/>
            <a:ext cx="11000935" cy="543012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Deleting Elements</a:t>
            </a:r>
          </a:p>
          <a:p>
            <a:r>
              <a:rPr lang="en-IN" dirty="0"/>
              <a:t>Since JavaScript arrays are objects, elements can be deleted by using the JavaScript operator </a:t>
            </a:r>
            <a:r>
              <a:rPr lang="en-IN" b="1" dirty="0" smtClean="0"/>
              <a:t>delete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p&gt;Deleting elements leaves undefined holes in an array.&lt;/p&gt;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id="demo1"&gt;&lt;/p&gt;</a:t>
            </a:r>
          </a:p>
          <a:p>
            <a:r>
              <a:rPr lang="en-IN" dirty="0"/>
              <a:t>&lt;p id="demo2"&gt;&lt;/p&gt;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("demo1").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"The first fruit is: " + fruits[0];</a:t>
            </a:r>
          </a:p>
          <a:p>
            <a:r>
              <a:rPr lang="en-IN" dirty="0"/>
              <a:t>delete fruits[0];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("demo2").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"The first fruit is: " + fruits[0];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12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Splicing an Array</a:t>
            </a:r>
          </a:p>
          <a:p>
            <a:endParaRPr lang="en-IN" dirty="0" smtClean="0"/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h2&gt;splice()&lt;/h2&gt;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p&gt;The splice() method adds new elements to an array.&lt;/p&gt;</a:t>
            </a:r>
          </a:p>
          <a:p>
            <a:r>
              <a:rPr lang="en-IN" dirty="0" smtClean="0"/>
              <a:t>&lt;</a:t>
            </a:r>
            <a:r>
              <a:rPr lang="en-IN" dirty="0"/>
              <a:t>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id="demo1"&gt;&lt;/p&gt;</a:t>
            </a:r>
          </a:p>
          <a:p>
            <a:r>
              <a:rPr lang="en-IN" dirty="0"/>
              <a:t>&lt;p id="demo2"&gt;&lt;/p&gt;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("demo1").</a:t>
            </a:r>
            <a:r>
              <a:rPr lang="en-IN" dirty="0" err="1"/>
              <a:t>innerHTML</a:t>
            </a:r>
            <a:r>
              <a:rPr lang="en-IN" dirty="0"/>
              <a:t> = "Original Array:&lt;</a:t>
            </a:r>
            <a:r>
              <a:rPr lang="en-IN" dirty="0" err="1"/>
              <a:t>br</a:t>
            </a:r>
            <a:r>
              <a:rPr lang="en-IN" dirty="0"/>
              <a:t>&gt;" + fruits;</a:t>
            </a:r>
          </a:p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fruits.splice</a:t>
            </a:r>
            <a:r>
              <a:rPr lang="en-IN" dirty="0"/>
              <a:t>(2, 0, "Lemon", "Kiwi");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("demo2").</a:t>
            </a:r>
            <a:r>
              <a:rPr lang="en-IN" dirty="0" err="1"/>
              <a:t>innerHTML</a:t>
            </a:r>
            <a:r>
              <a:rPr lang="en-IN" dirty="0"/>
              <a:t> = "New Array:&lt;</a:t>
            </a:r>
            <a:r>
              <a:rPr lang="en-IN" dirty="0" err="1"/>
              <a:t>br</a:t>
            </a:r>
            <a:r>
              <a:rPr lang="en-IN" dirty="0"/>
              <a:t>&gt;" + fruits;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148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/>
          </a:bodyPr>
          <a:lstStyle/>
          <a:p>
            <a:r>
              <a:rPr lang="en-IN" b="1" dirty="0"/>
              <a:t>Merging (Concatenating) </a:t>
            </a:r>
            <a:r>
              <a:rPr lang="en-IN" b="1" dirty="0" smtClean="0"/>
              <a:t>Arrays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myGirls</a:t>
            </a:r>
            <a:r>
              <a:rPr lang="en-IN" dirty="0"/>
              <a:t> = ["</a:t>
            </a:r>
            <a:r>
              <a:rPr lang="en-IN" dirty="0" err="1"/>
              <a:t>Cecilie</a:t>
            </a:r>
            <a:r>
              <a:rPr lang="en-IN" dirty="0"/>
              <a:t>", "Lone"];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myBoys</a:t>
            </a:r>
            <a:r>
              <a:rPr lang="en-IN" dirty="0"/>
              <a:t> = ["Emil", "Tobias", "Linus"];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myChildren</a:t>
            </a:r>
            <a:r>
              <a:rPr lang="en-IN" dirty="0"/>
              <a:t> = </a:t>
            </a:r>
            <a:r>
              <a:rPr lang="en-IN" dirty="0" err="1"/>
              <a:t>myGirls.concat</a:t>
            </a:r>
            <a:r>
              <a:rPr lang="en-IN" dirty="0"/>
              <a:t>(</a:t>
            </a:r>
            <a:r>
              <a:rPr lang="en-IN" dirty="0" err="1"/>
              <a:t>myBoys</a:t>
            </a:r>
            <a:r>
              <a:rPr lang="en-IN" dirty="0"/>
              <a:t>);     // Concatenates (joins) </a:t>
            </a:r>
            <a:r>
              <a:rPr lang="en-IN" dirty="0" err="1"/>
              <a:t>myGirls</a:t>
            </a:r>
            <a:r>
              <a:rPr lang="en-IN" dirty="0"/>
              <a:t> and </a:t>
            </a:r>
            <a:r>
              <a:rPr lang="en-IN" dirty="0" err="1" smtClean="0"/>
              <a:t>myBoys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Slicing an Array</a:t>
            </a:r>
          </a:p>
          <a:p>
            <a:r>
              <a:rPr lang="en-IN" dirty="0"/>
              <a:t>The </a:t>
            </a:r>
            <a:r>
              <a:rPr lang="en-IN" b="1" dirty="0"/>
              <a:t>slice()</a:t>
            </a:r>
            <a:r>
              <a:rPr lang="en-IN" dirty="0"/>
              <a:t> method slices out a piece of an array into a new array.</a:t>
            </a:r>
          </a:p>
          <a:p>
            <a:r>
              <a:rPr lang="en-IN" dirty="0" err="1"/>
              <a:t>var</a:t>
            </a:r>
            <a:r>
              <a:rPr lang="en-IN" dirty="0"/>
              <a:t> fruits = ["Banana", "Orange", "Lemon", "Apple", "Mango"];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citrus = </a:t>
            </a:r>
            <a:r>
              <a:rPr lang="en-IN" dirty="0" err="1"/>
              <a:t>fruits.slice</a:t>
            </a:r>
            <a:r>
              <a:rPr lang="en-IN" dirty="0"/>
              <a:t>(1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b="1" dirty="0"/>
              <a:t>Sorting an Array</a:t>
            </a:r>
          </a:p>
          <a:p>
            <a:r>
              <a:rPr lang="en-IN" dirty="0"/>
              <a:t>The </a:t>
            </a:r>
            <a:r>
              <a:rPr lang="en-IN" b="1" dirty="0"/>
              <a:t>sort()</a:t>
            </a:r>
            <a:r>
              <a:rPr lang="en-IN" dirty="0"/>
              <a:t> method sorts an array alphabetically:</a:t>
            </a:r>
          </a:p>
          <a:p>
            <a:r>
              <a:rPr lang="en-IN" dirty="0" err="1"/>
              <a:t>var</a:t>
            </a:r>
            <a:r>
              <a:rPr lang="en-IN" dirty="0"/>
              <a:t> fruits = ["Banana", "Orange", "Apple", "Mango"];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fruits.sort</a:t>
            </a:r>
            <a:r>
              <a:rPr lang="en-IN" dirty="0"/>
              <a:t>();        // Sorts the elements of fruits</a:t>
            </a:r>
          </a:p>
        </p:txBody>
      </p:sp>
    </p:spTree>
    <p:extLst>
      <p:ext uri="{BB962C8B-B14F-4D97-AF65-F5344CB8AC3E}">
        <p14:creationId xmlns:p14="http://schemas.microsoft.com/office/powerpoint/2010/main" val="40124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/>
          </a:bodyPr>
          <a:lstStyle/>
          <a:p>
            <a:r>
              <a:rPr lang="en-IN" b="1" dirty="0"/>
              <a:t>Reversing an Array</a:t>
            </a:r>
          </a:p>
          <a:p>
            <a:r>
              <a:rPr lang="en-IN" dirty="0"/>
              <a:t>The </a:t>
            </a:r>
            <a:r>
              <a:rPr lang="en-IN" b="1" dirty="0"/>
              <a:t>reverse()</a:t>
            </a:r>
            <a:r>
              <a:rPr lang="en-IN" dirty="0"/>
              <a:t> method reverses the elements in an array</a:t>
            </a:r>
            <a:r>
              <a:rPr lang="en-IN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 fruits = ["Banana", "Orange", "Apple", "Mango"];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fruits.sort</a:t>
            </a:r>
            <a:r>
              <a:rPr lang="en-IN" dirty="0"/>
              <a:t>();        // First sort the elements of fruits </a:t>
            </a:r>
            <a:br>
              <a:rPr lang="en-IN" dirty="0"/>
            </a:br>
            <a:r>
              <a:rPr lang="en-IN" dirty="0" err="1"/>
              <a:t>fruits.reverse</a:t>
            </a:r>
            <a:r>
              <a:rPr lang="en-IN" dirty="0"/>
              <a:t>();     // Then reverse the order of the </a:t>
            </a:r>
            <a:r>
              <a:rPr lang="en-IN" dirty="0" smtClean="0"/>
              <a:t>elements</a:t>
            </a:r>
          </a:p>
          <a:p>
            <a:endParaRPr lang="en-IN" dirty="0"/>
          </a:p>
          <a:p>
            <a:r>
              <a:rPr lang="en-IN" b="1" dirty="0"/>
              <a:t>Numeric Sort</a:t>
            </a:r>
          </a:p>
          <a:p>
            <a:r>
              <a:rPr lang="en-IN" dirty="0" err="1"/>
              <a:t>var</a:t>
            </a:r>
            <a:r>
              <a:rPr lang="en-IN" dirty="0"/>
              <a:t> points = [40, 100, 1, 5, 25, 10];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points.sort</a:t>
            </a:r>
            <a:r>
              <a:rPr lang="en-IN" dirty="0"/>
              <a:t>(function(a, b){return a - b</a:t>
            </a:r>
            <a:r>
              <a:rPr lang="en-IN" dirty="0" smtClean="0"/>
              <a:t>});</a:t>
            </a:r>
          </a:p>
          <a:p>
            <a:endParaRPr lang="en-IN" dirty="0"/>
          </a:p>
          <a:p>
            <a:r>
              <a:rPr lang="en-IN" b="1" dirty="0"/>
              <a:t>Sorting Object Arrays</a:t>
            </a:r>
          </a:p>
          <a:p>
            <a:r>
              <a:rPr lang="en-IN" dirty="0" err="1"/>
              <a:t>var</a:t>
            </a:r>
            <a:r>
              <a:rPr lang="en-IN" dirty="0"/>
              <a:t> cars = [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{</a:t>
            </a:r>
            <a:r>
              <a:rPr lang="en-IN" dirty="0" err="1"/>
              <a:t>type:"Volvo</a:t>
            </a:r>
            <a:r>
              <a:rPr lang="en-IN" dirty="0"/>
              <a:t>", year:2016},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{</a:t>
            </a:r>
            <a:r>
              <a:rPr lang="en-IN" dirty="0" err="1"/>
              <a:t>type:"Saab</a:t>
            </a:r>
            <a:r>
              <a:rPr lang="en-IN" dirty="0"/>
              <a:t>", year:2001},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{</a:t>
            </a:r>
            <a:r>
              <a:rPr lang="en-IN" dirty="0" err="1"/>
              <a:t>type:"BMW</a:t>
            </a:r>
            <a:r>
              <a:rPr lang="en-IN" dirty="0"/>
              <a:t>", year:2010</a:t>
            </a:r>
            <a:r>
              <a:rPr lang="en-IN" dirty="0" smtClean="0"/>
              <a:t>}];</a:t>
            </a:r>
          </a:p>
          <a:p>
            <a:r>
              <a:rPr lang="en-IN" dirty="0" err="1"/>
              <a:t>cars.sort</a:t>
            </a:r>
            <a:r>
              <a:rPr lang="en-IN" dirty="0"/>
              <a:t>(function(a, b){return </a:t>
            </a:r>
            <a:r>
              <a:rPr lang="en-IN" dirty="0" err="1"/>
              <a:t>a.year</a:t>
            </a:r>
            <a:r>
              <a:rPr lang="en-IN" dirty="0"/>
              <a:t> - </a:t>
            </a:r>
            <a:r>
              <a:rPr lang="en-IN" dirty="0" err="1"/>
              <a:t>b.year</a:t>
            </a: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5473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JavaScript Array Iteration </a:t>
            </a:r>
            <a:r>
              <a:rPr lang="en-IN" b="1" dirty="0" smtClean="0"/>
              <a:t>Methods</a:t>
            </a:r>
          </a:p>
          <a:p>
            <a:r>
              <a:rPr lang="en-IN" b="1" dirty="0" err="1"/>
              <a:t>Array.forEach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err="1"/>
              <a:t>var</a:t>
            </a:r>
            <a:r>
              <a:rPr lang="en-IN" dirty="0"/>
              <a:t> txt = "";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numbers = [45, 4, 9, 16, 25];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numbers.forEach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txt = txt + value + "&lt;</a:t>
            </a:r>
            <a:r>
              <a:rPr lang="en-IN" dirty="0" err="1"/>
              <a:t>br</a:t>
            </a:r>
            <a:r>
              <a:rPr lang="en-IN" dirty="0"/>
              <a:t>&gt;"; 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b="1" dirty="0" err="1"/>
              <a:t>Array.filter</a:t>
            </a:r>
            <a:r>
              <a:rPr lang="en-IN" b="1" dirty="0"/>
              <a:t>()</a:t>
            </a:r>
          </a:p>
          <a:p>
            <a:r>
              <a:rPr lang="en-IN" b="1" dirty="0"/>
              <a:t>The filter() method creates a new array with array elements that passes a test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dirty="0" err="1"/>
              <a:t>var</a:t>
            </a:r>
            <a:r>
              <a:rPr lang="en-IN" dirty="0"/>
              <a:t> numbers = [45, 4, 9, 16, 25];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over18 = </a:t>
            </a:r>
            <a:r>
              <a:rPr lang="en-IN" dirty="0" err="1"/>
              <a:t>numbers.filter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value &gt; 18;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37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6040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38" y="1378634"/>
            <a:ext cx="10058400" cy="51909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&lt;script&gt; Tag</a:t>
            </a:r>
          </a:p>
          <a:p>
            <a:r>
              <a:rPr lang="en-IN" b="1" dirty="0">
                <a:solidFill>
                  <a:srgbClr val="FF0000"/>
                </a:solidFill>
              </a:rPr>
              <a:t>In HTML, JavaScript code must be inserted between &lt;script&gt; and &lt;/script&gt; tags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&lt;!</a:t>
            </a:r>
            <a:r>
              <a:rPr lang="en-IN" dirty="0"/>
              <a:t>DOCTYPE html&gt;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&lt;html&gt;&lt;head&gt;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&lt;script&gt;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 {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 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("demo").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 = "Paragraph changed.";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&lt;/script&gt;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&lt;h1&gt;A Web Page&lt;/h1&gt;</a:t>
            </a:r>
            <a:br>
              <a:rPr lang="en-IN" dirty="0"/>
            </a:br>
            <a:r>
              <a:rPr lang="en-IN" dirty="0"/>
              <a:t>&lt;p id="demo"&gt;A Paragraph&lt;/p&gt;</a:t>
            </a:r>
            <a:br>
              <a:rPr lang="en-IN" dirty="0"/>
            </a:br>
            <a:r>
              <a:rPr lang="en-IN" dirty="0"/>
              <a:t>&lt;button type="button" 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50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err="1"/>
              <a:t>Array.every</a:t>
            </a:r>
            <a:r>
              <a:rPr lang="en-IN" b="1" dirty="0"/>
              <a:t>()</a:t>
            </a:r>
          </a:p>
          <a:p>
            <a:r>
              <a:rPr lang="en-IN" b="1" dirty="0"/>
              <a:t>The every() method check if all array values pass a test.</a:t>
            </a:r>
          </a:p>
          <a:p>
            <a:endParaRPr lang="en-IN" dirty="0" smtClean="0"/>
          </a:p>
          <a:p>
            <a:r>
              <a:rPr lang="en-IN" dirty="0" err="1"/>
              <a:t>var</a:t>
            </a:r>
            <a:r>
              <a:rPr lang="en-IN" dirty="0"/>
              <a:t> numbers = [45, 4, 9, 16, 25];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allOver18 = </a:t>
            </a:r>
            <a:r>
              <a:rPr lang="en-IN" dirty="0" err="1"/>
              <a:t>numbers.every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value &gt; 18;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b="1" dirty="0" err="1"/>
              <a:t>Array.some</a:t>
            </a:r>
            <a:r>
              <a:rPr lang="en-IN" b="1" dirty="0"/>
              <a:t>()</a:t>
            </a:r>
          </a:p>
          <a:p>
            <a:r>
              <a:rPr lang="en-IN" b="1" dirty="0"/>
              <a:t>The some() method check if some array values pass a test.</a:t>
            </a:r>
          </a:p>
          <a:p>
            <a:endParaRPr lang="en-IN" b="1" dirty="0" smtClean="0"/>
          </a:p>
          <a:p>
            <a:r>
              <a:rPr lang="en-IN" dirty="0" err="1"/>
              <a:t>var</a:t>
            </a:r>
            <a:r>
              <a:rPr lang="en-IN" dirty="0"/>
              <a:t> numbers = [45, 4, 9, 16, 25];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allOver18 = </a:t>
            </a:r>
            <a:r>
              <a:rPr lang="en-IN" dirty="0" err="1"/>
              <a:t>numbers.some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value &gt; 18;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9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/>
          </a:bodyPr>
          <a:lstStyle/>
          <a:p>
            <a:r>
              <a:rPr lang="en-IN" b="1" dirty="0" err="1"/>
              <a:t>Array.indexOf</a:t>
            </a:r>
            <a:r>
              <a:rPr lang="en-IN" b="1" dirty="0"/>
              <a:t>()</a:t>
            </a:r>
          </a:p>
          <a:p>
            <a:r>
              <a:rPr lang="en-IN" dirty="0"/>
              <a:t>Search an array for an element value and returns its position.</a:t>
            </a:r>
          </a:p>
          <a:p>
            <a:r>
              <a:rPr lang="en-IN" b="1" dirty="0"/>
              <a:t>Note:</a:t>
            </a:r>
            <a:r>
              <a:rPr lang="en-IN" dirty="0"/>
              <a:t> The first item has position 0, the second item has position 1, and so on.</a:t>
            </a:r>
          </a:p>
          <a:p>
            <a:endParaRPr lang="en-IN" dirty="0" smtClean="0"/>
          </a:p>
          <a:p>
            <a:r>
              <a:rPr lang="en-IN" dirty="0" err="1"/>
              <a:t>var</a:t>
            </a:r>
            <a:r>
              <a:rPr lang="en-IN" dirty="0"/>
              <a:t> fruits = ["Apple", "Orange", "Apple", "Mango"];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a = </a:t>
            </a:r>
            <a:r>
              <a:rPr lang="en-IN" dirty="0" err="1"/>
              <a:t>fruits.indexOf</a:t>
            </a:r>
            <a:r>
              <a:rPr lang="en-IN" dirty="0"/>
              <a:t>("Apple</a:t>
            </a:r>
            <a:r>
              <a:rPr lang="en-IN" dirty="0" smtClean="0"/>
              <a:t>");</a:t>
            </a:r>
          </a:p>
          <a:p>
            <a:endParaRPr lang="en-IN" dirty="0" smtClean="0"/>
          </a:p>
          <a:p>
            <a:r>
              <a:rPr lang="en-IN" b="1" dirty="0" err="1"/>
              <a:t>Array.lastIndexOf</a:t>
            </a:r>
            <a:r>
              <a:rPr lang="en-IN" b="1" dirty="0"/>
              <a:t>()</a:t>
            </a:r>
          </a:p>
          <a:p>
            <a:r>
              <a:rPr lang="en-IN" dirty="0" err="1"/>
              <a:t>Array.lastIndexOf</a:t>
            </a:r>
            <a:r>
              <a:rPr lang="en-IN" dirty="0"/>
              <a:t>() is the same as </a:t>
            </a:r>
            <a:r>
              <a:rPr lang="en-IN" dirty="0" err="1"/>
              <a:t>Array.indexOf</a:t>
            </a:r>
            <a:r>
              <a:rPr lang="en-IN" dirty="0"/>
              <a:t>(), but searches from the end of the array.</a:t>
            </a:r>
          </a:p>
          <a:p>
            <a:endParaRPr lang="en-IN" b="1" dirty="0" smtClean="0"/>
          </a:p>
          <a:p>
            <a:r>
              <a:rPr lang="en-IN" dirty="0" err="1"/>
              <a:t>var</a:t>
            </a:r>
            <a:r>
              <a:rPr lang="en-IN" dirty="0"/>
              <a:t> fruits = ["Apple", "Orange", "Apple", "Mango"];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a = </a:t>
            </a:r>
            <a:r>
              <a:rPr lang="en-IN" dirty="0" err="1"/>
              <a:t>fruits.lastIndexOf</a:t>
            </a:r>
            <a:r>
              <a:rPr lang="en-IN" dirty="0"/>
              <a:t>("Apple</a:t>
            </a:r>
            <a:r>
              <a:rPr lang="en-IN" dirty="0" smtClean="0"/>
              <a:t>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416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3443"/>
            <a:ext cx="10058400" cy="482821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012874"/>
            <a:ext cx="11000935" cy="5627077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Array.find</a:t>
            </a:r>
            <a:r>
              <a:rPr lang="en-IN" b="1" dirty="0"/>
              <a:t>()</a:t>
            </a:r>
          </a:p>
          <a:p>
            <a:r>
              <a:rPr lang="en-IN" dirty="0"/>
              <a:t>The find() method returns the value of the first array element that passes a test function.</a:t>
            </a:r>
          </a:p>
          <a:p>
            <a:r>
              <a:rPr lang="en-IN" dirty="0" err="1"/>
              <a:t>var</a:t>
            </a:r>
            <a:r>
              <a:rPr lang="en-IN" dirty="0"/>
              <a:t> numbers = [4, 9, 16, 25, 29];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first = </a:t>
            </a:r>
            <a:r>
              <a:rPr lang="en-IN" dirty="0" err="1"/>
              <a:t>numbers.find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value &gt; 18;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b="1" dirty="0" err="1"/>
              <a:t>Array.findIndex</a:t>
            </a:r>
            <a:r>
              <a:rPr lang="en-IN" b="1" dirty="0"/>
              <a:t>()</a:t>
            </a:r>
          </a:p>
          <a:p>
            <a:r>
              <a:rPr lang="en-IN" dirty="0"/>
              <a:t>The </a:t>
            </a:r>
            <a:r>
              <a:rPr lang="en-IN" dirty="0" err="1"/>
              <a:t>findIndex</a:t>
            </a:r>
            <a:r>
              <a:rPr lang="en-IN" dirty="0"/>
              <a:t>() method returns the index of the first array element that passes a test function.</a:t>
            </a:r>
          </a:p>
          <a:p>
            <a:r>
              <a:rPr lang="en-IN" dirty="0" err="1"/>
              <a:t>var</a:t>
            </a:r>
            <a:r>
              <a:rPr lang="en-IN" dirty="0"/>
              <a:t> numbers = [4, 9, 16, 25, 29];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first = </a:t>
            </a:r>
            <a:r>
              <a:rPr lang="en-IN" dirty="0" err="1"/>
              <a:t>numbers.findIndex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(value, index, array)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value &gt; 18;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8384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Regular </a:t>
            </a:r>
            <a:r>
              <a:rPr lang="en-IN" dirty="0" smtClean="0"/>
              <a:t>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regular expression is a sequence of characters that forms a search pattern.</a:t>
            </a:r>
          </a:p>
          <a:p>
            <a:r>
              <a:rPr lang="en-IN" dirty="0"/>
              <a:t>The search pattern can be used for text search and text replace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3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782"/>
            <a:ext cx="10058400" cy="59536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1230923"/>
            <a:ext cx="10806332" cy="5127673"/>
          </a:xfrm>
        </p:spPr>
        <p:txBody>
          <a:bodyPr/>
          <a:lstStyle/>
          <a:p>
            <a:r>
              <a:rPr lang="en-IN" dirty="0"/>
              <a:t>A regular expression is a sequence of characters that forms a </a:t>
            </a:r>
            <a:r>
              <a:rPr lang="en-IN" b="1" dirty="0"/>
              <a:t>search pattern</a:t>
            </a:r>
            <a:r>
              <a:rPr lang="en-IN" dirty="0"/>
              <a:t>.</a:t>
            </a:r>
          </a:p>
          <a:p>
            <a:r>
              <a:rPr lang="en-IN" dirty="0"/>
              <a:t>When you search for data in a text, you can use this search pattern to describe what you are searching for.</a:t>
            </a:r>
          </a:p>
          <a:p>
            <a:r>
              <a:rPr lang="en-IN" dirty="0"/>
              <a:t>A regular expression can be a single character, or a more complicated pattern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Syntax</a:t>
            </a:r>
          </a:p>
          <a:p>
            <a:r>
              <a:rPr lang="en-IN" dirty="0"/>
              <a:t>/</a:t>
            </a:r>
            <a:r>
              <a:rPr lang="en-IN" i="1" dirty="0"/>
              <a:t>pattern</a:t>
            </a:r>
            <a:r>
              <a:rPr lang="en-IN" dirty="0"/>
              <a:t>/</a:t>
            </a:r>
            <a:r>
              <a:rPr lang="en-IN" i="1" dirty="0"/>
              <a:t>modifiers</a:t>
            </a:r>
            <a:r>
              <a:rPr lang="en-IN" dirty="0"/>
              <a:t>;</a:t>
            </a:r>
          </a:p>
          <a:p>
            <a:r>
              <a:rPr lang="en-IN" dirty="0"/>
              <a:t>Example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patt</a:t>
            </a:r>
            <a:r>
              <a:rPr lang="en-IN" dirty="0"/>
              <a:t> = /w3schools/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418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782"/>
            <a:ext cx="10058400" cy="595363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1230923"/>
            <a:ext cx="10806332" cy="5127673"/>
          </a:xfrm>
        </p:spPr>
        <p:txBody>
          <a:bodyPr/>
          <a:lstStyle/>
          <a:p>
            <a:r>
              <a:rPr lang="en-IN" dirty="0"/>
              <a:t>Using String Methods</a:t>
            </a:r>
          </a:p>
          <a:p>
            <a:r>
              <a:rPr lang="en-IN" dirty="0"/>
              <a:t>In JavaScript, regular expressions are often used with the two </a:t>
            </a:r>
            <a:r>
              <a:rPr lang="en-IN" b="1" dirty="0"/>
              <a:t>string methods</a:t>
            </a:r>
            <a:r>
              <a:rPr lang="en-IN" dirty="0"/>
              <a:t>: search() and replace().</a:t>
            </a:r>
          </a:p>
          <a:p>
            <a:r>
              <a:rPr lang="en-IN" b="1" dirty="0"/>
              <a:t>The search() method</a:t>
            </a:r>
            <a:r>
              <a:rPr lang="en-IN" dirty="0"/>
              <a:t> uses an expression to search for a match, and returns the position of the match.</a:t>
            </a:r>
          </a:p>
          <a:p>
            <a:r>
              <a:rPr lang="en-IN" b="1" dirty="0"/>
              <a:t>The replace() method</a:t>
            </a:r>
            <a:r>
              <a:rPr lang="en-IN" dirty="0"/>
              <a:t> returns a modified string where the pattern is replaced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str</a:t>
            </a:r>
            <a:r>
              <a:rPr lang="en-IN" dirty="0"/>
              <a:t> = "Visit W3Schools!";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n = </a:t>
            </a:r>
            <a:r>
              <a:rPr lang="en-IN" dirty="0" err="1"/>
              <a:t>str.search</a:t>
            </a:r>
            <a:r>
              <a:rPr lang="en-IN" dirty="0"/>
              <a:t>("W3Schools</a:t>
            </a:r>
            <a:r>
              <a:rPr lang="en-IN" dirty="0" smtClean="0"/>
              <a:t>");</a:t>
            </a:r>
          </a:p>
          <a:p>
            <a:endParaRPr lang="en-IN" dirty="0"/>
          </a:p>
          <a:p>
            <a:r>
              <a:rPr lang="en-IN" dirty="0"/>
              <a:t>Using String search() With a Regular Expression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str</a:t>
            </a:r>
            <a:r>
              <a:rPr lang="en-IN" dirty="0"/>
              <a:t> = "Visit W3Schools";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n = </a:t>
            </a:r>
            <a:r>
              <a:rPr lang="en-IN" dirty="0" err="1"/>
              <a:t>str.search</a:t>
            </a:r>
            <a:r>
              <a:rPr lang="en-IN" dirty="0"/>
              <a:t>(/w3schools/</a:t>
            </a:r>
            <a:r>
              <a:rPr lang="en-IN" dirty="0" err="1"/>
              <a:t>i</a:t>
            </a:r>
            <a:r>
              <a:rPr lang="en-IN" dirty="0" smtClean="0"/>
              <a:t>);  //</a:t>
            </a:r>
            <a:r>
              <a:rPr lang="en-IN" dirty="0"/>
              <a:t>to do a case-insensitive search</a:t>
            </a:r>
          </a:p>
        </p:txBody>
      </p:sp>
    </p:spTree>
    <p:extLst>
      <p:ext uri="{BB962C8B-B14F-4D97-AF65-F5344CB8AC3E}">
        <p14:creationId xmlns:p14="http://schemas.microsoft.com/office/powerpoint/2010/main" val="55281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782"/>
            <a:ext cx="10058400" cy="595363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1230923"/>
            <a:ext cx="10806332" cy="5127673"/>
          </a:xfrm>
        </p:spPr>
        <p:txBody>
          <a:bodyPr/>
          <a:lstStyle/>
          <a:p>
            <a:r>
              <a:rPr lang="en-IN" b="1" dirty="0"/>
              <a:t>String replace() With a </a:t>
            </a:r>
            <a:r>
              <a:rPr lang="en-IN" b="1" dirty="0" smtClean="0"/>
              <a:t>String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str</a:t>
            </a:r>
            <a:r>
              <a:rPr lang="en-IN" dirty="0"/>
              <a:t> = "Visit Microsoft!";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res = </a:t>
            </a:r>
            <a:r>
              <a:rPr lang="en-IN" dirty="0" err="1"/>
              <a:t>str.replace</a:t>
            </a:r>
            <a:r>
              <a:rPr lang="en-IN" dirty="0"/>
              <a:t>("Microsoft", "W3Schools</a:t>
            </a:r>
            <a:r>
              <a:rPr lang="en-IN" dirty="0" smtClean="0"/>
              <a:t>");</a:t>
            </a:r>
          </a:p>
          <a:p>
            <a:endParaRPr lang="en-IN" dirty="0" smtClean="0"/>
          </a:p>
          <a:p>
            <a:r>
              <a:rPr lang="en-IN" b="1" dirty="0" smtClean="0"/>
              <a:t>String </a:t>
            </a:r>
            <a:r>
              <a:rPr lang="en-IN" b="1" dirty="0"/>
              <a:t>replace() With a Regular Expression</a:t>
            </a:r>
          </a:p>
          <a:p>
            <a:r>
              <a:rPr lang="nn-NO" dirty="0"/>
              <a:t>var str = "Visit Microsoft!";</a:t>
            </a:r>
            <a:r>
              <a:rPr lang="nn-NO" dirty="0"/>
              <a:t/>
            </a:r>
            <a:br>
              <a:rPr lang="nn-NO" dirty="0"/>
            </a:br>
            <a:r>
              <a:rPr lang="nn-NO" dirty="0"/>
              <a:t>var res = str.replace(/microsoft/i, "W3Schools</a:t>
            </a:r>
            <a:r>
              <a:rPr lang="nn-NO" dirty="0" smtClean="0"/>
              <a:t>");</a:t>
            </a:r>
          </a:p>
          <a:p>
            <a:endParaRPr lang="nn-NO" dirty="0"/>
          </a:p>
          <a:p>
            <a:r>
              <a:rPr lang="en-IN" dirty="0"/>
              <a:t>Regular Expression Modifiers</a:t>
            </a:r>
          </a:p>
          <a:p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60855"/>
              </p:ext>
            </p:extLst>
          </p:nvPr>
        </p:nvGraphicFramePr>
        <p:xfrm>
          <a:off x="1066800" y="4524411"/>
          <a:ext cx="8648701" cy="1981200"/>
        </p:xfrm>
        <a:graphic>
          <a:graphicData uri="http://schemas.openxmlformats.org/drawingml/2006/table">
            <a:tbl>
              <a:tblPr/>
              <a:tblGrid>
                <a:gridCol w="1895475"/>
                <a:gridCol w="675322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Description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i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Perform </a:t>
                      </a:r>
                      <a:r>
                        <a:rPr lang="en-IN" dirty="0">
                          <a:effectLst/>
                        </a:rPr>
                        <a:t>case-insensitive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Perform a global match (find all matches rather than stopping after the first match)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Perform </a:t>
                      </a:r>
                      <a:r>
                        <a:rPr lang="en-IN" dirty="0">
                          <a:effectLst/>
                        </a:rPr>
                        <a:t>multiline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74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49"/>
            <a:ext cx="10058400" cy="454686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202786"/>
            <a:ext cx="10876670" cy="5183945"/>
          </a:xfrm>
        </p:spPr>
        <p:txBody>
          <a:bodyPr/>
          <a:lstStyle/>
          <a:p>
            <a:r>
              <a:rPr lang="en-IN" b="1" dirty="0"/>
              <a:t>Brackets</a:t>
            </a:r>
            <a:r>
              <a:rPr lang="en-IN" dirty="0"/>
              <a:t> are used to find a range of characters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err="1"/>
              <a:t>Metacharacters</a:t>
            </a:r>
            <a:r>
              <a:rPr lang="en-IN" dirty="0"/>
              <a:t> are characters with a special meaning: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09037"/>
              </p:ext>
            </p:extLst>
          </p:nvPr>
        </p:nvGraphicFramePr>
        <p:xfrm>
          <a:off x="1066800" y="1809347"/>
          <a:ext cx="8648700" cy="1706880"/>
        </p:xfrm>
        <a:graphic>
          <a:graphicData uri="http://schemas.openxmlformats.org/drawingml/2006/table">
            <a:tbl>
              <a:tblPr/>
              <a:tblGrid>
                <a:gridCol w="1895475"/>
                <a:gridCol w="67532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[abc]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any of the characters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[0-9]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any of the digits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(x|y)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any of the alternatives separated with 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33023"/>
              </p:ext>
            </p:extLst>
          </p:nvPr>
        </p:nvGraphicFramePr>
        <p:xfrm>
          <a:off x="365760" y="4337539"/>
          <a:ext cx="11366695" cy="2133600"/>
        </p:xfrm>
        <a:graphic>
          <a:graphicData uri="http://schemas.openxmlformats.org/drawingml/2006/table">
            <a:tbl>
              <a:tblPr/>
              <a:tblGrid>
                <a:gridCol w="2491159"/>
                <a:gridCol w="8875536"/>
              </a:tblGrid>
              <a:tr h="310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Metacharacter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52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052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 whitespace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52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a match at the beginning or at the end of a word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0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\</a:t>
                      </a:r>
                      <a:r>
                        <a:rPr lang="en-IN" dirty="0" err="1">
                          <a:effectLst/>
                        </a:rPr>
                        <a:t>uxxxx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IN" dirty="0" err="1">
                          <a:effectLst/>
                        </a:rPr>
                        <a:t>xxxx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9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49"/>
            <a:ext cx="10058400" cy="454686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202786"/>
            <a:ext cx="10876670" cy="5183945"/>
          </a:xfrm>
        </p:spPr>
        <p:txBody>
          <a:bodyPr/>
          <a:lstStyle/>
          <a:p>
            <a:r>
              <a:rPr lang="en-IN" b="1" dirty="0"/>
              <a:t>Quantifiers</a:t>
            </a:r>
            <a:r>
              <a:rPr lang="en-IN" dirty="0"/>
              <a:t> define quantities: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69770"/>
              </p:ext>
            </p:extLst>
          </p:nvPr>
        </p:nvGraphicFramePr>
        <p:xfrm>
          <a:off x="1066800" y="1563162"/>
          <a:ext cx="9791993" cy="1706880"/>
        </p:xfrm>
        <a:graphic>
          <a:graphicData uri="http://schemas.openxmlformats.org/drawingml/2006/table">
            <a:tbl>
              <a:tblPr/>
              <a:tblGrid>
                <a:gridCol w="2146043"/>
                <a:gridCol w="76459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Quantifier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Matches any string that contains at least one </a:t>
                      </a:r>
                      <a:r>
                        <a:rPr lang="en-IN" i="1" dirty="0">
                          <a:effectLst/>
                        </a:rPr>
                        <a:t>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Matches any string that contains zero or more occurrences of </a:t>
                      </a:r>
                      <a:r>
                        <a:rPr lang="en-IN" i="1" dirty="0">
                          <a:effectLst/>
                        </a:rPr>
                        <a:t>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n?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Matches any string that contains zero or one occurrences of </a:t>
                      </a:r>
                      <a:r>
                        <a:rPr lang="en-IN" i="1" dirty="0">
                          <a:effectLst/>
                        </a:rPr>
                        <a:t>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33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49"/>
            <a:ext cx="10058400" cy="454686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202786"/>
            <a:ext cx="10876670" cy="5183945"/>
          </a:xfrm>
        </p:spPr>
        <p:txBody>
          <a:bodyPr/>
          <a:lstStyle/>
          <a:p>
            <a:r>
              <a:rPr lang="en-IN" b="1" dirty="0"/>
              <a:t>Using test</a:t>
            </a:r>
            <a:r>
              <a:rPr lang="en-IN" b="1" dirty="0" smtClean="0"/>
              <a:t>()-</a:t>
            </a:r>
            <a:r>
              <a:rPr lang="en-IN" dirty="0" smtClean="0"/>
              <a:t> </a:t>
            </a:r>
            <a:r>
              <a:rPr lang="en-IN" dirty="0"/>
              <a:t>a </a:t>
            </a:r>
            <a:r>
              <a:rPr lang="en-IN" dirty="0" err="1"/>
              <a:t>RegExp</a:t>
            </a:r>
            <a:r>
              <a:rPr lang="en-IN" dirty="0"/>
              <a:t> expression method.</a:t>
            </a:r>
          </a:p>
          <a:p>
            <a:r>
              <a:rPr lang="en-IN" dirty="0"/>
              <a:t>It searches </a:t>
            </a:r>
            <a:r>
              <a:rPr lang="en-IN" dirty="0" smtClean="0"/>
              <a:t>a </a:t>
            </a:r>
            <a:r>
              <a:rPr lang="en-IN" dirty="0"/>
              <a:t>string for a pattern, and returns true or false, depending on the result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patt</a:t>
            </a:r>
            <a:r>
              <a:rPr lang="en-IN" dirty="0"/>
              <a:t> = /e/;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patt.test</a:t>
            </a:r>
            <a:r>
              <a:rPr lang="en-IN" dirty="0"/>
              <a:t>("The best things in life are free</a:t>
            </a:r>
            <a:r>
              <a:rPr lang="en-IN" dirty="0" smtClean="0"/>
              <a:t>!");</a:t>
            </a:r>
          </a:p>
          <a:p>
            <a:endParaRPr lang="en-IN" dirty="0"/>
          </a:p>
          <a:p>
            <a:r>
              <a:rPr lang="en-IN" b="1" dirty="0"/>
              <a:t>Using exec</a:t>
            </a:r>
            <a:r>
              <a:rPr lang="en-IN" b="1" dirty="0" smtClean="0"/>
              <a:t>() -</a:t>
            </a:r>
            <a:r>
              <a:rPr lang="en-IN" dirty="0" smtClean="0"/>
              <a:t> </a:t>
            </a:r>
            <a:r>
              <a:rPr lang="en-IN" dirty="0"/>
              <a:t>a </a:t>
            </a:r>
            <a:r>
              <a:rPr lang="en-IN" dirty="0" err="1"/>
              <a:t>RegExp</a:t>
            </a:r>
            <a:r>
              <a:rPr lang="en-IN" dirty="0"/>
              <a:t> expression method.</a:t>
            </a:r>
          </a:p>
          <a:p>
            <a:r>
              <a:rPr lang="en-IN" dirty="0" smtClean="0"/>
              <a:t>searches </a:t>
            </a:r>
            <a:r>
              <a:rPr lang="en-IN" dirty="0"/>
              <a:t>a string for a specified pattern, and returns the found </a:t>
            </a:r>
            <a:r>
              <a:rPr lang="en-IN" dirty="0" smtClean="0"/>
              <a:t>text, If </a:t>
            </a:r>
            <a:r>
              <a:rPr lang="en-IN" dirty="0"/>
              <a:t>no match is found, it returns </a:t>
            </a:r>
            <a:r>
              <a:rPr lang="en-IN" i="1" dirty="0"/>
              <a:t>null.</a:t>
            </a:r>
            <a:endParaRPr lang="en-IN" dirty="0"/>
          </a:p>
          <a:p>
            <a:r>
              <a:rPr lang="en-IN" dirty="0"/>
              <a:t>/e/.exec("The best things in life are free</a:t>
            </a:r>
            <a:r>
              <a:rPr lang="en-IN" dirty="0" smtClean="0"/>
              <a:t>!");  // </a:t>
            </a:r>
            <a:r>
              <a:rPr lang="en-IN" dirty="0"/>
              <a:t>searches a string for the character "e"</a:t>
            </a:r>
          </a:p>
        </p:txBody>
      </p:sp>
    </p:spTree>
    <p:extLst>
      <p:ext uri="{BB962C8B-B14F-4D97-AF65-F5344CB8AC3E}">
        <p14:creationId xmlns:p14="http://schemas.microsoft.com/office/powerpoint/2010/main" val="280396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38" y="1806906"/>
            <a:ext cx="10058400" cy="466423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&lt;script&gt; Tag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Scripts </a:t>
            </a:r>
            <a:r>
              <a:rPr lang="en-IN" b="1" dirty="0">
                <a:solidFill>
                  <a:srgbClr val="FF0000"/>
                </a:solidFill>
              </a:rPr>
              <a:t>can be placed in the &lt;body&gt;, or in the &lt;head&gt; section of an HTML page, or in both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 html&gt;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&lt;html&gt;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&lt;body&gt;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&lt;h1&gt;A Web Page&lt;/h1&gt;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 id="demo"&gt;A Paragraph&lt;/p&gt;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&lt;button type="button" 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&lt;script&gt;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 {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("demo").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 = "Paragraph changed.";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&lt;/script&gt;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1255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5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998806"/>
            <a:ext cx="10944663" cy="5401994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primitive value</a:t>
            </a:r>
            <a:r>
              <a:rPr lang="en-IN" dirty="0"/>
              <a:t> is a value that has no properties or methods.</a:t>
            </a:r>
          </a:p>
          <a:p>
            <a:r>
              <a:rPr lang="en-IN" dirty="0"/>
              <a:t>A </a:t>
            </a:r>
            <a:r>
              <a:rPr lang="en-IN" b="1" dirty="0"/>
              <a:t>primitive data type</a:t>
            </a:r>
            <a:r>
              <a:rPr lang="en-IN" dirty="0"/>
              <a:t> is data that has a primitive value.</a:t>
            </a:r>
          </a:p>
          <a:p>
            <a:r>
              <a:rPr lang="en-IN" dirty="0"/>
              <a:t>JavaScript defines 5 types of primitive data types: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number</a:t>
            </a:r>
          </a:p>
          <a:p>
            <a:r>
              <a:rPr lang="en-IN" dirty="0" err="1"/>
              <a:t>boolean</a:t>
            </a:r>
            <a:endParaRPr lang="en-IN" dirty="0"/>
          </a:p>
          <a:p>
            <a:r>
              <a:rPr lang="en-IN" dirty="0"/>
              <a:t>null</a:t>
            </a:r>
          </a:p>
          <a:p>
            <a:r>
              <a:rPr lang="en-IN" dirty="0"/>
              <a:t>undefined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998806"/>
            <a:ext cx="10944663" cy="5859194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In JavaScript, almost "everything" is an object</a:t>
            </a:r>
            <a:r>
              <a:rPr lang="en-IN" dirty="0" smtClean="0"/>
              <a:t>.</a:t>
            </a:r>
          </a:p>
          <a:p>
            <a:r>
              <a:rPr lang="en-IN" dirty="0"/>
              <a:t>Objects are Variables</a:t>
            </a:r>
          </a:p>
          <a:p>
            <a:r>
              <a:rPr lang="en-IN" dirty="0"/>
              <a:t>JavaScript variables can contain single values:</a:t>
            </a:r>
          </a:p>
          <a:p>
            <a:r>
              <a:rPr lang="en-IN" dirty="0" err="1"/>
              <a:t>var</a:t>
            </a:r>
            <a:r>
              <a:rPr lang="en-IN" dirty="0"/>
              <a:t> person = "John Doe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r>
              <a:rPr lang="en-IN" dirty="0"/>
              <a:t>Objects are variables too. But objects can contain many values</a:t>
            </a:r>
            <a:r>
              <a:rPr lang="en-IN" dirty="0" smtClean="0"/>
              <a:t>.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p&gt;Creating a JavaScript Object.&lt;/p&gt;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person = {</a:t>
            </a:r>
          </a:p>
          <a:p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 : "John",</a:t>
            </a:r>
          </a:p>
          <a:p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  : "Doe",</a:t>
            </a:r>
          </a:p>
          <a:p>
            <a:r>
              <a:rPr lang="en-IN" dirty="0"/>
              <a:t>    age       : 50,</a:t>
            </a:r>
          </a:p>
          <a:p>
            <a:r>
              <a:rPr lang="en-IN" dirty="0"/>
              <a:t>    </a:t>
            </a:r>
            <a:r>
              <a:rPr lang="en-IN" dirty="0" err="1"/>
              <a:t>eyeColor</a:t>
            </a:r>
            <a:r>
              <a:rPr lang="en-IN" dirty="0"/>
              <a:t>  : "blue"</a:t>
            </a:r>
          </a:p>
          <a:p>
            <a:r>
              <a:rPr lang="en-IN" dirty="0"/>
              <a:t>};</a:t>
            </a:r>
          </a:p>
          <a:p>
            <a:r>
              <a:rPr lang="en-IN" dirty="0" err="1" smtClean="0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 err="1"/>
              <a:t>person.firstName</a:t>
            </a:r>
            <a:r>
              <a:rPr lang="en-IN" dirty="0"/>
              <a:t> + " " + </a:t>
            </a:r>
            <a:r>
              <a:rPr lang="en-IN" dirty="0" err="1"/>
              <a:t>person.lastName</a:t>
            </a:r>
            <a:r>
              <a:rPr lang="en-IN" dirty="0"/>
              <a:t>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4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998806"/>
            <a:ext cx="10944663" cy="5859194"/>
          </a:xfrm>
        </p:spPr>
        <p:txBody>
          <a:bodyPr>
            <a:normAutofit/>
          </a:bodyPr>
          <a:lstStyle/>
          <a:p>
            <a:r>
              <a:rPr lang="en-IN" b="1" dirty="0"/>
              <a:t>Object </a:t>
            </a:r>
            <a:r>
              <a:rPr lang="en-IN" b="1" dirty="0" smtClean="0"/>
              <a:t>Properties</a:t>
            </a:r>
          </a:p>
          <a:p>
            <a:r>
              <a:rPr lang="en-IN" dirty="0"/>
              <a:t>The named values, in JavaScript objects, are called </a:t>
            </a:r>
            <a:r>
              <a:rPr lang="en-IN" b="1" dirty="0"/>
              <a:t>properties</a:t>
            </a:r>
            <a:r>
              <a:rPr lang="en-IN" dirty="0" smtClean="0"/>
              <a:t>.</a:t>
            </a:r>
          </a:p>
          <a:p>
            <a:endParaRPr lang="en-IN" b="1" dirty="0" smtClean="0"/>
          </a:p>
          <a:p>
            <a:r>
              <a:rPr lang="en-IN" b="1" dirty="0" smtClean="0"/>
              <a:t>Object </a:t>
            </a:r>
            <a:r>
              <a:rPr lang="en-IN" b="1" dirty="0"/>
              <a:t>Methods</a:t>
            </a:r>
          </a:p>
          <a:p>
            <a:r>
              <a:rPr lang="en-IN" dirty="0"/>
              <a:t>Methods are </a:t>
            </a:r>
            <a:r>
              <a:rPr lang="en-IN" b="1" dirty="0"/>
              <a:t>actions</a:t>
            </a:r>
            <a:r>
              <a:rPr lang="en-IN" dirty="0"/>
              <a:t> that can be performed on objects.</a:t>
            </a:r>
          </a:p>
          <a:p>
            <a:r>
              <a:rPr lang="en-IN" dirty="0"/>
              <a:t>Object properties can be both primitive values, other objects, and functions.</a:t>
            </a:r>
          </a:p>
          <a:p>
            <a:r>
              <a:rPr lang="en-IN" dirty="0"/>
              <a:t>An </a:t>
            </a:r>
            <a:r>
              <a:rPr lang="en-IN" b="1" dirty="0"/>
              <a:t>object method</a:t>
            </a:r>
            <a:r>
              <a:rPr lang="en-IN" dirty="0"/>
              <a:t> is an object property containing a </a:t>
            </a:r>
            <a:r>
              <a:rPr lang="en-IN" b="1" dirty="0"/>
              <a:t>function definition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b="1" dirty="0"/>
              <a:t>Creating a JavaScript Object</a:t>
            </a:r>
          </a:p>
          <a:p>
            <a:r>
              <a:rPr lang="en-IN" dirty="0"/>
              <a:t>There are different ways to create new objects:</a:t>
            </a:r>
          </a:p>
          <a:p>
            <a:r>
              <a:rPr lang="en-IN" dirty="0"/>
              <a:t>Define and create a single object, using an object literal.</a:t>
            </a:r>
          </a:p>
          <a:p>
            <a:r>
              <a:rPr lang="en-IN" dirty="0"/>
              <a:t>Define and create a single object, with the keyword new.</a:t>
            </a:r>
          </a:p>
          <a:p>
            <a:r>
              <a:rPr lang="en-IN" dirty="0"/>
              <a:t>Define an object constructor, and then create objects of the constructed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3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998806"/>
            <a:ext cx="10944663" cy="5859194"/>
          </a:xfrm>
        </p:spPr>
        <p:txBody>
          <a:bodyPr>
            <a:normAutofit/>
          </a:bodyPr>
          <a:lstStyle/>
          <a:p>
            <a:r>
              <a:rPr lang="en-IN" b="1" dirty="0" smtClean="0"/>
              <a:t>Creating </a:t>
            </a:r>
            <a:r>
              <a:rPr lang="en-IN" b="1" dirty="0"/>
              <a:t>a JavaScript </a:t>
            </a:r>
            <a:r>
              <a:rPr lang="en-IN" b="1" dirty="0" smtClean="0"/>
              <a:t>Object</a:t>
            </a:r>
          </a:p>
          <a:p>
            <a:r>
              <a:rPr lang="en-IN" dirty="0"/>
              <a:t>Using an Object Literal</a:t>
            </a:r>
          </a:p>
          <a:p>
            <a:r>
              <a:rPr lang="en-IN" dirty="0" err="1"/>
              <a:t>var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</a:t>
            </a:r>
            <a:r>
              <a:rPr lang="en-IN" dirty="0" smtClean="0"/>
              <a:t>"};</a:t>
            </a:r>
          </a:p>
          <a:p>
            <a:endParaRPr lang="en-IN" b="1" dirty="0"/>
          </a:p>
          <a:p>
            <a:r>
              <a:rPr lang="en-IN" dirty="0"/>
              <a:t>Using the JavaScript Keyword new</a:t>
            </a:r>
          </a:p>
          <a:p>
            <a:r>
              <a:rPr lang="en-IN" dirty="0" err="1"/>
              <a:t>var</a:t>
            </a:r>
            <a:r>
              <a:rPr lang="en-IN" dirty="0"/>
              <a:t> person = new Object();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person.firstName</a:t>
            </a:r>
            <a:r>
              <a:rPr lang="en-IN" dirty="0"/>
              <a:t> = "John";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person.lastName</a:t>
            </a:r>
            <a:r>
              <a:rPr lang="en-IN" dirty="0"/>
              <a:t> = "Doe";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person.age</a:t>
            </a:r>
            <a:r>
              <a:rPr lang="en-IN" dirty="0"/>
              <a:t> = 50;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person.eyeColor</a:t>
            </a:r>
            <a:r>
              <a:rPr lang="en-IN" dirty="0"/>
              <a:t> = "blue</a:t>
            </a:r>
            <a:r>
              <a:rPr lang="en-IN" dirty="0" smtClean="0"/>
              <a:t>";</a:t>
            </a:r>
          </a:p>
          <a:p>
            <a:endParaRPr lang="en-IN" b="1" dirty="0"/>
          </a:p>
          <a:p>
            <a:r>
              <a:rPr lang="en-IN" dirty="0"/>
              <a:t>JavaScript Objects are Mutable</a:t>
            </a:r>
          </a:p>
          <a:p>
            <a:r>
              <a:rPr lang="en-IN" dirty="0"/>
              <a:t>Objects are mutable: They are addressed by reference, not by value.</a:t>
            </a: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822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223888"/>
            <a:ext cx="10944663" cy="5634111"/>
          </a:xfrm>
        </p:spPr>
        <p:txBody>
          <a:bodyPr>
            <a:normAutofit/>
          </a:bodyPr>
          <a:lstStyle/>
          <a:p>
            <a:r>
              <a:rPr lang="en-IN" dirty="0" smtClean="0"/>
              <a:t>Properties are the values associated with a JavaScript object.</a:t>
            </a:r>
          </a:p>
          <a:p>
            <a:r>
              <a:rPr lang="en-IN" dirty="0" smtClean="0"/>
              <a:t>A JavaScript object is a collection of unordered properties.</a:t>
            </a:r>
          </a:p>
          <a:p>
            <a:r>
              <a:rPr lang="en-IN" dirty="0" smtClean="0"/>
              <a:t>Properties can usually be changed, added, and deleted, but some are read only.</a:t>
            </a:r>
          </a:p>
          <a:p>
            <a:endParaRPr lang="en-IN" dirty="0"/>
          </a:p>
          <a:p>
            <a:r>
              <a:rPr lang="en-IN" dirty="0"/>
              <a:t>Accessing JavaScript Properties</a:t>
            </a:r>
          </a:p>
          <a:p>
            <a:r>
              <a:rPr lang="en-IN" i="1" dirty="0" err="1"/>
              <a:t>objectName.property</a:t>
            </a:r>
            <a:r>
              <a:rPr lang="en-IN" i="1" dirty="0"/>
              <a:t>          </a:t>
            </a:r>
            <a:r>
              <a:rPr lang="en-IN" dirty="0"/>
              <a:t>// </a:t>
            </a:r>
            <a:r>
              <a:rPr lang="en-IN" dirty="0" err="1"/>
              <a:t>person.age</a:t>
            </a:r>
            <a:endParaRPr lang="en-IN" dirty="0"/>
          </a:p>
          <a:p>
            <a:r>
              <a:rPr lang="en-IN" dirty="0"/>
              <a:t>or</a:t>
            </a:r>
          </a:p>
          <a:p>
            <a:r>
              <a:rPr lang="en-IN" i="1" dirty="0" err="1"/>
              <a:t>objectName</a:t>
            </a:r>
            <a:r>
              <a:rPr lang="en-IN" dirty="0"/>
              <a:t>["</a:t>
            </a:r>
            <a:r>
              <a:rPr lang="en-IN" i="1" dirty="0"/>
              <a:t>property</a:t>
            </a:r>
            <a:r>
              <a:rPr lang="en-IN" dirty="0"/>
              <a:t>"]       // person["age"]</a:t>
            </a:r>
          </a:p>
          <a:p>
            <a:r>
              <a:rPr lang="en-IN" dirty="0"/>
              <a:t>or</a:t>
            </a:r>
          </a:p>
          <a:p>
            <a:r>
              <a:rPr lang="en-IN" i="1" dirty="0" err="1"/>
              <a:t>objectName</a:t>
            </a:r>
            <a:r>
              <a:rPr lang="en-IN" dirty="0"/>
              <a:t>[</a:t>
            </a:r>
            <a:r>
              <a:rPr lang="en-IN" i="1" dirty="0"/>
              <a:t>expression</a:t>
            </a:r>
            <a:r>
              <a:rPr lang="en-IN" dirty="0"/>
              <a:t>]       // x = "age"; person[x]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12037" y="291755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&lt;script&gt;</a:t>
            </a:r>
          </a:p>
          <a:p>
            <a:r>
              <a:rPr lang="en-IN" sz="1400" dirty="0" err="1"/>
              <a:t>var</a:t>
            </a:r>
            <a:r>
              <a:rPr lang="en-IN" sz="1400" dirty="0"/>
              <a:t> person =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firstname</a:t>
            </a:r>
            <a:r>
              <a:rPr lang="en-IN" sz="1400" dirty="0"/>
              <a:t>:"John",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lastname</a:t>
            </a:r>
            <a:r>
              <a:rPr lang="en-IN" sz="1400" dirty="0"/>
              <a:t>:"Doe",</a:t>
            </a:r>
          </a:p>
          <a:p>
            <a:r>
              <a:rPr lang="en-IN" sz="1400" dirty="0"/>
              <a:t>    age:50,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eyecolor</a:t>
            </a:r>
            <a:r>
              <a:rPr lang="en-IN" sz="1400" dirty="0"/>
              <a:t>:"blue"</a:t>
            </a:r>
          </a:p>
          <a:p>
            <a:r>
              <a:rPr lang="en-IN" sz="1400" dirty="0"/>
              <a:t>};</a:t>
            </a:r>
          </a:p>
          <a:p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</a:t>
            </a:r>
          </a:p>
          <a:p>
            <a:r>
              <a:rPr lang="en-IN" sz="1400" dirty="0" err="1"/>
              <a:t>person.firstname</a:t>
            </a:r>
            <a:r>
              <a:rPr lang="en-IN" sz="1400" dirty="0"/>
              <a:t> + " is " + </a:t>
            </a:r>
            <a:r>
              <a:rPr lang="en-IN" sz="1400" dirty="0" err="1"/>
              <a:t>person.age</a:t>
            </a:r>
            <a:r>
              <a:rPr lang="en-IN" sz="1400" dirty="0"/>
              <a:t> + " years old.";</a:t>
            </a:r>
          </a:p>
          <a:p>
            <a:r>
              <a:rPr lang="en-IN" sz="1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98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223888"/>
            <a:ext cx="10944663" cy="5634111"/>
          </a:xfrm>
        </p:spPr>
        <p:txBody>
          <a:bodyPr>
            <a:normAutofit/>
          </a:bodyPr>
          <a:lstStyle/>
          <a:p>
            <a:r>
              <a:rPr lang="en-IN" b="1" dirty="0"/>
              <a:t>Adding New </a:t>
            </a:r>
            <a:r>
              <a:rPr lang="en-IN" b="1" dirty="0" smtClean="0"/>
              <a:t>Properties</a:t>
            </a:r>
          </a:p>
          <a:p>
            <a:r>
              <a:rPr lang="en-IN" dirty="0"/>
              <a:t>You can add new properties to an existing object by simply giving it a value.</a:t>
            </a:r>
          </a:p>
          <a:p>
            <a:r>
              <a:rPr lang="en-IN" dirty="0"/>
              <a:t>Assume that the person object already exists - you can then give it new properties</a:t>
            </a:r>
          </a:p>
          <a:p>
            <a:r>
              <a:rPr lang="en-IN" dirty="0" err="1"/>
              <a:t>person.nationality</a:t>
            </a:r>
            <a:r>
              <a:rPr lang="en-IN" dirty="0"/>
              <a:t> = "English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r>
              <a:rPr lang="en-IN" b="1" dirty="0"/>
              <a:t>Deleting Properties</a:t>
            </a:r>
          </a:p>
          <a:p>
            <a:r>
              <a:rPr lang="en-IN" dirty="0"/>
              <a:t>The </a:t>
            </a:r>
            <a:r>
              <a:rPr lang="en-IN" b="1" dirty="0"/>
              <a:t>delete</a:t>
            </a:r>
            <a:r>
              <a:rPr lang="en-IN" dirty="0"/>
              <a:t> keyword deletes a property from an object:</a:t>
            </a:r>
          </a:p>
          <a:p>
            <a:r>
              <a:rPr lang="en-IN" dirty="0" err="1"/>
              <a:t>var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delete </a:t>
            </a:r>
            <a:r>
              <a:rPr lang="en-IN" dirty="0" err="1"/>
              <a:t>person.age</a:t>
            </a:r>
            <a:r>
              <a:rPr lang="en-IN" dirty="0"/>
              <a:t>;   // or delete person["age"]; 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1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223888"/>
            <a:ext cx="10944663" cy="563411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h2&gt;The JavaScript &lt;b&gt;this&lt;/b&gt; Keyword&lt;/h2&gt;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p&gt;In </a:t>
            </a:r>
            <a:r>
              <a:rPr lang="en-IN" dirty="0" smtClean="0"/>
              <a:t>this </a:t>
            </a:r>
            <a:r>
              <a:rPr lang="en-IN" dirty="0"/>
              <a:t>example, &lt;b&gt;this&lt;/b&gt; represents the &lt;b&gt;person&lt;/b&gt; object.&lt;/p&gt;</a:t>
            </a:r>
          </a:p>
          <a:p>
            <a:r>
              <a:rPr lang="en-IN" dirty="0"/>
              <a:t>&lt;p&gt;Because the person object "owns" the </a:t>
            </a:r>
            <a:r>
              <a:rPr lang="en-IN" dirty="0" err="1"/>
              <a:t>fullName</a:t>
            </a:r>
            <a:r>
              <a:rPr lang="en-IN" dirty="0"/>
              <a:t> method.&lt;/p&gt;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/>
              <a:t>// Create an object:</a:t>
            </a:r>
          </a:p>
          <a:p>
            <a:r>
              <a:rPr lang="en-IN" dirty="0" err="1"/>
              <a:t>var</a:t>
            </a:r>
            <a:r>
              <a:rPr lang="en-IN" dirty="0"/>
              <a:t> person = {</a:t>
            </a:r>
          </a:p>
          <a:p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 "John",</a:t>
            </a:r>
          </a:p>
          <a:p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 : "Doe",</a:t>
            </a:r>
          </a:p>
          <a:p>
            <a:r>
              <a:rPr lang="en-IN" dirty="0"/>
              <a:t>    id       : 5566,</a:t>
            </a:r>
          </a:p>
          <a:p>
            <a:r>
              <a:rPr lang="en-IN" dirty="0"/>
              <a:t>    </a:t>
            </a:r>
            <a:r>
              <a:rPr lang="en-IN" dirty="0" err="1"/>
              <a:t>fullName</a:t>
            </a:r>
            <a:r>
              <a:rPr lang="en-IN" dirty="0"/>
              <a:t> : function() {</a:t>
            </a:r>
          </a:p>
          <a:p>
            <a:r>
              <a:rPr lang="en-IN" dirty="0"/>
              <a:t>       return </a:t>
            </a:r>
            <a:r>
              <a:rPr lang="en-IN" dirty="0" err="1"/>
              <a:t>this.firstName</a:t>
            </a:r>
            <a:r>
              <a:rPr lang="en-IN" dirty="0"/>
              <a:t> + " " + </a:t>
            </a:r>
            <a:r>
              <a:rPr lang="en-IN" dirty="0" err="1"/>
              <a:t>this.lastName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// Display data from the object: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person.fullName</a:t>
            </a:r>
            <a:r>
              <a:rPr lang="en-IN" dirty="0"/>
              <a:t>();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223888"/>
            <a:ext cx="10944663" cy="5634111"/>
          </a:xfrm>
        </p:spPr>
        <p:txBody>
          <a:bodyPr>
            <a:normAutofit/>
          </a:bodyPr>
          <a:lstStyle/>
          <a:p>
            <a:r>
              <a:rPr lang="en-IN" b="1" dirty="0"/>
              <a:t>this</a:t>
            </a:r>
            <a:r>
              <a:rPr lang="en-IN" dirty="0"/>
              <a:t> </a:t>
            </a:r>
            <a:r>
              <a:rPr lang="en-IN" dirty="0" smtClean="0"/>
              <a:t>Keyword</a:t>
            </a:r>
          </a:p>
          <a:p>
            <a:r>
              <a:rPr lang="en-IN" dirty="0"/>
              <a:t>In a function definition, </a:t>
            </a:r>
            <a:r>
              <a:rPr lang="en-IN" b="1" dirty="0"/>
              <a:t>this</a:t>
            </a:r>
            <a:r>
              <a:rPr lang="en-IN" dirty="0"/>
              <a:t> refers to the "owner" of the function.</a:t>
            </a:r>
          </a:p>
          <a:p>
            <a:r>
              <a:rPr lang="en-IN" dirty="0"/>
              <a:t>In the example above, </a:t>
            </a:r>
            <a:r>
              <a:rPr lang="en-IN" b="1" dirty="0"/>
              <a:t>this</a:t>
            </a:r>
            <a:r>
              <a:rPr lang="en-IN" dirty="0"/>
              <a:t> is the </a:t>
            </a:r>
            <a:r>
              <a:rPr lang="en-IN" b="1" dirty="0"/>
              <a:t>person object</a:t>
            </a:r>
            <a:r>
              <a:rPr lang="en-IN" dirty="0"/>
              <a:t> that "owns" the </a:t>
            </a:r>
            <a:r>
              <a:rPr lang="en-IN" b="1" dirty="0" err="1"/>
              <a:t>fullName</a:t>
            </a:r>
            <a:r>
              <a:rPr lang="en-IN" dirty="0"/>
              <a:t> function.</a:t>
            </a:r>
          </a:p>
          <a:p>
            <a:r>
              <a:rPr lang="en-IN" dirty="0"/>
              <a:t>In other words, </a:t>
            </a:r>
            <a:r>
              <a:rPr lang="en-IN" b="1" dirty="0" err="1"/>
              <a:t>this.firstName</a:t>
            </a:r>
            <a:r>
              <a:rPr lang="en-IN" dirty="0"/>
              <a:t> means the </a:t>
            </a:r>
            <a:r>
              <a:rPr lang="en-IN" b="1" dirty="0" err="1"/>
              <a:t>firstName</a:t>
            </a:r>
            <a:r>
              <a:rPr lang="en-IN" dirty="0"/>
              <a:t> property of </a:t>
            </a:r>
            <a:r>
              <a:rPr lang="en-IN" b="1" dirty="0"/>
              <a:t>this object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Accessing Object Methods</a:t>
            </a:r>
          </a:p>
          <a:p>
            <a:r>
              <a:rPr lang="en-IN" dirty="0"/>
              <a:t>You access an object method with the following syntax:</a:t>
            </a:r>
          </a:p>
          <a:p>
            <a:r>
              <a:rPr lang="en-IN" i="1" dirty="0" err="1"/>
              <a:t>objectName.methodName</a:t>
            </a:r>
            <a:r>
              <a:rPr lang="en-IN" i="1" dirty="0"/>
              <a:t>()</a:t>
            </a:r>
            <a:endParaRPr lang="en-IN" dirty="0"/>
          </a:p>
          <a:p>
            <a:r>
              <a:rPr lang="en-IN" dirty="0"/>
              <a:t>name = </a:t>
            </a:r>
            <a:r>
              <a:rPr lang="en-IN" dirty="0" err="1"/>
              <a:t>person.fullName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1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041010"/>
            <a:ext cx="10944663" cy="581699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JavaScript Object </a:t>
            </a:r>
            <a:r>
              <a:rPr lang="en-IN" b="1" dirty="0" smtClean="0"/>
              <a:t>Constructors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h2&gt;JavaScript Object Constructors&lt;/h2&gt;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smtClean="0"/>
              <a:t>// </a:t>
            </a:r>
            <a:r>
              <a:rPr lang="en-IN" dirty="0"/>
              <a:t>Constructor function for Person objects</a:t>
            </a:r>
          </a:p>
          <a:p>
            <a:r>
              <a:rPr lang="en-IN" dirty="0"/>
              <a:t>function Person(first, last, age, eye) {</a:t>
            </a:r>
          </a:p>
          <a:p>
            <a:r>
              <a:rPr lang="en-IN" dirty="0"/>
              <a:t>    </a:t>
            </a:r>
            <a:r>
              <a:rPr lang="en-IN" dirty="0" err="1"/>
              <a:t>this.firstName</a:t>
            </a:r>
            <a:r>
              <a:rPr lang="en-IN" dirty="0"/>
              <a:t> = first;</a:t>
            </a:r>
          </a:p>
          <a:p>
            <a:r>
              <a:rPr lang="en-IN" dirty="0"/>
              <a:t>    </a:t>
            </a:r>
            <a:r>
              <a:rPr lang="en-IN" dirty="0" err="1"/>
              <a:t>this.lastName</a:t>
            </a:r>
            <a:r>
              <a:rPr lang="en-IN" dirty="0"/>
              <a:t> = last;</a:t>
            </a:r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</a:p>
          <a:p>
            <a:r>
              <a:rPr lang="en-IN" dirty="0"/>
              <a:t>    </a:t>
            </a:r>
            <a:r>
              <a:rPr lang="en-IN" dirty="0" err="1"/>
              <a:t>this.eyeColor</a:t>
            </a:r>
            <a:r>
              <a:rPr lang="en-IN" dirty="0"/>
              <a:t> = eye;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Create a Person object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myFather</a:t>
            </a:r>
            <a:r>
              <a:rPr lang="en-IN" dirty="0"/>
              <a:t> = new Person("John", "Doe", 50, "blue");</a:t>
            </a:r>
          </a:p>
          <a:p>
            <a:r>
              <a:rPr lang="en-IN" dirty="0" smtClean="0"/>
              <a:t>// </a:t>
            </a:r>
            <a:r>
              <a:rPr lang="en-IN" dirty="0"/>
              <a:t>Display age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"My father is " + </a:t>
            </a:r>
            <a:r>
              <a:rPr lang="en-IN" dirty="0" err="1"/>
              <a:t>myFather.age</a:t>
            </a:r>
            <a:r>
              <a:rPr lang="en-IN" dirty="0"/>
              <a:t> + "."; </a:t>
            </a:r>
          </a:p>
          <a:p>
            <a:r>
              <a:rPr lang="en-IN" dirty="0" smtClean="0"/>
              <a:t>&lt;/</a:t>
            </a:r>
            <a:r>
              <a:rPr lang="en-IN" dirty="0"/>
              <a:t>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35" y="403444"/>
            <a:ext cx="10058400" cy="58129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38" y="1223889"/>
            <a:ext cx="10058400" cy="5317588"/>
          </a:xfrm>
        </p:spPr>
        <p:txBody>
          <a:bodyPr>
            <a:normAutofit/>
          </a:bodyPr>
          <a:lstStyle/>
          <a:p>
            <a:r>
              <a:rPr lang="en-IN" dirty="0"/>
              <a:t>The &lt;script&gt; Tag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Scripts </a:t>
            </a:r>
            <a:r>
              <a:rPr lang="en-IN" b="1" dirty="0">
                <a:solidFill>
                  <a:srgbClr val="FF0000"/>
                </a:solidFill>
              </a:rPr>
              <a:t>can also be placed in external </a:t>
            </a:r>
            <a:r>
              <a:rPr lang="en-IN" b="1" dirty="0" smtClean="0">
                <a:solidFill>
                  <a:srgbClr val="FF0000"/>
                </a:solidFill>
              </a:rPr>
              <a:t>files(</a:t>
            </a:r>
            <a:r>
              <a:rPr lang="en-IN" b="1" dirty="0">
                <a:solidFill>
                  <a:srgbClr val="FF0000"/>
                </a:solidFill>
              </a:rPr>
              <a:t>file extension 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 smtClean="0">
                <a:solidFill>
                  <a:srgbClr val="FF0000"/>
                </a:solidFill>
              </a:rPr>
              <a:t>.)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h2&gt;External JavaScript&lt;/h2&gt;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id="demo"&gt;A Paragraph.&lt;/p&gt;</a:t>
            </a:r>
          </a:p>
          <a:p>
            <a:r>
              <a:rPr lang="en-IN" dirty="0" smtClean="0"/>
              <a:t>&lt;</a:t>
            </a:r>
            <a:r>
              <a:rPr lang="en-IN" dirty="0"/>
              <a:t>button type="button"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r>
              <a:rPr lang="en-IN" dirty="0" smtClean="0"/>
              <a:t>&lt;</a:t>
            </a:r>
            <a:r>
              <a:rPr lang="en-IN" dirty="0"/>
              <a:t>p&gt;(</a:t>
            </a:r>
            <a:r>
              <a:rPr lang="en-IN" dirty="0" err="1"/>
              <a:t>myFunction</a:t>
            </a:r>
            <a:r>
              <a:rPr lang="en-IN" dirty="0"/>
              <a:t> is stored in an external file called "myScript.js")&lt;/p&gt;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="myScript.js"&gt;&lt;/script&gt;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27077" y="2169831"/>
            <a:ext cx="603269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External file: myScript.js</a:t>
            </a: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"demo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"Paragraph changed."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5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041010"/>
            <a:ext cx="10944663" cy="5816990"/>
          </a:xfrm>
        </p:spPr>
        <p:txBody>
          <a:bodyPr>
            <a:normAutofit/>
          </a:bodyPr>
          <a:lstStyle/>
          <a:p>
            <a:r>
              <a:rPr lang="en-IN" b="1" dirty="0"/>
              <a:t>Adding a Property to a Constructor</a:t>
            </a:r>
          </a:p>
          <a:p>
            <a:endParaRPr lang="en-IN" dirty="0" smtClean="0"/>
          </a:p>
          <a:p>
            <a:r>
              <a:rPr lang="en-IN" dirty="0" smtClean="0"/>
              <a:t>function</a:t>
            </a:r>
            <a:r>
              <a:rPr lang="en-IN" dirty="0"/>
              <a:t> Person(first, last, age, </a:t>
            </a:r>
            <a:r>
              <a:rPr lang="en-IN" dirty="0" err="1"/>
              <a:t>eyecolor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this.firstName</a:t>
            </a:r>
            <a:r>
              <a:rPr lang="en-IN" dirty="0"/>
              <a:t> = first;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this.lastName</a:t>
            </a:r>
            <a:r>
              <a:rPr lang="en-IN" dirty="0"/>
              <a:t> = last;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this.age</a:t>
            </a:r>
            <a:r>
              <a:rPr lang="en-IN" dirty="0"/>
              <a:t> = age;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this.eyeColor</a:t>
            </a:r>
            <a:r>
              <a:rPr lang="en-IN" dirty="0"/>
              <a:t> = </a:t>
            </a:r>
            <a:r>
              <a:rPr lang="en-IN" dirty="0" err="1"/>
              <a:t>eyecolor</a:t>
            </a:r>
            <a:r>
              <a:rPr lang="en-IN" dirty="0"/>
              <a:t>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this.nationality</a:t>
            </a:r>
            <a:r>
              <a:rPr lang="en-IN" dirty="0"/>
              <a:t> = "English";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Adding a Method to a Constructor</a:t>
            </a:r>
          </a:p>
          <a:p>
            <a:r>
              <a:rPr lang="en-IN" dirty="0"/>
              <a:t>function Person(first, last, age, </a:t>
            </a:r>
            <a:r>
              <a:rPr lang="en-IN" dirty="0" err="1"/>
              <a:t>eyecolor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this.firstName</a:t>
            </a:r>
            <a:r>
              <a:rPr lang="en-IN" dirty="0"/>
              <a:t> = first;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this.lastName</a:t>
            </a:r>
            <a:r>
              <a:rPr lang="en-IN" dirty="0"/>
              <a:t> = last;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this.age</a:t>
            </a:r>
            <a:r>
              <a:rPr lang="en-IN" dirty="0"/>
              <a:t> = age;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this.eyeColor</a:t>
            </a:r>
            <a:r>
              <a:rPr lang="en-IN" dirty="0"/>
              <a:t> = </a:t>
            </a:r>
            <a:r>
              <a:rPr lang="en-IN" dirty="0" err="1"/>
              <a:t>eyecolor</a:t>
            </a:r>
            <a:r>
              <a:rPr lang="en-IN" dirty="0"/>
              <a:t>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this.name = function() {return </a:t>
            </a:r>
            <a:r>
              <a:rPr lang="en-IN" dirty="0" err="1"/>
              <a:t>this.firstName</a:t>
            </a:r>
            <a:r>
              <a:rPr lang="en-IN" dirty="0"/>
              <a:t> + " " + </a:t>
            </a:r>
            <a:r>
              <a:rPr lang="en-IN" dirty="0" err="1"/>
              <a:t>this.lastName</a:t>
            </a:r>
            <a:r>
              <a:rPr lang="en-IN" dirty="0"/>
              <a:t>;};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8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7073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Errors </a:t>
            </a:r>
            <a:r>
              <a:rPr lang="en-IN" dirty="0" smtClean="0"/>
              <a:t>– </a:t>
            </a:r>
            <a:br>
              <a:rPr lang="en-IN" dirty="0" smtClean="0"/>
            </a:br>
            <a:r>
              <a:rPr lang="en-IN" dirty="0" smtClean="0"/>
              <a:t>Throw </a:t>
            </a:r>
            <a:r>
              <a:rPr lang="en-IN" dirty="0"/>
              <a:t>and Try to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9" y="1716257"/>
            <a:ext cx="4731432" cy="4431325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try</a:t>
            </a:r>
            <a:r>
              <a:rPr lang="en-IN" dirty="0"/>
              <a:t> statement lets you test a block of code for errors.</a:t>
            </a:r>
          </a:p>
          <a:p>
            <a:r>
              <a:rPr lang="en-IN" dirty="0"/>
              <a:t>The </a:t>
            </a:r>
            <a:r>
              <a:rPr lang="en-IN" b="1" dirty="0"/>
              <a:t>catch</a:t>
            </a:r>
            <a:r>
              <a:rPr lang="en-IN" dirty="0"/>
              <a:t> statement lets you handle the error.</a:t>
            </a:r>
          </a:p>
          <a:p>
            <a:r>
              <a:rPr lang="en-IN" dirty="0"/>
              <a:t>The </a:t>
            </a:r>
            <a:r>
              <a:rPr lang="en-IN" b="1" dirty="0"/>
              <a:t>throw</a:t>
            </a:r>
            <a:r>
              <a:rPr lang="en-IN" dirty="0"/>
              <a:t> statement lets you create custom errors.</a:t>
            </a:r>
          </a:p>
          <a:p>
            <a:r>
              <a:rPr lang="en-IN" dirty="0"/>
              <a:t>The </a:t>
            </a:r>
            <a:r>
              <a:rPr lang="en-IN" b="1" dirty="0"/>
              <a:t>finally</a:t>
            </a:r>
            <a:r>
              <a:rPr lang="en-IN" dirty="0"/>
              <a:t> statement lets you execute </a:t>
            </a:r>
            <a:r>
              <a:rPr lang="en-IN" dirty="0" smtClean="0"/>
              <a:t>code</a:t>
            </a:r>
            <a:r>
              <a:rPr lang="en-IN" dirty="0"/>
              <a:t>, after try and catch, regardless of the result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31875" y="1716257"/>
            <a:ext cx="852033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endParaRPr lang="en-IN" sz="1400" dirty="0"/>
          </a:p>
          <a:p>
            <a:r>
              <a:rPr lang="en-IN" sz="1400" dirty="0"/>
              <a:t>&lt;p id="demo"&gt;&lt;/p&gt;</a:t>
            </a:r>
          </a:p>
          <a:p>
            <a:endParaRPr lang="en-IN" sz="1400" dirty="0"/>
          </a:p>
          <a:p>
            <a:r>
              <a:rPr lang="en-IN" sz="1400" dirty="0"/>
              <a:t>&lt;script&gt;</a:t>
            </a:r>
          </a:p>
          <a:p>
            <a:r>
              <a:rPr lang="en-IN" sz="1400" dirty="0"/>
              <a:t>try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adddlert</a:t>
            </a:r>
            <a:r>
              <a:rPr lang="en-IN" sz="1400" dirty="0"/>
              <a:t>("Welcome guest!");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catch(err)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</a:t>
            </a:r>
            <a:r>
              <a:rPr lang="en-IN" sz="1400" dirty="0" err="1"/>
              <a:t>err.message</a:t>
            </a:r>
            <a:r>
              <a:rPr lang="en-IN" sz="1400" dirty="0"/>
              <a:t>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&lt;/script&gt;</a:t>
            </a:r>
          </a:p>
          <a:p>
            <a:endParaRPr lang="en-IN" sz="1400" dirty="0"/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627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70730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9" y="1716257"/>
            <a:ext cx="4731432" cy="4431325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try</a:t>
            </a:r>
            <a:r>
              <a:rPr lang="en-IN" dirty="0"/>
              <a:t> statement allows you to define a block of code to be tested for errors while it is being executed.</a:t>
            </a:r>
          </a:p>
          <a:p>
            <a:r>
              <a:rPr lang="en-IN" dirty="0"/>
              <a:t>The </a:t>
            </a:r>
            <a:r>
              <a:rPr lang="en-IN" b="1" dirty="0"/>
              <a:t>catch</a:t>
            </a:r>
            <a:r>
              <a:rPr lang="en-IN" dirty="0"/>
              <a:t> statement allows you to define a block of code to be executed, if an error occurs in the try block.</a:t>
            </a:r>
          </a:p>
          <a:p>
            <a:r>
              <a:rPr lang="en-IN" dirty="0"/>
              <a:t>The JavaScript statements </a:t>
            </a:r>
            <a:r>
              <a:rPr lang="en-IN" b="1" dirty="0"/>
              <a:t>try</a:t>
            </a:r>
            <a:r>
              <a:rPr lang="en-IN" dirty="0"/>
              <a:t> and </a:t>
            </a:r>
            <a:r>
              <a:rPr lang="en-IN" b="1" dirty="0"/>
              <a:t>catch</a:t>
            </a:r>
            <a:r>
              <a:rPr lang="en-IN" dirty="0"/>
              <a:t> come in pairs: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9840" y="17162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try {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Block of code to try</a:t>
            </a:r>
            <a:b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catch(err) {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Block of code to handle errors</a:t>
            </a:r>
            <a:b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9" y="1716257"/>
            <a:ext cx="4731432" cy="4431325"/>
          </a:xfrm>
        </p:spPr>
        <p:txBody>
          <a:bodyPr>
            <a:normAutofit/>
          </a:bodyPr>
          <a:lstStyle/>
          <a:p>
            <a:r>
              <a:rPr lang="en-IN" dirty="0"/>
              <a:t>JavaScript Throws Errors</a:t>
            </a:r>
          </a:p>
          <a:p>
            <a:r>
              <a:rPr lang="en-IN" dirty="0"/>
              <a:t>When an error occurs, JavaScript will normally stop and generate an error message.</a:t>
            </a:r>
          </a:p>
          <a:p>
            <a:r>
              <a:rPr lang="en-IN" dirty="0"/>
              <a:t>The technical term for this is: JavaScript will  </a:t>
            </a:r>
            <a:r>
              <a:rPr lang="en-IN" b="1" dirty="0"/>
              <a:t>throw an exception (throw an error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r>
              <a:rPr lang="en-IN" dirty="0"/>
              <a:t>The </a:t>
            </a:r>
            <a:r>
              <a:rPr lang="en-IN" b="1" dirty="0"/>
              <a:t>throw</a:t>
            </a:r>
            <a:r>
              <a:rPr lang="en-IN" dirty="0"/>
              <a:t> statement allows you to create a custom error.</a:t>
            </a:r>
          </a:p>
          <a:p>
            <a:r>
              <a:rPr lang="en-IN" dirty="0"/>
              <a:t>Technically you can </a:t>
            </a:r>
            <a:r>
              <a:rPr lang="en-IN" b="1" dirty="0"/>
              <a:t>throw an exception (throw an error)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55101" y="351691"/>
            <a:ext cx="665870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&lt;html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 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input id="demo" type="text"&gt;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&lt;button type="button"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()"&gt;Test Input&lt;/button&gt;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&lt;p id="p01"&gt;&lt;/p&gt;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script&gt;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message, x;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message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("p01");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message.innerHTML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("demo").value;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try {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if(x == "")  throw "empty";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if(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isNaN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(x)) throw "not a number";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x = Number(x);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if(x &lt; 5)    throw "too low";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if(x &gt; 10)   throw "too high";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catch(err)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message.innerHTML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"Input is " + err;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&lt;/script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html&gt;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9" y="1716257"/>
            <a:ext cx="4731432" cy="4431325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finally</a:t>
            </a:r>
            <a:r>
              <a:rPr lang="en-IN" dirty="0"/>
              <a:t> statement lets you execute code, after try and catch, regardless of the result</a:t>
            </a:r>
            <a:r>
              <a:rPr lang="en-IN" dirty="0" smtClean="0"/>
              <a:t>:</a:t>
            </a:r>
          </a:p>
          <a:p>
            <a:r>
              <a:rPr lang="en-IN" dirty="0"/>
              <a:t>try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Block of code to try</a:t>
            </a:r>
            <a:br>
              <a:rPr lang="en-IN" i="1" dirty="0"/>
            </a:br>
            <a:r>
              <a:rPr lang="en-IN" dirty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catch(err)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Block of code to handle errors</a:t>
            </a:r>
            <a:br>
              <a:rPr lang="en-IN" i="1" dirty="0"/>
            </a:br>
            <a:r>
              <a:rPr lang="en-IN" dirty="0"/>
              <a:t>}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finally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Block of code to be executed regardless of the try / catch result</a:t>
            </a:r>
            <a:br>
              <a:rPr lang="en-IN" i="1" dirty="0"/>
            </a:br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2670" y="436352"/>
            <a:ext cx="701508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&lt;html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 id="demo" type="text"&gt;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&lt;button type="button"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()"&gt;Test Input&lt;/button&gt;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p id="p01"&gt;&lt;/p&gt;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script&gt;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message, x;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message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("p01");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("demo").value;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try {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if(x == "")  throw "is empty";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if(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isNaN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(x)) throw "is not a number";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x = Number(x);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if(x &gt; 10)   throw "is too high";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if(x &lt; 5)    throw "is too low";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catch(err)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"Input " + err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finally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("demo").value =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"";}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&lt;/script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Error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1181687"/>
            <a:ext cx="10700823" cy="4965896"/>
          </a:xfrm>
        </p:spPr>
        <p:txBody>
          <a:bodyPr>
            <a:normAutofit/>
          </a:bodyPr>
          <a:lstStyle/>
          <a:p>
            <a:r>
              <a:rPr lang="en-IN" dirty="0"/>
              <a:t>JavaScript has a built in error object that provides error information when an error occurs.</a:t>
            </a:r>
          </a:p>
          <a:p>
            <a:r>
              <a:rPr lang="en-IN" dirty="0"/>
              <a:t>The error object provides two useful properties: name and message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6144"/>
              </p:ext>
            </p:extLst>
          </p:nvPr>
        </p:nvGraphicFramePr>
        <p:xfrm>
          <a:off x="1054198" y="2182140"/>
          <a:ext cx="8648700" cy="426720"/>
        </p:xfrm>
        <a:graphic>
          <a:graphicData uri="http://schemas.openxmlformats.org/drawingml/2006/table">
            <a:tbl>
              <a:tblPr/>
              <a:tblGrid>
                <a:gridCol w="1956288"/>
                <a:gridCol w="66924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Sets or returns an error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32351"/>
              </p:ext>
            </p:extLst>
          </p:nvPr>
        </p:nvGraphicFramePr>
        <p:xfrm>
          <a:off x="1011995" y="2706163"/>
          <a:ext cx="8666577" cy="426720"/>
        </p:xfrm>
        <a:graphic>
          <a:graphicData uri="http://schemas.openxmlformats.org/drawingml/2006/table">
            <a:tbl>
              <a:tblPr/>
              <a:tblGrid>
                <a:gridCol w="2026627"/>
                <a:gridCol w="66399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message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Sets or returns an error message (a string)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0370" y="3295303"/>
            <a:ext cx="205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Error Name Values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93617"/>
              </p:ext>
            </p:extLst>
          </p:nvPr>
        </p:nvGraphicFramePr>
        <p:xfrm>
          <a:off x="890370" y="3664635"/>
          <a:ext cx="9960806" cy="2773680"/>
        </p:xfrm>
        <a:graphic>
          <a:graphicData uri="http://schemas.openxmlformats.org/drawingml/2006/table">
            <a:tbl>
              <a:tblPr/>
              <a:tblGrid>
                <a:gridCol w="4980403"/>
                <a:gridCol w="498040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Error 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EvalError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An error has occurred in the eval() function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RangeError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 number "out of range"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ReferenceError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An illegal reference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SyntaxError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 syntax error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TypeError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 type error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URIError</a:t>
                      </a:r>
                      <a:endParaRPr lang="en-IN" sz="16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An error in </a:t>
                      </a:r>
                      <a:r>
                        <a:rPr lang="en-IN" sz="1600" dirty="0" err="1">
                          <a:effectLst/>
                        </a:rPr>
                        <a:t>encodeURI</a:t>
                      </a:r>
                      <a:r>
                        <a:rPr lang="en-IN" sz="1600" dirty="0">
                          <a:effectLst/>
                        </a:rPr>
                        <a:t>()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5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Error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1181686"/>
            <a:ext cx="10700823" cy="557080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err="1"/>
              <a:t>Eval</a:t>
            </a:r>
            <a:r>
              <a:rPr lang="en-IN" b="1" dirty="0"/>
              <a:t> </a:t>
            </a:r>
            <a:r>
              <a:rPr lang="en-IN" b="1" dirty="0" smtClean="0"/>
              <a:t>Error</a:t>
            </a:r>
          </a:p>
          <a:p>
            <a:r>
              <a:rPr lang="en-IN" dirty="0"/>
              <a:t>An </a:t>
            </a:r>
            <a:r>
              <a:rPr lang="en-IN" b="1" dirty="0" err="1"/>
              <a:t>EvalError</a:t>
            </a:r>
            <a:r>
              <a:rPr lang="en-IN" dirty="0"/>
              <a:t> indicates an error in the </a:t>
            </a:r>
            <a:r>
              <a:rPr lang="en-IN" dirty="0" err="1"/>
              <a:t>eval</a:t>
            </a:r>
            <a:r>
              <a:rPr lang="en-IN" dirty="0"/>
              <a:t>() function</a:t>
            </a:r>
            <a:r>
              <a:rPr lang="en-IN" dirty="0" smtClean="0"/>
              <a:t>.</a:t>
            </a:r>
          </a:p>
          <a:p>
            <a:r>
              <a:rPr lang="en-IN" b="1" dirty="0"/>
              <a:t>Range Error</a:t>
            </a:r>
          </a:p>
          <a:p>
            <a:r>
              <a:rPr lang="en-IN" dirty="0"/>
              <a:t>A </a:t>
            </a:r>
            <a:r>
              <a:rPr lang="en-IN" b="1" dirty="0" err="1"/>
              <a:t>RangeError</a:t>
            </a:r>
            <a:r>
              <a:rPr lang="en-IN" dirty="0"/>
              <a:t> is thrown if you use a number that is outside the range of legal values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 &lt;</a:t>
            </a:r>
            <a:r>
              <a:rPr lang="en-IN" dirty="0"/>
              <a:t>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p&gt;You cannot set the number of significant digits of a number to 500:&lt;/p&gt;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1;</a:t>
            </a:r>
          </a:p>
          <a:p>
            <a:r>
              <a:rPr lang="en-IN" dirty="0"/>
              <a:t>try {</a:t>
            </a:r>
          </a:p>
          <a:p>
            <a:r>
              <a:rPr lang="en-IN" dirty="0"/>
              <a:t>    </a:t>
            </a:r>
            <a:r>
              <a:rPr lang="en-IN" dirty="0" err="1"/>
              <a:t>num.toPrecision</a:t>
            </a:r>
            <a:r>
              <a:rPr lang="en-IN" dirty="0"/>
              <a:t>(500);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catch(err)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err.name;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</a:t>
            </a:r>
            <a:r>
              <a:rPr lang="en-IN" dirty="0" smtClean="0"/>
              <a:t>&gt;&lt;/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Error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1181686"/>
            <a:ext cx="10700823" cy="5570805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Reference Error</a:t>
            </a:r>
          </a:p>
          <a:p>
            <a:r>
              <a:rPr lang="en-IN" dirty="0"/>
              <a:t>A </a:t>
            </a:r>
            <a:r>
              <a:rPr lang="en-IN" b="1" dirty="0" err="1"/>
              <a:t>ReferenceError</a:t>
            </a:r>
            <a:r>
              <a:rPr lang="en-IN" dirty="0"/>
              <a:t> is thrown if you use (reference) a variable that has not been declared</a:t>
            </a:r>
            <a:r>
              <a:rPr lang="en-IN" dirty="0" smtClean="0"/>
              <a:t>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h2&gt;JavaScript Errors&lt;/h2&gt;</a:t>
            </a:r>
          </a:p>
          <a:p>
            <a:r>
              <a:rPr lang="en-IN" dirty="0" smtClean="0"/>
              <a:t>&lt;</a:t>
            </a:r>
            <a:r>
              <a:rPr lang="en-IN" dirty="0"/>
              <a:t>p&gt;You cannot use the value of a non-existing variable:&lt;/p&gt;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x;</a:t>
            </a:r>
          </a:p>
          <a:p>
            <a:r>
              <a:rPr lang="en-IN" dirty="0"/>
              <a:t>try {</a:t>
            </a:r>
          </a:p>
          <a:p>
            <a:r>
              <a:rPr lang="en-IN" dirty="0"/>
              <a:t>    x = y + 1;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catch(err)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err.name;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1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Error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1181686"/>
            <a:ext cx="10700823" cy="557080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Syntax Error</a:t>
            </a:r>
          </a:p>
          <a:p>
            <a:r>
              <a:rPr lang="en-IN" dirty="0"/>
              <a:t>A </a:t>
            </a:r>
            <a:r>
              <a:rPr lang="en-IN" b="1" dirty="0" err="1"/>
              <a:t>SyntaxError</a:t>
            </a:r>
            <a:r>
              <a:rPr lang="en-IN" dirty="0"/>
              <a:t> is thrown if you try to evaluate code with a syntax error.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&gt;&lt;</a:t>
            </a:r>
            <a:r>
              <a:rPr lang="en-IN" dirty="0"/>
              <a:t>body&gt;</a:t>
            </a:r>
          </a:p>
          <a:p>
            <a:r>
              <a:rPr lang="en-IN" dirty="0" smtClean="0"/>
              <a:t>&lt;</a:t>
            </a:r>
            <a:r>
              <a:rPr lang="en-IN" dirty="0"/>
              <a:t>p&gt;You cannot evaluate code that contains a syntax error:&lt;/p&gt;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/>
              <a:t>try {</a:t>
            </a:r>
          </a:p>
          <a:p>
            <a:r>
              <a:rPr lang="en-IN" dirty="0"/>
              <a:t>    </a:t>
            </a:r>
            <a:r>
              <a:rPr lang="en-IN" dirty="0" err="1"/>
              <a:t>eval</a:t>
            </a:r>
            <a:r>
              <a:rPr lang="en-IN" dirty="0"/>
              <a:t>("alert('Hello)");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catch(err)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err.name;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5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0" y="436352"/>
            <a:ext cx="10058400" cy="398415"/>
          </a:xfrm>
        </p:spPr>
        <p:txBody>
          <a:bodyPr>
            <a:normAutofit fontScale="90000"/>
          </a:bodyPr>
          <a:lstStyle/>
          <a:p>
            <a:r>
              <a:rPr lang="en-IN" dirty="0"/>
              <a:t>Error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1181686"/>
            <a:ext cx="10700823" cy="557080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Type Error</a:t>
            </a:r>
          </a:p>
          <a:p>
            <a:r>
              <a:rPr lang="en-IN" dirty="0"/>
              <a:t>A </a:t>
            </a:r>
            <a:r>
              <a:rPr lang="en-IN" b="1" dirty="0" err="1"/>
              <a:t>TypeError</a:t>
            </a:r>
            <a:r>
              <a:rPr lang="en-IN" dirty="0"/>
              <a:t> is thrown if you use a value that is outside the range of expected types:</a:t>
            </a:r>
          </a:p>
          <a:p>
            <a:endParaRPr lang="en-IN" dirty="0" smtClean="0"/>
          </a:p>
          <a:p>
            <a:r>
              <a:rPr lang="en-IN" dirty="0" smtClean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&gt;&lt;</a:t>
            </a:r>
            <a:r>
              <a:rPr lang="en-IN" dirty="0"/>
              <a:t>body&gt;</a:t>
            </a:r>
          </a:p>
          <a:p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1;</a:t>
            </a:r>
          </a:p>
          <a:p>
            <a:r>
              <a:rPr lang="en-IN" dirty="0"/>
              <a:t>try {</a:t>
            </a:r>
          </a:p>
          <a:p>
            <a:r>
              <a:rPr lang="en-IN" dirty="0"/>
              <a:t>    </a:t>
            </a:r>
            <a:r>
              <a:rPr lang="en-IN" dirty="0" err="1"/>
              <a:t>num.toUpperCase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catch(err)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err.name;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9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/>
          <a:lstStyle/>
          <a:p>
            <a:r>
              <a:rPr lang="en-IN" dirty="0"/>
              <a:t>JavaScript variables are containers for storing data values</a:t>
            </a:r>
            <a:r>
              <a:rPr lang="en-IN" dirty="0" smtClean="0"/>
              <a:t>.</a:t>
            </a:r>
          </a:p>
          <a:p>
            <a:r>
              <a:rPr lang="da-DK" dirty="0"/>
              <a:t>var x = 5;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y = 6;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z = x + y</a:t>
            </a:r>
            <a:r>
              <a:rPr lang="da-DK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JavaScript </a:t>
            </a:r>
            <a:r>
              <a:rPr lang="en-IN" b="1" dirty="0"/>
              <a:t>variables</a:t>
            </a:r>
            <a:r>
              <a:rPr lang="en-IN" dirty="0"/>
              <a:t> must be </a:t>
            </a:r>
            <a:r>
              <a:rPr lang="en-IN" b="1" dirty="0"/>
              <a:t>identified</a:t>
            </a:r>
            <a:r>
              <a:rPr lang="en-IN" dirty="0"/>
              <a:t> with </a:t>
            </a:r>
            <a:r>
              <a:rPr lang="en-IN" b="1" dirty="0"/>
              <a:t>unique names</a:t>
            </a:r>
            <a:r>
              <a:rPr lang="en-IN" dirty="0"/>
              <a:t>.</a:t>
            </a:r>
          </a:p>
          <a:p>
            <a:r>
              <a:rPr lang="en-IN" dirty="0"/>
              <a:t>These unique names are called </a:t>
            </a:r>
            <a:r>
              <a:rPr lang="en-IN" b="1" dirty="0"/>
              <a:t>identifiers</a:t>
            </a:r>
            <a:r>
              <a:rPr lang="en-IN" dirty="0"/>
              <a:t>.</a:t>
            </a:r>
          </a:p>
          <a:p>
            <a:r>
              <a:rPr lang="en-IN" dirty="0"/>
              <a:t>Identifiers can be short names (like x and y) or more descriptive names (age, sum, </a:t>
            </a:r>
            <a:r>
              <a:rPr lang="en-IN" dirty="0" err="1"/>
              <a:t>totalVolume</a:t>
            </a:r>
            <a:r>
              <a:rPr lang="en-IN" dirty="0"/>
              <a:t>).</a:t>
            </a:r>
          </a:p>
          <a:p>
            <a:r>
              <a:rPr lang="en-IN" dirty="0"/>
              <a:t>JavaScript identifiers are case-sensitive.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6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JavaScript variables can hold numbers like 100 and text values like "John Doe".</a:t>
            </a:r>
          </a:p>
          <a:p>
            <a:r>
              <a:rPr lang="en-IN" dirty="0"/>
              <a:t>In programming, text values are called text strings</a:t>
            </a:r>
            <a:r>
              <a:rPr lang="en-IN" dirty="0" smtClean="0"/>
              <a:t>.</a:t>
            </a:r>
          </a:p>
          <a:p>
            <a:r>
              <a:rPr lang="en-IN" dirty="0"/>
              <a:t>Strings are written inside double or single quotes. Numbers are written without quotes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variables can hold many </a:t>
            </a:r>
            <a:r>
              <a:rPr lang="en-IN" b="1" dirty="0"/>
              <a:t>data types</a:t>
            </a:r>
            <a:r>
              <a:rPr lang="en-IN" dirty="0"/>
              <a:t>: numbers, strings, objects and more</a:t>
            </a:r>
            <a:r>
              <a:rPr lang="en-IN" dirty="0" smtClean="0"/>
              <a:t>:</a:t>
            </a:r>
          </a:p>
          <a:p>
            <a:r>
              <a:rPr lang="en-IN" dirty="0" err="1"/>
              <a:t>var</a:t>
            </a:r>
            <a:r>
              <a:rPr lang="en-IN" dirty="0"/>
              <a:t> length = 16;                               // Number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lastName</a:t>
            </a:r>
            <a:r>
              <a:rPr lang="en-IN" dirty="0"/>
              <a:t> = "Johnson";                      // String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:"Doe"};    // </a:t>
            </a:r>
            <a:r>
              <a:rPr lang="en-IN" dirty="0" smtClean="0"/>
              <a:t>Object</a:t>
            </a:r>
          </a:p>
          <a:p>
            <a:endParaRPr lang="en-IN" dirty="0"/>
          </a:p>
          <a:p>
            <a:r>
              <a:rPr lang="en-IN" dirty="0"/>
              <a:t>JavaScript Types are Dynamic</a:t>
            </a:r>
          </a:p>
          <a:p>
            <a:r>
              <a:rPr lang="en-IN" dirty="0" err="1"/>
              <a:t>var</a:t>
            </a:r>
            <a:r>
              <a:rPr lang="en-IN" dirty="0"/>
              <a:t>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</a:t>
            </a:r>
            <a:r>
              <a:rPr lang="en-IN" dirty="0" smtClean="0"/>
              <a:t>String</a:t>
            </a:r>
          </a:p>
          <a:p>
            <a:r>
              <a:rPr lang="en-IN" dirty="0"/>
              <a:t>Numbers can be written with, or without decimals</a:t>
            </a:r>
            <a:r>
              <a:rPr lang="en-IN" dirty="0" smtClean="0"/>
              <a:t>:</a:t>
            </a:r>
          </a:p>
          <a:p>
            <a:r>
              <a:rPr lang="en-IN" dirty="0" err="1"/>
              <a:t>var</a:t>
            </a:r>
            <a:r>
              <a:rPr lang="en-IN" dirty="0"/>
              <a:t> x1 = 34.00;     // Written with decimals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x2 = 34;        // Written without decimals</a:t>
            </a:r>
          </a:p>
        </p:txBody>
      </p:sp>
    </p:spTree>
    <p:extLst>
      <p:ext uri="{BB962C8B-B14F-4D97-AF65-F5344CB8AC3E}">
        <p14:creationId xmlns:p14="http://schemas.microsoft.com/office/powerpoint/2010/main" val="308463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707904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9" y="1209821"/>
            <a:ext cx="10663310" cy="5233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Booleans can only have two values: true or false</a:t>
            </a:r>
            <a:r>
              <a:rPr lang="en-IN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 x = 5;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y = 5;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z = 6;</a:t>
            </a:r>
            <a:br>
              <a:rPr lang="en-IN" dirty="0"/>
            </a:br>
            <a:r>
              <a:rPr lang="en-IN" dirty="0"/>
              <a:t>(x == y)       // Returns true</a:t>
            </a:r>
            <a:br>
              <a:rPr lang="en-IN" dirty="0"/>
            </a:br>
            <a:r>
              <a:rPr lang="en-IN" dirty="0"/>
              <a:t>(x == z)       // Returns false</a:t>
            </a:r>
          </a:p>
          <a:p>
            <a:endParaRPr lang="en-IN" dirty="0" smtClean="0"/>
          </a:p>
          <a:p>
            <a:r>
              <a:rPr lang="en-IN" dirty="0" smtClean="0"/>
              <a:t>JavaScript Arrays</a:t>
            </a:r>
          </a:p>
          <a:p>
            <a:r>
              <a:rPr lang="en-IN" dirty="0"/>
              <a:t>Array indexes are zero-based, which means the first item is [0], second is [1], and so on.</a:t>
            </a:r>
          </a:p>
          <a:p>
            <a:r>
              <a:rPr lang="en-IN" dirty="0" err="1"/>
              <a:t>var</a:t>
            </a:r>
            <a:r>
              <a:rPr lang="en-IN" dirty="0"/>
              <a:t> cars = ["Saab", "Volvo", "BMW</a:t>
            </a:r>
            <a:r>
              <a:rPr lang="en-IN" dirty="0" smtClean="0"/>
              <a:t>"];</a:t>
            </a:r>
          </a:p>
          <a:p>
            <a:endParaRPr lang="en-IN" dirty="0"/>
          </a:p>
          <a:p>
            <a:r>
              <a:rPr lang="en-IN" dirty="0"/>
              <a:t>JavaScript Objects</a:t>
            </a:r>
          </a:p>
          <a:p>
            <a:r>
              <a:rPr lang="en-IN" dirty="0" smtClean="0"/>
              <a:t>JavaScript </a:t>
            </a:r>
            <a:r>
              <a:rPr lang="en-IN" dirty="0"/>
              <a:t>objects are written with curly braces</a:t>
            </a:r>
            <a:r>
              <a:rPr lang="en-IN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7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162</TotalTime>
  <Words>4006</Words>
  <Application>Microsoft Office PowerPoint</Application>
  <PresentationFormat>Widescreen</PresentationFormat>
  <Paragraphs>1300</Paragraphs>
  <Slides>69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Century Gothic</vt:lpstr>
      <vt:lpstr>Consolas</vt:lpstr>
      <vt:lpstr>Garamond</vt:lpstr>
      <vt:lpstr>Segoe UI</vt:lpstr>
      <vt:lpstr>Savon</vt:lpstr>
      <vt:lpstr>JavaScript (JS)</vt:lpstr>
      <vt:lpstr>Define JavaScript</vt:lpstr>
      <vt:lpstr>JavaScript Where To</vt:lpstr>
      <vt:lpstr>JavaScript Where To</vt:lpstr>
      <vt:lpstr>JavaScript Where To</vt:lpstr>
      <vt:lpstr>JavaScript Where To</vt:lpstr>
      <vt:lpstr>JavaScript Variables</vt:lpstr>
      <vt:lpstr>JavaScript Data Types</vt:lpstr>
      <vt:lpstr>JavaScript Data Types</vt:lpstr>
      <vt:lpstr>JavaScript Operators</vt:lpstr>
      <vt:lpstr>JavaScript Operators</vt:lpstr>
      <vt:lpstr>JavaScript Assignment Operators</vt:lpstr>
      <vt:lpstr>JavaScript String Operators</vt:lpstr>
      <vt:lpstr>Other Operators</vt:lpstr>
      <vt:lpstr>typeof Operator</vt:lpstr>
      <vt:lpstr>Empty / Null values</vt:lpstr>
      <vt:lpstr>JavaScript Functions</vt:lpstr>
      <vt:lpstr>JavaScript Functions</vt:lpstr>
      <vt:lpstr> JavaScript Closures </vt:lpstr>
      <vt:lpstr> JavaScript Closures </vt:lpstr>
      <vt:lpstr>JavaScript Use Strict</vt:lpstr>
      <vt:lpstr>JavaScript Use Strict</vt:lpstr>
      <vt:lpstr>JavaScript Use Strict</vt:lpstr>
      <vt:lpstr>JavaScript Control &amp; Loop</vt:lpstr>
      <vt:lpstr>JavaScript if else  and else if</vt:lpstr>
      <vt:lpstr>JavaScript Switch Statement</vt:lpstr>
      <vt:lpstr>JavaScript For  Loop</vt:lpstr>
      <vt:lpstr>JavaScript While  Loop</vt:lpstr>
      <vt:lpstr>JavaScript Do/While  Loop</vt:lpstr>
      <vt:lpstr>JavaScript Break and Continue</vt:lpstr>
      <vt:lpstr>JavaScript Arrays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 Array Methods</vt:lpstr>
      <vt:lpstr>JavaScript Regular Expressions</vt:lpstr>
      <vt:lpstr>What Is a Regular Expression?</vt:lpstr>
      <vt:lpstr>JavaScript Regular Expressions</vt:lpstr>
      <vt:lpstr>JavaScript Regular Expressions</vt:lpstr>
      <vt:lpstr>JavaScript Regular Expressions</vt:lpstr>
      <vt:lpstr>JavaScript Regular Expressions</vt:lpstr>
      <vt:lpstr>JavaScript Regular Expressions</vt:lpstr>
      <vt:lpstr>JavaScript Objects</vt:lpstr>
      <vt:lpstr>JavaScript Primitives</vt:lpstr>
      <vt:lpstr>JavaScript Objects</vt:lpstr>
      <vt:lpstr>JavaScript Objects</vt:lpstr>
      <vt:lpstr>JavaScript Objects</vt:lpstr>
      <vt:lpstr>JavaScript Object Properties</vt:lpstr>
      <vt:lpstr>JavaScript Object Properties</vt:lpstr>
      <vt:lpstr>JavaScript Object Methods</vt:lpstr>
      <vt:lpstr>JavaScript Object Methods</vt:lpstr>
      <vt:lpstr>JavaScript Object Methods</vt:lpstr>
      <vt:lpstr>JavaScript Object Methods</vt:lpstr>
      <vt:lpstr>JavaScript Errors –  Throw and Try to Catch</vt:lpstr>
      <vt:lpstr>JavaScript try and catch</vt:lpstr>
      <vt:lpstr>JavaScript throw</vt:lpstr>
      <vt:lpstr>JavaScript finally</vt:lpstr>
      <vt:lpstr>Error Object</vt:lpstr>
      <vt:lpstr>Error Object</vt:lpstr>
      <vt:lpstr>Error Object</vt:lpstr>
      <vt:lpstr>Error Object</vt:lpstr>
      <vt:lpstr>Error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(JS)</dc:title>
  <dc:creator>Dibakar</dc:creator>
  <cp:lastModifiedBy>Dibakar</cp:lastModifiedBy>
  <cp:revision>18</cp:revision>
  <dcterms:created xsi:type="dcterms:W3CDTF">2018-10-21T14:54:58Z</dcterms:created>
  <dcterms:modified xsi:type="dcterms:W3CDTF">2018-10-21T17:37:05Z</dcterms:modified>
</cp:coreProperties>
</file>