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82" r:id="rId10"/>
    <p:sldId id="283" r:id="rId11"/>
    <p:sldId id="291" r:id="rId12"/>
    <p:sldId id="284" r:id="rId13"/>
    <p:sldId id="285" r:id="rId14"/>
    <p:sldId id="286" r:id="rId15"/>
    <p:sldId id="287" r:id="rId16"/>
    <p:sldId id="288" r:id="rId17"/>
    <p:sldId id="289" r:id="rId18"/>
    <p:sldId id="262" r:id="rId19"/>
    <p:sldId id="299" r:id="rId20"/>
    <p:sldId id="298" r:id="rId21"/>
    <p:sldId id="290" r:id="rId22"/>
    <p:sldId id="263" r:id="rId23"/>
    <p:sldId id="264" r:id="rId24"/>
    <p:sldId id="292" r:id="rId25"/>
    <p:sldId id="265" r:id="rId26"/>
    <p:sldId id="293" r:id="rId27"/>
    <p:sldId id="294" r:id="rId28"/>
    <p:sldId id="302" r:id="rId29"/>
    <p:sldId id="303" r:id="rId30"/>
    <p:sldId id="270" r:id="rId31"/>
    <p:sldId id="295" r:id="rId32"/>
    <p:sldId id="271" r:id="rId33"/>
    <p:sldId id="272" r:id="rId34"/>
    <p:sldId id="296" r:id="rId35"/>
    <p:sldId id="297" r:id="rId36"/>
    <p:sldId id="274" r:id="rId37"/>
    <p:sldId id="275" r:id="rId38"/>
    <p:sldId id="300" r:id="rId39"/>
    <p:sldId id="301" r:id="rId40"/>
    <p:sldId id="276" r:id="rId41"/>
    <p:sldId id="277" r:id="rId42"/>
    <p:sldId id="27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76" y="4050833"/>
            <a:ext cx="9427335" cy="1096899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fast and concise JavaScript library created by John </a:t>
            </a:r>
            <a:r>
              <a:rPr lang="en-IN" dirty="0" err="1"/>
              <a:t>Resig</a:t>
            </a:r>
            <a:r>
              <a:rPr lang="en-IN" dirty="0"/>
              <a:t> in 2006</a:t>
            </a:r>
            <a:r>
              <a:rPr lang="en-IN" dirty="0" smtClean="0"/>
              <a:t>.</a:t>
            </a:r>
          </a:p>
          <a:p>
            <a:r>
              <a:rPr lang="en-IN" dirty="0"/>
              <a:t>simplifies HTML document traversing, event handling, animating, and Ajax interactions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pPr fontAlgn="base"/>
            <a:r>
              <a:rPr lang="en-IN" b="1" dirty="0" smtClean="0"/>
              <a:t>Events</a:t>
            </a:r>
            <a:endParaRPr lang="en-IN" b="1" dirty="0"/>
          </a:p>
          <a:p>
            <a:pPr fontAlgn="base"/>
            <a:r>
              <a:rPr lang="en-IN" dirty="0"/>
              <a:t>Events are often triggered by the user's interaction with the web </a:t>
            </a:r>
            <a:r>
              <a:rPr lang="en-IN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139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What are Events</a:t>
            </a:r>
          </a:p>
          <a:p>
            <a:pPr fontAlgn="base"/>
            <a:r>
              <a:rPr lang="en-IN" dirty="0"/>
              <a:t>Events are often triggered by the user's interaction with the web </a:t>
            </a:r>
            <a:r>
              <a:rPr lang="en-IN" dirty="0" smtClean="0"/>
              <a:t>page</a:t>
            </a:r>
          </a:p>
          <a:p>
            <a:pPr lvl="1" fontAlgn="base"/>
            <a:r>
              <a:rPr lang="en-IN" dirty="0" smtClean="0"/>
              <a:t>such </a:t>
            </a:r>
            <a:r>
              <a:rPr lang="en-IN" dirty="0"/>
              <a:t>as when a link or button is </a:t>
            </a:r>
            <a:r>
              <a:rPr lang="en-IN" dirty="0" smtClean="0"/>
              <a:t>clicked</a:t>
            </a:r>
          </a:p>
          <a:p>
            <a:pPr lvl="1" fontAlgn="base"/>
            <a:r>
              <a:rPr lang="en-IN" dirty="0" smtClean="0"/>
              <a:t>text </a:t>
            </a:r>
            <a:r>
              <a:rPr lang="en-IN" dirty="0"/>
              <a:t>is entered into an input box or </a:t>
            </a:r>
            <a:r>
              <a:rPr lang="en-IN" dirty="0" err="1" smtClean="0"/>
              <a:t>textarea</a:t>
            </a:r>
            <a:endParaRPr lang="en-IN" dirty="0" smtClean="0"/>
          </a:p>
          <a:p>
            <a:pPr lvl="1" fontAlgn="base"/>
            <a:r>
              <a:rPr lang="en-IN" dirty="0" smtClean="0"/>
              <a:t>selection </a:t>
            </a:r>
            <a:r>
              <a:rPr lang="en-IN" dirty="0"/>
              <a:t>is made in a select </a:t>
            </a:r>
            <a:r>
              <a:rPr lang="en-IN" dirty="0" smtClean="0"/>
              <a:t>box</a:t>
            </a:r>
          </a:p>
          <a:p>
            <a:pPr lvl="1" fontAlgn="base"/>
            <a:r>
              <a:rPr lang="en-IN" dirty="0" smtClean="0"/>
              <a:t>key </a:t>
            </a:r>
            <a:r>
              <a:rPr lang="en-IN" dirty="0"/>
              <a:t>is pressed on the </a:t>
            </a:r>
            <a:r>
              <a:rPr lang="en-IN" dirty="0" smtClean="0"/>
              <a:t>keyboard</a:t>
            </a:r>
          </a:p>
          <a:p>
            <a:pPr lvl="1" fontAlgn="base"/>
            <a:r>
              <a:rPr lang="en-IN" dirty="0" smtClean="0"/>
              <a:t>mouse </a:t>
            </a:r>
            <a:r>
              <a:rPr lang="en-IN" dirty="0"/>
              <a:t>pointer is moved etc. </a:t>
            </a:r>
            <a:endParaRPr lang="en-IN" dirty="0" smtClean="0"/>
          </a:p>
          <a:p>
            <a:pPr fontAlgn="base"/>
            <a:r>
              <a:rPr lang="en-IN" dirty="0" smtClean="0"/>
              <a:t>In </a:t>
            </a:r>
            <a:r>
              <a:rPr lang="en-IN" dirty="0"/>
              <a:t>some cases, the Browser itself can trigger the events, such as the page load and unload events.</a:t>
            </a:r>
          </a:p>
        </p:txBody>
      </p:sp>
    </p:spTree>
    <p:extLst>
      <p:ext uri="{BB962C8B-B14F-4D97-AF65-F5344CB8AC3E}">
        <p14:creationId xmlns:p14="http://schemas.microsoft.com/office/powerpoint/2010/main" val="3905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An event represents the precise moment when something happens.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moving a mouse over an element</a:t>
            </a:r>
          </a:p>
          <a:p>
            <a:r>
              <a:rPr lang="en-IN" dirty="0"/>
              <a:t>selecting a radio button</a:t>
            </a:r>
          </a:p>
          <a:p>
            <a:r>
              <a:rPr lang="en-IN" dirty="0"/>
              <a:t>clicking on an </a:t>
            </a:r>
            <a:r>
              <a:rPr lang="en-IN" dirty="0" smtClean="0"/>
              <a:t>element</a:t>
            </a:r>
          </a:p>
          <a:p>
            <a:endParaRPr lang="en-IN" dirty="0"/>
          </a:p>
          <a:p>
            <a:r>
              <a:rPr lang="en-IN" dirty="0"/>
              <a:t>jQuery Syntax For Event Methods</a:t>
            </a:r>
          </a:p>
          <a:p>
            <a:r>
              <a:rPr lang="en-IN" dirty="0" smtClean="0"/>
              <a:t>$("</a:t>
            </a:r>
            <a:r>
              <a:rPr lang="en-IN" dirty="0"/>
              <a:t>p").click(function(){</a:t>
            </a:r>
            <a:br>
              <a:rPr lang="en-IN" dirty="0"/>
            </a:br>
            <a:r>
              <a:rPr lang="en-IN" dirty="0"/>
              <a:t>  // action goes here!!</a:t>
            </a:r>
            <a:br>
              <a:rPr lang="en-IN" dirty="0"/>
            </a:b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b="1" dirty="0"/>
              <a:t>$(document).ready()</a:t>
            </a:r>
            <a:endParaRPr lang="en-IN" dirty="0"/>
          </a:p>
          <a:p>
            <a:r>
              <a:rPr lang="en-IN" dirty="0"/>
              <a:t>The $(document).ready() method allows us to execute a function when the document is fully loaded. 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click()</a:t>
            </a:r>
            <a:endParaRPr lang="en-IN" dirty="0"/>
          </a:p>
          <a:p>
            <a:r>
              <a:rPr lang="en-IN" dirty="0"/>
              <a:t>The click() method attaches an event handler function to an HTML element.</a:t>
            </a:r>
          </a:p>
          <a:p>
            <a:r>
              <a:rPr lang="en-IN" dirty="0"/>
              <a:t>The function is executed when the user clicks on the HTML element.</a:t>
            </a:r>
          </a:p>
          <a:p>
            <a:endParaRPr lang="en-IN" dirty="0" smtClean="0"/>
          </a:p>
          <a:p>
            <a:r>
              <a:rPr lang="en-IN" b="1" dirty="0" err="1"/>
              <a:t>dblclick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dblclick</a:t>
            </a:r>
            <a:r>
              <a:rPr lang="en-IN" dirty="0"/>
              <a:t>() method attaches an event handler function to an HTML element.</a:t>
            </a:r>
          </a:p>
          <a:p>
            <a:r>
              <a:rPr lang="en-IN" dirty="0"/>
              <a:t>The function is executed when the user double-clicks on the HTML element: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1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b="1" dirty="0" err="1"/>
              <a:t>mouseenter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mouseenter</a:t>
            </a:r>
            <a:r>
              <a:rPr lang="en-IN" dirty="0"/>
              <a:t>() method attaches an event handler function to an HTML element.</a:t>
            </a:r>
          </a:p>
          <a:p>
            <a:r>
              <a:rPr lang="en-IN" dirty="0"/>
              <a:t>The function is executed when the mouse pointer enters the HTML </a:t>
            </a:r>
            <a:r>
              <a:rPr lang="en-IN" dirty="0" smtClean="0"/>
              <a:t>element.</a:t>
            </a:r>
          </a:p>
          <a:p>
            <a:r>
              <a:rPr lang="en-IN" dirty="0" smtClean="0"/>
              <a:t>Like:</a:t>
            </a:r>
          </a:p>
          <a:p>
            <a:r>
              <a:rPr lang="en-IN" b="1" dirty="0" err="1"/>
              <a:t>mouseleave</a:t>
            </a:r>
            <a:r>
              <a:rPr lang="en-IN" b="1" dirty="0" smtClean="0"/>
              <a:t>()</a:t>
            </a:r>
          </a:p>
          <a:p>
            <a:r>
              <a:rPr lang="en-IN" b="1" dirty="0" err="1"/>
              <a:t>mousedown</a:t>
            </a:r>
            <a:r>
              <a:rPr lang="en-IN" b="1" dirty="0" smtClean="0"/>
              <a:t>()</a:t>
            </a:r>
          </a:p>
          <a:p>
            <a:r>
              <a:rPr lang="en-IN" b="1" dirty="0" err="1"/>
              <a:t>mouseup</a:t>
            </a:r>
            <a:r>
              <a:rPr lang="en-IN" b="1" dirty="0" smtClean="0"/>
              <a:t>()</a:t>
            </a:r>
          </a:p>
          <a:p>
            <a:r>
              <a:rPr lang="en-IN" b="1" dirty="0"/>
              <a:t>hover</a:t>
            </a:r>
            <a:r>
              <a:rPr lang="en-IN" b="1" dirty="0" smtClean="0"/>
              <a:t>()</a:t>
            </a:r>
          </a:p>
          <a:p>
            <a:r>
              <a:rPr lang="en-IN" b="1" dirty="0"/>
              <a:t>focus</a:t>
            </a:r>
            <a:r>
              <a:rPr lang="en-IN" b="1" dirty="0" smtClean="0"/>
              <a:t>()</a:t>
            </a:r>
          </a:p>
          <a:p>
            <a:r>
              <a:rPr lang="en-IN" b="1" dirty="0"/>
              <a:t>blur</a:t>
            </a:r>
            <a:r>
              <a:rPr lang="en-IN" b="1" dirty="0" smtClean="0"/>
              <a:t>()</a:t>
            </a:r>
          </a:p>
          <a:p>
            <a:r>
              <a:rPr lang="en-IN" dirty="0"/>
              <a:t>on()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ready -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93716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&lt;!DOCTYPE html&gt;  </a:t>
            </a:r>
          </a:p>
          <a:p>
            <a:r>
              <a:rPr lang="en-IN" b="1" dirty="0"/>
              <a:t>&lt;html&gt;  </a:t>
            </a:r>
          </a:p>
          <a:p>
            <a:r>
              <a:rPr lang="en-IN" b="1" dirty="0"/>
              <a:t>&lt;head&gt;  </a:t>
            </a:r>
          </a:p>
          <a:p>
            <a:r>
              <a:rPr lang="en-IN" b="1" dirty="0"/>
              <a:t> &lt;title&gt;First jQuery Example&lt;/title&gt;  </a:t>
            </a:r>
          </a:p>
          <a:p>
            <a:r>
              <a:rPr lang="en-IN" b="1" dirty="0">
                <a:solidFill>
                  <a:srgbClr val="FF0000"/>
                </a:solidFill>
              </a:rPr>
              <a:t> &lt;script 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>
                <a:solidFill>
                  <a:srgbClr val="FF0000"/>
                </a:solidFill>
              </a:rPr>
              <a:t>="http://ajax.googleapis.com/</a:t>
            </a:r>
            <a:r>
              <a:rPr lang="en-IN" b="1" dirty="0" err="1">
                <a:solidFill>
                  <a:srgbClr val="FF0000"/>
                </a:solidFill>
              </a:rPr>
              <a:t>ajax</a:t>
            </a:r>
            <a:r>
              <a:rPr lang="en-IN" b="1" dirty="0">
                <a:solidFill>
                  <a:srgbClr val="FF0000"/>
                </a:solidFill>
              </a:rPr>
              <a:t>/libs/</a:t>
            </a:r>
            <a:r>
              <a:rPr lang="en-IN" b="1" dirty="0" err="1">
                <a:solidFill>
                  <a:srgbClr val="FF0000"/>
                </a:solidFill>
              </a:rPr>
              <a:t>jquery</a:t>
            </a:r>
            <a:r>
              <a:rPr lang="en-IN" b="1" dirty="0">
                <a:solidFill>
                  <a:srgbClr val="FF0000"/>
                </a:solidFill>
              </a:rPr>
              <a:t>/2.1.3/jquery.min.js"&gt;</a:t>
            </a:r>
          </a:p>
          <a:p>
            <a:r>
              <a:rPr lang="en-IN" b="1" dirty="0">
                <a:solidFill>
                  <a:srgbClr val="FF0000"/>
                </a:solidFill>
              </a:rPr>
              <a:t> &lt;/script&gt;  </a:t>
            </a:r>
          </a:p>
          <a:p>
            <a:r>
              <a:rPr lang="en-IN" b="1" dirty="0">
                <a:solidFill>
                  <a:srgbClr val="0070C0"/>
                </a:solidFill>
              </a:rPr>
              <a:t>&lt;script type="text/</a:t>
            </a:r>
            <a:r>
              <a:rPr lang="en-IN" b="1" dirty="0" err="1">
                <a:solidFill>
                  <a:srgbClr val="0070C0"/>
                </a:solidFill>
              </a:rPr>
              <a:t>javascript</a:t>
            </a:r>
            <a:r>
              <a:rPr lang="en-IN" b="1" dirty="0">
                <a:solidFill>
                  <a:srgbClr val="0070C0"/>
                </a:solidFill>
              </a:rPr>
              <a:t>" language="</a:t>
            </a:r>
            <a:r>
              <a:rPr lang="en-IN" b="1" dirty="0" err="1">
                <a:solidFill>
                  <a:srgbClr val="0070C0"/>
                </a:solidFill>
              </a:rPr>
              <a:t>javascript</a:t>
            </a:r>
            <a:r>
              <a:rPr lang="en-IN" b="1" dirty="0">
                <a:solidFill>
                  <a:srgbClr val="0070C0"/>
                </a:solidFill>
              </a:rPr>
              <a:t>"&gt;</a:t>
            </a:r>
          </a:p>
          <a:p>
            <a:r>
              <a:rPr lang="en-IN" b="1" dirty="0">
                <a:solidFill>
                  <a:srgbClr val="0070C0"/>
                </a:solidFill>
              </a:rPr>
              <a:t> $(document).ready(function() {  </a:t>
            </a:r>
          </a:p>
          <a:p>
            <a:r>
              <a:rPr lang="en-IN" b="1" dirty="0">
                <a:solidFill>
                  <a:srgbClr val="0070C0"/>
                </a:solidFill>
              </a:rPr>
              <a:t> $("p").</a:t>
            </a:r>
            <a:r>
              <a:rPr lang="en-IN" b="1" dirty="0" err="1">
                <a:solidFill>
                  <a:srgbClr val="0070C0"/>
                </a:solidFill>
              </a:rPr>
              <a:t>css</a:t>
            </a:r>
            <a:r>
              <a:rPr lang="en-IN" b="1" dirty="0">
                <a:solidFill>
                  <a:srgbClr val="0070C0"/>
                </a:solidFill>
              </a:rPr>
              <a:t>("background-</a:t>
            </a:r>
            <a:r>
              <a:rPr lang="en-IN" b="1" dirty="0" err="1">
                <a:solidFill>
                  <a:srgbClr val="0070C0"/>
                </a:solidFill>
              </a:rPr>
              <a:t>color</a:t>
            </a:r>
            <a:r>
              <a:rPr lang="en-IN" b="1" dirty="0">
                <a:solidFill>
                  <a:srgbClr val="0070C0"/>
                </a:solidFill>
              </a:rPr>
              <a:t>", "pink");  </a:t>
            </a:r>
          </a:p>
          <a:p>
            <a:r>
              <a:rPr lang="en-IN" b="1" dirty="0">
                <a:solidFill>
                  <a:srgbClr val="0070C0"/>
                </a:solidFill>
              </a:rPr>
              <a:t> });  </a:t>
            </a:r>
          </a:p>
          <a:p>
            <a:r>
              <a:rPr lang="en-IN" b="1" dirty="0">
                <a:solidFill>
                  <a:srgbClr val="0070C0"/>
                </a:solidFill>
              </a:rPr>
              <a:t> &lt;/script&gt;  </a:t>
            </a:r>
          </a:p>
          <a:p>
            <a:r>
              <a:rPr lang="en-IN" b="1" dirty="0"/>
              <a:t> &lt;/head&gt;  </a:t>
            </a:r>
          </a:p>
          <a:p>
            <a:r>
              <a:rPr lang="en-IN" b="1" dirty="0"/>
              <a:t>&lt;body&gt;  </a:t>
            </a:r>
          </a:p>
          <a:p>
            <a:r>
              <a:rPr lang="en-IN" b="1" dirty="0"/>
              <a:t>&lt;p&gt;This is first paragraph.&lt;/p&gt;  </a:t>
            </a:r>
          </a:p>
          <a:p>
            <a:r>
              <a:rPr lang="en-IN" b="1" dirty="0"/>
              <a:t>&lt;p&gt;This is second paragraph.&lt;/p&gt;  </a:t>
            </a:r>
          </a:p>
          <a:p>
            <a:r>
              <a:rPr lang="en-IN" b="1" dirty="0"/>
              <a:t>&lt;p&gt;This is third paragraph.&lt;/p&gt;  </a:t>
            </a:r>
          </a:p>
          <a:p>
            <a:r>
              <a:rPr lang="en-IN" b="1" dirty="0"/>
              <a:t>&lt;/body&gt;  </a:t>
            </a:r>
          </a:p>
          <a:p>
            <a:r>
              <a:rPr lang="en-IN" b="1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40283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 Click -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93716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&lt;!DOCTYPE html&gt;</a:t>
            </a:r>
          </a:p>
          <a:p>
            <a:r>
              <a:rPr lang="en-IN" b="1" dirty="0"/>
              <a:t>&lt;html&gt;</a:t>
            </a:r>
          </a:p>
          <a:p>
            <a:r>
              <a:rPr lang="en-IN" b="1" dirty="0"/>
              <a:t>&lt;head&gt;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title&gt;jQuery Click Handler Demo&lt;/title&gt;</a:t>
            </a:r>
          </a:p>
          <a:p>
            <a:r>
              <a:rPr lang="en-IN" b="1" dirty="0">
                <a:solidFill>
                  <a:srgbClr val="FF0000"/>
                </a:solidFill>
              </a:rPr>
              <a:t> &lt;script 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>
                <a:solidFill>
                  <a:srgbClr val="FF0000"/>
                </a:solidFill>
              </a:rPr>
              <a:t>="http://ajax.googleapis.com/</a:t>
            </a:r>
            <a:r>
              <a:rPr lang="en-IN" b="1" dirty="0" err="1">
                <a:solidFill>
                  <a:srgbClr val="FF0000"/>
                </a:solidFill>
              </a:rPr>
              <a:t>ajax</a:t>
            </a:r>
            <a:r>
              <a:rPr lang="en-IN" b="1" dirty="0">
                <a:solidFill>
                  <a:srgbClr val="FF0000"/>
                </a:solidFill>
              </a:rPr>
              <a:t>/libs/</a:t>
            </a:r>
            <a:r>
              <a:rPr lang="en-IN" b="1" dirty="0" err="1">
                <a:solidFill>
                  <a:srgbClr val="FF0000"/>
                </a:solidFill>
              </a:rPr>
              <a:t>jquery</a:t>
            </a:r>
            <a:r>
              <a:rPr lang="en-IN" b="1" dirty="0">
                <a:solidFill>
                  <a:srgbClr val="FF0000"/>
                </a:solidFill>
              </a:rPr>
              <a:t>/2.1.3/jquery.min.js"&gt;</a:t>
            </a:r>
          </a:p>
          <a:p>
            <a:r>
              <a:rPr lang="en-IN" b="1" dirty="0">
                <a:solidFill>
                  <a:srgbClr val="FF0000"/>
                </a:solidFill>
              </a:rPr>
              <a:t> &lt;/script&gt;  </a:t>
            </a:r>
          </a:p>
          <a:p>
            <a:r>
              <a:rPr lang="en-IN" b="1" dirty="0">
                <a:solidFill>
                  <a:srgbClr val="0070C0"/>
                </a:solidFill>
              </a:rPr>
              <a:t>&lt;script type="text/</a:t>
            </a:r>
            <a:r>
              <a:rPr lang="en-IN" b="1" dirty="0" err="1">
                <a:solidFill>
                  <a:srgbClr val="0070C0"/>
                </a:solidFill>
              </a:rPr>
              <a:t>javascript</a:t>
            </a:r>
            <a:r>
              <a:rPr lang="en-IN" b="1" dirty="0">
                <a:solidFill>
                  <a:srgbClr val="0070C0"/>
                </a:solidFill>
              </a:rPr>
              <a:t>" language="</a:t>
            </a:r>
            <a:r>
              <a:rPr lang="en-IN" b="1" dirty="0" err="1">
                <a:solidFill>
                  <a:srgbClr val="0070C0"/>
                </a:solidFill>
              </a:rPr>
              <a:t>javascript</a:t>
            </a:r>
            <a:r>
              <a:rPr lang="en-IN" b="1" dirty="0">
                <a:solidFill>
                  <a:srgbClr val="0070C0"/>
                </a:solidFill>
              </a:rPr>
              <a:t>"&gt;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  $(document).ready(function(){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      $("button").click(function(){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          $("p").text("Hello World!");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      });            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  });</a:t>
            </a:r>
          </a:p>
          <a:p>
            <a:r>
              <a:rPr lang="en-IN" b="1" dirty="0">
                <a:solidFill>
                  <a:srgbClr val="0070C0"/>
                </a:solidFill>
              </a:rPr>
              <a:t>    &lt;/script&gt;</a:t>
            </a:r>
          </a:p>
          <a:p>
            <a:r>
              <a:rPr lang="en-IN" b="1" dirty="0"/>
              <a:t>&lt;/head&gt;</a:t>
            </a:r>
          </a:p>
          <a:p>
            <a:r>
              <a:rPr lang="en-IN" b="1" dirty="0"/>
              <a:t>&lt;body&gt;</a:t>
            </a:r>
          </a:p>
          <a:p>
            <a:r>
              <a:rPr lang="en-IN" b="1" dirty="0"/>
              <a:t>    &lt;p&gt;Not loaded yet.&lt;/p&gt;</a:t>
            </a:r>
          </a:p>
          <a:p>
            <a:r>
              <a:rPr lang="en-IN" b="1" dirty="0"/>
              <a:t>    &lt;button type="button"&gt;Replace Text&lt;/button&gt;</a:t>
            </a:r>
          </a:p>
          <a:p>
            <a:r>
              <a:rPr lang="en-IN" b="1" dirty="0"/>
              <a:t>&lt;/body&gt;</a:t>
            </a:r>
          </a:p>
          <a:p>
            <a:r>
              <a:rPr lang="en-IN" b="1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8873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Event Methods :hover -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60466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&lt;!DOCTYPE html&gt;</a:t>
            </a:r>
          </a:p>
          <a:p>
            <a:pPr marL="0" indent="0">
              <a:buNone/>
            </a:pPr>
            <a:r>
              <a:rPr lang="en-IN" b="1" dirty="0"/>
              <a:t>&lt;html&gt;</a:t>
            </a:r>
          </a:p>
          <a:p>
            <a:pPr marL="0" indent="0">
              <a:buNone/>
            </a:pPr>
            <a:r>
              <a:rPr lang="en-IN" b="1" dirty="0"/>
              <a:t>&lt;head&gt;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&lt;script </a:t>
            </a:r>
            <a:r>
              <a:rPr lang="en-IN" b="1" dirty="0" err="1">
                <a:solidFill>
                  <a:srgbClr val="FF0000"/>
                </a:solidFill>
              </a:rPr>
              <a:t>src</a:t>
            </a:r>
            <a:r>
              <a:rPr lang="en-IN" b="1" dirty="0">
                <a:solidFill>
                  <a:srgbClr val="FF0000"/>
                </a:solidFill>
              </a:rPr>
              <a:t>="https://ajax.googleapis.com/</a:t>
            </a:r>
            <a:r>
              <a:rPr lang="en-IN" b="1" dirty="0" err="1">
                <a:solidFill>
                  <a:srgbClr val="FF0000"/>
                </a:solidFill>
              </a:rPr>
              <a:t>ajax</a:t>
            </a:r>
            <a:r>
              <a:rPr lang="en-IN" b="1" dirty="0">
                <a:solidFill>
                  <a:srgbClr val="FF0000"/>
                </a:solidFill>
              </a:rPr>
              <a:t>/libs/</a:t>
            </a:r>
            <a:r>
              <a:rPr lang="en-IN" b="1" dirty="0" err="1">
                <a:solidFill>
                  <a:srgbClr val="FF0000"/>
                </a:solidFill>
              </a:rPr>
              <a:t>jquery</a:t>
            </a:r>
            <a:r>
              <a:rPr lang="en-IN" b="1" dirty="0">
                <a:solidFill>
                  <a:srgbClr val="FF0000"/>
                </a:solidFill>
              </a:rPr>
              <a:t>/3.3.1/jquery.min.js</a:t>
            </a:r>
            <a:r>
              <a:rPr lang="en-IN" b="1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&lt;/</a:t>
            </a:r>
            <a:r>
              <a:rPr lang="en-IN" b="1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$("#p1").hover(function(){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    alert("You entered p1!");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},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    alert("Bye! You now leave p1!");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    });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b="1" dirty="0"/>
              <a:t>&lt;/head&gt;</a:t>
            </a:r>
          </a:p>
          <a:p>
            <a:pPr marL="0" indent="0">
              <a:buNone/>
            </a:pPr>
            <a:r>
              <a:rPr lang="en-IN" b="1" dirty="0"/>
              <a:t>&lt;body&gt;</a:t>
            </a:r>
          </a:p>
          <a:p>
            <a:pPr marL="0" indent="0">
              <a:buNone/>
            </a:pPr>
            <a:r>
              <a:rPr lang="en-IN" b="1" dirty="0" smtClean="0"/>
              <a:t>&lt;</a:t>
            </a:r>
            <a:r>
              <a:rPr lang="en-IN" b="1" dirty="0"/>
              <a:t>p id="p1"&gt;This is a paragraph.&lt;/p&gt;</a:t>
            </a:r>
          </a:p>
          <a:p>
            <a:pPr marL="0" indent="0">
              <a:buNone/>
            </a:pPr>
            <a:r>
              <a:rPr lang="en-IN" b="1" dirty="0" smtClean="0"/>
              <a:t>&lt;/</a:t>
            </a:r>
            <a:r>
              <a:rPr lang="en-IN" b="1" dirty="0"/>
              <a:t>body&gt;</a:t>
            </a:r>
          </a:p>
          <a:p>
            <a:pPr marL="0" indent="0"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42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Callback</a:t>
            </a:r>
            <a:r>
              <a:rPr lang="en-IN" dirty="0"/>
              <a:t> </a:t>
            </a:r>
            <a:r>
              <a:rPr lang="en-IN" dirty="0" smtClean="0"/>
              <a:t>Functions</a:t>
            </a:r>
            <a:r>
              <a:rPr lang="en-IN" dirty="0" smtClean="0"/>
              <a:t> </a:t>
            </a:r>
            <a:r>
              <a:rPr lang="en-IN" dirty="0" smtClean="0"/>
              <a:t>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executed after the current effect is finished</a:t>
            </a:r>
            <a:r>
              <a:rPr lang="en-IN" dirty="0" smtClean="0"/>
              <a:t>.</a:t>
            </a:r>
          </a:p>
          <a:p>
            <a:r>
              <a:rPr lang="en-IN" dirty="0"/>
              <a:t>syntax: </a:t>
            </a:r>
            <a:r>
              <a:rPr lang="en-IN" b="1" dirty="0"/>
              <a:t>$(</a:t>
            </a:r>
            <a:r>
              <a:rPr lang="en-IN" b="1" i="1" dirty="0"/>
              <a:t>selector</a:t>
            </a:r>
            <a:r>
              <a:rPr lang="en-IN" b="1" dirty="0"/>
              <a:t>).hide(</a:t>
            </a:r>
            <a:r>
              <a:rPr lang="en-IN" b="1" i="1" dirty="0" err="1"/>
              <a:t>speed,callback</a:t>
            </a:r>
            <a:r>
              <a:rPr lang="en-IN" b="1" dirty="0" smtClean="0"/>
              <a:t>);</a:t>
            </a:r>
          </a:p>
          <a:p>
            <a:endParaRPr lang="en-IN" b="1" dirty="0"/>
          </a:p>
          <a:p>
            <a:r>
              <a:rPr lang="en-IN" dirty="0"/>
              <a:t>JavaScript statements are executed line by line.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with effects, the next line of code can be run even though the effect is not finished.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can create errors.</a:t>
            </a:r>
          </a:p>
          <a:p>
            <a:r>
              <a:rPr lang="en-IN" dirty="0"/>
              <a:t>To prevent this, you can create a </a:t>
            </a:r>
            <a:r>
              <a:rPr lang="en-IN" dirty="0" err="1"/>
              <a:t>callback</a:t>
            </a:r>
            <a:r>
              <a:rPr lang="en-IN" dirty="0"/>
              <a:t>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Callback</a:t>
            </a:r>
            <a:r>
              <a:rPr lang="en-IN" dirty="0"/>
              <a:t> </a:t>
            </a:r>
            <a:r>
              <a:rPr lang="en-IN" dirty="0" smtClean="0"/>
              <a:t>Functions</a:t>
            </a:r>
            <a:r>
              <a:rPr lang="en-IN" dirty="0" smtClean="0"/>
              <a:t> </a:t>
            </a:r>
            <a:r>
              <a:rPr lang="en-IN" dirty="0" smtClean="0"/>
              <a:t>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8135"/>
            <a:ext cx="10128041" cy="601872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 &lt;</a:t>
            </a:r>
            <a:r>
              <a:rPr lang="en-IN" dirty="0"/>
              <a:t>head&gt;</a:t>
            </a:r>
          </a:p>
          <a:p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    $("p").hide("slow", 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alert("The paragraph is now hidden");</a:t>
            </a:r>
          </a:p>
          <a:p>
            <a:r>
              <a:rPr lang="en-IN" dirty="0">
                <a:solidFill>
                  <a:srgbClr val="0070C0"/>
                </a:solidFill>
              </a:rPr>
              <a:t>        });</a:t>
            </a:r>
          </a:p>
          <a:p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button&gt;Hide&lt;/button&gt;</a:t>
            </a:r>
          </a:p>
          <a:p>
            <a:r>
              <a:rPr lang="en-IN" dirty="0" smtClean="0"/>
              <a:t>&lt;</a:t>
            </a:r>
            <a:r>
              <a:rPr lang="en-IN" dirty="0"/>
              <a:t>p&gt;This is a paragraph with little content.&lt;/p&gt;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19234" y="27481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Without </a:t>
            </a:r>
            <a:r>
              <a:rPr lang="en-IN" dirty="0" err="1" smtClean="0">
                <a:solidFill>
                  <a:srgbClr val="C00000"/>
                </a:solidFill>
              </a:rPr>
              <a:t>Callback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&lt;script</a:t>
            </a:r>
            <a:r>
              <a:rPr lang="en-IN" dirty="0">
                <a:solidFill>
                  <a:srgbClr val="002060"/>
                </a:solidFill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</a:rPr>
              <a:t>$(document).ready(function(){</a:t>
            </a:r>
          </a:p>
          <a:p>
            <a:r>
              <a:rPr lang="en-IN" dirty="0">
                <a:solidFill>
                  <a:srgbClr val="002060"/>
                </a:solidFill>
              </a:rPr>
              <a:t>    $("button").click(function(){</a:t>
            </a:r>
          </a:p>
          <a:p>
            <a:r>
              <a:rPr lang="en-IN" dirty="0">
                <a:solidFill>
                  <a:srgbClr val="002060"/>
                </a:solidFill>
              </a:rPr>
              <a:t>        $("p").hide();</a:t>
            </a:r>
          </a:p>
          <a:p>
            <a:r>
              <a:rPr lang="en-IN" dirty="0">
                <a:solidFill>
                  <a:srgbClr val="002060"/>
                </a:solidFill>
              </a:rPr>
              <a:t>    });</a:t>
            </a:r>
          </a:p>
          <a:p>
            <a:r>
              <a:rPr lang="en-IN" dirty="0">
                <a:solidFill>
                  <a:srgbClr val="002060"/>
                </a:solidFill>
              </a:rPr>
              <a:t>});</a:t>
            </a:r>
          </a:p>
          <a:p>
            <a:r>
              <a:rPr lang="en-IN" dirty="0">
                <a:solidFill>
                  <a:srgbClr val="00206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552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: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jQuery is a small and lightweight JavaScript library.</a:t>
            </a:r>
          </a:p>
          <a:p>
            <a:r>
              <a:rPr lang="en-IN" dirty="0"/>
              <a:t>jQuery is cross-platform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jQuery is created with modern browsers in </a:t>
            </a:r>
            <a:r>
              <a:rPr lang="en-IN" dirty="0" smtClean="0"/>
              <a:t>mind.</a:t>
            </a:r>
          </a:p>
          <a:p>
            <a:pPr lvl="1"/>
            <a:r>
              <a:rPr lang="en-IN" dirty="0" smtClean="0"/>
              <a:t>compatible </a:t>
            </a:r>
            <a:r>
              <a:rPr lang="en-IN" dirty="0"/>
              <a:t>with all major modern browsers such as Chrome, Firefox, Safari, Internet Explorer, etc.</a:t>
            </a:r>
            <a:endParaRPr lang="en-IN" sz="1200" dirty="0"/>
          </a:p>
          <a:p>
            <a:r>
              <a:rPr lang="en-IN" dirty="0" smtClean="0"/>
              <a:t>jQuery </a:t>
            </a:r>
            <a:r>
              <a:rPr lang="en-IN" dirty="0"/>
              <a:t>means "write less do more".</a:t>
            </a:r>
          </a:p>
          <a:p>
            <a:r>
              <a:rPr lang="en-IN" dirty="0"/>
              <a:t>jQuery simplifies AJAX call </a:t>
            </a:r>
            <a:endParaRPr lang="en-IN" dirty="0" smtClean="0"/>
          </a:p>
          <a:p>
            <a:pPr lvl="1"/>
            <a:r>
              <a:rPr lang="en-IN" dirty="0"/>
              <a:t>a typical example is implementing Ajax to update the content of a page without refreshing it</a:t>
            </a:r>
            <a:r>
              <a:rPr lang="en-IN" dirty="0" smtClean="0"/>
              <a:t>.</a:t>
            </a:r>
          </a:p>
          <a:p>
            <a:pPr lvl="0"/>
            <a:r>
              <a:rPr lang="en-IN" b="1" dirty="0"/>
              <a:t>Absolutely Free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 smtClean="0"/>
              <a:t>completely </a:t>
            </a:r>
            <a:r>
              <a:rPr lang="en-IN" dirty="0"/>
              <a:t>free to download and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7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jQuery selectors allow you to select and manipulate HTML element(s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jQuery selectors allow you to select and manipulate HTML element(s).</a:t>
            </a:r>
          </a:p>
          <a:p>
            <a:r>
              <a:rPr lang="en-IN" dirty="0"/>
              <a:t>jQuery selectors are used to "find" (or select) HTML elements based on their name, id, classes, types, attributes, values of attributes and much more. </a:t>
            </a:r>
            <a:endParaRPr lang="en-IN" dirty="0" smtClean="0"/>
          </a:p>
          <a:p>
            <a:r>
              <a:rPr lang="en-IN" dirty="0" smtClean="0"/>
              <a:t>It's </a:t>
            </a:r>
            <a:r>
              <a:rPr lang="en-IN" dirty="0"/>
              <a:t>based on the existing </a:t>
            </a:r>
            <a:r>
              <a:rPr lang="en-IN" dirty="0">
                <a:hlinkClick r:id="rId2"/>
              </a:rPr>
              <a:t>CSS Selectors</a:t>
            </a:r>
            <a:r>
              <a:rPr lang="en-IN" dirty="0"/>
              <a:t>, and in addition, it has some own custom selectors.</a:t>
            </a:r>
          </a:p>
          <a:p>
            <a:r>
              <a:rPr lang="en-IN" dirty="0"/>
              <a:t>All selectors in jQuery start with the dollar sign and parentheses: $().</a:t>
            </a:r>
          </a:p>
        </p:txBody>
      </p:sp>
    </p:spTree>
    <p:extLst>
      <p:ext uri="{BB962C8B-B14F-4D97-AF65-F5344CB8AC3E}">
        <p14:creationId xmlns:p14="http://schemas.microsoft.com/office/powerpoint/2010/main" val="2520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6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Element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2" y="588135"/>
            <a:ext cx="10128041" cy="6269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$("p").hide();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p&gt;This is a paragraph.&lt;/p&gt;</a:t>
            </a:r>
          </a:p>
          <a:p>
            <a:pPr marL="0" indent="0">
              <a:buNone/>
            </a:pPr>
            <a:r>
              <a:rPr lang="en-IN" dirty="0"/>
              <a:t>&lt;p&gt;This is another paragraph.&lt;/p&gt;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button&gt;Click me to hide paragraphs&lt;/button&gt;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00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#id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60466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$("#test").hide();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p&gt;This is a paragraph.&lt;/p&gt;</a:t>
            </a:r>
          </a:p>
          <a:p>
            <a:pPr marL="0" indent="0">
              <a:buNone/>
            </a:pPr>
            <a:r>
              <a:rPr lang="en-IN" dirty="0"/>
              <a:t>&lt;p id="test"&gt;This is another paragraph.&lt;/p&gt;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button&gt;Click me&lt;/button&gt;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033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#id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60466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="en"&gt;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title&gt;jQuery Select Element by ID&lt;/title&gt;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="https://code.jquery.com/jquery-1.12.4.min.js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 type="text/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$("#mark").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("background", "yellow");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 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    &lt;p id="mark"&gt;This is a paragraph.&lt;/p&gt;</a:t>
            </a:r>
          </a:p>
          <a:p>
            <a:pPr marL="0" indent="0">
              <a:buNone/>
            </a:pPr>
            <a:r>
              <a:rPr lang="en-IN" dirty="0"/>
              <a:t>    &lt;p&gt;This is another paragraph.&lt;/p&gt;</a:t>
            </a:r>
          </a:p>
          <a:p>
            <a:pPr marL="0" indent="0">
              <a:buNone/>
            </a:pPr>
            <a:r>
              <a:rPr lang="en-IN" dirty="0"/>
              <a:t>    &lt;p&gt;This is one more paragraph.&lt;/p&gt;</a:t>
            </a:r>
          </a:p>
          <a:p>
            <a:pPr marL="0" indent="0">
              <a:buNone/>
            </a:pPr>
            <a:r>
              <a:rPr lang="en-IN" dirty="0"/>
              <a:t>    &lt;p&gt;&lt;strong&gt;Note:&lt;/strong&gt; The value of the id attribute must be unique in an HTML document.&lt;/p&gt;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742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.</a:t>
            </a:r>
            <a:r>
              <a:rPr lang="en-IN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8135"/>
            <a:ext cx="10128041" cy="6269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$(".test").hide();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class="test"&gt;This is a paragraph.&lt;/p&gt;</a:t>
            </a:r>
          </a:p>
          <a:p>
            <a:pPr marL="0" indent="0">
              <a:buNone/>
            </a:pPr>
            <a:r>
              <a:rPr lang="en-IN" dirty="0"/>
              <a:t>&lt;p&gt;This is another paragraph.&lt;/p&gt;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button&gt;Click me&lt;/button&gt;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21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.</a:t>
            </a:r>
            <a:r>
              <a:rPr lang="en-IN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 Selectors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6046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="en"&gt;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title&gt;jQuery Select Element by Class&lt;/title&gt;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="https://code.jquery.com/jquery-1.12.4.min.js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 type="text/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$(".mark").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("background", "yellow");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    &lt;p class="mark"&gt;This is a paragraph.&lt;/p&gt;</a:t>
            </a:r>
          </a:p>
          <a:p>
            <a:pPr marL="0" indent="0">
              <a:buNone/>
            </a:pPr>
            <a:r>
              <a:rPr lang="en-IN" dirty="0"/>
              <a:t>    &lt;p class="mark"&gt;This is another paragraph.&lt;/p&gt;</a:t>
            </a:r>
          </a:p>
          <a:p>
            <a:pPr marL="0" indent="0">
              <a:buNone/>
            </a:pPr>
            <a:r>
              <a:rPr lang="en-IN" dirty="0"/>
              <a:t>    &lt;p&gt;This is one more paragraph.&lt;/p&gt;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5899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7" y="25758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Selecting elements by attribute: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13893"/>
            <a:ext cx="10128041" cy="6244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="en"&gt;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title&gt;jQuery Select Element by Attribute&lt;/title&gt;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="https://code.jquery.com/jquery-1.12.4.min.js"&gt;&lt;/script&gt;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 type="text/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$('input[type="text"]').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("background", "yellow");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    &lt;form&gt;</a:t>
            </a:r>
          </a:p>
          <a:p>
            <a:pPr marL="0" indent="0">
              <a:buNone/>
            </a:pPr>
            <a:r>
              <a:rPr lang="en-IN" dirty="0"/>
              <a:t>        &lt;label&gt;Name: &lt;input type="text"&gt;&lt;/label&gt;</a:t>
            </a:r>
          </a:p>
          <a:p>
            <a:pPr marL="0" indent="0">
              <a:buNone/>
            </a:pPr>
            <a:r>
              <a:rPr lang="en-IN" dirty="0"/>
              <a:t>        &lt;label&gt;Password: &lt;input type="password"&gt;&lt;/label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       &lt;label&gt;Age: </a:t>
            </a:r>
            <a:r>
              <a:rPr lang="en-IN" dirty="0"/>
              <a:t>&lt;input type="text"&gt;&lt;/label&gt;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&lt;input type="submit" value="Sign In"&gt;</a:t>
            </a:r>
          </a:p>
          <a:p>
            <a:pPr marL="0" indent="0">
              <a:buNone/>
            </a:pPr>
            <a:r>
              <a:rPr lang="en-IN" dirty="0"/>
              <a:t>    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3057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7" y="25758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/>
              <a:t> CSS Selectors </a:t>
            </a:r>
            <a:r>
              <a:rPr lang="en-IN" dirty="0" smtClean="0"/>
              <a:t>Methods</a:t>
            </a:r>
            <a:r>
              <a:rPr lang="en-IN" dirty="0" smtClean="0"/>
              <a:t>:  </a:t>
            </a:r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998" y="613893"/>
            <a:ext cx="10128041" cy="6244107"/>
          </a:xfrm>
        </p:spPr>
        <p:txBody>
          <a:bodyPr>
            <a:normAutofit/>
          </a:bodyPr>
          <a:lstStyle/>
          <a:p>
            <a:r>
              <a:rPr lang="en-IN" dirty="0"/>
              <a:t>jQuery library supports nearly all of the selectors included in </a:t>
            </a:r>
            <a:r>
              <a:rPr lang="en-IN" dirty="0" smtClean="0"/>
              <a:t>CSS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Apply CSS Properties</a:t>
            </a:r>
          </a:p>
          <a:p>
            <a:r>
              <a:rPr lang="en-IN" dirty="0"/>
              <a:t>syntax for the method </a:t>
            </a:r>
            <a:r>
              <a:rPr lang="en-IN" dirty="0" smtClean="0"/>
              <a:t>−   selector.css</a:t>
            </a:r>
            <a:r>
              <a:rPr lang="en-IN" dirty="0"/>
              <a:t>( </a:t>
            </a:r>
            <a:r>
              <a:rPr lang="en-IN" dirty="0" err="1"/>
              <a:t>PropertyName</a:t>
            </a:r>
            <a:r>
              <a:rPr lang="en-IN" dirty="0"/>
              <a:t>, </a:t>
            </a:r>
            <a:r>
              <a:rPr lang="en-IN" dirty="0" err="1"/>
              <a:t>PropertyValue</a:t>
            </a:r>
            <a:r>
              <a:rPr lang="en-IN" dirty="0"/>
              <a:t> 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&lt;script type = "text/</a:t>
            </a:r>
            <a:r>
              <a:rPr lang="en-IN" dirty="0" err="1"/>
              <a:t>javascript</a:t>
            </a:r>
            <a:r>
              <a:rPr lang="en-IN" dirty="0"/>
              <a:t>" language = "</a:t>
            </a:r>
            <a:r>
              <a:rPr lang="en-IN" dirty="0" err="1"/>
              <a:t>javascript</a:t>
            </a:r>
            <a:r>
              <a:rPr lang="en-IN" dirty="0"/>
              <a:t>"&gt;         </a:t>
            </a:r>
            <a:endParaRPr lang="en-IN" dirty="0" smtClean="0"/>
          </a:p>
          <a:p>
            <a:r>
              <a:rPr lang="en-IN" dirty="0" smtClean="0"/>
              <a:t>$(</a:t>
            </a:r>
            <a:r>
              <a:rPr lang="en-IN" dirty="0"/>
              <a:t>document).ready(function() {            </a:t>
            </a:r>
            <a:endParaRPr lang="en-IN" dirty="0" smtClean="0"/>
          </a:p>
          <a:p>
            <a:r>
              <a:rPr lang="en-IN" dirty="0" smtClean="0"/>
              <a:t>           $("</a:t>
            </a:r>
            <a:r>
              <a:rPr lang="en-IN" dirty="0"/>
              <a:t>li").</a:t>
            </a:r>
            <a:r>
              <a:rPr lang="en-IN" dirty="0" err="1"/>
              <a:t>eq</a:t>
            </a:r>
            <a:r>
              <a:rPr lang="en-IN" dirty="0"/>
              <a:t>(2).</a:t>
            </a:r>
            <a:r>
              <a:rPr lang="en-IN" dirty="0" err="1"/>
              <a:t>css</a:t>
            </a:r>
            <a:r>
              <a:rPr lang="en-IN" dirty="0"/>
              <a:t>("</a:t>
            </a:r>
            <a:r>
              <a:rPr lang="en-IN" dirty="0" err="1"/>
              <a:t>color</a:t>
            </a:r>
            <a:r>
              <a:rPr lang="en-IN" dirty="0"/>
              <a:t>", "red");         </a:t>
            </a:r>
            <a:endParaRPr lang="en-IN" dirty="0" smtClean="0"/>
          </a:p>
          <a:p>
            <a:r>
              <a:rPr lang="en-IN" dirty="0" smtClean="0"/>
              <a:t>});      </a:t>
            </a:r>
          </a:p>
          <a:p>
            <a:r>
              <a:rPr lang="en-IN" dirty="0" smtClean="0"/>
              <a:t>&lt;/</a:t>
            </a:r>
            <a:r>
              <a:rPr lang="en-IN" dirty="0"/>
              <a:t>script&gt;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5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7" y="25758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/>
              <a:t> CSS Selectors </a:t>
            </a:r>
            <a:r>
              <a:rPr lang="en-IN" dirty="0" smtClean="0"/>
              <a:t>Methods</a:t>
            </a:r>
            <a:r>
              <a:rPr lang="en-IN" dirty="0" smtClean="0"/>
              <a:t>:  </a:t>
            </a:r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450761"/>
            <a:ext cx="11706895" cy="640723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   &lt;head&gt;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script type = "text/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" 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err="1" smtClean="0">
                <a:solidFill>
                  <a:srgbClr val="FF0000"/>
                </a:solidFill>
              </a:rPr>
              <a:t>src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= 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/2.1.3/jquery.min.js</a:t>
            </a:r>
            <a:r>
              <a:rPr lang="en-IN" dirty="0" smtClean="0">
                <a:solidFill>
                  <a:srgbClr val="FF0000"/>
                </a:solidFill>
              </a:rPr>
              <a:t>"&gt;&lt;/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dirty="0">
                <a:solidFill>
                  <a:srgbClr val="0070C0"/>
                </a:solidFill>
              </a:rPr>
              <a:t>&lt;script type = "text/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 language = "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r>
              <a:rPr lang="en-IN" dirty="0">
                <a:solidFill>
                  <a:srgbClr val="0070C0"/>
                </a:solidFill>
              </a:rPr>
              <a:t>         $(document).ready(function() 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$("li").</a:t>
            </a:r>
            <a:r>
              <a:rPr lang="en-IN" dirty="0" err="1" smtClean="0">
                <a:solidFill>
                  <a:srgbClr val="0070C0"/>
                </a:solidFill>
              </a:rPr>
              <a:t>eq</a:t>
            </a:r>
            <a:r>
              <a:rPr lang="en-IN" dirty="0" smtClean="0">
                <a:solidFill>
                  <a:srgbClr val="0070C0"/>
                </a:solidFill>
              </a:rPr>
              <a:t>(0).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("</a:t>
            </a:r>
            <a:r>
              <a:rPr lang="en-IN" dirty="0" err="1">
                <a:solidFill>
                  <a:srgbClr val="0070C0"/>
                </a:solidFill>
              </a:rPr>
              <a:t>color</a:t>
            </a:r>
            <a:r>
              <a:rPr lang="en-IN" dirty="0">
                <a:solidFill>
                  <a:srgbClr val="0070C0"/>
                </a:solidFill>
              </a:rPr>
              <a:t>", "red");</a:t>
            </a:r>
          </a:p>
          <a:p>
            <a:r>
              <a:rPr lang="en-IN" dirty="0">
                <a:solidFill>
                  <a:srgbClr val="0070C0"/>
                </a:solidFill>
              </a:rPr>
              <a:t>         });</a:t>
            </a:r>
          </a:p>
          <a:p>
            <a:r>
              <a:rPr lang="en-IN" dirty="0">
                <a:solidFill>
                  <a:srgbClr val="0070C0"/>
                </a:solidFill>
              </a:rPr>
              <a:t>      &lt;/script&gt;</a:t>
            </a:r>
          </a:p>
          <a:p>
            <a:r>
              <a:rPr lang="en-IN" dirty="0"/>
              <a:t>   &lt;/head&gt;</a:t>
            </a:r>
          </a:p>
          <a:p>
            <a:r>
              <a:rPr lang="en-IN" dirty="0"/>
              <a:t>	</a:t>
            </a:r>
            <a:r>
              <a:rPr lang="en-IN" dirty="0" smtClean="0"/>
              <a:t>  </a:t>
            </a:r>
            <a:r>
              <a:rPr lang="en-IN" dirty="0"/>
              <a:t>&lt;body&gt;</a:t>
            </a:r>
          </a:p>
          <a:p>
            <a:r>
              <a:rPr lang="en-IN" dirty="0"/>
              <a:t>      &lt;div&gt;</a:t>
            </a:r>
          </a:p>
          <a:p>
            <a:r>
              <a:rPr lang="en-IN" dirty="0"/>
              <a:t>    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        &lt;li&gt;list item 1&lt;/li&gt;</a:t>
            </a:r>
          </a:p>
          <a:p>
            <a:r>
              <a:rPr lang="en-IN" dirty="0"/>
              <a:t>            &lt;li&gt;list item 2&lt;/li&gt;</a:t>
            </a:r>
          </a:p>
          <a:p>
            <a:r>
              <a:rPr lang="en-IN" dirty="0"/>
              <a:t>            &lt;li&gt;list item 3&lt;/li&gt;</a:t>
            </a:r>
          </a:p>
          <a:p>
            <a:r>
              <a:rPr lang="en-IN" dirty="0" smtClean="0"/>
              <a:t>    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  &lt;/div</a:t>
            </a:r>
            <a:r>
              <a:rPr lang="en-IN" dirty="0" smtClean="0"/>
              <a:t>&gt;   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  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9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: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main purpose of jQuery is to provide an easy way to use JavaScript on your website to make it more interactive and attractive.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also used to add animation.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 AJAX: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smtClean="0"/>
              <a:t>AJAX</a:t>
            </a:r>
            <a:endParaRPr lang="en-IN" dirty="0"/>
          </a:p>
          <a:p>
            <a:r>
              <a:rPr lang="en-IN" dirty="0"/>
              <a:t>AJAX = Asynchronous JavaScript and XML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2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 AJAX: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What is AJAX?</a:t>
            </a:r>
          </a:p>
          <a:p>
            <a:r>
              <a:rPr lang="en-IN" dirty="0"/>
              <a:t>AJAX = Asynchronous JavaScript and XML.</a:t>
            </a:r>
          </a:p>
          <a:p>
            <a:r>
              <a:rPr lang="en-IN" dirty="0"/>
              <a:t>In short; AJAX is about loading data in the background and display it on the webpage, without reloading the whole page.</a:t>
            </a:r>
          </a:p>
          <a:p>
            <a:r>
              <a:rPr lang="en-IN" dirty="0"/>
              <a:t>Examples of applications using AJAX: Gmail, Google Maps, </a:t>
            </a:r>
            <a:r>
              <a:rPr lang="en-IN" dirty="0" err="1"/>
              <a:t>Youtube</a:t>
            </a:r>
            <a:r>
              <a:rPr lang="en-IN" dirty="0"/>
              <a:t>, and Facebook tabs.</a:t>
            </a:r>
          </a:p>
        </p:txBody>
      </p:sp>
    </p:spTree>
    <p:extLst>
      <p:ext uri="{BB962C8B-B14F-4D97-AF65-F5344CB8AC3E}">
        <p14:creationId xmlns:p14="http://schemas.microsoft.com/office/powerpoint/2010/main" val="28703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smtClean="0"/>
              <a:t>load</a:t>
            </a:r>
            <a:r>
              <a:rPr lang="en-IN" dirty="0"/>
              <a:t>() method loads data from a server and puts the returned data into the selected element</a:t>
            </a:r>
            <a:r>
              <a:rPr lang="en-IN" dirty="0" smtClean="0"/>
              <a:t>.</a:t>
            </a:r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$(</a:t>
            </a:r>
            <a:r>
              <a:rPr lang="en-IN" i="1" dirty="0">
                <a:solidFill>
                  <a:srgbClr val="FF0000"/>
                </a:solidFill>
              </a:rPr>
              <a:t>selector</a:t>
            </a:r>
            <a:r>
              <a:rPr lang="en-IN" dirty="0">
                <a:solidFill>
                  <a:srgbClr val="FF0000"/>
                </a:solidFill>
              </a:rPr>
              <a:t>).load(</a:t>
            </a:r>
            <a:r>
              <a:rPr lang="en-IN" i="1" dirty="0" err="1">
                <a:solidFill>
                  <a:srgbClr val="FF0000"/>
                </a:solidFill>
              </a:rPr>
              <a:t>URL,data,callback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Required URL </a:t>
            </a:r>
            <a:r>
              <a:rPr lang="en-IN" dirty="0"/>
              <a:t>parameter specifies the URL you wish to load.</a:t>
            </a:r>
          </a:p>
          <a:p>
            <a:pPr lvl="1"/>
            <a:r>
              <a:rPr lang="en-IN" dirty="0" smtClean="0"/>
              <a:t>Optional </a:t>
            </a:r>
            <a:r>
              <a:rPr lang="en-IN" dirty="0"/>
              <a:t>data parameter specifies a set of </a:t>
            </a:r>
            <a:r>
              <a:rPr lang="en-IN" dirty="0" smtClean="0"/>
              <a:t>query string </a:t>
            </a:r>
            <a:r>
              <a:rPr lang="en-IN" dirty="0"/>
              <a:t>key/value pairs to send along with the request.</a:t>
            </a:r>
          </a:p>
          <a:p>
            <a:pPr lvl="1"/>
            <a:r>
              <a:rPr lang="en-IN" dirty="0" smtClean="0"/>
              <a:t>Optional </a:t>
            </a:r>
            <a:r>
              <a:rPr lang="en-IN" dirty="0" err="1"/>
              <a:t>callback</a:t>
            </a:r>
            <a:r>
              <a:rPr lang="en-IN" dirty="0"/>
              <a:t> parameter is the name of a function to be executed after the load() method is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98490"/>
            <a:ext cx="10128041" cy="58083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$("#div1").load("demo_test.txt");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div id="div1"&gt;&lt;h2&gt;Let jQuery AJAX Change This Text&lt;/h2&gt;&lt;/div&gt;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button&gt;Get External Content&lt;/button&gt;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21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</a:t>
            </a:r>
            <a:r>
              <a:rPr lang="en-IN" dirty="0" smtClean="0"/>
              <a:t>Method – 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82" y="588135"/>
            <a:ext cx="10128041" cy="6269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   &lt;head&gt;</a:t>
            </a:r>
          </a:p>
          <a:p>
            <a:pPr marL="0" indent="0">
              <a:buNone/>
            </a:pPr>
            <a:r>
              <a:rPr lang="en-IN" dirty="0"/>
              <a:t>      &lt;title&gt;The jQuery </a:t>
            </a:r>
            <a:r>
              <a:rPr lang="en-IN" dirty="0" smtClean="0"/>
              <a:t>load() Example</a:t>
            </a:r>
            <a:r>
              <a:rPr lang="en-IN" dirty="0"/>
              <a:t>&lt;/title&gt;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FF0000"/>
                </a:solidFill>
              </a:rPr>
              <a:t>&lt;script type = "text/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" </a:t>
            </a:r>
            <a:r>
              <a:rPr lang="en-IN" dirty="0" err="1" smtClean="0">
                <a:solidFill>
                  <a:srgbClr val="FF0000"/>
                </a:solidFill>
              </a:rPr>
              <a:t>src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= 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/2.1.3/jquery.min.js"&gt;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&lt;/script&gt;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>
                <a:solidFill>
                  <a:srgbClr val="0070C0"/>
                </a:solidFill>
              </a:rPr>
              <a:t>&lt;script type = "text/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 language = "</a:t>
            </a:r>
            <a:r>
              <a:rPr lang="en-IN" dirty="0" err="1">
                <a:solidFill>
                  <a:srgbClr val="0070C0"/>
                </a:solidFill>
              </a:rPr>
              <a:t>javascript</a:t>
            </a:r>
            <a:r>
              <a:rPr lang="en-IN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$(document).ready(function()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$("#driver").click(function(event){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   $('#stage').load('./result.html');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&lt;/script&gt;</a:t>
            </a:r>
          </a:p>
          <a:p>
            <a:pPr marL="0" indent="0">
              <a:buNone/>
            </a:pPr>
            <a:r>
              <a:rPr lang="en-IN" dirty="0"/>
              <a:t>   &lt;/head&gt;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&lt;div id = "stage" style = "background-color:cc0;"&gt;</a:t>
            </a:r>
          </a:p>
          <a:p>
            <a:pPr marL="0" indent="0">
              <a:buNone/>
            </a:pPr>
            <a:r>
              <a:rPr lang="en-IN" dirty="0"/>
              <a:t>         STAGE</a:t>
            </a:r>
          </a:p>
          <a:p>
            <a:pPr marL="0" indent="0">
              <a:buNone/>
            </a:pPr>
            <a:r>
              <a:rPr lang="en-IN" dirty="0"/>
              <a:t>      &lt;/div&gt;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&lt;input type = "button" id = "driver" value = "Load Data" /&gt;</a:t>
            </a:r>
          </a:p>
          <a:p>
            <a:pPr marL="0" indent="0">
              <a:buNone/>
            </a:pPr>
            <a:r>
              <a:rPr lang="en-IN" dirty="0"/>
              <a:t> 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85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</a:t>
            </a:r>
            <a:r>
              <a:rPr lang="en-IN" dirty="0" smtClean="0"/>
              <a:t>Method with </a:t>
            </a:r>
            <a:r>
              <a:rPr lang="en-IN" dirty="0" err="1" smtClean="0"/>
              <a:t>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err="1"/>
              <a:t>callback</a:t>
            </a:r>
            <a:r>
              <a:rPr lang="en-IN" dirty="0"/>
              <a:t> parameter specifies a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smtClean="0"/>
              <a:t>function</a:t>
            </a:r>
          </a:p>
          <a:p>
            <a:r>
              <a:rPr lang="en-IN" dirty="0"/>
              <a:t>The </a:t>
            </a:r>
            <a:r>
              <a:rPr lang="en-IN" dirty="0" err="1"/>
              <a:t>callback</a:t>
            </a:r>
            <a:r>
              <a:rPr lang="en-IN" dirty="0"/>
              <a:t> function can have different parameters:</a:t>
            </a:r>
          </a:p>
          <a:p>
            <a:r>
              <a:rPr lang="en-IN" dirty="0" err="1"/>
              <a:t>responseTxt</a:t>
            </a:r>
            <a:r>
              <a:rPr lang="en-IN" dirty="0"/>
              <a:t> - contains the resulting content if the call succeeds</a:t>
            </a:r>
          </a:p>
          <a:p>
            <a:r>
              <a:rPr lang="en-IN" dirty="0" err="1"/>
              <a:t>statusTxt</a:t>
            </a:r>
            <a:r>
              <a:rPr lang="en-IN" dirty="0"/>
              <a:t> - contains the status of the call</a:t>
            </a:r>
          </a:p>
          <a:p>
            <a:r>
              <a:rPr lang="en-IN" dirty="0" err="1"/>
              <a:t>xhr</a:t>
            </a:r>
            <a:r>
              <a:rPr lang="en-IN" dirty="0"/>
              <a:t> - contains the </a:t>
            </a:r>
            <a:r>
              <a:rPr lang="en-IN" dirty="0" err="1"/>
              <a:t>XMLHttpRequest</a:t>
            </a:r>
            <a:r>
              <a:rPr lang="en-IN" dirty="0"/>
              <a:t> </a:t>
            </a:r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load() </a:t>
            </a:r>
            <a:r>
              <a:rPr lang="en-IN" dirty="0" smtClean="0"/>
              <a:t>Method with </a:t>
            </a:r>
            <a:r>
              <a:rPr lang="en-IN" dirty="0" err="1" smtClean="0"/>
              <a:t>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8135"/>
            <a:ext cx="10128041" cy="604448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  &lt;</a:t>
            </a:r>
            <a:r>
              <a:rPr lang="en-IN" dirty="0"/>
              <a:t>head&gt;</a:t>
            </a:r>
          </a:p>
          <a:p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/3.3.1/jquery.min.js"&gt;&lt;/script&gt;</a:t>
            </a:r>
          </a:p>
          <a:p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    $("#div1").load("demo_test.txt", function(</a:t>
            </a:r>
            <a:r>
              <a:rPr lang="en-IN" dirty="0" err="1">
                <a:solidFill>
                  <a:srgbClr val="0070C0"/>
                </a:solidFill>
              </a:rPr>
              <a:t>responseTxt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 err="1">
                <a:solidFill>
                  <a:srgbClr val="0070C0"/>
                </a:solidFill>
              </a:rPr>
              <a:t>statusTxt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 err="1">
                <a:solidFill>
                  <a:srgbClr val="0070C0"/>
                </a:solidFill>
              </a:rPr>
              <a:t>xhr</a:t>
            </a:r>
            <a:r>
              <a:rPr lang="en-IN" dirty="0">
                <a:solidFill>
                  <a:srgbClr val="0070C0"/>
                </a:solidFill>
              </a:rPr>
              <a:t>){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if(</a:t>
            </a:r>
            <a:r>
              <a:rPr lang="en-IN" dirty="0" err="1">
                <a:solidFill>
                  <a:srgbClr val="0070C0"/>
                </a:solidFill>
              </a:rPr>
              <a:t>statusTxt</a:t>
            </a:r>
            <a:r>
              <a:rPr lang="en-IN" dirty="0">
                <a:solidFill>
                  <a:srgbClr val="0070C0"/>
                </a:solidFill>
              </a:rPr>
              <a:t> == "success")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alert("External content loaded successfully!");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if(</a:t>
            </a:r>
            <a:r>
              <a:rPr lang="en-IN" dirty="0" err="1">
                <a:solidFill>
                  <a:srgbClr val="0070C0"/>
                </a:solidFill>
              </a:rPr>
              <a:t>statusTxt</a:t>
            </a:r>
            <a:r>
              <a:rPr lang="en-IN" dirty="0">
                <a:solidFill>
                  <a:srgbClr val="0070C0"/>
                </a:solidFill>
              </a:rPr>
              <a:t> == "error")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alert("Error: " + </a:t>
            </a:r>
            <a:r>
              <a:rPr lang="en-IN" dirty="0" err="1">
                <a:solidFill>
                  <a:srgbClr val="0070C0"/>
                </a:solidFill>
              </a:rPr>
              <a:t>xhr.status</a:t>
            </a:r>
            <a:r>
              <a:rPr lang="en-IN" dirty="0">
                <a:solidFill>
                  <a:srgbClr val="0070C0"/>
                </a:solidFill>
              </a:rPr>
              <a:t> + ": " + </a:t>
            </a:r>
            <a:r>
              <a:rPr lang="en-IN" dirty="0" err="1">
                <a:solidFill>
                  <a:srgbClr val="0070C0"/>
                </a:solidFill>
              </a:rPr>
              <a:t>xhr.statusText</a:t>
            </a:r>
            <a:r>
              <a:rPr lang="en-IN" dirty="0">
                <a:solidFill>
                  <a:srgbClr val="0070C0"/>
                </a:solidFill>
              </a:rPr>
              <a:t>);</a:t>
            </a:r>
          </a:p>
          <a:p>
            <a:r>
              <a:rPr lang="en-IN" dirty="0">
                <a:solidFill>
                  <a:srgbClr val="0070C0"/>
                </a:solidFill>
              </a:rPr>
              <a:t>        });</a:t>
            </a:r>
          </a:p>
          <a:p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div id="div1"&gt;&lt;h2&gt;Let jQuery AJAX Change This Text&lt;/h2&gt;&lt;/div&gt;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button&gt;Get External Content&lt;/button&gt;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  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6256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HTTP </a:t>
            </a:r>
            <a:r>
              <a:rPr lang="en-IN" dirty="0" smtClean="0"/>
              <a:t>Methods - </a:t>
            </a:r>
            <a:r>
              <a:rPr lang="en-IN" dirty="0" smtClean="0"/>
              <a:t>get</a:t>
            </a:r>
            <a:r>
              <a:rPr lang="en-IN" dirty="0"/>
              <a:t>() and post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Hypertext Transfer Protocol (HTTP) is designed to enable communications between clients and servers.</a:t>
            </a:r>
          </a:p>
          <a:p>
            <a:r>
              <a:rPr lang="en-IN" dirty="0"/>
              <a:t>HTTP works as a request-response protocol between a client and server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A client (browser) submits an HTTP request to the server; then the server returns a response to the client. </a:t>
            </a:r>
            <a:endParaRPr lang="en-IN" dirty="0" smtClean="0"/>
          </a:p>
          <a:p>
            <a:r>
              <a:rPr lang="en-IN" dirty="0"/>
              <a:t>HTTP Methods</a:t>
            </a:r>
          </a:p>
          <a:p>
            <a:r>
              <a:rPr lang="en-IN" b="1" dirty="0"/>
              <a:t>GET</a:t>
            </a:r>
            <a:endParaRPr lang="en-IN" dirty="0"/>
          </a:p>
          <a:p>
            <a:r>
              <a:rPr lang="en-IN" b="1" dirty="0"/>
              <a:t>POST</a:t>
            </a:r>
            <a:endParaRPr lang="en-IN" dirty="0"/>
          </a:p>
          <a:p>
            <a:r>
              <a:rPr lang="en-IN" b="1" dirty="0"/>
              <a:t>PUT</a:t>
            </a:r>
            <a:endParaRPr lang="en-IN" dirty="0"/>
          </a:p>
          <a:p>
            <a:r>
              <a:rPr lang="en-IN" b="1" dirty="0"/>
              <a:t>HEAD</a:t>
            </a:r>
            <a:endParaRPr lang="en-IN" dirty="0"/>
          </a:p>
          <a:p>
            <a:r>
              <a:rPr lang="en-IN" b="1" dirty="0"/>
              <a:t>DELETE</a:t>
            </a:r>
            <a:endParaRPr lang="en-IN" dirty="0"/>
          </a:p>
          <a:p>
            <a:r>
              <a:rPr lang="en-IN" b="1" dirty="0"/>
              <a:t>PATCH</a:t>
            </a:r>
            <a:endParaRPr lang="en-IN" dirty="0"/>
          </a:p>
          <a:p>
            <a:r>
              <a:rPr lang="en-IN" b="1" dirty="0"/>
              <a:t>OPTIONS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HTTP </a:t>
            </a:r>
            <a:r>
              <a:rPr lang="en-IN" dirty="0" smtClean="0"/>
              <a:t>Methods - </a:t>
            </a:r>
            <a:r>
              <a:rPr lang="en-IN" dirty="0" smtClean="0"/>
              <a:t>get</a:t>
            </a:r>
            <a:r>
              <a:rPr lang="en-IN" dirty="0"/>
              <a:t>() and post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/>
          </a:bodyPr>
          <a:lstStyle/>
          <a:p>
            <a:r>
              <a:rPr lang="en-IN" dirty="0"/>
              <a:t>GET Method</a:t>
            </a:r>
          </a:p>
          <a:p>
            <a:r>
              <a:rPr lang="en-IN" b="1" dirty="0"/>
              <a:t>GET is used to request data from a specified resource.</a:t>
            </a:r>
            <a:endParaRPr lang="en-IN" dirty="0"/>
          </a:p>
          <a:p>
            <a:r>
              <a:rPr lang="en-IN" b="1" dirty="0"/>
              <a:t>GET is one of the most common HTTP methods</a:t>
            </a:r>
            <a:r>
              <a:rPr lang="en-IN" b="1" dirty="0" smtClean="0"/>
              <a:t>.</a:t>
            </a:r>
          </a:p>
          <a:p>
            <a:r>
              <a:rPr lang="en-IN" dirty="0"/>
              <a:t>URL of a GET request:</a:t>
            </a:r>
          </a:p>
          <a:p>
            <a:r>
              <a:rPr lang="en-IN" dirty="0"/>
              <a:t>/</a:t>
            </a:r>
            <a:r>
              <a:rPr lang="en-IN" dirty="0" smtClean="0"/>
              <a:t>test/demo_form.php?name1=value1&amp;name2=value2</a:t>
            </a:r>
          </a:p>
          <a:p>
            <a:endParaRPr lang="en-IN" dirty="0"/>
          </a:p>
          <a:p>
            <a:pPr lvl="1"/>
            <a:r>
              <a:rPr lang="en-IN" dirty="0"/>
              <a:t>GET requests can be cached</a:t>
            </a:r>
          </a:p>
          <a:p>
            <a:pPr lvl="1"/>
            <a:r>
              <a:rPr lang="en-IN" dirty="0"/>
              <a:t>GET requests remain in the browser history</a:t>
            </a:r>
          </a:p>
          <a:p>
            <a:pPr lvl="1"/>
            <a:r>
              <a:rPr lang="en-IN" dirty="0"/>
              <a:t>GET requests can be bookmarked</a:t>
            </a:r>
          </a:p>
          <a:p>
            <a:pPr lvl="1"/>
            <a:r>
              <a:rPr lang="en-IN" dirty="0"/>
              <a:t>GET requests should never be used when dealing with sensitive data</a:t>
            </a:r>
          </a:p>
          <a:p>
            <a:pPr lvl="1"/>
            <a:r>
              <a:rPr lang="en-IN" dirty="0"/>
              <a:t>GET requests have length </a:t>
            </a:r>
            <a:r>
              <a:rPr lang="en-IN" dirty="0" smtClean="0"/>
              <a:t>restrictions</a:t>
            </a:r>
            <a:r>
              <a:rPr lang="en-IN" dirty="0"/>
              <a:t> </a:t>
            </a:r>
            <a:r>
              <a:rPr lang="en-IN" dirty="0" smtClean="0"/>
              <a:t>, the </a:t>
            </a:r>
            <a:r>
              <a:rPr lang="en-IN" dirty="0"/>
              <a:t>length of a URL is limited (maximum URL length is 2048 characters)</a:t>
            </a:r>
          </a:p>
          <a:p>
            <a:pPr lvl="1"/>
            <a:r>
              <a:rPr lang="en-IN" dirty="0"/>
              <a:t>GET requests is only used to request data (not modify)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HTTP </a:t>
            </a:r>
            <a:r>
              <a:rPr lang="en-IN" dirty="0" smtClean="0"/>
              <a:t>Methods - </a:t>
            </a:r>
            <a:r>
              <a:rPr lang="en-IN" dirty="0" smtClean="0"/>
              <a:t>get</a:t>
            </a:r>
            <a:r>
              <a:rPr lang="en-IN" dirty="0"/>
              <a:t>() and post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/>
          </a:bodyPr>
          <a:lstStyle/>
          <a:p>
            <a:r>
              <a:rPr lang="en-IN" dirty="0"/>
              <a:t>POST Method</a:t>
            </a:r>
          </a:p>
          <a:p>
            <a:r>
              <a:rPr lang="en-IN" b="1" dirty="0"/>
              <a:t>POST is used to send data to a server to create/update a resource</a:t>
            </a:r>
            <a:r>
              <a:rPr lang="en-IN" b="1" dirty="0" smtClean="0"/>
              <a:t>.</a:t>
            </a:r>
          </a:p>
          <a:p>
            <a:r>
              <a:rPr lang="en-IN" dirty="0"/>
              <a:t>The data sent to the server with POST is stored in the request body of the HTTP request:</a:t>
            </a:r>
          </a:p>
          <a:p>
            <a:r>
              <a:rPr lang="en-IN" dirty="0"/>
              <a:t>POST /test/</a:t>
            </a:r>
            <a:r>
              <a:rPr lang="en-IN" dirty="0" err="1"/>
              <a:t>demo_form.php</a:t>
            </a:r>
            <a:r>
              <a:rPr lang="en-IN" dirty="0"/>
              <a:t> HTTP/1.1</a:t>
            </a:r>
            <a:br>
              <a:rPr lang="en-IN" dirty="0"/>
            </a:br>
            <a:r>
              <a:rPr lang="en-IN" dirty="0"/>
              <a:t>Host: w3schools.com</a:t>
            </a:r>
            <a:br>
              <a:rPr lang="en-IN" dirty="0"/>
            </a:br>
            <a:r>
              <a:rPr lang="en-IN" dirty="0"/>
              <a:t>name1=value1&amp;name2=value2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POST </a:t>
            </a:r>
            <a:r>
              <a:rPr lang="en-IN" dirty="0"/>
              <a:t>requests are never cached</a:t>
            </a:r>
          </a:p>
          <a:p>
            <a:pPr lvl="1"/>
            <a:r>
              <a:rPr lang="en-IN" dirty="0"/>
              <a:t>POST requests do not remain in the browser history</a:t>
            </a:r>
          </a:p>
          <a:p>
            <a:pPr lvl="1"/>
            <a:r>
              <a:rPr lang="en-IN" dirty="0"/>
              <a:t>POST requests cannot be bookmarked</a:t>
            </a:r>
          </a:p>
          <a:p>
            <a:pPr lvl="1"/>
            <a:r>
              <a:rPr lang="en-IN" dirty="0"/>
              <a:t>POST requests have no restrictions on data </a:t>
            </a:r>
            <a:r>
              <a:rPr lang="en-IN" dirty="0" smtClean="0"/>
              <a:t>length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Include: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5" y="1787102"/>
            <a:ext cx="11338655" cy="485839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</a:t>
            </a:r>
            <a:r>
              <a:rPr lang="en-IN" dirty="0"/>
              <a:t>There are two ways to use jQuery.</a:t>
            </a:r>
          </a:p>
          <a:p>
            <a:r>
              <a:rPr lang="en-IN" b="1" dirty="0"/>
              <a:t>Local Installation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dirty="0" smtClean="0"/>
              <a:t>download </a:t>
            </a:r>
            <a:r>
              <a:rPr lang="en-IN" dirty="0"/>
              <a:t>jQuery library on </a:t>
            </a:r>
            <a:r>
              <a:rPr lang="en-IN" dirty="0" smtClean="0"/>
              <a:t>local </a:t>
            </a:r>
            <a:r>
              <a:rPr lang="en-IN" dirty="0"/>
              <a:t>machine and include it in </a:t>
            </a:r>
            <a:r>
              <a:rPr lang="en-IN" dirty="0" smtClean="0"/>
              <a:t>HTML </a:t>
            </a:r>
            <a:r>
              <a:rPr lang="en-IN" dirty="0"/>
              <a:t>code.</a:t>
            </a:r>
          </a:p>
          <a:p>
            <a:r>
              <a:rPr lang="en-IN" b="1" dirty="0"/>
              <a:t>CDN Based Version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dirty="0" smtClean="0"/>
              <a:t>include </a:t>
            </a:r>
            <a:r>
              <a:rPr lang="en-IN" dirty="0"/>
              <a:t>jQuery library into </a:t>
            </a:r>
            <a:r>
              <a:rPr lang="en-IN" dirty="0" smtClean="0"/>
              <a:t>HTML </a:t>
            </a:r>
            <a:r>
              <a:rPr lang="en-IN" dirty="0"/>
              <a:t>code directly from Content Delivery Network (CDN).</a:t>
            </a:r>
          </a:p>
          <a:p>
            <a:endParaRPr lang="en-IN" dirty="0" smtClean="0"/>
          </a:p>
          <a:p>
            <a:r>
              <a:rPr lang="en-IN" b="1" dirty="0"/>
              <a:t>Local </a:t>
            </a:r>
            <a:r>
              <a:rPr lang="en-IN" b="1" dirty="0" smtClean="0"/>
              <a:t>Installation</a:t>
            </a:r>
          </a:p>
          <a:p>
            <a:r>
              <a:rPr lang="en-IN" dirty="0">
                <a:solidFill>
                  <a:srgbClr val="FF0000"/>
                </a:solidFill>
              </a:rPr>
              <a:t>&lt;script type = "text/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"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 = "/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/jquery-2.1.3.min.js</a:t>
            </a:r>
            <a:r>
              <a:rPr lang="en-IN" dirty="0" smtClean="0">
                <a:solidFill>
                  <a:srgbClr val="FF0000"/>
                </a:solidFill>
              </a:rPr>
              <a:t>"&gt;      </a:t>
            </a:r>
            <a:r>
              <a:rPr lang="en-IN" dirty="0">
                <a:solidFill>
                  <a:srgbClr val="FF0000"/>
                </a:solidFill>
              </a:rPr>
              <a:t>&lt;/script&gt;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b="1" dirty="0"/>
              <a:t>CDN Based Version</a:t>
            </a:r>
          </a:p>
          <a:p>
            <a:r>
              <a:rPr lang="en-IN" dirty="0" smtClean="0"/>
              <a:t>Google </a:t>
            </a:r>
            <a:r>
              <a:rPr lang="en-IN" dirty="0"/>
              <a:t>and Microsoft provides content deliver for the latest version.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/2.1.3/jquery.min.js</a:t>
            </a:r>
            <a:r>
              <a:rPr lang="en-IN" dirty="0" smtClean="0">
                <a:solidFill>
                  <a:srgbClr val="FF0000"/>
                </a:solidFill>
              </a:rPr>
              <a:t>"&gt; </a:t>
            </a:r>
            <a:r>
              <a:rPr lang="en-IN" dirty="0">
                <a:solidFill>
                  <a:srgbClr val="FF0000"/>
                </a:solidFill>
              </a:rPr>
              <a:t> &lt;/script&gt;</a:t>
            </a:r>
            <a:r>
              <a:rPr lang="en-IN" dirty="0"/>
              <a:t> </a:t>
            </a:r>
          </a:p>
          <a:p>
            <a:r>
              <a:rPr lang="en-IN" b="1" dirty="0"/>
              <a:t>Including jQuery from CDN</a:t>
            </a:r>
          </a:p>
          <a:p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="https://code.jquery.com/jquery-1.12.4.min.js"&gt;&lt;/script&gt;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- AJAX get() and post()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81825"/>
            <a:ext cx="8943185" cy="4997003"/>
          </a:xfrm>
        </p:spPr>
        <p:txBody>
          <a:bodyPr>
            <a:normAutofit/>
          </a:bodyPr>
          <a:lstStyle/>
          <a:p>
            <a:r>
              <a:rPr lang="en-IN" dirty="0"/>
              <a:t>jQuery $.get() </a:t>
            </a:r>
            <a:r>
              <a:rPr lang="en-IN" dirty="0" smtClean="0"/>
              <a:t>Method</a:t>
            </a:r>
          </a:p>
          <a:p>
            <a:r>
              <a:rPr lang="en-IN" b="1" dirty="0"/>
              <a:t>Syntax:</a:t>
            </a:r>
            <a:endParaRPr lang="en-IN" dirty="0"/>
          </a:p>
          <a:p>
            <a:r>
              <a:rPr lang="en-IN" dirty="0"/>
              <a:t>$.get(</a:t>
            </a:r>
            <a:r>
              <a:rPr lang="en-IN" i="1" dirty="0" err="1"/>
              <a:t>URL,callback</a:t>
            </a:r>
            <a:r>
              <a:rPr lang="en-IN" dirty="0"/>
              <a:t>);</a:t>
            </a:r>
          </a:p>
          <a:p>
            <a:r>
              <a:rPr lang="en-IN" dirty="0"/>
              <a:t>The required URL parameter specifies the URL you wish to request.</a:t>
            </a:r>
          </a:p>
          <a:p>
            <a:r>
              <a:rPr lang="en-IN" dirty="0"/>
              <a:t>The optional </a:t>
            </a:r>
            <a:r>
              <a:rPr lang="en-IN" dirty="0" err="1"/>
              <a:t>callback</a:t>
            </a:r>
            <a:r>
              <a:rPr lang="en-IN" dirty="0"/>
              <a:t> parameter is the name of a function to be executed if the request succeeds.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91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- AJAX get() and post()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8135"/>
            <a:ext cx="8943185" cy="61475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 &lt;</a:t>
            </a:r>
            <a:r>
              <a:rPr lang="en-IN" dirty="0"/>
              <a:t>head&gt;</a:t>
            </a:r>
          </a:p>
          <a:p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</a:t>
            </a:r>
            <a:r>
              <a:rPr lang="en-IN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&lt;/</a:t>
            </a:r>
            <a:r>
              <a:rPr lang="en-IN" dirty="0">
                <a:solidFill>
                  <a:srgbClr val="FF0000"/>
                </a:solidFill>
              </a:rPr>
              <a:t>script&gt;</a:t>
            </a:r>
          </a:p>
          <a:p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    $.get("demo_test.asp", function(data, status){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alert("Data: " + data + "\</a:t>
            </a:r>
            <a:r>
              <a:rPr lang="en-IN" dirty="0" err="1">
                <a:solidFill>
                  <a:srgbClr val="0070C0"/>
                </a:solidFill>
              </a:rPr>
              <a:t>nStatus</a:t>
            </a:r>
            <a:r>
              <a:rPr lang="en-IN" dirty="0">
                <a:solidFill>
                  <a:srgbClr val="0070C0"/>
                </a:solidFill>
              </a:rPr>
              <a:t>: " + status);</a:t>
            </a:r>
          </a:p>
          <a:p>
            <a:r>
              <a:rPr lang="en-IN" dirty="0">
                <a:solidFill>
                  <a:srgbClr val="0070C0"/>
                </a:solidFill>
              </a:rPr>
              <a:t>        });</a:t>
            </a:r>
          </a:p>
          <a:p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 smtClean="0"/>
              <a:t>&lt;</a:t>
            </a:r>
            <a:r>
              <a:rPr lang="en-IN" dirty="0"/>
              <a:t>button&gt;Send an HTTP GET request to a page and get the result back&lt;/button&gt;</a:t>
            </a:r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  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709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91" y="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jQuery $.post()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8136"/>
            <a:ext cx="8943185" cy="614751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</a:t>
            </a:r>
            <a:r>
              <a:rPr lang="en-IN" dirty="0" smtClean="0"/>
              <a:t>&gt; &lt;</a:t>
            </a:r>
            <a:r>
              <a:rPr lang="en-IN" dirty="0"/>
              <a:t>head&gt;</a:t>
            </a:r>
          </a:p>
          <a:p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="https://ajax.googleapis.com/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/3.3.1/jquery.min.js"&gt;&lt;/script&gt;</a:t>
            </a:r>
          </a:p>
          <a:p>
            <a:r>
              <a:rPr lang="en-IN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IN" dirty="0">
                <a:solidFill>
                  <a:srgbClr val="0070C0"/>
                </a:solidFill>
              </a:rPr>
              <a:t>$(document).ready(function(){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$("button").click(function(){</a:t>
            </a:r>
          </a:p>
          <a:p>
            <a:r>
              <a:rPr lang="en-IN" dirty="0">
                <a:solidFill>
                  <a:srgbClr val="0070C0"/>
                </a:solidFill>
              </a:rPr>
              <a:t>        $.post("demo_test_post.asp",</a:t>
            </a:r>
          </a:p>
          <a:p>
            <a:r>
              <a:rPr lang="en-IN" dirty="0">
                <a:solidFill>
                  <a:srgbClr val="0070C0"/>
                </a:solidFill>
              </a:rPr>
              <a:t>        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name: "Donald Duck",</a:t>
            </a:r>
          </a:p>
          <a:p>
            <a:r>
              <a:rPr lang="en-IN" dirty="0">
                <a:solidFill>
                  <a:srgbClr val="0070C0"/>
                </a:solidFill>
              </a:rPr>
              <a:t>          city: "</a:t>
            </a:r>
            <a:r>
              <a:rPr lang="en-IN" dirty="0" err="1">
                <a:solidFill>
                  <a:srgbClr val="0070C0"/>
                </a:solidFill>
              </a:rPr>
              <a:t>Duckburg</a:t>
            </a:r>
            <a:r>
              <a:rPr lang="en-IN" dirty="0">
                <a:solidFill>
                  <a:srgbClr val="0070C0"/>
                </a:solidFill>
              </a:rPr>
              <a:t>"</a:t>
            </a:r>
          </a:p>
          <a:p>
            <a:r>
              <a:rPr lang="en-IN" dirty="0">
                <a:solidFill>
                  <a:srgbClr val="0070C0"/>
                </a:solidFill>
              </a:rPr>
              <a:t>        },</a:t>
            </a:r>
          </a:p>
          <a:p>
            <a:r>
              <a:rPr lang="en-IN" dirty="0">
                <a:solidFill>
                  <a:srgbClr val="0070C0"/>
                </a:solidFill>
              </a:rPr>
              <a:t>        function(</a:t>
            </a:r>
            <a:r>
              <a:rPr lang="en-IN" dirty="0" err="1">
                <a:solidFill>
                  <a:srgbClr val="0070C0"/>
                </a:solidFill>
              </a:rPr>
              <a:t>data,status</a:t>
            </a:r>
            <a:r>
              <a:rPr lang="en-IN" dirty="0">
                <a:solidFill>
                  <a:srgbClr val="0070C0"/>
                </a:solidFill>
              </a:rPr>
              <a:t>){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alert("Data: " + data + "\</a:t>
            </a:r>
            <a:r>
              <a:rPr lang="en-IN" dirty="0" err="1">
                <a:solidFill>
                  <a:srgbClr val="0070C0"/>
                </a:solidFill>
              </a:rPr>
              <a:t>nStatus</a:t>
            </a:r>
            <a:r>
              <a:rPr lang="en-IN" dirty="0">
                <a:solidFill>
                  <a:srgbClr val="0070C0"/>
                </a:solidFill>
              </a:rPr>
              <a:t>: " + status);</a:t>
            </a:r>
          </a:p>
          <a:p>
            <a:r>
              <a:rPr lang="en-IN" dirty="0">
                <a:solidFill>
                  <a:srgbClr val="0070C0"/>
                </a:solidFill>
              </a:rPr>
              <a:t>        });</a:t>
            </a:r>
          </a:p>
          <a:p>
            <a:r>
              <a:rPr lang="en-IN" dirty="0">
                <a:solidFill>
                  <a:srgbClr val="0070C0"/>
                </a:solidFill>
              </a:rPr>
              <a:t>    });</a:t>
            </a:r>
          </a:p>
          <a:p>
            <a:r>
              <a:rPr lang="en-IN" dirty="0">
                <a:solidFill>
                  <a:srgbClr val="0070C0"/>
                </a:solidFill>
              </a:rPr>
              <a:t>});</a:t>
            </a:r>
          </a:p>
          <a:p>
            <a:r>
              <a:rPr lang="en-IN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</a:t>
            </a:r>
            <a:r>
              <a:rPr lang="en-IN" dirty="0" smtClean="0"/>
              <a:t>&gt; &lt;</a:t>
            </a:r>
            <a:r>
              <a:rPr lang="en-IN" dirty="0"/>
              <a:t>button&gt;Send an HTTP POST request to a page and get the result back&lt;/button</a:t>
            </a:r>
            <a:r>
              <a:rPr lang="en-IN" dirty="0" smtClean="0"/>
              <a:t>&gt; </a:t>
            </a:r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 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4964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 html&gt;  </a:t>
            </a:r>
          </a:p>
          <a:p>
            <a:pPr marL="0" indent="0">
              <a:buNone/>
            </a:pPr>
            <a:r>
              <a:rPr lang="en-IN" dirty="0"/>
              <a:t>&lt;html&gt;  </a:t>
            </a:r>
          </a:p>
          <a:p>
            <a:pPr marL="0" indent="0">
              <a:buNone/>
            </a:pPr>
            <a:r>
              <a:rPr lang="en-IN" dirty="0"/>
              <a:t>&lt;head&gt;  </a:t>
            </a:r>
          </a:p>
          <a:p>
            <a:pPr marL="0" indent="0">
              <a:buNone/>
            </a:pPr>
            <a:r>
              <a:rPr lang="en-IN" dirty="0"/>
              <a:t> &lt;title&gt;First jQuery Example&lt;/title&gt;  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&lt;script 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="http://ajax.googleapis.com/</a:t>
            </a:r>
            <a:r>
              <a:rPr lang="en-IN" dirty="0" err="1">
                <a:solidFill>
                  <a:srgbClr val="FF0000"/>
                </a:solidFill>
              </a:rPr>
              <a:t>ajax</a:t>
            </a:r>
            <a:r>
              <a:rPr lang="en-IN" dirty="0">
                <a:solidFill>
                  <a:srgbClr val="FF0000"/>
                </a:solidFill>
              </a:rPr>
              <a:t>/libs/</a:t>
            </a:r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/2.1.3/jquery.min.js"&gt;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&lt;/script&gt;</a:t>
            </a: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>
                <a:solidFill>
                  <a:srgbClr val="FF0000"/>
                </a:solidFill>
              </a:rPr>
              <a:t>&lt;script type="text/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" language="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"&gt;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$(document).ready(function() {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$("p").</a:t>
            </a:r>
            <a:r>
              <a:rPr lang="en-IN" dirty="0" err="1">
                <a:solidFill>
                  <a:srgbClr val="FF0000"/>
                </a:solidFill>
              </a:rPr>
              <a:t>css</a:t>
            </a:r>
            <a:r>
              <a:rPr lang="en-IN" dirty="0">
                <a:solidFill>
                  <a:srgbClr val="FF0000"/>
                </a:solidFill>
              </a:rPr>
              <a:t>("background-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", "pink");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});  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 &lt;/script&gt;  </a:t>
            </a:r>
          </a:p>
          <a:p>
            <a:pPr marL="0" indent="0">
              <a:buNone/>
            </a:pPr>
            <a:r>
              <a:rPr lang="en-IN" dirty="0"/>
              <a:t> &lt;/head&gt;  </a:t>
            </a:r>
          </a:p>
          <a:p>
            <a:pPr marL="0" indent="0">
              <a:buNone/>
            </a:pPr>
            <a:r>
              <a:rPr lang="en-IN" dirty="0"/>
              <a:t>&lt;body&gt;  </a:t>
            </a:r>
          </a:p>
          <a:p>
            <a:pPr marL="0" indent="0">
              <a:buNone/>
            </a:pPr>
            <a:r>
              <a:rPr lang="en-IN" dirty="0"/>
              <a:t>&lt;p&gt;This is first paragraph.&lt;/p&gt;  </a:t>
            </a:r>
          </a:p>
          <a:p>
            <a:pPr marL="0" indent="0">
              <a:buNone/>
            </a:pPr>
            <a:r>
              <a:rPr lang="en-IN" dirty="0"/>
              <a:t>&lt;p&gt;This is second paragraph.&lt;/p&gt;  </a:t>
            </a:r>
          </a:p>
          <a:p>
            <a:pPr marL="0" indent="0">
              <a:buNone/>
            </a:pPr>
            <a:r>
              <a:rPr lang="en-IN" dirty="0"/>
              <a:t>&lt;p&gt;This is third paragraph.&lt;/p&gt;  </a:t>
            </a:r>
          </a:p>
          <a:p>
            <a:pPr marL="0" indent="0">
              <a:buNone/>
            </a:pPr>
            <a:r>
              <a:rPr lang="en-IN" dirty="0"/>
              <a:t>&lt;/body&gt;  </a:t>
            </a:r>
          </a:p>
          <a:p>
            <a:pPr marL="0" indent="0">
              <a:buNone/>
            </a:pPr>
            <a:r>
              <a:rPr lang="en-IN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056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Features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/>
          </a:bodyPr>
          <a:lstStyle/>
          <a:p>
            <a:r>
              <a:rPr lang="en-IN" dirty="0"/>
              <a:t>HTML manipulation</a:t>
            </a:r>
          </a:p>
          <a:p>
            <a:r>
              <a:rPr lang="en-IN" dirty="0"/>
              <a:t>DOM manipulation</a:t>
            </a:r>
          </a:p>
          <a:p>
            <a:r>
              <a:rPr lang="en-IN" dirty="0"/>
              <a:t>DOM element selection</a:t>
            </a:r>
          </a:p>
          <a:p>
            <a:r>
              <a:rPr lang="en-IN" dirty="0"/>
              <a:t>CSS manipulation</a:t>
            </a:r>
          </a:p>
          <a:p>
            <a:r>
              <a:rPr lang="en-IN" dirty="0"/>
              <a:t>Effects and Animations</a:t>
            </a:r>
          </a:p>
          <a:p>
            <a:r>
              <a:rPr lang="en-IN" dirty="0"/>
              <a:t>Utilities</a:t>
            </a:r>
          </a:p>
          <a:p>
            <a:r>
              <a:rPr lang="en-IN" dirty="0"/>
              <a:t>AJAX</a:t>
            </a:r>
          </a:p>
          <a:p>
            <a:r>
              <a:rPr lang="en-IN" dirty="0"/>
              <a:t>HTML event methods</a:t>
            </a:r>
          </a:p>
          <a:p>
            <a:r>
              <a:rPr lang="en-IN" dirty="0"/>
              <a:t>JSON Parsing</a:t>
            </a:r>
          </a:p>
          <a:p>
            <a:r>
              <a:rPr lang="en-IN" dirty="0"/>
              <a:t>Extensibility through plug-ins</a:t>
            </a:r>
          </a:p>
        </p:txBody>
      </p:sp>
    </p:spTree>
    <p:extLst>
      <p:ext uri="{BB962C8B-B14F-4D97-AF65-F5344CB8AC3E}">
        <p14:creationId xmlns:p14="http://schemas.microsoft.com/office/powerpoint/2010/main" val="15578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Necessity 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1369"/>
            <a:ext cx="10128041" cy="5795493"/>
          </a:xfrm>
        </p:spPr>
        <p:txBody>
          <a:bodyPr>
            <a:normAutofit/>
          </a:bodyPr>
          <a:lstStyle/>
          <a:p>
            <a:r>
              <a:rPr lang="en-IN" dirty="0"/>
              <a:t>It is very fast and extensible.</a:t>
            </a:r>
          </a:p>
          <a:p>
            <a:r>
              <a:rPr lang="en-IN" dirty="0"/>
              <a:t>It facilitates the users to write UI related function codes in minimum possible lines.</a:t>
            </a:r>
          </a:p>
          <a:p>
            <a:r>
              <a:rPr lang="en-IN" dirty="0"/>
              <a:t>It improves the performance of an application.</a:t>
            </a:r>
          </a:p>
          <a:p>
            <a:r>
              <a:rPr lang="en-IN" dirty="0"/>
              <a:t>Browser's compatible web applications can be developed.</a:t>
            </a:r>
          </a:p>
          <a:p>
            <a:r>
              <a:rPr lang="en-IN" dirty="0"/>
              <a:t>It uses mostly new features of new browsers.</a:t>
            </a:r>
          </a:p>
        </p:txBody>
      </p:sp>
    </p:spTree>
    <p:extLst>
      <p:ext uri="{BB962C8B-B14F-4D97-AF65-F5344CB8AC3E}">
        <p14:creationId xmlns:p14="http://schemas.microsoft.com/office/powerpoint/2010/main" val="18539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Syntax: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/>
              <a:t>The jQuery syntax is tailor-made for </a:t>
            </a:r>
            <a:r>
              <a:rPr lang="en-IN" b="1" dirty="0"/>
              <a:t>selecting</a:t>
            </a:r>
            <a:r>
              <a:rPr lang="en-IN" dirty="0"/>
              <a:t> HTML elements and performing some </a:t>
            </a:r>
            <a:r>
              <a:rPr lang="en-IN" b="1" dirty="0"/>
              <a:t>action</a:t>
            </a:r>
            <a:r>
              <a:rPr lang="en-IN" dirty="0"/>
              <a:t> on the element(s).</a:t>
            </a:r>
          </a:p>
          <a:p>
            <a:r>
              <a:rPr lang="en-IN" dirty="0"/>
              <a:t>Basic syntax is: </a:t>
            </a:r>
            <a:r>
              <a:rPr lang="en-IN" b="1" dirty="0"/>
              <a:t>$(</a:t>
            </a:r>
            <a:r>
              <a:rPr lang="en-IN" b="1" i="1" dirty="0"/>
              <a:t>selector</a:t>
            </a:r>
            <a:r>
              <a:rPr lang="en-IN" b="1" dirty="0"/>
              <a:t>).</a:t>
            </a:r>
            <a:r>
              <a:rPr lang="en-IN" b="1" i="1" dirty="0"/>
              <a:t>action</a:t>
            </a:r>
            <a:r>
              <a:rPr lang="en-IN" b="1" dirty="0"/>
              <a:t>()</a:t>
            </a:r>
            <a:endParaRPr lang="en-IN" dirty="0"/>
          </a:p>
          <a:p>
            <a:r>
              <a:rPr lang="en-IN" dirty="0"/>
              <a:t>A $ sign to define/access jQuery</a:t>
            </a:r>
          </a:p>
          <a:p>
            <a:r>
              <a:rPr lang="en-IN" dirty="0"/>
              <a:t>A (</a:t>
            </a:r>
            <a:r>
              <a:rPr lang="en-IN" i="1" dirty="0"/>
              <a:t>selector</a:t>
            </a:r>
            <a:r>
              <a:rPr lang="en-IN" dirty="0"/>
              <a:t>) to "query (or find)" HTML elements</a:t>
            </a:r>
          </a:p>
          <a:p>
            <a:r>
              <a:rPr lang="en-IN" dirty="0"/>
              <a:t>A jQuery </a:t>
            </a:r>
            <a:r>
              <a:rPr lang="en-IN" i="1" dirty="0"/>
              <a:t>action</a:t>
            </a:r>
            <a:r>
              <a:rPr lang="en-IN" dirty="0"/>
              <a:t>() to be performed on the element(s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6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002" y="223234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Syntax: 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94704"/>
            <a:ext cx="10128041" cy="5512158"/>
          </a:xfrm>
        </p:spPr>
        <p:txBody>
          <a:bodyPr>
            <a:normAutofit/>
          </a:bodyPr>
          <a:lstStyle/>
          <a:p>
            <a:r>
              <a:rPr lang="en-IN" dirty="0" smtClean="0"/>
              <a:t>Examples</a:t>
            </a:r>
            <a:r>
              <a:rPr lang="en-IN" dirty="0"/>
              <a:t>:</a:t>
            </a:r>
          </a:p>
          <a:p>
            <a:r>
              <a:rPr lang="en-IN" dirty="0"/>
              <a:t>$(this).hide() - hides the current element.</a:t>
            </a:r>
          </a:p>
          <a:p>
            <a:r>
              <a:rPr lang="en-IN" dirty="0"/>
              <a:t>$("p").hide() - hides all &lt;p&gt; elements.</a:t>
            </a:r>
          </a:p>
          <a:p>
            <a:r>
              <a:rPr lang="en-IN" dirty="0"/>
              <a:t>$(".test").hide() - hides all elements with class="test".</a:t>
            </a:r>
          </a:p>
          <a:p>
            <a:r>
              <a:rPr lang="en-IN" dirty="0"/>
              <a:t>$("#test").hide() - hides the element with id="test".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2525</Words>
  <Application>Microsoft Office PowerPoint</Application>
  <PresentationFormat>Widescreen</PresentationFormat>
  <Paragraphs>541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 3</vt:lpstr>
      <vt:lpstr>Facet</vt:lpstr>
      <vt:lpstr>jQuery</vt:lpstr>
      <vt:lpstr>Define : jQuery</vt:lpstr>
      <vt:lpstr>Define : jQuery</vt:lpstr>
      <vt:lpstr>Include: jQuery</vt:lpstr>
      <vt:lpstr>Example:  jQuery</vt:lpstr>
      <vt:lpstr>Features :  jQuery</vt:lpstr>
      <vt:lpstr>Necessity :  jQuery</vt:lpstr>
      <vt:lpstr>Syntax:  jQuery</vt:lpstr>
      <vt:lpstr>Syntax:  jQuery</vt:lpstr>
      <vt:lpstr> Event :  jQuery</vt:lpstr>
      <vt:lpstr> Event :  jQuery</vt:lpstr>
      <vt:lpstr> Event :  jQuery</vt:lpstr>
      <vt:lpstr> Event Methods :  jQuery</vt:lpstr>
      <vt:lpstr> Event Methods :  jQuery</vt:lpstr>
      <vt:lpstr> Event Methods : ready -  jQuery</vt:lpstr>
      <vt:lpstr> Event Methods : Click -  jQuery</vt:lpstr>
      <vt:lpstr> Event Methods :hover -  jQuery</vt:lpstr>
      <vt:lpstr>Callback Functions :  jQuery</vt:lpstr>
      <vt:lpstr>Callback Functions :  jQuery</vt:lpstr>
      <vt:lpstr>Selectors :  jQuery</vt:lpstr>
      <vt:lpstr>Selectors :  jQuery</vt:lpstr>
      <vt:lpstr>Element Selectors :  jQuery</vt:lpstr>
      <vt:lpstr> #id  Selectors :  jQuery</vt:lpstr>
      <vt:lpstr> #id  Selectors :  jQuery</vt:lpstr>
      <vt:lpstr> .class  Selectors :  jQuery</vt:lpstr>
      <vt:lpstr> .class  Selectors :  jQuery</vt:lpstr>
      <vt:lpstr> Selecting elements by attribute:  jQuery</vt:lpstr>
      <vt:lpstr>  CSS Selectors Methods:  jQuery</vt:lpstr>
      <vt:lpstr>  CSS Selectors Methods:  jQuery</vt:lpstr>
      <vt:lpstr> AJAX:  jQuery</vt:lpstr>
      <vt:lpstr> AJAX:  jQuery</vt:lpstr>
      <vt:lpstr>jQuery load() Method</vt:lpstr>
      <vt:lpstr>jQuery load() Method</vt:lpstr>
      <vt:lpstr>jQuery load() Method – another example</vt:lpstr>
      <vt:lpstr>jQuery load() Method with callback</vt:lpstr>
      <vt:lpstr>jQuery load() Method with callback</vt:lpstr>
      <vt:lpstr>HTTP Methods - get() and post()</vt:lpstr>
      <vt:lpstr>HTTP Methods - get() and post()</vt:lpstr>
      <vt:lpstr>HTTP Methods - get() and post()</vt:lpstr>
      <vt:lpstr>jQuery - AJAX get() and post() Methods</vt:lpstr>
      <vt:lpstr>jQuery - AJAX get() and post() Methods</vt:lpstr>
      <vt:lpstr>jQuery $.post()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Dibakar</dc:creator>
  <cp:lastModifiedBy>Dibakar</cp:lastModifiedBy>
  <cp:revision>25</cp:revision>
  <dcterms:created xsi:type="dcterms:W3CDTF">2018-10-22T09:51:51Z</dcterms:created>
  <dcterms:modified xsi:type="dcterms:W3CDTF">2018-10-29T16:06:15Z</dcterms:modified>
</cp:coreProperties>
</file>