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85" r:id="rId20"/>
    <p:sldId id="276" r:id="rId21"/>
    <p:sldId id="277" r:id="rId22"/>
    <p:sldId id="269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DDEF8-4E2B-4663-9F50-E305A0BCC481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065F1-B798-49F5-971A-754F70C7C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7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065F1-B798-49F5-971A-754F70C7C386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64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5E1-1C6E-46EB-812F-EC002D93A8ED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F71E-B0A8-4781-95C0-7E9B31F7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8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5E1-1C6E-46EB-812F-EC002D93A8ED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F71E-B0A8-4781-95C0-7E9B31F7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68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5E1-1C6E-46EB-812F-EC002D93A8ED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F71E-B0A8-4781-95C0-7E9B31F77F5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477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5E1-1C6E-46EB-812F-EC002D93A8ED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F71E-B0A8-4781-95C0-7E9B31F7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048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5E1-1C6E-46EB-812F-EC002D93A8ED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F71E-B0A8-4781-95C0-7E9B31F77F5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71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5E1-1C6E-46EB-812F-EC002D93A8ED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F71E-B0A8-4781-95C0-7E9B31F7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97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5E1-1C6E-46EB-812F-EC002D93A8ED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F71E-B0A8-4781-95C0-7E9B31F7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610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5E1-1C6E-46EB-812F-EC002D93A8ED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F71E-B0A8-4781-95C0-7E9B31F7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17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5E1-1C6E-46EB-812F-EC002D93A8ED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F71E-B0A8-4781-95C0-7E9B31F7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62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5E1-1C6E-46EB-812F-EC002D93A8ED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F71E-B0A8-4781-95C0-7E9B31F7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88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5E1-1C6E-46EB-812F-EC002D93A8ED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F71E-B0A8-4781-95C0-7E9B31F7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5E1-1C6E-46EB-812F-EC002D93A8ED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F71E-B0A8-4781-95C0-7E9B31F7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44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5E1-1C6E-46EB-812F-EC002D93A8ED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F71E-B0A8-4781-95C0-7E9B31F7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3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5E1-1C6E-46EB-812F-EC002D93A8ED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F71E-B0A8-4781-95C0-7E9B31F7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46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5E1-1C6E-46EB-812F-EC002D93A8ED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F71E-B0A8-4781-95C0-7E9B31F7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94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F71E-B0A8-4781-95C0-7E9B31F77F5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C5E1-1C6E-46EB-812F-EC002D93A8ED}" type="datetimeFigureOut">
              <a:rPr lang="en-IN" smtClean="0"/>
              <a:t>16-10-2018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90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9C5E1-1C6E-46EB-812F-EC002D93A8ED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EFF71E-B0A8-4781-95C0-7E9B31F77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66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 Styles - CSS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1286359"/>
            <a:ext cx="8596668" cy="5377912"/>
          </a:xfrm>
        </p:spPr>
        <p:txBody>
          <a:bodyPr>
            <a:norm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&lt;h1&gt;This is a heading&lt;/h1&gt;</a:t>
            </a:r>
          </a:p>
          <a:p>
            <a:r>
              <a:rPr lang="en-US" dirty="0"/>
              <a:t>&lt;p&gt;This is a paragraph.&lt;/p&gt;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119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1255363"/>
            <a:ext cx="9635559" cy="5602637"/>
          </a:xfrm>
        </p:spPr>
        <p:txBody>
          <a:bodyPr>
            <a:normAutofit/>
          </a:bodyPr>
          <a:lstStyle/>
          <a:p>
            <a:r>
              <a:rPr lang="en-US" dirty="0"/>
              <a:t>An external style sheet can be written in any text editor. The file must not contain any HTML code, and must be saved with a .</a:t>
            </a:r>
            <a:r>
              <a:rPr lang="en-US" dirty="0" err="1"/>
              <a:t>css</a:t>
            </a:r>
            <a:r>
              <a:rPr lang="en-US" dirty="0"/>
              <a:t> extension.</a:t>
            </a:r>
          </a:p>
          <a:p>
            <a:r>
              <a:rPr lang="en-US" dirty="0"/>
              <a:t>Here is how </a:t>
            </a:r>
            <a:r>
              <a:rPr lang="en-US" dirty="0" smtClean="0"/>
              <a:t>the </a:t>
            </a:r>
            <a:r>
              <a:rPr lang="en-US" dirty="0"/>
              <a:t>"styles.css" looks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body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 background-color: </a:t>
            </a:r>
            <a:r>
              <a:rPr lang="en-US" dirty="0" err="1"/>
              <a:t>powderblue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   color: blue;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 color: red;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02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1440102"/>
            <a:ext cx="9272578" cy="4910329"/>
          </a:xfrm>
        </p:spPr>
        <p:txBody>
          <a:bodyPr>
            <a:normAutofit/>
          </a:bodyPr>
          <a:lstStyle/>
          <a:p>
            <a:r>
              <a:rPr lang="en-US" dirty="0"/>
              <a:t>CSS selectors are used to identify the element to apply the styles</a:t>
            </a:r>
          </a:p>
          <a:p>
            <a:r>
              <a:rPr lang="en-US" dirty="0" smtClean="0"/>
              <a:t>Element </a:t>
            </a:r>
            <a:r>
              <a:rPr lang="en-US" dirty="0"/>
              <a:t>is identified using the following selectors</a:t>
            </a:r>
          </a:p>
          <a:p>
            <a:pPr lvl="1"/>
            <a:r>
              <a:rPr lang="en-US" dirty="0" smtClean="0"/>
              <a:t>element</a:t>
            </a:r>
            <a:endParaRPr lang="en-US" dirty="0"/>
          </a:p>
          <a:p>
            <a:pPr lvl="1"/>
            <a:r>
              <a:rPr lang="en-US" dirty="0" smtClean="0"/>
              <a:t>id</a:t>
            </a:r>
            <a:endParaRPr lang="en-US" dirty="0"/>
          </a:p>
          <a:p>
            <a:pPr lvl="1"/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30708"/>
            <a:ext cx="2499819" cy="304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646" y="3735093"/>
            <a:ext cx="2927163" cy="2838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02" y="3328180"/>
            <a:ext cx="2918040" cy="313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177" y="1486596"/>
            <a:ext cx="4774770" cy="4910329"/>
          </a:xfrm>
        </p:spPr>
        <p:txBody>
          <a:bodyPr>
            <a:normAutofit/>
          </a:bodyPr>
          <a:lstStyle/>
          <a:p>
            <a:r>
              <a:rPr lang="en-US" dirty="0"/>
              <a:t>The CSS color property defines the text color to be used.</a:t>
            </a:r>
          </a:p>
          <a:p>
            <a:r>
              <a:rPr lang="en-US" dirty="0"/>
              <a:t>The CSS font-family property defines the font to be used.</a:t>
            </a:r>
          </a:p>
          <a:p>
            <a:r>
              <a:rPr lang="en-US" dirty="0"/>
              <a:t>The CSS font-size property defines the text size to be used.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160938" y="177420"/>
            <a:ext cx="4497221" cy="668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h1 {</a:t>
            </a:r>
          </a:p>
          <a:p>
            <a:r>
              <a:rPr lang="en-US" dirty="0"/>
              <a:t>    font-size: 40px;</a:t>
            </a:r>
          </a:p>
          <a:p>
            <a:r>
              <a:rPr lang="en-US" dirty="0"/>
              <a:t>	</a:t>
            </a:r>
            <a:r>
              <a:rPr lang="en-US" dirty="0" err="1"/>
              <a:t>color:orange</a:t>
            </a:r>
            <a:r>
              <a:rPr lang="en-US" dirty="0"/>
              <a:t>;</a:t>
            </a:r>
          </a:p>
          <a:p>
            <a:r>
              <a:rPr lang="en-US" dirty="0"/>
              <a:t>	font-family: </a:t>
            </a:r>
            <a:r>
              <a:rPr lang="en-US" dirty="0" err="1"/>
              <a:t>verdana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h2 </a:t>
            </a:r>
            <a:r>
              <a:rPr lang="en-US" dirty="0"/>
              <a:t>{</a:t>
            </a:r>
          </a:p>
          <a:p>
            <a:r>
              <a:rPr lang="en-US" dirty="0"/>
              <a:t>    font-size: 30px;</a:t>
            </a:r>
          </a:p>
          <a:p>
            <a:r>
              <a:rPr lang="en-US" dirty="0"/>
              <a:t>	color: blue;</a:t>
            </a:r>
          </a:p>
          <a:p>
            <a:r>
              <a:rPr lang="en-US" dirty="0"/>
              <a:t>	</a:t>
            </a:r>
            <a:r>
              <a:rPr lang="en-US" dirty="0" err="1"/>
              <a:t>font-family:arial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p </a:t>
            </a:r>
            <a:r>
              <a:rPr lang="en-US" dirty="0"/>
              <a:t>{</a:t>
            </a:r>
          </a:p>
          <a:p>
            <a:r>
              <a:rPr lang="en-US" dirty="0"/>
              <a:t>    font-size: 14px;</a:t>
            </a:r>
          </a:p>
          <a:p>
            <a:r>
              <a:rPr lang="en-US" dirty="0"/>
              <a:t>	color: green;</a:t>
            </a:r>
          </a:p>
          <a:p>
            <a:r>
              <a:rPr lang="en-US" dirty="0"/>
              <a:t>	</a:t>
            </a:r>
            <a:r>
              <a:rPr lang="en-US" dirty="0" err="1"/>
              <a:t>font-family:arial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45763" y="337828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&lt;h1&gt;This is heading 1&lt;/h1&gt;</a:t>
            </a:r>
          </a:p>
          <a:p>
            <a:r>
              <a:rPr lang="en-US" dirty="0"/>
              <a:t>&lt;h2&gt;This is heading 2&lt;/h2&gt;</a:t>
            </a:r>
          </a:p>
          <a:p>
            <a:r>
              <a:rPr lang="en-US" dirty="0"/>
              <a:t>&lt;p&gt;This is a paragraph.&lt;/p&gt;</a:t>
            </a:r>
          </a:p>
          <a:p>
            <a:r>
              <a:rPr lang="en-US" dirty="0"/>
              <a:t>&lt;p&gt;This is another paragraph.&lt;/p&gt;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953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177" y="1486596"/>
            <a:ext cx="4774770" cy="4910329"/>
          </a:xfrm>
        </p:spPr>
        <p:txBody>
          <a:bodyPr>
            <a:normAutofit/>
          </a:bodyPr>
          <a:lstStyle/>
          <a:p>
            <a:r>
              <a:rPr lang="en-US" dirty="0"/>
              <a:t>All HTML elements are considered as boxes.</a:t>
            </a:r>
          </a:p>
          <a:p>
            <a:r>
              <a:rPr lang="en-US" dirty="0" smtClean="0"/>
              <a:t>Box </a:t>
            </a:r>
            <a:r>
              <a:rPr lang="en-US" dirty="0"/>
              <a:t>Model refers to the design and layout of an HTML element.</a:t>
            </a:r>
          </a:p>
          <a:p>
            <a:r>
              <a:rPr lang="en-US" dirty="0" smtClean="0"/>
              <a:t>CSS </a:t>
            </a:r>
            <a:r>
              <a:rPr lang="en-US" dirty="0"/>
              <a:t>box model , is box that is wrapped around every HTML element.</a:t>
            </a:r>
          </a:p>
          <a:p>
            <a:r>
              <a:rPr lang="en-US" dirty="0" smtClean="0"/>
              <a:t>It </a:t>
            </a:r>
            <a:r>
              <a:rPr lang="en-US" dirty="0"/>
              <a:t>consists of </a:t>
            </a:r>
          </a:p>
          <a:p>
            <a:pPr lvl="1"/>
            <a:r>
              <a:rPr lang="en-US" dirty="0" smtClean="0"/>
              <a:t>Margin</a:t>
            </a:r>
            <a:endParaRPr lang="en-US" dirty="0"/>
          </a:p>
          <a:p>
            <a:pPr lvl="1"/>
            <a:r>
              <a:rPr lang="en-US" dirty="0" smtClean="0"/>
              <a:t>Border</a:t>
            </a:r>
            <a:endParaRPr lang="en-US" dirty="0"/>
          </a:p>
          <a:p>
            <a:pPr lvl="1"/>
            <a:r>
              <a:rPr lang="en-US" dirty="0" smtClean="0"/>
              <a:t>Padding</a:t>
            </a:r>
            <a:endParaRPr lang="en-US" dirty="0"/>
          </a:p>
          <a:p>
            <a:pPr lvl="1"/>
            <a:r>
              <a:rPr lang="en-US" dirty="0" smtClean="0"/>
              <a:t>Actual Content.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393" y="2296574"/>
            <a:ext cx="3834671" cy="31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177" y="1486596"/>
            <a:ext cx="4774770" cy="49103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Headings in HTML will come with default styles</a:t>
            </a:r>
          </a:p>
          <a:p>
            <a:r>
              <a:rPr lang="en-US" dirty="0" smtClean="0"/>
              <a:t>Headings </a:t>
            </a:r>
            <a:r>
              <a:rPr lang="en-US" dirty="0"/>
              <a:t>are block level elements , which occupies the complete width of the </a:t>
            </a:r>
            <a:r>
              <a:rPr lang="en-US" dirty="0" smtClean="0"/>
              <a:t> viewport</a:t>
            </a:r>
            <a:endParaRPr lang="en-US" dirty="0"/>
          </a:p>
          <a:p>
            <a:r>
              <a:rPr lang="en-US" dirty="0" smtClean="0"/>
              <a:t>Usually </a:t>
            </a:r>
            <a:r>
              <a:rPr lang="en-US" dirty="0"/>
              <a:t>we apply the following styles headings</a:t>
            </a:r>
          </a:p>
          <a:p>
            <a:pPr lvl="1"/>
            <a:r>
              <a:rPr lang="en-US" dirty="0" smtClean="0"/>
              <a:t>font-family </a:t>
            </a:r>
            <a:r>
              <a:rPr lang="en-US" dirty="0"/>
              <a:t>( used to set the font type)</a:t>
            </a:r>
          </a:p>
          <a:p>
            <a:pPr lvl="1"/>
            <a:r>
              <a:rPr lang="en-US" dirty="0" smtClean="0"/>
              <a:t>font-size </a:t>
            </a:r>
            <a:r>
              <a:rPr lang="en-US" dirty="0"/>
              <a:t>( used to set the font size , default is 36px (h1))</a:t>
            </a:r>
          </a:p>
          <a:p>
            <a:pPr lvl="1"/>
            <a:r>
              <a:rPr lang="en-US" dirty="0" smtClean="0"/>
              <a:t>color </a:t>
            </a:r>
            <a:r>
              <a:rPr lang="en-US" dirty="0"/>
              <a:t>( used to set the color )</a:t>
            </a:r>
          </a:p>
          <a:p>
            <a:pPr lvl="1"/>
            <a:r>
              <a:rPr lang="en-US" dirty="0" smtClean="0"/>
              <a:t>border </a:t>
            </a:r>
            <a:r>
              <a:rPr lang="en-US" dirty="0"/>
              <a:t>( used to set the border )</a:t>
            </a:r>
          </a:p>
          <a:p>
            <a:pPr lvl="1"/>
            <a:r>
              <a:rPr lang="en-US" dirty="0" smtClean="0"/>
              <a:t>margin </a:t>
            </a:r>
            <a:r>
              <a:rPr lang="en-US" dirty="0"/>
              <a:t>( used to set the margin )</a:t>
            </a:r>
          </a:p>
          <a:p>
            <a:pPr lvl="1"/>
            <a:r>
              <a:rPr lang="en-US" dirty="0" smtClean="0"/>
              <a:t>padding </a:t>
            </a:r>
            <a:r>
              <a:rPr lang="en-US" dirty="0"/>
              <a:t>( used to set the padding )</a:t>
            </a:r>
          </a:p>
          <a:p>
            <a:pPr lvl="1"/>
            <a:r>
              <a:rPr lang="en-US" dirty="0" smtClean="0"/>
              <a:t>text-align </a:t>
            </a:r>
            <a:r>
              <a:rPr lang="en-US" dirty="0"/>
              <a:t>(used to align the text 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837" y="2795872"/>
            <a:ext cx="5474345" cy="229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177" y="1486596"/>
            <a:ext cx="5374660" cy="5371404"/>
          </a:xfrm>
        </p:spPr>
        <p:txBody>
          <a:bodyPr>
            <a:normAutofit/>
          </a:bodyPr>
          <a:lstStyle/>
          <a:p>
            <a:r>
              <a:rPr lang="en-US" dirty="0"/>
              <a:t>Paragraph comes with default style </a:t>
            </a:r>
          </a:p>
          <a:p>
            <a:r>
              <a:rPr lang="en-US" dirty="0" smtClean="0"/>
              <a:t>margin </a:t>
            </a:r>
            <a:r>
              <a:rPr lang="en-US" dirty="0"/>
              <a:t>(top </a:t>
            </a:r>
            <a:r>
              <a:rPr lang="en-US" dirty="0" smtClean="0"/>
              <a:t>and bottom </a:t>
            </a:r>
            <a:r>
              <a:rPr lang="en-US" dirty="0"/>
              <a:t>) : 16px </a:t>
            </a:r>
          </a:p>
          <a:p>
            <a:r>
              <a:rPr lang="en-US" dirty="0" smtClean="0"/>
              <a:t>font-size </a:t>
            </a:r>
            <a:r>
              <a:rPr lang="en-US" dirty="0"/>
              <a:t>: </a:t>
            </a:r>
            <a:r>
              <a:rPr lang="en-US" dirty="0" smtClean="0"/>
              <a:t>16px</a:t>
            </a:r>
          </a:p>
          <a:p>
            <a:r>
              <a:rPr lang="en-US" dirty="0"/>
              <a:t>Paragraph is a block element</a:t>
            </a:r>
          </a:p>
          <a:p>
            <a:r>
              <a:rPr lang="en-US" dirty="0" smtClean="0"/>
              <a:t>Usually </a:t>
            </a:r>
            <a:r>
              <a:rPr lang="en-US" dirty="0"/>
              <a:t>we apply the following styles for &lt;</a:t>
            </a:r>
            <a:r>
              <a:rPr lang="en-US" dirty="0" smtClean="0"/>
              <a:t>p&gt;</a:t>
            </a:r>
          </a:p>
          <a:p>
            <a:r>
              <a:rPr lang="en-US" dirty="0" smtClean="0"/>
              <a:t>font-family </a:t>
            </a:r>
            <a:r>
              <a:rPr lang="en-US" dirty="0"/>
              <a:t>( used to set the font type)</a:t>
            </a:r>
          </a:p>
          <a:p>
            <a:r>
              <a:rPr lang="en-US" dirty="0" smtClean="0"/>
              <a:t>font-size </a:t>
            </a:r>
            <a:r>
              <a:rPr lang="en-US" dirty="0"/>
              <a:t>( used to set the font size , default is 16px )</a:t>
            </a:r>
          </a:p>
          <a:p>
            <a:r>
              <a:rPr lang="en-US" dirty="0" smtClean="0"/>
              <a:t>font-weight </a:t>
            </a:r>
            <a:r>
              <a:rPr lang="en-US" dirty="0"/>
              <a:t>( used to set the boldness )</a:t>
            </a:r>
          </a:p>
          <a:p>
            <a:r>
              <a:rPr lang="en-US" dirty="0" smtClean="0"/>
              <a:t>color </a:t>
            </a:r>
            <a:r>
              <a:rPr lang="en-US" dirty="0"/>
              <a:t>( used to set the color )</a:t>
            </a:r>
          </a:p>
          <a:p>
            <a:r>
              <a:rPr lang="en-US" dirty="0" smtClean="0"/>
              <a:t>margin </a:t>
            </a:r>
            <a:r>
              <a:rPr lang="en-US" dirty="0"/>
              <a:t>( used to set the margin )</a:t>
            </a:r>
          </a:p>
          <a:p>
            <a:r>
              <a:rPr lang="en-US" dirty="0" smtClean="0"/>
              <a:t>padding </a:t>
            </a:r>
            <a:r>
              <a:rPr lang="en-US" dirty="0"/>
              <a:t>( used to set the padding )</a:t>
            </a:r>
          </a:p>
          <a:p>
            <a:r>
              <a:rPr lang="en-US" dirty="0" smtClean="0"/>
              <a:t>text-align </a:t>
            </a:r>
            <a:r>
              <a:rPr lang="en-US" dirty="0"/>
              <a:t>(used to align the text 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482" y="2372677"/>
            <a:ext cx="5717811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177" y="1486596"/>
            <a:ext cx="5374660" cy="5371404"/>
          </a:xfrm>
        </p:spPr>
        <p:txBody>
          <a:bodyPr>
            <a:normAutofit/>
          </a:bodyPr>
          <a:lstStyle/>
          <a:p>
            <a:r>
              <a:rPr lang="en-US" dirty="0"/>
              <a:t>Images are inline elements , they occupy the space based on the size of the </a:t>
            </a:r>
            <a:r>
              <a:rPr lang="en-US" dirty="0" smtClean="0"/>
              <a:t>image </a:t>
            </a:r>
            <a:r>
              <a:rPr lang="en-US" dirty="0"/>
              <a:t>( height and width )</a:t>
            </a:r>
          </a:p>
          <a:p>
            <a:r>
              <a:rPr lang="en-US" dirty="0" smtClean="0"/>
              <a:t>Usually </a:t>
            </a:r>
            <a:r>
              <a:rPr lang="en-US" dirty="0"/>
              <a:t>we apply the following styles for 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r>
              <a:rPr lang="en-IN" dirty="0"/>
              <a:t>height</a:t>
            </a:r>
          </a:p>
          <a:p>
            <a:r>
              <a:rPr lang="en-IN" dirty="0" smtClean="0"/>
              <a:t>width</a:t>
            </a:r>
            <a:endParaRPr lang="en-IN" dirty="0"/>
          </a:p>
          <a:p>
            <a:r>
              <a:rPr lang="en-IN" dirty="0" smtClean="0"/>
              <a:t>Max-width</a:t>
            </a:r>
            <a:endParaRPr lang="en-IN" dirty="0"/>
          </a:p>
          <a:p>
            <a:r>
              <a:rPr lang="en-IN" dirty="0" smtClean="0"/>
              <a:t>Border-radius</a:t>
            </a:r>
            <a:endParaRPr lang="en-IN" dirty="0"/>
          </a:p>
          <a:p>
            <a:r>
              <a:rPr lang="en-IN" dirty="0" smtClean="0"/>
              <a:t>opacity</a:t>
            </a:r>
            <a:endParaRPr lang="en-IN" dirty="0"/>
          </a:p>
          <a:p>
            <a:r>
              <a:rPr lang="en-IN" dirty="0" smtClean="0"/>
              <a:t>Border</a:t>
            </a:r>
          </a:p>
          <a:p>
            <a:r>
              <a:rPr lang="en-IN" dirty="0" smtClean="0"/>
              <a:t>box-shadow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994" y="1759267"/>
            <a:ext cx="4321828" cy="371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48971" y="655320"/>
            <a:ext cx="8596668" cy="655320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5881" y="54819"/>
            <a:ext cx="8866063" cy="65906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r>
              <a:rPr lang="en-US" dirty="0"/>
              <a:t>    border-radius: 8px;</a:t>
            </a:r>
          </a:p>
          <a:p>
            <a:r>
              <a:rPr lang="en-US" dirty="0"/>
              <a:t>	border: 5px solid #</a:t>
            </a:r>
            <a:r>
              <a:rPr lang="en-US" dirty="0" err="1"/>
              <a:t>ddd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&lt;h2&gt;Rounded Images&lt;/h2&gt;</a:t>
            </a:r>
          </a:p>
          <a:p>
            <a:r>
              <a:rPr lang="en-US" dirty="0"/>
              <a:t>&lt;p&gt;Use the border-radius property to create rounded images:&lt;/p&gt;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="paris.jpg" alt="Paris" width="300" height="300"&gt;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669" y="2256216"/>
            <a:ext cx="36385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48971" y="655320"/>
            <a:ext cx="8596668" cy="655320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5881" y="54819"/>
            <a:ext cx="8866063" cy="65906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r>
              <a:rPr lang="en-US" dirty="0"/>
              <a:t>    border-radius: 50%;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&lt;h2&gt;Circled Images&lt;/h2&gt;</a:t>
            </a:r>
          </a:p>
          <a:p>
            <a:r>
              <a:rPr lang="en-US" dirty="0"/>
              <a:t>&lt;p&gt;Use the border-radius property to create circled images:&lt;/p&gt;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="paris.jpg" alt="Paris" width="300" height="300"&gt;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633" y="1911141"/>
            <a:ext cx="3524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CSS describes </a:t>
            </a:r>
            <a:r>
              <a:rPr lang="en-US" b="1" dirty="0"/>
              <a:t>how HTML elements are to be displayed on screen, paper, or in other media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CSS </a:t>
            </a:r>
            <a:r>
              <a:rPr lang="en-US" b="1" dirty="0"/>
              <a:t>saves a lot of work</a:t>
            </a:r>
            <a:r>
              <a:rPr lang="en-US" dirty="0"/>
              <a:t>. It can control the layout of multiple web pages all at once.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2571" y="0"/>
            <a:ext cx="8596668" cy="655320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Hyperlink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176" y="800796"/>
            <a:ext cx="8866063" cy="6590604"/>
          </a:xfrm>
        </p:spPr>
        <p:txBody>
          <a:bodyPr>
            <a:normAutofit/>
          </a:bodyPr>
          <a:lstStyle/>
          <a:p>
            <a:r>
              <a:rPr lang="en-US" dirty="0"/>
              <a:t>&lt;a&gt; tag comes with default styling for </a:t>
            </a:r>
            <a:r>
              <a:rPr lang="en-US" dirty="0" smtClean="0"/>
              <a:t>visited</a:t>
            </a:r>
            <a:r>
              <a:rPr lang="en-US" dirty="0"/>
              <a:t>, </a:t>
            </a:r>
            <a:r>
              <a:rPr lang="en-US" dirty="0" smtClean="0"/>
              <a:t>non-visited</a:t>
            </a:r>
            <a:r>
              <a:rPr lang="en-US" dirty="0"/>
              <a:t>, active</a:t>
            </a:r>
          </a:p>
          <a:p>
            <a:r>
              <a:rPr lang="en-US" dirty="0" smtClean="0"/>
              <a:t>Usually </a:t>
            </a:r>
            <a:r>
              <a:rPr lang="en-US" dirty="0"/>
              <a:t>we apply the following styles for &lt;a</a:t>
            </a:r>
            <a:r>
              <a:rPr lang="en-US" dirty="0" smtClean="0"/>
              <a:t>&gt;</a:t>
            </a:r>
          </a:p>
          <a:p>
            <a:r>
              <a:rPr lang="en-US" dirty="0"/>
              <a:t>Display ( from inline to block )</a:t>
            </a:r>
          </a:p>
          <a:p>
            <a:r>
              <a:rPr lang="en-US" dirty="0" smtClean="0"/>
              <a:t>Color</a:t>
            </a:r>
            <a:endParaRPr lang="en-US" dirty="0"/>
          </a:p>
          <a:p>
            <a:r>
              <a:rPr lang="en-US" dirty="0" smtClean="0"/>
              <a:t>text-decoration</a:t>
            </a:r>
            <a:endParaRPr lang="en-US" dirty="0"/>
          </a:p>
          <a:p>
            <a:r>
              <a:rPr lang="en-US" dirty="0" smtClean="0"/>
              <a:t>width</a:t>
            </a:r>
            <a:endParaRPr lang="en-US" dirty="0"/>
          </a:p>
          <a:p>
            <a:r>
              <a:rPr lang="en-US" dirty="0"/>
              <a:t>margin</a:t>
            </a:r>
          </a:p>
          <a:p>
            <a:r>
              <a:rPr lang="en-US" dirty="0" smtClean="0"/>
              <a:t>background</a:t>
            </a:r>
            <a:endParaRPr lang="en-US" dirty="0"/>
          </a:p>
          <a:p>
            <a:r>
              <a:rPr lang="en-US" dirty="0" smtClean="0"/>
              <a:t>border-radius</a:t>
            </a:r>
            <a:endParaRPr lang="en-US" dirty="0"/>
          </a:p>
          <a:p>
            <a:r>
              <a:rPr lang="en-US" dirty="0" smtClean="0"/>
              <a:t>Border</a:t>
            </a:r>
          </a:p>
          <a:p>
            <a:r>
              <a:rPr lang="en-US" dirty="0" smtClean="0"/>
              <a:t>text-decoration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32" y="2432684"/>
            <a:ext cx="3676186" cy="3556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820" y="2667348"/>
            <a:ext cx="4171564" cy="269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19921" y="145476"/>
            <a:ext cx="8596668" cy="655320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Hyperlink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8585" y="249326"/>
            <a:ext cx="8866063" cy="65906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 err="1"/>
              <a:t>a.one:link</a:t>
            </a:r>
            <a:r>
              <a:rPr lang="en-US" dirty="0"/>
              <a:t> {color:#ff0000;}</a:t>
            </a:r>
          </a:p>
          <a:p>
            <a:r>
              <a:rPr lang="en-US" dirty="0" err="1"/>
              <a:t>a.one:visited</a:t>
            </a:r>
            <a:r>
              <a:rPr lang="en-US" dirty="0"/>
              <a:t> {color:#0000ff;}</a:t>
            </a:r>
          </a:p>
          <a:p>
            <a:r>
              <a:rPr lang="en-US" dirty="0" err="1"/>
              <a:t>a.one:hover</a:t>
            </a:r>
            <a:r>
              <a:rPr lang="en-US" dirty="0"/>
              <a:t> {color:#ffcc00;}</a:t>
            </a:r>
          </a:p>
          <a:p>
            <a:r>
              <a:rPr lang="en-US" dirty="0" err="1" smtClean="0"/>
              <a:t>a.two:link</a:t>
            </a:r>
            <a:r>
              <a:rPr lang="en-US" dirty="0" smtClean="0"/>
              <a:t> </a:t>
            </a:r>
            <a:r>
              <a:rPr lang="en-US" dirty="0"/>
              <a:t>{color:#ff0000;}</a:t>
            </a:r>
          </a:p>
          <a:p>
            <a:r>
              <a:rPr lang="en-US" dirty="0" err="1"/>
              <a:t>a.two:visited</a:t>
            </a:r>
            <a:r>
              <a:rPr lang="en-US" dirty="0"/>
              <a:t> {color:#0000ff;}</a:t>
            </a:r>
          </a:p>
          <a:p>
            <a:r>
              <a:rPr lang="en-US" dirty="0" err="1"/>
              <a:t>a.two:hover</a:t>
            </a:r>
            <a:r>
              <a:rPr lang="en-US" dirty="0"/>
              <a:t> {font-size:150%;}</a:t>
            </a:r>
          </a:p>
          <a:p>
            <a:r>
              <a:rPr lang="en-US" dirty="0" err="1" smtClean="0"/>
              <a:t>a.three:link</a:t>
            </a:r>
            <a:r>
              <a:rPr lang="en-US" dirty="0" smtClean="0"/>
              <a:t> </a:t>
            </a:r>
            <a:r>
              <a:rPr lang="en-US" dirty="0"/>
              <a:t>{color:#ff0000;}</a:t>
            </a:r>
          </a:p>
          <a:p>
            <a:r>
              <a:rPr lang="en-US" dirty="0" err="1"/>
              <a:t>a.three:visited</a:t>
            </a:r>
            <a:r>
              <a:rPr lang="en-US" dirty="0"/>
              <a:t> {color:#0000ff;}</a:t>
            </a:r>
          </a:p>
          <a:p>
            <a:r>
              <a:rPr lang="en-US" dirty="0" err="1"/>
              <a:t>a.three:hover</a:t>
            </a:r>
            <a:r>
              <a:rPr lang="en-US" dirty="0"/>
              <a:t> {background:#66ff66;}</a:t>
            </a:r>
          </a:p>
          <a:p>
            <a:r>
              <a:rPr lang="en-US" dirty="0" err="1" smtClean="0"/>
              <a:t>a.four:link</a:t>
            </a:r>
            <a:r>
              <a:rPr lang="en-US" dirty="0" smtClean="0"/>
              <a:t> </a:t>
            </a:r>
            <a:r>
              <a:rPr lang="en-US" dirty="0"/>
              <a:t>{color:#ff0000;}</a:t>
            </a:r>
          </a:p>
          <a:p>
            <a:r>
              <a:rPr lang="en-US" dirty="0" err="1"/>
              <a:t>a.four:visited</a:t>
            </a:r>
            <a:r>
              <a:rPr lang="en-US" dirty="0"/>
              <a:t> {color:#0000ff;}</a:t>
            </a:r>
          </a:p>
          <a:p>
            <a:r>
              <a:rPr lang="en-US" dirty="0" err="1"/>
              <a:t>a.four:hover</a:t>
            </a:r>
            <a:r>
              <a:rPr lang="en-US" dirty="0"/>
              <a:t> {</a:t>
            </a:r>
            <a:r>
              <a:rPr lang="en-US" dirty="0" err="1"/>
              <a:t>font-family:monospace</a:t>
            </a:r>
            <a:r>
              <a:rPr lang="en-US" dirty="0"/>
              <a:t>;}</a:t>
            </a:r>
          </a:p>
          <a:p>
            <a:r>
              <a:rPr lang="en-US" dirty="0" err="1" smtClean="0"/>
              <a:t>a.five:link</a:t>
            </a:r>
            <a:r>
              <a:rPr lang="en-US" dirty="0" smtClean="0"/>
              <a:t> </a:t>
            </a:r>
            <a:r>
              <a:rPr lang="en-US" dirty="0"/>
              <a:t>{color:#ff0000;text-decoration:none;}</a:t>
            </a:r>
          </a:p>
          <a:p>
            <a:r>
              <a:rPr lang="en-US" dirty="0" err="1"/>
              <a:t>a.five:visited</a:t>
            </a:r>
            <a:r>
              <a:rPr lang="en-US" dirty="0"/>
              <a:t> {color:#0000ff;text-decoration:none;}</a:t>
            </a:r>
          </a:p>
          <a:p>
            <a:r>
              <a:rPr lang="en-US" dirty="0" err="1"/>
              <a:t>a.five:hover</a:t>
            </a:r>
            <a:r>
              <a:rPr lang="en-US" dirty="0"/>
              <a:t> {</a:t>
            </a:r>
            <a:r>
              <a:rPr lang="en-US" dirty="0" err="1"/>
              <a:t>text-decoration:underline</a:t>
            </a:r>
            <a:r>
              <a:rPr lang="en-US" dirty="0"/>
              <a:t>;}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45480" y="113502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&lt;p&gt;Mouse over the links and watch them change layout:&lt;/p&gt;</a:t>
            </a:r>
          </a:p>
          <a:p>
            <a:r>
              <a:rPr lang="en-US" dirty="0" smtClean="0"/>
              <a:t>&lt;p&gt;&lt;b&gt;&lt;a class="one" </a:t>
            </a:r>
            <a:r>
              <a:rPr lang="en-US" dirty="0" err="1" smtClean="0"/>
              <a:t>href</a:t>
            </a:r>
            <a:r>
              <a:rPr lang="en-US" dirty="0" smtClean="0"/>
              <a:t>="default.asp" target="_blank"&gt;This link changes color&lt;/a&gt;&lt;/b&gt;&lt;/p&gt;</a:t>
            </a:r>
          </a:p>
          <a:p>
            <a:r>
              <a:rPr lang="en-US" dirty="0" smtClean="0"/>
              <a:t>&lt;p&gt;&lt;b&gt;&lt;a class="two" </a:t>
            </a:r>
            <a:r>
              <a:rPr lang="en-US" dirty="0" err="1" smtClean="0"/>
              <a:t>href</a:t>
            </a:r>
            <a:r>
              <a:rPr lang="en-US" dirty="0" smtClean="0"/>
              <a:t>="default.asp" target="_blank"&gt;This link changes font-size&lt;/a&gt;&lt;/b&gt;&lt;/p&gt;</a:t>
            </a:r>
          </a:p>
          <a:p>
            <a:r>
              <a:rPr lang="en-US" dirty="0" smtClean="0"/>
              <a:t>&lt;p&gt;&lt;b&gt;&lt;a class="three" </a:t>
            </a:r>
            <a:r>
              <a:rPr lang="en-US" dirty="0" err="1" smtClean="0"/>
              <a:t>href</a:t>
            </a:r>
            <a:r>
              <a:rPr lang="en-US" dirty="0" smtClean="0"/>
              <a:t>="default.asp" target="_blank"&gt;This link changes background-color&lt;/a&gt;&lt;/b&gt;&lt;/p&gt;</a:t>
            </a:r>
          </a:p>
          <a:p>
            <a:r>
              <a:rPr lang="en-US" dirty="0" smtClean="0"/>
              <a:t>&lt;p&gt;&lt;b&gt;&lt;a class="four" </a:t>
            </a:r>
            <a:r>
              <a:rPr lang="en-US" dirty="0" err="1" smtClean="0"/>
              <a:t>href</a:t>
            </a:r>
            <a:r>
              <a:rPr lang="en-US" dirty="0" smtClean="0"/>
              <a:t>="default.asp" target="_blank"&gt;This link changes font-family&lt;/a&gt;&lt;/b&gt;&lt;/p&gt;</a:t>
            </a:r>
          </a:p>
          <a:p>
            <a:r>
              <a:rPr lang="en-US" dirty="0" smtClean="0"/>
              <a:t>&lt;p&gt;&lt;b&gt;&lt;a class="five" </a:t>
            </a:r>
            <a:r>
              <a:rPr lang="en-US" dirty="0" err="1" smtClean="0"/>
              <a:t>href</a:t>
            </a:r>
            <a:r>
              <a:rPr lang="en-US" dirty="0" smtClean="0"/>
              <a:t>="default.asp" target="_blank"&gt;This link changes text-decoration&lt;/a&gt;&lt;/b&gt;&lt;/p&gt;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96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719071"/>
            <a:ext cx="8407893" cy="4910329"/>
          </a:xfrm>
        </p:spPr>
        <p:txBody>
          <a:bodyPr>
            <a:normAutofit/>
          </a:bodyPr>
          <a:lstStyle/>
          <a:p>
            <a:r>
              <a:rPr lang="en-US"/>
              <a:t>The CSS border property defines a border around an HTML element</a:t>
            </a:r>
            <a:r>
              <a:rPr lang="en-US" smtClean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243840"/>
            <a:ext cx="8596668" cy="660400"/>
          </a:xfrm>
        </p:spPr>
        <p:txBody>
          <a:bodyPr/>
          <a:lstStyle/>
          <a:p>
            <a:r>
              <a:rPr lang="en-IN" dirty="0"/>
              <a:t>HTML &lt;div&gt; Tag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880" y="1270000"/>
            <a:ext cx="8407893" cy="558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&lt;div&gt; tag defines a division or a section in an HTML document.</a:t>
            </a:r>
          </a:p>
          <a:p>
            <a:r>
              <a:rPr lang="en-US" dirty="0"/>
              <a:t>The &lt;div&gt; element is often used as a container for other HTML elements to style them with CSS or to perform certain tasks with JavaScript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&lt;p&gt;This is some text.&lt;/p&gt;</a:t>
            </a:r>
          </a:p>
          <a:p>
            <a:r>
              <a:rPr lang="en-US" dirty="0" smtClean="0"/>
              <a:t>&lt;</a:t>
            </a:r>
            <a:r>
              <a:rPr lang="en-US" dirty="0"/>
              <a:t>div style="</a:t>
            </a:r>
            <a:r>
              <a:rPr lang="en-US" dirty="0" err="1"/>
              <a:t>background-color:lightblue</a:t>
            </a:r>
            <a:r>
              <a:rPr lang="en-US" dirty="0"/>
              <a:t>"&gt;</a:t>
            </a:r>
          </a:p>
          <a:p>
            <a:r>
              <a:rPr lang="en-US" dirty="0"/>
              <a:t>  &lt;h3&gt;This is a heading in a div element&lt;/h3&gt;</a:t>
            </a:r>
          </a:p>
          <a:p>
            <a:r>
              <a:rPr lang="en-US" dirty="0"/>
              <a:t>  &lt;p&gt;This is some text in a div element.&lt;/p&gt;</a:t>
            </a:r>
          </a:p>
          <a:p>
            <a:r>
              <a:rPr lang="en-US" dirty="0"/>
              <a:t>&lt;/div&gt;</a:t>
            </a:r>
          </a:p>
          <a:p>
            <a:r>
              <a:rPr lang="en-US" dirty="0" smtClean="0"/>
              <a:t>&lt;</a:t>
            </a:r>
            <a:r>
              <a:rPr lang="en-US" dirty="0"/>
              <a:t>p&gt;This is some text.&lt;/p&gt;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123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243840"/>
            <a:ext cx="8596668" cy="660400"/>
          </a:xfrm>
        </p:spPr>
        <p:txBody>
          <a:bodyPr/>
          <a:lstStyle/>
          <a:p>
            <a:r>
              <a:rPr lang="en-IN" dirty="0" err="1" smtClean="0"/>
              <a:t>Div</a:t>
            </a:r>
            <a:r>
              <a:rPr lang="en-IN" dirty="0" smtClean="0"/>
              <a:t> CSS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880" y="1051560"/>
            <a:ext cx="8407893" cy="5806440"/>
          </a:xfrm>
        </p:spPr>
        <p:txBody>
          <a:bodyPr>
            <a:normAutofit/>
          </a:bodyPr>
          <a:lstStyle/>
          <a:p>
            <a:r>
              <a:rPr lang="en-US" dirty="0"/>
              <a:t>Usually we will apply the following styles for div</a:t>
            </a:r>
          </a:p>
          <a:p>
            <a:pPr lvl="1"/>
            <a:r>
              <a:rPr lang="en-US" dirty="0" smtClean="0"/>
              <a:t>height</a:t>
            </a:r>
            <a:endParaRPr lang="en-US" dirty="0"/>
          </a:p>
          <a:p>
            <a:pPr lvl="1"/>
            <a:r>
              <a:rPr lang="en-US" dirty="0" smtClean="0"/>
              <a:t>width</a:t>
            </a:r>
            <a:endParaRPr lang="en-US" dirty="0"/>
          </a:p>
          <a:p>
            <a:pPr lvl="1"/>
            <a:r>
              <a:rPr lang="en-US" dirty="0" smtClean="0"/>
              <a:t>float</a:t>
            </a:r>
            <a:endParaRPr lang="en-US" dirty="0"/>
          </a:p>
          <a:p>
            <a:pPr lvl="1"/>
            <a:r>
              <a:rPr lang="en-US" dirty="0" smtClean="0"/>
              <a:t>display</a:t>
            </a:r>
            <a:endParaRPr lang="en-US" dirty="0"/>
          </a:p>
          <a:p>
            <a:pPr lvl="1"/>
            <a:r>
              <a:rPr lang="en-US" dirty="0" smtClean="0"/>
              <a:t>margin</a:t>
            </a:r>
            <a:endParaRPr lang="en-US" dirty="0"/>
          </a:p>
          <a:p>
            <a:pPr lvl="1"/>
            <a:r>
              <a:rPr lang="en-US" dirty="0" smtClean="0"/>
              <a:t>padding</a:t>
            </a:r>
            <a:endParaRPr lang="en-US" dirty="0"/>
          </a:p>
          <a:p>
            <a:pPr lvl="1"/>
            <a:r>
              <a:rPr lang="en-US" dirty="0" smtClean="0"/>
              <a:t>text-align</a:t>
            </a:r>
            <a:endParaRPr lang="en-US" dirty="0"/>
          </a:p>
          <a:p>
            <a:pPr lvl="1"/>
            <a:r>
              <a:rPr lang="en-US" dirty="0" smtClean="0"/>
              <a:t>border</a:t>
            </a:r>
            <a:endParaRPr lang="en-US" dirty="0"/>
          </a:p>
          <a:p>
            <a:pPr lvl="1"/>
            <a:r>
              <a:rPr lang="en-US" dirty="0" smtClean="0"/>
              <a:t>border-radius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4" y="2047875"/>
            <a:ext cx="4006215" cy="39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07080" y="172720"/>
            <a:ext cx="8596668" cy="660400"/>
          </a:xfrm>
        </p:spPr>
        <p:txBody>
          <a:bodyPr/>
          <a:lstStyle/>
          <a:p>
            <a:r>
              <a:rPr lang="en-IN" dirty="0" err="1" smtClean="0"/>
              <a:t>Div</a:t>
            </a:r>
            <a:r>
              <a:rPr lang="en-IN" dirty="0" smtClean="0"/>
              <a:t> CSS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760" y="172720"/>
            <a:ext cx="8407893" cy="69291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r>
              <a:rPr lang="en-US" dirty="0"/>
              <a:t>		#box {</a:t>
            </a:r>
          </a:p>
          <a:p>
            <a:r>
              <a:rPr lang="en-US" dirty="0"/>
              <a:t>			width: 420px;</a:t>
            </a:r>
          </a:p>
          <a:p>
            <a:r>
              <a:rPr lang="en-US" dirty="0"/>
              <a:t>			height:120;</a:t>
            </a:r>
          </a:p>
          <a:p>
            <a:r>
              <a:rPr lang="en-US" dirty="0"/>
              <a:t>			border-width: 2px;</a:t>
            </a:r>
          </a:p>
          <a:p>
            <a:r>
              <a:rPr lang="en-US" dirty="0"/>
              <a:t>			</a:t>
            </a:r>
            <a:r>
              <a:rPr lang="en-US" dirty="0" err="1"/>
              <a:t>border-style:solid</a:t>
            </a:r>
            <a:r>
              <a:rPr lang="en-US" dirty="0"/>
              <a:t>;</a:t>
            </a:r>
          </a:p>
          <a:p>
            <a:r>
              <a:rPr lang="en-US" dirty="0"/>
              <a:t>			</a:t>
            </a:r>
            <a:r>
              <a:rPr lang="en-US" dirty="0" err="1"/>
              <a:t>border-color:red</a:t>
            </a:r>
            <a:r>
              <a:rPr lang="en-US" dirty="0"/>
              <a:t>;</a:t>
            </a:r>
          </a:p>
          <a:p>
            <a:r>
              <a:rPr lang="en-US" dirty="0"/>
              <a:t>			background: #CCC;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	&lt;div id="box"&gt;</a:t>
            </a:r>
          </a:p>
          <a:p>
            <a:r>
              <a:rPr lang="en-US" dirty="0"/>
              <a:t>		&lt;h1&gt;Box Model&lt;/h1&gt;</a:t>
            </a:r>
          </a:p>
          <a:p>
            <a:r>
              <a:rPr lang="en-US" dirty="0"/>
              <a:t>		&lt;p&gt;</a:t>
            </a:r>
          </a:p>
          <a:p>
            <a:r>
              <a:rPr lang="en-US" dirty="0"/>
              <a:t>		The Box model determines how elements are positioned within the</a:t>
            </a:r>
          </a:p>
          <a:p>
            <a:r>
              <a:rPr lang="en-US" dirty="0"/>
              <a:t>		browser window. With the Box Model, a developer can control the</a:t>
            </a:r>
          </a:p>
          <a:p>
            <a:r>
              <a:rPr lang="en-US" dirty="0"/>
              <a:t>		dimensions, margins, padding, and borders of an HTML element.</a:t>
            </a:r>
          </a:p>
          <a:p>
            <a:r>
              <a:rPr lang="en-US" dirty="0"/>
              <a:t>		&lt;/p&gt;</a:t>
            </a:r>
          </a:p>
          <a:p>
            <a:r>
              <a:rPr lang="en-US" dirty="0"/>
              <a:t>	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940242"/>
            <a:ext cx="5962972" cy="23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95689" y="208356"/>
            <a:ext cx="8596668" cy="660400"/>
          </a:xfrm>
        </p:spPr>
        <p:txBody>
          <a:bodyPr/>
          <a:lstStyle/>
          <a:p>
            <a:r>
              <a:rPr lang="en-IN" dirty="0"/>
              <a:t>Styling lists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55320"/>
            <a:ext cx="8407893" cy="6598920"/>
          </a:xfrm>
        </p:spPr>
        <p:txBody>
          <a:bodyPr>
            <a:normAutofit/>
          </a:bodyPr>
          <a:lstStyle/>
          <a:p>
            <a:r>
              <a:rPr lang="en-US" dirty="0"/>
              <a:t>Usually we use list to display the navigation lists </a:t>
            </a:r>
          </a:p>
          <a:p>
            <a:r>
              <a:rPr lang="en-US" dirty="0" smtClean="0"/>
              <a:t>Uses </a:t>
            </a:r>
            <a:r>
              <a:rPr lang="en-US" dirty="0"/>
              <a:t>the following </a:t>
            </a:r>
            <a:r>
              <a:rPr lang="en-US" dirty="0" smtClean="0"/>
              <a:t>styles:</a:t>
            </a:r>
          </a:p>
          <a:p>
            <a:r>
              <a:rPr lang="en-US" dirty="0" err="1"/>
              <a:t>ul</a:t>
            </a:r>
            <a:r>
              <a:rPr lang="en-US" dirty="0"/>
              <a:t> {</a:t>
            </a:r>
          </a:p>
          <a:p>
            <a:r>
              <a:rPr lang="en-US" dirty="0" smtClean="0"/>
              <a:t>text-decoration </a:t>
            </a:r>
            <a:r>
              <a:rPr lang="en-US" dirty="0"/>
              <a:t>: none;</a:t>
            </a:r>
          </a:p>
          <a:p>
            <a:r>
              <a:rPr lang="en-US" dirty="0"/>
              <a:t>margin : 0 auto;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ul</a:t>
            </a:r>
            <a:r>
              <a:rPr lang="en-US" dirty="0"/>
              <a:t> li{</a:t>
            </a:r>
          </a:p>
          <a:p>
            <a:r>
              <a:rPr lang="en-US" dirty="0"/>
              <a:t>display : inline;</a:t>
            </a:r>
          </a:p>
          <a:p>
            <a:r>
              <a:rPr lang="en-US" dirty="0"/>
              <a:t>padding : 1em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81038" y="0"/>
            <a:ext cx="8596668" cy="660400"/>
          </a:xfrm>
        </p:spPr>
        <p:txBody>
          <a:bodyPr/>
          <a:lstStyle/>
          <a:p>
            <a:r>
              <a:rPr lang="en-IN" dirty="0"/>
              <a:t>Styling lists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259080"/>
            <a:ext cx="3992880" cy="65989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 err="1"/>
              <a:t>ol</a:t>
            </a:r>
            <a:r>
              <a:rPr lang="en-US" dirty="0"/>
              <a:t> {</a:t>
            </a:r>
          </a:p>
          <a:p>
            <a:r>
              <a:rPr lang="en-US" dirty="0"/>
              <a:t>    background: #ff9999;</a:t>
            </a:r>
          </a:p>
          <a:p>
            <a:r>
              <a:rPr lang="en-US" dirty="0"/>
              <a:t>    padding: 20px;</a:t>
            </a:r>
          </a:p>
          <a:p>
            <a:r>
              <a:rPr lang="en-US" dirty="0"/>
              <a:t>}</a:t>
            </a:r>
          </a:p>
          <a:p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#3399ff;</a:t>
            </a:r>
          </a:p>
          <a:p>
            <a:r>
              <a:rPr lang="en-US" dirty="0"/>
              <a:t>    padding: 20px;</a:t>
            </a:r>
          </a:p>
          <a:p>
            <a:r>
              <a:rPr lang="en-US" dirty="0"/>
              <a:t>}</a:t>
            </a:r>
          </a:p>
          <a:p>
            <a:r>
              <a:rPr lang="en-US" dirty="0" err="1" smtClean="0"/>
              <a:t>ol</a:t>
            </a:r>
            <a:r>
              <a:rPr lang="en-US" dirty="0" smtClean="0"/>
              <a:t> </a:t>
            </a:r>
            <a:r>
              <a:rPr lang="en-US" dirty="0"/>
              <a:t>li {</a:t>
            </a:r>
          </a:p>
          <a:p>
            <a:r>
              <a:rPr lang="en-US" dirty="0"/>
              <a:t>    background: #ffe5e5;</a:t>
            </a:r>
          </a:p>
          <a:p>
            <a:r>
              <a:rPr lang="en-US" dirty="0"/>
              <a:t>    padding: 5px;</a:t>
            </a:r>
          </a:p>
          <a:p>
            <a:r>
              <a:rPr lang="en-US" dirty="0"/>
              <a:t>    margin-left: 35px;</a:t>
            </a:r>
          </a:p>
          <a:p>
            <a:r>
              <a:rPr lang="en-US" dirty="0"/>
              <a:t>}</a:t>
            </a:r>
          </a:p>
          <a:p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/>
              <a:t>li {</a:t>
            </a:r>
          </a:p>
          <a:p>
            <a:r>
              <a:rPr lang="en-US" dirty="0"/>
              <a:t>    background: #cce5ff;</a:t>
            </a:r>
          </a:p>
          <a:p>
            <a:r>
              <a:rPr lang="en-US" dirty="0"/>
              <a:t>    margin: 5px;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444240" y="478364"/>
            <a:ext cx="40690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&lt;body&gt;</a:t>
            </a:r>
          </a:p>
          <a:p>
            <a:endParaRPr lang="en-IN" dirty="0" smtClean="0"/>
          </a:p>
          <a:p>
            <a:r>
              <a:rPr lang="en-IN" dirty="0" smtClean="0"/>
              <a:t>&lt;h1&gt;Styling Lists With </a:t>
            </a:r>
            <a:r>
              <a:rPr lang="en-IN" dirty="0" err="1" smtClean="0"/>
              <a:t>Colors</a:t>
            </a:r>
            <a:r>
              <a:rPr lang="en-IN" dirty="0" smtClean="0"/>
              <a:t>:&lt;/h1&gt;</a:t>
            </a:r>
          </a:p>
          <a:p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 err="1" smtClean="0"/>
              <a:t>ol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  &lt;li&gt;Coffee&lt;/li&gt;</a:t>
            </a:r>
          </a:p>
          <a:p>
            <a:r>
              <a:rPr lang="en-IN" dirty="0" smtClean="0"/>
              <a:t>  &lt;li&gt;Tea&lt;/li&gt;</a:t>
            </a:r>
          </a:p>
          <a:p>
            <a:r>
              <a:rPr lang="en-IN" dirty="0" smtClean="0"/>
              <a:t>  &lt;li&gt;Coca Cola&lt;/li&gt;</a:t>
            </a:r>
          </a:p>
          <a:p>
            <a:r>
              <a:rPr lang="en-IN" dirty="0" smtClean="0"/>
              <a:t>&lt;/</a:t>
            </a:r>
            <a:r>
              <a:rPr lang="en-IN" dirty="0" err="1" smtClean="0"/>
              <a:t>ol</a:t>
            </a:r>
            <a:r>
              <a:rPr lang="en-IN" dirty="0" smtClean="0"/>
              <a:t>&gt;</a:t>
            </a:r>
          </a:p>
          <a:p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 err="1" smtClean="0"/>
              <a:t>ul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  &lt;li&gt;Coffee&lt;/li&gt;</a:t>
            </a:r>
          </a:p>
          <a:p>
            <a:r>
              <a:rPr lang="en-IN" dirty="0" smtClean="0"/>
              <a:t>  &lt;li&gt;Tea&lt;/li&gt;</a:t>
            </a:r>
          </a:p>
          <a:p>
            <a:r>
              <a:rPr lang="en-IN" dirty="0" smtClean="0"/>
              <a:t>  &lt;li&gt;Coca Cola&lt;/li&gt;</a:t>
            </a:r>
          </a:p>
          <a:p>
            <a:r>
              <a:rPr lang="en-IN" dirty="0" smtClean="0"/>
              <a:t>&lt;/</a:t>
            </a:r>
            <a:r>
              <a:rPr lang="en-IN" dirty="0" err="1" smtClean="0"/>
              <a:t>ul</a:t>
            </a:r>
            <a:r>
              <a:rPr lang="en-IN" dirty="0" smtClean="0"/>
              <a:t>&gt;</a:t>
            </a:r>
          </a:p>
          <a:p>
            <a:endParaRPr lang="en-IN" dirty="0" smtClean="0"/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709" y="4480560"/>
            <a:ext cx="5813131" cy="180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28175" y="259080"/>
            <a:ext cx="8596668" cy="660400"/>
          </a:xfrm>
        </p:spPr>
        <p:txBody>
          <a:bodyPr/>
          <a:lstStyle/>
          <a:p>
            <a:r>
              <a:rPr lang="en-IN" dirty="0"/>
              <a:t>Styling </a:t>
            </a:r>
            <a:r>
              <a:rPr lang="en-IN" dirty="0" smtClean="0"/>
              <a:t>table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59080"/>
            <a:ext cx="4389119" cy="65989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b="1" dirty="0">
                <a:solidFill>
                  <a:srgbClr val="FF0000"/>
                </a:solidFill>
              </a:rPr>
              <a:t>&lt;style&gt;</a:t>
            </a:r>
          </a:p>
          <a:p>
            <a:r>
              <a:rPr lang="en-US" b="1" dirty="0">
                <a:solidFill>
                  <a:srgbClr val="FF0000"/>
                </a:solidFill>
              </a:rPr>
              <a:t>table, </a:t>
            </a:r>
            <a:r>
              <a:rPr lang="en-US" b="1" dirty="0" err="1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, td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border: 1px solid black;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r>
              <a:rPr lang="en-US" b="1" dirty="0">
                <a:solidFill>
                  <a:srgbClr val="FF0000"/>
                </a:solidFill>
              </a:rPr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&lt;h2&gt;Add a border to a table:&lt;/h2&gt;</a:t>
            </a:r>
          </a:p>
          <a:p>
            <a:endParaRPr lang="en-US" dirty="0"/>
          </a:p>
          <a:p>
            <a:r>
              <a:rPr lang="en-US" dirty="0"/>
              <a:t>&lt;table&gt;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&lt;td&gt;Peter&lt;/td&gt;</a:t>
            </a:r>
          </a:p>
          <a:p>
            <a:r>
              <a:rPr lang="en-US" dirty="0"/>
              <a:t>    &lt;td&gt;Griffin&lt;/td&gt;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&lt;/table&gt; &lt;/body&gt; &lt;/html&gt;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2214" y="0"/>
            <a:ext cx="6096000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&lt;!DOCTYPE html&gt;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&lt;html&gt;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&lt;head&gt;</a:t>
            </a:r>
          </a:p>
          <a:p>
            <a:r>
              <a:rPr lang="en-IN" sz="1300" b="1" dirty="0">
                <a:solidFill>
                  <a:srgbClr val="002060"/>
                </a:solidFill>
              </a:rPr>
              <a:t>&lt;style&gt;</a:t>
            </a:r>
          </a:p>
          <a:p>
            <a:r>
              <a:rPr lang="en-IN" sz="1300" b="1" dirty="0">
                <a:solidFill>
                  <a:srgbClr val="002060"/>
                </a:solidFill>
              </a:rPr>
              <a:t>table, td, </a:t>
            </a:r>
            <a:r>
              <a:rPr lang="en-IN" sz="1300" b="1" dirty="0" err="1">
                <a:solidFill>
                  <a:srgbClr val="002060"/>
                </a:solidFill>
              </a:rPr>
              <a:t>th</a:t>
            </a:r>
            <a:r>
              <a:rPr lang="en-IN" sz="1300" b="1" dirty="0">
                <a:solidFill>
                  <a:srgbClr val="002060"/>
                </a:solidFill>
              </a:rPr>
              <a:t> {</a:t>
            </a:r>
          </a:p>
          <a:p>
            <a:r>
              <a:rPr lang="en-IN" sz="1300" b="1" dirty="0">
                <a:solidFill>
                  <a:srgbClr val="002060"/>
                </a:solidFill>
              </a:rPr>
              <a:t>    border: 1px solid black;</a:t>
            </a:r>
          </a:p>
          <a:p>
            <a:r>
              <a:rPr lang="en-IN" sz="1300" b="1" dirty="0">
                <a:solidFill>
                  <a:srgbClr val="002060"/>
                </a:solidFill>
              </a:rPr>
              <a:t>}</a:t>
            </a:r>
          </a:p>
          <a:p>
            <a:endParaRPr lang="en-IN" sz="1300" b="1" dirty="0">
              <a:solidFill>
                <a:srgbClr val="002060"/>
              </a:solidFill>
            </a:endParaRPr>
          </a:p>
          <a:p>
            <a:r>
              <a:rPr lang="en-IN" sz="1300" b="1" dirty="0">
                <a:solidFill>
                  <a:srgbClr val="002060"/>
                </a:solidFill>
              </a:rPr>
              <a:t>table {</a:t>
            </a:r>
          </a:p>
          <a:p>
            <a:r>
              <a:rPr lang="en-IN" sz="1300" b="1" dirty="0">
                <a:solidFill>
                  <a:srgbClr val="002060"/>
                </a:solidFill>
              </a:rPr>
              <a:t>    border-collapse: collapse;</a:t>
            </a:r>
          </a:p>
          <a:p>
            <a:r>
              <a:rPr lang="en-IN" sz="1300" b="1" dirty="0">
                <a:solidFill>
                  <a:srgbClr val="002060"/>
                </a:solidFill>
              </a:rPr>
              <a:t>    width: 100%;</a:t>
            </a:r>
          </a:p>
          <a:p>
            <a:r>
              <a:rPr lang="en-IN" sz="1300" b="1" dirty="0">
                <a:solidFill>
                  <a:srgbClr val="002060"/>
                </a:solidFill>
              </a:rPr>
              <a:t>}</a:t>
            </a:r>
          </a:p>
          <a:p>
            <a:endParaRPr lang="en-IN" sz="1300" b="1" dirty="0">
              <a:solidFill>
                <a:srgbClr val="002060"/>
              </a:solidFill>
            </a:endParaRPr>
          </a:p>
          <a:p>
            <a:r>
              <a:rPr lang="en-IN" sz="1300" b="1" dirty="0" err="1">
                <a:solidFill>
                  <a:srgbClr val="002060"/>
                </a:solidFill>
              </a:rPr>
              <a:t>th</a:t>
            </a:r>
            <a:r>
              <a:rPr lang="en-IN" sz="1300" b="1" dirty="0">
                <a:solidFill>
                  <a:srgbClr val="002060"/>
                </a:solidFill>
              </a:rPr>
              <a:t> {</a:t>
            </a:r>
          </a:p>
          <a:p>
            <a:r>
              <a:rPr lang="en-IN" sz="1300" b="1" dirty="0">
                <a:solidFill>
                  <a:srgbClr val="002060"/>
                </a:solidFill>
              </a:rPr>
              <a:t>    height: 50px;</a:t>
            </a:r>
          </a:p>
          <a:p>
            <a:r>
              <a:rPr lang="en-IN" sz="1300" b="1" dirty="0">
                <a:solidFill>
                  <a:srgbClr val="002060"/>
                </a:solidFill>
              </a:rPr>
              <a:t>}</a:t>
            </a:r>
          </a:p>
          <a:p>
            <a:r>
              <a:rPr lang="en-IN" sz="1300" b="1" dirty="0">
                <a:solidFill>
                  <a:srgbClr val="002060"/>
                </a:solidFill>
              </a:rPr>
              <a:t>&lt;/style&gt;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&lt;/head&gt;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&lt;body&gt;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&lt;table&gt;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&lt;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&lt;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Firstname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&lt;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Lastname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&lt;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&gt;Savings&lt;/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&lt;/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&lt;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&lt;td&gt;Peter&lt;/td&gt;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&lt;td&gt;Griffin&lt;/td&gt;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&lt;td&gt;$100&lt;/td&gt;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&lt;/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&lt;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&lt;td&gt;Lois&lt;/td&gt;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&lt;td&gt;Griffin&lt;/td&gt;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&lt;td&gt;$150&lt;/td&gt;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&lt;/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&lt;/table&gt;&lt;/body&gt;&lt;/html&gt;</a:t>
            </a:r>
            <a:endParaRPr lang="en-IN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97146" y="508607"/>
            <a:ext cx="8596668" cy="660400"/>
          </a:xfrm>
        </p:spPr>
        <p:txBody>
          <a:bodyPr/>
          <a:lstStyle/>
          <a:p>
            <a:r>
              <a:rPr lang="en-IN" dirty="0"/>
              <a:t>Styling </a:t>
            </a:r>
            <a:r>
              <a:rPr lang="en-IN" dirty="0" smtClean="0"/>
              <a:t>table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59080"/>
            <a:ext cx="5501640" cy="65989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b="1" dirty="0">
                <a:solidFill>
                  <a:srgbClr val="002060"/>
                </a:solidFill>
              </a:rPr>
              <a:t>&lt;style&gt;</a:t>
            </a:r>
          </a:p>
          <a:p>
            <a:r>
              <a:rPr lang="en-US" b="1" dirty="0">
                <a:solidFill>
                  <a:srgbClr val="002060"/>
                </a:solidFill>
              </a:rPr>
              <a:t>table, td, </a:t>
            </a:r>
            <a:r>
              <a:rPr lang="en-US" b="1" dirty="0" err="1">
                <a:solidFill>
                  <a:srgbClr val="002060"/>
                </a:solidFill>
              </a:rPr>
              <a:t>th</a:t>
            </a:r>
            <a:r>
              <a:rPr lang="en-US" b="1" dirty="0">
                <a:solidFill>
                  <a:srgbClr val="002060"/>
                </a:solidFill>
              </a:rPr>
              <a:t> {    </a:t>
            </a:r>
          </a:p>
          <a:p>
            <a:r>
              <a:rPr lang="en-US" b="1" dirty="0">
                <a:solidFill>
                  <a:srgbClr val="002060"/>
                </a:solidFill>
              </a:rPr>
              <a:t>    border: 1px solid #</a:t>
            </a:r>
            <a:r>
              <a:rPr lang="en-US" b="1" dirty="0" err="1">
                <a:solidFill>
                  <a:srgbClr val="002060"/>
                </a:solidFill>
              </a:rPr>
              <a:t>ddd</a:t>
            </a:r>
            <a:r>
              <a:rPr lang="en-US" b="1" dirty="0">
                <a:solidFill>
                  <a:srgbClr val="002060"/>
                </a:solidFill>
              </a:rPr>
              <a:t>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text-align: left;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table </a:t>
            </a:r>
            <a:r>
              <a:rPr lang="en-US" b="1" dirty="0">
                <a:solidFill>
                  <a:srgbClr val="002060"/>
                </a:solidFill>
              </a:rPr>
              <a:t>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border-collapse: collapse;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width: 100%;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 err="1" smtClean="0">
                <a:solidFill>
                  <a:srgbClr val="002060"/>
                </a:solidFill>
              </a:rPr>
              <a:t>th</a:t>
            </a:r>
            <a:r>
              <a:rPr lang="en-US" b="1" dirty="0">
                <a:solidFill>
                  <a:srgbClr val="002060"/>
                </a:solidFill>
              </a:rPr>
              <a:t>, td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padding: 15px;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>
                <a:solidFill>
                  <a:srgbClr val="002060"/>
                </a:solidFill>
              </a:rPr>
              <a:t>&lt;/style&gt;</a:t>
            </a:r>
          </a:p>
          <a:p>
            <a:r>
              <a:rPr lang="en-US" dirty="0"/>
              <a:t>&lt;/head</a:t>
            </a:r>
            <a:r>
              <a:rPr lang="en-US" dirty="0" smtClean="0"/>
              <a:t>&gt;</a:t>
            </a:r>
          </a:p>
          <a:p>
            <a:r>
              <a:rPr lang="en-US" dirty="0"/>
              <a:t>&lt;body&gt;</a:t>
            </a:r>
          </a:p>
          <a:p>
            <a:r>
              <a:rPr lang="en-US" dirty="0" smtClean="0"/>
              <a:t>&lt;</a:t>
            </a:r>
            <a:r>
              <a:rPr lang="en-US" dirty="0"/>
              <a:t>table&gt;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 smtClean="0"/>
              <a:t>&gt;    </a:t>
            </a: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 smtClean="0"/>
              <a:t>&gt;    </a:t>
            </a: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 smtClean="0"/>
              <a:t>&gt;    </a:t>
            </a: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&gt;Savings&lt;/</a:t>
            </a:r>
            <a:r>
              <a:rPr lang="en-US" dirty="0" err="1"/>
              <a:t>th</a:t>
            </a:r>
            <a:r>
              <a:rPr lang="en-US" dirty="0" smtClean="0"/>
              <a:t>&gt;  </a:t>
            </a: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 smtClean="0"/>
              <a:t>&gt;    </a:t>
            </a:r>
            <a:r>
              <a:rPr lang="en-US" dirty="0"/>
              <a:t>&lt;td&gt;Peter&lt;/td</a:t>
            </a:r>
            <a:r>
              <a:rPr lang="en-US" dirty="0" smtClean="0"/>
              <a:t>&gt;    </a:t>
            </a:r>
            <a:r>
              <a:rPr lang="en-US" dirty="0"/>
              <a:t>&lt;td&gt;Griffin&lt;/td</a:t>
            </a:r>
            <a:r>
              <a:rPr lang="en-US" dirty="0" smtClean="0"/>
              <a:t>&gt;    </a:t>
            </a:r>
            <a:r>
              <a:rPr lang="en-US" dirty="0"/>
              <a:t>&lt;td&gt;$100&lt;/td</a:t>
            </a:r>
            <a:r>
              <a:rPr lang="en-US" dirty="0" smtClean="0"/>
              <a:t>&gt;  </a:t>
            </a: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&lt;/table</a:t>
            </a:r>
            <a:r>
              <a:rPr lang="en-US" dirty="0" smtClean="0"/>
              <a:t>&gt; &lt;/</a:t>
            </a:r>
            <a:r>
              <a:rPr lang="en-US" dirty="0"/>
              <a:t>body</a:t>
            </a:r>
            <a:r>
              <a:rPr lang="en-US" dirty="0" smtClean="0"/>
              <a:t>&gt; &lt;/</a:t>
            </a:r>
            <a:r>
              <a:rPr lang="en-US" dirty="0"/>
              <a:t>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4294" y="172720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&lt;!DOCTYPE html&gt;</a:t>
            </a:r>
          </a:p>
          <a:p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&lt;html&gt;</a:t>
            </a:r>
          </a:p>
          <a:p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&lt;head&gt;</a:t>
            </a:r>
          </a:p>
          <a:p>
            <a:r>
              <a:rPr lang="en-IN" sz="1300" b="1" dirty="0" smtClean="0">
                <a:solidFill>
                  <a:schemeClr val="accent4">
                    <a:lumMod val="75000"/>
                  </a:schemeClr>
                </a:solidFill>
              </a:rPr>
              <a:t>&lt;style&gt;</a:t>
            </a:r>
          </a:p>
          <a:p>
            <a:r>
              <a:rPr lang="en-IN" sz="1300" b="1" dirty="0" smtClean="0">
                <a:solidFill>
                  <a:schemeClr val="accent4">
                    <a:lumMod val="75000"/>
                  </a:schemeClr>
                </a:solidFill>
              </a:rPr>
              <a:t>table {</a:t>
            </a:r>
          </a:p>
          <a:p>
            <a:r>
              <a:rPr lang="en-IN" sz="1300" b="1" dirty="0" smtClean="0">
                <a:solidFill>
                  <a:schemeClr val="accent4">
                    <a:lumMod val="75000"/>
                  </a:schemeClr>
                </a:solidFill>
              </a:rPr>
              <a:t>    border-collapse: collapse;</a:t>
            </a:r>
          </a:p>
          <a:p>
            <a:r>
              <a:rPr lang="en-IN" sz="1300" b="1" dirty="0" smtClean="0">
                <a:solidFill>
                  <a:schemeClr val="accent4">
                    <a:lumMod val="75000"/>
                  </a:schemeClr>
                </a:solidFill>
              </a:rPr>
              <a:t>    width: 100%;</a:t>
            </a:r>
          </a:p>
          <a:p>
            <a:r>
              <a:rPr lang="en-IN" sz="1300" b="1" dirty="0" smtClean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endParaRPr lang="en-IN" sz="13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sz="1300" b="1" dirty="0" err="1" smtClean="0">
                <a:solidFill>
                  <a:schemeClr val="accent4">
                    <a:lumMod val="75000"/>
                  </a:schemeClr>
                </a:solidFill>
              </a:rPr>
              <a:t>th</a:t>
            </a:r>
            <a:r>
              <a:rPr lang="en-IN" sz="1300" b="1" dirty="0" smtClean="0">
                <a:solidFill>
                  <a:schemeClr val="accent4">
                    <a:lumMod val="75000"/>
                  </a:schemeClr>
                </a:solidFill>
              </a:rPr>
              <a:t>, td {</a:t>
            </a:r>
          </a:p>
          <a:p>
            <a:r>
              <a:rPr lang="en-IN" sz="1300" b="1" dirty="0" smtClean="0">
                <a:solidFill>
                  <a:schemeClr val="accent4">
                    <a:lumMod val="75000"/>
                  </a:schemeClr>
                </a:solidFill>
              </a:rPr>
              <a:t>    padding: 8px;</a:t>
            </a:r>
          </a:p>
          <a:p>
            <a:r>
              <a:rPr lang="en-IN" sz="1300" b="1" dirty="0" smtClean="0">
                <a:solidFill>
                  <a:schemeClr val="accent4">
                    <a:lumMod val="75000"/>
                  </a:schemeClr>
                </a:solidFill>
              </a:rPr>
              <a:t>    text-align: left;</a:t>
            </a:r>
          </a:p>
          <a:p>
            <a:r>
              <a:rPr lang="en-IN" sz="1300" b="1" dirty="0" smtClean="0">
                <a:solidFill>
                  <a:schemeClr val="accent4">
                    <a:lumMod val="75000"/>
                  </a:schemeClr>
                </a:solidFill>
              </a:rPr>
              <a:t>    border-bottom: 1px solid #</a:t>
            </a:r>
            <a:r>
              <a:rPr lang="en-IN" sz="1300" b="1" dirty="0" err="1" smtClean="0">
                <a:solidFill>
                  <a:schemeClr val="accent4">
                    <a:lumMod val="75000"/>
                  </a:schemeClr>
                </a:solidFill>
              </a:rPr>
              <a:t>ddd</a:t>
            </a:r>
            <a:r>
              <a:rPr lang="en-IN" sz="1300" b="1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r>
              <a:rPr lang="en-IN" sz="1300" b="1" dirty="0" smtClean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endParaRPr lang="en-IN" sz="13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sz="1300" b="1" dirty="0" err="1" smtClean="0">
                <a:solidFill>
                  <a:schemeClr val="accent4">
                    <a:lumMod val="75000"/>
                  </a:schemeClr>
                </a:solidFill>
              </a:rPr>
              <a:t>tr:hover</a:t>
            </a:r>
            <a:r>
              <a:rPr lang="en-IN" sz="1300" b="1" dirty="0" smtClean="0">
                <a:solidFill>
                  <a:schemeClr val="accent4">
                    <a:lumMod val="75000"/>
                  </a:schemeClr>
                </a:solidFill>
              </a:rPr>
              <a:t> {background-</a:t>
            </a:r>
            <a:r>
              <a:rPr lang="en-IN" sz="1300" b="1" dirty="0" err="1" smtClean="0">
                <a:solidFill>
                  <a:schemeClr val="accent4">
                    <a:lumMod val="75000"/>
                  </a:schemeClr>
                </a:solidFill>
              </a:rPr>
              <a:t>color</a:t>
            </a:r>
            <a:r>
              <a:rPr lang="en-IN" sz="1300" b="1" dirty="0" smtClean="0">
                <a:solidFill>
                  <a:schemeClr val="accent4">
                    <a:lumMod val="75000"/>
                  </a:schemeClr>
                </a:solidFill>
              </a:rPr>
              <a:t>:#f5f5f5;}</a:t>
            </a:r>
          </a:p>
          <a:p>
            <a:r>
              <a:rPr lang="en-IN" sz="1300" b="1" dirty="0" smtClean="0">
                <a:solidFill>
                  <a:schemeClr val="accent4">
                    <a:lumMod val="75000"/>
                  </a:schemeClr>
                </a:solidFill>
              </a:rPr>
              <a:t>&lt;/style&gt;</a:t>
            </a:r>
          </a:p>
          <a:p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&lt;/head&gt;</a:t>
            </a:r>
          </a:p>
          <a:p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&lt;body&gt;</a:t>
            </a:r>
          </a:p>
          <a:p>
            <a:endParaRPr lang="en-IN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&lt;h2&gt;</a:t>
            </a:r>
            <a:r>
              <a:rPr lang="en-IN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Hoverable</a:t>
            </a:r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Table&lt;/h2&gt;</a:t>
            </a:r>
          </a:p>
          <a:p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&lt;p&gt;Move the mouse over the table rows to see the effect.&lt;/p&gt;</a:t>
            </a:r>
          </a:p>
          <a:p>
            <a:endParaRPr lang="en-IN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&lt;table&gt;</a:t>
            </a:r>
          </a:p>
          <a:p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&lt;</a:t>
            </a:r>
            <a:r>
              <a:rPr lang="en-IN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</a:t>
            </a:r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   &lt;</a:t>
            </a:r>
            <a:r>
              <a:rPr lang="en-IN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&gt;First Name&lt;/</a:t>
            </a:r>
            <a:r>
              <a:rPr lang="en-IN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   &lt;</a:t>
            </a:r>
            <a:r>
              <a:rPr lang="en-IN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&gt;Last Name&lt;/</a:t>
            </a:r>
            <a:r>
              <a:rPr lang="en-IN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   &lt;</a:t>
            </a:r>
            <a:r>
              <a:rPr lang="en-IN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&gt;Points&lt;/</a:t>
            </a:r>
            <a:r>
              <a:rPr lang="en-IN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 &lt;/</a:t>
            </a:r>
            <a:r>
              <a:rPr lang="en-IN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</a:t>
            </a:r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&lt;</a:t>
            </a:r>
            <a:r>
              <a:rPr lang="en-IN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</a:t>
            </a:r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   &lt;td&gt;Peter&lt;/td&gt;            &lt;td&gt;Griffin&lt;/td&gt;          &lt;td&gt;$100&lt;/td&gt;    &lt;/</a:t>
            </a:r>
            <a:r>
              <a:rPr lang="en-IN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</a:t>
            </a:r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&lt;/table&gt; &lt;/body&gt; &lt;/html&gt;</a:t>
            </a:r>
            <a:endParaRPr lang="en-IN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Styles -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stands for Cascading Style </a:t>
            </a:r>
            <a:r>
              <a:rPr lang="en-US" dirty="0" smtClean="0"/>
              <a:t>Sheets</a:t>
            </a:r>
          </a:p>
          <a:p>
            <a:r>
              <a:rPr lang="en-US" dirty="0"/>
              <a:t>HTML just describes the layout of the elements in a web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used </a:t>
            </a:r>
            <a:r>
              <a:rPr lang="en-US" dirty="0"/>
              <a:t>to apply the styles for those elements</a:t>
            </a:r>
            <a:r>
              <a:rPr lang="en-US" dirty="0" smtClean="0"/>
              <a:t>.</a:t>
            </a:r>
          </a:p>
          <a:p>
            <a:r>
              <a:rPr lang="en-US" dirty="0"/>
              <a:t>CSS saves a lot of work, when you work with multiple web pages in a single web </a:t>
            </a:r>
            <a:r>
              <a:rPr lang="en-US" dirty="0" smtClean="0"/>
              <a:t>site </a:t>
            </a:r>
            <a:r>
              <a:rPr lang="en-US" dirty="0"/>
              <a:t>by applying styles to all pages from a single file.</a:t>
            </a:r>
          </a:p>
          <a:p>
            <a:r>
              <a:rPr lang="en-IN" dirty="0"/>
              <a:t>CSS syntax: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29" y="4443089"/>
            <a:ext cx="39338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88215" y="132763"/>
            <a:ext cx="3139212" cy="660400"/>
          </a:xfrm>
        </p:spPr>
        <p:txBody>
          <a:bodyPr/>
          <a:lstStyle/>
          <a:p>
            <a:r>
              <a:rPr lang="en-IN" dirty="0" smtClean="0"/>
              <a:t>CSS with Form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383" y="132763"/>
            <a:ext cx="550164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input[type=text], select {</a:t>
            </a:r>
          </a:p>
          <a:p>
            <a:r>
              <a:rPr lang="en-US" dirty="0"/>
              <a:t>    width: 100%;</a:t>
            </a:r>
          </a:p>
          <a:p>
            <a:r>
              <a:rPr lang="en-US" dirty="0"/>
              <a:t>    padding: 12px 20px;</a:t>
            </a:r>
          </a:p>
          <a:p>
            <a:r>
              <a:rPr lang="en-US" dirty="0"/>
              <a:t>    margin: 8px 0;</a:t>
            </a:r>
          </a:p>
          <a:p>
            <a:r>
              <a:rPr lang="en-US" dirty="0"/>
              <a:t>    display: inline-block;</a:t>
            </a:r>
          </a:p>
          <a:p>
            <a:r>
              <a:rPr lang="en-US" dirty="0"/>
              <a:t>    border: 1px solid #ccc;</a:t>
            </a:r>
          </a:p>
          <a:p>
            <a:r>
              <a:rPr lang="en-US" dirty="0"/>
              <a:t>    border-radius: 4px;</a:t>
            </a:r>
          </a:p>
          <a:p>
            <a:r>
              <a:rPr lang="en-US" dirty="0"/>
              <a:t>    box-sizing: border-box;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input[type=submit</a:t>
            </a:r>
            <a:r>
              <a:rPr lang="en-US" dirty="0"/>
              <a:t>] {</a:t>
            </a:r>
          </a:p>
          <a:p>
            <a:r>
              <a:rPr lang="en-US" dirty="0"/>
              <a:t>    width: 100%;</a:t>
            </a:r>
          </a:p>
          <a:p>
            <a:r>
              <a:rPr lang="en-US" dirty="0"/>
              <a:t>    background-color: #4CAF50;</a:t>
            </a:r>
          </a:p>
          <a:p>
            <a:r>
              <a:rPr lang="en-US" dirty="0"/>
              <a:t>    color: white;</a:t>
            </a:r>
          </a:p>
          <a:p>
            <a:r>
              <a:rPr lang="en-US" dirty="0"/>
              <a:t>    padding: 14px 20px;</a:t>
            </a:r>
          </a:p>
          <a:p>
            <a:r>
              <a:rPr lang="en-US" dirty="0"/>
              <a:t>    margin: 8px 0;</a:t>
            </a:r>
          </a:p>
          <a:p>
            <a:r>
              <a:rPr lang="en-US" dirty="0"/>
              <a:t>    border: none;</a:t>
            </a:r>
          </a:p>
          <a:p>
            <a:r>
              <a:rPr lang="en-US" dirty="0"/>
              <a:t>    border-radius: 4px;</a:t>
            </a:r>
          </a:p>
          <a:p>
            <a:r>
              <a:rPr lang="en-US" dirty="0"/>
              <a:t>    cursor: pointer;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73023" y="132763"/>
            <a:ext cx="6096000" cy="68326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input[type=submit]:hover {</a:t>
            </a:r>
          </a:p>
          <a:p>
            <a:r>
              <a:rPr lang="en-US" sz="1400" dirty="0"/>
              <a:t>    background-color: #45a049;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div {</a:t>
            </a:r>
          </a:p>
          <a:p>
            <a:r>
              <a:rPr lang="en-US" sz="1400" dirty="0"/>
              <a:t>    border-radius: 5px;</a:t>
            </a:r>
          </a:p>
          <a:p>
            <a:r>
              <a:rPr lang="en-US" sz="1400" dirty="0"/>
              <a:t>    background-color: #f2f2f2;</a:t>
            </a:r>
          </a:p>
          <a:p>
            <a:r>
              <a:rPr lang="en-US" sz="1400" dirty="0"/>
              <a:t>    padding: 20px;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&lt;/style&gt;</a:t>
            </a:r>
          </a:p>
          <a:p>
            <a:endParaRPr lang="en-IN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body&gt;</a:t>
            </a:r>
          </a:p>
          <a:p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h3&gt;Using CSS to style an HTML Form&lt;/h3&gt;</a:t>
            </a:r>
          </a:p>
          <a:p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div&gt;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&lt;form action="/</a:t>
            </a:r>
            <a:r>
              <a:rPr lang="en-IN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action_page.php</a:t>
            </a: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&lt;label for="</a:t>
            </a:r>
            <a:r>
              <a:rPr lang="en-IN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fname</a:t>
            </a: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"&gt;First Name&lt;/label&gt;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&lt;input type="text" id="</a:t>
            </a:r>
            <a:r>
              <a:rPr lang="en-IN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fname</a:t>
            </a: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name="</a:t>
            </a:r>
            <a:r>
              <a:rPr lang="en-IN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firstname</a:t>
            </a: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placeholder="Your name.."&gt;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&lt;label for="</a:t>
            </a:r>
            <a:r>
              <a:rPr lang="en-IN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lname</a:t>
            </a: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"&gt;Last Name&lt;/label&gt;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&lt;input type="text" id="</a:t>
            </a:r>
            <a:r>
              <a:rPr lang="en-IN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lname</a:t>
            </a: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name="</a:t>
            </a:r>
            <a:r>
              <a:rPr lang="en-IN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lastname</a:t>
            </a: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placeholder="Your last name.."&gt;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&lt;label for="country"&gt;Country&lt;/label&gt;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&lt;select id="country" name="country"&gt;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&lt;option value="</a:t>
            </a:r>
            <a:r>
              <a:rPr lang="en-IN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australia</a:t>
            </a: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"&gt;Australia&lt;/option&gt;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&lt;option value="</a:t>
            </a:r>
            <a:r>
              <a:rPr lang="en-IN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canada</a:t>
            </a: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"&gt;Canada&lt;/option&gt;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&lt;option value="</a:t>
            </a:r>
            <a:r>
              <a:rPr lang="en-IN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</a:t>
            </a: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"&gt;USA&lt;/option&gt;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&lt;/select&gt;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&lt;input type="submit" value="Submit"&gt;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&lt;/form&gt;</a:t>
            </a:r>
          </a:p>
          <a:p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&lt;/div&gt;</a:t>
            </a:r>
          </a:p>
          <a:p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r>
              <a:rPr lang="en-I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&lt;/</a:t>
            </a:r>
            <a:r>
              <a:rPr lang="en-I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html&gt;</a:t>
            </a:r>
            <a:endParaRPr lang="en-IN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- Techniques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can be added to HTML elements in 3 ways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/>
              <a:t>Inline</a:t>
            </a:r>
            <a:r>
              <a:rPr lang="en-US" dirty="0"/>
              <a:t> - by using the style attribute in HTML </a:t>
            </a:r>
            <a:r>
              <a:rPr lang="en-US" dirty="0" smtClean="0"/>
              <a:t>elements</a:t>
            </a:r>
          </a:p>
          <a:p>
            <a:endParaRPr lang="en-US" dirty="0"/>
          </a:p>
          <a:p>
            <a:r>
              <a:rPr lang="en-US" b="1" dirty="0"/>
              <a:t>Internal</a:t>
            </a:r>
            <a:r>
              <a:rPr lang="en-US" dirty="0"/>
              <a:t> - by using a &lt;style&gt; element in the &lt;head&gt; </a:t>
            </a:r>
            <a:r>
              <a:rPr lang="en-US" dirty="0" smtClean="0"/>
              <a:t>section</a:t>
            </a:r>
          </a:p>
          <a:p>
            <a:endParaRPr lang="en-US" dirty="0"/>
          </a:p>
          <a:p>
            <a:r>
              <a:rPr lang="en-US" b="1" dirty="0"/>
              <a:t>External</a:t>
            </a:r>
            <a:r>
              <a:rPr lang="en-US" dirty="0"/>
              <a:t> - by using an external CSS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inline CSS is used to apply a unique style to a single HTML element.</a:t>
            </a:r>
          </a:p>
          <a:p>
            <a:r>
              <a:rPr lang="en-US" dirty="0"/>
              <a:t>An inline CSS uses the style attribute of an HTML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 style="</a:t>
            </a:r>
            <a:r>
              <a:rPr lang="en-US" dirty="0" err="1"/>
              <a:t>color:blue</a:t>
            </a:r>
            <a:r>
              <a:rPr lang="en-US" dirty="0"/>
              <a:t>;"&gt;This is a Blue Heading&lt;/h1&gt;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263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internal CSS is used to define a style for a single HTML page.</a:t>
            </a:r>
          </a:p>
          <a:p>
            <a:r>
              <a:rPr lang="en-US" dirty="0"/>
              <a:t>An internal CSS is defined in the &lt;head&gt; section of an HTML page, within a &lt;style&gt; element: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1255363"/>
            <a:ext cx="8596668" cy="54244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body {background-color: </a:t>
            </a:r>
            <a:r>
              <a:rPr lang="en-US" dirty="0" err="1"/>
              <a:t>powderblue</a:t>
            </a:r>
            <a:r>
              <a:rPr lang="en-US" dirty="0"/>
              <a:t>;}</a:t>
            </a:r>
          </a:p>
          <a:p>
            <a:r>
              <a:rPr lang="en-US" dirty="0"/>
              <a:t>h1   {color: blue;}</a:t>
            </a:r>
          </a:p>
          <a:p>
            <a:r>
              <a:rPr lang="en-US" dirty="0"/>
              <a:t>p    {color: red;}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&lt;h1&gt;This is a heading&lt;/h1&gt;</a:t>
            </a:r>
          </a:p>
          <a:p>
            <a:r>
              <a:rPr lang="en-US" dirty="0"/>
              <a:t>&lt;p&gt;This is a paragraph.&lt;/p&gt;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06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external style sheet is used to define the style for many HTML pages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With an external style sheet, you can change the look of an entire web site, by changing one file</a:t>
            </a:r>
            <a:r>
              <a:rPr lang="en-US" b="1" dirty="0" smtClean="0"/>
              <a:t>!</a:t>
            </a:r>
          </a:p>
          <a:p>
            <a:endParaRPr lang="en-US" dirty="0"/>
          </a:p>
          <a:p>
            <a:r>
              <a:rPr lang="en-US" dirty="0"/>
              <a:t>To use an external style sheet, add a link to it in the &lt;head&gt; section of the HTML page: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2268</Words>
  <Application>Microsoft Office PowerPoint</Application>
  <PresentationFormat>Widescreen</PresentationFormat>
  <Paragraphs>518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Trebuchet MS</vt:lpstr>
      <vt:lpstr>Wingdings 3</vt:lpstr>
      <vt:lpstr>Facet</vt:lpstr>
      <vt:lpstr>HTML Styles - CSS</vt:lpstr>
      <vt:lpstr>CSS</vt:lpstr>
      <vt:lpstr>HTML Styles - CSS</vt:lpstr>
      <vt:lpstr>CSS - Techniques</vt:lpstr>
      <vt:lpstr>Inline CSS</vt:lpstr>
      <vt:lpstr>Inline CSS</vt:lpstr>
      <vt:lpstr>Internal CSS</vt:lpstr>
      <vt:lpstr>Internal CSS</vt:lpstr>
      <vt:lpstr>External CSS</vt:lpstr>
      <vt:lpstr>External CSS</vt:lpstr>
      <vt:lpstr>External CSS</vt:lpstr>
      <vt:lpstr>CSS Selectors</vt:lpstr>
      <vt:lpstr>CSS Fonts</vt:lpstr>
      <vt:lpstr>CSS Box Model</vt:lpstr>
      <vt:lpstr>CSS Heading</vt:lpstr>
      <vt:lpstr>CSS Paragraph</vt:lpstr>
      <vt:lpstr>CSS Image</vt:lpstr>
      <vt:lpstr>CSS Image</vt:lpstr>
      <vt:lpstr>CSS Image</vt:lpstr>
      <vt:lpstr>CSS Hyperlink</vt:lpstr>
      <vt:lpstr>CSS Hyperlink</vt:lpstr>
      <vt:lpstr>CSS Border</vt:lpstr>
      <vt:lpstr>HTML &lt;div&gt; Tag</vt:lpstr>
      <vt:lpstr>Div CSS</vt:lpstr>
      <vt:lpstr>Div CSS</vt:lpstr>
      <vt:lpstr>Styling lists</vt:lpstr>
      <vt:lpstr>Styling lists</vt:lpstr>
      <vt:lpstr>Styling table</vt:lpstr>
      <vt:lpstr>Styling table</vt:lpstr>
      <vt:lpstr>CSS with Form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 Styles - CSS</dc:title>
  <dc:creator>mruser</dc:creator>
  <cp:lastModifiedBy>Dibakar</cp:lastModifiedBy>
  <cp:revision>14</cp:revision>
  <dcterms:created xsi:type="dcterms:W3CDTF">2018-10-11T09:13:40Z</dcterms:created>
  <dcterms:modified xsi:type="dcterms:W3CDTF">2018-10-16T14:27:58Z</dcterms:modified>
</cp:coreProperties>
</file>