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86" r:id="rId20"/>
    <p:sldId id="288" r:id="rId21"/>
    <p:sldId id="289" r:id="rId22"/>
    <p:sldId id="290" r:id="rId23"/>
    <p:sldId id="291" r:id="rId24"/>
    <p:sldId id="292" r:id="rId25"/>
    <p:sldId id="293" r:id="rId26"/>
    <p:sldId id="295" r:id="rId27"/>
    <p:sldId id="294" r:id="rId28"/>
    <p:sldId id="287" r:id="rId29"/>
    <p:sldId id="274" r:id="rId30"/>
    <p:sldId id="276" r:id="rId31"/>
    <p:sldId id="277" r:id="rId32"/>
    <p:sldId id="278" r:id="rId33"/>
    <p:sldId id="279" r:id="rId34"/>
    <p:sldId id="280" r:id="rId35"/>
    <p:sldId id="281" r:id="rId36"/>
    <p:sldId id="282" r:id="rId37"/>
    <p:sldId id="283" r:id="rId38"/>
    <p:sldId id="284" r:id="rId39"/>
    <p:sldId id="285" r:id="rId40"/>
    <p:sldId id="27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3F3CB9A-9339-4A66-84F3-33ABF70A85D2}" type="datetimeFigureOut">
              <a:rPr lang="en-US" smtClean="0"/>
              <a:pPr/>
              <a:t>4/9/2024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3064C91-1D10-4C2A-805F-C74236B6DA0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F3CB9A-9339-4A66-84F3-33ABF70A85D2}"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64C91-1D10-4C2A-805F-C74236B6DA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F3CB9A-9339-4A66-84F3-33ABF70A85D2}"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64C91-1D10-4C2A-805F-C74236B6DA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3F3CB9A-9339-4A66-84F3-33ABF70A85D2}"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64C91-1D10-4C2A-805F-C74236B6DA0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3F3CB9A-9339-4A66-84F3-33ABF70A85D2}" type="datetimeFigureOut">
              <a:rPr lang="en-US" smtClean="0"/>
              <a:pPr/>
              <a:t>4/9/2024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3064C91-1D10-4C2A-805F-C74236B6DA0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3F3CB9A-9339-4A66-84F3-33ABF70A85D2}"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64C91-1D10-4C2A-805F-C74236B6DA0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3F3CB9A-9339-4A66-84F3-33ABF70A85D2}"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64C91-1D10-4C2A-805F-C74236B6DA0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3F3CB9A-9339-4A66-84F3-33ABF70A85D2}" type="datetimeFigureOut">
              <a:rPr lang="en-US" smtClean="0"/>
              <a:pPr/>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64C91-1D10-4C2A-805F-C74236B6DA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3CB9A-9339-4A66-84F3-33ABF70A85D2}"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64C91-1D10-4C2A-805F-C74236B6DA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F3CB9A-9339-4A66-84F3-33ABF70A85D2}"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64C91-1D10-4C2A-805F-C74236B6DA0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F3CB9A-9339-4A66-84F3-33ABF70A85D2}" type="datetimeFigureOut">
              <a:rPr lang="en-US" smtClean="0"/>
              <a:pPr/>
              <a:t>4/9/2024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3064C91-1D10-4C2A-805F-C74236B6DA0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3F3CB9A-9339-4A66-84F3-33ABF70A85D2}" type="datetimeFigureOut">
              <a:rPr lang="en-US" smtClean="0"/>
              <a:pPr/>
              <a:t>4/9/2024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3064C91-1D10-4C2A-805F-C74236B6DA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dureka.co/blog/iot-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dureka.co/blog/pig-tutorial/" TargetMode="External"/><Relationship Id="rId2" Type="http://schemas.openxmlformats.org/officeDocument/2006/relationships/hyperlink" Target="https://www.edureka.co/blog/what-is-hadoop/" TargetMode="External"/><Relationship Id="rId1" Type="http://schemas.openxmlformats.org/officeDocument/2006/relationships/slideLayout" Target="../slideLayouts/slideLayout2.xml"/><Relationship Id="rId5" Type="http://schemas.openxmlformats.org/officeDocument/2006/relationships/hyperlink" Target="https://www.edureka.co/blog/spark-tutorial/" TargetMode="External"/><Relationship Id="rId4" Type="http://schemas.openxmlformats.org/officeDocument/2006/relationships/hyperlink" Target="https://www.edureka.co/blog/hive-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Big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Applications:</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a:p>
          <a:p>
            <a:r>
              <a:rPr lang="en-US" b="1" dirty="0"/>
              <a:t>Big Data Applications: Internet of Things (</a:t>
            </a:r>
            <a:r>
              <a:rPr lang="en-US" b="1" dirty="0" err="1"/>
              <a:t>IoT</a:t>
            </a:r>
            <a:r>
              <a:rPr lang="en-US" b="1" dirty="0"/>
              <a:t>)</a:t>
            </a:r>
            <a:endParaRPr lang="en-US" dirty="0"/>
          </a:p>
          <a:p>
            <a:pPr lvl="0"/>
            <a:r>
              <a:rPr lang="en-US" dirty="0"/>
              <a:t>Data extracted from </a:t>
            </a:r>
            <a:r>
              <a:rPr lang="en-US" b="1" i="1" u="sng" dirty="0" err="1">
                <a:hlinkClick r:id="rId2"/>
              </a:rPr>
              <a:t>IoT</a:t>
            </a:r>
            <a:r>
              <a:rPr lang="en-US" dirty="0"/>
              <a:t> devices provides a mapping of device inter-connectivity. </a:t>
            </a:r>
          </a:p>
          <a:p>
            <a:pPr lvl="0"/>
            <a:r>
              <a:rPr lang="en-US" dirty="0"/>
              <a:t>Such mappings have been used by various companies and governments to increase efficiency. </a:t>
            </a:r>
          </a:p>
          <a:p>
            <a:pPr lvl="0"/>
            <a:r>
              <a:rPr lang="en-US" dirty="0" err="1"/>
              <a:t>IoT</a:t>
            </a:r>
            <a:r>
              <a:rPr lang="en-US" dirty="0"/>
              <a:t> is also increasingly adopted as a means of gathering sensory data, and this sensory data is used in medical and manufacturing contexts.  </a:t>
            </a:r>
          </a:p>
          <a:p>
            <a:r>
              <a:rPr lang="en-US" b="1" dirty="0"/>
              <a:t>Cyber security &amp; Intelligence</a:t>
            </a:r>
            <a:r>
              <a:rPr lang="en-US" dirty="0"/>
              <a:t> </a:t>
            </a:r>
          </a:p>
          <a:p>
            <a:pPr lvl="0"/>
            <a:r>
              <a:rPr lang="en-US" dirty="0"/>
              <a:t>The federal government launched a cyber security research and development plan that relies on the ability to analyze large data sets in order to improve the security of U.S. computer networks.</a:t>
            </a:r>
          </a:p>
          <a:p>
            <a:pPr lvl="0"/>
            <a:r>
              <a:rPr lang="en-US" dirty="0"/>
              <a:t>The National Geospatial-Intelligence Agency is creating a “Map of the World” that can gather and analyze data from a wide variety of sources such as satellite and social media data. It contains a variety of data from classified, unclassified, and top-secret networks.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Hadoop</a:t>
            </a:r>
            <a:r>
              <a:rPr lang="en-US" b="1" dirty="0"/>
              <a:t> ?</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US" dirty="0"/>
              <a:t>Apache </a:t>
            </a:r>
            <a:r>
              <a:rPr lang="en-US" dirty="0" err="1"/>
              <a:t>Hadoop</a:t>
            </a:r>
            <a:r>
              <a:rPr lang="en-US" dirty="0"/>
              <a:t> is a framework that allows for the distributed processing of large data sets across clusters of commodity computers using a simple programming model.</a:t>
            </a:r>
          </a:p>
          <a:p>
            <a:pPr lvl="0"/>
            <a:r>
              <a:rPr lang="en-US" dirty="0"/>
              <a:t>It is an open source Data management with scale-out storage and distributed processing.</a:t>
            </a:r>
          </a:p>
          <a:p>
            <a:r>
              <a:rPr lang="en-US" dirty="0"/>
              <a:t>Distributes processing                          </a:t>
            </a:r>
          </a:p>
          <a:p>
            <a:r>
              <a:rPr lang="en-US" dirty="0"/>
              <a:t>Large dataset </a:t>
            </a:r>
          </a:p>
          <a:p>
            <a:r>
              <a:rPr lang="en-US" dirty="0"/>
              <a:t>Clusters                                                   </a:t>
            </a:r>
          </a:p>
          <a:p>
            <a:r>
              <a:rPr lang="en-US" dirty="0"/>
              <a:t>Commodity computer</a:t>
            </a:r>
          </a:p>
          <a:p>
            <a:r>
              <a:rPr lang="en-US" dirty="0"/>
              <a:t>Simple programming model                 </a:t>
            </a:r>
          </a:p>
          <a:p>
            <a:r>
              <a:rPr lang="en-US" dirty="0"/>
              <a:t>Open source data management</a:t>
            </a:r>
          </a:p>
          <a:p>
            <a:r>
              <a:rPr lang="en-US" dirty="0"/>
              <a:t>Scale out storage</a:t>
            </a:r>
          </a:p>
          <a:p>
            <a:pPr lvl="0"/>
            <a:endParaRPr lang="en-US" dirty="0"/>
          </a:p>
          <a:p>
            <a:endParaRPr lang="en-US" dirty="0"/>
          </a:p>
        </p:txBody>
      </p:sp>
      <p:pic>
        <p:nvPicPr>
          <p:cNvPr id="4" name="Picture 3" descr="C:\Users\ebiw\AppData\Local\Microsoft\Windows\INetCache\IE\5OW2AOWL\hadoo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57200"/>
            <a:ext cx="904267" cy="894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RDBMS  and </a:t>
            </a:r>
            <a:r>
              <a:rPr lang="en-US" b="1" dirty="0" err="1"/>
              <a:t>Hadoop</a:t>
            </a:r>
            <a:endParaRPr lang="en-US" dirty="0"/>
          </a:p>
        </p:txBody>
      </p:sp>
      <p:sp>
        <p:nvSpPr>
          <p:cNvPr id="3" name="Content Placeholder 2"/>
          <p:cNvSpPr>
            <a:spLocks noGrp="1"/>
          </p:cNvSpPr>
          <p:nvPr>
            <p:ph sz="quarter" idx="1"/>
          </p:nvPr>
        </p:nvSpPr>
        <p:spPr/>
        <p:txBody>
          <a:bodyPr>
            <a:normAutofit/>
          </a:bodyPr>
          <a:lstStyle/>
          <a:p>
            <a:endParaRPr lang="en-US" dirty="0"/>
          </a:p>
        </p:txBody>
      </p:sp>
      <p:pic>
        <p:nvPicPr>
          <p:cNvPr id="4" name="Picture 3" descr="C:\Users\ebiw\AppData\Local\Microsoft\Windows\INetCache\IE\5OW2AOWL\hadoo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57200"/>
            <a:ext cx="904267" cy="8949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srcRect/>
          <a:stretch>
            <a:fillRect/>
          </a:stretch>
        </p:blipFill>
        <p:spPr bwMode="auto">
          <a:xfrm>
            <a:off x="762000" y="1447800"/>
            <a:ext cx="8124825" cy="48577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Hadoop</a:t>
            </a:r>
            <a:r>
              <a:rPr lang="en-US" b="1" dirty="0"/>
              <a:t> Ecosystems : </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4753" y="1541834"/>
            <a:ext cx="5554493" cy="377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Hadoop</a:t>
            </a:r>
            <a:r>
              <a:rPr lang="en-US" b="1" dirty="0"/>
              <a:t> Core Components : </a:t>
            </a:r>
            <a:endParaRPr lang="en-US" dirty="0"/>
          </a:p>
        </p:txBody>
      </p:sp>
      <p:sp>
        <p:nvSpPr>
          <p:cNvPr id="3" name="Content Placeholder 2"/>
          <p:cNvSpPr>
            <a:spLocks noGrp="1"/>
          </p:cNvSpPr>
          <p:nvPr>
            <p:ph sz="quarter" idx="1"/>
          </p:nvPr>
        </p:nvSpPr>
        <p:spPr>
          <a:xfrm>
            <a:off x="914400" y="1447800"/>
            <a:ext cx="5105400" cy="4572000"/>
          </a:xfrm>
        </p:spPr>
        <p:txBody>
          <a:bodyPr>
            <a:normAutofit lnSpcReduction="10000"/>
          </a:bodyPr>
          <a:lstStyle/>
          <a:p>
            <a:r>
              <a:rPr lang="en-US" b="1" dirty="0"/>
              <a:t>Storage </a:t>
            </a:r>
            <a:r>
              <a:rPr lang="en-US" dirty="0"/>
              <a:t>:</a:t>
            </a:r>
          </a:p>
          <a:p>
            <a:pPr lvl="0"/>
            <a:r>
              <a:rPr lang="en-US" dirty="0"/>
              <a:t>Identify the machine where data needs to be stored</a:t>
            </a:r>
          </a:p>
          <a:p>
            <a:r>
              <a:rPr lang="en-US" dirty="0"/>
              <a:t>2.   Store the data</a:t>
            </a:r>
          </a:p>
          <a:p>
            <a:pPr lvl="0"/>
            <a:r>
              <a:rPr lang="en-US" dirty="0"/>
              <a:t>Maintain metadata   about the storage</a:t>
            </a:r>
          </a:p>
          <a:p>
            <a:r>
              <a:rPr lang="en-US" b="1" dirty="0"/>
              <a:t>Processing</a:t>
            </a:r>
            <a:r>
              <a:rPr lang="en-US" dirty="0"/>
              <a:t> :</a:t>
            </a:r>
          </a:p>
          <a:p>
            <a:r>
              <a:rPr lang="en-US" dirty="0"/>
              <a:t>1.   Identify the machine where  processing needs to take place</a:t>
            </a:r>
          </a:p>
          <a:p>
            <a:r>
              <a:rPr lang="en-US" dirty="0"/>
              <a:t>2.   Actual execution of the program</a:t>
            </a:r>
          </a:p>
          <a:p>
            <a:r>
              <a:rPr lang="en-US" dirty="0"/>
              <a:t>3.   Monitor for failure/restart of the    program </a:t>
            </a:r>
          </a:p>
          <a:p>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295400"/>
            <a:ext cx="3023397" cy="2247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Hadoop</a:t>
            </a:r>
            <a:r>
              <a:rPr lang="en-US" b="1" dirty="0"/>
              <a:t> Core Components : </a:t>
            </a:r>
            <a:endParaRPr lang="en-US" dirty="0"/>
          </a:p>
        </p:txBody>
      </p:sp>
      <p:sp>
        <p:nvSpPr>
          <p:cNvPr id="3" name="Content Placeholder 2"/>
          <p:cNvSpPr>
            <a:spLocks noGrp="1"/>
          </p:cNvSpPr>
          <p:nvPr>
            <p:ph sz="quarter" idx="1"/>
          </p:nvPr>
        </p:nvSpPr>
        <p:spPr>
          <a:xfrm>
            <a:off x="914400" y="1447800"/>
            <a:ext cx="5105400" cy="4572000"/>
          </a:xfrm>
        </p:spPr>
        <p:txBody>
          <a:bodyPr>
            <a:normAutofit fontScale="92500" lnSpcReduction="20000"/>
          </a:bodyPr>
          <a:lstStyle/>
          <a:p>
            <a:r>
              <a:rPr lang="en-US" b="1" dirty="0" err="1"/>
              <a:t>NameNode</a:t>
            </a:r>
            <a:r>
              <a:rPr lang="en-US" b="1" dirty="0"/>
              <a:t> vs. </a:t>
            </a:r>
            <a:r>
              <a:rPr lang="en-US" b="1" dirty="0" err="1"/>
              <a:t>Datanode</a:t>
            </a:r>
            <a:r>
              <a:rPr lang="en-US" b="1" dirty="0"/>
              <a:t> </a:t>
            </a:r>
            <a:endParaRPr lang="en-US" dirty="0"/>
          </a:p>
          <a:p>
            <a:endParaRPr lang="en-US" dirty="0"/>
          </a:p>
          <a:p>
            <a:r>
              <a:rPr lang="en-US" dirty="0" err="1"/>
              <a:t>Namenode</a:t>
            </a:r>
            <a:r>
              <a:rPr lang="en-US" dirty="0"/>
              <a:t>:</a:t>
            </a:r>
          </a:p>
          <a:p>
            <a:pPr lvl="0"/>
            <a:r>
              <a:rPr lang="en-US" dirty="0"/>
              <a:t> Master of System</a:t>
            </a:r>
          </a:p>
          <a:p>
            <a:pPr lvl="0"/>
            <a:r>
              <a:rPr lang="en-US" dirty="0"/>
              <a:t>Maintains and manages the block which are present on the </a:t>
            </a:r>
            <a:r>
              <a:rPr lang="en-US" dirty="0" err="1"/>
              <a:t>datanode</a:t>
            </a:r>
            <a:r>
              <a:rPr lang="en-US" dirty="0"/>
              <a:t> </a:t>
            </a:r>
          </a:p>
          <a:p>
            <a:endParaRPr lang="en-US" dirty="0"/>
          </a:p>
          <a:p>
            <a:r>
              <a:rPr lang="en-US" dirty="0" err="1"/>
              <a:t>DataNode</a:t>
            </a:r>
            <a:r>
              <a:rPr lang="en-US" dirty="0"/>
              <a:t>: </a:t>
            </a:r>
          </a:p>
          <a:p>
            <a:pPr lvl="0"/>
            <a:r>
              <a:rPr lang="en-US" dirty="0"/>
              <a:t>Slaves which are deployed on each machine and provide the actual storage</a:t>
            </a:r>
          </a:p>
          <a:p>
            <a:pPr lvl="0"/>
            <a:r>
              <a:rPr lang="en-US" dirty="0"/>
              <a:t>Responsible for serving read and write requests for the client</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295400"/>
            <a:ext cx="3023397" cy="2247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Essential components of </a:t>
            </a:r>
            <a:r>
              <a:rPr lang="en-US" b="1" dirty="0" err="1"/>
              <a:t>Hadoop</a:t>
            </a: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US" b="1" dirty="0"/>
              <a:t>HDFS</a:t>
            </a:r>
            <a:r>
              <a:rPr lang="en-US" dirty="0"/>
              <a:t> is a Java-based file system that provides scalable and reliable data storage, and it was designed to span large clusters of commodity servers.</a:t>
            </a:r>
          </a:p>
          <a:p>
            <a:pPr lvl="0"/>
            <a:r>
              <a:rPr lang="en-US" b="1" dirty="0"/>
              <a:t>Hive</a:t>
            </a:r>
            <a:r>
              <a:rPr lang="en-US" dirty="0"/>
              <a:t> provides a database query interface to Apache </a:t>
            </a:r>
            <a:r>
              <a:rPr lang="en-US" dirty="0" err="1"/>
              <a:t>Hadoop</a:t>
            </a:r>
            <a:r>
              <a:rPr lang="en-US" dirty="0"/>
              <a:t>.</a:t>
            </a:r>
          </a:p>
          <a:p>
            <a:pPr lvl="0"/>
            <a:r>
              <a:rPr lang="en-US" b="1" dirty="0" err="1"/>
              <a:t>Sqoop</a:t>
            </a:r>
            <a:r>
              <a:rPr lang="en-US" b="1" dirty="0"/>
              <a:t> </a:t>
            </a:r>
            <a:r>
              <a:rPr lang="en-US" dirty="0"/>
              <a:t>is a tool designed for efficiently transferring bulk data between Apache </a:t>
            </a:r>
            <a:r>
              <a:rPr lang="en-US" dirty="0" err="1"/>
              <a:t>Hadoop</a:t>
            </a:r>
            <a:r>
              <a:rPr lang="en-US" dirty="0"/>
              <a:t> and structured data-stores such as relational databases.</a:t>
            </a:r>
          </a:p>
          <a:p>
            <a:pPr lvl="0"/>
            <a:r>
              <a:rPr lang="en-US" b="1" dirty="0"/>
              <a:t>Flume</a:t>
            </a:r>
            <a:r>
              <a:rPr lang="en-US" dirty="0"/>
              <a:t> is a distributed, reliable, and available service for efficiently collecting</a:t>
            </a:r>
          </a:p>
          <a:p>
            <a:pPr lvl="0"/>
            <a:r>
              <a:rPr lang="en-US" b="1" dirty="0" err="1"/>
              <a:t>Oozie</a:t>
            </a:r>
            <a:r>
              <a:rPr lang="en-US" dirty="0"/>
              <a:t> is a workflow scheduler system to manage Apache </a:t>
            </a:r>
            <a:r>
              <a:rPr lang="en-US" dirty="0" err="1"/>
              <a:t>Hadoop</a:t>
            </a:r>
            <a:r>
              <a:rPr lang="en-US" dirty="0"/>
              <a:t> jobs</a:t>
            </a:r>
          </a:p>
          <a:p>
            <a:pPr lvl="0"/>
            <a:r>
              <a:rPr lang="en-US" b="1" dirty="0"/>
              <a:t>Hue</a:t>
            </a:r>
            <a:r>
              <a:rPr lang="en-US" dirty="0"/>
              <a:t> is a set of web applications that enable you to interact with a CDH cluster.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HDFS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sz="2800" b="1" dirty="0">
                <a:latin typeface="Arial" panose="020B0604020202020204" pitchFamily="34" charset="0"/>
                <a:ea typeface="ＭＳ Ｐゴシック" charset="0"/>
                <a:cs typeface="ＭＳ Ｐゴシック" charset="0"/>
              </a:rPr>
              <a:t>HDFS</a:t>
            </a:r>
            <a:r>
              <a:rPr lang="en-US" sz="2800" dirty="0">
                <a:latin typeface="Arial" panose="020B0604020202020204" pitchFamily="34" charset="0"/>
                <a:ea typeface="ＭＳ Ｐゴシック" charset="0"/>
                <a:cs typeface="ＭＳ Ｐゴシック" charset="0"/>
              </a:rPr>
              <a:t> is a Java-based file system that provides scalable and reliable data storage, and it was designed to span large clusters of commodity servers</a:t>
            </a:r>
            <a:endParaRPr lang="en-US" sz="2800" dirty="0"/>
          </a:p>
          <a:p>
            <a:r>
              <a:rPr lang="en-US" b="1" dirty="0">
                <a:latin typeface="Arial" panose="020B0604020202020204" pitchFamily="34" charset="0"/>
                <a:cs typeface="Arial" panose="020B0604020202020204" pitchFamily="34" charset="0"/>
              </a:rPr>
              <a:t>HDFS: Scalable, Reliable, Manageable and Economical</a:t>
            </a:r>
            <a:endParaRPr lang="en-US" sz="2400" b="1" dirty="0">
              <a:solidFill>
                <a:srgbClr val="2C69B2"/>
              </a:solidFill>
              <a:latin typeface="Arial" panose="020B0604020202020204" pitchFamily="34" charset="0"/>
              <a:cs typeface="Arial" panose="020B0604020202020204" pitchFamily="34" charset="0"/>
            </a:endParaRPr>
          </a:p>
          <a:p>
            <a:pPr marL="463550" indent="-463550" algn="just">
              <a:lnSpc>
                <a:spcPct val="130000"/>
              </a:lnSpc>
              <a:spcBef>
                <a:spcPts val="600"/>
              </a:spcBef>
              <a:spcAft>
                <a:spcPts val="600"/>
              </a:spcAft>
              <a:buSzPct val="105000"/>
              <a:buFont typeface="Wingdings" panose="05000000000000000000" pitchFamily="2" charset="2"/>
              <a:buChar char="Ø"/>
              <a:defRPr/>
            </a:pPr>
            <a:r>
              <a:rPr lang="en-GB" b="1" dirty="0">
                <a:solidFill>
                  <a:srgbClr val="000000"/>
                </a:solidFill>
                <a:latin typeface="Arial" panose="020B0604020202020204" pitchFamily="34" charset="0"/>
                <a:ea typeface="ＭＳ Ｐゴシック"/>
                <a:cs typeface="Arial" panose="020B0604020202020204" pitchFamily="34" charset="0"/>
              </a:rPr>
              <a:t>Very large distributed file system</a:t>
            </a:r>
          </a:p>
          <a:p>
            <a:pPr marL="914400" lvl="1" indent="-450850" algn="just">
              <a:lnSpc>
                <a:spcPct val="130000"/>
              </a:lnSpc>
              <a:spcBef>
                <a:spcPts val="600"/>
              </a:spcBef>
              <a:spcAft>
                <a:spcPts val="600"/>
              </a:spcAft>
              <a:buClr>
                <a:srgbClr val="000000"/>
              </a:buClr>
              <a:buSzPct val="100000"/>
              <a:buFont typeface="Wingdings" panose="05000000000000000000" pitchFamily="2" charset="2"/>
              <a:buChar char="§"/>
              <a:defRPr/>
            </a:pPr>
            <a:r>
              <a:rPr lang="en-GB" dirty="0">
                <a:latin typeface="Arial" panose="020B0604020202020204" pitchFamily="34" charset="0"/>
                <a:ea typeface="ＭＳ Ｐゴシック"/>
                <a:cs typeface="Arial" panose="020B0604020202020204" pitchFamily="34" charset="0"/>
              </a:rPr>
              <a:t>50K nodes, 100 billion files, Multi PB (Not a hard limit. Fully scalable).</a:t>
            </a:r>
          </a:p>
          <a:p>
            <a:pPr marL="463550" indent="-463550" algn="just">
              <a:lnSpc>
                <a:spcPct val="130000"/>
              </a:lnSpc>
              <a:spcBef>
                <a:spcPts val="600"/>
              </a:spcBef>
              <a:spcAft>
                <a:spcPts val="600"/>
              </a:spcAft>
              <a:buSzPct val="105000"/>
              <a:buFont typeface="Wingdings" panose="05000000000000000000" pitchFamily="2" charset="2"/>
              <a:buChar char="Ø"/>
              <a:defRPr/>
            </a:pPr>
            <a:r>
              <a:rPr lang="en-GB" b="1" dirty="0">
                <a:solidFill>
                  <a:srgbClr val="000000"/>
                </a:solidFill>
                <a:latin typeface="Arial" panose="020B0604020202020204" pitchFamily="34" charset="0"/>
                <a:ea typeface="ＭＳ Ｐゴシック"/>
                <a:cs typeface="Arial" panose="020B0604020202020204" pitchFamily="34" charset="0"/>
              </a:rPr>
              <a:t>Highly scalable</a:t>
            </a:r>
          </a:p>
          <a:p>
            <a:pPr marL="914400" lvl="1" indent="-450850" algn="just">
              <a:lnSpc>
                <a:spcPct val="130000"/>
              </a:lnSpc>
              <a:spcBef>
                <a:spcPts val="600"/>
              </a:spcBef>
              <a:spcAft>
                <a:spcPts val="600"/>
              </a:spcAft>
              <a:buClr>
                <a:srgbClr val="000000"/>
              </a:buClr>
              <a:buSzPct val="100000"/>
              <a:buFont typeface="Wingdings" panose="05000000000000000000" pitchFamily="2" charset="2"/>
              <a:buChar char="§"/>
              <a:defRPr/>
            </a:pPr>
            <a:r>
              <a:rPr lang="en-GB" dirty="0">
                <a:latin typeface="Arial" panose="020B0604020202020204" pitchFamily="34" charset="0"/>
                <a:ea typeface="ＭＳ Ｐゴシック"/>
                <a:cs typeface="Arial" panose="020B0604020202020204" pitchFamily="34" charset="0"/>
              </a:rPr>
              <a:t>Add commodity servers and disks to scale storage and IO bandwidth.</a:t>
            </a:r>
          </a:p>
          <a:p>
            <a:pPr marL="914400" lvl="1" indent="-450850" algn="just">
              <a:lnSpc>
                <a:spcPct val="130000"/>
              </a:lnSpc>
              <a:spcBef>
                <a:spcPts val="600"/>
              </a:spcBef>
              <a:spcAft>
                <a:spcPts val="600"/>
              </a:spcAft>
              <a:buClr>
                <a:srgbClr val="000000"/>
              </a:buClr>
              <a:buSzPct val="100000"/>
              <a:buFont typeface="Wingdings" panose="05000000000000000000" pitchFamily="2" charset="2"/>
              <a:buChar char="§"/>
              <a:defRPr/>
            </a:pPr>
            <a:r>
              <a:rPr lang="en-GB" dirty="0">
                <a:latin typeface="Arial" panose="020B0604020202020204" pitchFamily="34" charset="0"/>
                <a:ea typeface="ＭＳ Ｐゴシック"/>
                <a:cs typeface="Arial" panose="020B0604020202020204" pitchFamily="34" charset="0"/>
              </a:rPr>
              <a:t>Supports large files (in GBs or TBs).</a:t>
            </a:r>
          </a:p>
          <a:p>
            <a:pPr marL="914400" lvl="1" indent="-450850" algn="just">
              <a:lnSpc>
                <a:spcPct val="130000"/>
              </a:lnSpc>
              <a:spcBef>
                <a:spcPts val="600"/>
              </a:spcBef>
              <a:spcAft>
                <a:spcPts val="600"/>
              </a:spcAft>
              <a:buClr>
                <a:srgbClr val="000000"/>
              </a:buClr>
              <a:buSzPct val="100000"/>
              <a:buFont typeface="Wingdings" panose="05000000000000000000" pitchFamily="2" charset="2"/>
              <a:buChar char="§"/>
              <a:defRPr/>
            </a:pPr>
            <a:r>
              <a:rPr lang="en-GB" dirty="0">
                <a:latin typeface="Arial" panose="020B0604020202020204" pitchFamily="34" charset="0"/>
                <a:ea typeface="ＭＳ Ｐゴシック"/>
                <a:cs typeface="Arial" panose="020B0604020202020204" pitchFamily="34" charset="0"/>
              </a:rPr>
              <a:t>The number of nodes in a cluster is not constant.</a:t>
            </a:r>
          </a:p>
          <a:p>
            <a:pPr marL="914400" lvl="1" indent="-450850" algn="just">
              <a:lnSpc>
                <a:spcPct val="130000"/>
              </a:lnSpc>
              <a:spcBef>
                <a:spcPts val="600"/>
              </a:spcBef>
              <a:spcAft>
                <a:spcPts val="600"/>
              </a:spcAft>
              <a:buClr>
                <a:srgbClr val="000000"/>
              </a:buClr>
              <a:buSzPct val="100000"/>
              <a:buFont typeface="Wingdings" panose="05000000000000000000" pitchFamily="2" charset="2"/>
              <a:buChar char="§"/>
              <a:defRPr/>
            </a:pPr>
            <a:r>
              <a:rPr lang="en-GB" dirty="0">
                <a:latin typeface="Arial" panose="020B0604020202020204" pitchFamily="34" charset="0"/>
                <a:ea typeface="ＭＳ Ｐゴシック"/>
                <a:cs typeface="Arial" panose="020B0604020202020204" pitchFamily="34" charset="0"/>
              </a:rPr>
              <a:t>Bandwidth scales linearly with the number of nodes and disks.</a:t>
            </a:r>
            <a:endParaRPr lang="en-US" dirty="0">
              <a:latin typeface="Arial" panose="020B0604020202020204" pitchFamily="34" charset="0"/>
              <a:ea typeface="ＭＳ Ｐゴシック"/>
              <a:cs typeface="Arial" panose="020B060402020202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BIG Data ?  </a:t>
            </a:r>
            <a:br>
              <a:rPr lang="en-US" dirty="0"/>
            </a:br>
            <a:endParaRPr lang="en-US" dirty="0"/>
          </a:p>
        </p:txBody>
      </p:sp>
      <p:sp>
        <p:nvSpPr>
          <p:cNvPr id="3" name="Content Placeholder 2"/>
          <p:cNvSpPr>
            <a:spLocks noGrp="1"/>
          </p:cNvSpPr>
          <p:nvPr>
            <p:ph sz="quarter" idx="1"/>
          </p:nvPr>
        </p:nvSpPr>
        <p:spPr/>
        <p:txBody>
          <a:bodyPr>
            <a:normAutofit fontScale="92500"/>
          </a:bodyPr>
          <a:lstStyle/>
          <a:p>
            <a:pPr lvl="0"/>
            <a:r>
              <a:rPr lang="en-US" dirty="0"/>
              <a:t>Huge volume of data ( </a:t>
            </a:r>
            <a:r>
              <a:rPr lang="en-US" b="1" dirty="0"/>
              <a:t>Terabytes</a:t>
            </a:r>
            <a:r>
              <a:rPr lang="en-US" dirty="0"/>
              <a:t> or </a:t>
            </a:r>
            <a:r>
              <a:rPr lang="en-US" b="1" dirty="0" err="1"/>
              <a:t>Petabytes</a:t>
            </a:r>
            <a:r>
              <a:rPr lang="en-US" dirty="0"/>
              <a:t>)</a:t>
            </a:r>
          </a:p>
          <a:p>
            <a:r>
              <a:rPr lang="en-US" dirty="0"/>
              <a:t> Big Data is the term for a collection of data sets so </a:t>
            </a:r>
            <a:r>
              <a:rPr lang="en-US" b="1" dirty="0"/>
              <a:t>large</a:t>
            </a:r>
            <a:r>
              <a:rPr lang="en-US" dirty="0"/>
              <a:t> and </a:t>
            </a:r>
            <a:r>
              <a:rPr lang="en-US" b="1" dirty="0"/>
              <a:t>complex</a:t>
            </a:r>
            <a:r>
              <a:rPr lang="en-US" dirty="0"/>
              <a:t> that it becomes difficult to process using on-hand database management tools or traditional data processing applications.</a:t>
            </a:r>
          </a:p>
          <a:p>
            <a:pPr lvl="0"/>
            <a:r>
              <a:rPr lang="en-US" dirty="0"/>
              <a:t>The challenges includes </a:t>
            </a:r>
            <a:r>
              <a:rPr lang="en-US" b="1" dirty="0"/>
              <a:t>capture</a:t>
            </a:r>
            <a:r>
              <a:rPr lang="en-US" dirty="0"/>
              <a:t>, </a:t>
            </a:r>
            <a:r>
              <a:rPr lang="en-US" b="1" dirty="0"/>
              <a:t>storage</a:t>
            </a:r>
            <a:r>
              <a:rPr lang="en-US" dirty="0"/>
              <a:t>, </a:t>
            </a:r>
            <a:r>
              <a:rPr lang="en-US" b="1" dirty="0"/>
              <a:t>search</a:t>
            </a:r>
            <a:r>
              <a:rPr lang="en-US" dirty="0"/>
              <a:t>, </a:t>
            </a:r>
            <a:r>
              <a:rPr lang="en-US" b="1" dirty="0"/>
              <a:t>sharing</a:t>
            </a:r>
            <a:r>
              <a:rPr lang="en-US" dirty="0"/>
              <a:t>, </a:t>
            </a:r>
            <a:r>
              <a:rPr lang="en-US" b="1" dirty="0"/>
              <a:t>transfer</a:t>
            </a:r>
            <a:r>
              <a:rPr lang="en-US" dirty="0"/>
              <a:t>, </a:t>
            </a:r>
            <a:r>
              <a:rPr lang="en-US" b="1" dirty="0"/>
              <a:t>analysis</a:t>
            </a:r>
            <a:r>
              <a:rPr lang="en-US" dirty="0"/>
              <a:t> and </a:t>
            </a:r>
            <a:r>
              <a:rPr lang="en-US" b="1" dirty="0"/>
              <a:t>visualization</a:t>
            </a:r>
            <a:r>
              <a:rPr lang="en-US" dirty="0"/>
              <a:t>.</a:t>
            </a:r>
          </a:p>
          <a:p>
            <a:pPr lvl="0"/>
            <a:r>
              <a:rPr lang="en-US" dirty="0"/>
              <a:t>Huge amount of data generated from internet, social network, machines – so the question arises how to store the data and process the data.</a:t>
            </a:r>
          </a:p>
          <a:p>
            <a:pPr lvl="0"/>
            <a:r>
              <a:rPr lang="en-US" dirty="0"/>
              <a:t>Handles </a:t>
            </a:r>
            <a:r>
              <a:rPr lang="en-US" b="1" dirty="0"/>
              <a:t>Structured</a:t>
            </a:r>
            <a:r>
              <a:rPr lang="en-US" dirty="0"/>
              <a:t>, </a:t>
            </a:r>
            <a:r>
              <a:rPr lang="en-US" b="1" dirty="0"/>
              <a:t>Semi Structured</a:t>
            </a:r>
            <a:r>
              <a:rPr lang="en-US" dirty="0"/>
              <a:t>, </a:t>
            </a:r>
            <a:r>
              <a:rPr lang="en-US" b="1" dirty="0"/>
              <a:t>Unstructured</a:t>
            </a:r>
            <a:r>
              <a:rPr lang="en-US" dirty="0"/>
              <a:t> data</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HDFS</a:t>
            </a:r>
            <a:endParaRPr lang="en-US" dirty="0"/>
          </a:p>
        </p:txBody>
      </p:sp>
      <p:sp>
        <p:nvSpPr>
          <p:cNvPr id="3" name="Content Placeholder 2"/>
          <p:cNvSpPr>
            <a:spLocks noGrp="1"/>
          </p:cNvSpPr>
          <p:nvPr>
            <p:ph sz="quarter" idx="1"/>
          </p:nvPr>
        </p:nvSpPr>
        <p:spPr/>
        <p:txBody>
          <a:bodyPr>
            <a:normAutofit fontScale="92500" lnSpcReduction="20000"/>
          </a:bodyPr>
          <a:lstStyle/>
          <a:p>
            <a:pPr marL="463550" indent="-463550" algn="just">
              <a:lnSpc>
                <a:spcPct val="120000"/>
              </a:lnSpc>
              <a:spcBef>
                <a:spcPts val="600"/>
              </a:spcBef>
              <a:spcAft>
                <a:spcPts val="600"/>
              </a:spcAft>
              <a:buSzPct val="105000"/>
              <a:buFont typeface="Wingdings" panose="05000000000000000000" pitchFamily="2" charset="2"/>
              <a:buChar char="Ø"/>
              <a:defRPr/>
            </a:pPr>
            <a:r>
              <a:rPr lang="en-US" b="1" dirty="0">
                <a:latin typeface="Arial" panose="020B0604020202020204" pitchFamily="34" charset="0"/>
              </a:rPr>
              <a:t>Reliable</a:t>
            </a:r>
          </a:p>
          <a:p>
            <a:pPr marL="914400" lvl="1" indent="-450850" algn="just">
              <a:spcBef>
                <a:spcPts val="600"/>
              </a:spcBef>
              <a:spcAft>
                <a:spcPts val="600"/>
              </a:spcAft>
              <a:buFont typeface="Wingdings" panose="05000000000000000000" pitchFamily="2" charset="2"/>
              <a:buChar char="§"/>
              <a:defRPr/>
            </a:pPr>
            <a:r>
              <a:rPr lang="en-US" dirty="0">
                <a:latin typeface="Arial" panose="020B0604020202020204" pitchFamily="34" charset="0"/>
              </a:rPr>
              <a:t>In a large cluster, something is always broken.</a:t>
            </a:r>
          </a:p>
          <a:p>
            <a:pPr marL="914400" lvl="1" indent="-450850" algn="just">
              <a:spcBef>
                <a:spcPts val="600"/>
              </a:spcBef>
              <a:spcAft>
                <a:spcPts val="600"/>
              </a:spcAft>
              <a:buFont typeface="Wingdings" panose="05000000000000000000" pitchFamily="2" charset="2"/>
              <a:buChar char="§"/>
              <a:defRPr/>
            </a:pPr>
            <a:r>
              <a:rPr lang="en-GB" dirty="0">
                <a:solidFill>
                  <a:srgbClr val="000000"/>
                </a:solidFill>
                <a:latin typeface="Arial" panose="020B0604020202020204" pitchFamily="34" charset="0"/>
                <a:ea typeface="ＭＳ Ｐゴシック"/>
                <a:cs typeface="ＭＳ Ｐゴシック"/>
              </a:rPr>
              <a:t>Nodes fail every day. Failure is expected, rather than exception.</a:t>
            </a:r>
            <a:endParaRPr lang="en-US" dirty="0">
              <a:latin typeface="Arial" panose="020B0604020202020204" pitchFamily="34" charset="0"/>
            </a:endParaRPr>
          </a:p>
          <a:p>
            <a:pPr marL="914400" lvl="1" indent="-450850" algn="just">
              <a:spcBef>
                <a:spcPts val="600"/>
              </a:spcBef>
              <a:spcAft>
                <a:spcPts val="600"/>
              </a:spcAft>
              <a:buFont typeface="Wingdings" panose="05000000000000000000" pitchFamily="2" charset="2"/>
              <a:buChar char="§"/>
              <a:defRPr/>
            </a:pPr>
            <a:r>
              <a:rPr lang="en-US" dirty="0">
                <a:latin typeface="Arial" panose="020B0604020202020204" pitchFamily="34" charset="0"/>
              </a:rPr>
              <a:t>Engineering reliability into every app is expensive.</a:t>
            </a:r>
            <a:endParaRPr lang="en-US" b="1" dirty="0">
              <a:latin typeface="Arial" panose="020B0604020202020204" pitchFamily="34" charset="0"/>
            </a:endParaRPr>
          </a:p>
          <a:p>
            <a:pPr marL="463550" indent="-463550" algn="just">
              <a:lnSpc>
                <a:spcPct val="120000"/>
              </a:lnSpc>
              <a:spcBef>
                <a:spcPts val="600"/>
              </a:spcBef>
              <a:spcAft>
                <a:spcPts val="600"/>
              </a:spcAft>
              <a:buSzPct val="105000"/>
              <a:buFont typeface="Wingdings" panose="05000000000000000000" pitchFamily="2" charset="2"/>
              <a:buChar char="Ø"/>
              <a:defRPr/>
            </a:pPr>
            <a:r>
              <a:rPr lang="en-GB" b="1" dirty="0">
                <a:latin typeface="Arial" panose="020B0604020202020204" pitchFamily="34" charset="0"/>
              </a:rPr>
              <a:t>Fault tolerant and easy management</a:t>
            </a:r>
          </a:p>
          <a:p>
            <a:pPr marL="914400" lvl="1" indent="-450850" algn="just">
              <a:spcBef>
                <a:spcPts val="600"/>
              </a:spcBef>
              <a:spcAft>
                <a:spcPts val="600"/>
              </a:spcAft>
              <a:buSzPct val="105000"/>
              <a:buFont typeface="Wingdings" panose="05000000000000000000" pitchFamily="2" charset="2"/>
              <a:buChar char="§"/>
              <a:defRPr/>
            </a:pPr>
            <a:r>
              <a:rPr lang="en-GB" dirty="0">
                <a:latin typeface="Arial" panose="020B0604020202020204" pitchFamily="34" charset="0"/>
              </a:rPr>
              <a:t>Every block is replicated.</a:t>
            </a:r>
          </a:p>
          <a:p>
            <a:pPr marL="914400" lvl="1" indent="-450850" algn="just">
              <a:spcBef>
                <a:spcPts val="600"/>
              </a:spcBef>
              <a:spcAft>
                <a:spcPts val="600"/>
              </a:spcAft>
              <a:buSzPct val="105000"/>
              <a:buFont typeface="Wingdings" panose="05000000000000000000" pitchFamily="2" charset="2"/>
              <a:buChar char="§"/>
              <a:defRPr/>
            </a:pPr>
            <a:r>
              <a:rPr lang="en-GB" dirty="0">
                <a:latin typeface="Arial" panose="020B0604020202020204" pitchFamily="34" charset="0"/>
              </a:rPr>
              <a:t>Disk corruption and node failures are internally handled.</a:t>
            </a:r>
          </a:p>
          <a:p>
            <a:pPr marL="914400" lvl="1" indent="-450850" algn="just">
              <a:spcBef>
                <a:spcPts val="600"/>
              </a:spcBef>
              <a:spcAft>
                <a:spcPts val="600"/>
              </a:spcAft>
              <a:buSzPct val="105000"/>
              <a:buFont typeface="Wingdings" panose="05000000000000000000" pitchFamily="2" charset="2"/>
              <a:buChar char="§"/>
              <a:defRPr/>
            </a:pPr>
            <a:r>
              <a:rPr lang="en-GB" dirty="0">
                <a:latin typeface="Arial" panose="020B0604020202020204" pitchFamily="34" charset="0"/>
              </a:rPr>
              <a:t>Node addition/removal is done automatically.</a:t>
            </a:r>
          </a:p>
          <a:p>
            <a:pPr marL="914400" lvl="1" indent="-450850" algn="just">
              <a:spcBef>
                <a:spcPts val="600"/>
              </a:spcBef>
              <a:spcAft>
                <a:spcPts val="600"/>
              </a:spcAft>
              <a:buSzPct val="105000"/>
              <a:buFont typeface="Wingdings" panose="05000000000000000000" pitchFamily="2" charset="2"/>
              <a:buChar char="§"/>
              <a:defRPr/>
            </a:pPr>
            <a:r>
              <a:rPr lang="en-GB" dirty="0">
                <a:latin typeface="Arial" panose="020B0604020202020204" pitchFamily="34" charset="0"/>
              </a:rPr>
              <a:t>Every 3K nodes managed by one operator.</a:t>
            </a:r>
            <a:endParaRPr lang="en-US"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HDFS</a:t>
            </a:r>
            <a:endParaRPr lang="en-US" dirty="0"/>
          </a:p>
        </p:txBody>
      </p:sp>
      <p:sp>
        <p:nvSpPr>
          <p:cNvPr id="3" name="Content Placeholder 2"/>
          <p:cNvSpPr>
            <a:spLocks noGrp="1"/>
          </p:cNvSpPr>
          <p:nvPr>
            <p:ph sz="quarter" idx="1"/>
          </p:nvPr>
        </p:nvSpPr>
        <p:spPr/>
        <p:txBody>
          <a:bodyPr>
            <a:normAutofit fontScale="92500" lnSpcReduction="10000"/>
          </a:bodyPr>
          <a:lstStyle/>
          <a:p>
            <a:pPr marL="463550" indent="-463550" algn="just">
              <a:lnSpc>
                <a:spcPct val="120000"/>
              </a:lnSpc>
              <a:spcBef>
                <a:spcPts val="600"/>
              </a:spcBef>
              <a:spcAft>
                <a:spcPts val="600"/>
              </a:spcAft>
              <a:buSzPct val="105000"/>
              <a:buFont typeface="Wingdings" panose="05000000000000000000" pitchFamily="2" charset="2"/>
              <a:buChar char="Ø"/>
              <a:defRPr/>
            </a:pPr>
            <a:r>
              <a:rPr lang="en-US" b="1" dirty="0">
                <a:latin typeface="Arial" panose="020B0604020202020204" pitchFamily="34" charset="0"/>
              </a:rPr>
              <a:t>Economical</a:t>
            </a:r>
          </a:p>
          <a:p>
            <a:pPr marL="914400" lvl="1" indent="-450850" algn="just">
              <a:spcBef>
                <a:spcPts val="600"/>
              </a:spcBef>
              <a:spcAft>
                <a:spcPts val="600"/>
              </a:spcAft>
              <a:buFont typeface="Wingdings" panose="05000000000000000000" pitchFamily="2" charset="2"/>
              <a:buChar char="§"/>
              <a:defRPr/>
            </a:pPr>
            <a:r>
              <a:rPr lang="en-US" dirty="0">
                <a:latin typeface="Arial" panose="020B0604020202020204" pitchFamily="34" charset="0"/>
              </a:rPr>
              <a:t>Use commodity components when possible.</a:t>
            </a:r>
          </a:p>
          <a:p>
            <a:pPr marL="914400" lvl="1" indent="-450850" algn="just">
              <a:spcBef>
                <a:spcPts val="600"/>
              </a:spcBef>
              <a:spcAft>
                <a:spcPts val="600"/>
              </a:spcAft>
              <a:buFont typeface="Wingdings" panose="05000000000000000000" pitchFamily="2" charset="2"/>
              <a:buChar char="§"/>
              <a:defRPr/>
            </a:pPr>
            <a:r>
              <a:rPr lang="en-US" dirty="0">
                <a:latin typeface="Arial" panose="020B0604020202020204" pitchFamily="34" charset="0"/>
              </a:rPr>
              <a:t>Thousands of these put into an effective compute and storage platform.</a:t>
            </a:r>
            <a:endParaRPr lang="en-GB" dirty="0">
              <a:latin typeface="Arial" panose="020B0604020202020204" pitchFamily="34" charset="0"/>
            </a:endParaRPr>
          </a:p>
          <a:p>
            <a:pPr marL="463550" lvl="1" indent="-463550" algn="just">
              <a:lnSpc>
                <a:spcPct val="120000"/>
              </a:lnSpc>
              <a:spcBef>
                <a:spcPts val="600"/>
              </a:spcBef>
              <a:spcAft>
                <a:spcPts val="600"/>
              </a:spcAft>
              <a:buSzPct val="105000"/>
              <a:buFont typeface="Wingdings" panose="05000000000000000000" pitchFamily="2" charset="2"/>
              <a:buChar char="Ø"/>
              <a:defRPr/>
            </a:pPr>
            <a:r>
              <a:rPr lang="en-GB" b="1" dirty="0">
                <a:latin typeface="Arial" panose="020B0604020202020204" pitchFamily="34" charset="0"/>
              </a:rPr>
              <a:t>Minimizes bandwidth consumption and latency</a:t>
            </a:r>
          </a:p>
          <a:p>
            <a:pPr marL="914400" indent="-450850" algn="just">
              <a:spcBef>
                <a:spcPts val="600"/>
              </a:spcBef>
              <a:spcAft>
                <a:spcPts val="600"/>
              </a:spcAft>
              <a:buFont typeface="Wingdings" panose="05000000000000000000" pitchFamily="2" charset="2"/>
              <a:buChar char="§"/>
            </a:pPr>
            <a:r>
              <a:rPr lang="en-US" dirty="0">
                <a:latin typeface="Arial" panose="020B0604020202020204" pitchFamily="34" charset="0"/>
              </a:rPr>
              <a:t>Satisfies a read request from replica closest to the reader (on the same rack).</a:t>
            </a:r>
          </a:p>
          <a:p>
            <a:pPr marL="914400" indent="-450850" algn="just">
              <a:spcBef>
                <a:spcPts val="600"/>
              </a:spcBef>
              <a:spcAft>
                <a:spcPts val="600"/>
              </a:spcAft>
              <a:buFont typeface="Wingdings" panose="05000000000000000000" pitchFamily="2" charset="2"/>
              <a:buChar char="§"/>
            </a:pPr>
            <a:r>
              <a:rPr lang="en-US" dirty="0">
                <a:latin typeface="Arial" panose="020B0604020202020204" pitchFamily="34" charset="0"/>
              </a:rPr>
              <a:t>If the cluster has multiple data centers then local replica is preferred over remote replica.</a:t>
            </a:r>
          </a:p>
          <a:p>
            <a:pPr marL="463550" indent="-463550" algn="just">
              <a:lnSpc>
                <a:spcPct val="120000"/>
              </a:lnSpc>
              <a:spcBef>
                <a:spcPts val="600"/>
              </a:spcBef>
              <a:spcAft>
                <a:spcPts val="600"/>
              </a:spcAft>
              <a:buSzPct val="105000"/>
              <a:buFont typeface="Wingdings" panose="05000000000000000000" pitchFamily="2" charset="2"/>
              <a:buChar char="Ø"/>
              <a:defRPr/>
            </a:pPr>
            <a:r>
              <a:rPr lang="en-GB" b="1" dirty="0">
                <a:latin typeface="Arial" panose="020B0604020202020204" pitchFamily="34" charset="0"/>
              </a:rPr>
              <a:t>  Optimized for batch processing</a:t>
            </a:r>
            <a:endParaRPr lang="en-US" b="1"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Goals of HDFS</a:t>
            </a:r>
            <a:endParaRPr lang="en-US" b="1" spc="-150" dirty="0">
              <a:solidFill>
                <a:schemeClr val="tx1">
                  <a:lumMod val="65000"/>
                  <a:lumOff val="35000"/>
                </a:schemeClr>
              </a:solidFill>
            </a:endParaRPr>
          </a:p>
        </p:txBody>
      </p:sp>
      <p:sp>
        <p:nvSpPr>
          <p:cNvPr id="3" name="Content Placeholder 2"/>
          <p:cNvSpPr>
            <a:spLocks noGrp="1"/>
          </p:cNvSpPr>
          <p:nvPr>
            <p:ph sz="quarter" idx="1"/>
          </p:nvPr>
        </p:nvSpPr>
        <p:spPr/>
        <p:txBody>
          <a:bodyPr>
            <a:normAutofit fontScale="55000" lnSpcReduction="20000"/>
          </a:bodyPr>
          <a:lstStyle/>
          <a:p>
            <a:pPr marL="463550" indent="-463550">
              <a:lnSpc>
                <a:spcPct val="130000"/>
              </a:lnSpc>
              <a:spcBef>
                <a:spcPts val="100"/>
              </a:spcBef>
              <a:spcAft>
                <a:spcPts val="100"/>
              </a:spcAft>
              <a:buSzPct val="105000"/>
              <a:buFont typeface="Wingdings" panose="05000000000000000000" pitchFamily="2" charset="2"/>
              <a:buChar char="Ø"/>
              <a:defRPr/>
            </a:pPr>
            <a:r>
              <a:rPr lang="en-US" b="1" dirty="0">
                <a:latin typeface="Arial" panose="020B0604020202020204" pitchFamily="34" charset="0"/>
              </a:rPr>
              <a:t>Highly fault-tolerant</a:t>
            </a:r>
          </a:p>
          <a:p>
            <a:pPr marL="463550" indent="-463550" defTabSz="288925">
              <a:lnSpc>
                <a:spcPct val="130000"/>
              </a:lnSpc>
              <a:spcBef>
                <a:spcPts val="100"/>
              </a:spcBef>
              <a:spcAft>
                <a:spcPts val="100"/>
              </a:spcAft>
              <a:buSzPct val="105000"/>
              <a:defRPr/>
            </a:pPr>
            <a:r>
              <a:rPr lang="en-US" b="1" dirty="0">
                <a:latin typeface="Arial" panose="020B0604020202020204" pitchFamily="34" charset="0"/>
              </a:rPr>
              <a:t>	</a:t>
            </a:r>
            <a:r>
              <a:rPr lang="en-US" dirty="0">
                <a:latin typeface="Arial" panose="020B0604020202020204" pitchFamily="34" charset="0"/>
              </a:rPr>
              <a:t>Runs on commodity HW, which can fail frequently.</a:t>
            </a:r>
          </a:p>
          <a:p>
            <a:pPr marL="463550" indent="-463550" defTabSz="288925">
              <a:lnSpc>
                <a:spcPct val="130000"/>
              </a:lnSpc>
              <a:spcBef>
                <a:spcPts val="100"/>
              </a:spcBef>
              <a:spcAft>
                <a:spcPts val="100"/>
              </a:spcAft>
              <a:buSzPct val="105000"/>
              <a:defRPr/>
            </a:pPr>
            <a:endParaRPr lang="en-US" dirty="0">
              <a:latin typeface="Arial" panose="020B0604020202020204" pitchFamily="34" charset="0"/>
            </a:endParaRPr>
          </a:p>
          <a:p>
            <a:pPr marL="463550" indent="-463550">
              <a:lnSpc>
                <a:spcPct val="130000"/>
              </a:lnSpc>
              <a:spcBef>
                <a:spcPts val="100"/>
              </a:spcBef>
              <a:spcAft>
                <a:spcPts val="100"/>
              </a:spcAft>
              <a:buSzPct val="105000"/>
              <a:buFont typeface="Wingdings" panose="05000000000000000000" pitchFamily="2" charset="2"/>
              <a:buChar char="Ø"/>
              <a:defRPr/>
            </a:pPr>
            <a:r>
              <a:rPr lang="en-US" b="1" dirty="0">
                <a:latin typeface="Arial" panose="020B0604020202020204" pitchFamily="34" charset="0"/>
              </a:rPr>
              <a:t>High throughput of data access</a:t>
            </a:r>
          </a:p>
          <a:p>
            <a:pPr marL="463550" indent="-463550" defTabSz="288925">
              <a:lnSpc>
                <a:spcPct val="130000"/>
              </a:lnSpc>
              <a:spcBef>
                <a:spcPts val="100"/>
              </a:spcBef>
              <a:spcAft>
                <a:spcPts val="100"/>
              </a:spcAft>
              <a:buSzPct val="105000"/>
              <a:defRPr/>
            </a:pPr>
            <a:r>
              <a:rPr lang="en-US" b="1" dirty="0">
                <a:latin typeface="Arial" panose="020B0604020202020204" pitchFamily="34" charset="0"/>
              </a:rPr>
              <a:t>	</a:t>
            </a:r>
            <a:r>
              <a:rPr lang="en-US" dirty="0">
                <a:latin typeface="Arial" panose="020B0604020202020204" pitchFamily="34" charset="0"/>
              </a:rPr>
              <a:t>Streaming access to data.</a:t>
            </a:r>
          </a:p>
          <a:p>
            <a:pPr marL="463550" indent="-463550" defTabSz="288925">
              <a:lnSpc>
                <a:spcPct val="130000"/>
              </a:lnSpc>
              <a:spcBef>
                <a:spcPts val="100"/>
              </a:spcBef>
              <a:spcAft>
                <a:spcPts val="100"/>
              </a:spcAft>
              <a:buSzPct val="105000"/>
              <a:defRPr/>
            </a:pPr>
            <a:endParaRPr lang="en-US" dirty="0">
              <a:latin typeface="Arial" panose="020B0604020202020204" pitchFamily="34" charset="0"/>
            </a:endParaRPr>
          </a:p>
          <a:p>
            <a:pPr marL="463550" indent="-463550">
              <a:lnSpc>
                <a:spcPct val="130000"/>
              </a:lnSpc>
              <a:spcBef>
                <a:spcPts val="100"/>
              </a:spcBef>
              <a:spcAft>
                <a:spcPts val="100"/>
              </a:spcAft>
              <a:buSzPct val="105000"/>
              <a:buFont typeface="Wingdings" panose="05000000000000000000" pitchFamily="2" charset="2"/>
              <a:buChar char="Ø"/>
              <a:defRPr/>
            </a:pPr>
            <a:r>
              <a:rPr lang="en-US" b="1" dirty="0">
                <a:latin typeface="Arial" panose="020B0604020202020204" pitchFamily="34" charset="0"/>
              </a:rPr>
              <a:t>Large files</a:t>
            </a:r>
          </a:p>
          <a:p>
            <a:pPr marL="914400" lvl="1" indent="-450850" defTabSz="288925">
              <a:spcBef>
                <a:spcPts val="100"/>
              </a:spcBef>
              <a:spcAft>
                <a:spcPts val="100"/>
              </a:spcAft>
              <a:buSzPct val="105000"/>
              <a:buFont typeface="Wingdings" panose="05000000000000000000" pitchFamily="2" charset="2"/>
              <a:buChar char="§"/>
              <a:defRPr/>
            </a:pPr>
            <a:r>
              <a:rPr lang="en-US" dirty="0">
                <a:latin typeface="Arial" panose="020B0604020202020204" pitchFamily="34" charset="0"/>
              </a:rPr>
              <a:t>Typical file is gigabytes to terabytes in size.</a:t>
            </a:r>
          </a:p>
          <a:p>
            <a:pPr marL="914400" lvl="1" indent="-450850" defTabSz="288925">
              <a:spcBef>
                <a:spcPts val="100"/>
              </a:spcBef>
              <a:spcAft>
                <a:spcPts val="100"/>
              </a:spcAft>
              <a:buSzPct val="105000"/>
              <a:buFont typeface="Wingdings" panose="05000000000000000000" pitchFamily="2" charset="2"/>
              <a:buChar char="§"/>
              <a:defRPr/>
            </a:pPr>
            <a:r>
              <a:rPr lang="en-US" dirty="0">
                <a:latin typeface="Arial" panose="020B0604020202020204" pitchFamily="34" charset="0"/>
              </a:rPr>
              <a:t>Support for tens of millions of files.</a:t>
            </a:r>
          </a:p>
          <a:p>
            <a:pPr marL="463550" indent="-463550">
              <a:lnSpc>
                <a:spcPct val="130000"/>
              </a:lnSpc>
              <a:spcBef>
                <a:spcPts val="100"/>
              </a:spcBef>
              <a:spcAft>
                <a:spcPts val="100"/>
              </a:spcAft>
              <a:buSzPct val="105000"/>
              <a:buFont typeface="Wingdings" panose="05000000000000000000" pitchFamily="2" charset="2"/>
              <a:buChar char="Ø"/>
              <a:defRPr/>
            </a:pPr>
            <a:r>
              <a:rPr lang="en-US" b="1" dirty="0">
                <a:latin typeface="Arial" panose="020B0604020202020204" pitchFamily="34" charset="0"/>
              </a:rPr>
              <a:t>Simple coherency</a:t>
            </a:r>
          </a:p>
          <a:p>
            <a:pPr marL="463550" lvl="1" defTabSz="288925">
              <a:lnSpc>
                <a:spcPct val="130000"/>
              </a:lnSpc>
              <a:spcBef>
                <a:spcPts val="100"/>
              </a:spcBef>
              <a:spcAft>
                <a:spcPts val="100"/>
              </a:spcAft>
              <a:buSzPct val="105000"/>
              <a:defRPr/>
            </a:pPr>
            <a:r>
              <a:rPr lang="en-US" dirty="0">
                <a:latin typeface="Arial" panose="020B0604020202020204" pitchFamily="34" charset="0"/>
              </a:rPr>
              <a:t>Write-once-read-many access model.</a:t>
            </a:r>
          </a:p>
          <a:p>
            <a:pPr marL="463550" lvl="1" indent="-463550">
              <a:lnSpc>
                <a:spcPct val="130000"/>
              </a:lnSpc>
              <a:spcBef>
                <a:spcPts val="100"/>
              </a:spcBef>
              <a:spcAft>
                <a:spcPts val="100"/>
              </a:spcAft>
              <a:buSzPct val="105000"/>
              <a:buFont typeface="Wingdings" panose="05000000000000000000" pitchFamily="2" charset="2"/>
              <a:buChar char="Ø"/>
              <a:defRPr/>
            </a:pPr>
            <a:endParaRPr lang="en-US" b="1" dirty="0">
              <a:latin typeface="Arial" panose="020B0604020202020204" pitchFamily="34" charset="0"/>
            </a:endParaRPr>
          </a:p>
          <a:p>
            <a:pPr marL="463550" lvl="1" indent="-463550">
              <a:lnSpc>
                <a:spcPct val="130000"/>
              </a:lnSpc>
              <a:spcBef>
                <a:spcPts val="100"/>
              </a:spcBef>
              <a:spcAft>
                <a:spcPts val="100"/>
              </a:spcAft>
              <a:buSzPct val="105000"/>
              <a:buFont typeface="Wingdings" panose="05000000000000000000" pitchFamily="2" charset="2"/>
              <a:buChar char="Ø"/>
              <a:defRPr/>
            </a:pPr>
            <a:r>
              <a:rPr lang="en-US" b="1" dirty="0">
                <a:latin typeface="Arial" panose="020B0604020202020204" pitchFamily="34" charset="0"/>
              </a:rPr>
              <a:t>Function shipping</a:t>
            </a:r>
          </a:p>
          <a:p>
            <a:pPr marL="463550" lvl="1" defTabSz="288925">
              <a:lnSpc>
                <a:spcPct val="130000"/>
              </a:lnSpc>
              <a:spcBef>
                <a:spcPts val="100"/>
              </a:spcBef>
              <a:spcAft>
                <a:spcPts val="100"/>
              </a:spcAft>
              <a:buSzPct val="100000"/>
              <a:defRPr/>
            </a:pPr>
            <a:r>
              <a:rPr lang="en-US" dirty="0">
                <a:latin typeface="Arial" panose="020B0604020202020204" pitchFamily="34" charset="0"/>
              </a:rPr>
              <a:t>Moving computation to data.</a:t>
            </a:r>
          </a:p>
          <a:p>
            <a:pPr marL="463550" lvl="1" indent="-463550" defTabSz="288925">
              <a:lnSpc>
                <a:spcPct val="130000"/>
              </a:lnSpc>
              <a:spcBef>
                <a:spcPts val="100"/>
              </a:spcBef>
              <a:spcAft>
                <a:spcPts val="100"/>
              </a:spcAft>
              <a:buSzPct val="105000"/>
              <a:buFont typeface="Arial" pitchFamily="34" charset="0"/>
              <a:buChar char="•"/>
              <a:defRPr/>
            </a:pPr>
            <a:endParaRPr lang="en-US" dirty="0">
              <a:latin typeface="Arial" panose="020B0604020202020204" pitchFamily="34" charset="0"/>
            </a:endParaRPr>
          </a:p>
          <a:p>
            <a:pPr marL="463550" lvl="1" indent="-463550">
              <a:lnSpc>
                <a:spcPct val="130000"/>
              </a:lnSpc>
              <a:spcBef>
                <a:spcPts val="100"/>
              </a:spcBef>
              <a:spcAft>
                <a:spcPts val="100"/>
              </a:spcAft>
              <a:buSzPct val="105000"/>
              <a:buFont typeface="Wingdings" panose="05000000000000000000" pitchFamily="2" charset="2"/>
              <a:buChar char="Ø"/>
              <a:defRPr/>
            </a:pPr>
            <a:r>
              <a:rPr lang="en-US" b="1" dirty="0">
                <a:latin typeface="Arial" panose="020B0604020202020204" pitchFamily="34" charset="0"/>
              </a:rPr>
              <a:t>Portability</a:t>
            </a:r>
          </a:p>
          <a:p>
            <a:pPr marL="463550" lvl="1" defTabSz="288925">
              <a:lnSpc>
                <a:spcPct val="130000"/>
              </a:lnSpc>
              <a:spcBef>
                <a:spcPts val="100"/>
              </a:spcBef>
              <a:spcAft>
                <a:spcPts val="100"/>
              </a:spcAft>
              <a:buSzPct val="100000"/>
              <a:defRPr/>
            </a:pPr>
            <a:r>
              <a:rPr lang="en-US" dirty="0">
                <a:latin typeface="Arial" panose="020B0604020202020204" pitchFamily="34" charset="0"/>
              </a:rPr>
              <a:t>Easily portable across platforms.</a:t>
            </a:r>
            <a:endParaRPr lang="en-US" b="1" dirty="0">
              <a:latin typeface="Arial" panose="020B0604020202020204" pitchFamily="34" charset="0"/>
            </a:endParaRPr>
          </a:p>
          <a:p>
            <a:pPr marL="574675" lvl="1" indent="-285750" defTabSz="288925">
              <a:lnSpc>
                <a:spcPct val="130000"/>
              </a:lnSpc>
              <a:spcBef>
                <a:spcPts val="100"/>
              </a:spcBef>
              <a:spcAft>
                <a:spcPts val="100"/>
              </a:spcAft>
              <a:buSzPct val="105000"/>
              <a:buFont typeface="Arial" pitchFamily="34" charset="0"/>
              <a:buChar char="•"/>
              <a:defRPr/>
            </a:pPr>
            <a:endParaRPr lang="en-US" dirty="0">
              <a:latin typeface="Arial" panose="020B0604020202020204" pitchFamily="34" charset="0"/>
            </a:endParaRPr>
          </a:p>
          <a:p>
            <a:pPr marL="463550" indent="-463550" algn="just" defTabSz="288925">
              <a:lnSpc>
                <a:spcPct val="130000"/>
              </a:lnSpc>
              <a:spcBef>
                <a:spcPts val="100"/>
              </a:spcBef>
              <a:spcAft>
                <a:spcPts val="100"/>
              </a:spcAft>
              <a:buSzPct val="105000"/>
              <a:defRPr/>
            </a:pPr>
            <a:endParaRPr 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a:t>Goals Google File </a:t>
            </a:r>
            <a:r>
              <a:rPr lang="en-US" b="1" dirty="0" err="1"/>
              <a:t>System:HDFS</a:t>
            </a:r>
            <a:endParaRPr lang="en-US" b="1" spc="-150" dirty="0">
              <a:solidFill>
                <a:schemeClr val="tx1">
                  <a:lumMod val="65000"/>
                  <a:lumOff val="35000"/>
                </a:schemeClr>
              </a:solidFill>
            </a:endParaRPr>
          </a:p>
        </p:txBody>
      </p:sp>
      <p:sp>
        <p:nvSpPr>
          <p:cNvPr id="3" name="Content Placeholder 2"/>
          <p:cNvSpPr>
            <a:spLocks noGrp="1"/>
          </p:cNvSpPr>
          <p:nvPr>
            <p:ph sz="quarter" idx="1"/>
          </p:nvPr>
        </p:nvSpPr>
        <p:spPr/>
        <p:txBody>
          <a:bodyPr>
            <a:normAutofit/>
          </a:bodyPr>
          <a:lstStyle/>
          <a:p>
            <a:pPr marL="171450" indent="-171450">
              <a:spcBef>
                <a:spcPts val="0"/>
              </a:spcBef>
              <a:buClrTx/>
              <a:buSzTx/>
              <a:buFont typeface="Arial" panose="020B0604020202020204" pitchFamily="34" charset="0"/>
              <a:buChar char="•"/>
              <a:defRPr/>
            </a:pPr>
            <a:r>
              <a:rPr lang="en-US" sz="1600" dirty="0"/>
              <a:t>Google File System (GFS or </a:t>
            </a:r>
            <a:r>
              <a:rPr lang="en-US" sz="1600" dirty="0" err="1"/>
              <a:t>GoogleFS</a:t>
            </a:r>
            <a:r>
              <a:rPr lang="en-US" sz="1600" dirty="0"/>
              <a:t>) is a proprietary distributed file system developed by Google for its own use. It is designed to provide efficient, reliable access to data using large clusters of commodity hardware. </a:t>
            </a:r>
          </a:p>
        </p:txBody>
      </p:sp>
      <p:pic>
        <p:nvPicPr>
          <p:cNvPr id="3074" name="Picture 2"/>
          <p:cNvPicPr>
            <a:picLocks noChangeAspect="1" noChangeArrowheads="1"/>
          </p:cNvPicPr>
          <p:nvPr/>
        </p:nvPicPr>
        <p:blipFill>
          <a:blip r:embed="rId2"/>
          <a:srcRect/>
          <a:stretch>
            <a:fillRect/>
          </a:stretch>
        </p:blipFill>
        <p:spPr bwMode="auto">
          <a:xfrm>
            <a:off x="1447800" y="2362200"/>
            <a:ext cx="5676900" cy="34385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a:t>HDFS Terminology</a:t>
            </a:r>
            <a:endParaRPr lang="en-US" b="1" spc="-150" dirty="0">
              <a:solidFill>
                <a:schemeClr val="tx1">
                  <a:lumMod val="65000"/>
                  <a:lumOff val="35000"/>
                </a:schemeClr>
              </a:solidFill>
            </a:endParaRPr>
          </a:p>
        </p:txBody>
      </p:sp>
      <p:sp>
        <p:nvSpPr>
          <p:cNvPr id="3" name="Content Placeholder 2"/>
          <p:cNvSpPr>
            <a:spLocks noGrp="1"/>
          </p:cNvSpPr>
          <p:nvPr>
            <p:ph sz="quarter" idx="1"/>
          </p:nvPr>
        </p:nvSpPr>
        <p:spPr/>
        <p:txBody>
          <a:bodyPr>
            <a:normAutofit/>
          </a:bodyPr>
          <a:lstStyle/>
          <a:p>
            <a:pPr marL="463550" indent="-463550" algn="just">
              <a:spcBef>
                <a:spcPts val="100"/>
              </a:spcBef>
              <a:spcAft>
                <a:spcPts val="100"/>
              </a:spcAft>
              <a:buSzPct val="105000"/>
              <a:buFont typeface="Wingdings" panose="05000000000000000000" pitchFamily="2" charset="2"/>
              <a:buChar char="Ø"/>
              <a:defRPr/>
            </a:pPr>
            <a:r>
              <a:rPr lang="en-US" sz="1600" b="1" dirty="0" err="1">
                <a:solidFill>
                  <a:schemeClr val="dk1"/>
                </a:solidFill>
                <a:latin typeface="Arial" panose="020B0604020202020204" pitchFamily="34" charset="0"/>
              </a:rPr>
              <a:t>NameNode</a:t>
            </a:r>
            <a:endParaRPr lang="en-US" sz="1600" b="1" dirty="0">
              <a:solidFill>
                <a:schemeClr val="dk1"/>
              </a:solidFill>
              <a:latin typeface="Arial" panose="020B0604020202020204" pitchFamily="34" charset="0"/>
            </a:endParaRPr>
          </a:p>
          <a:p>
            <a:pPr marL="463550" indent="-463550" algn="just">
              <a:spcBef>
                <a:spcPts val="100"/>
              </a:spcBef>
              <a:spcAft>
                <a:spcPts val="100"/>
              </a:spcAft>
              <a:buSzPct val="105000"/>
              <a:buFont typeface="Wingdings" panose="05000000000000000000" pitchFamily="2" charset="2"/>
              <a:buChar char="Ø"/>
              <a:defRPr/>
            </a:pPr>
            <a:endParaRPr lang="en-US" sz="1600" dirty="0">
              <a:solidFill>
                <a:schemeClr val="dk1"/>
              </a:solidFill>
              <a:latin typeface="Arial" panose="020B0604020202020204" pitchFamily="34" charset="0"/>
            </a:endParaRPr>
          </a:p>
          <a:p>
            <a:pPr marL="463550" indent="-463550" algn="just">
              <a:spcBef>
                <a:spcPts val="100"/>
              </a:spcBef>
              <a:spcAft>
                <a:spcPts val="100"/>
              </a:spcAft>
              <a:buSzPct val="105000"/>
              <a:buFont typeface="Wingdings" panose="05000000000000000000" pitchFamily="2" charset="2"/>
              <a:buChar char="Ø"/>
              <a:defRPr/>
            </a:pPr>
            <a:r>
              <a:rPr lang="en-US" sz="1600" b="1" dirty="0" err="1">
                <a:solidFill>
                  <a:schemeClr val="dk1"/>
                </a:solidFill>
                <a:latin typeface="Arial" panose="020B0604020202020204" pitchFamily="34" charset="0"/>
              </a:rPr>
              <a:t>DataNode</a:t>
            </a:r>
            <a:endParaRPr lang="en-US" sz="1600" b="1" dirty="0">
              <a:solidFill>
                <a:schemeClr val="dk1"/>
              </a:solidFill>
              <a:latin typeface="Arial" panose="020B0604020202020204" pitchFamily="34" charset="0"/>
            </a:endParaRPr>
          </a:p>
          <a:p>
            <a:pPr marL="463550" indent="-463550" algn="just">
              <a:spcBef>
                <a:spcPts val="100"/>
              </a:spcBef>
              <a:spcAft>
                <a:spcPts val="100"/>
              </a:spcAft>
              <a:buSzPct val="105000"/>
              <a:buFont typeface="Wingdings" panose="05000000000000000000" pitchFamily="2" charset="2"/>
              <a:buChar char="Ø"/>
              <a:defRPr/>
            </a:pPr>
            <a:endParaRPr lang="en-US" sz="1600" dirty="0">
              <a:solidFill>
                <a:schemeClr val="dk1"/>
              </a:solidFill>
              <a:latin typeface="Arial" panose="020B0604020202020204" pitchFamily="34" charset="0"/>
            </a:endParaRPr>
          </a:p>
          <a:p>
            <a:pPr marL="463550" indent="-463550" algn="just">
              <a:spcBef>
                <a:spcPts val="100"/>
              </a:spcBef>
              <a:spcAft>
                <a:spcPts val="100"/>
              </a:spcAft>
              <a:buSzPct val="105000"/>
              <a:buFont typeface="Wingdings" panose="05000000000000000000" pitchFamily="2" charset="2"/>
              <a:buChar char="Ø"/>
              <a:defRPr/>
            </a:pPr>
            <a:r>
              <a:rPr lang="en-US" sz="1600" dirty="0">
                <a:solidFill>
                  <a:schemeClr val="dk1"/>
                </a:solidFill>
                <a:latin typeface="Arial" panose="020B0604020202020204" pitchFamily="34" charset="0"/>
              </a:rPr>
              <a:t>DFS Client</a:t>
            </a:r>
          </a:p>
          <a:p>
            <a:pPr marL="463550" indent="-463550" algn="just">
              <a:spcBef>
                <a:spcPts val="100"/>
              </a:spcBef>
              <a:spcAft>
                <a:spcPts val="100"/>
              </a:spcAft>
              <a:buSzPct val="105000"/>
              <a:buFont typeface="Wingdings" panose="05000000000000000000" pitchFamily="2" charset="2"/>
              <a:buChar char="Ø"/>
              <a:defRPr/>
            </a:pPr>
            <a:endParaRPr lang="en-US" sz="1600" dirty="0">
              <a:solidFill>
                <a:schemeClr val="dk1"/>
              </a:solidFill>
              <a:latin typeface="Arial" panose="020B0604020202020204" pitchFamily="34" charset="0"/>
            </a:endParaRPr>
          </a:p>
          <a:p>
            <a:pPr marL="463550" indent="-463550" algn="just">
              <a:spcBef>
                <a:spcPts val="100"/>
              </a:spcBef>
              <a:spcAft>
                <a:spcPts val="100"/>
              </a:spcAft>
              <a:buSzPct val="105000"/>
              <a:buFont typeface="Wingdings" panose="05000000000000000000" pitchFamily="2" charset="2"/>
              <a:buChar char="Ø"/>
              <a:defRPr/>
            </a:pPr>
            <a:r>
              <a:rPr lang="en-US" sz="1600" dirty="0">
                <a:solidFill>
                  <a:schemeClr val="dk1"/>
                </a:solidFill>
                <a:latin typeface="Arial" panose="020B0604020202020204" pitchFamily="34" charset="0"/>
              </a:rPr>
              <a:t>Files/Directories</a:t>
            </a:r>
          </a:p>
          <a:p>
            <a:pPr marL="463550" indent="-463550" algn="just">
              <a:spcBef>
                <a:spcPts val="100"/>
              </a:spcBef>
              <a:spcAft>
                <a:spcPts val="100"/>
              </a:spcAft>
              <a:buSzPct val="105000"/>
              <a:buFont typeface="Wingdings" panose="05000000000000000000" pitchFamily="2" charset="2"/>
              <a:buChar char="Ø"/>
              <a:defRPr/>
            </a:pPr>
            <a:endParaRPr lang="en-US" sz="1600" dirty="0">
              <a:solidFill>
                <a:schemeClr val="dk1"/>
              </a:solidFill>
              <a:latin typeface="Arial" panose="020B0604020202020204" pitchFamily="34" charset="0"/>
            </a:endParaRPr>
          </a:p>
          <a:p>
            <a:pPr marL="463550" indent="-463550" algn="just">
              <a:spcBef>
                <a:spcPts val="100"/>
              </a:spcBef>
              <a:spcAft>
                <a:spcPts val="100"/>
              </a:spcAft>
              <a:buSzPct val="105000"/>
              <a:buFont typeface="Wingdings" panose="05000000000000000000" pitchFamily="2" charset="2"/>
              <a:buChar char="Ø"/>
              <a:defRPr/>
            </a:pPr>
            <a:r>
              <a:rPr lang="en-US" sz="1600" dirty="0">
                <a:solidFill>
                  <a:schemeClr val="dk1"/>
                </a:solidFill>
                <a:latin typeface="Arial" panose="020B0604020202020204" pitchFamily="34" charset="0"/>
              </a:rPr>
              <a:t>Replication</a:t>
            </a:r>
          </a:p>
          <a:p>
            <a:pPr marL="463550" indent="-463550" algn="just">
              <a:spcBef>
                <a:spcPts val="100"/>
              </a:spcBef>
              <a:spcAft>
                <a:spcPts val="100"/>
              </a:spcAft>
              <a:buSzPct val="105000"/>
              <a:buFont typeface="Wingdings" panose="05000000000000000000" pitchFamily="2" charset="2"/>
              <a:buChar char="Ø"/>
              <a:defRPr/>
            </a:pPr>
            <a:endParaRPr lang="en-US" sz="1600" dirty="0">
              <a:solidFill>
                <a:schemeClr val="dk1"/>
              </a:solidFill>
              <a:latin typeface="Arial" panose="020B0604020202020204" pitchFamily="34" charset="0"/>
            </a:endParaRPr>
          </a:p>
          <a:p>
            <a:pPr marL="463550" indent="-463550" algn="just">
              <a:spcBef>
                <a:spcPts val="100"/>
              </a:spcBef>
              <a:spcAft>
                <a:spcPts val="100"/>
              </a:spcAft>
              <a:buSzPct val="105000"/>
              <a:buFont typeface="Wingdings" panose="05000000000000000000" pitchFamily="2" charset="2"/>
              <a:buChar char="Ø"/>
              <a:defRPr/>
            </a:pPr>
            <a:r>
              <a:rPr lang="en-US" sz="1600" dirty="0">
                <a:solidFill>
                  <a:schemeClr val="dk1"/>
                </a:solidFill>
                <a:latin typeface="Arial" panose="020B0604020202020204" pitchFamily="34" charset="0"/>
              </a:rPr>
              <a:t>Blocks</a:t>
            </a:r>
          </a:p>
          <a:p>
            <a:pPr marL="463550" indent="-463550" algn="just">
              <a:spcBef>
                <a:spcPts val="100"/>
              </a:spcBef>
              <a:spcAft>
                <a:spcPts val="100"/>
              </a:spcAft>
              <a:buSzPct val="105000"/>
              <a:buFont typeface="Wingdings" panose="05000000000000000000" pitchFamily="2" charset="2"/>
              <a:buChar char="Ø"/>
              <a:defRPr/>
            </a:pPr>
            <a:endParaRPr lang="en-US" sz="1600" dirty="0">
              <a:solidFill>
                <a:schemeClr val="dk1"/>
              </a:solidFill>
              <a:latin typeface="Arial" panose="020B0604020202020204" pitchFamily="34" charset="0"/>
            </a:endParaRPr>
          </a:p>
          <a:p>
            <a:pPr marL="463550" indent="-463550" algn="just">
              <a:spcBef>
                <a:spcPts val="100"/>
              </a:spcBef>
              <a:spcAft>
                <a:spcPts val="100"/>
              </a:spcAft>
              <a:buSzPct val="105000"/>
              <a:buFont typeface="Wingdings" panose="05000000000000000000" pitchFamily="2" charset="2"/>
              <a:buChar char="Ø"/>
              <a:defRPr/>
            </a:pPr>
            <a:r>
              <a:rPr lang="en-US" sz="1600" dirty="0">
                <a:solidFill>
                  <a:schemeClr val="dk1"/>
                </a:solidFill>
                <a:latin typeface="Arial" panose="020B0604020202020204" pitchFamily="34" charset="0"/>
              </a:rPr>
              <a:t>Rack-awareness</a:t>
            </a:r>
          </a:p>
        </p:txBody>
      </p:sp>
      <p:pic>
        <p:nvPicPr>
          <p:cNvPr id="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30987" t="29369" r="13947" b="14188"/>
          <a:stretch/>
        </p:blipFill>
        <p:spPr bwMode="auto">
          <a:xfrm>
            <a:off x="4322905" y="3048000"/>
            <a:ext cx="4485814" cy="33528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a:t>HDFS Terminology</a:t>
            </a:r>
            <a:endParaRPr lang="en-US" b="1" spc="-150" dirty="0">
              <a:solidFill>
                <a:schemeClr val="tx1">
                  <a:lumMod val="65000"/>
                  <a:lumOff val="35000"/>
                </a:schemeClr>
              </a:solidFill>
            </a:endParaRPr>
          </a:p>
        </p:txBody>
      </p:sp>
      <p:sp>
        <p:nvSpPr>
          <p:cNvPr id="3" name="Content Placeholder 2"/>
          <p:cNvSpPr>
            <a:spLocks noGrp="1"/>
          </p:cNvSpPr>
          <p:nvPr>
            <p:ph sz="quarter" idx="1"/>
          </p:nvPr>
        </p:nvSpPr>
        <p:spPr>
          <a:xfrm>
            <a:off x="533400" y="1524000"/>
            <a:ext cx="7772400" cy="4572000"/>
          </a:xfrm>
        </p:spPr>
        <p:txBody>
          <a:bodyPr>
            <a:normAutofit/>
          </a:bodyPr>
          <a:lstStyle/>
          <a:p>
            <a:pPr marL="0" indent="0">
              <a:spcBef>
                <a:spcPts val="0"/>
              </a:spcBef>
              <a:buClrTx/>
              <a:buSzTx/>
              <a:buNone/>
              <a:defRPr/>
            </a:pPr>
            <a:r>
              <a:rPr lang="en-US" sz="2400" baseline="-25000" dirty="0">
                <a:latin typeface="Arial" panose="020B0604020202020204" pitchFamily="34" charset="0"/>
                <a:cs typeface="Arial" panose="020B0604020202020204" pitchFamily="34" charset="0"/>
              </a:rPr>
              <a:t>The </a:t>
            </a:r>
            <a:r>
              <a:rPr lang="en-US" sz="2400" baseline="-25000" dirty="0" err="1">
                <a:latin typeface="Arial" panose="020B0604020202020204" pitchFamily="34" charset="0"/>
                <a:cs typeface="Arial" panose="020B0604020202020204" pitchFamily="34" charset="0"/>
              </a:rPr>
              <a:t>NameNode</a:t>
            </a:r>
            <a:r>
              <a:rPr lang="en-US" sz="2400" baseline="-25000" dirty="0">
                <a:latin typeface="Arial" panose="020B0604020202020204" pitchFamily="34" charset="0"/>
                <a:cs typeface="Arial" panose="020B0604020202020204" pitchFamily="34" charset="0"/>
              </a:rPr>
              <a:t> is the centerpiece of an HDFS file system. It keeps the directory tree of all files in the file system, and tracks where across the cluster the file data is kept. It does not store the data of these files itself.</a:t>
            </a:r>
          </a:p>
          <a:p>
            <a:pPr marL="0" indent="0">
              <a:spcBef>
                <a:spcPts val="0"/>
              </a:spcBef>
              <a:buClrTx/>
              <a:buSzTx/>
              <a:buNone/>
              <a:defRPr/>
            </a:pPr>
            <a:endParaRPr lang="en-US" sz="2400" baseline="-25000" dirty="0">
              <a:latin typeface="Arial" panose="020B0604020202020204" pitchFamily="34" charset="0"/>
              <a:cs typeface="Arial" panose="020B0604020202020204" pitchFamily="34" charset="0"/>
            </a:endParaRPr>
          </a:p>
          <a:p>
            <a:pPr marL="0" indent="0">
              <a:spcBef>
                <a:spcPts val="0"/>
              </a:spcBef>
              <a:buClrTx/>
              <a:buSzTx/>
              <a:buNone/>
              <a:defRPr/>
            </a:pPr>
            <a:r>
              <a:rPr lang="en-US" sz="2400" baseline="-25000" dirty="0">
                <a:latin typeface="Arial" panose="020B0604020202020204" pitchFamily="34" charset="0"/>
                <a:cs typeface="Arial" panose="020B0604020202020204" pitchFamily="34" charset="0"/>
              </a:rPr>
              <a:t>The </a:t>
            </a:r>
            <a:r>
              <a:rPr lang="en-US" sz="2400" baseline="-25000" dirty="0" err="1">
                <a:latin typeface="Arial" panose="020B0604020202020204" pitchFamily="34" charset="0"/>
                <a:cs typeface="Arial" panose="020B0604020202020204" pitchFamily="34" charset="0"/>
              </a:rPr>
              <a:t>DataNode</a:t>
            </a:r>
            <a:r>
              <a:rPr lang="en-US" sz="2400" baseline="-25000" dirty="0">
                <a:latin typeface="Arial" panose="020B0604020202020204" pitchFamily="34" charset="0"/>
                <a:cs typeface="Arial" panose="020B0604020202020204" pitchFamily="34" charset="0"/>
              </a:rPr>
              <a:t> is responsible for storing the files in HDFS. It manages the file blocks within the node. It sends information to the </a:t>
            </a:r>
            <a:r>
              <a:rPr lang="en-US" sz="2400" baseline="-25000" dirty="0" err="1">
                <a:latin typeface="Arial" panose="020B0604020202020204" pitchFamily="34" charset="0"/>
                <a:cs typeface="Arial" panose="020B0604020202020204" pitchFamily="34" charset="0"/>
              </a:rPr>
              <a:t>NameNode</a:t>
            </a:r>
            <a:r>
              <a:rPr lang="en-US" sz="2400" baseline="-25000" dirty="0">
                <a:latin typeface="Arial" panose="020B0604020202020204" pitchFamily="34" charset="0"/>
                <a:cs typeface="Arial" panose="020B0604020202020204" pitchFamily="34" charset="0"/>
              </a:rPr>
              <a:t> about the files and blocks stored in that node and responds to the </a:t>
            </a:r>
            <a:r>
              <a:rPr lang="en-US" sz="2400" baseline="-25000" dirty="0" err="1">
                <a:latin typeface="Arial" panose="020B0604020202020204" pitchFamily="34" charset="0"/>
                <a:cs typeface="Arial" panose="020B0604020202020204" pitchFamily="34" charset="0"/>
              </a:rPr>
              <a:t>NameNode</a:t>
            </a:r>
            <a:r>
              <a:rPr lang="en-US" sz="2400" baseline="-25000" dirty="0">
                <a:latin typeface="Arial" panose="020B0604020202020204" pitchFamily="34" charset="0"/>
                <a:cs typeface="Arial" panose="020B0604020202020204" pitchFamily="34" charset="0"/>
              </a:rPr>
              <a:t> for all </a:t>
            </a:r>
            <a:r>
              <a:rPr lang="en-US" sz="2400" baseline="-25000" dirty="0" err="1">
                <a:latin typeface="Arial" panose="020B0604020202020204" pitchFamily="34" charset="0"/>
                <a:cs typeface="Arial" panose="020B0604020202020204" pitchFamily="34" charset="0"/>
              </a:rPr>
              <a:t>filesystem</a:t>
            </a:r>
            <a:r>
              <a:rPr lang="en-US" sz="2400" baseline="-25000" dirty="0">
                <a:latin typeface="Arial" panose="020B0604020202020204" pitchFamily="34" charset="0"/>
                <a:cs typeface="Arial" panose="020B0604020202020204" pitchFamily="34" charset="0"/>
              </a:rPr>
              <a:t> operations</a:t>
            </a:r>
          </a:p>
          <a:p>
            <a:pPr marL="0" indent="0">
              <a:spcBef>
                <a:spcPts val="0"/>
              </a:spcBef>
              <a:buClrTx/>
              <a:buSzTx/>
              <a:buNone/>
              <a:defRPr/>
            </a:pPr>
            <a:endParaRPr lang="en-US" sz="2400" baseline="-25000" dirty="0">
              <a:latin typeface="Arial" panose="020B0604020202020204" pitchFamily="34" charset="0"/>
              <a:cs typeface="Arial" panose="020B0604020202020204" pitchFamily="34" charset="0"/>
            </a:endParaRPr>
          </a:p>
        </p:txBody>
      </p:sp>
      <p:pic>
        <p:nvPicPr>
          <p:cNvPr id="5" name="Picture 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987" t="29369" r="13947" b="14188"/>
          <a:stretch/>
        </p:blipFill>
        <p:spPr bwMode="auto">
          <a:xfrm>
            <a:off x="6705600" y="152400"/>
            <a:ext cx="1722119" cy="128715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86D44-1F26-9406-D38E-B519589E2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AEE71-88EF-F46A-C4D5-0B7183247CEB}"/>
              </a:ext>
            </a:extLst>
          </p:cNvPr>
          <p:cNvSpPr>
            <a:spLocks noGrp="1"/>
          </p:cNvSpPr>
          <p:nvPr>
            <p:ph type="title"/>
          </p:nvPr>
        </p:nvSpPr>
        <p:spPr>
          <a:xfrm>
            <a:off x="381000" y="274638"/>
            <a:ext cx="8534400" cy="1143000"/>
          </a:xfrm>
        </p:spPr>
        <p:txBody>
          <a:bodyPr>
            <a:normAutofit/>
          </a:bodyPr>
          <a:lstStyle/>
          <a:p>
            <a:r>
              <a:rPr lang="en-US" b="1" dirty="0"/>
              <a:t>HDFS Terminology</a:t>
            </a:r>
            <a:endParaRPr lang="en-US" b="1" spc="-15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779FFEA-31A9-6466-24B4-EA9234DE7A67}"/>
              </a:ext>
            </a:extLst>
          </p:cNvPr>
          <p:cNvSpPr>
            <a:spLocks noGrp="1"/>
          </p:cNvSpPr>
          <p:nvPr>
            <p:ph sz="quarter" idx="1"/>
          </p:nvPr>
        </p:nvSpPr>
        <p:spPr>
          <a:xfrm>
            <a:off x="533400" y="1524000"/>
            <a:ext cx="7772400" cy="4572000"/>
          </a:xfrm>
        </p:spPr>
        <p:txBody>
          <a:bodyPr>
            <a:normAutofit/>
          </a:bodyPr>
          <a:lstStyle/>
          <a:p>
            <a:pPr marL="0" indent="0">
              <a:spcBef>
                <a:spcPts val="0"/>
              </a:spcBef>
              <a:buClrTx/>
              <a:buSzTx/>
              <a:buNone/>
              <a:defRPr/>
            </a:pPr>
            <a:r>
              <a:rPr lang="en-US" sz="2400" baseline="-25000" dirty="0">
                <a:latin typeface="Arial" panose="020B0604020202020204" pitchFamily="34" charset="0"/>
                <a:cs typeface="Arial" panose="020B0604020202020204" pitchFamily="34" charset="0"/>
              </a:rPr>
              <a:t>Distributed file System (DFS) is a set of client and server services that allow an organization using Microsoft Windows servers to organize many distributed SMB file shares into a distributed file system</a:t>
            </a:r>
          </a:p>
          <a:p>
            <a:pPr marL="0" indent="0">
              <a:spcBef>
                <a:spcPts val="0"/>
              </a:spcBef>
              <a:buClrTx/>
              <a:buSzTx/>
              <a:buNone/>
              <a:defRPr/>
            </a:pPr>
            <a:endParaRPr lang="en-US" sz="2400" baseline="-25000" dirty="0">
              <a:latin typeface="Arial" panose="020B0604020202020204" pitchFamily="34" charset="0"/>
              <a:cs typeface="Arial" panose="020B0604020202020204" pitchFamily="34" charset="0"/>
            </a:endParaRPr>
          </a:p>
          <a:p>
            <a:pPr marL="0" indent="0">
              <a:spcBef>
                <a:spcPts val="0"/>
              </a:spcBef>
              <a:buClrTx/>
              <a:buSzTx/>
              <a:buNone/>
              <a:defRPr/>
            </a:pPr>
            <a:r>
              <a:rPr lang="en-US" sz="2400" baseline="-25000" dirty="0">
                <a:latin typeface="Arial" panose="020B0604020202020204" pitchFamily="34" charset="0"/>
                <a:cs typeface="Arial" panose="020B0604020202020204" pitchFamily="34" charset="0"/>
              </a:rPr>
              <a:t>HDFS is designed to reliably store very large files across machines in a large cluster. It stores each file as a sequence of blocks; all blocks in a file except the last block are the same size. The blocks of a file are replicated for fault tolerance. The block size and replication factor are configurable per file. An application can specify the number of replicas of a file. The replication factor can be specified at file creation time and can be changed later. Files in HDFS are write-once and have strictly one writer at any time.</a:t>
            </a:r>
          </a:p>
          <a:p>
            <a:pPr marL="0" indent="0">
              <a:spcBef>
                <a:spcPts val="0"/>
              </a:spcBef>
              <a:buClrTx/>
              <a:buSzTx/>
              <a:buNone/>
              <a:defRPr/>
            </a:pPr>
            <a:endParaRPr lang="en-US" sz="2400" baseline="-25000" dirty="0">
              <a:latin typeface="Arial" panose="020B0604020202020204" pitchFamily="34" charset="0"/>
              <a:cs typeface="Arial" panose="020B0604020202020204" pitchFamily="34" charset="0"/>
            </a:endParaRPr>
          </a:p>
          <a:p>
            <a:pPr marL="0" indent="0">
              <a:spcBef>
                <a:spcPts val="0"/>
              </a:spcBef>
              <a:buClrTx/>
              <a:buSzTx/>
              <a:buNone/>
              <a:defRPr/>
            </a:pPr>
            <a:r>
              <a:rPr lang="en-US" sz="2400" baseline="-25000" dirty="0">
                <a:latin typeface="Arial" panose="020B0604020202020204" pitchFamily="34" charset="0"/>
                <a:cs typeface="Arial" panose="020B0604020202020204" pitchFamily="34" charset="0"/>
              </a:rPr>
              <a:t>The default data block size of HDFS/</a:t>
            </a:r>
            <a:r>
              <a:rPr lang="en-US" sz="2400" baseline="-25000" dirty="0" err="1">
                <a:latin typeface="Arial" panose="020B0604020202020204" pitchFamily="34" charset="0"/>
                <a:cs typeface="Arial" panose="020B0604020202020204" pitchFamily="34" charset="0"/>
              </a:rPr>
              <a:t>hadoop</a:t>
            </a:r>
            <a:r>
              <a:rPr lang="en-US" sz="2400" baseline="-25000" dirty="0">
                <a:latin typeface="Arial" panose="020B0604020202020204" pitchFamily="34" charset="0"/>
                <a:cs typeface="Arial" panose="020B0604020202020204" pitchFamily="34" charset="0"/>
              </a:rPr>
              <a:t> is 64MB. The block size in disk is generally 4KB.</a:t>
            </a:r>
          </a:p>
          <a:p>
            <a:pPr marL="0" indent="0">
              <a:spcBef>
                <a:spcPts val="0"/>
              </a:spcBef>
              <a:buClrTx/>
              <a:buSzTx/>
              <a:buNone/>
              <a:defRPr/>
            </a:pPr>
            <a:endParaRPr lang="en-US" sz="2400" baseline="-25000" dirty="0">
              <a:latin typeface="Arial" panose="020B0604020202020204" pitchFamily="34" charset="0"/>
              <a:cs typeface="Arial" panose="020B0604020202020204" pitchFamily="34" charset="0"/>
            </a:endParaRPr>
          </a:p>
        </p:txBody>
      </p:sp>
      <p:pic>
        <p:nvPicPr>
          <p:cNvPr id="5" name="Picture 7">
            <a:extLst>
              <a:ext uri="{FF2B5EF4-FFF2-40B4-BE49-F238E27FC236}">
                <a16:creationId xmlns:a16="http://schemas.microsoft.com/office/drawing/2014/main" id="{A347B804-BB10-675C-E026-1F7C759907D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987" t="29369" r="13947" b="14188"/>
          <a:stretch/>
        </p:blipFill>
        <p:spPr bwMode="auto">
          <a:xfrm>
            <a:off x="6705600" y="152400"/>
            <a:ext cx="1722119" cy="128715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8167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a:t>HDFS: </a:t>
            </a:r>
            <a:r>
              <a:rPr lang="en-US" b="1" dirty="0" err="1"/>
              <a:t>NameNode</a:t>
            </a:r>
            <a:r>
              <a:rPr lang="en-US" b="1" dirty="0"/>
              <a:t> and </a:t>
            </a:r>
            <a:r>
              <a:rPr lang="en-US" b="1" dirty="0" err="1"/>
              <a:t>DataNode</a:t>
            </a:r>
            <a:endParaRPr lang="en-US" b="1" spc="-150" dirty="0">
              <a:solidFill>
                <a:schemeClr val="tx1">
                  <a:lumMod val="65000"/>
                  <a:lumOff val="35000"/>
                </a:schemeClr>
              </a:solidFill>
            </a:endParaRPr>
          </a:p>
        </p:txBody>
      </p:sp>
      <p:sp>
        <p:nvSpPr>
          <p:cNvPr id="3" name="Content Placeholder 2"/>
          <p:cNvSpPr>
            <a:spLocks noGrp="1"/>
          </p:cNvSpPr>
          <p:nvPr>
            <p:ph sz="quarter" idx="1"/>
          </p:nvPr>
        </p:nvSpPr>
        <p:spPr>
          <a:xfrm>
            <a:off x="533400" y="1524000"/>
            <a:ext cx="7772400" cy="4572000"/>
          </a:xfrm>
        </p:spPr>
        <p:txBody>
          <a:bodyPr>
            <a:normAutofit/>
          </a:bodyPr>
          <a:lstStyle/>
          <a:p>
            <a:pPr marL="0" indent="0">
              <a:spcBef>
                <a:spcPts val="0"/>
              </a:spcBef>
              <a:buClrTx/>
              <a:buSzTx/>
              <a:buNone/>
              <a:defRPr/>
            </a:pPr>
            <a:r>
              <a:rPr lang="en-US" sz="1600" b="1" dirty="0" err="1">
                <a:latin typeface="Arial" pitchFamily="34" charset="0"/>
                <a:cs typeface="Arial" pitchFamily="34" charset="0"/>
              </a:rPr>
              <a:t>NameNode</a:t>
            </a:r>
            <a:r>
              <a:rPr lang="en-US" sz="1600" dirty="0">
                <a:latin typeface="Arial" pitchFamily="34" charset="0"/>
                <a:cs typeface="Arial" pitchFamily="34" charset="0"/>
              </a:rPr>
              <a:t> is the centerpiece of an HDFS file system. </a:t>
            </a:r>
          </a:p>
          <a:p>
            <a:pPr marL="0" indent="0">
              <a:spcBef>
                <a:spcPts val="0"/>
              </a:spcBef>
              <a:buClrTx/>
              <a:buSzTx/>
              <a:buNone/>
              <a:defRPr/>
            </a:pPr>
            <a:r>
              <a:rPr lang="en-US" sz="1600" dirty="0">
                <a:latin typeface="Arial" pitchFamily="34" charset="0"/>
                <a:cs typeface="Arial" pitchFamily="34" charset="0"/>
              </a:rPr>
              <a:t>It keeps the directory tree of all files in the file system, and tracks where across the cluster the file data is kept.</a:t>
            </a:r>
          </a:p>
          <a:p>
            <a:pPr marL="0" indent="0">
              <a:spcBef>
                <a:spcPts val="0"/>
              </a:spcBef>
              <a:buClrTx/>
              <a:buSzTx/>
              <a:buNone/>
              <a:defRPr/>
            </a:pPr>
            <a:r>
              <a:rPr lang="en-US" sz="1600" dirty="0">
                <a:latin typeface="Arial" pitchFamily="34" charset="0"/>
                <a:cs typeface="Arial" pitchFamily="34" charset="0"/>
              </a:rPr>
              <a:t>It does not store the data of these files itself.</a:t>
            </a:r>
          </a:p>
          <a:p>
            <a:pPr marL="0" indent="0">
              <a:spcBef>
                <a:spcPts val="0"/>
              </a:spcBef>
              <a:buClrTx/>
              <a:buSzTx/>
              <a:buNone/>
              <a:defRPr/>
            </a:pPr>
            <a:endParaRPr lang="en-US" sz="1600" dirty="0">
              <a:latin typeface="Arial" pitchFamily="34" charset="0"/>
              <a:cs typeface="Arial" pitchFamily="34" charset="0"/>
            </a:endParaRPr>
          </a:p>
          <a:p>
            <a:pPr marL="0" indent="0">
              <a:spcBef>
                <a:spcPts val="0"/>
              </a:spcBef>
              <a:buClrTx/>
              <a:buSzTx/>
              <a:buNone/>
              <a:defRPr/>
            </a:pPr>
            <a:r>
              <a:rPr lang="en-US" sz="1600" b="1" dirty="0" err="1">
                <a:latin typeface="Arial" pitchFamily="34" charset="0"/>
                <a:cs typeface="Arial" pitchFamily="34" charset="0"/>
              </a:rPr>
              <a:t>DataNode</a:t>
            </a:r>
            <a:r>
              <a:rPr lang="en-US" sz="1600" dirty="0">
                <a:latin typeface="Arial" pitchFamily="34" charset="0"/>
                <a:cs typeface="Arial" pitchFamily="34" charset="0"/>
              </a:rPr>
              <a:t> is responsible for storing the files in HDFS. </a:t>
            </a:r>
          </a:p>
          <a:p>
            <a:pPr marL="0" indent="0">
              <a:spcBef>
                <a:spcPts val="0"/>
              </a:spcBef>
              <a:buClrTx/>
              <a:buSzTx/>
              <a:buNone/>
              <a:defRPr/>
            </a:pPr>
            <a:r>
              <a:rPr lang="en-US" sz="1600" dirty="0">
                <a:latin typeface="Arial" pitchFamily="34" charset="0"/>
                <a:cs typeface="Arial" pitchFamily="34" charset="0"/>
              </a:rPr>
              <a:t>It manages the file blocks within the node. </a:t>
            </a:r>
          </a:p>
          <a:p>
            <a:pPr marL="0" indent="0">
              <a:spcBef>
                <a:spcPts val="0"/>
              </a:spcBef>
              <a:buClrTx/>
              <a:buSzTx/>
              <a:buNone/>
              <a:defRPr/>
            </a:pPr>
            <a:r>
              <a:rPr lang="en-US" sz="1600" dirty="0">
                <a:latin typeface="Arial" pitchFamily="34" charset="0"/>
                <a:cs typeface="Arial" pitchFamily="34" charset="0"/>
              </a:rPr>
              <a:t>It sends information to the </a:t>
            </a:r>
            <a:r>
              <a:rPr lang="en-US" sz="1600" dirty="0" err="1">
                <a:latin typeface="Arial" pitchFamily="34" charset="0"/>
                <a:cs typeface="Arial" pitchFamily="34" charset="0"/>
              </a:rPr>
              <a:t>NameNode</a:t>
            </a:r>
            <a:r>
              <a:rPr lang="en-US" sz="1600" dirty="0">
                <a:latin typeface="Arial" pitchFamily="34" charset="0"/>
                <a:cs typeface="Arial" pitchFamily="34" charset="0"/>
              </a:rPr>
              <a:t> about the files and blocks stored in that node and responds to the </a:t>
            </a:r>
            <a:r>
              <a:rPr lang="en-US" sz="1600" dirty="0" err="1">
                <a:latin typeface="Arial" pitchFamily="34" charset="0"/>
                <a:cs typeface="Arial" pitchFamily="34" charset="0"/>
              </a:rPr>
              <a:t>NameNode</a:t>
            </a:r>
            <a:r>
              <a:rPr lang="en-US" sz="1600" dirty="0">
                <a:latin typeface="Arial" pitchFamily="34" charset="0"/>
                <a:cs typeface="Arial" pitchFamily="34" charset="0"/>
              </a:rPr>
              <a:t> for all file system operations</a:t>
            </a:r>
          </a:p>
        </p:txBody>
      </p:sp>
      <p:pic>
        <p:nvPicPr>
          <p:cNvPr id="4098" name="Picture 2"/>
          <p:cNvPicPr>
            <a:picLocks noChangeAspect="1" noChangeArrowheads="1"/>
          </p:cNvPicPr>
          <p:nvPr/>
        </p:nvPicPr>
        <p:blipFill>
          <a:blip r:embed="rId2"/>
          <a:srcRect/>
          <a:stretch>
            <a:fillRect/>
          </a:stretch>
        </p:blipFill>
        <p:spPr bwMode="auto">
          <a:xfrm>
            <a:off x="4191000" y="3886200"/>
            <a:ext cx="4688132" cy="25527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 </a:t>
            </a:r>
            <a:r>
              <a:rPr lang="en-US" b="1" dirty="0" err="1">
                <a:cs typeface="Calibri" panose="020F0502020204030204" pitchFamily="34" charset="0"/>
              </a:rPr>
              <a:t>Sqoop</a:t>
            </a:r>
            <a:r>
              <a:rPr lang="en-US" b="1" dirty="0">
                <a:cs typeface="Calibri" panose="020F0502020204030204" pitchFamily="34" charset="0"/>
              </a:rPr>
              <a:t> Overview</a:t>
            </a:r>
            <a:endParaRPr lang="en-US" dirty="0"/>
          </a:p>
        </p:txBody>
      </p:sp>
      <p:sp>
        <p:nvSpPr>
          <p:cNvPr id="3" name="Content Placeholder 2"/>
          <p:cNvSpPr>
            <a:spLocks noGrp="1"/>
          </p:cNvSpPr>
          <p:nvPr>
            <p:ph sz="quarter" idx="1"/>
          </p:nvPr>
        </p:nvSpPr>
        <p:spPr/>
        <p:txBody>
          <a:bodyPr>
            <a:normAutofit fontScale="70000" lnSpcReduction="20000"/>
          </a:bodyPr>
          <a:lstStyle/>
          <a:p>
            <a:pPr>
              <a:lnSpc>
                <a:spcPct val="150000"/>
              </a:lnSpc>
              <a:spcBef>
                <a:spcPts val="1200"/>
              </a:spcBef>
              <a:spcAft>
                <a:spcPts val="1200"/>
              </a:spcAft>
              <a:buSzPct val="68000"/>
            </a:pPr>
            <a:r>
              <a:rPr lang="en-US" sz="2000" b="1" dirty="0">
                <a:latin typeface="Arial" panose="020B0604020202020204" pitchFamily="34" charset="0"/>
                <a:cs typeface="Arial" charset="0"/>
              </a:rPr>
              <a:t>What is </a:t>
            </a:r>
            <a:r>
              <a:rPr lang="en-US" sz="2000" b="1" dirty="0" err="1">
                <a:latin typeface="Arial" panose="020B0604020202020204" pitchFamily="34" charset="0"/>
                <a:cs typeface="Arial" charset="0"/>
              </a:rPr>
              <a:t>Sqoop</a:t>
            </a:r>
            <a:r>
              <a:rPr lang="en-US" sz="2000" b="1" dirty="0">
                <a:latin typeface="Arial" panose="020B0604020202020204" pitchFamily="34" charset="0"/>
                <a:cs typeface="Arial" charset="0"/>
              </a:rPr>
              <a:t>?</a:t>
            </a:r>
          </a:p>
          <a:p>
            <a:pPr marL="463550" lvl="1" indent="-463550" algn="just">
              <a:spcBef>
                <a:spcPts val="1200"/>
              </a:spcBef>
              <a:spcAft>
                <a:spcPts val="1200"/>
              </a:spcAft>
              <a:buSzPct val="105000"/>
              <a:buFont typeface="Wingdings" panose="05000000000000000000" pitchFamily="2" charset="2"/>
              <a:buChar char="Ø"/>
              <a:defRPr/>
            </a:pPr>
            <a:r>
              <a:rPr lang="en-US" dirty="0">
                <a:latin typeface="Arial" panose="020B0604020202020204" pitchFamily="34" charset="0"/>
              </a:rPr>
              <a:t>Open source software product by Apache </a:t>
            </a:r>
            <a:r>
              <a:rPr lang="en-US" dirty="0" err="1">
                <a:latin typeface="Arial" panose="020B0604020202020204" pitchFamily="34" charset="0"/>
              </a:rPr>
              <a:t>Hadoop</a:t>
            </a:r>
            <a:r>
              <a:rPr lang="en-US" dirty="0">
                <a:latin typeface="Arial" panose="020B0604020202020204" pitchFamily="34" charset="0"/>
              </a:rPr>
              <a:t> Foundation and part of </a:t>
            </a:r>
            <a:r>
              <a:rPr lang="en-US" dirty="0" err="1">
                <a:latin typeface="Arial" panose="020B0604020202020204" pitchFamily="34" charset="0"/>
              </a:rPr>
              <a:t>Hadoop</a:t>
            </a:r>
            <a:r>
              <a:rPr lang="en-US" dirty="0">
                <a:latin typeface="Arial" panose="020B0604020202020204" pitchFamily="34" charset="0"/>
              </a:rPr>
              <a:t> Ecosystem</a:t>
            </a:r>
          </a:p>
          <a:p>
            <a:pPr marL="463550" lvl="1" indent="-463550" algn="just">
              <a:spcBef>
                <a:spcPts val="1200"/>
              </a:spcBef>
              <a:spcAft>
                <a:spcPts val="1200"/>
              </a:spcAft>
              <a:buSzPct val="105000"/>
              <a:buFont typeface="Wingdings" panose="05000000000000000000" pitchFamily="2" charset="2"/>
              <a:buChar char="Ø"/>
              <a:defRPr/>
            </a:pPr>
            <a:r>
              <a:rPr lang="en-US" dirty="0">
                <a:latin typeface="Arial" panose="020B0604020202020204" pitchFamily="34" charset="0"/>
              </a:rPr>
              <a:t>Collection of multiple command-line tools to move data between RDBMS and </a:t>
            </a:r>
            <a:r>
              <a:rPr lang="en-US" dirty="0" err="1">
                <a:latin typeface="Arial" panose="020B0604020202020204" pitchFamily="34" charset="0"/>
              </a:rPr>
              <a:t>Hadoop</a:t>
            </a:r>
            <a:endParaRPr lang="en-US" dirty="0">
              <a:latin typeface="Arial" panose="020B0604020202020204" pitchFamily="34" charset="0"/>
            </a:endParaRPr>
          </a:p>
          <a:p>
            <a:pPr marL="914400" indent="-450850" algn="just">
              <a:spcBef>
                <a:spcPts val="1200"/>
              </a:spcBef>
              <a:spcAft>
                <a:spcPts val="1200"/>
              </a:spcAft>
              <a:buSzPct val="105000"/>
              <a:buFont typeface="Wingdings" panose="05000000000000000000" pitchFamily="2" charset="2"/>
              <a:buChar char="§"/>
              <a:defRPr/>
            </a:pPr>
            <a:r>
              <a:rPr lang="en-US" dirty="0">
                <a:latin typeface="Arial" panose="020B0604020202020204" pitchFamily="34" charset="0"/>
              </a:rPr>
              <a:t>Imports are used to populate tables in Hive or </a:t>
            </a:r>
            <a:r>
              <a:rPr lang="en-US" dirty="0" err="1">
                <a:latin typeface="Arial" panose="020B0604020202020204" pitchFamily="34" charset="0"/>
              </a:rPr>
              <a:t>HBase</a:t>
            </a:r>
            <a:r>
              <a:rPr lang="en-US" dirty="0">
                <a:latin typeface="Arial" panose="020B0604020202020204" pitchFamily="34" charset="0"/>
              </a:rPr>
              <a:t>, in addition to HDFS</a:t>
            </a:r>
          </a:p>
          <a:p>
            <a:pPr marL="914400" indent="-450850" algn="just">
              <a:spcBef>
                <a:spcPts val="1200"/>
              </a:spcBef>
              <a:spcAft>
                <a:spcPts val="1200"/>
              </a:spcAft>
              <a:buSzPct val="105000"/>
              <a:buFont typeface="Wingdings" panose="05000000000000000000" pitchFamily="2" charset="2"/>
              <a:buChar char="§"/>
              <a:defRPr/>
            </a:pPr>
            <a:r>
              <a:rPr lang="en-US" dirty="0">
                <a:latin typeface="Arial" panose="020B0604020202020204" pitchFamily="34" charset="0"/>
              </a:rPr>
              <a:t>Exports can be used to put data from </a:t>
            </a:r>
            <a:r>
              <a:rPr lang="en-US" dirty="0" err="1">
                <a:latin typeface="Arial" panose="020B0604020202020204" pitchFamily="34" charset="0"/>
              </a:rPr>
              <a:t>Hadoop</a:t>
            </a:r>
            <a:r>
              <a:rPr lang="en-US" dirty="0">
                <a:latin typeface="Arial" panose="020B0604020202020204" pitchFamily="34" charset="0"/>
              </a:rPr>
              <a:t> into an RDBMS</a:t>
            </a:r>
          </a:p>
          <a:p>
            <a:pPr marL="463550" lvl="1" indent="-463550" algn="just">
              <a:spcBef>
                <a:spcPts val="1200"/>
              </a:spcBef>
              <a:spcAft>
                <a:spcPts val="1200"/>
              </a:spcAft>
              <a:buSzPct val="105000"/>
              <a:buFont typeface="Wingdings" panose="05000000000000000000" pitchFamily="2" charset="2"/>
              <a:buChar char="Ø"/>
              <a:defRPr/>
            </a:pPr>
            <a:r>
              <a:rPr lang="en-US" dirty="0">
                <a:latin typeface="Arial" panose="020B0604020202020204" pitchFamily="34" charset="0"/>
              </a:rPr>
              <a:t>Uses </a:t>
            </a:r>
            <a:r>
              <a:rPr lang="en-US" dirty="0" err="1">
                <a:latin typeface="Arial" panose="020B0604020202020204" pitchFamily="34" charset="0"/>
              </a:rPr>
              <a:t>MapReduce</a:t>
            </a:r>
            <a:r>
              <a:rPr lang="en-US" dirty="0">
                <a:latin typeface="Arial" panose="020B0604020202020204" pitchFamily="34" charset="0"/>
              </a:rPr>
              <a:t> for data export and import providing parallel operation in addition to fault tolerance.</a:t>
            </a:r>
          </a:p>
          <a:p>
            <a:pPr marL="463550" lvl="1" indent="-463550" algn="just">
              <a:spcBef>
                <a:spcPts val="1200"/>
              </a:spcBef>
              <a:spcAft>
                <a:spcPts val="1200"/>
              </a:spcAft>
              <a:buSzPct val="105000"/>
              <a:buFont typeface="Wingdings" panose="05000000000000000000" pitchFamily="2" charset="2"/>
              <a:buChar char="Ø"/>
              <a:defRPr/>
            </a:pPr>
            <a:r>
              <a:rPr lang="en-US" dirty="0">
                <a:latin typeface="Arial" panose="020B0604020202020204" pitchFamily="34" charset="0"/>
              </a:rPr>
              <a:t>Uses JDBC drivers to connect to RDBMS</a:t>
            </a:r>
            <a:endParaRPr lang="en-US" b="1" dirty="0">
              <a:solidFill>
                <a:srgbClr val="2C69B2"/>
              </a:solidFill>
              <a:latin typeface="Arial" panose="020B0604020202020204" pitchFamily="34" charset="0"/>
              <a:cs typeface="Arial"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sz="2800" dirty="0"/>
              <a:t>Google file system   &gt;&gt;&gt;&gt; HDFS</a:t>
            </a:r>
            <a:endParaRPr lang="en-US" sz="2000" dirty="0"/>
          </a:p>
          <a:p>
            <a:pPr lvl="0"/>
            <a:r>
              <a:rPr lang="en-US" sz="2800" dirty="0" err="1"/>
              <a:t>Mapreduce</a:t>
            </a:r>
            <a:r>
              <a:rPr lang="en-US" sz="2800" dirty="0"/>
              <a:t> &gt;&gt;&gt;&gt;&gt;  </a:t>
            </a:r>
            <a:r>
              <a:rPr lang="en-US" sz="2800" dirty="0" err="1"/>
              <a:t>Mapreduce</a:t>
            </a:r>
            <a:r>
              <a:rPr lang="en-US" sz="2800" dirty="0"/>
              <a:t> </a:t>
            </a:r>
            <a:endParaRPr lang="en-US" sz="2000" dirty="0"/>
          </a:p>
          <a:p>
            <a:pPr lvl="0"/>
            <a:r>
              <a:rPr lang="en-US" sz="2800" dirty="0" err="1"/>
              <a:t>BigTable</a:t>
            </a:r>
            <a:r>
              <a:rPr lang="en-US" sz="2800" dirty="0"/>
              <a:t> &gt;&gt;&gt;&gt;&gt;   Apache </a:t>
            </a:r>
            <a:r>
              <a:rPr lang="en-US" sz="2800" dirty="0" err="1"/>
              <a:t>Hbase</a:t>
            </a:r>
            <a:r>
              <a:rPr lang="en-US" sz="2800" dirty="0"/>
              <a:t> </a:t>
            </a:r>
            <a:endParaRPr lang="en-US" sz="2000" dirty="0"/>
          </a:p>
          <a:p>
            <a:pPr lvl="0"/>
            <a:r>
              <a:rPr lang="en-US" sz="2800" b="1" dirty="0"/>
              <a:t>Data Handled in Form of :</a:t>
            </a:r>
            <a:endParaRPr lang="en-US" sz="2000" dirty="0"/>
          </a:p>
          <a:p>
            <a:pPr lvl="0"/>
            <a:r>
              <a:rPr lang="en-US" sz="2800" b="1" i="1" dirty="0"/>
              <a:t>Structured: </a:t>
            </a:r>
            <a:r>
              <a:rPr lang="en-US" sz="2800" dirty="0" err="1"/>
              <a:t>Organised</a:t>
            </a:r>
            <a:r>
              <a:rPr lang="en-US" sz="2800" dirty="0"/>
              <a:t> data format with a fixed schema. </a:t>
            </a:r>
            <a:endParaRPr lang="en-US" sz="2000" dirty="0"/>
          </a:p>
          <a:p>
            <a:pPr lvl="1"/>
            <a:r>
              <a:rPr lang="en-US" dirty="0"/>
              <a:t>Ex: RDBMS</a:t>
            </a:r>
            <a:endParaRPr lang="en-US" sz="1800" dirty="0"/>
          </a:p>
          <a:p>
            <a:pPr lvl="0"/>
            <a:r>
              <a:rPr lang="en-US" sz="2800" b="1" i="1" dirty="0"/>
              <a:t>Semi-Structured:</a:t>
            </a:r>
            <a:r>
              <a:rPr lang="en-US" sz="2800" dirty="0"/>
              <a:t> Partially </a:t>
            </a:r>
            <a:r>
              <a:rPr lang="en-US" sz="2800" dirty="0" err="1"/>
              <a:t>organised</a:t>
            </a:r>
            <a:r>
              <a:rPr lang="en-US" sz="2800" dirty="0"/>
              <a:t> data which does not have a fixed format. </a:t>
            </a:r>
            <a:endParaRPr lang="en-US" sz="2000" dirty="0"/>
          </a:p>
          <a:p>
            <a:pPr lvl="1"/>
            <a:r>
              <a:rPr lang="en-US" dirty="0"/>
              <a:t>Ex: XML, JSON</a:t>
            </a:r>
            <a:endParaRPr lang="en-US" sz="1800" dirty="0"/>
          </a:p>
          <a:p>
            <a:pPr lvl="0"/>
            <a:r>
              <a:rPr lang="en-US" sz="2800" b="1" i="1" dirty="0"/>
              <a:t>Unstructured:</a:t>
            </a:r>
            <a:r>
              <a:rPr lang="en-US" sz="2800" dirty="0"/>
              <a:t> </a:t>
            </a:r>
            <a:r>
              <a:rPr lang="en-US" sz="2800" dirty="0" err="1"/>
              <a:t>Unorganised</a:t>
            </a:r>
            <a:r>
              <a:rPr lang="en-US" sz="2800" dirty="0"/>
              <a:t> data with an unknown schema. </a:t>
            </a:r>
            <a:endParaRPr lang="en-US" sz="2000" dirty="0"/>
          </a:p>
          <a:p>
            <a:pPr lvl="1"/>
            <a:r>
              <a:rPr lang="en-US" dirty="0"/>
              <a:t>Ex: Audio, video files etc.</a:t>
            </a:r>
            <a:endParaRPr lang="en-US" sz="1800"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 </a:t>
            </a:r>
            <a:r>
              <a:rPr lang="en-US" b="1" dirty="0" err="1">
                <a:cs typeface="Calibri" panose="020F0502020204030204" pitchFamily="34" charset="0"/>
              </a:rPr>
              <a:t>Sqoop</a:t>
            </a:r>
            <a:r>
              <a:rPr lang="en-US" b="1" dirty="0">
                <a:cs typeface="Calibri" panose="020F0502020204030204" pitchFamily="34" charset="0"/>
              </a:rPr>
              <a:t> Overview</a:t>
            </a:r>
            <a:endParaRPr lang="en-US" dirty="0"/>
          </a:p>
        </p:txBody>
      </p:sp>
      <p:sp>
        <p:nvSpPr>
          <p:cNvPr id="3" name="Content Placeholder 2"/>
          <p:cNvSpPr>
            <a:spLocks noGrp="1"/>
          </p:cNvSpPr>
          <p:nvPr>
            <p:ph sz="quarter" idx="1"/>
          </p:nvPr>
        </p:nvSpPr>
        <p:spPr/>
        <p:txBody>
          <a:bodyPr>
            <a:normAutofit/>
          </a:bodyPr>
          <a:lstStyle/>
          <a:p>
            <a:r>
              <a:rPr lang="en-US" sz="2000" dirty="0" err="1">
                <a:latin typeface="Arial" panose="020B0604020202020204" pitchFamily="34" charset="0"/>
                <a:cs typeface="Arial" pitchFamily="34" charset="0"/>
              </a:rPr>
              <a:t>Sqoop</a:t>
            </a:r>
            <a:r>
              <a:rPr lang="en-US" sz="2000" dirty="0">
                <a:latin typeface="Arial" panose="020B0604020202020204" pitchFamily="34" charset="0"/>
                <a:cs typeface="Arial" pitchFamily="34" charset="0"/>
              </a:rPr>
              <a:t> is a command-line interface application for transferring data between relational databases and </a:t>
            </a:r>
            <a:r>
              <a:rPr lang="en-US" sz="2000" dirty="0" err="1">
                <a:latin typeface="Arial" panose="020B0604020202020204" pitchFamily="34" charset="0"/>
                <a:cs typeface="Arial" pitchFamily="34" charset="0"/>
              </a:rPr>
              <a:t>Hadoop</a:t>
            </a:r>
            <a:r>
              <a:rPr lang="en-US" sz="2000" dirty="0">
                <a:latin typeface="Arial" pitchFamily="34" charset="0"/>
                <a:cs typeface="Arial" pitchFamily="34" charset="0"/>
              </a:rPr>
              <a:t>.</a:t>
            </a:r>
          </a:p>
          <a:p>
            <a:r>
              <a:rPr lang="en-US" sz="2000" dirty="0">
                <a:latin typeface="Arial" pitchFamily="34" charset="0"/>
                <a:cs typeface="Arial" pitchFamily="34" charset="0"/>
              </a:rPr>
              <a:t>It supports incremental loads of a single table or a free form SQL query as well as saved jobs which can be run multiple times to import updates made to a database since the last import. </a:t>
            </a:r>
          </a:p>
          <a:p>
            <a:r>
              <a:rPr lang="en-US" sz="2000" dirty="0">
                <a:latin typeface="Arial" pitchFamily="34" charset="0"/>
                <a:cs typeface="Arial" pitchFamily="34" charset="0"/>
              </a:rPr>
              <a:t>Imports can also be used to populate tables in Hive or </a:t>
            </a:r>
            <a:r>
              <a:rPr lang="en-US" sz="2000" dirty="0" err="1">
                <a:latin typeface="Arial" panose="020B0604020202020204" pitchFamily="34" charset="0"/>
                <a:cs typeface="Arial" pitchFamily="34" charset="0"/>
              </a:rPr>
              <a:t>HBase</a:t>
            </a:r>
            <a:r>
              <a:rPr lang="en-US" sz="2000" dirty="0">
                <a:latin typeface="Arial" pitchFamily="34" charset="0"/>
                <a:cs typeface="Arial" pitchFamily="34" charset="0"/>
              </a:rPr>
              <a:t>.</a:t>
            </a:r>
          </a:p>
          <a:p>
            <a:r>
              <a:rPr lang="en-US" sz="2000" dirty="0">
                <a:latin typeface="Arial" pitchFamily="34" charset="0"/>
                <a:cs typeface="Arial" pitchFamily="34" charset="0"/>
              </a:rPr>
              <a:t>Exports can be used to put data from </a:t>
            </a:r>
            <a:r>
              <a:rPr lang="en-US" sz="2000" dirty="0" err="1">
                <a:latin typeface="Arial" panose="020B0604020202020204" pitchFamily="34" charset="0"/>
                <a:cs typeface="Arial" pitchFamily="34" charset="0"/>
              </a:rPr>
              <a:t>Hadoop</a:t>
            </a:r>
            <a:r>
              <a:rPr lang="en-US" sz="2000" dirty="0">
                <a:latin typeface="Arial" panose="020B0604020202020204" pitchFamily="34" charset="0"/>
                <a:cs typeface="Arial" pitchFamily="34" charset="0"/>
              </a:rPr>
              <a:t> into a relational database. </a:t>
            </a:r>
            <a:r>
              <a:rPr lang="en-US" sz="2000" dirty="0" err="1">
                <a:latin typeface="Arial" panose="020B0604020202020204" pitchFamily="34" charset="0"/>
                <a:cs typeface="Arial" pitchFamily="34" charset="0"/>
              </a:rPr>
              <a:t>Sqoop</a:t>
            </a:r>
            <a:r>
              <a:rPr lang="en-US" sz="2000" dirty="0">
                <a:latin typeface="Arial" panose="020B0604020202020204" pitchFamily="34" charset="0"/>
                <a:cs typeface="Arial" pitchFamily="34" charset="0"/>
              </a:rPr>
              <a:t> became a top-level Apache project in March 2012.</a:t>
            </a:r>
          </a:p>
          <a:p>
            <a:pPr lvl="0"/>
            <a:r>
              <a:rPr lang="en-US" sz="2000" dirty="0">
                <a:latin typeface="Arial" panose="020B0604020202020204" pitchFamily="34" charset="0"/>
                <a:cs typeface="Arial" pitchFamily="34" charset="0"/>
              </a:rPr>
              <a:t>Apache </a:t>
            </a:r>
            <a:r>
              <a:rPr lang="en-US" sz="2000" dirty="0" err="1">
                <a:latin typeface="Arial" panose="020B0604020202020204" pitchFamily="34" charset="0"/>
                <a:cs typeface="Arial" panose="020B0604020202020204" pitchFamily="34" charset="0"/>
              </a:rPr>
              <a:t>Sqoop</a:t>
            </a:r>
            <a:r>
              <a:rPr lang="en-US" sz="2000" dirty="0">
                <a:latin typeface="Arial" panose="020B0604020202020204" pitchFamily="34" charset="0"/>
                <a:cs typeface="Arial" panose="020B0604020202020204" pitchFamily="34" charset="0"/>
              </a:rPr>
              <a:t>(TM) is a tool designed for efficiently transferring bulk data between Apache </a:t>
            </a:r>
            <a:r>
              <a:rPr lang="en-US" sz="2000" dirty="0" err="1">
                <a:latin typeface="Arial" panose="020B0604020202020204" pitchFamily="34" charset="0"/>
                <a:cs typeface="Arial" panose="020B0604020202020204" pitchFamily="34" charset="0"/>
              </a:rPr>
              <a:t>Hadoop</a:t>
            </a:r>
            <a:r>
              <a:rPr lang="en-US" sz="2000" dirty="0">
                <a:latin typeface="Arial" panose="020B0604020202020204" pitchFamily="34" charset="0"/>
                <a:cs typeface="Arial" panose="020B0604020202020204" pitchFamily="34" charset="0"/>
              </a:rPr>
              <a:t> and structured </a:t>
            </a:r>
            <a:r>
              <a:rPr lang="en-US" sz="2000" dirty="0" err="1">
                <a:latin typeface="Arial" panose="020B0604020202020204" pitchFamily="34" charset="0"/>
                <a:cs typeface="Arial" panose="020B0604020202020204" pitchFamily="34" charset="0"/>
              </a:rPr>
              <a:t>datastores</a:t>
            </a:r>
            <a:r>
              <a:rPr lang="en-US" sz="2000" dirty="0">
                <a:latin typeface="Arial" panose="020B0604020202020204" pitchFamily="34" charset="0"/>
                <a:cs typeface="Arial" panose="020B0604020202020204" pitchFamily="34" charset="0"/>
              </a:rPr>
              <a:t> such as relational databases.</a:t>
            </a:r>
          </a:p>
          <a:p>
            <a:endParaRPr lang="en-US" sz="2000" dirty="0">
              <a:latin typeface="Arial" panose="020B0604020202020204" pitchFamily="34" charset="0"/>
              <a:cs typeface="Arial" pitchFamily="34" charset="0"/>
            </a:endParaRPr>
          </a:p>
        </p:txBody>
      </p:sp>
      <p:pic>
        <p:nvPicPr>
          <p:cNvPr id="4" name="Picture 3" descr="sqoop-flow.jpg"/>
          <p:cNvPicPr/>
          <p:nvPr/>
        </p:nvPicPr>
        <p:blipFill>
          <a:blip r:embed="rId2" cstate="print"/>
          <a:stretch>
            <a:fillRect/>
          </a:stretch>
        </p:blipFill>
        <p:spPr>
          <a:xfrm>
            <a:off x="5105400" y="5199987"/>
            <a:ext cx="2922945" cy="13521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 </a:t>
            </a:r>
            <a:r>
              <a:rPr lang="en-US" b="1" dirty="0" err="1">
                <a:cs typeface="Calibri" panose="020F0502020204030204" pitchFamily="34" charset="0"/>
              </a:rPr>
              <a:t>Sqoop</a:t>
            </a:r>
            <a:r>
              <a:rPr lang="en-US" b="1" dirty="0">
                <a:cs typeface="Calibri" panose="020F0502020204030204" pitchFamily="34" charset="0"/>
              </a:rPr>
              <a:t> Tools</a:t>
            </a:r>
            <a:endParaRPr lang="en-US" dirty="0"/>
          </a:p>
        </p:txBody>
      </p:sp>
      <p:sp>
        <p:nvSpPr>
          <p:cNvPr id="3" name="Content Placeholder 2"/>
          <p:cNvSpPr>
            <a:spLocks noGrp="1"/>
          </p:cNvSpPr>
          <p:nvPr>
            <p:ph sz="quarter" idx="1"/>
          </p:nvPr>
        </p:nvSpPr>
        <p:spPr/>
        <p:txBody>
          <a:bodyPr>
            <a:normAutofit/>
          </a:bodyPr>
          <a:lstStyle/>
          <a:p>
            <a:r>
              <a:rPr lang="en-US" sz="1800" dirty="0">
                <a:latin typeface="Arial" panose="020B0604020202020204" pitchFamily="34" charset="0"/>
                <a:ea typeface="ＭＳ Ｐゴシック" charset="0"/>
                <a:cs typeface="ＭＳ Ｐゴシック" charset="0"/>
              </a:rPr>
              <a:t>Tools are server commands that administrators can execute on the </a:t>
            </a:r>
            <a:r>
              <a:rPr lang="en-US" sz="1800" dirty="0" err="1">
                <a:latin typeface="Arial" panose="020B0604020202020204" pitchFamily="34" charset="0"/>
                <a:ea typeface="ＭＳ Ｐゴシック" charset="0"/>
                <a:cs typeface="ＭＳ Ｐゴシック" charset="0"/>
              </a:rPr>
              <a:t>Sqoop</a:t>
            </a:r>
            <a:r>
              <a:rPr lang="en-US" sz="1800" dirty="0">
                <a:latin typeface="Arial" panose="020B0604020202020204" pitchFamily="34" charset="0"/>
                <a:ea typeface="ＭＳ Ｐゴシック" charset="0"/>
                <a:cs typeface="ＭＳ Ｐゴシック" charset="0"/>
              </a:rPr>
              <a:t> server machine in order to perform various maintenance tasks. </a:t>
            </a:r>
          </a:p>
          <a:p>
            <a:r>
              <a:rPr lang="en-US" sz="1800" dirty="0">
                <a:latin typeface="Arial" panose="020B0604020202020204" pitchFamily="34" charset="0"/>
                <a:ea typeface="ＭＳ Ｐゴシック" charset="0"/>
                <a:cs typeface="ＭＳ Ｐゴシック" charset="0"/>
              </a:rPr>
              <a:t>The tool execution will always perform a given task and finish. There are no long running services implemented as tools.</a:t>
            </a:r>
          </a:p>
          <a:p>
            <a:r>
              <a:rPr lang="en-US" sz="1800" dirty="0">
                <a:latin typeface="Arial" panose="020B0604020202020204" pitchFamily="34" charset="0"/>
                <a:ea typeface="ＭＳ Ｐゴシック" charset="0"/>
                <a:cs typeface="ＭＳ Ｐゴシック" charset="0"/>
              </a:rPr>
              <a:t>In order to perform the maintenance task each tool is suppose to do, they need to be executed in exactly the same environment as the main </a:t>
            </a:r>
            <a:r>
              <a:rPr lang="en-US" sz="1800" dirty="0" err="1">
                <a:latin typeface="Arial" panose="020B0604020202020204" pitchFamily="34" charset="0"/>
                <a:ea typeface="ＭＳ Ｐゴシック" charset="0"/>
                <a:cs typeface="ＭＳ Ｐゴシック" charset="0"/>
              </a:rPr>
              <a:t>Sqoop</a:t>
            </a:r>
            <a:r>
              <a:rPr lang="en-US" sz="1800" dirty="0">
                <a:latin typeface="Arial" panose="020B0604020202020204" pitchFamily="34" charset="0"/>
                <a:ea typeface="ＭＳ Ｐゴシック" charset="0"/>
                <a:cs typeface="ＭＳ Ｐゴシック" charset="0"/>
              </a:rPr>
              <a:t> server. </a:t>
            </a:r>
          </a:p>
          <a:p>
            <a:endParaRPr lang="en-US" sz="1800" dirty="0"/>
          </a:p>
        </p:txBody>
      </p:sp>
      <p:pic>
        <p:nvPicPr>
          <p:cNvPr id="4" name="Picture 3" descr="sqoop-flow.jpg"/>
          <p:cNvPicPr/>
          <p:nvPr/>
        </p:nvPicPr>
        <p:blipFill>
          <a:blip r:embed="rId2" cstate="print"/>
          <a:stretch>
            <a:fillRect/>
          </a:stretch>
        </p:blipFill>
        <p:spPr>
          <a:xfrm>
            <a:off x="4876800" y="4572000"/>
            <a:ext cx="2922945" cy="13521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 </a:t>
            </a:r>
            <a:r>
              <a:rPr lang="en-US" b="1" dirty="0" err="1">
                <a:cs typeface="Calibri" panose="020F0502020204030204" pitchFamily="34" charset="0"/>
              </a:rPr>
              <a:t>Sqoop</a:t>
            </a:r>
            <a:r>
              <a:rPr lang="en-US" b="1" dirty="0">
                <a:cs typeface="Calibri" panose="020F0502020204030204" pitchFamily="34" charset="0"/>
              </a:rPr>
              <a:t> Tools</a:t>
            </a:r>
            <a:endParaRPr lang="en-US" dirty="0"/>
          </a:p>
        </p:txBody>
      </p:sp>
      <p:sp>
        <p:nvSpPr>
          <p:cNvPr id="3" name="Content Placeholder 2"/>
          <p:cNvSpPr>
            <a:spLocks noGrp="1"/>
          </p:cNvSpPr>
          <p:nvPr>
            <p:ph sz="quarter" idx="1"/>
          </p:nvPr>
        </p:nvSpPr>
        <p:spPr/>
        <p:txBody>
          <a:bodyPr>
            <a:normAutofit fontScale="92500" lnSpcReduction="10000"/>
          </a:bodyPr>
          <a:lstStyle/>
          <a:p>
            <a:pPr algn="ctr">
              <a:lnSpc>
                <a:spcPct val="150000"/>
              </a:lnSpc>
              <a:buSzPct val="105000"/>
              <a:defRPr/>
            </a:pPr>
            <a:r>
              <a:rPr lang="en-US" sz="1600" b="1" dirty="0">
                <a:latin typeface="Arial" panose="020B0604020202020204" pitchFamily="34" charset="0"/>
                <a:cs typeface="Arial" charset="0"/>
              </a:rPr>
              <a:t>Available </a:t>
            </a:r>
            <a:r>
              <a:rPr lang="en-US" sz="1600" b="1" dirty="0" err="1">
                <a:latin typeface="Arial" panose="020B0604020202020204" pitchFamily="34" charset="0"/>
                <a:cs typeface="Arial" charset="0"/>
              </a:rPr>
              <a:t>Sqoop</a:t>
            </a:r>
            <a:r>
              <a:rPr lang="en-US" sz="1600" b="1" dirty="0">
                <a:latin typeface="Arial" panose="020B0604020202020204" pitchFamily="34" charset="0"/>
                <a:cs typeface="Arial" charset="0"/>
              </a:rPr>
              <a:t> Tools</a:t>
            </a:r>
            <a:endParaRPr lang="en-US" sz="1600" dirty="0">
              <a:latin typeface="Arial" panose="020B0604020202020204" pitchFamily="34" charset="0"/>
            </a:endParaRP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Import             		</a:t>
            </a:r>
            <a:r>
              <a:rPr lang="en-US" sz="1600" dirty="0" err="1">
                <a:latin typeface="Arial" panose="020B0604020202020204" pitchFamily="34" charset="0"/>
              </a:rPr>
              <a:t>Import</a:t>
            </a:r>
            <a:r>
              <a:rPr lang="en-US" sz="1600" dirty="0">
                <a:latin typeface="Arial" panose="020B0604020202020204" pitchFamily="34" charset="0"/>
              </a:rPr>
              <a:t> a table from a database to HDFS</a:t>
            </a: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Import-all-tables                 Import tables from a database to HDFS</a:t>
            </a: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Export             		</a:t>
            </a:r>
            <a:r>
              <a:rPr lang="en-US" sz="1600" dirty="0" err="1">
                <a:latin typeface="Arial" panose="020B0604020202020204" pitchFamily="34" charset="0"/>
              </a:rPr>
              <a:t>Export</a:t>
            </a:r>
            <a:r>
              <a:rPr lang="en-US" sz="1600" dirty="0">
                <a:latin typeface="Arial" panose="020B0604020202020204" pitchFamily="34" charset="0"/>
              </a:rPr>
              <a:t> an HDFS directory to a database table</a:t>
            </a: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Eval              		Evaluate a SQL statement and display the results</a:t>
            </a: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List-databases     	List available databases on a server</a:t>
            </a: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List-tables        		List available tables in a database</a:t>
            </a:r>
          </a:p>
          <a:p>
            <a:pPr marL="461963" indent="-461963">
              <a:lnSpc>
                <a:spcPct val="150000"/>
              </a:lnSpc>
              <a:buSzPct val="105000"/>
              <a:buFont typeface="Wingdings" panose="05000000000000000000" pitchFamily="2" charset="2"/>
              <a:buChar char="Ø"/>
              <a:defRPr/>
            </a:pPr>
            <a:r>
              <a:rPr lang="en-US" sz="1600" dirty="0" err="1">
                <a:latin typeface="Arial" panose="020B0604020202020204" pitchFamily="34" charset="0"/>
              </a:rPr>
              <a:t>Codegen</a:t>
            </a:r>
            <a:r>
              <a:rPr lang="en-US" sz="1600" dirty="0">
                <a:latin typeface="Arial" panose="020B0604020202020204" pitchFamily="34" charset="0"/>
              </a:rPr>
              <a:t>                 	Generate code to interact with database records</a:t>
            </a: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Create-hive-table  	Import a table definition into Hive</a:t>
            </a: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Version           		Display version information</a:t>
            </a:r>
          </a:p>
          <a:p>
            <a:pPr marL="461963" indent="-461963">
              <a:lnSpc>
                <a:spcPct val="150000"/>
              </a:lnSpc>
              <a:buSzPct val="105000"/>
              <a:buFont typeface="Wingdings" panose="05000000000000000000" pitchFamily="2" charset="2"/>
              <a:buChar char="Ø"/>
              <a:defRPr/>
            </a:pPr>
            <a:r>
              <a:rPr lang="en-US" sz="1600" dirty="0">
                <a:latin typeface="Arial" panose="020B0604020202020204" pitchFamily="34" charset="0"/>
              </a:rPr>
              <a:t>Help               		List available commands</a:t>
            </a:r>
            <a:endParaRPr lang="en-US" sz="2000" dirty="0">
              <a:latin typeface="Arial" panose="020B0604020202020204" pitchFamily="34" charset="0"/>
            </a:endParaRPr>
          </a:p>
        </p:txBody>
      </p:sp>
      <p:pic>
        <p:nvPicPr>
          <p:cNvPr id="4" name="Picture 3" descr="sqoop-flow.jpg"/>
          <p:cNvPicPr/>
          <p:nvPr/>
        </p:nvPicPr>
        <p:blipFill>
          <a:blip r:embed="rId2" cstate="print"/>
          <a:stretch>
            <a:fillRect/>
          </a:stretch>
        </p:blipFill>
        <p:spPr>
          <a:xfrm>
            <a:off x="5562600" y="152400"/>
            <a:ext cx="2922945" cy="135214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 Importing Table from RDBMS</a:t>
            </a:r>
            <a:endParaRPr lang="en-US" dirty="0"/>
          </a:p>
        </p:txBody>
      </p:sp>
      <p:sp>
        <p:nvSpPr>
          <p:cNvPr id="3" name="Content Placeholder 2"/>
          <p:cNvSpPr>
            <a:spLocks noGrp="1"/>
          </p:cNvSpPr>
          <p:nvPr>
            <p:ph sz="quarter" idx="1"/>
          </p:nvPr>
        </p:nvSpPr>
        <p:spPr/>
        <p:txBody>
          <a:bodyPr>
            <a:normAutofit/>
          </a:bodyPr>
          <a:lstStyle/>
          <a:p>
            <a:r>
              <a:rPr lang="en-US" sz="1600" dirty="0">
                <a:latin typeface="Arial" panose="020B0604020202020204" pitchFamily="34" charset="0"/>
                <a:ea typeface="ＭＳ Ｐゴシック" charset="0"/>
                <a:cs typeface="ＭＳ Ｐゴシック" charset="0"/>
              </a:rPr>
              <a:t>Apache </a:t>
            </a:r>
            <a:r>
              <a:rPr lang="en-US" sz="1600" dirty="0" err="1">
                <a:latin typeface="Arial" panose="020B0604020202020204" pitchFamily="34" charset="0"/>
                <a:ea typeface="ＭＳ Ｐゴシック" charset="0"/>
                <a:cs typeface="ＭＳ Ｐゴシック" charset="0"/>
              </a:rPr>
              <a:t>Sqoop</a:t>
            </a:r>
            <a:r>
              <a:rPr lang="en-US" sz="1600" dirty="0">
                <a:latin typeface="Arial" panose="020B0604020202020204" pitchFamily="34" charset="0"/>
                <a:ea typeface="ＭＳ Ｐゴシック" charset="0"/>
                <a:cs typeface="ＭＳ Ｐゴシック" charset="0"/>
              </a:rPr>
              <a:t> can be used to import data from any relational DB into HDFS, Hive or </a:t>
            </a:r>
            <a:r>
              <a:rPr lang="en-US" sz="1600" dirty="0" err="1">
                <a:latin typeface="Arial" panose="020B0604020202020204" pitchFamily="34" charset="0"/>
                <a:ea typeface="ＭＳ Ｐゴシック" charset="0"/>
                <a:cs typeface="ＭＳ Ｐゴシック" charset="0"/>
              </a:rPr>
              <a:t>HBase</a:t>
            </a:r>
            <a:r>
              <a:rPr lang="en-US" sz="1600" dirty="0">
                <a:latin typeface="Arial" panose="020B0604020202020204" pitchFamily="34" charset="0"/>
                <a:ea typeface="ＭＳ Ｐゴシック" charset="0"/>
                <a:cs typeface="ＭＳ Ｐゴシック" charset="0"/>
              </a:rPr>
              <a:t>.</a:t>
            </a:r>
          </a:p>
          <a:p>
            <a:pPr marL="463550" indent="-463550" algn="just">
              <a:lnSpc>
                <a:spcPct val="150000"/>
              </a:lnSpc>
              <a:spcBef>
                <a:spcPts val="600"/>
              </a:spcBef>
              <a:spcAft>
                <a:spcPts val="600"/>
              </a:spcAft>
              <a:buSzPct val="105000"/>
              <a:buFont typeface="Wingdings" panose="05000000000000000000" pitchFamily="2" charset="2"/>
              <a:buChar char="Ø"/>
              <a:defRPr/>
            </a:pPr>
            <a:r>
              <a:rPr lang="en-US" sz="1600" dirty="0">
                <a:latin typeface="Arial" panose="020B0604020202020204" pitchFamily="34" charset="0"/>
              </a:rPr>
              <a:t>The import tool is used to import an individual table from RDBMS to HDFS </a:t>
            </a:r>
          </a:p>
          <a:p>
            <a:pPr marL="463550" indent="-463550" algn="just">
              <a:lnSpc>
                <a:spcPct val="150000"/>
              </a:lnSpc>
              <a:spcBef>
                <a:spcPts val="600"/>
              </a:spcBef>
              <a:spcAft>
                <a:spcPts val="600"/>
              </a:spcAft>
              <a:buSzPct val="105000"/>
              <a:buFont typeface="Wingdings" panose="05000000000000000000" pitchFamily="2" charset="2"/>
              <a:buChar char="Ø"/>
              <a:defRPr/>
            </a:pPr>
            <a:r>
              <a:rPr lang="en-US" sz="1600" dirty="0">
                <a:latin typeface="Arial" panose="020B0604020202020204" pitchFamily="34" charset="0"/>
              </a:rPr>
              <a:t>Each row from a table corresponds to a separate record in HDFS</a:t>
            </a:r>
          </a:p>
          <a:p>
            <a:pPr marL="463550" indent="-463550" algn="just">
              <a:lnSpc>
                <a:spcPct val="150000"/>
              </a:lnSpc>
              <a:spcBef>
                <a:spcPts val="600"/>
              </a:spcBef>
              <a:spcAft>
                <a:spcPts val="600"/>
              </a:spcAft>
              <a:buSzPct val="105000"/>
              <a:buFont typeface="Wingdings" panose="05000000000000000000" pitchFamily="2" charset="2"/>
              <a:buChar char="Ø"/>
              <a:defRPr/>
            </a:pPr>
            <a:r>
              <a:rPr lang="en-US" sz="1600" dirty="0">
                <a:latin typeface="Arial" panose="020B0604020202020204" pitchFamily="34" charset="0"/>
              </a:rPr>
              <a:t>Records can be stored in following two formats:</a:t>
            </a:r>
          </a:p>
          <a:p>
            <a:pPr marL="914400" indent="-450850" algn="just">
              <a:spcBef>
                <a:spcPts val="600"/>
              </a:spcBef>
              <a:spcAft>
                <a:spcPts val="600"/>
              </a:spcAft>
              <a:buSzPct val="105000"/>
              <a:buFont typeface="Wingdings" panose="05000000000000000000" pitchFamily="2" charset="2"/>
              <a:buChar char="§"/>
              <a:defRPr/>
            </a:pPr>
            <a:r>
              <a:rPr lang="en-US" sz="1600" dirty="0">
                <a:latin typeface="Arial" panose="020B0604020202020204" pitchFamily="34" charset="0"/>
              </a:rPr>
              <a:t>Text files (one record per line)</a:t>
            </a:r>
          </a:p>
          <a:p>
            <a:pPr marL="914400" indent="-450850" algn="just">
              <a:spcBef>
                <a:spcPts val="600"/>
              </a:spcBef>
              <a:spcAft>
                <a:spcPts val="600"/>
              </a:spcAft>
              <a:buSzPct val="105000"/>
              <a:buFont typeface="Wingdings" panose="05000000000000000000" pitchFamily="2" charset="2"/>
              <a:buChar char="§"/>
              <a:defRPr/>
            </a:pPr>
            <a:r>
              <a:rPr lang="en-US" sz="1600" dirty="0">
                <a:latin typeface="Arial" panose="020B0604020202020204" pitchFamily="34" charset="0"/>
              </a:rPr>
              <a:t>Binary representation as Avro or Sequence Files</a:t>
            </a:r>
          </a:p>
          <a:p>
            <a:endParaRPr lang="en-US" sz="1600" dirty="0">
              <a:latin typeface="Arial" panose="020B0604020202020204" pitchFamily="34" charset="0"/>
              <a:ea typeface="ＭＳ Ｐゴシック" charset="0"/>
              <a:cs typeface="ＭＳ Ｐゴシック"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 Importing Table from RDBMS</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649730" y="1813560"/>
            <a:ext cx="6301740" cy="384048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 Importing Table from RDBMS</a:t>
            </a:r>
            <a:endParaRPr lang="en-US" dirty="0"/>
          </a:p>
        </p:txBody>
      </p:sp>
      <p:sp>
        <p:nvSpPr>
          <p:cNvPr id="4" name="Content Placeholder 3"/>
          <p:cNvSpPr>
            <a:spLocks noGrp="1"/>
          </p:cNvSpPr>
          <p:nvPr>
            <p:ph sz="quarter" idx="1"/>
          </p:nvPr>
        </p:nvSpPr>
        <p:spPr/>
        <p:txBody>
          <a:bodyPr>
            <a:normAutofit fontScale="70000" lnSpcReduction="20000"/>
          </a:bodyPr>
          <a:lstStyle/>
          <a:p>
            <a:r>
              <a:rPr lang="en-US" dirty="0"/>
              <a:t>Import data from </a:t>
            </a:r>
            <a:r>
              <a:rPr lang="en-US" dirty="0" err="1"/>
              <a:t>mysql</a:t>
            </a:r>
            <a:r>
              <a:rPr lang="en-US" dirty="0"/>
              <a:t> db to </a:t>
            </a:r>
            <a:r>
              <a:rPr lang="en-US" dirty="0" err="1"/>
              <a:t>hdfs</a:t>
            </a:r>
            <a:endParaRPr lang="en-US" dirty="0"/>
          </a:p>
          <a:p>
            <a:endParaRPr lang="en-US" dirty="0"/>
          </a:p>
          <a:p>
            <a:pPr>
              <a:spcBef>
                <a:spcPts val="600"/>
              </a:spcBef>
              <a:spcAft>
                <a:spcPts val="600"/>
              </a:spcAft>
            </a:pPr>
            <a:r>
              <a:rPr lang="en-US" sz="2800" dirty="0" err="1">
                <a:latin typeface="Arial" panose="020B0604020202020204" pitchFamily="34" charset="0"/>
                <a:cs typeface="Arial" panose="020B0604020202020204" pitchFamily="34" charset="0"/>
              </a:rPr>
              <a:t>sqoop</a:t>
            </a:r>
            <a:r>
              <a:rPr lang="en-US" sz="2800" dirty="0">
                <a:latin typeface="Arial" panose="020B0604020202020204" pitchFamily="34" charset="0"/>
                <a:cs typeface="Arial" panose="020B0604020202020204" pitchFamily="34" charset="0"/>
              </a:rPr>
              <a:t> import </a:t>
            </a:r>
          </a:p>
          <a:p>
            <a:pPr>
              <a:spcBef>
                <a:spcPts val="600"/>
              </a:spcBef>
              <a:spcAft>
                <a:spcPts val="600"/>
              </a:spcAft>
            </a:pPr>
            <a:r>
              <a:rPr lang="en-US" sz="2800" dirty="0">
                <a:latin typeface="Arial" panose="020B0604020202020204" pitchFamily="34" charset="0"/>
                <a:cs typeface="Arial" panose="020B0604020202020204" pitchFamily="34" charset="0"/>
              </a:rPr>
              <a:t>--username </a:t>
            </a:r>
            <a:r>
              <a:rPr lang="en-US" sz="2800" dirty="0" err="1">
                <a:solidFill>
                  <a:srgbClr val="2C69B2"/>
                </a:solidFill>
                <a:latin typeface="Arial" panose="020B0604020202020204" pitchFamily="34" charset="0"/>
                <a:cs typeface="Arial" panose="020B0604020202020204" pitchFamily="34" charset="0"/>
              </a:rPr>
              <a:t>space_user</a:t>
            </a:r>
            <a:r>
              <a:rPr lang="en-US" sz="2800" dirty="0">
                <a:solidFill>
                  <a:srgbClr val="2C69B2"/>
                </a:solidFill>
                <a:latin typeface="Arial" panose="020B0604020202020204" pitchFamily="34" charset="0"/>
                <a:cs typeface="Arial" panose="020B0604020202020204" pitchFamily="34" charset="0"/>
              </a:rPr>
              <a:t> </a:t>
            </a:r>
          </a:p>
          <a:p>
            <a:pPr>
              <a:spcBef>
                <a:spcPts val="600"/>
              </a:spcBef>
              <a:spcAft>
                <a:spcPts val="600"/>
              </a:spcAft>
            </a:pPr>
            <a:r>
              <a:rPr lang="en-US" sz="2800" dirty="0">
                <a:latin typeface="Arial" panose="020B0604020202020204" pitchFamily="34" charset="0"/>
                <a:cs typeface="Arial" panose="020B0604020202020204" pitchFamily="34" charset="0"/>
              </a:rPr>
              <a:t>--password </a:t>
            </a:r>
            <a:r>
              <a:rPr lang="en-US" sz="2800" dirty="0" err="1">
                <a:solidFill>
                  <a:srgbClr val="2C69B2"/>
                </a:solidFill>
                <a:latin typeface="Arial" panose="020B0604020202020204" pitchFamily="34" charset="0"/>
                <a:cs typeface="Arial" panose="020B0604020202020204" pitchFamily="34" charset="0"/>
              </a:rPr>
              <a:t>sp_password</a:t>
            </a:r>
            <a:r>
              <a:rPr lang="en-US" sz="2800" dirty="0">
                <a:latin typeface="Arial" panose="020B0604020202020204" pitchFamily="34" charset="0"/>
                <a:cs typeface="Arial" panose="020B0604020202020204" pitchFamily="34" charset="0"/>
              </a:rPr>
              <a:t> </a:t>
            </a:r>
          </a:p>
          <a:p>
            <a:pPr>
              <a:spcBef>
                <a:spcPts val="600"/>
              </a:spcBef>
              <a:spcAft>
                <a:spcPts val="600"/>
              </a:spcAft>
            </a:pPr>
            <a:r>
              <a:rPr lang="en-US" sz="2800" dirty="0">
                <a:latin typeface="Arial" panose="020B0604020202020204" pitchFamily="34" charset="0"/>
                <a:cs typeface="Arial" panose="020B0604020202020204" pitchFamily="34" charset="0"/>
              </a:rPr>
              <a:t>--driver </a:t>
            </a:r>
            <a:r>
              <a:rPr lang="en-US" sz="2800" dirty="0" err="1">
                <a:solidFill>
                  <a:srgbClr val="2C69B2"/>
                </a:solidFill>
                <a:latin typeface="Arial" panose="020B0604020202020204" pitchFamily="34" charset="0"/>
                <a:cs typeface="Arial" panose="020B0604020202020204" pitchFamily="34" charset="0"/>
              </a:rPr>
              <a:t>com.mysql.jdbc.Driver</a:t>
            </a:r>
            <a:r>
              <a:rPr lang="en-US" sz="2800" dirty="0">
                <a:solidFill>
                  <a:srgbClr val="2C69B2"/>
                </a:solidFill>
                <a:latin typeface="Arial" panose="020B0604020202020204" pitchFamily="34" charset="0"/>
                <a:cs typeface="Arial" panose="020B0604020202020204" pitchFamily="34" charset="0"/>
              </a:rPr>
              <a:t> </a:t>
            </a:r>
          </a:p>
          <a:p>
            <a:pPr>
              <a:spcBef>
                <a:spcPts val="600"/>
              </a:spcBef>
              <a:spcAft>
                <a:spcPts val="600"/>
              </a:spcAft>
            </a:pPr>
            <a:r>
              <a:rPr lang="en-US" sz="2800" dirty="0">
                <a:latin typeface="Arial" panose="020B0604020202020204" pitchFamily="34" charset="0"/>
                <a:cs typeface="Arial" panose="020B0604020202020204" pitchFamily="34" charset="0"/>
              </a:rPr>
              <a:t>--connect </a:t>
            </a:r>
            <a:r>
              <a:rPr lang="en-US" sz="2800" dirty="0" err="1">
                <a:solidFill>
                  <a:srgbClr val="2C69B2"/>
                </a:solidFill>
                <a:latin typeface="Arial" panose="020B0604020202020204" pitchFamily="34" charset="0"/>
                <a:cs typeface="Arial" panose="020B0604020202020204" pitchFamily="34" charset="0"/>
              </a:rPr>
              <a:t>jdbc:mysql</a:t>
            </a:r>
            <a:r>
              <a:rPr lang="en-US" sz="2800" dirty="0">
                <a:solidFill>
                  <a:srgbClr val="2C69B2"/>
                </a:solidFill>
                <a:latin typeface="Arial" panose="020B0604020202020204" pitchFamily="34" charset="0"/>
                <a:cs typeface="Arial" panose="020B0604020202020204" pitchFamily="34" charset="0"/>
              </a:rPr>
              <a:t>://ustrydevmysql1.kih.kmart.com:3306/spaceman </a:t>
            </a:r>
          </a:p>
          <a:p>
            <a:pPr>
              <a:spcBef>
                <a:spcPts val="600"/>
              </a:spcBef>
              <a:spcAft>
                <a:spcPts val="600"/>
              </a:spcAft>
            </a:pPr>
            <a:r>
              <a:rPr lang="en-US" sz="2800" dirty="0">
                <a:latin typeface="Arial" panose="020B0604020202020204" pitchFamily="34" charset="0"/>
                <a:cs typeface="Arial" panose="020B0604020202020204" pitchFamily="34" charset="0"/>
              </a:rPr>
              <a:t>--table </a:t>
            </a:r>
            <a:r>
              <a:rPr lang="en-US" sz="2800" dirty="0">
                <a:solidFill>
                  <a:srgbClr val="2C69B2"/>
                </a:solidFill>
                <a:latin typeface="Arial" panose="020B0604020202020204" pitchFamily="34" charset="0"/>
                <a:cs typeface="Arial" panose="020B0604020202020204" pitchFamily="34" charset="0"/>
              </a:rPr>
              <a:t>BOOK </a:t>
            </a:r>
          </a:p>
          <a:p>
            <a:pPr>
              <a:spcBef>
                <a:spcPts val="600"/>
              </a:spcBef>
              <a:spcAft>
                <a:spcPts val="600"/>
              </a:spcAft>
            </a:pPr>
            <a:r>
              <a:rPr lang="en-US" sz="2800" dirty="0">
                <a:latin typeface="Arial" panose="020B0604020202020204" pitchFamily="34" charset="0"/>
                <a:cs typeface="Arial" panose="020B0604020202020204" pitchFamily="34" charset="0"/>
              </a:rPr>
              <a:t>--hive-import </a:t>
            </a:r>
          </a:p>
          <a:p>
            <a:pPr>
              <a:spcBef>
                <a:spcPts val="600"/>
              </a:spcBef>
              <a:spcAft>
                <a:spcPts val="600"/>
              </a:spcAft>
            </a:pPr>
            <a:r>
              <a:rPr lang="en-US" sz="2800" dirty="0">
                <a:latin typeface="Arial" panose="020B0604020202020204" pitchFamily="34" charset="0"/>
                <a:cs typeface="Arial" panose="020B0604020202020204" pitchFamily="34" charset="0"/>
              </a:rPr>
              <a:t>--target-dir </a:t>
            </a:r>
            <a:r>
              <a:rPr lang="en-US" sz="2800" dirty="0">
                <a:solidFill>
                  <a:srgbClr val="2C69B2"/>
                </a:solidFill>
                <a:latin typeface="Arial" panose="020B0604020202020204" pitchFamily="34" charset="0"/>
                <a:cs typeface="Arial" panose="020B0604020202020204" pitchFamily="34" charset="0"/>
              </a:rPr>
              <a:t>/</a:t>
            </a:r>
            <a:r>
              <a:rPr lang="en-US" sz="2800" dirty="0" err="1">
                <a:solidFill>
                  <a:srgbClr val="2C69B2"/>
                </a:solidFill>
                <a:latin typeface="Arial" panose="020B0604020202020204" pitchFamily="34" charset="0"/>
                <a:cs typeface="Arial" panose="020B0604020202020204" pitchFamily="34" charset="0"/>
              </a:rPr>
              <a:t>tmp</a:t>
            </a:r>
            <a:r>
              <a:rPr lang="en-US" sz="2800" dirty="0">
                <a:solidFill>
                  <a:srgbClr val="2C69B2"/>
                </a:solidFill>
                <a:latin typeface="Arial" panose="020B0604020202020204" pitchFamily="34" charset="0"/>
                <a:cs typeface="Arial" panose="020B0604020202020204" pitchFamily="34" charset="0"/>
              </a:rPr>
              <a:t>/</a:t>
            </a:r>
            <a:r>
              <a:rPr lang="en-US" sz="2800" dirty="0" err="1">
                <a:solidFill>
                  <a:srgbClr val="2C69B2"/>
                </a:solidFill>
                <a:latin typeface="Arial" panose="020B0604020202020204" pitchFamily="34" charset="0"/>
                <a:cs typeface="Arial" panose="020B0604020202020204" pitchFamily="34" charset="0"/>
              </a:rPr>
              <a:t>tempdir</a:t>
            </a:r>
            <a:r>
              <a:rPr lang="en-US" sz="2800" dirty="0">
                <a:solidFill>
                  <a:srgbClr val="2C69B2"/>
                </a:solidFill>
                <a:latin typeface="Arial" panose="020B0604020202020204" pitchFamily="34" charset="0"/>
                <a:cs typeface="Arial" panose="020B0604020202020204" pitchFamily="34" charset="0"/>
              </a:rPr>
              <a:t> </a:t>
            </a:r>
          </a:p>
          <a:p>
            <a:pPr>
              <a:spcBef>
                <a:spcPts val="600"/>
              </a:spcBef>
              <a:spcAft>
                <a:spcPts val="600"/>
              </a:spcAft>
            </a:pPr>
            <a:r>
              <a:rPr lang="en-US" sz="2800" dirty="0">
                <a:latin typeface="Arial" panose="020B0604020202020204" pitchFamily="34" charset="0"/>
                <a:cs typeface="Arial" panose="020B0604020202020204" pitchFamily="34" charset="0"/>
              </a:rPr>
              <a:t>-m </a:t>
            </a:r>
            <a:r>
              <a:rPr lang="en-US" sz="2800" dirty="0">
                <a:solidFill>
                  <a:srgbClr val="2C69B2"/>
                </a:solidFill>
                <a:latin typeface="Arial" panose="020B0604020202020204" pitchFamily="34" charset="0"/>
                <a:cs typeface="Arial" panose="020B0604020202020204" pitchFamily="34" charset="0"/>
              </a:rPr>
              <a:t>1</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 Exporting Data from HDFS</a:t>
            </a:r>
            <a:endParaRPr lang="en-US" dirty="0"/>
          </a:p>
        </p:txBody>
      </p:sp>
      <p:sp>
        <p:nvSpPr>
          <p:cNvPr id="4" name="Content Placeholder 3"/>
          <p:cNvSpPr>
            <a:spLocks noGrp="1"/>
          </p:cNvSpPr>
          <p:nvPr>
            <p:ph sz="quarter" idx="1"/>
          </p:nvPr>
        </p:nvSpPr>
        <p:spPr/>
        <p:txBody>
          <a:bodyPr>
            <a:normAutofit/>
          </a:bodyPr>
          <a:lstStyle/>
          <a:p>
            <a:pPr marL="463550" indent="-463550">
              <a:lnSpc>
                <a:spcPct val="130000"/>
              </a:lnSpc>
              <a:spcBef>
                <a:spcPts val="600"/>
              </a:spcBef>
              <a:spcAft>
                <a:spcPts val="600"/>
              </a:spcAft>
              <a:buSzPct val="105000"/>
              <a:buFont typeface="Wingdings" panose="05000000000000000000" pitchFamily="2" charset="2"/>
              <a:buChar char="Ø"/>
              <a:defRPr/>
            </a:pPr>
            <a:r>
              <a:rPr lang="en-US" dirty="0">
                <a:latin typeface="Arial" panose="020B0604020202020204" pitchFamily="34" charset="0"/>
              </a:rPr>
              <a:t>Used to export a set of files from HDFS back to RDBMS</a:t>
            </a:r>
          </a:p>
          <a:p>
            <a:pPr marL="463550" indent="-463550">
              <a:lnSpc>
                <a:spcPct val="130000"/>
              </a:lnSpc>
              <a:spcBef>
                <a:spcPts val="600"/>
              </a:spcBef>
              <a:spcAft>
                <a:spcPts val="600"/>
              </a:spcAft>
              <a:buSzPct val="105000"/>
              <a:buFont typeface="Wingdings" panose="05000000000000000000" pitchFamily="2" charset="2"/>
              <a:buChar char="Ø"/>
              <a:defRPr/>
            </a:pPr>
            <a:r>
              <a:rPr lang="en-US" dirty="0">
                <a:latin typeface="Arial" panose="020B0604020202020204" pitchFamily="34" charset="0"/>
              </a:rPr>
              <a:t>Target table must be present in the database</a:t>
            </a:r>
          </a:p>
          <a:p>
            <a:pPr marL="463550" indent="-463550" algn="just">
              <a:lnSpc>
                <a:spcPct val="130000"/>
              </a:lnSpc>
              <a:spcBef>
                <a:spcPts val="600"/>
              </a:spcBef>
              <a:spcAft>
                <a:spcPts val="600"/>
              </a:spcAft>
              <a:buSzPct val="105000"/>
              <a:buFont typeface="Wingdings" panose="05000000000000000000" pitchFamily="2" charset="2"/>
              <a:buChar char="Ø"/>
              <a:defRPr/>
            </a:pPr>
            <a:r>
              <a:rPr lang="en-US" dirty="0">
                <a:latin typeface="Arial" panose="020B0604020202020204" pitchFamily="34" charset="0"/>
              </a:rPr>
              <a:t>User can specify record delimiters and field separators present in input file while invoking export </a:t>
            </a:r>
            <a:endParaRPr lang="en-US" sz="3600" b="1"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 Exporting Data from HDFS</a:t>
            </a:r>
            <a:endParaRPr lang="en-US" dirty="0"/>
          </a:p>
        </p:txBody>
      </p:sp>
      <p:sp>
        <p:nvSpPr>
          <p:cNvPr id="4" name="Content Placeholder 3"/>
          <p:cNvSpPr>
            <a:spLocks noGrp="1"/>
          </p:cNvSpPr>
          <p:nvPr>
            <p:ph sz="quarter" idx="1"/>
          </p:nvPr>
        </p:nvSpPr>
        <p:spPr/>
        <p:txBody>
          <a:bodyPr>
            <a:normAutofit/>
          </a:bodyPr>
          <a:lstStyle/>
          <a:p>
            <a:pPr marL="463550" indent="-463550">
              <a:lnSpc>
                <a:spcPct val="130000"/>
              </a:lnSpc>
              <a:spcBef>
                <a:spcPts val="600"/>
              </a:spcBef>
              <a:spcAft>
                <a:spcPts val="600"/>
              </a:spcAft>
              <a:buSzPct val="105000"/>
              <a:buFont typeface="Wingdings" panose="05000000000000000000" pitchFamily="2" charset="2"/>
              <a:buChar char="Ø"/>
              <a:defRPr/>
            </a:pPr>
            <a:r>
              <a:rPr lang="en-US" dirty="0">
                <a:latin typeface="Arial" panose="020B0604020202020204" pitchFamily="34" charset="0"/>
              </a:rPr>
              <a:t>Used to export a set of files from HDFS back to RDBMS</a:t>
            </a:r>
          </a:p>
          <a:p>
            <a:pPr marL="463550" indent="-463550">
              <a:lnSpc>
                <a:spcPct val="130000"/>
              </a:lnSpc>
              <a:spcBef>
                <a:spcPts val="600"/>
              </a:spcBef>
              <a:spcAft>
                <a:spcPts val="600"/>
              </a:spcAft>
              <a:buSzPct val="105000"/>
              <a:buFont typeface="Wingdings" panose="05000000000000000000" pitchFamily="2" charset="2"/>
              <a:buChar char="Ø"/>
              <a:defRPr/>
            </a:pPr>
            <a:r>
              <a:rPr lang="en-US" dirty="0">
                <a:latin typeface="Arial" panose="020B0604020202020204" pitchFamily="34" charset="0"/>
              </a:rPr>
              <a:t>Target table must be present in the database</a:t>
            </a:r>
          </a:p>
          <a:p>
            <a:pPr marL="463550" indent="-463550" algn="just">
              <a:lnSpc>
                <a:spcPct val="130000"/>
              </a:lnSpc>
              <a:spcBef>
                <a:spcPts val="600"/>
              </a:spcBef>
              <a:spcAft>
                <a:spcPts val="600"/>
              </a:spcAft>
              <a:buSzPct val="105000"/>
              <a:buFont typeface="Wingdings" panose="05000000000000000000" pitchFamily="2" charset="2"/>
              <a:buChar char="Ø"/>
              <a:defRPr/>
            </a:pPr>
            <a:r>
              <a:rPr lang="en-US" dirty="0">
                <a:latin typeface="Arial" panose="020B0604020202020204" pitchFamily="34" charset="0"/>
              </a:rPr>
              <a:t>User can specify record delimiters and field separators present in input file while invoking export </a:t>
            </a:r>
            <a:endParaRPr lang="en-US" sz="3600" b="1" dirty="0">
              <a:latin typeface="Arial" panose="020B0604020202020204" pitchFamily="34" charset="0"/>
            </a:endParaRPr>
          </a:p>
        </p:txBody>
      </p:sp>
      <p:pic>
        <p:nvPicPr>
          <p:cNvPr id="2050" name="Picture 2"/>
          <p:cNvPicPr>
            <a:picLocks noChangeAspect="1" noChangeArrowheads="1"/>
          </p:cNvPicPr>
          <p:nvPr/>
        </p:nvPicPr>
        <p:blipFill>
          <a:blip r:embed="rId2"/>
          <a:srcRect/>
          <a:stretch>
            <a:fillRect/>
          </a:stretch>
        </p:blipFill>
        <p:spPr bwMode="auto">
          <a:xfrm>
            <a:off x="762000" y="1524000"/>
            <a:ext cx="7791450" cy="44767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 Exporting Data from HDFS</a:t>
            </a:r>
            <a:endParaRPr lang="en-US" dirty="0"/>
          </a:p>
        </p:txBody>
      </p:sp>
      <p:sp>
        <p:nvSpPr>
          <p:cNvPr id="4" name="Content Placeholder 3"/>
          <p:cNvSpPr>
            <a:spLocks noGrp="1"/>
          </p:cNvSpPr>
          <p:nvPr>
            <p:ph sz="quarter" idx="1"/>
          </p:nvPr>
        </p:nvSpPr>
        <p:spPr/>
        <p:txBody>
          <a:bodyPr>
            <a:normAutofit fontScale="77500" lnSpcReduction="20000"/>
          </a:bodyPr>
          <a:lstStyle/>
          <a:p>
            <a:pPr marL="463550" indent="-463550" algn="just">
              <a:lnSpc>
                <a:spcPct val="130000"/>
              </a:lnSpc>
              <a:spcBef>
                <a:spcPts val="600"/>
              </a:spcBef>
              <a:spcAft>
                <a:spcPts val="600"/>
              </a:spcAft>
              <a:buSzPct val="105000"/>
              <a:buFont typeface="Wingdings" panose="05000000000000000000" pitchFamily="2" charset="2"/>
              <a:buChar char="Ø"/>
              <a:defRPr/>
            </a:pPr>
            <a:r>
              <a:rPr lang="en-US" dirty="0">
                <a:latin typeface="Arial" panose="020B0604020202020204" pitchFamily="34" charset="0"/>
              </a:rPr>
              <a:t>The default operation is to transform data into a set of INSERT statements that inject the records into the database. </a:t>
            </a:r>
          </a:p>
          <a:p>
            <a:pPr marL="463550" indent="-463550" algn="just">
              <a:lnSpc>
                <a:spcPct val="130000"/>
              </a:lnSpc>
              <a:spcBef>
                <a:spcPts val="600"/>
              </a:spcBef>
              <a:spcAft>
                <a:spcPts val="600"/>
              </a:spcAft>
              <a:buSzPct val="105000"/>
              <a:buFont typeface="Wingdings" panose="05000000000000000000" pitchFamily="2" charset="2"/>
              <a:buChar char="Ø"/>
              <a:defRPr/>
            </a:pPr>
            <a:r>
              <a:rPr lang="en-US" dirty="0" err="1">
                <a:latin typeface="Arial" panose="020B0604020202020204" pitchFamily="34" charset="0"/>
              </a:rPr>
              <a:t>Sqoop</a:t>
            </a:r>
            <a:r>
              <a:rPr lang="en-US" dirty="0">
                <a:latin typeface="Arial" panose="020B0604020202020204" pitchFamily="34" charset="0"/>
              </a:rPr>
              <a:t> will generate UPDATE statements In "update mode”. These UPDATE statements substitute existing records in the database.</a:t>
            </a:r>
          </a:p>
          <a:p>
            <a:pPr marL="463550" indent="-463550" algn="just">
              <a:lnSpc>
                <a:spcPct val="130000"/>
              </a:lnSpc>
              <a:spcBef>
                <a:spcPts val="600"/>
              </a:spcBef>
              <a:spcAft>
                <a:spcPts val="600"/>
              </a:spcAft>
              <a:buSzPct val="105000"/>
              <a:buFont typeface="Wingdings" panose="05000000000000000000" pitchFamily="2" charset="2"/>
              <a:buChar char="Ø"/>
              <a:defRPr/>
            </a:pPr>
            <a:r>
              <a:rPr lang="en-US" dirty="0">
                <a:latin typeface="Arial" panose="020B0604020202020204" pitchFamily="34" charset="0"/>
              </a:rPr>
              <a:t>By default, “update mode” performs UPDATEs only, no INSERTs.</a:t>
            </a:r>
          </a:p>
          <a:p>
            <a:pPr>
              <a:lnSpc>
                <a:spcPct val="130000"/>
              </a:lnSpc>
              <a:spcBef>
                <a:spcPts val="600"/>
              </a:spcBef>
              <a:spcAft>
                <a:spcPts val="600"/>
              </a:spcAft>
              <a:defRPr/>
            </a:pPr>
            <a:endParaRPr lang="en-US" dirty="0">
              <a:latin typeface="Arial" panose="020B0604020202020204" pitchFamily="34" charset="0"/>
            </a:endParaRPr>
          </a:p>
          <a:p>
            <a:pPr>
              <a:lnSpc>
                <a:spcPct val="130000"/>
              </a:lnSpc>
              <a:spcBef>
                <a:spcPts val="600"/>
              </a:spcBef>
              <a:spcAft>
                <a:spcPts val="600"/>
              </a:spcAft>
              <a:defRPr/>
            </a:pPr>
            <a:r>
              <a:rPr lang="en-US" b="1" dirty="0">
                <a:latin typeface="Arial" panose="020B0604020202020204" pitchFamily="34" charset="0"/>
              </a:rPr>
              <a:t>SYNTAX:</a:t>
            </a:r>
          </a:p>
          <a:p>
            <a:pPr>
              <a:lnSpc>
                <a:spcPct val="130000"/>
              </a:lnSpc>
              <a:spcBef>
                <a:spcPts val="600"/>
              </a:spcBef>
              <a:spcAft>
                <a:spcPts val="600"/>
              </a:spcAft>
              <a:defRPr/>
            </a:pPr>
            <a:r>
              <a:rPr lang="en-US" dirty="0">
                <a:latin typeface="Arial" panose="020B0604020202020204" pitchFamily="34" charset="0"/>
              </a:rPr>
              <a:t>$ </a:t>
            </a:r>
            <a:r>
              <a:rPr lang="en-US" dirty="0" err="1">
                <a:latin typeface="Arial" panose="020B0604020202020204" pitchFamily="34" charset="0"/>
              </a:rPr>
              <a:t>sqoop</a:t>
            </a:r>
            <a:r>
              <a:rPr lang="en-US" dirty="0">
                <a:latin typeface="Arial" panose="020B0604020202020204" pitchFamily="34" charset="0"/>
              </a:rPr>
              <a:t> export (generic-</a:t>
            </a:r>
            <a:r>
              <a:rPr lang="en-US" dirty="0" err="1">
                <a:latin typeface="Arial" panose="020B0604020202020204" pitchFamily="34" charset="0"/>
              </a:rPr>
              <a:t>args</a:t>
            </a:r>
            <a:r>
              <a:rPr lang="en-US" dirty="0">
                <a:latin typeface="Arial" panose="020B0604020202020204" pitchFamily="34" charset="0"/>
              </a:rPr>
              <a:t>) (export-</a:t>
            </a:r>
            <a:r>
              <a:rPr lang="en-US" dirty="0" err="1">
                <a:latin typeface="Arial" panose="020B0604020202020204" pitchFamily="34" charset="0"/>
              </a:rPr>
              <a:t>args</a:t>
            </a:r>
            <a:r>
              <a:rPr lang="en-US" dirty="0">
                <a:latin typeface="Arial" panose="020B0604020202020204" pitchFamily="34"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 Export Example</a:t>
            </a:r>
            <a:endParaRPr lang="en-US" dirty="0"/>
          </a:p>
        </p:txBody>
      </p:sp>
      <p:sp>
        <p:nvSpPr>
          <p:cNvPr id="4" name="Content Placeholder 3"/>
          <p:cNvSpPr>
            <a:spLocks noGrp="1"/>
          </p:cNvSpPr>
          <p:nvPr>
            <p:ph sz="quarter" idx="1"/>
          </p:nvPr>
        </p:nvSpPr>
        <p:spPr/>
        <p:txBody>
          <a:bodyPr>
            <a:normAutofit fontScale="77500" lnSpcReduction="20000"/>
          </a:bodyPr>
          <a:lstStyle/>
          <a:p>
            <a:pPr marL="463550" indent="-463550" algn="just">
              <a:lnSpc>
                <a:spcPct val="130000"/>
              </a:lnSpc>
              <a:spcBef>
                <a:spcPts val="600"/>
              </a:spcBef>
              <a:spcAft>
                <a:spcPts val="600"/>
              </a:spcAft>
              <a:buSzPct val="105000"/>
              <a:buFont typeface="Wingdings" panose="05000000000000000000" pitchFamily="2" charset="2"/>
              <a:buChar char="Ø"/>
              <a:defRPr/>
            </a:pPr>
            <a:r>
              <a:rPr lang="en-US" dirty="0"/>
              <a:t>to export data back from the HDFS to the RDBMS database</a:t>
            </a:r>
          </a:p>
          <a:p>
            <a:pPr>
              <a:spcBef>
                <a:spcPts val="600"/>
              </a:spcBef>
              <a:spcAft>
                <a:spcPts val="600"/>
              </a:spcAft>
            </a:pPr>
            <a:r>
              <a:rPr lang="en-US" sz="2800" dirty="0" err="1">
                <a:latin typeface="Arial" panose="020B0604020202020204" pitchFamily="34" charset="0"/>
                <a:cs typeface="Arial" panose="020B0604020202020204" pitchFamily="34" charset="0"/>
              </a:rPr>
              <a:t>sqoop</a:t>
            </a:r>
            <a:r>
              <a:rPr lang="en-US" sz="2800" dirty="0">
                <a:latin typeface="Arial" panose="020B0604020202020204" pitchFamily="34" charset="0"/>
                <a:cs typeface="Arial" panose="020B0604020202020204" pitchFamily="34" charset="0"/>
              </a:rPr>
              <a:t> export </a:t>
            </a:r>
          </a:p>
          <a:p>
            <a:pPr>
              <a:spcBef>
                <a:spcPts val="600"/>
              </a:spcBef>
              <a:spcAft>
                <a:spcPts val="600"/>
              </a:spcAft>
            </a:pPr>
            <a:r>
              <a:rPr lang="en-US" sz="2800" dirty="0">
                <a:latin typeface="Arial" panose="020B0604020202020204" pitchFamily="34" charset="0"/>
                <a:cs typeface="Arial" panose="020B0604020202020204" pitchFamily="34" charset="0"/>
              </a:rPr>
              <a:t>--verbose  </a:t>
            </a:r>
          </a:p>
          <a:p>
            <a:pPr>
              <a:spcBef>
                <a:spcPts val="600"/>
              </a:spcBef>
              <a:spcAft>
                <a:spcPts val="600"/>
              </a:spcAft>
            </a:pPr>
            <a:r>
              <a:rPr lang="en-US" sz="2800" dirty="0">
                <a:latin typeface="Arial" panose="020B0604020202020204" pitchFamily="34" charset="0"/>
                <a:cs typeface="Arial" panose="020B0604020202020204" pitchFamily="34" charset="0"/>
              </a:rPr>
              <a:t>--username </a:t>
            </a:r>
            <a:r>
              <a:rPr lang="en-US" sz="2800" dirty="0" err="1">
                <a:solidFill>
                  <a:srgbClr val="2C69B2"/>
                </a:solidFill>
                <a:latin typeface="Arial" panose="020B0604020202020204" pitchFamily="34" charset="0"/>
                <a:cs typeface="Arial" panose="020B0604020202020204" pitchFamily="34" charset="0"/>
              </a:rPr>
              <a:t>space_user</a:t>
            </a:r>
            <a:r>
              <a:rPr lang="en-US" sz="2800" dirty="0">
                <a:solidFill>
                  <a:srgbClr val="2C69B2"/>
                </a:solidFill>
                <a:latin typeface="Arial" panose="020B0604020202020204" pitchFamily="34" charset="0"/>
                <a:cs typeface="Arial" panose="020B0604020202020204" pitchFamily="34" charset="0"/>
              </a:rPr>
              <a:t> </a:t>
            </a:r>
          </a:p>
          <a:p>
            <a:pPr>
              <a:spcBef>
                <a:spcPts val="600"/>
              </a:spcBef>
              <a:spcAft>
                <a:spcPts val="600"/>
              </a:spcAft>
            </a:pPr>
            <a:r>
              <a:rPr lang="en-US" sz="2800" dirty="0">
                <a:latin typeface="Arial" panose="020B0604020202020204" pitchFamily="34" charset="0"/>
                <a:cs typeface="Arial" panose="020B0604020202020204" pitchFamily="34" charset="0"/>
              </a:rPr>
              <a:t>--password </a:t>
            </a:r>
            <a:r>
              <a:rPr lang="en-US" sz="2800" dirty="0" err="1">
                <a:solidFill>
                  <a:srgbClr val="2C69B2"/>
                </a:solidFill>
                <a:latin typeface="Arial" panose="020B0604020202020204" pitchFamily="34" charset="0"/>
                <a:cs typeface="Arial" panose="020B0604020202020204" pitchFamily="34" charset="0"/>
              </a:rPr>
              <a:t>sp_password</a:t>
            </a:r>
            <a:r>
              <a:rPr lang="en-US" sz="2800" dirty="0">
                <a:solidFill>
                  <a:srgbClr val="2C69B2"/>
                </a:solidFill>
                <a:latin typeface="Arial" panose="020B0604020202020204" pitchFamily="34" charset="0"/>
                <a:cs typeface="Arial" panose="020B0604020202020204" pitchFamily="34" charset="0"/>
              </a:rPr>
              <a:t> </a:t>
            </a:r>
          </a:p>
          <a:p>
            <a:pPr>
              <a:spcBef>
                <a:spcPts val="600"/>
              </a:spcBef>
              <a:spcAft>
                <a:spcPts val="600"/>
              </a:spcAft>
            </a:pPr>
            <a:r>
              <a:rPr lang="en-US" sz="2800" dirty="0">
                <a:latin typeface="Arial" panose="020B0604020202020204" pitchFamily="34" charset="0"/>
                <a:cs typeface="Arial" panose="020B0604020202020204" pitchFamily="34" charset="0"/>
              </a:rPr>
              <a:t>--driver </a:t>
            </a:r>
            <a:r>
              <a:rPr lang="en-US" sz="2800" dirty="0" err="1">
                <a:solidFill>
                  <a:srgbClr val="2C69B2"/>
                </a:solidFill>
                <a:latin typeface="Arial" panose="020B0604020202020204" pitchFamily="34" charset="0"/>
                <a:cs typeface="Arial" panose="020B0604020202020204" pitchFamily="34" charset="0"/>
              </a:rPr>
              <a:t>com.mysql.jdbc.Driver</a:t>
            </a:r>
            <a:r>
              <a:rPr lang="en-US" sz="2800" dirty="0">
                <a:solidFill>
                  <a:srgbClr val="2C69B2"/>
                </a:solidFill>
                <a:latin typeface="Arial" panose="020B0604020202020204" pitchFamily="34" charset="0"/>
                <a:cs typeface="Arial" panose="020B0604020202020204" pitchFamily="34" charset="0"/>
              </a:rPr>
              <a:t> </a:t>
            </a:r>
          </a:p>
          <a:p>
            <a:pPr>
              <a:spcBef>
                <a:spcPts val="600"/>
              </a:spcBef>
              <a:spcAft>
                <a:spcPts val="600"/>
              </a:spcAft>
            </a:pPr>
            <a:r>
              <a:rPr lang="en-US" sz="2800" dirty="0">
                <a:latin typeface="Arial" panose="020B0604020202020204" pitchFamily="34" charset="0"/>
                <a:cs typeface="Arial" panose="020B0604020202020204" pitchFamily="34" charset="0"/>
              </a:rPr>
              <a:t>--connect </a:t>
            </a:r>
            <a:r>
              <a:rPr lang="en-US" sz="2800" dirty="0" err="1">
                <a:solidFill>
                  <a:srgbClr val="2C69B2"/>
                </a:solidFill>
                <a:latin typeface="Arial" panose="020B0604020202020204" pitchFamily="34" charset="0"/>
                <a:cs typeface="Arial" panose="020B0604020202020204" pitchFamily="34" charset="0"/>
              </a:rPr>
              <a:t>jdbc:mysql</a:t>
            </a:r>
            <a:r>
              <a:rPr lang="en-US" sz="2800" dirty="0">
                <a:solidFill>
                  <a:srgbClr val="2C69B2"/>
                </a:solidFill>
                <a:latin typeface="Arial" panose="020B0604020202020204" pitchFamily="34" charset="0"/>
                <a:cs typeface="Arial" panose="020B0604020202020204" pitchFamily="34" charset="0"/>
              </a:rPr>
              <a:t>://157.241.188.117:3306/spaceman </a:t>
            </a:r>
          </a:p>
          <a:p>
            <a:pPr>
              <a:spcBef>
                <a:spcPts val="600"/>
              </a:spcBef>
              <a:spcAft>
                <a:spcPts val="600"/>
              </a:spcAft>
            </a:pPr>
            <a:r>
              <a:rPr lang="en-US" sz="2800" dirty="0">
                <a:latin typeface="Arial" panose="020B0604020202020204" pitchFamily="34" charset="0"/>
                <a:cs typeface="Arial" panose="020B0604020202020204" pitchFamily="34" charset="0"/>
              </a:rPr>
              <a:t>--table </a:t>
            </a:r>
            <a:r>
              <a:rPr lang="en-US" sz="2800" dirty="0">
                <a:solidFill>
                  <a:srgbClr val="2C69B2"/>
                </a:solidFill>
                <a:latin typeface="Arial" panose="020B0604020202020204" pitchFamily="34" charset="0"/>
                <a:cs typeface="Arial" panose="020B0604020202020204" pitchFamily="34" charset="0"/>
              </a:rPr>
              <a:t>STG_BOOK  </a:t>
            </a:r>
          </a:p>
          <a:p>
            <a:pPr>
              <a:spcBef>
                <a:spcPts val="600"/>
              </a:spcBef>
              <a:spcAft>
                <a:spcPts val="600"/>
              </a:spcAft>
            </a:pPr>
            <a:r>
              <a:rPr lang="en-US" sz="2800" dirty="0">
                <a:latin typeface="Arial" panose="020B0604020202020204" pitchFamily="34" charset="0"/>
                <a:cs typeface="Arial" panose="020B0604020202020204" pitchFamily="34" charset="0"/>
              </a:rPr>
              <a:t>--export-dir </a:t>
            </a:r>
            <a:r>
              <a:rPr lang="en-US" sz="2800" dirty="0">
                <a:solidFill>
                  <a:srgbClr val="2C69B2"/>
                </a:solidFill>
                <a:latin typeface="Arial" panose="020B0604020202020204" pitchFamily="34" charset="0"/>
                <a:cs typeface="Arial" panose="020B0604020202020204" pitchFamily="34" charset="0"/>
              </a:rPr>
              <a:t>/</a:t>
            </a:r>
            <a:r>
              <a:rPr lang="en-US" sz="2800" dirty="0" err="1">
                <a:solidFill>
                  <a:srgbClr val="2C69B2"/>
                </a:solidFill>
                <a:latin typeface="Arial" panose="020B0604020202020204" pitchFamily="34" charset="0"/>
                <a:cs typeface="Arial" panose="020B0604020202020204" pitchFamily="34" charset="0"/>
              </a:rPr>
              <a:t>tmp</a:t>
            </a:r>
            <a:r>
              <a:rPr lang="en-US" sz="2800" dirty="0">
                <a:solidFill>
                  <a:srgbClr val="2C69B2"/>
                </a:solidFill>
                <a:latin typeface="Arial" panose="020B0604020202020204" pitchFamily="34" charset="0"/>
                <a:cs typeface="Arial" panose="020B0604020202020204" pitchFamily="34" charset="0"/>
              </a:rPr>
              <a:t>/</a:t>
            </a:r>
            <a:r>
              <a:rPr lang="en-US" sz="2800" dirty="0" err="1">
                <a:solidFill>
                  <a:srgbClr val="2C69B2"/>
                </a:solidFill>
                <a:latin typeface="Arial" panose="020B0604020202020204" pitchFamily="34" charset="0"/>
                <a:cs typeface="Arial" panose="020B0604020202020204" pitchFamily="34" charset="0"/>
              </a:rPr>
              <a:t>tempdir</a:t>
            </a:r>
            <a:r>
              <a:rPr lang="en-US" sz="2800" dirty="0">
                <a:solidFill>
                  <a:srgbClr val="2C69B2"/>
                </a:solidFill>
                <a:latin typeface="Arial" panose="020B0604020202020204" pitchFamily="34" charset="0"/>
                <a:cs typeface="Arial" panose="020B0604020202020204" pitchFamily="34" charset="0"/>
              </a:rPr>
              <a:t>/books </a:t>
            </a:r>
          </a:p>
          <a:p>
            <a:pPr>
              <a:spcBef>
                <a:spcPts val="600"/>
              </a:spcBef>
              <a:spcAft>
                <a:spcPts val="600"/>
              </a:spcAft>
            </a:pPr>
            <a:r>
              <a:rPr lang="en-US" sz="2800" dirty="0">
                <a:latin typeface="Arial" panose="020B0604020202020204" pitchFamily="34" charset="0"/>
                <a:cs typeface="Arial" panose="020B0604020202020204" pitchFamily="34" charset="0"/>
              </a:rPr>
              <a:t>-m </a:t>
            </a:r>
            <a:r>
              <a:rPr lang="en-US" sz="2800" dirty="0">
                <a:solidFill>
                  <a:srgbClr val="2C69B2"/>
                </a:solidFill>
                <a:latin typeface="Arial" panose="020B0604020202020204" pitchFamily="34" charset="0"/>
                <a:cs typeface="Arial" panose="020B0604020202020204" pitchFamily="34" charset="0"/>
              </a:rPr>
              <a:t>1</a:t>
            </a:r>
          </a:p>
          <a:p>
            <a:pPr marL="463550" indent="-463550" algn="just">
              <a:lnSpc>
                <a:spcPct val="130000"/>
              </a:lnSpc>
              <a:spcBef>
                <a:spcPts val="600"/>
              </a:spcBef>
              <a:spcAft>
                <a:spcPts val="600"/>
              </a:spcAft>
              <a:buSzPct val="105000"/>
              <a:buFont typeface="Wingdings" panose="05000000000000000000" pitchFamily="2" charset="2"/>
              <a:buChar char="Ø"/>
              <a:defRPr/>
            </a:pPr>
            <a:endParaRPr 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of BIG data : 4 V’s</a:t>
            </a:r>
            <a:endParaRPr lang="en-US" dirty="0"/>
          </a:p>
        </p:txBody>
      </p:sp>
      <p:pic>
        <p:nvPicPr>
          <p:cNvPr id="4" name="Picture 3"/>
          <p:cNvPicPr/>
          <p:nvPr/>
        </p:nvPicPr>
        <p:blipFill>
          <a:blip r:embed="rId2" cstate="print"/>
          <a:srcRect/>
          <a:stretch>
            <a:fillRect/>
          </a:stretch>
        </p:blipFill>
        <p:spPr bwMode="auto">
          <a:xfrm>
            <a:off x="1143000" y="1295400"/>
            <a:ext cx="6251643" cy="2992877"/>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Analytics:</a:t>
            </a:r>
            <a:endParaRPr lang="en-US" dirty="0"/>
          </a:p>
        </p:txBody>
      </p:sp>
      <p:sp>
        <p:nvSpPr>
          <p:cNvPr id="3" name="Content Placeholder 2"/>
          <p:cNvSpPr>
            <a:spLocks noGrp="1"/>
          </p:cNvSpPr>
          <p:nvPr>
            <p:ph sz="quarter" idx="1"/>
          </p:nvPr>
        </p:nvSpPr>
        <p:spPr/>
        <p:txBody>
          <a:bodyPr>
            <a:normAutofit/>
          </a:bodyPr>
          <a:lstStyle/>
          <a:p>
            <a:pPr lvl="0"/>
            <a:r>
              <a:rPr lang="en-US" sz="2800" dirty="0"/>
              <a:t>Big Data Analytics is largely used by companies to facilitate their growth and development. </a:t>
            </a:r>
            <a:endParaRPr lang="en-US" sz="2000" dirty="0"/>
          </a:p>
          <a:p>
            <a:pPr lvl="0"/>
            <a:r>
              <a:rPr lang="en-US" sz="2800" dirty="0"/>
              <a:t>There are multiple tools for processing Big Data such as :</a:t>
            </a:r>
            <a:endParaRPr lang="en-US" sz="2000" dirty="0"/>
          </a:p>
          <a:p>
            <a:pPr lvl="1"/>
            <a:r>
              <a:rPr lang="en-US" b="1" i="1" u="sng" dirty="0" err="1">
                <a:solidFill>
                  <a:srgbClr val="0070C0"/>
                </a:solidFill>
                <a:hlinkClick r:id="rId2">
                  <a:extLst>
                    <a:ext uri="{A12FA001-AC4F-418D-AE19-62706E023703}">
                      <ahyp:hlinkClr xmlns:ahyp="http://schemas.microsoft.com/office/drawing/2018/hyperlinkcolor" val="tx"/>
                    </a:ext>
                  </a:extLst>
                </a:hlinkClick>
              </a:rPr>
              <a:t>Hadoop</a:t>
            </a:r>
            <a:r>
              <a:rPr lang="en-US" b="1" i="1" dirty="0">
                <a:solidFill>
                  <a:srgbClr val="0070C0"/>
                </a:solidFill>
              </a:rPr>
              <a:t> </a:t>
            </a:r>
            <a:endParaRPr lang="en-US" sz="1800" dirty="0">
              <a:solidFill>
                <a:srgbClr val="0070C0"/>
              </a:solidFill>
            </a:endParaRPr>
          </a:p>
          <a:p>
            <a:pPr lvl="1"/>
            <a:r>
              <a:rPr lang="en-US" b="1" i="1" u="sng" dirty="0">
                <a:solidFill>
                  <a:srgbClr val="0070C0"/>
                </a:solidFill>
                <a:hlinkClick r:id="rId3">
                  <a:extLst>
                    <a:ext uri="{A12FA001-AC4F-418D-AE19-62706E023703}">
                      <ahyp:hlinkClr xmlns:ahyp="http://schemas.microsoft.com/office/drawing/2018/hyperlinkcolor" val="tx"/>
                    </a:ext>
                  </a:extLst>
                </a:hlinkClick>
              </a:rPr>
              <a:t>Pig</a:t>
            </a:r>
            <a:r>
              <a:rPr lang="en-US" b="1" i="1" dirty="0">
                <a:solidFill>
                  <a:srgbClr val="0070C0"/>
                </a:solidFill>
              </a:rPr>
              <a:t> </a:t>
            </a:r>
            <a:endParaRPr lang="en-US" sz="1800" dirty="0">
              <a:solidFill>
                <a:srgbClr val="0070C0"/>
              </a:solidFill>
            </a:endParaRPr>
          </a:p>
          <a:p>
            <a:pPr lvl="1"/>
            <a:r>
              <a:rPr lang="en-US" b="1" i="1" u="sng" dirty="0">
                <a:solidFill>
                  <a:srgbClr val="0070C0"/>
                </a:solidFill>
                <a:hlinkClick r:id="rId4">
                  <a:extLst>
                    <a:ext uri="{A12FA001-AC4F-418D-AE19-62706E023703}">
                      <ahyp:hlinkClr xmlns:ahyp="http://schemas.microsoft.com/office/drawing/2018/hyperlinkcolor" val="tx"/>
                    </a:ext>
                  </a:extLst>
                </a:hlinkClick>
              </a:rPr>
              <a:t>Hive</a:t>
            </a:r>
            <a:r>
              <a:rPr lang="en-US" b="1" i="1" dirty="0">
                <a:solidFill>
                  <a:srgbClr val="0070C0"/>
                </a:solidFill>
              </a:rPr>
              <a:t> </a:t>
            </a:r>
            <a:endParaRPr lang="en-US" sz="1800" dirty="0">
              <a:solidFill>
                <a:srgbClr val="0070C0"/>
              </a:solidFill>
            </a:endParaRPr>
          </a:p>
          <a:p>
            <a:pPr lvl="1"/>
            <a:r>
              <a:rPr lang="en-US" b="1" i="1" dirty="0">
                <a:solidFill>
                  <a:srgbClr val="0070C0"/>
                </a:solidFill>
              </a:rPr>
              <a:t>Cassandra</a:t>
            </a:r>
            <a:endParaRPr lang="en-US" sz="1800" dirty="0">
              <a:solidFill>
                <a:srgbClr val="0070C0"/>
              </a:solidFill>
            </a:endParaRPr>
          </a:p>
          <a:p>
            <a:pPr lvl="1"/>
            <a:r>
              <a:rPr lang="en-US" b="1" i="1" u="sng" dirty="0">
                <a:solidFill>
                  <a:srgbClr val="0070C0"/>
                </a:solidFill>
                <a:hlinkClick r:id="rId5">
                  <a:extLst>
                    <a:ext uri="{A12FA001-AC4F-418D-AE19-62706E023703}">
                      <ahyp:hlinkClr xmlns:ahyp="http://schemas.microsoft.com/office/drawing/2018/hyperlinkcolor" val="tx"/>
                    </a:ext>
                  </a:extLst>
                </a:hlinkClick>
              </a:rPr>
              <a:t>Spark</a:t>
            </a:r>
            <a:r>
              <a:rPr lang="en-US" b="1" i="1" dirty="0">
                <a:solidFill>
                  <a:srgbClr val="0070C0"/>
                </a:solidFill>
              </a:rPr>
              <a:t> </a:t>
            </a:r>
            <a:endParaRPr lang="en-US" sz="1800" dirty="0">
              <a:solidFill>
                <a:srgbClr val="0070C0"/>
              </a:solidFill>
            </a:endParaRPr>
          </a:p>
          <a:p>
            <a:pPr lvl="1"/>
            <a:r>
              <a:rPr lang="en-US" b="1" i="1" dirty="0">
                <a:solidFill>
                  <a:srgbClr val="0070C0"/>
                </a:solidFill>
              </a:rPr>
              <a:t>Kafka</a:t>
            </a:r>
            <a:r>
              <a:rPr lang="en-US" dirty="0">
                <a:solidFill>
                  <a:srgbClr val="0070C0"/>
                </a:solidFill>
              </a:rPr>
              <a:t> etc.</a:t>
            </a:r>
            <a:endParaRPr lang="en-US" sz="1800" dirty="0">
              <a:solidFill>
                <a:srgbClr val="0070C0"/>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Applications:</a:t>
            </a:r>
            <a:endParaRPr lang="en-US" dirty="0"/>
          </a:p>
        </p:txBody>
      </p:sp>
      <p:sp>
        <p:nvSpPr>
          <p:cNvPr id="3" name="Content Placeholder 2"/>
          <p:cNvSpPr>
            <a:spLocks noGrp="1"/>
          </p:cNvSpPr>
          <p:nvPr>
            <p:ph sz="quarter" idx="1"/>
          </p:nvPr>
        </p:nvSpPr>
        <p:spPr/>
        <p:txBody>
          <a:bodyPr>
            <a:normAutofit/>
          </a:bodyPr>
          <a:lstStyle/>
          <a:p>
            <a:r>
              <a:rPr lang="en-US" b="1" dirty="0"/>
              <a:t>Big Data Applications: Healthcare</a:t>
            </a:r>
            <a:endParaRPr lang="en-US" dirty="0"/>
          </a:p>
          <a:p>
            <a:pPr lvl="0"/>
            <a:r>
              <a:rPr lang="en-US" dirty="0"/>
              <a:t>Big data analytics have improved healthcare by providing personalized medicine and prescriptive analytics. </a:t>
            </a:r>
          </a:p>
          <a:p>
            <a:pPr lvl="0"/>
            <a:r>
              <a:rPr lang="en-US" dirty="0"/>
              <a:t>Researchers are mining data to see what treatments are more effective for particular conditions, identify patterns related to drug side effects, and gains other important information that can help patients and reduce costs.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Applications:</a:t>
            </a:r>
            <a:endParaRPr lang="en-US" dirty="0"/>
          </a:p>
        </p:txBody>
      </p:sp>
      <p:sp>
        <p:nvSpPr>
          <p:cNvPr id="3" name="Content Placeholder 2"/>
          <p:cNvSpPr>
            <a:spLocks noGrp="1"/>
          </p:cNvSpPr>
          <p:nvPr>
            <p:ph sz="quarter" idx="1"/>
          </p:nvPr>
        </p:nvSpPr>
        <p:spPr/>
        <p:txBody>
          <a:bodyPr>
            <a:normAutofit lnSpcReduction="10000"/>
          </a:bodyPr>
          <a:lstStyle/>
          <a:p>
            <a:r>
              <a:rPr lang="en-US" b="1" dirty="0"/>
              <a:t>Big Data Applications: Manufacturing</a:t>
            </a:r>
            <a:r>
              <a:rPr lang="en-US" dirty="0"/>
              <a:t> </a:t>
            </a:r>
          </a:p>
          <a:p>
            <a:r>
              <a:rPr lang="en-US" dirty="0"/>
              <a:t>Major benefits of using Big Data applications in manufacturing industry are:</a:t>
            </a:r>
          </a:p>
          <a:p>
            <a:pPr lvl="0"/>
            <a:r>
              <a:rPr lang="en-US" dirty="0"/>
              <a:t>Product quality and defects tracking</a:t>
            </a:r>
          </a:p>
          <a:p>
            <a:pPr lvl="0"/>
            <a:r>
              <a:rPr lang="en-US" dirty="0"/>
              <a:t>Supply planning</a:t>
            </a:r>
          </a:p>
          <a:p>
            <a:pPr lvl="0"/>
            <a:r>
              <a:rPr lang="en-US" dirty="0"/>
              <a:t>Manufacturing process defect tracking</a:t>
            </a:r>
          </a:p>
          <a:p>
            <a:pPr lvl="0"/>
            <a:r>
              <a:rPr lang="en-US" dirty="0"/>
              <a:t>Output forecasting</a:t>
            </a:r>
          </a:p>
          <a:p>
            <a:pPr lvl="0"/>
            <a:r>
              <a:rPr lang="en-US" dirty="0"/>
              <a:t>Increasing energy efficiency</a:t>
            </a:r>
          </a:p>
          <a:p>
            <a:pPr lvl="0"/>
            <a:r>
              <a:rPr lang="en-US" dirty="0"/>
              <a:t>Testing and simulation of new manufacturing processes</a:t>
            </a:r>
          </a:p>
          <a:p>
            <a:pPr lvl="0"/>
            <a:r>
              <a:rPr lang="en-US" dirty="0"/>
              <a:t>Support for mass-customization of manufacturing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Applications:</a:t>
            </a:r>
            <a:endParaRPr lang="en-US" dirty="0"/>
          </a:p>
        </p:txBody>
      </p:sp>
      <p:sp>
        <p:nvSpPr>
          <p:cNvPr id="3" name="Content Placeholder 2"/>
          <p:cNvSpPr>
            <a:spLocks noGrp="1"/>
          </p:cNvSpPr>
          <p:nvPr>
            <p:ph sz="quarter" idx="1"/>
          </p:nvPr>
        </p:nvSpPr>
        <p:spPr/>
        <p:txBody>
          <a:bodyPr>
            <a:normAutofit fontScale="92500" lnSpcReduction="20000"/>
          </a:bodyPr>
          <a:lstStyle/>
          <a:p>
            <a:endParaRPr lang="en-US" dirty="0"/>
          </a:p>
          <a:p>
            <a:r>
              <a:rPr lang="en-US" b="1" dirty="0"/>
              <a:t>Big Data Applications: Media &amp; Entertainment</a:t>
            </a:r>
            <a:r>
              <a:rPr lang="en-US" dirty="0"/>
              <a:t> </a:t>
            </a:r>
          </a:p>
          <a:p>
            <a:r>
              <a:rPr lang="en-US" dirty="0"/>
              <a:t>Various companies in the media and entertainment industry are facing new business models, for the way they –  create, market and distribute their content. </a:t>
            </a:r>
          </a:p>
          <a:p>
            <a:r>
              <a:rPr lang="en-US" dirty="0"/>
              <a:t>Big Data applications benefits media and entertainment industry by:</a:t>
            </a:r>
          </a:p>
          <a:p>
            <a:pPr lvl="0"/>
            <a:r>
              <a:rPr lang="en-US" dirty="0"/>
              <a:t>Predicting what the audience wants</a:t>
            </a:r>
          </a:p>
          <a:p>
            <a:pPr lvl="0"/>
            <a:r>
              <a:rPr lang="en-US" dirty="0"/>
              <a:t>Scheduling optimization</a:t>
            </a:r>
          </a:p>
          <a:p>
            <a:pPr lvl="0"/>
            <a:r>
              <a:rPr lang="en-US" dirty="0"/>
              <a:t>Increasing acquisition and retention</a:t>
            </a:r>
          </a:p>
          <a:p>
            <a:pPr lvl="0"/>
            <a:r>
              <a:rPr lang="en-US" dirty="0"/>
              <a:t>Ad targeting</a:t>
            </a:r>
          </a:p>
          <a:p>
            <a:pPr lvl="0"/>
            <a:r>
              <a:rPr lang="en-US" dirty="0"/>
              <a:t>Content monetization and new product development</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Applications:</a:t>
            </a:r>
            <a:endParaRPr lang="en-US" dirty="0"/>
          </a:p>
        </p:txBody>
      </p:sp>
      <p:sp>
        <p:nvSpPr>
          <p:cNvPr id="3" name="Content Placeholder 2"/>
          <p:cNvSpPr>
            <a:spLocks noGrp="1"/>
          </p:cNvSpPr>
          <p:nvPr>
            <p:ph sz="quarter" idx="1"/>
          </p:nvPr>
        </p:nvSpPr>
        <p:spPr/>
        <p:txBody>
          <a:bodyPr>
            <a:normAutofit/>
          </a:bodyPr>
          <a:lstStyle/>
          <a:p>
            <a:endParaRPr lang="en-US" dirty="0"/>
          </a:p>
          <a:p>
            <a:r>
              <a:rPr lang="en-US" b="1" dirty="0"/>
              <a:t>Crime Prediction and Prevention</a:t>
            </a:r>
            <a:r>
              <a:rPr lang="en-US" dirty="0"/>
              <a:t> </a:t>
            </a:r>
          </a:p>
          <a:p>
            <a:pPr lvl="0"/>
            <a:r>
              <a:rPr lang="en-US" dirty="0"/>
              <a:t>Police departments can leverage advanced, real-time analytics to provide actionable intelligence that can be used to understand criminal behavior.</a:t>
            </a:r>
          </a:p>
          <a:p>
            <a:pPr lvl="0"/>
            <a:r>
              <a:rPr lang="en-US" dirty="0"/>
              <a:t>Identify crime/incident patterns</a:t>
            </a:r>
          </a:p>
          <a:p>
            <a:pPr lvl="0"/>
            <a:r>
              <a:rPr lang="en-US" dirty="0"/>
              <a:t>Uncover location-based threats.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203</TotalTime>
  <Words>2288</Words>
  <Application>Microsoft Office PowerPoint</Application>
  <PresentationFormat>On-screen Show (4:3)</PresentationFormat>
  <Paragraphs>261</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Franklin Gothic Book</vt:lpstr>
      <vt:lpstr>Perpetua</vt:lpstr>
      <vt:lpstr>Wingdings</vt:lpstr>
      <vt:lpstr>Wingdings 2</vt:lpstr>
      <vt:lpstr>Equity</vt:lpstr>
      <vt:lpstr>Big Data</vt:lpstr>
      <vt:lpstr>What is BIG Data ?   </vt:lpstr>
      <vt:lpstr>Introduction</vt:lpstr>
      <vt:lpstr>Definition of BIG data : 4 V’s</vt:lpstr>
      <vt:lpstr>Big Data Analytics:</vt:lpstr>
      <vt:lpstr>Big Data Applications:</vt:lpstr>
      <vt:lpstr>Big Data Applications:</vt:lpstr>
      <vt:lpstr>Big Data Applications:</vt:lpstr>
      <vt:lpstr>Big Data Applications:</vt:lpstr>
      <vt:lpstr>Big Data Applications:</vt:lpstr>
      <vt:lpstr>PowerPoint Presentation</vt:lpstr>
      <vt:lpstr>What is Hadoop ? </vt:lpstr>
      <vt:lpstr>RDBMS  and Hadoop</vt:lpstr>
      <vt:lpstr>Hadoop Ecosystems : </vt:lpstr>
      <vt:lpstr>Hadoop Core Components : </vt:lpstr>
      <vt:lpstr>Hadoop Core Components : </vt:lpstr>
      <vt:lpstr>Essential components of Hadoop</vt:lpstr>
      <vt:lpstr>PowerPoint Presentation</vt:lpstr>
      <vt:lpstr>Introduction to HDFS</vt:lpstr>
      <vt:lpstr>Introduction to HDFS</vt:lpstr>
      <vt:lpstr>Introduction to HDFS</vt:lpstr>
      <vt:lpstr>Goals of HDFS</vt:lpstr>
      <vt:lpstr>Goals Google File System:HDFS</vt:lpstr>
      <vt:lpstr>HDFS Terminology</vt:lpstr>
      <vt:lpstr>HDFS Terminology</vt:lpstr>
      <vt:lpstr>HDFS Terminology</vt:lpstr>
      <vt:lpstr>HDFS: NameNode and DataNode</vt:lpstr>
      <vt:lpstr>PowerPoint Presentation</vt:lpstr>
      <vt:lpstr> Sqoop Overview</vt:lpstr>
      <vt:lpstr> Sqoop Overview</vt:lpstr>
      <vt:lpstr> Sqoop Tools</vt:lpstr>
      <vt:lpstr> Sqoop Tools</vt:lpstr>
      <vt:lpstr> Importing Table from RDBMS</vt:lpstr>
      <vt:lpstr> Importing Table from RDBMS</vt:lpstr>
      <vt:lpstr> Importing Table from RDBMS</vt:lpstr>
      <vt:lpstr> Exporting Data from HDFS</vt:lpstr>
      <vt:lpstr> Exporting Data from HDFS</vt:lpstr>
      <vt:lpstr> Exporting Data from HDFS</vt:lpstr>
      <vt:lpstr> Export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Lenovo</dc:creator>
  <cp:lastModifiedBy>Sanyal, Dibakar (Cognizant)</cp:lastModifiedBy>
  <cp:revision>14</cp:revision>
  <dcterms:created xsi:type="dcterms:W3CDTF">2024-04-08T15:23:17Z</dcterms:created>
  <dcterms:modified xsi:type="dcterms:W3CDTF">2024-04-09T09:51:14Z</dcterms:modified>
</cp:coreProperties>
</file>