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F0B8E-2723-4935-9316-1940F7BBC9CF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1C4D0BB4-CD3F-47E1-A158-A4165265B3A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9947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F0B8E-2723-4935-9316-1940F7BBC9CF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D0BB4-CD3F-47E1-A158-A4165265B3AF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3922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F0B8E-2723-4935-9316-1940F7BBC9CF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D0BB4-CD3F-47E1-A158-A4165265B3A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2347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F0B8E-2723-4935-9316-1940F7BBC9CF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D0BB4-CD3F-47E1-A158-A4165265B3A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58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F0B8E-2723-4935-9316-1940F7BBC9CF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D0BB4-CD3F-47E1-A158-A4165265B3A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9532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F0B8E-2723-4935-9316-1940F7BBC9CF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D0BB4-CD3F-47E1-A158-A4165265B3AF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5612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F0B8E-2723-4935-9316-1940F7BBC9CF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D0BB4-CD3F-47E1-A158-A4165265B3AF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7292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F0B8E-2723-4935-9316-1940F7BBC9CF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D0BB4-CD3F-47E1-A158-A4165265B3AF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0526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F0B8E-2723-4935-9316-1940F7BBC9CF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D0BB4-CD3F-47E1-A158-A4165265B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92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F0B8E-2723-4935-9316-1940F7BBC9CF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D0BB4-CD3F-47E1-A158-A4165265B3A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9473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183F0B8E-2723-4935-9316-1940F7BBC9CF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D0BB4-CD3F-47E1-A158-A4165265B3A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9146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3F0B8E-2723-4935-9316-1940F7BBC9CF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1C4D0BB4-CD3F-47E1-A158-A4165265B3A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4352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29BBD-9E05-DCEB-2A37-6FADAE884A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3A3A3A"/>
                </a:solidFill>
                <a:effectLst/>
                <a:latin typeface="Open Sans" panose="020B0606030504020204" pitchFamily="34" charset="0"/>
              </a:rPr>
              <a:t>HBase: The Hadoop Database</a:t>
            </a:r>
            <a:br>
              <a:rPr lang="en-US" b="1" i="0" dirty="0">
                <a:solidFill>
                  <a:srgbClr val="3A3A3A"/>
                </a:solidFill>
                <a:effectLst/>
                <a:latin typeface="Open Sans" panose="020B0606030504020204" pitchFamily="34" charset="0"/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CAD0FA-4CD4-4564-CD36-BF8ECA96D4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3541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03851-5989-6CDE-CF5A-61FD6185C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272C37"/>
                </a:solidFill>
                <a:effectLst/>
                <a:latin typeface="Roboto" panose="02000000000000000000" pitchFamily="2" charset="0"/>
              </a:rPr>
              <a:t>HBase vs RDBMS</a:t>
            </a:r>
            <a:br>
              <a:rPr lang="en-US" b="0" i="0" dirty="0">
                <a:solidFill>
                  <a:srgbClr val="272C37"/>
                </a:solidFill>
                <a:effectLst/>
                <a:latin typeface="Roboto" panose="02000000000000000000" pitchFamily="2" charset="0"/>
              </a:rPr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895C9-6244-2BE7-2449-1D707A092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3F48FA-29B3-B275-3A77-7170325B2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5404" y="804519"/>
            <a:ext cx="6439799" cy="4515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030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F9040-0C38-235B-5ADA-D476FD1BC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HBase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0978E-0CA9-19A7-4879-C22B7BC0B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list //Lists down all the tables present in HBase</a:t>
            </a:r>
          </a:p>
          <a:p>
            <a:pPr algn="ctr"/>
            <a:r>
              <a:rPr lang="en-US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create ‘</a:t>
            </a:r>
            <a:r>
              <a:rPr lang="en-US" b="0" i="0" dirty="0" err="1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newtbl</a:t>
            </a:r>
            <a:r>
              <a:rPr lang="en-US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’, ‘knowledge’ //Creates a new table</a:t>
            </a:r>
          </a:p>
          <a:p>
            <a:pPr algn="ctr"/>
            <a:r>
              <a:rPr lang="en-US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describe ‘</a:t>
            </a:r>
            <a:r>
              <a:rPr lang="en-US" b="0" i="0" dirty="0" err="1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newtbl</a:t>
            </a:r>
            <a:r>
              <a:rPr lang="en-US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’ //Checks if the table was created</a:t>
            </a:r>
          </a:p>
          <a:p>
            <a:pPr algn="ctr"/>
            <a:r>
              <a:rPr lang="en-US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status ‘summary’    //Checks the status of HBase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3364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F1E3F7-AB5D-1296-7686-12B216BC2F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E3191-5ACB-39AA-A190-649318FDC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HBase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73F09-8203-7B22-F26D-BD3912F695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Now that we have created a new table, let’s put some data into it. </a:t>
            </a:r>
          </a:p>
          <a:p>
            <a:pPr algn="ctr"/>
            <a:endParaRPr lang="en-US" b="0" i="0" dirty="0">
              <a:solidFill>
                <a:srgbClr val="51565E"/>
              </a:solidFill>
              <a:effectLst/>
              <a:latin typeface="Roboto" panose="02000000000000000000" pitchFamily="2" charset="0"/>
            </a:endParaRPr>
          </a:p>
          <a:p>
            <a:pPr algn="ctr"/>
            <a:r>
              <a:rPr lang="en-US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put ‘</a:t>
            </a:r>
            <a:r>
              <a:rPr lang="en-US" b="0" i="0" dirty="0" err="1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newtbl</a:t>
            </a:r>
            <a:r>
              <a:rPr lang="en-US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’, ‘r1’, ‘</a:t>
            </a:r>
            <a:r>
              <a:rPr lang="en-US" b="0" i="0" dirty="0" err="1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knowledge:sports</a:t>
            </a:r>
            <a:r>
              <a:rPr lang="en-US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’, ‘cricket’</a:t>
            </a:r>
          </a:p>
          <a:p>
            <a:pPr algn="ctr"/>
            <a:r>
              <a:rPr lang="en-US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put ‘</a:t>
            </a:r>
            <a:r>
              <a:rPr lang="en-US" b="0" i="0" dirty="0" err="1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newtbl</a:t>
            </a:r>
            <a:r>
              <a:rPr lang="en-US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’, ‘r1’, ‘</a:t>
            </a:r>
            <a:r>
              <a:rPr lang="en-US" b="0" i="0" dirty="0" err="1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knowledge:science</a:t>
            </a:r>
            <a:r>
              <a:rPr lang="en-US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’, ‘chemistry’</a:t>
            </a:r>
          </a:p>
          <a:p>
            <a:pPr algn="ctr"/>
            <a:r>
              <a:rPr lang="en-US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put ‘</a:t>
            </a:r>
            <a:r>
              <a:rPr lang="en-US" b="0" i="0" dirty="0" err="1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newtbl</a:t>
            </a:r>
            <a:r>
              <a:rPr lang="en-US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’, ‘r1’, ‘</a:t>
            </a:r>
            <a:r>
              <a:rPr lang="en-US" b="0" i="0" dirty="0" err="1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knowledge:science</a:t>
            </a:r>
            <a:r>
              <a:rPr lang="en-US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’, ‘physics’</a:t>
            </a:r>
          </a:p>
          <a:p>
            <a:pPr algn="ctr"/>
            <a:r>
              <a:rPr lang="en-US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put ‘</a:t>
            </a:r>
            <a:r>
              <a:rPr lang="en-US" b="0" i="0" dirty="0" err="1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newtbl</a:t>
            </a:r>
            <a:r>
              <a:rPr lang="en-US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’, ‘r2’, ‘</a:t>
            </a:r>
            <a:r>
              <a:rPr lang="en-US" b="0" i="0" dirty="0" err="1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knowledge:economics</a:t>
            </a:r>
            <a:r>
              <a:rPr lang="en-US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’, ‘macro economics’</a:t>
            </a:r>
          </a:p>
          <a:p>
            <a:pPr algn="ctr"/>
            <a:r>
              <a:rPr lang="en-US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put ‘</a:t>
            </a:r>
            <a:r>
              <a:rPr lang="en-US" b="0" i="0" dirty="0" err="1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newtbl</a:t>
            </a:r>
            <a:r>
              <a:rPr lang="en-US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’, ‘r2’, ‘</a:t>
            </a:r>
            <a:r>
              <a:rPr lang="en-US" b="0" i="0" dirty="0" err="1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knowledge:music</a:t>
            </a:r>
            <a:r>
              <a:rPr lang="en-US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’, ‘pop music’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1784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EFE53A-AACF-796D-F266-ED639FAEBB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25FD0-E9FD-6002-6BD6-264D2CC74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HBase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9E95E-2402-D550-A598-14A527BAD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Let’s now list the contents of the table by typing:</a:t>
            </a:r>
          </a:p>
          <a:p>
            <a:pPr algn="ctr"/>
            <a:endParaRPr lang="en-US" b="0" i="0" dirty="0">
              <a:solidFill>
                <a:srgbClr val="51565E"/>
              </a:solidFill>
              <a:effectLst/>
              <a:latin typeface="Roboto" panose="02000000000000000000" pitchFamily="2" charset="0"/>
            </a:endParaRPr>
          </a:p>
          <a:p>
            <a:pPr algn="ctr"/>
            <a:r>
              <a:rPr lang="en-US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scan ‘</a:t>
            </a:r>
            <a:r>
              <a:rPr lang="en-US" b="0" i="0" dirty="0" err="1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newtbl</a:t>
            </a:r>
            <a:r>
              <a:rPr lang="en-US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’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87DF75-F15A-7431-E299-7C9E177E32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3564" y="3657911"/>
            <a:ext cx="9590615" cy="1592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1273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62839B-69A0-7464-4F5A-BFE9F514ED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C36F2-3B32-34B0-4F8C-7E0724E54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HBase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6673FC-746A-3C7D-FFFA-34778306A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get ‘</a:t>
            </a:r>
            <a:r>
              <a:rPr lang="en-US" b="0" i="0" dirty="0" err="1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newtbl</a:t>
            </a:r>
            <a:r>
              <a:rPr lang="en-US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’, ‘r1’//Displays the results for r1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D3F929-1C35-B360-B7D7-9E3ED046B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3525" y="2896319"/>
            <a:ext cx="10501919" cy="1689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261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F5417-E13B-AACA-7B84-307F49DA1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3A3A3A"/>
                </a:solidFill>
                <a:effectLst/>
                <a:latin typeface="Open Sans" panose="020B0606030504020204" pitchFamily="34" charset="0"/>
              </a:rPr>
              <a:t>What is </a:t>
            </a:r>
            <a:r>
              <a:rPr lang="en-US" b="1" i="0" dirty="0" err="1">
                <a:solidFill>
                  <a:srgbClr val="3A3A3A"/>
                </a:solidFill>
                <a:effectLst/>
                <a:latin typeface="Open Sans" panose="020B0606030504020204" pitchFamily="34" charset="0"/>
              </a:rPr>
              <a:t>Hbase</a:t>
            </a:r>
            <a:r>
              <a:rPr lang="en-US" b="1" i="0" dirty="0">
                <a:solidFill>
                  <a:srgbClr val="3A3A3A"/>
                </a:solidFill>
                <a:effectLst/>
                <a:latin typeface="Open Sans" panose="020B0606030504020204" pitchFamily="34" charset="0"/>
              </a:rPr>
              <a:t>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688F0-58B3-AE3C-6185-39E63FFCBF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A3A3A"/>
                </a:solidFill>
                <a:effectLst/>
                <a:latin typeface="Open Sans" panose="020B0606030504020204" pitchFamily="34" charset="0"/>
              </a:rPr>
              <a:t>It is an open-source platform and is horizontally scalable.</a:t>
            </a:r>
          </a:p>
          <a:p>
            <a:r>
              <a:rPr lang="en-US" b="0" i="0" dirty="0">
                <a:solidFill>
                  <a:srgbClr val="3A3A3A"/>
                </a:solidFill>
                <a:effectLst/>
                <a:latin typeface="Open Sans" panose="020B0606030504020204" pitchFamily="34" charset="0"/>
              </a:rPr>
              <a:t>It is the database which distributed based on the column-oriented.</a:t>
            </a:r>
          </a:p>
          <a:p>
            <a:r>
              <a:rPr lang="en-US" b="0" i="0" dirty="0">
                <a:solidFill>
                  <a:srgbClr val="3A3A3A"/>
                </a:solidFill>
                <a:effectLst/>
                <a:latin typeface="Open Sans" panose="020B0606030504020204" pitchFamily="34" charset="0"/>
              </a:rPr>
              <a:t>It is built on topmost of the Hadoop file system. </a:t>
            </a:r>
          </a:p>
          <a:p>
            <a:r>
              <a:rPr lang="en-US" b="0" i="0" dirty="0">
                <a:solidFill>
                  <a:srgbClr val="3A3A3A"/>
                </a:solidFill>
                <a:effectLst/>
                <a:latin typeface="Open Sans" panose="020B0606030504020204" pitchFamily="34" charset="0"/>
              </a:rPr>
              <a:t>It is based on the nonrelational database system (NoSQL). </a:t>
            </a:r>
          </a:p>
          <a:p>
            <a:r>
              <a:rPr lang="en-US" b="0" i="0" dirty="0">
                <a:solidFill>
                  <a:srgbClr val="3A3A3A"/>
                </a:solidFill>
                <a:effectLst/>
                <a:latin typeface="Open Sans" panose="020B0606030504020204" pitchFamily="34" charset="0"/>
              </a:rPr>
              <a:t>HBase is a true and faithful, open-source implementation devised on Google’s Bigtable.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093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FA4BCA-319D-70E1-E2B6-53F0680DC6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742B3-02A4-5355-8A42-203351B8B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 err="1">
                <a:solidFill>
                  <a:srgbClr val="3A3A3A"/>
                </a:solidFill>
                <a:effectLst/>
                <a:latin typeface="Open Sans" panose="020B0606030504020204" pitchFamily="34" charset="0"/>
              </a:rPr>
              <a:t>Hbase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03AB9-548D-B870-1DBF-61206D924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0" i="0" dirty="0">
                <a:solidFill>
                  <a:srgbClr val="3A3A3A"/>
                </a:solidFill>
                <a:effectLst/>
                <a:latin typeface="Open Sans" panose="020B0606030504020204" pitchFamily="34" charset="0"/>
              </a:rPr>
              <a:t>Column-oriented databases are those databases that store the data tables in terms of sections or columns of data instead of rows of data. </a:t>
            </a:r>
          </a:p>
          <a:p>
            <a:pPr algn="just"/>
            <a:r>
              <a:rPr lang="en-US" b="0" i="0" dirty="0">
                <a:solidFill>
                  <a:srgbClr val="3A3A3A"/>
                </a:solidFill>
                <a:effectLst/>
                <a:latin typeface="Open Sans" panose="020B0606030504020204" pitchFamily="34" charset="0"/>
              </a:rPr>
              <a:t>HBase manages to shift the load and failures elegantly and clearly to the client-side. Scalability is built-in and clusters can be grown or shrunk while the system is still production stage.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135BCD-3055-02F4-8B72-AF0B0C6B8E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018" y="4056448"/>
            <a:ext cx="5734850" cy="1409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690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FDB1B-62AD-C413-2380-569E025AD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3A3A3A"/>
                </a:solidFill>
                <a:effectLst/>
                <a:latin typeface="Open Sans" panose="020B0606030504020204" pitchFamily="34" charset="0"/>
              </a:rPr>
              <a:t>Why do we need HBase?</a:t>
            </a:r>
            <a:br>
              <a:rPr lang="en-US" b="1" i="0" dirty="0">
                <a:solidFill>
                  <a:srgbClr val="3A3A3A"/>
                </a:solidFill>
                <a:effectLst/>
                <a:latin typeface="Open Sans" panose="020B0606030504020204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1D836-4C41-9B28-BB51-FFBE1AC2B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0" i="0" dirty="0">
                <a:solidFill>
                  <a:srgbClr val="3A3A3A"/>
                </a:solidFill>
                <a:effectLst/>
                <a:latin typeface="Open Sans" panose="020B0606030504020204" pitchFamily="34" charset="0"/>
              </a:rPr>
              <a:t>There are number of limitations in RDBMS are as follows–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A3A3A"/>
                </a:solidFill>
                <a:effectLst/>
                <a:latin typeface="Open Sans" panose="020B0606030504020204" pitchFamily="34" charset="0"/>
              </a:rPr>
              <a:t>Not preferable for unstructured data.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A3A3A"/>
                </a:solidFill>
                <a:effectLst/>
                <a:latin typeface="Open Sans" panose="020B0606030504020204" pitchFamily="34" charset="0"/>
              </a:rPr>
              <a:t>Works very well for a limited number of records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A3A3A"/>
                </a:solidFill>
                <a:effectLst/>
                <a:latin typeface="Open Sans" panose="020B0606030504020204" pitchFamily="34" charset="0"/>
              </a:rPr>
              <a:t>Doesn’t contain de-normalized data.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A3A3A"/>
                </a:solidFill>
                <a:effectLst/>
                <a:latin typeface="Open Sans" panose="020B0606030504020204" pitchFamily="34" charset="0"/>
              </a:rPr>
              <a:t>Schema-oriented database.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802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412C52-5207-DF3C-B039-2397FCE4FF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F70F1-6715-F3E5-2CD4-65AFD3576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i="0" dirty="0">
                <a:solidFill>
                  <a:srgbClr val="3A3A3A"/>
                </a:solidFill>
                <a:effectLst/>
                <a:latin typeface="Open Sans" panose="020B0606030504020204" pitchFamily="34" charset="0"/>
              </a:rPr>
              <a:t>Features : HBase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93E5A-C353-A1CA-09C4-4CFA3FB81C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0" i="0" dirty="0">
                <a:solidFill>
                  <a:srgbClr val="3A3A3A"/>
                </a:solidFill>
                <a:effectLst/>
                <a:latin typeface="Open Sans" panose="020B0606030504020204" pitchFamily="34" charset="0"/>
              </a:rPr>
              <a:t>The features of HBase are as follows–</a:t>
            </a:r>
          </a:p>
          <a:p>
            <a:pPr lvl="1" algn="just"/>
            <a:r>
              <a:rPr lang="en-US" b="0" i="0" dirty="0">
                <a:solidFill>
                  <a:srgbClr val="3A3A3A"/>
                </a:solidFill>
                <a:effectLst/>
                <a:latin typeface="Open Sans" panose="020B0606030504020204" pitchFamily="34" charset="0"/>
              </a:rPr>
              <a:t>Easy java API for a client for better understanding.</a:t>
            </a:r>
          </a:p>
          <a:p>
            <a:pPr lvl="1" algn="just"/>
            <a:r>
              <a:rPr lang="en-US" b="0" i="0" dirty="0">
                <a:solidFill>
                  <a:srgbClr val="3A3A3A"/>
                </a:solidFill>
                <a:effectLst/>
                <a:latin typeface="Open Sans" panose="020B0606030504020204" pitchFamily="34" charset="0"/>
              </a:rPr>
              <a:t>Integrates with Hadoop, both as a source and destination.</a:t>
            </a:r>
          </a:p>
          <a:p>
            <a:pPr lvl="1" algn="just"/>
            <a:r>
              <a:rPr lang="en-US" b="0" i="0" dirty="0">
                <a:solidFill>
                  <a:srgbClr val="3A3A3A"/>
                </a:solidFill>
                <a:effectLst/>
                <a:latin typeface="Open Sans" panose="020B0606030504020204" pitchFamily="34" charset="0"/>
              </a:rPr>
              <a:t>It is schema-less so it doesn’t follow the concept of fixed columns schema and defines only column families.</a:t>
            </a:r>
          </a:p>
          <a:p>
            <a:pPr lvl="1" algn="just"/>
            <a:r>
              <a:rPr lang="en-US" b="0" i="0" dirty="0">
                <a:solidFill>
                  <a:srgbClr val="3A3A3A"/>
                </a:solidFill>
                <a:effectLst/>
                <a:latin typeface="Open Sans" panose="020B0606030504020204" pitchFamily="34" charset="0"/>
              </a:rPr>
              <a:t>Good only for semi-structured as well as structured data.</a:t>
            </a:r>
          </a:p>
          <a:p>
            <a:pPr lvl="1" algn="just"/>
            <a:r>
              <a:rPr lang="en-US" b="0" i="0" dirty="0">
                <a:solidFill>
                  <a:srgbClr val="3A3A3A"/>
                </a:solidFill>
                <a:effectLst/>
                <a:latin typeface="Open Sans" panose="020B0606030504020204" pitchFamily="34" charset="0"/>
              </a:rPr>
              <a:t>Automatic failure support.</a:t>
            </a:r>
          </a:p>
          <a:p>
            <a:pPr lvl="1" algn="just"/>
            <a:r>
              <a:rPr lang="en-US" b="0" i="0" dirty="0">
                <a:solidFill>
                  <a:srgbClr val="3A3A3A"/>
                </a:solidFill>
                <a:effectLst/>
                <a:latin typeface="Open Sans" panose="020B0606030504020204" pitchFamily="34" charset="0"/>
              </a:rPr>
              <a:t>Provides data replication or copy across clusters.</a:t>
            </a:r>
          </a:p>
        </p:txBody>
      </p:sp>
    </p:spTree>
    <p:extLst>
      <p:ext uri="{BB962C8B-B14F-4D97-AF65-F5344CB8AC3E}">
        <p14:creationId xmlns:p14="http://schemas.microsoft.com/office/powerpoint/2010/main" val="1421482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D427CF-FE17-DD2F-4801-EC900C2D8C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A808D-1075-13B3-881A-92847BD4F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272C37"/>
                </a:solidFill>
                <a:effectLst/>
                <a:latin typeface="Roboto" panose="02000000000000000000" pitchFamily="2" charset="0"/>
              </a:rPr>
              <a:t>Characteristics : HBase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0EFAA-9E24-7C68-2244-76001CBCF1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HBase is a type of NoSQL database and is classified as a key-value store. Some characteristics of HBase are: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Value is identified with a key.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Both key and values are Byte Array, which means binary formats can be stored easily.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Values are stored in key-orders.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Values can be quickly accessed by their keys</a:t>
            </a:r>
          </a:p>
        </p:txBody>
      </p:sp>
    </p:spTree>
    <p:extLst>
      <p:ext uri="{BB962C8B-B14F-4D97-AF65-F5344CB8AC3E}">
        <p14:creationId xmlns:p14="http://schemas.microsoft.com/office/powerpoint/2010/main" val="2951613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086745-307F-2AEB-7DA3-84F1EED939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56193-80ED-E18E-598E-035A7D3EE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i="0" dirty="0">
                <a:solidFill>
                  <a:srgbClr val="3A3A3A"/>
                </a:solidFill>
                <a:effectLst/>
                <a:latin typeface="Open Sans" panose="020B0606030504020204" pitchFamily="34" charset="0"/>
              </a:rPr>
              <a:t>Architecture : HBase Cluster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58452-3F28-F2C3-0A94-EA58F947B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b="0" i="0" dirty="0">
                <a:solidFill>
                  <a:srgbClr val="3A3A3A"/>
                </a:solidFill>
                <a:effectLst/>
                <a:latin typeface="Open Sans" panose="020B0606030504020204" pitchFamily="34" charset="0"/>
              </a:rPr>
              <a:t>It contains the following components: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A3A3A"/>
                </a:solidFill>
                <a:effectLst/>
                <a:latin typeface="Open Sans" panose="020B0606030504020204" pitchFamily="34" charset="0"/>
              </a:rPr>
              <a:t>Zookeeper</a:t>
            </a:r>
            <a:r>
              <a:rPr lang="en-US" b="0" i="0" dirty="0">
                <a:solidFill>
                  <a:srgbClr val="3A3A3A"/>
                </a:solidFill>
                <a:effectLst/>
                <a:latin typeface="Open Sans" panose="020B0606030504020204" pitchFamily="34" charset="0"/>
              </a:rPr>
              <a:t> –Centralized services which are used to preserve configuration information for </a:t>
            </a:r>
            <a:r>
              <a:rPr lang="en-US" b="0" i="0" dirty="0" err="1">
                <a:solidFill>
                  <a:srgbClr val="3A3A3A"/>
                </a:solidFill>
                <a:effectLst/>
                <a:latin typeface="Open Sans" panose="020B0606030504020204" pitchFamily="34" charset="0"/>
              </a:rPr>
              <a:t>Hbase</a:t>
            </a:r>
            <a:r>
              <a:rPr lang="en-US" b="0" i="0" dirty="0">
                <a:solidFill>
                  <a:srgbClr val="3A3A3A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A3A3A"/>
                </a:solidFill>
                <a:effectLst/>
                <a:latin typeface="Open Sans" panose="020B0606030504020204" pitchFamily="34" charset="0"/>
              </a:rPr>
              <a:t>Catalog Tables</a:t>
            </a:r>
            <a:r>
              <a:rPr lang="en-US" b="0" i="0" dirty="0">
                <a:solidFill>
                  <a:srgbClr val="3A3A3A"/>
                </a:solidFill>
                <a:effectLst/>
                <a:latin typeface="Open Sans" panose="020B0606030504020204" pitchFamily="34" charset="0"/>
              </a:rPr>
              <a:t> – Keep track of locations region servers.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A3A3A"/>
                </a:solidFill>
                <a:effectLst/>
                <a:latin typeface="Open Sans" panose="020B0606030504020204" pitchFamily="34" charset="0"/>
              </a:rPr>
              <a:t>Master</a:t>
            </a:r>
            <a:r>
              <a:rPr lang="en-US" b="0" i="0" dirty="0">
                <a:solidFill>
                  <a:srgbClr val="3A3A3A"/>
                </a:solidFill>
                <a:effectLst/>
                <a:latin typeface="Open Sans" panose="020B0606030504020204" pitchFamily="34" charset="0"/>
              </a:rPr>
              <a:t> – Monitors all the region server instances in the single cluster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A3A3A"/>
                </a:solidFill>
                <a:effectLst/>
                <a:latin typeface="Open Sans" panose="020B0606030504020204" pitchFamily="34" charset="0"/>
              </a:rPr>
              <a:t>Region Servers</a:t>
            </a:r>
            <a:r>
              <a:rPr lang="en-US" b="0" i="0" dirty="0">
                <a:solidFill>
                  <a:srgbClr val="3A3A3A"/>
                </a:solidFill>
                <a:effectLst/>
                <a:latin typeface="Open Sans" panose="020B0606030504020204" pitchFamily="34" charset="0"/>
              </a:rPr>
              <a:t> – It is responsible for serving and managing regions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A3A3A"/>
                </a:solidFill>
                <a:effectLst/>
                <a:latin typeface="Open Sans" panose="020B0606030504020204" pitchFamily="34" charset="0"/>
              </a:rPr>
              <a:t>Region</a:t>
            </a:r>
            <a:r>
              <a:rPr lang="en-US" b="0" i="0" dirty="0">
                <a:solidFill>
                  <a:srgbClr val="3A3A3A"/>
                </a:solidFill>
                <a:effectLst/>
                <a:latin typeface="Open Sans" panose="020B0606030504020204" pitchFamily="34" charset="0"/>
              </a:rPr>
              <a:t> – A set of tables belonging to the table column and holds a subset of table’ rows based on partition.</a:t>
            </a:r>
          </a:p>
        </p:txBody>
      </p:sp>
    </p:spTree>
    <p:extLst>
      <p:ext uri="{BB962C8B-B14F-4D97-AF65-F5344CB8AC3E}">
        <p14:creationId xmlns:p14="http://schemas.microsoft.com/office/powerpoint/2010/main" val="3957911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E3BE3D-C2E8-501E-ECA3-56C2C4FB42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09856-3951-B538-8F1E-5C56F2CEE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i="0" dirty="0">
                <a:solidFill>
                  <a:srgbClr val="3A3A3A"/>
                </a:solidFill>
                <a:effectLst/>
                <a:latin typeface="Open Sans" panose="020B0606030504020204" pitchFamily="34" charset="0"/>
              </a:rPr>
              <a:t>Architecture : HBase Cluster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AB78A-3BE2-19FB-0A91-723D805D1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b="0" i="0" dirty="0">
                <a:solidFill>
                  <a:srgbClr val="3A3A3A"/>
                </a:solidFill>
                <a:effectLst/>
                <a:latin typeface="Open Sans" panose="020B0606030504020204" pitchFamily="34" charset="0"/>
              </a:rPr>
              <a:t>It contains the following components: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A3A3A"/>
                </a:solidFill>
                <a:effectLst/>
                <a:latin typeface="Open Sans" panose="020B0606030504020204" pitchFamily="34" charset="0"/>
              </a:rPr>
              <a:t>Zookeeper</a:t>
            </a:r>
            <a:r>
              <a:rPr lang="en-US" b="0" i="0" dirty="0">
                <a:solidFill>
                  <a:srgbClr val="3A3A3A"/>
                </a:solidFill>
                <a:effectLst/>
                <a:latin typeface="Open Sans" panose="020B0606030504020204" pitchFamily="34" charset="0"/>
              </a:rPr>
              <a:t> –Centralized services which are used to preserve configuration information for </a:t>
            </a:r>
            <a:r>
              <a:rPr lang="en-US" b="0" i="0" dirty="0" err="1">
                <a:solidFill>
                  <a:srgbClr val="3A3A3A"/>
                </a:solidFill>
                <a:effectLst/>
                <a:latin typeface="Open Sans" panose="020B0606030504020204" pitchFamily="34" charset="0"/>
              </a:rPr>
              <a:t>Hbase</a:t>
            </a:r>
            <a:r>
              <a:rPr lang="en-US" b="0" i="0" dirty="0">
                <a:solidFill>
                  <a:srgbClr val="3A3A3A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A3A3A"/>
                </a:solidFill>
                <a:effectLst/>
                <a:latin typeface="Open Sans" panose="020B0606030504020204" pitchFamily="34" charset="0"/>
              </a:rPr>
              <a:t>Catalog Tables</a:t>
            </a:r>
            <a:r>
              <a:rPr lang="en-US" b="0" i="0" dirty="0">
                <a:solidFill>
                  <a:srgbClr val="3A3A3A"/>
                </a:solidFill>
                <a:effectLst/>
                <a:latin typeface="Open Sans" panose="020B0606030504020204" pitchFamily="34" charset="0"/>
              </a:rPr>
              <a:t> – Keep track of locations region servers.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A3A3A"/>
                </a:solidFill>
                <a:effectLst/>
                <a:latin typeface="Open Sans" panose="020B0606030504020204" pitchFamily="34" charset="0"/>
              </a:rPr>
              <a:t>Master</a:t>
            </a:r>
            <a:r>
              <a:rPr lang="en-US" b="0" i="0" dirty="0">
                <a:solidFill>
                  <a:srgbClr val="3A3A3A"/>
                </a:solidFill>
                <a:effectLst/>
                <a:latin typeface="Open Sans" panose="020B0606030504020204" pitchFamily="34" charset="0"/>
              </a:rPr>
              <a:t> – Monitors all the region server instances in the single cluster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A3A3A"/>
                </a:solidFill>
                <a:effectLst/>
                <a:latin typeface="Open Sans" panose="020B0606030504020204" pitchFamily="34" charset="0"/>
              </a:rPr>
              <a:t>Region Servers</a:t>
            </a:r>
            <a:r>
              <a:rPr lang="en-US" b="0" i="0" dirty="0">
                <a:solidFill>
                  <a:srgbClr val="3A3A3A"/>
                </a:solidFill>
                <a:effectLst/>
                <a:latin typeface="Open Sans" panose="020B0606030504020204" pitchFamily="34" charset="0"/>
              </a:rPr>
              <a:t> – It is responsible for serving and managing regions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A3A3A"/>
                </a:solidFill>
                <a:effectLst/>
                <a:latin typeface="Open Sans" panose="020B0606030504020204" pitchFamily="34" charset="0"/>
              </a:rPr>
              <a:t>Region</a:t>
            </a:r>
            <a:r>
              <a:rPr lang="en-US" b="0" i="0" dirty="0">
                <a:solidFill>
                  <a:srgbClr val="3A3A3A"/>
                </a:solidFill>
                <a:effectLst/>
                <a:latin typeface="Open Sans" panose="020B0606030504020204" pitchFamily="34" charset="0"/>
              </a:rPr>
              <a:t> – A set of tables belonging to the table column and holds a subset of table’ rows based on partition.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C07E84-7DEE-BD83-A01A-FAB2C6F897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453" y="1853754"/>
            <a:ext cx="9091525" cy="4324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040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C059B0-40AD-F8A4-7362-F23957010F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4E367-A349-B98C-6B81-A9957D364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272C37"/>
                </a:solidFill>
                <a:effectLst/>
                <a:latin typeface="Roboto" panose="02000000000000000000" pitchFamily="2" charset="0"/>
              </a:rPr>
              <a:t>Applications : HBase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EB21A-EE83-32A7-688B-58D1B8678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/>
            <a:r>
              <a:rPr lang="en-US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There are a number of HBase applications across various industries, from healthcare to e-commerce to sports sector. For instance: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In the healthcare sector, HBase is used for storing genome sequences and disease history of people or a particular area.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In the field of e-commerce, HBase is used for storing logs about customer search history and it also performs analytics and target advertisement for better business insights.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In sports, HBase is used to store match details and the history of each match. It uses this data for better prediction. </a:t>
            </a:r>
          </a:p>
        </p:txBody>
      </p:sp>
    </p:spTree>
    <p:extLst>
      <p:ext uri="{BB962C8B-B14F-4D97-AF65-F5344CB8AC3E}">
        <p14:creationId xmlns:p14="http://schemas.microsoft.com/office/powerpoint/2010/main" val="19428878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18</TotalTime>
  <Words>742</Words>
  <Application>Microsoft Office PowerPoint</Application>
  <PresentationFormat>Widescreen</PresentationFormat>
  <Paragraphs>69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Gill Sans MT</vt:lpstr>
      <vt:lpstr>Open Sans</vt:lpstr>
      <vt:lpstr>Roboto</vt:lpstr>
      <vt:lpstr>Gallery</vt:lpstr>
      <vt:lpstr>HBase: The Hadoop Database </vt:lpstr>
      <vt:lpstr>What is Hbase?</vt:lpstr>
      <vt:lpstr>Hbase</vt:lpstr>
      <vt:lpstr>Why do we need HBase? </vt:lpstr>
      <vt:lpstr>Features : HBase</vt:lpstr>
      <vt:lpstr>Characteristics : HBase</vt:lpstr>
      <vt:lpstr>Architecture : HBase Cluster</vt:lpstr>
      <vt:lpstr>Architecture : HBase Cluster</vt:lpstr>
      <vt:lpstr>Applications : HBase </vt:lpstr>
      <vt:lpstr>HBase vs RDBMS  </vt:lpstr>
      <vt:lpstr>Demo: HBase</vt:lpstr>
      <vt:lpstr>Demo: HBase</vt:lpstr>
      <vt:lpstr>Demo: HBase</vt:lpstr>
      <vt:lpstr>Demo: HBase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HBase: The Hadoop Database </dc:title>
  <dc:creator>Sanyal, Dibakar (Cognizant)</dc:creator>
  <cp:lastModifiedBy>Sanyal, Dibakar (Cognizant)</cp:lastModifiedBy>
  <cp:revision>1</cp:revision>
  <dcterms:created xsi:type="dcterms:W3CDTF">2024-04-09T11:43:11Z</dcterms:created>
  <dcterms:modified xsi:type="dcterms:W3CDTF">2024-04-09T12:01:22Z</dcterms:modified>
</cp:coreProperties>
</file>