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sldIdLst>
    <p:sldId id="256" r:id="rId2"/>
    <p:sldId id="257" r:id="rId3"/>
    <p:sldId id="265" r:id="rId4"/>
    <p:sldId id="258" r:id="rId5"/>
    <p:sldId id="273" r:id="rId6"/>
    <p:sldId id="311" r:id="rId7"/>
    <p:sldId id="312" r:id="rId8"/>
    <p:sldId id="316" r:id="rId9"/>
    <p:sldId id="313" r:id="rId10"/>
    <p:sldId id="317" r:id="rId11"/>
    <p:sldId id="314" r:id="rId12"/>
    <p:sldId id="318" r:id="rId13"/>
    <p:sldId id="319" r:id="rId14"/>
    <p:sldId id="315" r:id="rId15"/>
    <p:sldId id="320" r:id="rId16"/>
    <p:sldId id="266" r:id="rId17"/>
    <p:sldId id="267" r:id="rId18"/>
    <p:sldId id="321" r:id="rId19"/>
    <p:sldId id="322" r:id="rId20"/>
    <p:sldId id="261" r:id="rId21"/>
    <p:sldId id="262" r:id="rId22"/>
    <p:sldId id="280" r:id="rId23"/>
    <p:sldId id="295" r:id="rId24"/>
    <p:sldId id="292" r:id="rId25"/>
    <p:sldId id="293" r:id="rId26"/>
    <p:sldId id="294" r:id="rId27"/>
    <p:sldId id="283" r:id="rId28"/>
    <p:sldId id="296" r:id="rId29"/>
    <p:sldId id="297" r:id="rId30"/>
    <p:sldId id="302" r:id="rId31"/>
    <p:sldId id="303" r:id="rId32"/>
    <p:sldId id="304" r:id="rId33"/>
    <p:sldId id="305" r:id="rId34"/>
    <p:sldId id="301" r:id="rId35"/>
    <p:sldId id="284" r:id="rId36"/>
    <p:sldId id="298" r:id="rId37"/>
    <p:sldId id="299" r:id="rId38"/>
    <p:sldId id="300" r:id="rId39"/>
    <p:sldId id="285" r:id="rId40"/>
    <p:sldId id="306" r:id="rId41"/>
    <p:sldId id="307" r:id="rId42"/>
    <p:sldId id="308" r:id="rId43"/>
    <p:sldId id="309" r:id="rId44"/>
    <p:sldId id="310" r:id="rId45"/>
    <p:sldId id="264" r:id="rId4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4F52F-B829-46BE-B7AB-D5BD5235A41F}" v="19" dt="2023-09-11T08:17:17.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79" d="100"/>
          <a:sy n="79" d="100"/>
        </p:scale>
        <p:origin x="1038"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63381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60338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42292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986802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249740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2997758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177626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217622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1808840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398836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p14="http://schemas.microsoft.com/office/powerpoint/2010/main" val="3532568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237542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233885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2125191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42</a:t>
            </a:fld>
            <a:endParaRPr lang="en-US"/>
          </a:p>
        </p:txBody>
      </p:sp>
    </p:spTree>
    <p:extLst>
      <p:ext uri="{BB962C8B-B14F-4D97-AF65-F5344CB8AC3E}">
        <p14:creationId xmlns:p14="http://schemas.microsoft.com/office/powerpoint/2010/main" val="236700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43</a:t>
            </a:fld>
            <a:endParaRPr lang="en-US"/>
          </a:p>
        </p:txBody>
      </p:sp>
    </p:spTree>
    <p:extLst>
      <p:ext uri="{BB962C8B-B14F-4D97-AF65-F5344CB8AC3E}">
        <p14:creationId xmlns:p14="http://schemas.microsoft.com/office/powerpoint/2010/main" val="347714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44</a:t>
            </a:fld>
            <a:endParaRPr lang="en-US"/>
          </a:p>
        </p:txBody>
      </p:sp>
    </p:spTree>
    <p:extLst>
      <p:ext uri="{BB962C8B-B14F-4D97-AF65-F5344CB8AC3E}">
        <p14:creationId xmlns:p14="http://schemas.microsoft.com/office/powerpoint/2010/main" val="1070432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141993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181199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64261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230329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9/11/2023</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 tIns="34290" rIns="68580" bIns="34290"/>
          <a:lstStyle/>
          <a:p>
            <a:r>
              <a:rPr lang="en-US"/>
              <a:t>Click to edit Master title style</a:t>
            </a:r>
            <a:endParaRPr lang="en-US" dirty="0"/>
          </a:p>
        </p:txBody>
      </p:sp>
      <p:sp>
        <p:nvSpPr>
          <p:cNvPr id="3" name="Content Placeholder 2"/>
          <p:cNvSpPr>
            <a:spLocks noGrp="1"/>
          </p:cNvSpPr>
          <p:nvPr>
            <p:ph idx="1"/>
          </p:nvPr>
        </p:nvSpPr>
        <p:spPr/>
        <p:txBody>
          <a:bodyPr lIns="68580" tIns="34290" rIns="68580" bIns="3429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lIns="68580" tIns="34290" rIns="68580" bIns="34290"/>
          <a:lstStyle/>
          <a:p>
            <a:fld id="{B8D11680-6681-4E9A-A58F-8958E9327A23}" type="datetimeFigureOut">
              <a:rPr lang="en-IN" smtClean="0"/>
              <a:pPr/>
              <a:t>11-09-2023</a:t>
            </a:fld>
            <a:endParaRPr lang="en-IN"/>
          </a:p>
        </p:txBody>
      </p:sp>
      <p:sp>
        <p:nvSpPr>
          <p:cNvPr id="5" name="Footer Placeholder 4"/>
          <p:cNvSpPr>
            <a:spLocks noGrp="1"/>
          </p:cNvSpPr>
          <p:nvPr>
            <p:ph type="ftr" sz="quarter" idx="11"/>
          </p:nvPr>
        </p:nvSpPr>
        <p:spPr/>
        <p:txBody>
          <a:bodyPr lIns="68580" tIns="34290" rIns="68580" bIns="34290"/>
          <a:lstStyle/>
          <a:p>
            <a:endParaRPr lang="en-IN"/>
          </a:p>
        </p:txBody>
      </p:sp>
      <p:sp>
        <p:nvSpPr>
          <p:cNvPr id="6" name="Slide Number Placeholder 5"/>
          <p:cNvSpPr>
            <a:spLocks noGrp="1"/>
          </p:cNvSpPr>
          <p:nvPr>
            <p:ph type="sldNum" sz="quarter" idx="12"/>
          </p:nvPr>
        </p:nvSpPr>
        <p:spPr/>
        <p:txBody>
          <a:bodyPr lIns="68580" tIns="34290" rIns="68580" bIns="34290"/>
          <a:lstStyle/>
          <a:p>
            <a:fld id="{97682B3C-EE13-441C-9246-09CADEBAC919}" type="slidenum">
              <a:rPr lang="en-IN" smtClean="0"/>
              <a:pPr/>
              <a:t>‹#›</a:t>
            </a:fld>
            <a:endParaRPr lang="en-IN"/>
          </a:p>
        </p:txBody>
      </p:sp>
    </p:spTree>
    <p:extLst>
      <p:ext uri="{BB962C8B-B14F-4D97-AF65-F5344CB8AC3E}">
        <p14:creationId xmlns:p14="http://schemas.microsoft.com/office/powerpoint/2010/main" val="272927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9/11/2023</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9/11/2023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9/11/2023</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9/11/2023</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9/11/2023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9/11/2023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9/11/2023</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Trainer connect</a:t>
            </a:r>
          </a:p>
        </p:txBody>
      </p:sp>
      <p:sp>
        <p:nvSpPr>
          <p:cNvPr id="5" name="Rectangle 4"/>
          <p:cNvSpPr>
            <a:spLocks noGrp="1"/>
          </p:cNvSpPr>
          <p:nvPr>
            <p:ph type="subTitle" idx="1"/>
          </p:nvPr>
        </p:nvSpPr>
        <p:spPr/>
        <p:txBody>
          <a:bodyPr>
            <a:normAutofit lnSpcReduction="1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Self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151430" y="2859782"/>
            <a:ext cx="4534870" cy="1005840"/>
          </a:xfrm>
        </p:spPr>
        <p:txBody>
          <a:bodyPr anchor="ctr">
            <a:noAutofit/>
          </a:bodyPr>
          <a:lstStyle/>
          <a:p>
            <a:pPr algn="l"/>
            <a:r>
              <a:rPr lang="en-US" sz="1600" b="1" i="0" dirty="0">
                <a:effectLst/>
                <a:latin typeface="__Source_Sans_Pro_fea366"/>
              </a:rPr>
              <a:t>Example :</a:t>
            </a:r>
            <a:r>
              <a:rPr lang="en-US" sz="1600" b="0" i="0" dirty="0">
                <a:effectLst/>
                <a:latin typeface="__Source_Sans_Pro_fea366"/>
              </a:rPr>
              <a:t> consider an </a:t>
            </a:r>
            <a:r>
              <a:rPr lang="en-US" sz="1600" b="1" i="0" dirty="0">
                <a:effectLst/>
                <a:latin typeface="__Source_Sans_Pro_fea366"/>
              </a:rPr>
              <a:t>employee table</a:t>
            </a:r>
            <a:r>
              <a:rPr lang="en-US" sz="1600" b="0" i="0" dirty="0">
                <a:effectLst/>
                <a:latin typeface="__Source_Sans_Pro_fea366"/>
              </a:rPr>
              <a:t> with following details, i.e., </a:t>
            </a:r>
            <a:r>
              <a:rPr lang="en-US" sz="1600" b="1" i="0" dirty="0">
                <a:effectLst/>
                <a:latin typeface="__Source_Sans_Pro_fea366"/>
              </a:rPr>
              <a:t>employee id, name, phone number, and supervisor id</a:t>
            </a:r>
            <a:r>
              <a:rPr lang="en-US" sz="1600" b="0" i="0" dirty="0">
                <a:effectLst/>
                <a:latin typeface="__Source_Sans_Pro_fea366"/>
              </a:rPr>
              <a:t>. The supervisors are present at the employee table itself. Hence, the supervisor id acts like a foreign key which is also the primary key as it references the employee id.</a:t>
            </a:r>
          </a:p>
          <a:p>
            <a:pPr algn="l"/>
            <a:r>
              <a:rPr lang="en-US" sz="1600" b="1" i="0" dirty="0">
                <a:effectLst/>
                <a:latin typeface="__Source_Sans_Pro_fea366"/>
              </a:rPr>
              <a:t>Problem :</a:t>
            </a:r>
            <a:r>
              <a:rPr lang="en-US" sz="1600" b="0" i="0" dirty="0">
                <a:effectLst/>
                <a:latin typeface="__Source_Sans_Pro_fea366"/>
              </a:rPr>
              <a:t>Write a query to get all the employees who are also supervisors of some other employees from the given employee's table.</a:t>
            </a:r>
          </a:p>
          <a:p>
            <a:pPr algn="l"/>
            <a:r>
              <a:rPr lang="en-US" sz="1600" b="0" i="0" dirty="0">
                <a:effectLst/>
                <a:latin typeface="__Source_Sans_Pro_fea366"/>
              </a:rPr>
              <a:t>Solution:</a:t>
            </a:r>
          </a:p>
          <a:p>
            <a:pPr algn="l"/>
            <a:r>
              <a:rPr lang="en-US" sz="1600" b="0" i="0" dirty="0">
                <a:effectLst/>
                <a:latin typeface="__Source_Sans_Pro_fea366"/>
              </a:rPr>
              <a:t>SELECT </a:t>
            </a:r>
            <a:r>
              <a:rPr lang="en-US" sz="1600" b="0" i="0" dirty="0" err="1">
                <a:effectLst/>
                <a:latin typeface="__Source_Sans_Pro_fea366"/>
              </a:rPr>
              <a:t>a.Name</a:t>
            </a:r>
            <a:r>
              <a:rPr lang="en-US" sz="1600" b="0" i="0" dirty="0">
                <a:effectLst/>
                <a:latin typeface="__Source_Sans_Pro_fea366"/>
              </a:rPr>
              <a:t> AS Supervisors</a:t>
            </a:r>
          </a:p>
          <a:p>
            <a:pPr algn="l"/>
            <a:r>
              <a:rPr lang="en-US" sz="1600" b="0" i="0" dirty="0">
                <a:effectLst/>
                <a:latin typeface="__Source_Sans_Pro_fea366"/>
              </a:rPr>
              <a:t>FROM Employees a, Employees b</a:t>
            </a:r>
          </a:p>
          <a:p>
            <a:pPr algn="l"/>
            <a:r>
              <a:rPr lang="en-US" sz="1600" b="0" i="0" dirty="0">
                <a:effectLst/>
                <a:latin typeface="__Source_Sans_Pro_fea366"/>
              </a:rPr>
              <a:t>WHERE a.ID = </a:t>
            </a:r>
            <a:r>
              <a:rPr lang="en-US" sz="1600" b="0" i="0" dirty="0" err="1">
                <a:effectLst/>
                <a:latin typeface="__Source_Sans_Pro_fea366"/>
              </a:rPr>
              <a:t>b.supervisor_ID</a:t>
            </a:r>
            <a:r>
              <a:rPr lang="en-US" sz="1600" b="0" i="0" dirty="0">
                <a:effectLst/>
                <a:latin typeface="__Source_Sans_Pro_fea366"/>
              </a:rPr>
              <a:t>;</a:t>
            </a:r>
          </a:p>
          <a:p>
            <a:pPr algn="l"/>
            <a:endParaRPr lang="en-US" sz="1600" b="0" i="0" dirty="0">
              <a:effectLst/>
              <a:latin typeface="__Source_Sans_Pro_fea366"/>
            </a:endParaRPr>
          </a:p>
        </p:txBody>
      </p:sp>
      <p:pic>
        <p:nvPicPr>
          <p:cNvPr id="5" name="Picture 4">
            <a:extLst>
              <a:ext uri="{FF2B5EF4-FFF2-40B4-BE49-F238E27FC236}">
                <a16:creationId xmlns:a16="http://schemas.microsoft.com/office/drawing/2014/main" id="{77886B35-AE11-6A26-8954-B8D8DDF60A71}"/>
              </a:ext>
            </a:extLst>
          </p:cNvPr>
          <p:cNvPicPr>
            <a:picLocks noChangeAspect="1"/>
          </p:cNvPicPr>
          <p:nvPr/>
        </p:nvPicPr>
        <p:blipFill>
          <a:blip r:embed="rId3"/>
          <a:stretch>
            <a:fillRect/>
          </a:stretch>
        </p:blipFill>
        <p:spPr>
          <a:xfrm>
            <a:off x="4644008" y="1277878"/>
            <a:ext cx="4495122" cy="3747512"/>
          </a:xfrm>
          <a:prstGeom prst="rect">
            <a:avLst/>
          </a:prstGeom>
        </p:spPr>
      </p:pic>
    </p:spTree>
    <p:extLst>
      <p:ext uri="{BB962C8B-B14F-4D97-AF65-F5344CB8AC3E}">
        <p14:creationId xmlns:p14="http://schemas.microsoft.com/office/powerpoint/2010/main" val="313604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Inner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4554366" y="1357304"/>
            <a:ext cx="4208634" cy="3374686"/>
          </a:xfrm>
        </p:spPr>
        <p:txBody>
          <a:bodyPr anchor="ctr">
            <a:noAutofit/>
          </a:bodyPr>
          <a:lstStyle/>
          <a:p>
            <a:pPr algn="l"/>
            <a:r>
              <a:rPr lang="en-US" sz="1600" b="0" i="0" dirty="0">
                <a:effectLst/>
                <a:latin typeface="__Source_Sans_Pro_fea366"/>
              </a:rPr>
              <a:t>SQL Inner Join or </a:t>
            </a:r>
            <a:r>
              <a:rPr lang="en-US" sz="1600" b="0" i="0" dirty="0" err="1">
                <a:effectLst/>
                <a:latin typeface="__Source_Sans_Pro_fea366"/>
              </a:rPr>
              <a:t>Equi</a:t>
            </a:r>
            <a:r>
              <a:rPr lang="en-US" sz="1600" b="0" i="0" dirty="0">
                <a:effectLst/>
                <a:latin typeface="__Source_Sans_Pro_fea366"/>
              </a:rPr>
              <a:t> Join is the simplest join where all rows from the intended tables are cached together if they meet the stated condition. </a:t>
            </a:r>
          </a:p>
          <a:p>
            <a:pPr algn="l"/>
            <a:r>
              <a:rPr lang="en-US" sz="1600" b="0" i="0" dirty="0">
                <a:effectLst/>
                <a:latin typeface="__Source_Sans_Pro_fea366"/>
              </a:rPr>
              <a:t>Two or more tables are required for this join.</a:t>
            </a:r>
          </a:p>
          <a:p>
            <a:pPr algn="l"/>
            <a:r>
              <a:rPr lang="en-US" sz="1600" b="0" i="0" dirty="0">
                <a:effectLst/>
                <a:latin typeface="__Source_Sans_Pro_fea366"/>
              </a:rPr>
              <a:t>Inner Join can be used with various SQL conditional statements like –</a:t>
            </a:r>
          </a:p>
          <a:p>
            <a:pPr lvl="1"/>
            <a:r>
              <a:rPr lang="en-US" sz="1300" b="0" i="0" dirty="0">
                <a:effectLst/>
                <a:latin typeface="__Source_Sans_Pro_fea366"/>
              </a:rPr>
              <a:t>WHERE, GROUP BY, Order By etc.</a:t>
            </a:r>
            <a:endParaRPr lang="en-US" sz="1300" b="1" i="0" dirty="0">
              <a:effectLst/>
              <a:latin typeface="__Source_Sans_Pro_fea366"/>
            </a:endParaRPr>
          </a:p>
        </p:txBody>
      </p:sp>
      <p:pic>
        <p:nvPicPr>
          <p:cNvPr id="5" name="Picture 4">
            <a:extLst>
              <a:ext uri="{FF2B5EF4-FFF2-40B4-BE49-F238E27FC236}">
                <a16:creationId xmlns:a16="http://schemas.microsoft.com/office/drawing/2014/main" id="{E9A67267-B02C-7A23-4699-AC1FCF1EE3B3}"/>
              </a:ext>
            </a:extLst>
          </p:cNvPr>
          <p:cNvPicPr>
            <a:picLocks noChangeAspect="1"/>
          </p:cNvPicPr>
          <p:nvPr/>
        </p:nvPicPr>
        <p:blipFill>
          <a:blip r:embed="rId3"/>
          <a:stretch>
            <a:fillRect/>
          </a:stretch>
        </p:blipFill>
        <p:spPr>
          <a:xfrm>
            <a:off x="381000" y="1357304"/>
            <a:ext cx="4173366" cy="3168352"/>
          </a:xfrm>
          <a:prstGeom prst="rect">
            <a:avLst/>
          </a:prstGeom>
        </p:spPr>
      </p:pic>
    </p:spTree>
    <p:extLst>
      <p:ext uri="{BB962C8B-B14F-4D97-AF65-F5344CB8AC3E}">
        <p14:creationId xmlns:p14="http://schemas.microsoft.com/office/powerpoint/2010/main" val="269382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Inner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251520" y="2715766"/>
            <a:ext cx="8892480" cy="2294566"/>
          </a:xfrm>
        </p:spPr>
        <p:txBody>
          <a:bodyPr anchor="ctr">
            <a:noAutofit/>
          </a:bodyPr>
          <a:lstStyle/>
          <a:p>
            <a:pPr algn="l"/>
            <a:r>
              <a:rPr lang="en-US" sz="1600" b="1" i="0" dirty="0">
                <a:effectLst/>
                <a:latin typeface="__Source_Sans_Pro_fea366"/>
              </a:rPr>
              <a:t>Customers</a:t>
            </a:r>
            <a:r>
              <a:rPr lang="en-US" sz="1600" b="0" i="0" dirty="0">
                <a:effectLst/>
                <a:latin typeface="__Source_Sans_Pro_fea366"/>
              </a:rPr>
              <a:t> gives information </a:t>
            </a:r>
            <a:r>
              <a:rPr lang="en-US" sz="1600" b="1" i="0" dirty="0">
                <a:effectLst/>
                <a:latin typeface="__Source_Sans_Pro_fea366"/>
              </a:rPr>
              <a:t>customer id</a:t>
            </a:r>
            <a:r>
              <a:rPr lang="en-US" sz="1600" b="0" i="0" dirty="0">
                <a:effectLst/>
                <a:latin typeface="__Source_Sans_Pro_fea366"/>
              </a:rPr>
              <a:t>, </a:t>
            </a:r>
            <a:r>
              <a:rPr lang="en-US" sz="1600" b="1" i="0" dirty="0">
                <a:effectLst/>
                <a:latin typeface="__Source_Sans_Pro_fea366"/>
              </a:rPr>
              <a:t>name</a:t>
            </a:r>
            <a:r>
              <a:rPr lang="en-US" sz="1600" b="0" i="0" dirty="0">
                <a:effectLst/>
                <a:latin typeface="__Source_Sans_Pro_fea366"/>
              </a:rPr>
              <a:t>, and </a:t>
            </a:r>
            <a:r>
              <a:rPr lang="en-US" sz="1600" b="1" i="0" dirty="0">
                <a:effectLst/>
                <a:latin typeface="__Source_Sans_Pro_fea366"/>
              </a:rPr>
              <a:t>phone number</a:t>
            </a:r>
            <a:r>
              <a:rPr lang="en-US" sz="1600" b="0" i="0" dirty="0">
                <a:effectLst/>
                <a:latin typeface="__Source_Sans_Pro_fea366"/>
              </a:rPr>
              <a:t>. Here, </a:t>
            </a:r>
            <a:r>
              <a:rPr lang="en-US" sz="1600" b="1" i="0" dirty="0" err="1">
                <a:effectLst/>
                <a:latin typeface="__Source_Sans_Pro_fea366"/>
              </a:rPr>
              <a:t>CustID</a:t>
            </a:r>
            <a:r>
              <a:rPr lang="en-US" sz="1600" b="0" i="0" dirty="0">
                <a:effectLst/>
                <a:latin typeface="__Source_Sans_Pro_fea366"/>
              </a:rPr>
              <a:t> is the </a:t>
            </a:r>
            <a:r>
              <a:rPr lang="en-US" sz="1600" b="1" i="0" dirty="0">
                <a:effectLst/>
                <a:latin typeface="__Source_Sans_Pro_fea366"/>
              </a:rPr>
              <a:t>primary key</a:t>
            </a:r>
            <a:r>
              <a:rPr lang="en-US" sz="1600" b="0" i="0" dirty="0">
                <a:effectLst/>
                <a:latin typeface="__Source_Sans_Pro_fea366"/>
              </a:rPr>
              <a:t> that uniquely identifies each row. </a:t>
            </a:r>
          </a:p>
          <a:p>
            <a:pPr algn="l"/>
            <a:r>
              <a:rPr lang="en-US" sz="1600" b="1" i="0" dirty="0" err="1">
                <a:effectLst/>
                <a:latin typeface="__Source_Sans_Pro_fea366"/>
              </a:rPr>
              <a:t>Shopping_Details</a:t>
            </a:r>
            <a:r>
              <a:rPr lang="en-US" sz="1600" b="0" i="0" dirty="0">
                <a:effectLst/>
                <a:latin typeface="__Source_Sans_Pro_fea366"/>
              </a:rPr>
              <a:t>, gives information </a:t>
            </a:r>
            <a:r>
              <a:rPr lang="en-US" sz="1600" b="1" i="0" dirty="0">
                <a:effectLst/>
                <a:latin typeface="__Source_Sans_Pro_fea366"/>
              </a:rPr>
              <a:t>item id</a:t>
            </a:r>
            <a:r>
              <a:rPr lang="en-US" sz="1600" b="0" i="0" dirty="0">
                <a:effectLst/>
                <a:latin typeface="__Source_Sans_Pro_fea366"/>
              </a:rPr>
              <a:t>, </a:t>
            </a:r>
            <a:r>
              <a:rPr lang="en-US" sz="1600" b="1" i="0" dirty="0">
                <a:effectLst/>
                <a:latin typeface="__Source_Sans_Pro_fea366"/>
              </a:rPr>
              <a:t>customer id</a:t>
            </a:r>
            <a:r>
              <a:rPr lang="en-US" sz="1600" b="0" i="0" dirty="0">
                <a:effectLst/>
                <a:latin typeface="__Source_Sans_Pro_fea366"/>
              </a:rPr>
              <a:t> (referencing the customer that bought the item), </a:t>
            </a:r>
            <a:r>
              <a:rPr lang="en-US" sz="1600" b="1" i="0" dirty="0">
                <a:effectLst/>
                <a:latin typeface="__Source_Sans_Pro_fea366"/>
              </a:rPr>
              <a:t>item name</a:t>
            </a:r>
            <a:r>
              <a:rPr lang="en-US" sz="1600" b="0" i="0" dirty="0">
                <a:effectLst/>
                <a:latin typeface="__Source_Sans_Pro_fea366"/>
              </a:rPr>
              <a:t>, and </a:t>
            </a:r>
            <a:r>
              <a:rPr lang="en-US" sz="1600" b="1" i="0" dirty="0">
                <a:effectLst/>
                <a:latin typeface="__Source_Sans_Pro_fea366"/>
              </a:rPr>
              <a:t>quantity</a:t>
            </a:r>
            <a:r>
              <a:rPr lang="en-US" sz="1600" b="0" i="0" dirty="0">
                <a:effectLst/>
                <a:latin typeface="__Source_Sans_Pro_fea366"/>
              </a:rPr>
              <a:t>.</a:t>
            </a:r>
          </a:p>
          <a:p>
            <a:pPr algn="l"/>
            <a:endParaRPr lang="en-US" sz="1600" b="1" i="0" dirty="0">
              <a:effectLst/>
              <a:latin typeface="__Source_Sans_Pro_fea366"/>
            </a:endParaRPr>
          </a:p>
        </p:txBody>
      </p:sp>
      <p:pic>
        <p:nvPicPr>
          <p:cNvPr id="8" name="Picture 7">
            <a:extLst>
              <a:ext uri="{FF2B5EF4-FFF2-40B4-BE49-F238E27FC236}">
                <a16:creationId xmlns:a16="http://schemas.microsoft.com/office/drawing/2014/main" id="{8B52A2FB-C2B6-07E3-6E5E-0EAB3F3DC7B7}"/>
              </a:ext>
            </a:extLst>
          </p:cNvPr>
          <p:cNvPicPr>
            <a:picLocks noChangeAspect="1"/>
          </p:cNvPicPr>
          <p:nvPr/>
        </p:nvPicPr>
        <p:blipFill>
          <a:blip r:embed="rId3"/>
          <a:stretch>
            <a:fillRect/>
          </a:stretch>
        </p:blipFill>
        <p:spPr>
          <a:xfrm>
            <a:off x="1475656" y="1347614"/>
            <a:ext cx="5325218" cy="1705213"/>
          </a:xfrm>
          <a:prstGeom prst="rect">
            <a:avLst/>
          </a:prstGeom>
        </p:spPr>
      </p:pic>
    </p:spTree>
    <p:extLst>
      <p:ext uri="{BB962C8B-B14F-4D97-AF65-F5344CB8AC3E}">
        <p14:creationId xmlns:p14="http://schemas.microsoft.com/office/powerpoint/2010/main" val="284493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Inner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251520" y="3795886"/>
            <a:ext cx="8892480" cy="854406"/>
          </a:xfrm>
        </p:spPr>
        <p:txBody>
          <a:bodyPr anchor="ctr">
            <a:noAutofit/>
          </a:bodyPr>
          <a:lstStyle/>
          <a:p>
            <a:pPr algn="l"/>
            <a:r>
              <a:rPr lang="en-US" sz="1600" b="1" i="0" dirty="0">
                <a:solidFill>
                  <a:srgbClr val="61738E"/>
                </a:solidFill>
                <a:effectLst/>
                <a:latin typeface="__Source_Sans_Pro_fea366"/>
              </a:rPr>
              <a:t>Problem : </a:t>
            </a:r>
            <a:r>
              <a:rPr lang="en-US" sz="1600" b="0" i="0" dirty="0">
                <a:solidFill>
                  <a:srgbClr val="61738E"/>
                </a:solidFill>
                <a:effectLst/>
                <a:latin typeface="__Source_Sans_Pro_fea366"/>
              </a:rPr>
              <a:t>Write a query to get all the customers who have bought items from the store. Display their name, item bought, and quantity.</a:t>
            </a:r>
          </a:p>
          <a:p>
            <a:pPr algn="l"/>
            <a:r>
              <a:rPr lang="en-US" sz="1600" dirty="0">
                <a:latin typeface="__Source_Sans_Pro_fea366"/>
              </a:rPr>
              <a:t>Solution : </a:t>
            </a:r>
          </a:p>
          <a:p>
            <a:pPr algn="l"/>
            <a:r>
              <a:rPr lang="en-US" sz="1600" b="1" i="0" dirty="0">
                <a:effectLst/>
                <a:latin typeface="__Source_Sans_Pro_fea366"/>
              </a:rPr>
              <a:t>SELECT </a:t>
            </a:r>
            <a:r>
              <a:rPr lang="en-US" sz="1600" b="1" i="0" dirty="0" err="1">
                <a:effectLst/>
                <a:latin typeface="__Source_Sans_Pro_fea366"/>
              </a:rPr>
              <a:t>Customers.Name</a:t>
            </a:r>
            <a:r>
              <a:rPr lang="en-US" sz="1600" b="1" i="0" dirty="0">
                <a:effectLst/>
                <a:latin typeface="__Source_Sans_Pro_fea366"/>
              </a:rPr>
              <a:t>, </a:t>
            </a:r>
            <a:r>
              <a:rPr lang="en-US" sz="1600" b="1" i="0" dirty="0" err="1">
                <a:effectLst/>
                <a:latin typeface="__Source_Sans_Pro_fea366"/>
              </a:rPr>
              <a:t>Shopping_Details.Item_Name</a:t>
            </a:r>
            <a:r>
              <a:rPr lang="en-US" sz="1600" b="1" i="0" dirty="0">
                <a:effectLst/>
                <a:latin typeface="__Source_Sans_Pro_fea366"/>
              </a:rPr>
              <a:t>, </a:t>
            </a:r>
            <a:r>
              <a:rPr lang="en-US" sz="1600" b="1" i="0" dirty="0" err="1">
                <a:effectLst/>
                <a:latin typeface="__Source_Sans_Pro_fea366"/>
              </a:rPr>
              <a:t>Shopping_Details.Quantity</a:t>
            </a:r>
            <a:endParaRPr lang="en-US" sz="1600" b="1" i="0" dirty="0">
              <a:effectLst/>
              <a:latin typeface="__Source_Sans_Pro_fea366"/>
            </a:endParaRPr>
          </a:p>
          <a:p>
            <a:pPr algn="l"/>
            <a:r>
              <a:rPr lang="en-US" sz="1600" b="1" i="0" dirty="0">
                <a:effectLst/>
                <a:latin typeface="__Source_Sans_Pro_fea366"/>
              </a:rPr>
              <a:t>FROM Customers INNER JOIN </a:t>
            </a:r>
            <a:r>
              <a:rPr lang="en-US" sz="1600" b="1" i="0" dirty="0" err="1">
                <a:effectLst/>
                <a:latin typeface="__Source_Sans_Pro_fea366"/>
              </a:rPr>
              <a:t>Shopping_Details</a:t>
            </a:r>
            <a:endParaRPr lang="en-US" sz="1600" b="1" i="0" dirty="0">
              <a:effectLst/>
              <a:latin typeface="__Source_Sans_Pro_fea366"/>
            </a:endParaRPr>
          </a:p>
          <a:p>
            <a:pPr algn="l"/>
            <a:r>
              <a:rPr lang="en-US" sz="1600" b="1" i="0" dirty="0">
                <a:effectLst/>
                <a:latin typeface="__Source_Sans_Pro_fea366"/>
              </a:rPr>
              <a:t>WHERE Customers.ID==Shopping_Details.ID;</a:t>
            </a:r>
          </a:p>
          <a:p>
            <a:pPr algn="l"/>
            <a:endParaRPr lang="en-US" sz="1600" b="1" i="0" dirty="0">
              <a:effectLst/>
              <a:latin typeface="__Source_Sans_Pro_fea366"/>
            </a:endParaRPr>
          </a:p>
        </p:txBody>
      </p:sp>
      <p:pic>
        <p:nvPicPr>
          <p:cNvPr id="8" name="Picture 7">
            <a:extLst>
              <a:ext uri="{FF2B5EF4-FFF2-40B4-BE49-F238E27FC236}">
                <a16:creationId xmlns:a16="http://schemas.microsoft.com/office/drawing/2014/main" id="{8B52A2FB-C2B6-07E3-6E5E-0EAB3F3DC7B7}"/>
              </a:ext>
            </a:extLst>
          </p:cNvPr>
          <p:cNvPicPr>
            <a:picLocks noChangeAspect="1"/>
          </p:cNvPicPr>
          <p:nvPr/>
        </p:nvPicPr>
        <p:blipFill>
          <a:blip r:embed="rId3"/>
          <a:stretch>
            <a:fillRect/>
          </a:stretch>
        </p:blipFill>
        <p:spPr>
          <a:xfrm>
            <a:off x="1331640" y="1417822"/>
            <a:ext cx="5325218" cy="1705213"/>
          </a:xfrm>
          <a:prstGeom prst="rect">
            <a:avLst/>
          </a:prstGeom>
        </p:spPr>
      </p:pic>
    </p:spTree>
    <p:extLst>
      <p:ext uri="{BB962C8B-B14F-4D97-AF65-F5344CB8AC3E}">
        <p14:creationId xmlns:p14="http://schemas.microsoft.com/office/powerpoint/2010/main" val="94449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Outer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511954" y="2067694"/>
            <a:ext cx="8452533" cy="3668086"/>
          </a:xfrm>
        </p:spPr>
        <p:txBody>
          <a:bodyPr anchor="ctr">
            <a:noAutofit/>
          </a:bodyPr>
          <a:lstStyle/>
          <a:p>
            <a:pPr algn="l"/>
            <a:r>
              <a:rPr lang="en-US" sz="1600" b="0" i="0" dirty="0">
                <a:effectLst/>
                <a:latin typeface="__Source_Sans_Pro_fea366"/>
              </a:rPr>
              <a:t>SQL Outer joins give both matched and unmatched rows of data depending on the type of outer joins. These types are outer joins are sub-divided into the following types:</a:t>
            </a:r>
          </a:p>
          <a:p>
            <a:pPr algn="l">
              <a:buFont typeface="Arial" panose="020B0604020202020204" pitchFamily="34" charset="0"/>
              <a:buChar char="•"/>
            </a:pPr>
            <a:r>
              <a:rPr lang="en-US" sz="1600" b="1" i="0" dirty="0">
                <a:effectLst/>
                <a:latin typeface="__Source_Sans_Pro_fea366"/>
              </a:rPr>
              <a:t>Left Outer Join  /   Right Outer Join  /  Full Outer Join</a:t>
            </a:r>
          </a:p>
          <a:p>
            <a:pPr algn="l">
              <a:buFont typeface="Arial" panose="020B0604020202020204" pitchFamily="34" charset="0"/>
              <a:buChar char="•"/>
            </a:pPr>
            <a:endParaRPr lang="en-US" sz="1600" b="1" dirty="0">
              <a:latin typeface="__Source_Sans_Pro_fea366"/>
            </a:endParaRPr>
          </a:p>
          <a:p>
            <a:pPr>
              <a:buFont typeface="Arial" panose="020B0604020202020204" pitchFamily="34" charset="0"/>
              <a:buChar char="•"/>
            </a:pPr>
            <a:r>
              <a:rPr lang="en-US" sz="1600" b="1" i="0" dirty="0">
                <a:effectLst/>
                <a:latin typeface="__Source_Sans_Pro_fea366"/>
              </a:rPr>
              <a:t>LEFT OUTER JOIN - </a:t>
            </a:r>
            <a:r>
              <a:rPr lang="en-US" sz="1600" b="0" i="0" dirty="0">
                <a:effectLst/>
                <a:latin typeface="__Source_Sans_Pro_fea366"/>
              </a:rPr>
              <a:t>all the rows of the left-hand table, regardless of following the stated conditions are added to the output table. At the same time, only matching rows of the right-hand table are added.</a:t>
            </a:r>
          </a:p>
          <a:p>
            <a:pPr>
              <a:buFont typeface="Arial" panose="020B0604020202020204" pitchFamily="34" charset="0"/>
              <a:buChar char="•"/>
            </a:pPr>
            <a:r>
              <a:rPr lang="en-US" sz="1600" b="1" i="0" dirty="0">
                <a:effectLst/>
                <a:latin typeface="__Source_Sans_Pro_fea366"/>
              </a:rPr>
              <a:t>RIGHT OUTER JOIN - </a:t>
            </a:r>
            <a:r>
              <a:rPr lang="en-US" sz="1600" b="0" i="0" dirty="0">
                <a:effectLst/>
                <a:latin typeface="__Source_Sans_Pro_fea366"/>
              </a:rPr>
              <a:t>all the rows on the right-hand table, regardless of following the stated conditions, are added to the output table. At the same time, only matching rows of the left-hand table are added.</a:t>
            </a:r>
          </a:p>
          <a:p>
            <a:pPr>
              <a:buFont typeface="Arial" panose="020B0604020202020204" pitchFamily="34" charset="0"/>
              <a:buChar char="•"/>
            </a:pPr>
            <a:r>
              <a:rPr lang="en-US" sz="1600" b="1" i="0" dirty="0">
                <a:effectLst/>
                <a:latin typeface="__Source_Sans_Pro_fea366"/>
              </a:rPr>
              <a:t>FULL OUTER JOIN - </a:t>
            </a:r>
            <a:r>
              <a:rPr lang="en-US" sz="1600" b="0" i="0" dirty="0">
                <a:effectLst/>
                <a:latin typeface="__Source_Sans_Pro_fea366"/>
              </a:rPr>
              <a:t>all the rows matching the stated condition in the query and then adds the remaining unmatched rows from both tables. We need two or more tables for the join.</a:t>
            </a:r>
            <a:endParaRPr lang="en-US" sz="1600" b="1" i="0" dirty="0">
              <a:effectLst/>
              <a:latin typeface="__Source_Sans_Pro_fea366"/>
            </a:endParaRPr>
          </a:p>
          <a:p>
            <a:pPr>
              <a:buFont typeface="Arial" panose="020B0604020202020204" pitchFamily="34" charset="0"/>
              <a:buChar char="•"/>
            </a:pPr>
            <a:endParaRPr lang="en-US" sz="1600" b="1" i="0" dirty="0">
              <a:effectLst/>
              <a:latin typeface="__Source_Sans_Pro_fea366"/>
            </a:endParaRPr>
          </a:p>
          <a:p>
            <a:pPr>
              <a:buFont typeface="Arial" panose="020B0604020202020204" pitchFamily="34" charset="0"/>
              <a:buChar char="•"/>
            </a:pPr>
            <a:endParaRPr lang="en-US" sz="1600" b="1" i="0" dirty="0">
              <a:effectLst/>
              <a:latin typeface="__Source_Sans_Pro_fea366"/>
            </a:endParaRPr>
          </a:p>
          <a:p>
            <a:pPr algn="l">
              <a:buFont typeface="Arial" panose="020B0604020202020204" pitchFamily="34" charset="0"/>
              <a:buChar char="•"/>
            </a:pPr>
            <a:endParaRPr lang="en-US" sz="1600" b="0" i="0" dirty="0">
              <a:effectLst/>
              <a:latin typeface="__Source_Sans_Pro_fea366"/>
            </a:endParaRPr>
          </a:p>
        </p:txBody>
      </p:sp>
    </p:spTree>
    <p:extLst>
      <p:ext uri="{BB962C8B-B14F-4D97-AF65-F5344CB8AC3E}">
        <p14:creationId xmlns:p14="http://schemas.microsoft.com/office/powerpoint/2010/main" val="402192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Outer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316579" y="1357304"/>
            <a:ext cx="8719917" cy="2150550"/>
          </a:xfrm>
        </p:spPr>
        <p:txBody>
          <a:bodyPr anchor="ctr">
            <a:noAutofit/>
          </a:bodyPr>
          <a:lstStyle/>
          <a:p>
            <a:pPr algn="l"/>
            <a:r>
              <a:rPr lang="en-US" sz="1600" b="1" i="0" dirty="0">
                <a:effectLst/>
                <a:latin typeface="__Source_Sans_Pro_fea366"/>
              </a:rPr>
              <a:t>Problem : </a:t>
            </a:r>
            <a:r>
              <a:rPr lang="en-US" sz="1600" b="0" i="0" dirty="0">
                <a:effectLst/>
                <a:latin typeface="__Source_Sans_Pro_fea366"/>
              </a:rPr>
              <a:t>Write a query to display all customers irrespective of items bought or not. Display the name of the customer, and the item bought. If nothing is bought, display NULL.</a:t>
            </a:r>
          </a:p>
          <a:p>
            <a:pPr algn="l"/>
            <a:r>
              <a:rPr lang="en-US" sz="1600" dirty="0">
                <a:latin typeface="__Source_Sans_Pro_fea366"/>
              </a:rPr>
              <a:t>Solution :</a:t>
            </a:r>
          </a:p>
          <a:p>
            <a:pPr algn="l"/>
            <a:r>
              <a:rPr lang="en-US" sz="1600" b="0" i="0" dirty="0">
                <a:effectLst/>
                <a:latin typeface="__Source_Sans_Pro_fea366"/>
              </a:rPr>
              <a:t>SELECT Customers. Name, </a:t>
            </a:r>
            <a:r>
              <a:rPr lang="en-US" sz="1600" b="0" i="0" dirty="0" err="1">
                <a:effectLst/>
                <a:latin typeface="__Source_Sans_Pro_fea366"/>
              </a:rPr>
              <a:t>Shopping_Details.Item_Name</a:t>
            </a:r>
            <a:endParaRPr lang="en-US" sz="1600" b="0" i="0" dirty="0">
              <a:effectLst/>
              <a:latin typeface="__Source_Sans_Pro_fea366"/>
            </a:endParaRPr>
          </a:p>
          <a:p>
            <a:pPr algn="l"/>
            <a:r>
              <a:rPr lang="en-US" sz="1600" b="0" i="0" dirty="0">
                <a:effectLst/>
                <a:latin typeface="__Source_Sans_Pro_fea366"/>
              </a:rPr>
              <a:t>FROM Customers LEFT OUTER JOIN </a:t>
            </a:r>
            <a:r>
              <a:rPr lang="en-US" sz="1600" b="0" i="0" dirty="0" err="1">
                <a:effectLst/>
                <a:latin typeface="__Source_Sans_Pro_fea366"/>
              </a:rPr>
              <a:t>Shopping_Details</a:t>
            </a:r>
            <a:r>
              <a:rPr lang="en-US" sz="1600" b="0" i="0" dirty="0">
                <a:effectLst/>
                <a:latin typeface="__Source_Sans_Pro_fea366"/>
              </a:rPr>
              <a:t>;</a:t>
            </a:r>
          </a:p>
          <a:p>
            <a:pPr algn="l"/>
            <a:r>
              <a:rPr lang="en-US" sz="1600" b="0" i="0" dirty="0">
                <a:effectLst/>
                <a:latin typeface="__Source_Sans_Pro_fea366"/>
              </a:rPr>
              <a:t>ON Customers.ID = Shopping_Details.ID;</a:t>
            </a:r>
          </a:p>
          <a:p>
            <a:pPr algn="l"/>
            <a:endParaRPr lang="en-US" sz="1600" b="0" i="0" dirty="0">
              <a:effectLst/>
              <a:latin typeface="__Source_Sans_Pro_fea366"/>
            </a:endParaRPr>
          </a:p>
        </p:txBody>
      </p:sp>
      <p:pic>
        <p:nvPicPr>
          <p:cNvPr id="5" name="Picture 4">
            <a:extLst>
              <a:ext uri="{FF2B5EF4-FFF2-40B4-BE49-F238E27FC236}">
                <a16:creationId xmlns:a16="http://schemas.microsoft.com/office/drawing/2014/main" id="{84CC9667-0F2B-3255-A707-8217FAB2B6C3}"/>
              </a:ext>
            </a:extLst>
          </p:cNvPr>
          <p:cNvPicPr>
            <a:picLocks noChangeAspect="1"/>
          </p:cNvPicPr>
          <p:nvPr/>
        </p:nvPicPr>
        <p:blipFill>
          <a:blip r:embed="rId3"/>
          <a:stretch>
            <a:fillRect/>
          </a:stretch>
        </p:blipFill>
        <p:spPr>
          <a:xfrm>
            <a:off x="5220072" y="2907292"/>
            <a:ext cx="3888432" cy="2184738"/>
          </a:xfrm>
          <a:prstGeom prst="rect">
            <a:avLst/>
          </a:prstGeom>
        </p:spPr>
      </p:pic>
      <p:pic>
        <p:nvPicPr>
          <p:cNvPr id="7" name="Picture 6">
            <a:extLst>
              <a:ext uri="{FF2B5EF4-FFF2-40B4-BE49-F238E27FC236}">
                <a16:creationId xmlns:a16="http://schemas.microsoft.com/office/drawing/2014/main" id="{0E2F0E20-8312-C8B4-E442-C548A663876A}"/>
              </a:ext>
            </a:extLst>
          </p:cNvPr>
          <p:cNvPicPr>
            <a:picLocks noChangeAspect="1"/>
          </p:cNvPicPr>
          <p:nvPr/>
        </p:nvPicPr>
        <p:blipFill>
          <a:blip r:embed="rId4"/>
          <a:stretch>
            <a:fillRect/>
          </a:stretch>
        </p:blipFill>
        <p:spPr>
          <a:xfrm>
            <a:off x="3203848" y="3519644"/>
            <a:ext cx="1767275" cy="1366995"/>
          </a:xfrm>
          <a:prstGeom prst="rect">
            <a:avLst/>
          </a:prstGeom>
        </p:spPr>
      </p:pic>
    </p:spTree>
    <p:extLst>
      <p:ext uri="{BB962C8B-B14F-4D97-AF65-F5344CB8AC3E}">
        <p14:creationId xmlns:p14="http://schemas.microsoft.com/office/powerpoint/2010/main" val="263848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IN" dirty="0"/>
              <a:t>SQL Sub Query: Introduction</a:t>
            </a:r>
            <a:endParaRPr lang="en-US" dirty="0"/>
          </a:p>
        </p:txBody>
      </p:sp>
      <p:sp>
        <p:nvSpPr>
          <p:cNvPr id="4" name="Rectangle 3"/>
          <p:cNvSpPr>
            <a:spLocks noGrp="1"/>
          </p:cNvSpPr>
          <p:nvPr>
            <p:ph sz="quarter" idx="14"/>
          </p:nvPr>
        </p:nvSpPr>
        <p:spPr>
          <a:xfrm>
            <a:off x="4419600" y="1428750"/>
            <a:ext cx="4495800" cy="3505200"/>
          </a:xfrm>
        </p:spPr>
        <p:txBody>
          <a:bodyPr>
            <a:normAutofit fontScale="55000" lnSpcReduction="20000"/>
          </a:bodyPr>
          <a:lstStyle/>
          <a:p>
            <a:r>
              <a:rPr lang="en-US" b="1" dirty="0"/>
              <a:t>Reduces programming effort</a:t>
            </a:r>
            <a:r>
              <a:rPr lang="en-US" dirty="0"/>
              <a:t>  by providing data structures and algorithms so you don't have to write them yourself.</a:t>
            </a:r>
          </a:p>
          <a:p>
            <a:r>
              <a:rPr lang="en-US" b="1" dirty="0"/>
              <a:t>Increases performance</a:t>
            </a:r>
            <a:r>
              <a:rPr lang="en-US" dirty="0"/>
              <a:t> by providing high-performance implementations of data structures and algorithms. </a:t>
            </a:r>
          </a:p>
          <a:p>
            <a:r>
              <a:rPr lang="en-US" b="1" dirty="0"/>
              <a:t>Provides interoperability between unrelated APIs</a:t>
            </a:r>
            <a:r>
              <a:rPr lang="en-US" dirty="0"/>
              <a:t> by establishing a common language to pass collections back and forth.</a:t>
            </a:r>
          </a:p>
          <a:p>
            <a:r>
              <a:rPr lang="en-US" b="1" dirty="0"/>
              <a:t>Reduces the effort required to learn APIs</a:t>
            </a:r>
            <a:r>
              <a:rPr lang="en-US" dirty="0"/>
              <a:t> by requiring you to learn multiple ad hoc collection APIs.</a:t>
            </a:r>
          </a:p>
          <a:p>
            <a:r>
              <a:rPr lang="en-US" b="1" dirty="0"/>
              <a:t>Fosters software reuse</a:t>
            </a:r>
            <a:r>
              <a:rPr lang="en-US" dirty="0"/>
              <a:t> by providing a standard interface for collections and algorithms with which to manipulate them.</a:t>
            </a:r>
          </a:p>
          <a:p>
            <a:pPr marL="274320"/>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Sub Query: Syntax</a:t>
            </a:r>
            <a:endParaRPr lang="en-US" dirty="0"/>
          </a:p>
        </p:txBody>
      </p:sp>
      <p:sp>
        <p:nvSpPr>
          <p:cNvPr id="3" name="Rectangle 2"/>
          <p:cNvSpPr>
            <a:spLocks noGrp="1"/>
          </p:cNvSpPr>
          <p:nvPr>
            <p:ph sz="quarter" idx="13"/>
          </p:nvPr>
        </p:nvSpPr>
        <p:spPr>
          <a:xfrm>
            <a:off x="609600" y="1419622"/>
            <a:ext cx="8120090" cy="2850050"/>
          </a:xfrm>
        </p:spPr>
        <p:txBody>
          <a:bodyPr anchor="ctr">
            <a:noAutofit/>
          </a:bodyPr>
          <a:lstStyle/>
          <a:p>
            <a:r>
              <a:rPr lang="en-US" sz="1600" dirty="0"/>
              <a:t>SELECT column FROM  table</a:t>
            </a:r>
          </a:p>
          <a:p>
            <a:r>
              <a:rPr lang="en-US" sz="1600" dirty="0"/>
              <a:t>WHERE  column OPERATOR (  SELECT column FROM table );</a:t>
            </a:r>
          </a:p>
          <a:p>
            <a:r>
              <a:rPr lang="en-US" sz="1600" dirty="0"/>
              <a:t>Here,</a:t>
            </a:r>
          </a:p>
          <a:p>
            <a:r>
              <a:rPr lang="en-US" sz="1600" dirty="0"/>
              <a:t>column is the name of the column(s) to filter</a:t>
            </a:r>
          </a:p>
          <a:p>
            <a:r>
              <a:rPr lang="en-US" sz="1600" dirty="0"/>
              <a:t>OPERATOR is any SQL operator to connect the two queries</a:t>
            </a:r>
          </a:p>
          <a:p>
            <a:r>
              <a:rPr lang="en-US" sz="1600" dirty="0"/>
              <a:t>table is the name of the table to fetch the column from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Sub Query: Example</a:t>
            </a:r>
            <a:endParaRPr lang="en-US" dirty="0"/>
          </a:p>
        </p:txBody>
      </p:sp>
      <p:sp>
        <p:nvSpPr>
          <p:cNvPr id="3" name="Rectangle 2"/>
          <p:cNvSpPr>
            <a:spLocks noGrp="1"/>
          </p:cNvSpPr>
          <p:nvPr>
            <p:ph sz="quarter" idx="13"/>
          </p:nvPr>
        </p:nvSpPr>
        <p:spPr>
          <a:xfrm>
            <a:off x="609600" y="1419622"/>
            <a:ext cx="8120090" cy="2850050"/>
          </a:xfrm>
        </p:spPr>
        <p:txBody>
          <a:bodyPr anchor="ctr">
            <a:noAutofit/>
          </a:bodyPr>
          <a:lstStyle/>
          <a:p>
            <a:r>
              <a:rPr lang="en-US" sz="1600" dirty="0"/>
              <a:t>-- select all the rows from the Customers table with the minimum age</a:t>
            </a:r>
          </a:p>
          <a:p>
            <a:r>
              <a:rPr lang="en-US" sz="1600" dirty="0"/>
              <a:t>SELECT *  FROM Customers  WHERE age = (</a:t>
            </a:r>
          </a:p>
          <a:p>
            <a:r>
              <a:rPr lang="en-US" sz="1600" dirty="0"/>
              <a:t>  SELECT MIN(age)  FROM Customers );</a:t>
            </a:r>
          </a:p>
          <a:p>
            <a:endParaRPr lang="en-US" sz="1600" dirty="0"/>
          </a:p>
          <a:p>
            <a:r>
              <a:rPr lang="en-US" sz="1600" dirty="0"/>
              <a:t>-- select the customers who have made orders</a:t>
            </a:r>
          </a:p>
          <a:p>
            <a:r>
              <a:rPr lang="en-US" sz="1600" dirty="0"/>
              <a:t>SELECT </a:t>
            </a:r>
            <a:r>
              <a:rPr lang="en-US" sz="1600" dirty="0" err="1"/>
              <a:t>customer_id</a:t>
            </a:r>
            <a:r>
              <a:rPr lang="en-US" sz="1600" dirty="0"/>
              <a:t>, </a:t>
            </a:r>
            <a:r>
              <a:rPr lang="en-US" sz="1600" dirty="0" err="1"/>
              <a:t>first_name</a:t>
            </a:r>
            <a:r>
              <a:rPr lang="en-US" sz="1600" dirty="0"/>
              <a:t> FROM Customers WHERE </a:t>
            </a:r>
            <a:r>
              <a:rPr lang="en-US" sz="1600" dirty="0" err="1"/>
              <a:t>customer_id</a:t>
            </a:r>
            <a:r>
              <a:rPr lang="en-US" sz="1600" dirty="0"/>
              <a:t> IN (</a:t>
            </a:r>
          </a:p>
          <a:p>
            <a:r>
              <a:rPr lang="en-US" sz="1600" dirty="0"/>
              <a:t>  SELECT </a:t>
            </a:r>
            <a:r>
              <a:rPr lang="en-US" sz="1600" dirty="0" err="1"/>
              <a:t>customer_id</a:t>
            </a:r>
            <a:r>
              <a:rPr lang="en-US" sz="1600" dirty="0"/>
              <a:t>  FROM Orders );</a:t>
            </a:r>
          </a:p>
        </p:txBody>
      </p:sp>
    </p:spTree>
    <p:extLst>
      <p:ext uri="{BB962C8B-B14F-4D97-AF65-F5344CB8AC3E}">
        <p14:creationId xmlns:p14="http://schemas.microsoft.com/office/powerpoint/2010/main" val="3431858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Sub Query Vs Join</a:t>
            </a:r>
            <a:endParaRPr lang="en-US" dirty="0"/>
          </a:p>
        </p:txBody>
      </p:sp>
      <p:sp>
        <p:nvSpPr>
          <p:cNvPr id="3" name="Rectangle 2"/>
          <p:cNvSpPr>
            <a:spLocks noGrp="1"/>
          </p:cNvSpPr>
          <p:nvPr>
            <p:ph sz="quarter" idx="13"/>
          </p:nvPr>
        </p:nvSpPr>
        <p:spPr>
          <a:xfrm>
            <a:off x="755576" y="1419622"/>
            <a:ext cx="8388424" cy="3605768"/>
          </a:xfrm>
        </p:spPr>
        <p:txBody>
          <a:bodyPr anchor="ctr">
            <a:noAutofit/>
          </a:bodyPr>
          <a:lstStyle/>
          <a:p>
            <a:r>
              <a:rPr lang="en-US" sz="1600" b="0" i="0" dirty="0">
                <a:effectLst/>
                <a:latin typeface="euclid_circular_a"/>
              </a:rPr>
              <a:t>In some scenarios, we can get the same result set using a subquery and Join</a:t>
            </a:r>
          </a:p>
          <a:p>
            <a:r>
              <a:rPr lang="en-US" sz="1600" dirty="0"/>
              <a:t>-- SELECT DISTINCT only selects the unique combination of </a:t>
            </a:r>
            <a:r>
              <a:rPr lang="en-US" sz="1600" dirty="0" err="1"/>
              <a:t>customer_id</a:t>
            </a:r>
            <a:r>
              <a:rPr lang="en-US" sz="1600" dirty="0"/>
              <a:t> and </a:t>
            </a:r>
            <a:r>
              <a:rPr lang="en-US" sz="1600" dirty="0" err="1"/>
              <a:t>first_name</a:t>
            </a:r>
            <a:endParaRPr lang="en-US" sz="1600" dirty="0"/>
          </a:p>
          <a:p>
            <a:r>
              <a:rPr lang="en-US" sz="1600" dirty="0"/>
              <a:t>-- join the Customers and Orders tables and select the rows where their </a:t>
            </a:r>
            <a:r>
              <a:rPr lang="en-US" sz="1600" dirty="0" err="1"/>
              <a:t>customer_id</a:t>
            </a:r>
            <a:r>
              <a:rPr lang="en-US" sz="1600" dirty="0"/>
              <a:t> values match</a:t>
            </a:r>
          </a:p>
          <a:p>
            <a:r>
              <a:rPr lang="en-US" sz="1600" dirty="0"/>
              <a:t>-- result set contains </a:t>
            </a:r>
            <a:r>
              <a:rPr lang="en-US" sz="1600" dirty="0" err="1"/>
              <a:t>customer_id</a:t>
            </a:r>
            <a:r>
              <a:rPr lang="en-US" sz="1600" dirty="0"/>
              <a:t> and </a:t>
            </a:r>
            <a:r>
              <a:rPr lang="en-US" sz="1600" dirty="0" err="1"/>
              <a:t>first_name</a:t>
            </a:r>
            <a:r>
              <a:rPr lang="en-US" sz="1600" dirty="0"/>
              <a:t> of customers who made an order</a:t>
            </a:r>
          </a:p>
          <a:p>
            <a:r>
              <a:rPr lang="en-US" sz="1600" dirty="0"/>
              <a:t>SELECT DISTINCT </a:t>
            </a:r>
            <a:r>
              <a:rPr lang="en-US" sz="1600" dirty="0" err="1"/>
              <a:t>Customers.customer_id</a:t>
            </a:r>
            <a:r>
              <a:rPr lang="en-US" sz="1600" dirty="0"/>
              <a:t>, </a:t>
            </a:r>
            <a:r>
              <a:rPr lang="en-US" sz="1600" dirty="0" err="1"/>
              <a:t>Customers.first_name</a:t>
            </a:r>
            <a:r>
              <a:rPr lang="en-US" sz="1600" dirty="0"/>
              <a:t> FROM Customers</a:t>
            </a:r>
          </a:p>
          <a:p>
            <a:r>
              <a:rPr lang="en-US" sz="1600" dirty="0"/>
              <a:t>INNER JOIN Orders ON </a:t>
            </a:r>
            <a:r>
              <a:rPr lang="en-US" sz="1600" dirty="0" err="1"/>
              <a:t>Customers.customer_id</a:t>
            </a:r>
            <a:r>
              <a:rPr lang="en-US" sz="1600" dirty="0"/>
              <a:t> = </a:t>
            </a:r>
            <a:r>
              <a:rPr lang="en-US" sz="1600" dirty="0" err="1"/>
              <a:t>Orders.customer_id</a:t>
            </a:r>
            <a:endParaRPr lang="en-US" sz="1600" dirty="0"/>
          </a:p>
          <a:p>
            <a:r>
              <a:rPr lang="en-US" sz="1600" dirty="0"/>
              <a:t>ORDER BY </a:t>
            </a:r>
            <a:r>
              <a:rPr lang="en-US" sz="1600" dirty="0" err="1"/>
              <a:t>Customers.customer_id</a:t>
            </a:r>
            <a:r>
              <a:rPr lang="en-US" sz="1600" dirty="0"/>
              <a:t>;</a:t>
            </a:r>
          </a:p>
          <a:p>
            <a:r>
              <a:rPr lang="en-US" sz="1600" dirty="0"/>
              <a:t>-- display the distinct customer ids and first names of customers who made an order using a subquery</a:t>
            </a:r>
          </a:p>
          <a:p>
            <a:r>
              <a:rPr lang="en-US" sz="1600" dirty="0"/>
              <a:t>SELECT </a:t>
            </a:r>
            <a:r>
              <a:rPr lang="en-US" sz="1600" dirty="0" err="1"/>
              <a:t>customer_id</a:t>
            </a:r>
            <a:r>
              <a:rPr lang="en-US" sz="1600" dirty="0"/>
              <a:t>, </a:t>
            </a:r>
            <a:r>
              <a:rPr lang="en-US" sz="1600" dirty="0" err="1"/>
              <a:t>first_name</a:t>
            </a:r>
            <a:r>
              <a:rPr lang="en-US" sz="1600" dirty="0"/>
              <a:t> FROM Customers WHERE </a:t>
            </a:r>
            <a:r>
              <a:rPr lang="en-US" sz="1600" dirty="0" err="1"/>
              <a:t>customer_id</a:t>
            </a:r>
            <a:r>
              <a:rPr lang="en-US" sz="1600" dirty="0"/>
              <a:t> IN (</a:t>
            </a:r>
          </a:p>
          <a:p>
            <a:r>
              <a:rPr lang="en-US" sz="1600" dirty="0"/>
              <a:t>  SELECT </a:t>
            </a:r>
            <a:r>
              <a:rPr lang="en-US" sz="1600" dirty="0" err="1"/>
              <a:t>customer_id</a:t>
            </a:r>
            <a:r>
              <a:rPr lang="en-US" sz="1600" dirty="0"/>
              <a:t>  FROM Orders );</a:t>
            </a:r>
          </a:p>
          <a:p>
            <a:endParaRPr lang="en-US" sz="1600" dirty="0"/>
          </a:p>
        </p:txBody>
      </p:sp>
    </p:spTree>
    <p:extLst>
      <p:ext uri="{BB962C8B-B14F-4D97-AF65-F5344CB8AC3E}">
        <p14:creationId xmlns:p14="http://schemas.microsoft.com/office/powerpoint/2010/main" val="2405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Today’s Agenda</a:t>
            </a:r>
          </a:p>
        </p:txBody>
      </p:sp>
      <p:sp>
        <p:nvSpPr>
          <p:cNvPr id="3" name="Rectangle 2"/>
          <p:cNvSpPr>
            <a:spLocks noGrp="1"/>
          </p:cNvSpPr>
          <p:nvPr>
            <p:ph sz="quarter" idx="13"/>
          </p:nvPr>
        </p:nvSpPr>
        <p:spPr>
          <a:xfrm>
            <a:off x="609600" y="1352551"/>
            <a:ext cx="3886200" cy="2285999"/>
          </a:xfrm>
        </p:spPr>
        <p:txBody>
          <a:bodyPr>
            <a:normAutofit fontScale="62500" lnSpcReduction="20000"/>
          </a:bodyPr>
          <a:lstStyle/>
          <a:p>
            <a:pPr marL="0" indent="0"/>
            <a:r>
              <a:rPr lang="en-US" altLang="x-none" b="1" dirty="0"/>
              <a:t>Topics:</a:t>
            </a:r>
          </a:p>
          <a:p>
            <a:pPr marL="0" indent="0"/>
            <a:r>
              <a:rPr lang="en-US" b="1" dirty="0"/>
              <a:t>SQL concepts </a:t>
            </a:r>
          </a:p>
          <a:p>
            <a:pPr marL="320040" lvl="1" indent="0"/>
            <a:r>
              <a:rPr lang="en-US" b="1" dirty="0"/>
              <a:t> Join</a:t>
            </a:r>
          </a:p>
          <a:p>
            <a:pPr marL="320040" lvl="1" indent="0"/>
            <a:r>
              <a:rPr lang="en-US" b="1" dirty="0"/>
              <a:t> Subqueries </a:t>
            </a:r>
          </a:p>
          <a:p>
            <a:pPr marL="0" indent="0"/>
            <a:r>
              <a:rPr lang="en-US" b="1" dirty="0"/>
              <a:t>Java concepts</a:t>
            </a:r>
          </a:p>
          <a:p>
            <a:pPr marL="320040" lvl="1" indent="0"/>
            <a:r>
              <a:rPr lang="en-US" b="1" dirty="0"/>
              <a:t> Loops</a:t>
            </a:r>
          </a:p>
          <a:p>
            <a:pPr marL="320040" lvl="1" indent="0"/>
            <a:r>
              <a:rPr lang="en-US" b="1" dirty="0"/>
              <a:t> Arrays </a:t>
            </a:r>
          </a:p>
          <a:p>
            <a:pPr marL="320040" lvl="1" indent="0"/>
            <a:r>
              <a:rPr lang="en-US" b="1" dirty="0"/>
              <a:t> Strings</a:t>
            </a:r>
          </a:p>
          <a:p>
            <a:pPr marL="0" indent="0"/>
            <a:endParaRPr lang="en-US" b="1" dirty="0"/>
          </a:p>
        </p:txBody>
      </p:sp>
      <p:grpSp>
        <p:nvGrpSpPr>
          <p:cNvPr id="9" name="Group 8"/>
          <p:cNvGrpSpPr/>
          <p:nvPr/>
        </p:nvGrpSpPr>
        <p:grpSpPr>
          <a:xfrm>
            <a:off x="5143504" y="1714494"/>
            <a:ext cx="3000396" cy="1928826"/>
            <a:chOff x="4953000" y="3409950"/>
            <a:chExt cx="1676400" cy="1235491"/>
          </a:xfrm>
        </p:grpSpPr>
        <p:sp>
          <p:nvSpPr>
            <p:cNvPr id="7" name="Rounded Rectangle 6"/>
            <p:cNvSpPr>
              <a:spLocks noChangeAspect="1" noChangeArrowheads="1"/>
            </p:cNvSpPr>
            <p:nvPr/>
          </p:nvSpPr>
          <p:spPr bwMode="auto">
            <a:xfrm>
              <a:off x="4953000" y="3409950"/>
              <a:ext cx="1676400" cy="1235491"/>
            </a:xfrm>
            <a:prstGeom prst="roundRect">
              <a:avLst>
                <a:gd name="adj" fmla="val 5507"/>
              </a:avLst>
            </a:prstGeom>
            <a:solidFill>
              <a:srgbClr val="00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p>
              <a:endParaRPr lang="en-US" dirty="0"/>
            </a:p>
          </p:txBody>
        </p:sp>
        <p:pic>
          <p:nvPicPr>
            <p:cNvPr id="8" name="Rounded Rectangle 7"/>
            <p:cNvPicPr>
              <a:picLocks noChangeAspect="1" noChangeArrowheads="1"/>
            </p:cNvPicPr>
            <p:nvPr/>
          </p:nvPicPr>
          <p:blipFill>
            <a:blip r:embed="rId3"/>
            <a:srcRect/>
            <a:stretch>
              <a:fillRect/>
            </a:stretch>
          </p:blipFill>
          <p:spPr bwMode="auto">
            <a:xfrm>
              <a:off x="4968240" y="3565208"/>
              <a:ext cx="1645920" cy="924974"/>
            </a:xfrm>
            <a:prstGeom prst="roundRect">
              <a:avLst>
                <a:gd name="adj" fmla="val 6075"/>
              </a:avLst>
            </a:prstGeom>
            <a:noFill/>
            <a:ln w="3175" cap="flat" cmpd="sng" algn="ctr">
              <a:noFill/>
              <a:prstDash val="solid"/>
              <a:miter lim="800000"/>
              <a:headEnd type="none" w="med" len="med"/>
              <a:tailEnd type="none" w="med" len="med"/>
            </a:ln>
            <a:effec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Rectangle 2"/>
          <p:cNvSpPr>
            <a:spLocks noGrp="1"/>
          </p:cNvSpPr>
          <p:nvPr>
            <p:ph type="body" sz="half" idx="2"/>
          </p:nvPr>
        </p:nvSpPr>
        <p:spPr/>
        <p:txBody>
          <a:bodyPr>
            <a:normAutofit/>
          </a:bodyPr>
          <a:lstStyle/>
          <a:p>
            <a:r>
              <a:rPr lang="en-IN" dirty="0"/>
              <a:t>Object Oriented Programming Language</a:t>
            </a:r>
            <a:endParaRPr lang="en-US" dirty="0"/>
          </a:p>
        </p:txBody>
      </p:sp>
      <p:sp>
        <p:nvSpPr>
          <p:cNvPr id="4" name="Rectangle 3"/>
          <p:cNvSpPr>
            <a:spLocks noGrp="1"/>
          </p:cNvSpPr>
          <p:nvPr>
            <p:ph type="title"/>
          </p:nvPr>
        </p:nvSpPr>
        <p:spPr/>
        <p:txBody>
          <a:bodyPr>
            <a:normAutofit fontScale="90000"/>
          </a:bodyPr>
          <a:lstStyle/>
          <a:p>
            <a:r>
              <a:rPr lang="en-US" dirty="0"/>
              <a:t>Java</a:t>
            </a:r>
          </a:p>
        </p:txBody>
      </p:sp>
      <p:sp>
        <p:nvSpPr>
          <p:cNvPr id="5" name="Picture Placeholder 4">
            <a:extLst>
              <a:ext uri="{FF2B5EF4-FFF2-40B4-BE49-F238E27FC236}">
                <a16:creationId xmlns:a16="http://schemas.microsoft.com/office/drawing/2014/main" id="{A144FB21-354F-C824-B739-6BAAAA40655A}"/>
              </a:ext>
            </a:extLst>
          </p:cNvPr>
          <p:cNvSpPr>
            <a:spLocks noGrp="1"/>
          </p:cNvSpPr>
          <p:nvPr>
            <p:ph type="pic" idx="1"/>
          </p:nvPr>
        </p:nvSpPr>
        <p:spPr/>
      </p:sp>
      <p:pic>
        <p:nvPicPr>
          <p:cNvPr id="7" name="Picture 6">
            <a:extLst>
              <a:ext uri="{FF2B5EF4-FFF2-40B4-BE49-F238E27FC236}">
                <a16:creationId xmlns:a16="http://schemas.microsoft.com/office/drawing/2014/main" id="{19AC66D8-072A-CC68-5506-13C7858FFA86}"/>
              </a:ext>
            </a:extLst>
          </p:cNvPr>
          <p:cNvPicPr>
            <a:picLocks noChangeAspect="1"/>
          </p:cNvPicPr>
          <p:nvPr/>
        </p:nvPicPr>
        <p:blipFill>
          <a:blip r:embed="rId3"/>
          <a:stretch>
            <a:fillRect/>
          </a:stretch>
        </p:blipFill>
        <p:spPr>
          <a:xfrm>
            <a:off x="1529460" y="0"/>
            <a:ext cx="7614540" cy="34290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IN" dirty="0"/>
              <a:t>Java : Concepts</a:t>
            </a:r>
            <a:endParaRPr lang="en-US" dirty="0"/>
          </a:p>
        </p:txBody>
      </p:sp>
      <p:sp>
        <p:nvSpPr>
          <p:cNvPr id="8" name="Rectangle 7"/>
          <p:cNvSpPr/>
          <p:nvPr/>
        </p:nvSpPr>
        <p:spPr>
          <a:xfrm>
            <a:off x="5796136" y="1571617"/>
            <a:ext cx="3225552" cy="2657651"/>
          </a:xfrm>
          <a:prstGeom prst="rect">
            <a:avLst/>
          </a:prstGeom>
        </p:spPr>
        <p:style>
          <a:lnRef idx="3">
            <a:schemeClr val="lt1"/>
          </a:lnRef>
          <a:fillRef idx="1">
            <a:schemeClr val="accent2"/>
          </a:fillRef>
          <a:effectRef idx="1">
            <a:schemeClr val="accent2"/>
          </a:effectRef>
          <a:fontRef idx="minor">
            <a:schemeClr val="lt1"/>
          </a:fontRef>
        </p:style>
        <p:txBody>
          <a:bodyPr wrap="square" lIns="182880" tIns="182880" rIns="182880" bIns="91440" rtlCol="0" anchor="ctr">
            <a:spAutoFit/>
          </a:bodyPr>
          <a:lstStyle/>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a:p>
            <a:pPr>
              <a:lnSpc>
                <a:spcPct val="85000"/>
              </a:lnSpc>
            </a:pPr>
            <a:endParaRPr lang="en-US" sz="1400" dirty="0">
              <a:solidFill>
                <a:schemeClr val="bg1"/>
              </a:solidFill>
            </a:endParaRPr>
          </a:p>
        </p:txBody>
      </p:sp>
      <p:sp>
        <p:nvSpPr>
          <p:cNvPr id="6" name="Rectangle 5"/>
          <p:cNvSpPr>
            <a:spLocks noGrp="1"/>
          </p:cNvSpPr>
          <p:nvPr>
            <p:ph sz="quarter" idx="13"/>
          </p:nvPr>
        </p:nvSpPr>
        <p:spPr>
          <a:xfrm>
            <a:off x="609600" y="1428751"/>
            <a:ext cx="4970512" cy="3352799"/>
          </a:xfrm>
        </p:spPr>
        <p:txBody>
          <a:bodyPr>
            <a:normAutofit fontScale="55000" lnSpcReduction="20000"/>
          </a:bodyPr>
          <a:lstStyle/>
          <a:p>
            <a:r>
              <a:rPr lang="en-US" b="0" i="0" dirty="0">
                <a:solidFill>
                  <a:srgbClr val="333333"/>
                </a:solidFill>
                <a:effectLst/>
                <a:latin typeface="OracleSansVF"/>
              </a:rPr>
              <a:t>Java is a programming language and computing platform first released by Sun Microsystems in 1995.</a:t>
            </a:r>
          </a:p>
          <a:p>
            <a:r>
              <a:rPr lang="en-US" b="0" i="0" dirty="0">
                <a:solidFill>
                  <a:srgbClr val="333333"/>
                </a:solidFill>
                <a:effectLst/>
                <a:latin typeface="OracleSansVF"/>
              </a:rPr>
              <a:t>It has evolved from humble beginnings to power a large share of today’s digital world, by providing the reliable platform upon which many services and applications are built. </a:t>
            </a:r>
          </a:p>
          <a:p>
            <a:r>
              <a:rPr lang="en-US" dirty="0">
                <a:solidFill>
                  <a:srgbClr val="333333"/>
                </a:solidFill>
                <a:latin typeface="OracleSansVF"/>
              </a:rPr>
              <a:t>It follows Object Oriented Programming concept model.</a:t>
            </a:r>
          </a:p>
          <a:p>
            <a:r>
              <a:rPr lang="en-US" b="0" i="0" dirty="0">
                <a:solidFill>
                  <a:srgbClr val="333333"/>
                </a:solidFill>
                <a:effectLst/>
                <a:latin typeface="OracleSansVF"/>
              </a:rPr>
              <a:t>It is robust , secured, platform neutral language.</a:t>
            </a:r>
          </a:p>
          <a:p>
            <a:r>
              <a:rPr lang="en-US" b="0" i="0" dirty="0">
                <a:solidFill>
                  <a:srgbClr val="333333"/>
                </a:solidFill>
                <a:effectLst/>
                <a:latin typeface="OracleSansVF"/>
              </a:rPr>
              <a:t>Java Virtual Machine is only one part of Java software that is involved in running an application.</a:t>
            </a:r>
          </a:p>
          <a:p>
            <a:r>
              <a:rPr lang="en-US" dirty="0">
                <a:solidFill>
                  <a:srgbClr val="333333"/>
                </a:solidFill>
                <a:latin typeface="OracleSansVF"/>
              </a:rPr>
              <a:t>It supports</a:t>
            </a:r>
            <a:r>
              <a:rPr lang="en-US" b="0" i="0" dirty="0">
                <a:solidFill>
                  <a:srgbClr val="333333"/>
                </a:solidFill>
                <a:effectLst/>
                <a:latin typeface="OracleSansVF"/>
              </a:rPr>
              <a:t> Java Virtual Machine is built right into your Java software download, part of the JRE and helps run Java applications.</a:t>
            </a:r>
          </a:p>
        </p:txBody>
      </p:sp>
      <p:pic>
        <p:nvPicPr>
          <p:cNvPr id="4" name="Picture 3">
            <a:extLst>
              <a:ext uri="{FF2B5EF4-FFF2-40B4-BE49-F238E27FC236}">
                <a16:creationId xmlns:a16="http://schemas.microsoft.com/office/drawing/2014/main" id="{48431F2C-B8F3-D605-AE9B-15B194E817F9}"/>
              </a:ext>
            </a:extLst>
          </p:cNvPr>
          <p:cNvPicPr>
            <a:picLocks noChangeAspect="1"/>
          </p:cNvPicPr>
          <p:nvPr/>
        </p:nvPicPr>
        <p:blipFill>
          <a:blip r:embed="rId3"/>
          <a:stretch>
            <a:fillRect/>
          </a:stretch>
        </p:blipFill>
        <p:spPr>
          <a:xfrm>
            <a:off x="6251463" y="1714414"/>
            <a:ext cx="2314898" cy="23720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8153400" cy="1005840"/>
          </a:xfrm>
        </p:spPr>
        <p:txBody>
          <a:bodyPr anchor="b">
            <a:normAutofit/>
          </a:bodyPr>
          <a:lstStyle/>
          <a:p>
            <a:r>
              <a:rPr lang="en-IN" dirty="0"/>
              <a:t>OOP : Principles</a:t>
            </a:r>
            <a:endParaRPr lang="en-US" dirty="0"/>
          </a:p>
        </p:txBody>
      </p:sp>
      <p:pic>
        <p:nvPicPr>
          <p:cNvPr id="4" name="Picture 3">
            <a:extLst>
              <a:ext uri="{FF2B5EF4-FFF2-40B4-BE49-F238E27FC236}">
                <a16:creationId xmlns:a16="http://schemas.microsoft.com/office/drawing/2014/main" id="{F0B14C8A-2EE9-81AD-8085-8F56CEF96F18}"/>
              </a:ext>
            </a:extLst>
          </p:cNvPr>
          <p:cNvPicPr>
            <a:picLocks noChangeAspect="1"/>
          </p:cNvPicPr>
          <p:nvPr/>
        </p:nvPicPr>
        <p:blipFill>
          <a:blip r:embed="rId3"/>
          <a:stretch>
            <a:fillRect/>
          </a:stretch>
        </p:blipFill>
        <p:spPr>
          <a:xfrm>
            <a:off x="816547" y="1352551"/>
            <a:ext cx="3472306" cy="3268624"/>
          </a:xfrm>
          <a:prstGeom prst="rect">
            <a:avLst/>
          </a:prstGeom>
          <a:noFill/>
        </p:spPr>
      </p:pic>
      <p:sp>
        <p:nvSpPr>
          <p:cNvPr id="9" name="Content Placeholder 2"/>
          <p:cNvSpPr>
            <a:spLocks noGrp="1"/>
          </p:cNvSpPr>
          <p:nvPr>
            <p:ph sz="quarter" idx="14"/>
          </p:nvPr>
        </p:nvSpPr>
        <p:spPr>
          <a:xfrm>
            <a:off x="4427984" y="1352549"/>
            <a:ext cx="4716015" cy="3595465"/>
          </a:xfrm>
        </p:spPr>
        <p:txBody>
          <a:bodyPr>
            <a:noAutofit/>
          </a:bodyPr>
          <a:lstStyle/>
          <a:p>
            <a:pPr>
              <a:lnSpc>
                <a:spcPct val="90000"/>
              </a:lnSpc>
            </a:pPr>
            <a:r>
              <a:rPr lang="en-US" sz="1600" b="1" i="0" dirty="0">
                <a:solidFill>
                  <a:srgbClr val="040C28"/>
                </a:solidFill>
                <a:effectLst/>
                <a:latin typeface="Google Sans"/>
              </a:rPr>
              <a:t>Abstraction</a:t>
            </a:r>
            <a:r>
              <a:rPr lang="en-US" sz="1600" b="0" i="0" dirty="0">
                <a:solidFill>
                  <a:srgbClr val="040C28"/>
                </a:solidFill>
                <a:effectLst/>
                <a:latin typeface="Google Sans"/>
              </a:rPr>
              <a:t>, </a:t>
            </a:r>
            <a:r>
              <a:rPr lang="en-US" sz="1600" b="1" i="0" dirty="0">
                <a:solidFill>
                  <a:srgbClr val="040C28"/>
                </a:solidFill>
                <a:effectLst/>
                <a:latin typeface="Google Sans"/>
              </a:rPr>
              <a:t>Encapsulation</a:t>
            </a:r>
            <a:r>
              <a:rPr lang="en-US" sz="1600" b="0" i="0" dirty="0">
                <a:solidFill>
                  <a:srgbClr val="040C28"/>
                </a:solidFill>
                <a:effectLst/>
                <a:latin typeface="Google Sans"/>
              </a:rPr>
              <a:t>, </a:t>
            </a:r>
            <a:r>
              <a:rPr lang="en-US" sz="1600" b="1" i="0" dirty="0">
                <a:solidFill>
                  <a:srgbClr val="040C28"/>
                </a:solidFill>
                <a:effectLst/>
                <a:latin typeface="Google Sans"/>
              </a:rPr>
              <a:t>Inheritance</a:t>
            </a:r>
            <a:r>
              <a:rPr lang="en-US" sz="1600" b="0" i="0" dirty="0">
                <a:solidFill>
                  <a:srgbClr val="040C28"/>
                </a:solidFill>
                <a:effectLst/>
                <a:latin typeface="Google Sans"/>
              </a:rPr>
              <a:t>, and </a:t>
            </a:r>
            <a:r>
              <a:rPr lang="en-US" sz="1600" b="1" i="0" dirty="0">
                <a:solidFill>
                  <a:srgbClr val="040C28"/>
                </a:solidFill>
                <a:effectLst/>
                <a:latin typeface="Google Sans"/>
              </a:rPr>
              <a:t>Polymorphism</a:t>
            </a:r>
            <a:r>
              <a:rPr lang="en-US" sz="1600" b="0" i="0" dirty="0">
                <a:solidFill>
                  <a:srgbClr val="4D5156"/>
                </a:solidFill>
                <a:effectLst/>
                <a:latin typeface="Google Sans"/>
              </a:rPr>
              <a:t> :</a:t>
            </a:r>
          </a:p>
          <a:p>
            <a:pPr>
              <a:lnSpc>
                <a:spcPct val="90000"/>
              </a:lnSpc>
            </a:pPr>
            <a:endParaRPr lang="en-US" sz="1600" dirty="0">
              <a:solidFill>
                <a:srgbClr val="4D5156"/>
              </a:solidFill>
              <a:latin typeface="Google Sans"/>
            </a:endParaRPr>
          </a:p>
          <a:p>
            <a:pPr algn="l"/>
            <a:endParaRPr lang="en-US" sz="1600" b="0" i="0" dirty="0">
              <a:solidFill>
                <a:srgbClr val="36393E"/>
              </a:solidFill>
              <a:effectLst/>
              <a:latin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8153400" cy="1005840"/>
          </a:xfrm>
        </p:spPr>
        <p:txBody>
          <a:bodyPr anchor="b">
            <a:normAutofit/>
          </a:bodyPr>
          <a:lstStyle/>
          <a:p>
            <a:r>
              <a:rPr lang="en-IN" dirty="0"/>
              <a:t>OOP : Principles</a:t>
            </a:r>
            <a:endParaRPr lang="en-US" dirty="0"/>
          </a:p>
        </p:txBody>
      </p:sp>
      <p:sp>
        <p:nvSpPr>
          <p:cNvPr id="9" name="Content Placeholder 2"/>
          <p:cNvSpPr>
            <a:spLocks noGrp="1"/>
          </p:cNvSpPr>
          <p:nvPr>
            <p:ph sz="quarter" idx="14"/>
          </p:nvPr>
        </p:nvSpPr>
        <p:spPr>
          <a:xfrm>
            <a:off x="4427984" y="1352549"/>
            <a:ext cx="4716015" cy="3595465"/>
          </a:xfrm>
        </p:spPr>
        <p:txBody>
          <a:bodyPr>
            <a:noAutofit/>
          </a:bodyPr>
          <a:lstStyle/>
          <a:p>
            <a:pPr>
              <a:lnSpc>
                <a:spcPct val="90000"/>
              </a:lnSpc>
            </a:pPr>
            <a:r>
              <a:rPr lang="en-US" sz="1600" b="1" i="0" dirty="0">
                <a:solidFill>
                  <a:srgbClr val="040C28"/>
                </a:solidFill>
                <a:effectLst/>
                <a:latin typeface="Google Sans"/>
              </a:rPr>
              <a:t>Abstraction</a:t>
            </a:r>
            <a:r>
              <a:rPr lang="en-US" sz="1600" b="0" i="0" dirty="0">
                <a:solidFill>
                  <a:srgbClr val="040C28"/>
                </a:solidFill>
                <a:effectLst/>
                <a:latin typeface="Google Sans"/>
              </a:rPr>
              <a:t>, </a:t>
            </a:r>
            <a:r>
              <a:rPr lang="en-US" sz="1600" b="1" i="0" dirty="0">
                <a:solidFill>
                  <a:srgbClr val="040C28"/>
                </a:solidFill>
                <a:effectLst/>
                <a:latin typeface="Google Sans"/>
              </a:rPr>
              <a:t>Encapsulation</a:t>
            </a:r>
            <a:r>
              <a:rPr lang="en-US" sz="1600" b="0" i="0" dirty="0">
                <a:solidFill>
                  <a:srgbClr val="040C28"/>
                </a:solidFill>
                <a:effectLst/>
                <a:latin typeface="Google Sans"/>
              </a:rPr>
              <a:t>, </a:t>
            </a:r>
            <a:r>
              <a:rPr lang="en-US" sz="1600" b="1" i="0" dirty="0">
                <a:solidFill>
                  <a:srgbClr val="040C28"/>
                </a:solidFill>
                <a:effectLst/>
                <a:latin typeface="Google Sans"/>
              </a:rPr>
              <a:t>Inheritance</a:t>
            </a:r>
            <a:r>
              <a:rPr lang="en-US" sz="1600" b="0" i="0" dirty="0">
                <a:solidFill>
                  <a:srgbClr val="040C28"/>
                </a:solidFill>
                <a:effectLst/>
                <a:latin typeface="Google Sans"/>
              </a:rPr>
              <a:t>, and </a:t>
            </a:r>
            <a:r>
              <a:rPr lang="en-US" sz="1600" b="1" i="0" dirty="0">
                <a:solidFill>
                  <a:srgbClr val="040C28"/>
                </a:solidFill>
                <a:effectLst/>
                <a:latin typeface="Google Sans"/>
              </a:rPr>
              <a:t>Polymorphism</a:t>
            </a:r>
            <a:r>
              <a:rPr lang="en-US" sz="1600" b="0" i="0" dirty="0">
                <a:solidFill>
                  <a:srgbClr val="4D5156"/>
                </a:solidFill>
                <a:effectLst/>
                <a:latin typeface="Google Sans"/>
              </a:rPr>
              <a:t> :</a:t>
            </a:r>
          </a:p>
          <a:p>
            <a:pPr>
              <a:lnSpc>
                <a:spcPct val="90000"/>
              </a:lnSpc>
            </a:pPr>
            <a:endParaRPr lang="en-US" sz="1600" dirty="0">
              <a:solidFill>
                <a:srgbClr val="4D5156"/>
              </a:solidFill>
              <a:latin typeface="Google Sans"/>
            </a:endParaRPr>
          </a:p>
          <a:p>
            <a:pPr algn="l"/>
            <a:r>
              <a:rPr lang="en-US" sz="1600" b="1" i="0" dirty="0">
                <a:solidFill>
                  <a:srgbClr val="000000"/>
                </a:solidFill>
                <a:effectLst/>
                <a:latin typeface="Muli"/>
              </a:rPr>
              <a:t>Abstraction</a:t>
            </a:r>
            <a:r>
              <a:rPr lang="en-US" sz="1600" b="0" i="0" dirty="0">
                <a:solidFill>
                  <a:srgbClr val="000000"/>
                </a:solidFill>
                <a:effectLst/>
                <a:latin typeface="Muli"/>
              </a:rPr>
              <a:t> is a property of hiding the internal implementation and highlighting the setup services beneficial to the user.</a:t>
            </a:r>
          </a:p>
          <a:p>
            <a:pPr algn="l"/>
            <a:r>
              <a:rPr lang="en-US" sz="1600" dirty="0">
                <a:solidFill>
                  <a:srgbClr val="000000"/>
                </a:solidFill>
                <a:latin typeface="Muli"/>
              </a:rPr>
              <a:t>Like:</a:t>
            </a:r>
            <a:r>
              <a:rPr lang="en-US" sz="1600" b="0" i="0" dirty="0">
                <a:solidFill>
                  <a:srgbClr val="000000"/>
                </a:solidFill>
                <a:effectLst/>
                <a:latin typeface="Muli"/>
              </a:rPr>
              <a:t> smartphone user does not know the internal performance of the Smartphone and its workings; instead, they are interested in the services provided by the Smartphone. </a:t>
            </a:r>
          </a:p>
          <a:p>
            <a:pPr algn="l"/>
            <a:r>
              <a:rPr lang="en-US" sz="1050" b="0" i="0" dirty="0">
                <a:solidFill>
                  <a:srgbClr val="000000"/>
                </a:solidFill>
                <a:effectLst/>
                <a:latin typeface="Muli"/>
              </a:rPr>
              <a:t>In Java, we can achieve abstraction in two ways.</a:t>
            </a:r>
            <a:endParaRPr lang="en-US" sz="1050" b="0" i="0" dirty="0">
              <a:solidFill>
                <a:srgbClr val="36393E"/>
              </a:solidFill>
              <a:effectLst/>
              <a:latin typeface="Muli"/>
            </a:endParaRPr>
          </a:p>
          <a:p>
            <a:pPr algn="l">
              <a:buFont typeface="Arial" panose="020B0604020202020204" pitchFamily="34" charset="0"/>
              <a:buChar char="•"/>
            </a:pPr>
            <a:r>
              <a:rPr lang="en-US" sz="1050" b="1" i="0" dirty="0">
                <a:solidFill>
                  <a:srgbClr val="000000"/>
                </a:solidFill>
                <a:effectLst/>
                <a:latin typeface="Muli"/>
              </a:rPr>
              <a:t>Using abstract Class</a:t>
            </a:r>
            <a:endParaRPr lang="en-US" sz="1050" b="0" i="0" dirty="0">
              <a:solidFill>
                <a:srgbClr val="36393E"/>
              </a:solidFill>
              <a:effectLst/>
              <a:latin typeface="Muli"/>
            </a:endParaRPr>
          </a:p>
          <a:p>
            <a:pPr algn="l">
              <a:buFont typeface="Arial" panose="020B0604020202020204" pitchFamily="34" charset="0"/>
              <a:buChar char="•"/>
            </a:pPr>
            <a:r>
              <a:rPr lang="en-US" sz="1050" b="1" i="0" dirty="0">
                <a:solidFill>
                  <a:srgbClr val="000000"/>
                </a:solidFill>
                <a:effectLst/>
                <a:latin typeface="Muli"/>
              </a:rPr>
              <a:t>using interfaces </a:t>
            </a:r>
            <a:endParaRPr lang="en-US" sz="1050" b="0" i="0" dirty="0">
              <a:solidFill>
                <a:srgbClr val="36393E"/>
              </a:solidFill>
              <a:effectLst/>
              <a:latin typeface="Muli"/>
            </a:endParaRPr>
          </a:p>
          <a:p>
            <a:pPr algn="l"/>
            <a:endParaRPr lang="en-US" sz="1600" b="0" i="0" dirty="0">
              <a:solidFill>
                <a:srgbClr val="36393E"/>
              </a:solidFill>
              <a:effectLst/>
              <a:latin typeface="Muli"/>
            </a:endParaRPr>
          </a:p>
        </p:txBody>
      </p:sp>
      <p:pic>
        <p:nvPicPr>
          <p:cNvPr id="3" name="Picture 2">
            <a:extLst>
              <a:ext uri="{FF2B5EF4-FFF2-40B4-BE49-F238E27FC236}">
                <a16:creationId xmlns:a16="http://schemas.microsoft.com/office/drawing/2014/main" id="{9BCB35BA-C950-F12E-45A7-3C25D23FC6C0}"/>
              </a:ext>
            </a:extLst>
          </p:cNvPr>
          <p:cNvPicPr>
            <a:picLocks noChangeAspect="1"/>
          </p:cNvPicPr>
          <p:nvPr/>
        </p:nvPicPr>
        <p:blipFill>
          <a:blip r:embed="rId3"/>
          <a:stretch>
            <a:fillRect/>
          </a:stretch>
        </p:blipFill>
        <p:spPr>
          <a:xfrm>
            <a:off x="827584" y="1362117"/>
            <a:ext cx="3324689" cy="2905530"/>
          </a:xfrm>
          <a:prstGeom prst="rect">
            <a:avLst/>
          </a:prstGeom>
        </p:spPr>
      </p:pic>
    </p:spTree>
    <p:extLst>
      <p:ext uri="{BB962C8B-B14F-4D97-AF65-F5344CB8AC3E}">
        <p14:creationId xmlns:p14="http://schemas.microsoft.com/office/powerpoint/2010/main" val="652935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8153400" cy="1005840"/>
          </a:xfrm>
        </p:spPr>
        <p:txBody>
          <a:bodyPr anchor="b">
            <a:normAutofit/>
          </a:bodyPr>
          <a:lstStyle/>
          <a:p>
            <a:r>
              <a:rPr lang="en-IN" dirty="0"/>
              <a:t>OOP : Principles</a:t>
            </a:r>
            <a:endParaRPr lang="en-US" dirty="0"/>
          </a:p>
        </p:txBody>
      </p:sp>
      <p:sp>
        <p:nvSpPr>
          <p:cNvPr id="9" name="Content Placeholder 2"/>
          <p:cNvSpPr>
            <a:spLocks noGrp="1"/>
          </p:cNvSpPr>
          <p:nvPr>
            <p:ph sz="quarter" idx="14"/>
          </p:nvPr>
        </p:nvSpPr>
        <p:spPr>
          <a:xfrm>
            <a:off x="4499992" y="1352549"/>
            <a:ext cx="4536503" cy="3268625"/>
          </a:xfrm>
        </p:spPr>
        <p:txBody>
          <a:bodyPr>
            <a:noAutofit/>
          </a:bodyPr>
          <a:lstStyle/>
          <a:p>
            <a:pPr>
              <a:lnSpc>
                <a:spcPct val="90000"/>
              </a:lnSpc>
            </a:pPr>
            <a:r>
              <a:rPr lang="en-US" sz="1600" b="1" i="0" dirty="0">
                <a:solidFill>
                  <a:srgbClr val="040C28"/>
                </a:solidFill>
                <a:effectLst/>
                <a:latin typeface="Google Sans"/>
              </a:rPr>
              <a:t>Abstraction</a:t>
            </a:r>
            <a:r>
              <a:rPr lang="en-US" sz="1600" b="0" i="0" dirty="0">
                <a:solidFill>
                  <a:srgbClr val="040C28"/>
                </a:solidFill>
                <a:effectLst/>
                <a:latin typeface="Google Sans"/>
              </a:rPr>
              <a:t>, </a:t>
            </a:r>
            <a:r>
              <a:rPr lang="en-US" sz="1600" b="1" i="0" dirty="0">
                <a:solidFill>
                  <a:srgbClr val="040C28"/>
                </a:solidFill>
                <a:effectLst/>
                <a:latin typeface="Google Sans"/>
              </a:rPr>
              <a:t>Encapsulation</a:t>
            </a:r>
            <a:r>
              <a:rPr lang="en-US" sz="1600" b="0" i="0" dirty="0">
                <a:solidFill>
                  <a:srgbClr val="040C28"/>
                </a:solidFill>
                <a:effectLst/>
                <a:latin typeface="Google Sans"/>
              </a:rPr>
              <a:t>, </a:t>
            </a:r>
            <a:r>
              <a:rPr lang="en-US" sz="1600" b="1" i="0" dirty="0">
                <a:solidFill>
                  <a:srgbClr val="040C28"/>
                </a:solidFill>
                <a:effectLst/>
                <a:latin typeface="Google Sans"/>
              </a:rPr>
              <a:t>Inheritance</a:t>
            </a:r>
            <a:r>
              <a:rPr lang="en-US" sz="1600" b="0" i="0" dirty="0">
                <a:solidFill>
                  <a:srgbClr val="040C28"/>
                </a:solidFill>
                <a:effectLst/>
                <a:latin typeface="Google Sans"/>
              </a:rPr>
              <a:t>, and </a:t>
            </a:r>
            <a:r>
              <a:rPr lang="en-US" sz="1600" b="1" i="0" dirty="0">
                <a:solidFill>
                  <a:srgbClr val="040C28"/>
                </a:solidFill>
                <a:effectLst/>
                <a:latin typeface="Google Sans"/>
              </a:rPr>
              <a:t>Polymorphism</a:t>
            </a:r>
            <a:r>
              <a:rPr lang="en-US" sz="1600" b="0" i="0" dirty="0">
                <a:solidFill>
                  <a:srgbClr val="4D5156"/>
                </a:solidFill>
                <a:effectLst/>
                <a:latin typeface="Google Sans"/>
              </a:rPr>
              <a:t> :</a:t>
            </a:r>
          </a:p>
          <a:p>
            <a:pPr algn="l"/>
            <a:r>
              <a:rPr lang="en-US" sz="1600" b="1" i="0" dirty="0">
                <a:solidFill>
                  <a:srgbClr val="000000"/>
                </a:solidFill>
                <a:effectLst/>
                <a:latin typeface="Muli"/>
              </a:rPr>
              <a:t>Encapsulation</a:t>
            </a:r>
            <a:r>
              <a:rPr lang="en-US" sz="1600" b="0" i="0" dirty="0">
                <a:solidFill>
                  <a:srgbClr val="000000"/>
                </a:solidFill>
                <a:effectLst/>
                <a:latin typeface="Muli"/>
              </a:rPr>
              <a:t> is a mechanism to bundle the data and code acting on the data together as a single unit. </a:t>
            </a:r>
          </a:p>
          <a:p>
            <a:pPr algn="l"/>
            <a:r>
              <a:rPr lang="en-US" sz="1600" dirty="0">
                <a:solidFill>
                  <a:srgbClr val="000000"/>
                </a:solidFill>
                <a:latin typeface="Muli"/>
              </a:rPr>
              <a:t>T</a:t>
            </a:r>
            <a:r>
              <a:rPr lang="en-US" sz="1600" b="0" i="0" dirty="0">
                <a:solidFill>
                  <a:srgbClr val="000000"/>
                </a:solidFill>
                <a:effectLst/>
                <a:latin typeface="Muli"/>
              </a:rPr>
              <a:t>here are two ways to achieve encapsulation in Java</a:t>
            </a:r>
            <a:endParaRPr lang="en-US" sz="1600" b="0" i="0" dirty="0">
              <a:solidFill>
                <a:srgbClr val="36393E"/>
              </a:solidFill>
              <a:effectLst/>
              <a:latin typeface="Muli"/>
            </a:endParaRPr>
          </a:p>
          <a:p>
            <a:pPr algn="l">
              <a:buFont typeface="Arial" panose="020B0604020202020204" pitchFamily="34" charset="0"/>
              <a:buChar char="•"/>
            </a:pPr>
            <a:r>
              <a:rPr lang="en-US" sz="1600" b="0" i="0" dirty="0">
                <a:solidFill>
                  <a:srgbClr val="000000"/>
                </a:solidFill>
                <a:effectLst/>
                <a:latin typeface="Muli"/>
              </a:rPr>
              <a:t>declare the variable of a class as private</a:t>
            </a:r>
            <a:endParaRPr lang="en-US" sz="1600" b="0" i="0" dirty="0">
              <a:solidFill>
                <a:srgbClr val="36393E"/>
              </a:solidFill>
              <a:effectLst/>
              <a:latin typeface="Muli"/>
            </a:endParaRPr>
          </a:p>
          <a:p>
            <a:pPr algn="l">
              <a:buFont typeface="Arial" panose="020B0604020202020204" pitchFamily="34" charset="0"/>
              <a:buChar char="•"/>
            </a:pPr>
            <a:r>
              <a:rPr lang="en-US" sz="1600" b="0" i="0" dirty="0">
                <a:solidFill>
                  <a:srgbClr val="000000"/>
                </a:solidFill>
                <a:effectLst/>
                <a:latin typeface="Muli"/>
              </a:rPr>
              <a:t>Provide a Public setter and getter method to modify and view the values of the variables.</a:t>
            </a:r>
            <a:endParaRPr lang="en-US" sz="1600" b="0" i="0" dirty="0">
              <a:solidFill>
                <a:srgbClr val="36393E"/>
              </a:solidFill>
              <a:effectLst/>
              <a:latin typeface="Muli"/>
            </a:endParaRPr>
          </a:p>
          <a:p>
            <a:pPr algn="l"/>
            <a:r>
              <a:rPr lang="en-US" sz="1600" b="0" i="0" dirty="0">
                <a:solidFill>
                  <a:srgbClr val="36393E"/>
                </a:solidFill>
                <a:effectLst/>
                <a:latin typeface="Muli"/>
              </a:rPr>
              <a:t> </a:t>
            </a:r>
            <a:r>
              <a:rPr lang="en-US" sz="1600" b="1" i="0" dirty="0">
                <a:solidFill>
                  <a:srgbClr val="000000"/>
                </a:solidFill>
                <a:effectLst/>
                <a:latin typeface="Muli"/>
              </a:rPr>
              <a:t>Advantages of encapsulation </a:t>
            </a:r>
            <a:endParaRPr lang="en-US" sz="1600" b="1" i="0" dirty="0">
              <a:solidFill>
                <a:srgbClr val="616161"/>
              </a:solidFill>
              <a:effectLst/>
              <a:latin typeface="Muli"/>
            </a:endParaRPr>
          </a:p>
          <a:p>
            <a:pPr algn="l">
              <a:buFont typeface="Arial" panose="020B0604020202020204" pitchFamily="34" charset="0"/>
              <a:buChar char="•"/>
            </a:pPr>
            <a:r>
              <a:rPr lang="en-US" sz="1600" b="0" i="0" dirty="0">
                <a:solidFill>
                  <a:srgbClr val="000000"/>
                </a:solidFill>
                <a:effectLst/>
                <a:latin typeface="Muli"/>
              </a:rPr>
              <a:t>Loosely coupled code </a:t>
            </a:r>
            <a:endParaRPr lang="en-US" sz="1600" b="0" i="0" dirty="0">
              <a:solidFill>
                <a:srgbClr val="36393E"/>
              </a:solidFill>
              <a:effectLst/>
              <a:latin typeface="Muli"/>
            </a:endParaRPr>
          </a:p>
          <a:p>
            <a:pPr algn="l">
              <a:buFont typeface="Arial" panose="020B0604020202020204" pitchFamily="34" charset="0"/>
              <a:buChar char="•"/>
            </a:pPr>
            <a:r>
              <a:rPr lang="en-US" sz="1600" b="0" i="0" dirty="0">
                <a:solidFill>
                  <a:srgbClr val="000000"/>
                </a:solidFill>
                <a:effectLst/>
                <a:latin typeface="Muli"/>
              </a:rPr>
              <a:t>Better access control and security </a:t>
            </a:r>
            <a:endParaRPr lang="en-US" sz="1600" b="0" i="0" dirty="0">
              <a:solidFill>
                <a:srgbClr val="36393E"/>
              </a:solidFill>
              <a:effectLst/>
              <a:latin typeface="Muli"/>
            </a:endParaRPr>
          </a:p>
        </p:txBody>
      </p:sp>
      <p:pic>
        <p:nvPicPr>
          <p:cNvPr id="3" name="Picture 2">
            <a:extLst>
              <a:ext uri="{FF2B5EF4-FFF2-40B4-BE49-F238E27FC236}">
                <a16:creationId xmlns:a16="http://schemas.microsoft.com/office/drawing/2014/main" id="{AF7AA900-04BB-189F-52CE-861928F590F7}"/>
              </a:ext>
            </a:extLst>
          </p:cNvPr>
          <p:cNvPicPr>
            <a:picLocks noChangeAspect="1"/>
          </p:cNvPicPr>
          <p:nvPr/>
        </p:nvPicPr>
        <p:blipFill>
          <a:blip r:embed="rId3"/>
          <a:stretch>
            <a:fillRect/>
          </a:stretch>
        </p:blipFill>
        <p:spPr>
          <a:xfrm>
            <a:off x="467544" y="1534096"/>
            <a:ext cx="3324689" cy="2905530"/>
          </a:xfrm>
          <a:prstGeom prst="rect">
            <a:avLst/>
          </a:prstGeom>
        </p:spPr>
      </p:pic>
    </p:spTree>
    <p:extLst>
      <p:ext uri="{BB962C8B-B14F-4D97-AF65-F5344CB8AC3E}">
        <p14:creationId xmlns:p14="http://schemas.microsoft.com/office/powerpoint/2010/main" val="346609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8153400" cy="1005840"/>
          </a:xfrm>
        </p:spPr>
        <p:txBody>
          <a:bodyPr anchor="b">
            <a:normAutofit/>
          </a:bodyPr>
          <a:lstStyle/>
          <a:p>
            <a:r>
              <a:rPr lang="en-IN" dirty="0"/>
              <a:t>OOP : Principles</a:t>
            </a:r>
            <a:endParaRPr lang="en-US" dirty="0"/>
          </a:p>
        </p:txBody>
      </p:sp>
      <p:sp>
        <p:nvSpPr>
          <p:cNvPr id="9" name="Content Placeholder 2"/>
          <p:cNvSpPr>
            <a:spLocks noGrp="1"/>
          </p:cNvSpPr>
          <p:nvPr>
            <p:ph sz="quarter" idx="14"/>
          </p:nvPr>
        </p:nvSpPr>
        <p:spPr>
          <a:xfrm>
            <a:off x="4844901" y="1352549"/>
            <a:ext cx="3886200" cy="3268625"/>
          </a:xfrm>
        </p:spPr>
        <p:txBody>
          <a:bodyPr>
            <a:normAutofit fontScale="92500" lnSpcReduction="10000"/>
          </a:bodyPr>
          <a:lstStyle/>
          <a:p>
            <a:pPr>
              <a:lnSpc>
                <a:spcPct val="90000"/>
              </a:lnSpc>
            </a:pPr>
            <a:r>
              <a:rPr lang="en-US" sz="1600" b="1" i="0" dirty="0">
                <a:solidFill>
                  <a:srgbClr val="040C28"/>
                </a:solidFill>
                <a:effectLst/>
                <a:latin typeface="Google Sans"/>
              </a:rPr>
              <a:t>Abstraction</a:t>
            </a:r>
            <a:r>
              <a:rPr lang="en-US" sz="1600" b="0" i="0" dirty="0">
                <a:solidFill>
                  <a:srgbClr val="040C28"/>
                </a:solidFill>
                <a:effectLst/>
                <a:latin typeface="Google Sans"/>
              </a:rPr>
              <a:t>, </a:t>
            </a:r>
            <a:r>
              <a:rPr lang="en-US" sz="1600" b="1" i="0" dirty="0">
                <a:solidFill>
                  <a:srgbClr val="040C28"/>
                </a:solidFill>
                <a:effectLst/>
                <a:latin typeface="Google Sans"/>
              </a:rPr>
              <a:t>Encapsulation</a:t>
            </a:r>
            <a:r>
              <a:rPr lang="en-US" sz="1600" b="0" i="0" dirty="0">
                <a:solidFill>
                  <a:srgbClr val="040C28"/>
                </a:solidFill>
                <a:effectLst/>
                <a:latin typeface="Google Sans"/>
              </a:rPr>
              <a:t>, </a:t>
            </a:r>
            <a:r>
              <a:rPr lang="en-US" sz="1600" b="1" i="0" dirty="0">
                <a:solidFill>
                  <a:srgbClr val="040C28"/>
                </a:solidFill>
                <a:effectLst/>
                <a:latin typeface="Google Sans"/>
              </a:rPr>
              <a:t>Inheritance</a:t>
            </a:r>
            <a:r>
              <a:rPr lang="en-US" sz="1600" b="0" i="0" dirty="0">
                <a:solidFill>
                  <a:srgbClr val="040C28"/>
                </a:solidFill>
                <a:effectLst/>
                <a:latin typeface="Google Sans"/>
              </a:rPr>
              <a:t>, and </a:t>
            </a:r>
            <a:r>
              <a:rPr lang="en-US" sz="1600" b="1" i="0" dirty="0">
                <a:solidFill>
                  <a:srgbClr val="040C28"/>
                </a:solidFill>
                <a:effectLst/>
                <a:latin typeface="Google Sans"/>
              </a:rPr>
              <a:t>Polymorphism</a:t>
            </a:r>
            <a:r>
              <a:rPr lang="en-US" sz="1600" b="0" i="0" dirty="0">
                <a:solidFill>
                  <a:srgbClr val="4D5156"/>
                </a:solidFill>
                <a:effectLst/>
                <a:latin typeface="Google Sans"/>
              </a:rPr>
              <a:t> :</a:t>
            </a:r>
          </a:p>
          <a:p>
            <a:pPr>
              <a:lnSpc>
                <a:spcPct val="90000"/>
              </a:lnSpc>
            </a:pPr>
            <a:endParaRPr lang="en-US" sz="1600" dirty="0">
              <a:solidFill>
                <a:srgbClr val="4D5156"/>
              </a:solidFill>
              <a:latin typeface="Google Sans"/>
            </a:endParaRPr>
          </a:p>
          <a:p>
            <a:pPr>
              <a:lnSpc>
                <a:spcPct val="90000"/>
              </a:lnSpc>
            </a:pPr>
            <a:r>
              <a:rPr lang="en-US" sz="1600" b="1" i="0" dirty="0">
                <a:solidFill>
                  <a:srgbClr val="36393E"/>
                </a:solidFill>
                <a:effectLst/>
                <a:latin typeface="Muli"/>
              </a:rPr>
              <a:t>Inheritance</a:t>
            </a:r>
            <a:r>
              <a:rPr lang="en-US" sz="1600" b="0" i="0" dirty="0">
                <a:solidFill>
                  <a:srgbClr val="36393E"/>
                </a:solidFill>
                <a:effectLst/>
                <a:latin typeface="Muli"/>
              </a:rPr>
              <a:t> is a procedure to inherit the features from parent to child in the real world. </a:t>
            </a:r>
          </a:p>
          <a:p>
            <a:pPr>
              <a:lnSpc>
                <a:spcPct val="90000"/>
              </a:lnSpc>
            </a:pPr>
            <a:r>
              <a:rPr lang="en-US" sz="1600" b="0" i="0" dirty="0">
                <a:solidFill>
                  <a:srgbClr val="36393E"/>
                </a:solidFill>
                <a:effectLst/>
                <a:latin typeface="Muli"/>
              </a:rPr>
              <a:t>Inheritance in OOPS is a procedure by which one Class acquires all the properties and behaviors of the parent class. </a:t>
            </a:r>
          </a:p>
          <a:p>
            <a:pPr>
              <a:lnSpc>
                <a:spcPct val="90000"/>
              </a:lnSpc>
            </a:pPr>
            <a:r>
              <a:rPr lang="en-US" sz="1600" b="0" i="0" dirty="0">
                <a:solidFill>
                  <a:srgbClr val="36393E"/>
                </a:solidFill>
                <a:effectLst/>
                <a:latin typeface="Muli"/>
              </a:rPr>
              <a:t>Inheritance ensures the reusability of the code.</a:t>
            </a:r>
          </a:p>
          <a:p>
            <a:pPr algn="l"/>
            <a:r>
              <a:rPr lang="en-US" sz="1600" b="1" i="0" dirty="0">
                <a:solidFill>
                  <a:srgbClr val="000000"/>
                </a:solidFill>
                <a:effectLst/>
                <a:latin typeface="Muli"/>
              </a:rPr>
              <a:t>Advantages of Inheritance</a:t>
            </a:r>
            <a:endParaRPr lang="en-US" sz="1600" b="1" i="0" dirty="0">
              <a:solidFill>
                <a:srgbClr val="616161"/>
              </a:solidFill>
              <a:effectLst/>
              <a:latin typeface="Muli"/>
            </a:endParaRPr>
          </a:p>
          <a:p>
            <a:pPr algn="l">
              <a:buFont typeface="Arial" panose="020B0604020202020204" pitchFamily="34" charset="0"/>
              <a:buChar char="•"/>
            </a:pPr>
            <a:r>
              <a:rPr lang="en-US" sz="1600" b="0" i="0" dirty="0">
                <a:solidFill>
                  <a:srgbClr val="000000"/>
                </a:solidFill>
                <a:effectLst/>
                <a:latin typeface="Muli"/>
              </a:rPr>
              <a:t>Code reusability</a:t>
            </a:r>
            <a:endParaRPr lang="en-US" sz="1600" b="0" i="0" dirty="0">
              <a:solidFill>
                <a:srgbClr val="36393E"/>
              </a:solidFill>
              <a:effectLst/>
              <a:latin typeface="Muli"/>
            </a:endParaRPr>
          </a:p>
          <a:p>
            <a:pPr>
              <a:lnSpc>
                <a:spcPct val="90000"/>
              </a:lnSpc>
            </a:pPr>
            <a:endParaRPr lang="en-IN" sz="2800" dirty="0"/>
          </a:p>
        </p:txBody>
      </p:sp>
      <p:pic>
        <p:nvPicPr>
          <p:cNvPr id="3" name="Picture 2">
            <a:extLst>
              <a:ext uri="{FF2B5EF4-FFF2-40B4-BE49-F238E27FC236}">
                <a16:creationId xmlns:a16="http://schemas.microsoft.com/office/drawing/2014/main" id="{9515D022-EDC1-2B57-4A14-6EEDB41AB23D}"/>
              </a:ext>
            </a:extLst>
          </p:cNvPr>
          <p:cNvPicPr>
            <a:picLocks noChangeAspect="1"/>
          </p:cNvPicPr>
          <p:nvPr/>
        </p:nvPicPr>
        <p:blipFill>
          <a:blip r:embed="rId3"/>
          <a:stretch>
            <a:fillRect/>
          </a:stretch>
        </p:blipFill>
        <p:spPr>
          <a:xfrm>
            <a:off x="601978" y="1534096"/>
            <a:ext cx="3324689" cy="2905530"/>
          </a:xfrm>
          <a:prstGeom prst="rect">
            <a:avLst/>
          </a:prstGeom>
        </p:spPr>
      </p:pic>
    </p:spTree>
    <p:extLst>
      <p:ext uri="{BB962C8B-B14F-4D97-AF65-F5344CB8AC3E}">
        <p14:creationId xmlns:p14="http://schemas.microsoft.com/office/powerpoint/2010/main" val="2863840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8153400" cy="1005840"/>
          </a:xfrm>
        </p:spPr>
        <p:txBody>
          <a:bodyPr anchor="b">
            <a:normAutofit/>
          </a:bodyPr>
          <a:lstStyle/>
          <a:p>
            <a:r>
              <a:rPr lang="en-IN" dirty="0"/>
              <a:t>OOP : Principles</a:t>
            </a:r>
            <a:endParaRPr lang="en-US" dirty="0"/>
          </a:p>
        </p:txBody>
      </p:sp>
      <p:sp>
        <p:nvSpPr>
          <p:cNvPr id="9" name="Content Placeholder 2"/>
          <p:cNvSpPr>
            <a:spLocks noGrp="1"/>
          </p:cNvSpPr>
          <p:nvPr>
            <p:ph sz="quarter" idx="14"/>
          </p:nvPr>
        </p:nvSpPr>
        <p:spPr>
          <a:xfrm>
            <a:off x="4844900" y="1352549"/>
            <a:ext cx="4191595" cy="3672841"/>
          </a:xfrm>
        </p:spPr>
        <p:txBody>
          <a:bodyPr>
            <a:normAutofit fontScale="92500" lnSpcReduction="10000"/>
          </a:bodyPr>
          <a:lstStyle/>
          <a:p>
            <a:pPr>
              <a:lnSpc>
                <a:spcPct val="90000"/>
              </a:lnSpc>
            </a:pPr>
            <a:r>
              <a:rPr lang="en-US" sz="1600" b="1" i="0" dirty="0">
                <a:solidFill>
                  <a:srgbClr val="040C28"/>
                </a:solidFill>
                <a:effectLst/>
                <a:latin typeface="Google Sans"/>
              </a:rPr>
              <a:t>Abstraction</a:t>
            </a:r>
            <a:r>
              <a:rPr lang="en-US" sz="1600" b="0" i="0" dirty="0">
                <a:solidFill>
                  <a:srgbClr val="040C28"/>
                </a:solidFill>
                <a:effectLst/>
                <a:latin typeface="Google Sans"/>
              </a:rPr>
              <a:t>, </a:t>
            </a:r>
            <a:r>
              <a:rPr lang="en-US" sz="1600" b="1" i="0" dirty="0">
                <a:solidFill>
                  <a:srgbClr val="040C28"/>
                </a:solidFill>
                <a:effectLst/>
                <a:latin typeface="Google Sans"/>
              </a:rPr>
              <a:t>Encapsulation</a:t>
            </a:r>
            <a:r>
              <a:rPr lang="en-US" sz="1600" b="0" i="0" dirty="0">
                <a:solidFill>
                  <a:srgbClr val="040C28"/>
                </a:solidFill>
                <a:effectLst/>
                <a:latin typeface="Google Sans"/>
              </a:rPr>
              <a:t>, </a:t>
            </a:r>
            <a:r>
              <a:rPr lang="en-US" sz="1600" b="1" i="0" dirty="0">
                <a:solidFill>
                  <a:srgbClr val="040C28"/>
                </a:solidFill>
                <a:effectLst/>
                <a:latin typeface="Google Sans"/>
              </a:rPr>
              <a:t>Inheritance</a:t>
            </a:r>
            <a:r>
              <a:rPr lang="en-US" sz="1600" b="0" i="0" dirty="0">
                <a:solidFill>
                  <a:srgbClr val="040C28"/>
                </a:solidFill>
                <a:effectLst/>
                <a:latin typeface="Google Sans"/>
              </a:rPr>
              <a:t>, and </a:t>
            </a:r>
            <a:r>
              <a:rPr lang="en-US" sz="1600" b="1" i="0" dirty="0">
                <a:solidFill>
                  <a:srgbClr val="040C28"/>
                </a:solidFill>
                <a:effectLst/>
                <a:latin typeface="Google Sans"/>
              </a:rPr>
              <a:t>Polymorphism</a:t>
            </a:r>
            <a:r>
              <a:rPr lang="en-US" sz="1600" b="0" i="0" dirty="0">
                <a:solidFill>
                  <a:srgbClr val="4D5156"/>
                </a:solidFill>
                <a:effectLst/>
                <a:latin typeface="Google Sans"/>
              </a:rPr>
              <a:t> :</a:t>
            </a:r>
          </a:p>
          <a:p>
            <a:pPr>
              <a:lnSpc>
                <a:spcPct val="90000"/>
              </a:lnSpc>
            </a:pPr>
            <a:endParaRPr lang="en-US" sz="1600" dirty="0">
              <a:solidFill>
                <a:srgbClr val="4D5156"/>
              </a:solidFill>
              <a:latin typeface="Google Sans"/>
            </a:endParaRPr>
          </a:p>
          <a:p>
            <a:pPr algn="l"/>
            <a:r>
              <a:rPr lang="en-US" sz="1700" b="1" i="0" dirty="0">
                <a:solidFill>
                  <a:srgbClr val="000000"/>
                </a:solidFill>
                <a:effectLst/>
                <a:latin typeface="Muli"/>
              </a:rPr>
              <a:t>Polymorphism :Poly</a:t>
            </a:r>
            <a:r>
              <a:rPr lang="en-US" sz="1700" b="0" i="0" dirty="0">
                <a:solidFill>
                  <a:srgbClr val="000000"/>
                </a:solidFill>
                <a:effectLst/>
                <a:latin typeface="Muli"/>
              </a:rPr>
              <a:t> means many, and </a:t>
            </a:r>
            <a:r>
              <a:rPr lang="en-US" sz="1700" b="1" i="0" dirty="0">
                <a:solidFill>
                  <a:srgbClr val="000000"/>
                </a:solidFill>
                <a:effectLst/>
                <a:latin typeface="Muli"/>
              </a:rPr>
              <a:t>morphism</a:t>
            </a:r>
            <a:r>
              <a:rPr lang="en-US" sz="1700" b="0" i="0" dirty="0">
                <a:solidFill>
                  <a:srgbClr val="000000"/>
                </a:solidFill>
                <a:effectLst/>
                <a:latin typeface="Muli"/>
              </a:rPr>
              <a:t> means forms. </a:t>
            </a:r>
          </a:p>
          <a:p>
            <a:pPr algn="l"/>
            <a:r>
              <a:rPr lang="en-US" sz="1700" b="0" i="0" dirty="0">
                <a:solidFill>
                  <a:srgbClr val="000000"/>
                </a:solidFill>
                <a:effectLst/>
                <a:latin typeface="Muli"/>
              </a:rPr>
              <a:t>We know that Water also exists in multiple states, such as Solid, Liquid, and Gas, that means Water shows Polymorphism. </a:t>
            </a:r>
          </a:p>
          <a:p>
            <a:pPr algn="l"/>
            <a:r>
              <a:rPr lang="en-US" sz="1700" dirty="0">
                <a:solidFill>
                  <a:srgbClr val="000000"/>
                </a:solidFill>
                <a:latin typeface="Muli"/>
              </a:rPr>
              <a:t>Here,</a:t>
            </a:r>
            <a:r>
              <a:rPr lang="en-US" sz="1700" b="0" i="0" dirty="0">
                <a:solidFill>
                  <a:srgbClr val="000000"/>
                </a:solidFill>
                <a:effectLst/>
                <a:latin typeface="Muli"/>
              </a:rPr>
              <a:t> we can achieve Polymorphism using methods. </a:t>
            </a:r>
          </a:p>
          <a:p>
            <a:pPr algn="l"/>
            <a:r>
              <a:rPr lang="en-US" sz="1700" b="0" i="0" dirty="0">
                <a:solidFill>
                  <a:srgbClr val="000000"/>
                </a:solidFill>
                <a:effectLst/>
                <a:latin typeface="Muli"/>
              </a:rPr>
              <a:t>There are two types of Polymorphism  that JAVA supports:</a:t>
            </a:r>
          </a:p>
          <a:p>
            <a:pPr lvl="1"/>
            <a:r>
              <a:rPr lang="en-US" sz="1400" dirty="0" err="1">
                <a:solidFill>
                  <a:srgbClr val="000000"/>
                </a:solidFill>
                <a:latin typeface="Muli"/>
              </a:rPr>
              <a:t>Compiletime</a:t>
            </a:r>
            <a:r>
              <a:rPr lang="en-US" sz="1400" dirty="0">
                <a:solidFill>
                  <a:srgbClr val="000000"/>
                </a:solidFill>
                <a:latin typeface="Muli"/>
              </a:rPr>
              <a:t> (method overload)</a:t>
            </a:r>
          </a:p>
          <a:p>
            <a:pPr lvl="1"/>
            <a:r>
              <a:rPr lang="en-US" sz="1400" b="0" i="0" dirty="0">
                <a:solidFill>
                  <a:srgbClr val="000000"/>
                </a:solidFill>
                <a:effectLst/>
                <a:latin typeface="Muli"/>
              </a:rPr>
              <a:t>Runtime (method override)</a:t>
            </a:r>
            <a:endParaRPr lang="en-US" sz="1400" b="0" i="0" dirty="0">
              <a:solidFill>
                <a:srgbClr val="36393E"/>
              </a:solidFill>
              <a:effectLst/>
              <a:latin typeface="Muli"/>
            </a:endParaRPr>
          </a:p>
        </p:txBody>
      </p:sp>
      <p:pic>
        <p:nvPicPr>
          <p:cNvPr id="5" name="Picture 4">
            <a:extLst>
              <a:ext uri="{FF2B5EF4-FFF2-40B4-BE49-F238E27FC236}">
                <a16:creationId xmlns:a16="http://schemas.microsoft.com/office/drawing/2014/main" id="{D337E836-754D-2C27-28A1-628B49348A8D}"/>
              </a:ext>
            </a:extLst>
          </p:cNvPr>
          <p:cNvPicPr>
            <a:picLocks noChangeAspect="1"/>
          </p:cNvPicPr>
          <p:nvPr/>
        </p:nvPicPr>
        <p:blipFill>
          <a:blip r:embed="rId3"/>
          <a:stretch>
            <a:fillRect/>
          </a:stretch>
        </p:blipFill>
        <p:spPr>
          <a:xfrm>
            <a:off x="609600" y="1563638"/>
            <a:ext cx="3324689" cy="2905530"/>
          </a:xfrm>
          <a:prstGeom prst="rect">
            <a:avLst/>
          </a:prstGeom>
        </p:spPr>
      </p:pic>
    </p:spTree>
    <p:extLst>
      <p:ext uri="{BB962C8B-B14F-4D97-AF65-F5344CB8AC3E}">
        <p14:creationId xmlns:p14="http://schemas.microsoft.com/office/powerpoint/2010/main" val="1737574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10"/>
            <a:ext cx="7290054" cy="506661"/>
          </a:xfrm>
        </p:spPr>
        <p:txBody>
          <a:bodyPr>
            <a:normAutofit fontScale="90000"/>
          </a:bodyPr>
          <a:lstStyle/>
          <a:p>
            <a:r>
              <a:rPr lang="en-IN" dirty="0"/>
              <a:t>Java Program: Structure</a:t>
            </a:r>
          </a:p>
        </p:txBody>
      </p:sp>
      <p:sp>
        <p:nvSpPr>
          <p:cNvPr id="3" name="Content Placeholder 2"/>
          <p:cNvSpPr>
            <a:spLocks noGrp="1"/>
          </p:cNvSpPr>
          <p:nvPr>
            <p:ph idx="1"/>
          </p:nvPr>
        </p:nvSpPr>
        <p:spPr>
          <a:xfrm>
            <a:off x="357159" y="1357304"/>
            <a:ext cx="4714907" cy="4071938"/>
          </a:xfrm>
        </p:spPr>
        <p:txBody>
          <a:bodyPr>
            <a:normAutofit/>
          </a:bodyPr>
          <a:lstStyle/>
          <a:p>
            <a:pPr algn="just">
              <a:buFont typeface="Arial" panose="020B0604020202020204" pitchFamily="34" charset="0"/>
              <a:buChar char="•"/>
            </a:pPr>
            <a:r>
              <a:rPr lang="en-US" sz="1600" b="0" i="0" dirty="0">
                <a:solidFill>
                  <a:srgbClr val="000000"/>
                </a:solidFill>
                <a:effectLst/>
                <a:latin typeface="inter-regular"/>
              </a:rPr>
              <a:t>Documentation Section</a:t>
            </a:r>
          </a:p>
          <a:p>
            <a:pPr algn="just">
              <a:buFont typeface="Arial" panose="020B0604020202020204" pitchFamily="34" charset="0"/>
              <a:buChar char="•"/>
            </a:pPr>
            <a:r>
              <a:rPr lang="en-US" sz="1600" b="0" i="0" dirty="0">
                <a:solidFill>
                  <a:srgbClr val="000000"/>
                </a:solidFill>
                <a:effectLst/>
                <a:latin typeface="inter-regular"/>
              </a:rPr>
              <a:t>Package Declaration</a:t>
            </a:r>
          </a:p>
          <a:p>
            <a:pPr algn="just">
              <a:buFont typeface="Arial" panose="020B0604020202020204" pitchFamily="34" charset="0"/>
              <a:buChar char="•"/>
            </a:pPr>
            <a:r>
              <a:rPr lang="en-US" sz="1600" b="0" i="0" dirty="0">
                <a:solidFill>
                  <a:srgbClr val="000000"/>
                </a:solidFill>
                <a:effectLst/>
                <a:latin typeface="inter-regular"/>
              </a:rPr>
              <a:t>Import Statements</a:t>
            </a:r>
          </a:p>
          <a:p>
            <a:pPr algn="just">
              <a:buFont typeface="Arial" panose="020B0604020202020204" pitchFamily="34" charset="0"/>
              <a:buChar char="•"/>
            </a:pPr>
            <a:r>
              <a:rPr lang="en-US" sz="1600" b="0" i="0" dirty="0">
                <a:solidFill>
                  <a:srgbClr val="000000"/>
                </a:solidFill>
                <a:effectLst/>
                <a:latin typeface="inter-regular"/>
              </a:rPr>
              <a:t>Interface Section</a:t>
            </a:r>
          </a:p>
          <a:p>
            <a:pPr algn="just">
              <a:buFont typeface="Arial" panose="020B0604020202020204" pitchFamily="34" charset="0"/>
              <a:buChar char="•"/>
            </a:pPr>
            <a:r>
              <a:rPr lang="en-US" sz="1600" b="0" i="0" dirty="0">
                <a:solidFill>
                  <a:srgbClr val="000000"/>
                </a:solidFill>
                <a:effectLst/>
                <a:latin typeface="inter-regular"/>
              </a:rPr>
              <a:t>Class Definition</a:t>
            </a:r>
          </a:p>
          <a:p>
            <a:pPr algn="just">
              <a:buFont typeface="Arial" panose="020B0604020202020204" pitchFamily="34" charset="0"/>
              <a:buChar char="•"/>
            </a:pPr>
            <a:r>
              <a:rPr lang="en-US" sz="1600" b="0" i="0" dirty="0">
                <a:solidFill>
                  <a:srgbClr val="000000"/>
                </a:solidFill>
                <a:effectLst/>
                <a:latin typeface="inter-regular"/>
              </a:rPr>
              <a:t>Class Variables and Variables</a:t>
            </a:r>
          </a:p>
          <a:p>
            <a:pPr algn="just">
              <a:buFont typeface="Arial" panose="020B0604020202020204" pitchFamily="34" charset="0"/>
              <a:buChar char="•"/>
            </a:pPr>
            <a:r>
              <a:rPr lang="en-US" sz="1600" b="0" i="0" dirty="0">
                <a:solidFill>
                  <a:srgbClr val="000000"/>
                </a:solidFill>
                <a:effectLst/>
                <a:latin typeface="inter-regular"/>
              </a:rPr>
              <a:t>Main Method Class</a:t>
            </a:r>
          </a:p>
          <a:p>
            <a:pPr algn="just">
              <a:buFont typeface="Arial" panose="020B0604020202020204" pitchFamily="34" charset="0"/>
              <a:buChar char="•"/>
            </a:pPr>
            <a:r>
              <a:rPr lang="en-US" sz="1600" b="0" i="0" dirty="0">
                <a:solidFill>
                  <a:srgbClr val="000000"/>
                </a:solidFill>
                <a:effectLst/>
                <a:latin typeface="inter-regular"/>
              </a:rPr>
              <a:t>Methods and Behaviors</a:t>
            </a:r>
          </a:p>
        </p:txBody>
      </p:sp>
      <p:pic>
        <p:nvPicPr>
          <p:cNvPr id="8" name="Picture 7">
            <a:extLst>
              <a:ext uri="{FF2B5EF4-FFF2-40B4-BE49-F238E27FC236}">
                <a16:creationId xmlns:a16="http://schemas.microsoft.com/office/drawing/2014/main" id="{0DD90FFF-418A-E66D-189E-0154869B4B00}"/>
              </a:ext>
            </a:extLst>
          </p:cNvPr>
          <p:cNvPicPr>
            <a:picLocks noChangeAspect="1"/>
          </p:cNvPicPr>
          <p:nvPr/>
        </p:nvPicPr>
        <p:blipFill>
          <a:blip r:embed="rId2"/>
          <a:stretch>
            <a:fillRect/>
          </a:stretch>
        </p:blipFill>
        <p:spPr>
          <a:xfrm>
            <a:off x="4716016" y="1379448"/>
            <a:ext cx="3419952" cy="3143689"/>
          </a:xfrm>
          <a:prstGeom prst="rect">
            <a:avLst/>
          </a:prstGeom>
        </p:spPr>
      </p:pic>
    </p:spTree>
    <p:extLst>
      <p:ext uri="{BB962C8B-B14F-4D97-AF65-F5344CB8AC3E}">
        <p14:creationId xmlns:p14="http://schemas.microsoft.com/office/powerpoint/2010/main" val="699547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10"/>
            <a:ext cx="7290054" cy="506661"/>
          </a:xfrm>
        </p:spPr>
        <p:txBody>
          <a:bodyPr>
            <a:normAutofit fontScale="90000"/>
          </a:bodyPr>
          <a:lstStyle/>
          <a:p>
            <a:r>
              <a:rPr lang="en-IN" dirty="0"/>
              <a:t>Java Program: Sample</a:t>
            </a:r>
          </a:p>
        </p:txBody>
      </p:sp>
      <p:pic>
        <p:nvPicPr>
          <p:cNvPr id="5" name="Picture 4">
            <a:extLst>
              <a:ext uri="{FF2B5EF4-FFF2-40B4-BE49-F238E27FC236}">
                <a16:creationId xmlns:a16="http://schemas.microsoft.com/office/drawing/2014/main" id="{A5C91010-BBEA-21D4-30E6-FD8AC18ABBC6}"/>
              </a:ext>
            </a:extLst>
          </p:cNvPr>
          <p:cNvPicPr>
            <a:picLocks noChangeAspect="1"/>
          </p:cNvPicPr>
          <p:nvPr/>
        </p:nvPicPr>
        <p:blipFill>
          <a:blip r:embed="rId2"/>
          <a:stretch>
            <a:fillRect/>
          </a:stretch>
        </p:blipFill>
        <p:spPr>
          <a:xfrm>
            <a:off x="4601562" y="1419622"/>
            <a:ext cx="4336348" cy="3557363"/>
          </a:xfrm>
          <a:prstGeom prst="rect">
            <a:avLst/>
          </a:prstGeom>
        </p:spPr>
      </p:pic>
      <p:sp>
        <p:nvSpPr>
          <p:cNvPr id="7" name="Content Placeholder 6">
            <a:extLst>
              <a:ext uri="{FF2B5EF4-FFF2-40B4-BE49-F238E27FC236}">
                <a16:creationId xmlns:a16="http://schemas.microsoft.com/office/drawing/2014/main" id="{830AE3D8-382F-48AD-C836-DD06BC4A9469}"/>
              </a:ext>
            </a:extLst>
          </p:cNvPr>
          <p:cNvSpPr>
            <a:spLocks noGrp="1"/>
          </p:cNvSpPr>
          <p:nvPr>
            <p:ph idx="1"/>
          </p:nvPr>
        </p:nvSpPr>
        <p:spPr>
          <a:xfrm>
            <a:off x="495300" y="1262355"/>
            <a:ext cx="8153400" cy="3242310"/>
          </a:xfrm>
        </p:spPr>
        <p:txBody>
          <a:bodyPr/>
          <a:lstStyle/>
          <a:p>
            <a:endParaRPr lang="en-US" dirty="0"/>
          </a:p>
        </p:txBody>
      </p:sp>
    </p:spTree>
    <p:extLst>
      <p:ext uri="{BB962C8B-B14F-4D97-AF65-F5344CB8AC3E}">
        <p14:creationId xmlns:p14="http://schemas.microsoft.com/office/powerpoint/2010/main" val="483442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Memory</a:t>
            </a:r>
          </a:p>
        </p:txBody>
      </p:sp>
      <p:sp>
        <p:nvSpPr>
          <p:cNvPr id="3" name="Content Placeholder 2"/>
          <p:cNvSpPr>
            <a:spLocks noGrp="1"/>
          </p:cNvSpPr>
          <p:nvPr>
            <p:ph idx="1"/>
          </p:nvPr>
        </p:nvSpPr>
        <p:spPr>
          <a:xfrm>
            <a:off x="642910" y="1357304"/>
            <a:ext cx="8105553" cy="4000500"/>
          </a:xfrm>
        </p:spPr>
        <p:txBody>
          <a:bodyPr>
            <a:noAutofit/>
          </a:bodyPr>
          <a:lstStyle/>
          <a:p>
            <a:pPr algn="l">
              <a:spcBef>
                <a:spcPts val="1440"/>
              </a:spcBef>
            </a:pPr>
            <a:r>
              <a:rPr lang="en-US" sz="1600" b="0" i="0" u="none" strike="noStrike" dirty="0">
                <a:solidFill>
                  <a:srgbClr val="000000"/>
                </a:solidFill>
                <a:effectLst/>
                <a:latin typeface="Arial" panose="020B0604020202020204" pitchFamily="34" charset="0"/>
              </a:rPr>
              <a:t>Heap and the Nursery</a:t>
            </a:r>
          </a:p>
          <a:p>
            <a:pPr marR="137160" algn="l">
              <a:spcBef>
                <a:spcPts val="720"/>
              </a:spcBef>
            </a:pPr>
            <a:r>
              <a:rPr lang="en-US" sz="1600" b="0" i="0" dirty="0">
                <a:solidFill>
                  <a:srgbClr val="000000"/>
                </a:solidFill>
                <a:effectLst/>
                <a:latin typeface="Verdana" panose="020B0604030504040204" pitchFamily="34" charset="0"/>
              </a:rPr>
              <a:t>Java objects reside in an area called </a:t>
            </a:r>
            <a:r>
              <a:rPr lang="en-US" sz="1600" b="0" i="1" dirty="0">
                <a:solidFill>
                  <a:srgbClr val="000000"/>
                </a:solidFill>
                <a:effectLst/>
                <a:latin typeface="Verdana" panose="020B0604030504040204" pitchFamily="34" charset="0"/>
              </a:rPr>
              <a:t>the heap</a:t>
            </a:r>
            <a:r>
              <a:rPr lang="en-US" sz="1600" b="0" i="0" dirty="0">
                <a:solidFill>
                  <a:srgbClr val="000000"/>
                </a:solidFill>
                <a:effectLst/>
                <a:latin typeface="Verdana" panose="020B0604030504040204" pitchFamily="34" charset="0"/>
              </a:rPr>
              <a:t>. The heap is created when JVM starts up and may increase or decrease in size while the application runs. </a:t>
            </a:r>
          </a:p>
          <a:p>
            <a:pPr marR="137160" algn="l">
              <a:spcBef>
                <a:spcPts val="720"/>
              </a:spcBef>
            </a:pPr>
            <a:r>
              <a:rPr lang="en-US" sz="1600" b="0" i="0" dirty="0">
                <a:solidFill>
                  <a:srgbClr val="000000"/>
                </a:solidFill>
                <a:effectLst/>
                <a:latin typeface="Verdana" panose="020B0604030504040204" pitchFamily="34" charset="0"/>
              </a:rPr>
              <a:t>When heap becomes full, </a:t>
            </a:r>
            <a:r>
              <a:rPr lang="en-US" sz="1600" b="0" i="1" dirty="0">
                <a:solidFill>
                  <a:srgbClr val="000000"/>
                </a:solidFill>
                <a:effectLst/>
                <a:latin typeface="Verdana" panose="020B0604030504040204" pitchFamily="34" charset="0"/>
              </a:rPr>
              <a:t>garbage</a:t>
            </a:r>
            <a:r>
              <a:rPr lang="en-US" sz="1600" b="0" i="0" dirty="0">
                <a:solidFill>
                  <a:srgbClr val="000000"/>
                </a:solidFill>
                <a:effectLst/>
                <a:latin typeface="Verdana" panose="020B0604030504040204" pitchFamily="34" charset="0"/>
              </a:rPr>
              <a:t> is </a:t>
            </a:r>
            <a:r>
              <a:rPr lang="en-US" sz="1600" b="0" i="1" dirty="0">
                <a:solidFill>
                  <a:srgbClr val="000000"/>
                </a:solidFill>
                <a:effectLst/>
                <a:latin typeface="Verdana" panose="020B0604030504040204" pitchFamily="34" charset="0"/>
              </a:rPr>
              <a:t>collected. </a:t>
            </a:r>
            <a:r>
              <a:rPr lang="en-US" sz="1600" b="0" i="0" dirty="0">
                <a:solidFill>
                  <a:srgbClr val="000000"/>
                </a:solidFill>
                <a:effectLst/>
                <a:latin typeface="Verdana" panose="020B0604030504040204" pitchFamily="34" charset="0"/>
              </a:rPr>
              <a:t>During garbage collection objects that are no longer used are cleared, thus making space for new objects.</a:t>
            </a:r>
          </a:p>
          <a:p>
            <a:pPr marR="137160" algn="l">
              <a:spcBef>
                <a:spcPts val="720"/>
              </a:spcBef>
            </a:pPr>
            <a:r>
              <a:rPr lang="en-US" sz="1600" b="0" i="0" dirty="0">
                <a:solidFill>
                  <a:srgbClr val="000000"/>
                </a:solidFill>
                <a:effectLst/>
                <a:latin typeface="Verdana" panose="020B0604030504040204" pitchFamily="34" charset="0"/>
              </a:rPr>
              <a:t>JVM uses more memory than just the heap. For example Java methods, thread stacks and native handles are allocated in memory separate from the heap, as well as JVM internal data structures.</a:t>
            </a:r>
          </a:p>
        </p:txBody>
      </p:sp>
    </p:spTree>
    <p:extLst>
      <p:ext uri="{BB962C8B-B14F-4D97-AF65-F5344CB8AC3E}">
        <p14:creationId xmlns:p14="http://schemas.microsoft.com/office/powerpoint/2010/main" val="160329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body" sz="half" idx="2"/>
          </p:nvPr>
        </p:nvSpPr>
        <p:spPr/>
        <p:txBody>
          <a:bodyPr>
            <a:normAutofit/>
          </a:bodyPr>
          <a:lstStyle/>
          <a:p>
            <a:r>
              <a:rPr lang="en-IN" dirty="0"/>
              <a:t>Joining tables , Sub Query</a:t>
            </a:r>
            <a:endParaRPr lang="en-US" dirty="0"/>
          </a:p>
        </p:txBody>
      </p:sp>
      <p:sp>
        <p:nvSpPr>
          <p:cNvPr id="4" name="Rectangle 3"/>
          <p:cNvSpPr>
            <a:spLocks noGrp="1"/>
          </p:cNvSpPr>
          <p:nvPr>
            <p:ph type="title"/>
          </p:nvPr>
        </p:nvSpPr>
        <p:spPr/>
        <p:txBody>
          <a:bodyPr>
            <a:normAutofit fontScale="90000"/>
          </a:bodyPr>
          <a:lstStyle/>
          <a:p>
            <a:r>
              <a:rPr lang="en-US" dirty="0"/>
              <a:t>SQL Concepts</a:t>
            </a:r>
          </a:p>
        </p:txBody>
      </p:sp>
      <p:pic>
        <p:nvPicPr>
          <p:cNvPr id="8" name="j0178459.jpg"/>
          <p:cNvPicPr>
            <a:picLocks noGrp="1" noChangeAspect="1"/>
          </p:cNvPicPr>
          <p:nvPr>
            <p:ph type="pic" idx="1"/>
          </p:nvPr>
        </p:nvPicPr>
        <p:blipFill>
          <a:blip r:embed="rId3"/>
          <a:srcRect t="16280" b="16280"/>
          <a:stretch>
            <a:fillRect/>
          </a:stretch>
        </p:blip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Memory</a:t>
            </a:r>
          </a:p>
        </p:txBody>
      </p:sp>
      <p:sp>
        <p:nvSpPr>
          <p:cNvPr id="3" name="Content Placeholder 2"/>
          <p:cNvSpPr>
            <a:spLocks noGrp="1"/>
          </p:cNvSpPr>
          <p:nvPr>
            <p:ph idx="1"/>
          </p:nvPr>
        </p:nvSpPr>
        <p:spPr>
          <a:xfrm>
            <a:off x="642910" y="1357304"/>
            <a:ext cx="8105553" cy="4000500"/>
          </a:xfrm>
        </p:spPr>
        <p:txBody>
          <a:bodyPr>
            <a:noAutofit/>
          </a:bodyPr>
          <a:lstStyle/>
          <a:p>
            <a:pPr algn="l">
              <a:spcBef>
                <a:spcPts val="1440"/>
              </a:spcBef>
            </a:pPr>
            <a:r>
              <a:rPr lang="en-US" sz="1600" b="0" i="0" u="none" strike="noStrike" dirty="0">
                <a:solidFill>
                  <a:srgbClr val="000000"/>
                </a:solidFill>
                <a:effectLst/>
                <a:latin typeface="Arial" panose="020B0604020202020204" pitchFamily="34" charset="0"/>
              </a:rPr>
              <a:t>Heap and the Nursery</a:t>
            </a:r>
          </a:p>
          <a:p>
            <a:pPr marR="137160" algn="l">
              <a:spcBef>
                <a:spcPts val="720"/>
              </a:spcBef>
            </a:pPr>
            <a:r>
              <a:rPr lang="en-US" sz="1600" b="0" i="0" dirty="0">
                <a:solidFill>
                  <a:srgbClr val="000000"/>
                </a:solidFill>
                <a:effectLst/>
                <a:latin typeface="Verdana" panose="020B0604030504040204" pitchFamily="34" charset="0"/>
              </a:rPr>
              <a:t>The heap is sometimes divided into two areas (or </a:t>
            </a:r>
            <a:r>
              <a:rPr lang="en-US" sz="1600" b="0" i="1" dirty="0">
                <a:solidFill>
                  <a:srgbClr val="000000"/>
                </a:solidFill>
                <a:effectLst/>
                <a:latin typeface="Verdana" panose="020B0604030504040204" pitchFamily="34" charset="0"/>
              </a:rPr>
              <a:t>generations</a:t>
            </a:r>
            <a:r>
              <a:rPr lang="en-US" sz="1600" b="0" i="0" dirty="0">
                <a:solidFill>
                  <a:srgbClr val="000000"/>
                </a:solidFill>
                <a:effectLst/>
                <a:latin typeface="Verdana" panose="020B0604030504040204" pitchFamily="34" charset="0"/>
              </a:rPr>
              <a:t>) called the </a:t>
            </a:r>
            <a:r>
              <a:rPr lang="en-US" sz="1600" b="0" i="1" dirty="0">
                <a:solidFill>
                  <a:srgbClr val="000000"/>
                </a:solidFill>
                <a:effectLst/>
                <a:latin typeface="Verdana" panose="020B0604030504040204" pitchFamily="34" charset="0"/>
              </a:rPr>
              <a:t>nursery</a:t>
            </a:r>
            <a:r>
              <a:rPr lang="en-US" sz="1600" b="0" i="0" dirty="0">
                <a:solidFill>
                  <a:srgbClr val="000000"/>
                </a:solidFill>
                <a:effectLst/>
                <a:latin typeface="Verdana" panose="020B0604030504040204" pitchFamily="34" charset="0"/>
              </a:rPr>
              <a:t> (or </a:t>
            </a:r>
            <a:r>
              <a:rPr lang="en-US" sz="1600" b="0" i="1" dirty="0">
                <a:solidFill>
                  <a:srgbClr val="000000"/>
                </a:solidFill>
                <a:effectLst/>
                <a:latin typeface="Verdana" panose="020B0604030504040204" pitchFamily="34" charset="0"/>
              </a:rPr>
              <a:t>young space</a:t>
            </a:r>
            <a:r>
              <a:rPr lang="en-US" sz="1600" b="0" i="0" dirty="0">
                <a:solidFill>
                  <a:srgbClr val="000000"/>
                </a:solidFill>
                <a:effectLst/>
                <a:latin typeface="Verdana" panose="020B0604030504040204" pitchFamily="34" charset="0"/>
              </a:rPr>
              <a:t>) and the </a:t>
            </a:r>
            <a:r>
              <a:rPr lang="en-US" sz="1600" b="0" i="1" dirty="0">
                <a:solidFill>
                  <a:srgbClr val="000000"/>
                </a:solidFill>
                <a:effectLst/>
                <a:latin typeface="Verdana" panose="020B0604030504040204" pitchFamily="34" charset="0"/>
              </a:rPr>
              <a:t>old space</a:t>
            </a:r>
            <a:r>
              <a:rPr lang="en-US" sz="1600" b="0" i="0" dirty="0">
                <a:solidFill>
                  <a:srgbClr val="000000"/>
                </a:solidFill>
                <a:effectLst/>
                <a:latin typeface="Verdana" panose="020B0604030504040204" pitchFamily="34" charset="0"/>
              </a:rPr>
              <a:t>.</a:t>
            </a:r>
          </a:p>
          <a:p>
            <a:pPr marR="137160" algn="l">
              <a:spcBef>
                <a:spcPts val="720"/>
              </a:spcBef>
            </a:pPr>
            <a:r>
              <a:rPr lang="en-US" sz="1600" b="0" i="0" dirty="0">
                <a:solidFill>
                  <a:srgbClr val="000000"/>
                </a:solidFill>
                <a:effectLst/>
                <a:latin typeface="Verdana" panose="020B0604030504040204" pitchFamily="34" charset="0"/>
              </a:rPr>
              <a:t>The nursery is a part of the heap reserved for allocation of new objects.</a:t>
            </a:r>
          </a:p>
          <a:p>
            <a:pPr marR="137160" algn="l">
              <a:spcBef>
                <a:spcPts val="720"/>
              </a:spcBef>
            </a:pPr>
            <a:r>
              <a:rPr lang="en-US" sz="1600" b="0" i="0" dirty="0">
                <a:solidFill>
                  <a:srgbClr val="000000"/>
                </a:solidFill>
                <a:effectLst/>
                <a:latin typeface="Verdana" panose="020B0604030504040204" pitchFamily="34" charset="0"/>
              </a:rPr>
              <a:t>When the nursery becomes full, garbage is collected by running a special </a:t>
            </a:r>
            <a:r>
              <a:rPr lang="en-US" sz="1600" b="0" i="1" dirty="0">
                <a:solidFill>
                  <a:srgbClr val="000000"/>
                </a:solidFill>
                <a:effectLst/>
                <a:latin typeface="Verdana" panose="020B0604030504040204" pitchFamily="34" charset="0"/>
              </a:rPr>
              <a:t>young collection</a:t>
            </a:r>
            <a:r>
              <a:rPr lang="en-US" sz="1600" b="0" i="0" dirty="0">
                <a:solidFill>
                  <a:srgbClr val="000000"/>
                </a:solidFill>
                <a:effectLst/>
                <a:latin typeface="Verdana" panose="020B0604030504040204" pitchFamily="34" charset="0"/>
              </a:rPr>
              <a:t>, where all objects that have lived long enough in the nursery are </a:t>
            </a:r>
            <a:r>
              <a:rPr lang="en-US" sz="1600" b="0" i="1" dirty="0">
                <a:solidFill>
                  <a:srgbClr val="000000"/>
                </a:solidFill>
                <a:effectLst/>
                <a:latin typeface="Verdana" panose="020B0604030504040204" pitchFamily="34" charset="0"/>
              </a:rPr>
              <a:t>promoted</a:t>
            </a:r>
            <a:r>
              <a:rPr lang="en-US" sz="1600" b="0" i="0" dirty="0">
                <a:solidFill>
                  <a:srgbClr val="000000"/>
                </a:solidFill>
                <a:effectLst/>
                <a:latin typeface="Verdana" panose="020B0604030504040204" pitchFamily="34" charset="0"/>
              </a:rPr>
              <a:t> (moved) to the old space, thus freeing up the nursery for more object allocation. </a:t>
            </a:r>
          </a:p>
          <a:p>
            <a:pPr marR="137160" algn="l">
              <a:spcBef>
                <a:spcPts val="720"/>
              </a:spcBef>
            </a:pPr>
            <a:r>
              <a:rPr lang="en-US" sz="1600" b="0" i="0" dirty="0">
                <a:solidFill>
                  <a:srgbClr val="000000"/>
                </a:solidFill>
                <a:effectLst/>
                <a:latin typeface="Verdana" panose="020B0604030504040204" pitchFamily="34" charset="0"/>
              </a:rPr>
              <a:t>When the old space becomes full, garbage is collected there, a process called an </a:t>
            </a:r>
            <a:r>
              <a:rPr lang="en-US" sz="1600" b="0" i="1" dirty="0">
                <a:solidFill>
                  <a:srgbClr val="000000"/>
                </a:solidFill>
                <a:effectLst/>
                <a:latin typeface="Verdana" panose="020B0604030504040204" pitchFamily="34" charset="0"/>
              </a:rPr>
              <a:t>old collection</a:t>
            </a:r>
            <a:r>
              <a:rPr lang="en-US" sz="1600"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374094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Memory Structure</a:t>
            </a:r>
          </a:p>
        </p:txBody>
      </p:sp>
      <p:sp>
        <p:nvSpPr>
          <p:cNvPr id="5" name="Content Placeholder 4">
            <a:extLst>
              <a:ext uri="{FF2B5EF4-FFF2-40B4-BE49-F238E27FC236}">
                <a16:creationId xmlns:a16="http://schemas.microsoft.com/office/drawing/2014/main" id="{2C851195-CF66-2996-EDAB-3DB83F7D75FC}"/>
              </a:ext>
            </a:extLst>
          </p:cNvPr>
          <p:cNvSpPr>
            <a:spLocks noGrp="1"/>
          </p:cNvSpPr>
          <p:nvPr>
            <p:ph idx="1"/>
          </p:nvPr>
        </p:nvSpPr>
        <p:spPr>
          <a:xfrm>
            <a:off x="251520" y="1383822"/>
            <a:ext cx="3750871" cy="3188192"/>
          </a:xfrm>
        </p:spPr>
        <p:txBody>
          <a:bodyPr>
            <a:normAutofit fontScale="55000" lnSpcReduction="20000"/>
          </a:bodyPr>
          <a:lstStyle/>
          <a:p>
            <a:pPr algn="l"/>
            <a:r>
              <a:rPr lang="en-US" b="1" i="0" dirty="0">
                <a:effectLst/>
                <a:latin typeface="__Source_Sans_Pro_fea366"/>
              </a:rPr>
              <a:t>Method Area :</a:t>
            </a:r>
          </a:p>
          <a:p>
            <a:pPr algn="l">
              <a:buFont typeface="Arial" panose="020B0604020202020204" pitchFamily="34" charset="0"/>
              <a:buChar char="•"/>
            </a:pPr>
            <a:r>
              <a:rPr lang="en-US" b="0" i="0" dirty="0">
                <a:solidFill>
                  <a:srgbClr val="61738E"/>
                </a:solidFill>
                <a:effectLst/>
                <a:latin typeface="__Source_Sans_Pro_fea366"/>
              </a:rPr>
              <a:t>The heap memory, which is shared by all threads, includes a section called Method Area. When the JVM starts, it creates.</a:t>
            </a:r>
          </a:p>
          <a:p>
            <a:pPr algn="l">
              <a:buFont typeface="Arial" panose="020B0604020202020204" pitchFamily="34" charset="0"/>
              <a:buChar char="•"/>
            </a:pPr>
            <a:r>
              <a:rPr lang="en-US" b="0" i="0" dirty="0">
                <a:solidFill>
                  <a:srgbClr val="61738E"/>
                </a:solidFill>
                <a:effectLst/>
                <a:latin typeface="__Source_Sans_Pro_fea366"/>
              </a:rPr>
              <a:t>The name of the superclass, the name of the interface, and the constructors are all stored there.</a:t>
            </a:r>
          </a:p>
          <a:p>
            <a:pPr algn="l">
              <a:buFont typeface="Arial" panose="020B0604020202020204" pitchFamily="34" charset="0"/>
              <a:buChar char="•"/>
            </a:pPr>
            <a:r>
              <a:rPr lang="en-US" b="0" i="0" dirty="0">
                <a:solidFill>
                  <a:srgbClr val="61738E"/>
                </a:solidFill>
                <a:effectLst/>
                <a:latin typeface="__Source_Sans_Pro_fea366"/>
              </a:rPr>
              <a:t>It includes elements specific to each class, including fields, constant pools, method local data, method codes, Constructor codes, etc., that are used to initialize objects and interfaces.</a:t>
            </a:r>
          </a:p>
          <a:p>
            <a:endParaRPr lang="en-US" dirty="0"/>
          </a:p>
        </p:txBody>
      </p:sp>
      <p:pic>
        <p:nvPicPr>
          <p:cNvPr id="7" name="Picture 6">
            <a:extLst>
              <a:ext uri="{FF2B5EF4-FFF2-40B4-BE49-F238E27FC236}">
                <a16:creationId xmlns:a16="http://schemas.microsoft.com/office/drawing/2014/main" id="{B8FE596A-0BA1-7F52-2025-7C2A729F1DC8}"/>
              </a:ext>
            </a:extLst>
          </p:cNvPr>
          <p:cNvPicPr>
            <a:picLocks noChangeAspect="1"/>
          </p:cNvPicPr>
          <p:nvPr/>
        </p:nvPicPr>
        <p:blipFill>
          <a:blip r:embed="rId2"/>
          <a:stretch>
            <a:fillRect/>
          </a:stretch>
        </p:blipFill>
        <p:spPr>
          <a:xfrm>
            <a:off x="4002391" y="1419622"/>
            <a:ext cx="5106113" cy="1390844"/>
          </a:xfrm>
          <a:prstGeom prst="rect">
            <a:avLst/>
          </a:prstGeom>
        </p:spPr>
      </p:pic>
    </p:spTree>
    <p:extLst>
      <p:ext uri="{BB962C8B-B14F-4D97-AF65-F5344CB8AC3E}">
        <p14:creationId xmlns:p14="http://schemas.microsoft.com/office/powerpoint/2010/main" val="219164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Memory Structure</a:t>
            </a:r>
          </a:p>
        </p:txBody>
      </p:sp>
      <p:sp>
        <p:nvSpPr>
          <p:cNvPr id="5" name="Content Placeholder 4">
            <a:extLst>
              <a:ext uri="{FF2B5EF4-FFF2-40B4-BE49-F238E27FC236}">
                <a16:creationId xmlns:a16="http://schemas.microsoft.com/office/drawing/2014/main" id="{2C851195-CF66-2996-EDAB-3DB83F7D75FC}"/>
              </a:ext>
            </a:extLst>
          </p:cNvPr>
          <p:cNvSpPr>
            <a:spLocks noGrp="1"/>
          </p:cNvSpPr>
          <p:nvPr>
            <p:ph idx="1"/>
          </p:nvPr>
        </p:nvSpPr>
        <p:spPr>
          <a:xfrm>
            <a:off x="251520" y="1383822"/>
            <a:ext cx="3750871" cy="3188192"/>
          </a:xfrm>
        </p:spPr>
        <p:txBody>
          <a:bodyPr>
            <a:normAutofit/>
          </a:bodyPr>
          <a:lstStyle/>
          <a:p>
            <a:pPr algn="l"/>
            <a:r>
              <a:rPr lang="en-US" sz="1600" b="1" i="0" dirty="0">
                <a:effectLst/>
                <a:latin typeface="__Source_Sans_Pro_fea366"/>
              </a:rPr>
              <a:t>Heap Area :</a:t>
            </a:r>
          </a:p>
          <a:p>
            <a:pPr algn="l"/>
            <a:r>
              <a:rPr lang="en-US" sz="1600" b="0" i="0" dirty="0">
                <a:solidFill>
                  <a:srgbClr val="61738E"/>
                </a:solidFill>
                <a:effectLst/>
                <a:latin typeface="__Source_Sans_Pro_fea366"/>
              </a:rPr>
              <a:t>The objects that are produced while a Java program is running are kept in heap memory.</a:t>
            </a:r>
          </a:p>
          <a:p>
            <a:pPr algn="l"/>
            <a:r>
              <a:rPr lang="en-US" sz="1600" b="0" i="0" dirty="0">
                <a:solidFill>
                  <a:srgbClr val="61738E"/>
                </a:solidFill>
                <a:effectLst/>
                <a:latin typeface="__Source_Sans_Pro_fea366"/>
              </a:rPr>
              <a:t>When compared to stack, heap memory is larger in size.</a:t>
            </a:r>
          </a:p>
          <a:p>
            <a:pPr algn="l"/>
            <a:r>
              <a:rPr lang="en-US" sz="1600" b="0" i="0" dirty="0">
                <a:solidFill>
                  <a:srgbClr val="61738E"/>
                </a:solidFill>
                <a:effectLst/>
                <a:latin typeface="__Source_Sans_Pro_fea366"/>
              </a:rPr>
              <a:t>The garbage collector automatically removes any unnecessary objects from the heap memory.</a:t>
            </a:r>
          </a:p>
        </p:txBody>
      </p:sp>
      <p:pic>
        <p:nvPicPr>
          <p:cNvPr id="7" name="Picture 6">
            <a:extLst>
              <a:ext uri="{FF2B5EF4-FFF2-40B4-BE49-F238E27FC236}">
                <a16:creationId xmlns:a16="http://schemas.microsoft.com/office/drawing/2014/main" id="{B8FE596A-0BA1-7F52-2025-7C2A729F1DC8}"/>
              </a:ext>
            </a:extLst>
          </p:cNvPr>
          <p:cNvPicPr>
            <a:picLocks noChangeAspect="1"/>
          </p:cNvPicPr>
          <p:nvPr/>
        </p:nvPicPr>
        <p:blipFill>
          <a:blip r:embed="rId2"/>
          <a:stretch>
            <a:fillRect/>
          </a:stretch>
        </p:blipFill>
        <p:spPr>
          <a:xfrm>
            <a:off x="4002391" y="1419622"/>
            <a:ext cx="5106113" cy="1390844"/>
          </a:xfrm>
          <a:prstGeom prst="rect">
            <a:avLst/>
          </a:prstGeom>
        </p:spPr>
      </p:pic>
    </p:spTree>
    <p:extLst>
      <p:ext uri="{BB962C8B-B14F-4D97-AF65-F5344CB8AC3E}">
        <p14:creationId xmlns:p14="http://schemas.microsoft.com/office/powerpoint/2010/main" val="3630582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Memory Structure</a:t>
            </a:r>
          </a:p>
        </p:txBody>
      </p:sp>
      <p:sp>
        <p:nvSpPr>
          <p:cNvPr id="5" name="Content Placeholder 4">
            <a:extLst>
              <a:ext uri="{FF2B5EF4-FFF2-40B4-BE49-F238E27FC236}">
                <a16:creationId xmlns:a16="http://schemas.microsoft.com/office/drawing/2014/main" id="{2C851195-CF66-2996-EDAB-3DB83F7D75FC}"/>
              </a:ext>
            </a:extLst>
          </p:cNvPr>
          <p:cNvSpPr>
            <a:spLocks noGrp="1"/>
          </p:cNvSpPr>
          <p:nvPr>
            <p:ph idx="1"/>
          </p:nvPr>
        </p:nvSpPr>
        <p:spPr>
          <a:xfrm>
            <a:off x="251520" y="1383822"/>
            <a:ext cx="3750871" cy="3188192"/>
          </a:xfrm>
        </p:spPr>
        <p:txBody>
          <a:bodyPr>
            <a:noAutofit/>
          </a:bodyPr>
          <a:lstStyle/>
          <a:p>
            <a:pPr algn="l"/>
            <a:r>
              <a:rPr lang="en-US" sz="1600" b="1" i="0" dirty="0">
                <a:effectLst/>
                <a:latin typeface="__Source_Sans_Pro_fea366"/>
              </a:rPr>
              <a:t>Stack Area :</a:t>
            </a:r>
          </a:p>
          <a:p>
            <a:pPr algn="l">
              <a:buFont typeface="Arial" panose="020B0604020202020204" pitchFamily="34" charset="0"/>
              <a:buChar char="•"/>
            </a:pPr>
            <a:r>
              <a:rPr lang="en-US" sz="1600" b="0" i="0" dirty="0">
                <a:solidFill>
                  <a:srgbClr val="61738E"/>
                </a:solidFill>
                <a:effectLst/>
                <a:latin typeface="__Source_Sans_Pro_fea366"/>
              </a:rPr>
              <a:t>When a thread starts, the stack area is generated. It might have a fixed size or a variable size.</a:t>
            </a:r>
          </a:p>
          <a:p>
            <a:pPr algn="l">
              <a:buFont typeface="Arial" panose="020B0604020202020204" pitchFamily="34" charset="0"/>
              <a:buChar char="•"/>
            </a:pPr>
            <a:r>
              <a:rPr lang="en-US" sz="1600" b="0" i="0" dirty="0">
                <a:solidFill>
                  <a:srgbClr val="61738E"/>
                </a:solidFill>
                <a:effectLst/>
                <a:latin typeface="__Source_Sans_Pro_fea366"/>
              </a:rPr>
              <a:t>Each thread has its allocation of stack memory. Data and unfinished results are stored there.</a:t>
            </a:r>
          </a:p>
          <a:p>
            <a:pPr algn="l">
              <a:buFont typeface="Arial" panose="020B0604020202020204" pitchFamily="34" charset="0"/>
              <a:buChar char="•"/>
            </a:pPr>
            <a:r>
              <a:rPr lang="en-US" sz="1600" b="0" i="0" dirty="0">
                <a:solidFill>
                  <a:srgbClr val="61738E"/>
                </a:solidFill>
                <a:effectLst/>
                <a:latin typeface="__Source_Sans_Pro_fea366"/>
              </a:rPr>
              <a:t>There are heap object references in it.</a:t>
            </a:r>
          </a:p>
          <a:p>
            <a:pPr algn="l">
              <a:buFont typeface="Arial" panose="020B0604020202020204" pitchFamily="34" charset="0"/>
              <a:buChar char="•"/>
            </a:pPr>
            <a:r>
              <a:rPr lang="en-US" sz="1600" b="0" i="0" dirty="0">
                <a:solidFill>
                  <a:srgbClr val="61738E"/>
                </a:solidFill>
                <a:effectLst/>
                <a:latin typeface="__Source_Sans_Pro_fea366"/>
              </a:rPr>
              <a:t>The term "scope" refers to the visibility of the variables that are kept in the stack.</a:t>
            </a:r>
          </a:p>
          <a:p>
            <a:pPr algn="l">
              <a:buFont typeface="Arial" panose="020B0604020202020204" pitchFamily="34" charset="0"/>
              <a:buChar char="•"/>
            </a:pPr>
            <a:r>
              <a:rPr lang="en-US" sz="1600" b="0" i="0" dirty="0">
                <a:solidFill>
                  <a:srgbClr val="61738E"/>
                </a:solidFill>
                <a:effectLst/>
                <a:latin typeface="__Source_Sans_Pro_fea366"/>
              </a:rPr>
              <a:t>It is not necessary for stack memory to be continuous.</a:t>
            </a:r>
          </a:p>
        </p:txBody>
      </p:sp>
      <p:pic>
        <p:nvPicPr>
          <p:cNvPr id="7" name="Picture 6">
            <a:extLst>
              <a:ext uri="{FF2B5EF4-FFF2-40B4-BE49-F238E27FC236}">
                <a16:creationId xmlns:a16="http://schemas.microsoft.com/office/drawing/2014/main" id="{B8FE596A-0BA1-7F52-2025-7C2A729F1DC8}"/>
              </a:ext>
            </a:extLst>
          </p:cNvPr>
          <p:cNvPicPr>
            <a:picLocks noChangeAspect="1"/>
          </p:cNvPicPr>
          <p:nvPr/>
        </p:nvPicPr>
        <p:blipFill>
          <a:blip r:embed="rId2"/>
          <a:stretch>
            <a:fillRect/>
          </a:stretch>
        </p:blipFill>
        <p:spPr>
          <a:xfrm>
            <a:off x="4002391" y="1419622"/>
            <a:ext cx="5106113" cy="1390844"/>
          </a:xfrm>
          <a:prstGeom prst="rect">
            <a:avLst/>
          </a:prstGeom>
        </p:spPr>
      </p:pic>
    </p:spTree>
    <p:extLst>
      <p:ext uri="{BB962C8B-B14F-4D97-AF65-F5344CB8AC3E}">
        <p14:creationId xmlns:p14="http://schemas.microsoft.com/office/powerpoint/2010/main" val="3486921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Loop</a:t>
            </a:r>
          </a:p>
        </p:txBody>
      </p:sp>
      <p:sp>
        <p:nvSpPr>
          <p:cNvPr id="3" name="Content Placeholder 2"/>
          <p:cNvSpPr>
            <a:spLocks noGrp="1"/>
          </p:cNvSpPr>
          <p:nvPr>
            <p:ph idx="1"/>
          </p:nvPr>
        </p:nvSpPr>
        <p:spPr>
          <a:xfrm>
            <a:off x="642910" y="1357304"/>
            <a:ext cx="8105553" cy="4000500"/>
          </a:xfrm>
        </p:spPr>
        <p:txBody>
          <a:bodyPr>
            <a:noAutofit/>
          </a:bodyPr>
          <a:lstStyle/>
          <a:p>
            <a:r>
              <a:rPr lang="en-US" sz="1600" b="0" i="0" dirty="0">
                <a:solidFill>
                  <a:srgbClr val="4D5156"/>
                </a:solidFill>
                <a:effectLst/>
                <a:latin typeface="Google Sans"/>
              </a:rPr>
              <a:t>Java provides repetition statements/looping statements that </a:t>
            </a:r>
            <a:r>
              <a:rPr lang="en-US" sz="1600" b="0" i="0" dirty="0">
                <a:solidFill>
                  <a:srgbClr val="040C28"/>
                </a:solidFill>
                <a:effectLst/>
                <a:latin typeface="Google Sans"/>
              </a:rPr>
              <a:t>enable programmers to control the flow of execution by repetitively performing a set of statements as long as the continuation condition remains true</a:t>
            </a:r>
            <a:r>
              <a:rPr lang="en-US" sz="1600" b="0" i="0" dirty="0">
                <a:solidFill>
                  <a:srgbClr val="4D5156"/>
                </a:solidFill>
                <a:effectLst/>
                <a:latin typeface="Google Sans"/>
              </a:rPr>
              <a:t>. </a:t>
            </a:r>
          </a:p>
          <a:p>
            <a:r>
              <a:rPr lang="en-US" sz="1600" b="0" i="0" dirty="0">
                <a:solidFill>
                  <a:srgbClr val="4D5156"/>
                </a:solidFill>
                <a:effectLst/>
                <a:latin typeface="Google Sans"/>
              </a:rPr>
              <a:t>These three looping statements are called :</a:t>
            </a:r>
          </a:p>
          <a:p>
            <a:pPr lvl="1"/>
            <a:r>
              <a:rPr lang="en-US" sz="1300" b="0" i="0" dirty="0">
                <a:solidFill>
                  <a:srgbClr val="4D5156"/>
                </a:solidFill>
                <a:effectLst/>
                <a:latin typeface="Google Sans"/>
              </a:rPr>
              <a:t>For</a:t>
            </a:r>
          </a:p>
          <a:p>
            <a:pPr lvl="1"/>
            <a:r>
              <a:rPr lang="en-US" sz="1300" b="0" i="0" dirty="0">
                <a:solidFill>
                  <a:srgbClr val="4D5156"/>
                </a:solidFill>
                <a:effectLst/>
                <a:latin typeface="Google Sans"/>
              </a:rPr>
              <a:t>While</a:t>
            </a:r>
          </a:p>
          <a:p>
            <a:pPr lvl="1"/>
            <a:r>
              <a:rPr lang="en-US" sz="1300" b="0" i="0" dirty="0">
                <a:solidFill>
                  <a:srgbClr val="4D5156"/>
                </a:solidFill>
                <a:effectLst/>
                <a:latin typeface="Google Sans"/>
              </a:rPr>
              <a:t>do… while statements.</a:t>
            </a:r>
            <a:endParaRPr lang="en-IN" sz="1300" b="0" i="0" dirty="0">
              <a:solidFill>
                <a:srgbClr val="4D5156"/>
              </a:solidFill>
              <a:effectLst/>
              <a:latin typeface="Google Sans"/>
            </a:endParaRPr>
          </a:p>
          <a:p>
            <a:pPr algn="l"/>
            <a:r>
              <a:rPr lang="en-US" sz="1600" dirty="0">
                <a:solidFill>
                  <a:srgbClr val="4D5156"/>
                </a:solidFill>
                <a:latin typeface="Google Sans"/>
              </a:rPr>
              <a:t>There is a common structure of all types of loops, such as:</a:t>
            </a:r>
          </a:p>
          <a:p>
            <a:pPr algn="l">
              <a:buFont typeface="Arial" panose="020B0604020202020204" pitchFamily="34" charset="0"/>
              <a:buChar char="•"/>
            </a:pPr>
            <a:r>
              <a:rPr lang="en-US" sz="1600" dirty="0">
                <a:solidFill>
                  <a:srgbClr val="4D5156"/>
                </a:solidFill>
                <a:latin typeface="Google Sans"/>
              </a:rPr>
              <a:t>There is a control variable, called the loop counter and control variable must be initialized.</a:t>
            </a:r>
          </a:p>
          <a:p>
            <a:pPr algn="l">
              <a:buFont typeface="Arial" panose="020B0604020202020204" pitchFamily="34" charset="0"/>
              <a:buChar char="•"/>
            </a:pPr>
            <a:r>
              <a:rPr lang="en-US" sz="1600" dirty="0">
                <a:solidFill>
                  <a:srgbClr val="4D5156"/>
                </a:solidFill>
                <a:latin typeface="Google Sans"/>
              </a:rPr>
              <a:t>The increment/decrement of the control variable, which is modified each time the iteration of the loop occurs.</a:t>
            </a:r>
          </a:p>
          <a:p>
            <a:pPr algn="l">
              <a:buFont typeface="Arial" panose="020B0604020202020204" pitchFamily="34" charset="0"/>
              <a:buChar char="•"/>
            </a:pPr>
            <a:r>
              <a:rPr lang="en-US" sz="1600" dirty="0">
                <a:solidFill>
                  <a:srgbClr val="4D5156"/>
                </a:solidFill>
                <a:latin typeface="Google Sans"/>
              </a:rPr>
              <a:t>The loop condition that determines if the looping should continue or the program should break from it.</a:t>
            </a:r>
          </a:p>
          <a:p>
            <a:pPr marL="365760" lvl="1" indent="0">
              <a:buNone/>
            </a:pPr>
            <a:endParaRPr lang="en-US" sz="1300" b="0" i="0" dirty="0">
              <a:solidFill>
                <a:srgbClr val="4D5156"/>
              </a:solidFill>
              <a:effectLst/>
              <a:latin typeface="Google Sans"/>
            </a:endParaRPr>
          </a:p>
        </p:txBody>
      </p:sp>
    </p:spTree>
    <p:extLst>
      <p:ext uri="{BB962C8B-B14F-4D97-AF65-F5344CB8AC3E}">
        <p14:creationId xmlns:p14="http://schemas.microsoft.com/office/powerpoint/2010/main" val="3982849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Loop-1</a:t>
            </a:r>
          </a:p>
        </p:txBody>
      </p:sp>
      <p:sp>
        <p:nvSpPr>
          <p:cNvPr id="3" name="Content Placeholder 2"/>
          <p:cNvSpPr>
            <a:spLocks noGrp="1"/>
          </p:cNvSpPr>
          <p:nvPr>
            <p:ph idx="1"/>
          </p:nvPr>
        </p:nvSpPr>
        <p:spPr>
          <a:xfrm>
            <a:off x="642911" y="1357304"/>
            <a:ext cx="5297241" cy="4000500"/>
          </a:xfrm>
        </p:spPr>
        <p:txBody>
          <a:bodyPr>
            <a:noAutofit/>
          </a:bodyPr>
          <a:lstStyle/>
          <a:p>
            <a:r>
              <a:rPr lang="en-US" sz="1600" b="0" i="0" dirty="0">
                <a:solidFill>
                  <a:srgbClr val="4D5156"/>
                </a:solidFill>
                <a:effectLst/>
                <a:latin typeface="Google Sans"/>
              </a:rPr>
              <a:t>Code Fragment for :  while loop</a:t>
            </a:r>
          </a:p>
          <a:p>
            <a:endParaRPr lang="en-US" sz="1600" b="0" i="0" dirty="0">
              <a:solidFill>
                <a:srgbClr val="4D5156"/>
              </a:solidFill>
              <a:effectLst/>
              <a:latin typeface="Google Sans"/>
            </a:endParaRPr>
          </a:p>
          <a:p>
            <a:r>
              <a:rPr lang="en-US" sz="1600" dirty="0">
                <a:solidFill>
                  <a:srgbClr val="4D5156"/>
                </a:solidFill>
                <a:latin typeface="Google Sans"/>
              </a:rPr>
              <a:t>int counter = 1;   // Control variable initialized</a:t>
            </a:r>
          </a:p>
          <a:p>
            <a:endParaRPr lang="en-US" sz="1600" dirty="0">
              <a:solidFill>
                <a:srgbClr val="4D5156"/>
              </a:solidFill>
              <a:latin typeface="Google Sans"/>
            </a:endParaRPr>
          </a:p>
          <a:p>
            <a:r>
              <a:rPr lang="en-US" sz="1600" dirty="0">
                <a:solidFill>
                  <a:srgbClr val="4D5156"/>
                </a:solidFill>
                <a:latin typeface="Google Sans"/>
              </a:rPr>
              <a:t>// Condition for loop continuation</a:t>
            </a:r>
          </a:p>
          <a:p>
            <a:r>
              <a:rPr lang="en-US" sz="1600" dirty="0">
                <a:solidFill>
                  <a:srgbClr val="4D5156"/>
                </a:solidFill>
                <a:latin typeface="Google Sans"/>
              </a:rPr>
              <a:t>while (counter &lt;= 10) {</a:t>
            </a:r>
          </a:p>
          <a:p>
            <a:r>
              <a:rPr lang="en-US" sz="1600" dirty="0">
                <a:solidFill>
                  <a:srgbClr val="4D5156"/>
                </a:solidFill>
                <a:latin typeface="Google Sans"/>
              </a:rPr>
              <a:t>   </a:t>
            </a:r>
            <a:r>
              <a:rPr lang="en-US" sz="1600" dirty="0" err="1">
                <a:solidFill>
                  <a:srgbClr val="4D5156"/>
                </a:solidFill>
                <a:latin typeface="Google Sans"/>
              </a:rPr>
              <a:t>System.out.println</a:t>
            </a:r>
            <a:r>
              <a:rPr lang="en-US" sz="1600" dirty="0">
                <a:solidFill>
                  <a:srgbClr val="4D5156"/>
                </a:solidFill>
                <a:latin typeface="Google Sans"/>
              </a:rPr>
              <a:t>(counter);</a:t>
            </a:r>
          </a:p>
          <a:p>
            <a:r>
              <a:rPr lang="en-US" sz="1600" dirty="0">
                <a:solidFill>
                  <a:srgbClr val="4D5156"/>
                </a:solidFill>
                <a:latin typeface="Google Sans"/>
              </a:rPr>
              <a:t>   counter++;     // Increment the control variable</a:t>
            </a:r>
          </a:p>
          <a:p>
            <a:r>
              <a:rPr lang="en-US" sz="1600" dirty="0">
                <a:solidFill>
                  <a:srgbClr val="4D5156"/>
                </a:solidFill>
                <a:latin typeface="Google Sans"/>
              </a:rPr>
              <a:t>}</a:t>
            </a:r>
          </a:p>
          <a:p>
            <a:endParaRPr lang="en-IN" sz="1300" dirty="0"/>
          </a:p>
        </p:txBody>
      </p:sp>
      <p:pic>
        <p:nvPicPr>
          <p:cNvPr id="6" name="Picture 5">
            <a:extLst>
              <a:ext uri="{FF2B5EF4-FFF2-40B4-BE49-F238E27FC236}">
                <a16:creationId xmlns:a16="http://schemas.microsoft.com/office/drawing/2014/main" id="{AB2B2C78-B2C6-B4F1-45AC-47E0946B2E96}"/>
              </a:ext>
            </a:extLst>
          </p:cNvPr>
          <p:cNvPicPr>
            <a:picLocks noChangeAspect="1"/>
          </p:cNvPicPr>
          <p:nvPr/>
        </p:nvPicPr>
        <p:blipFill>
          <a:blip r:embed="rId2"/>
          <a:stretch>
            <a:fillRect/>
          </a:stretch>
        </p:blipFill>
        <p:spPr>
          <a:xfrm>
            <a:off x="6228184" y="1491630"/>
            <a:ext cx="2534004" cy="2838846"/>
          </a:xfrm>
          <a:prstGeom prst="rect">
            <a:avLst/>
          </a:prstGeom>
        </p:spPr>
      </p:pic>
    </p:spTree>
    <p:extLst>
      <p:ext uri="{BB962C8B-B14F-4D97-AF65-F5344CB8AC3E}">
        <p14:creationId xmlns:p14="http://schemas.microsoft.com/office/powerpoint/2010/main" val="143293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Loop-2</a:t>
            </a:r>
          </a:p>
        </p:txBody>
      </p:sp>
      <p:sp>
        <p:nvSpPr>
          <p:cNvPr id="3" name="Content Placeholder 2"/>
          <p:cNvSpPr>
            <a:spLocks noGrp="1"/>
          </p:cNvSpPr>
          <p:nvPr>
            <p:ph idx="1"/>
          </p:nvPr>
        </p:nvSpPr>
        <p:spPr>
          <a:xfrm>
            <a:off x="642911" y="1357304"/>
            <a:ext cx="5297241" cy="4000500"/>
          </a:xfrm>
        </p:spPr>
        <p:txBody>
          <a:bodyPr>
            <a:noAutofit/>
          </a:bodyPr>
          <a:lstStyle/>
          <a:p>
            <a:r>
              <a:rPr lang="en-US" sz="1600" b="0" i="0" dirty="0">
                <a:solidFill>
                  <a:srgbClr val="4D5156"/>
                </a:solidFill>
                <a:effectLst/>
                <a:latin typeface="Google Sans"/>
              </a:rPr>
              <a:t>Code Fragment for :  for  loop</a:t>
            </a:r>
          </a:p>
          <a:p>
            <a:r>
              <a:rPr lang="en-US" sz="1600" dirty="0">
                <a:solidFill>
                  <a:srgbClr val="4D5156"/>
                </a:solidFill>
                <a:latin typeface="Google Sans"/>
              </a:rPr>
              <a:t>// For(&lt;initialization&gt;;&lt;condition&gt;;&lt;increment&gt;</a:t>
            </a:r>
          </a:p>
          <a:p>
            <a:r>
              <a:rPr lang="en-US" sz="1600" dirty="0">
                <a:solidFill>
                  <a:srgbClr val="4D5156"/>
                </a:solidFill>
                <a:latin typeface="Google Sans"/>
              </a:rPr>
              <a:t>for(int counter = 1; counter &lt;= 10; counter++){</a:t>
            </a:r>
          </a:p>
          <a:p>
            <a:r>
              <a:rPr lang="en-US" sz="1600" dirty="0">
                <a:solidFill>
                  <a:srgbClr val="4D5156"/>
                </a:solidFill>
                <a:latin typeface="Google Sans"/>
              </a:rPr>
              <a:t>   </a:t>
            </a:r>
            <a:r>
              <a:rPr lang="en-US" sz="1600" dirty="0" err="1">
                <a:solidFill>
                  <a:srgbClr val="4D5156"/>
                </a:solidFill>
                <a:latin typeface="Google Sans"/>
              </a:rPr>
              <a:t>System.out.println</a:t>
            </a:r>
            <a:r>
              <a:rPr lang="en-US" sz="1600" dirty="0">
                <a:solidFill>
                  <a:srgbClr val="4D5156"/>
                </a:solidFill>
                <a:latin typeface="Google Sans"/>
              </a:rPr>
              <a:t>(counter);</a:t>
            </a:r>
          </a:p>
          <a:p>
            <a:r>
              <a:rPr lang="en-US" sz="1600" dirty="0">
                <a:solidFill>
                  <a:srgbClr val="4D5156"/>
                </a:solidFill>
                <a:latin typeface="Google Sans"/>
              </a:rPr>
              <a:t>}</a:t>
            </a:r>
            <a:endParaRPr lang="en-IN" sz="1300" dirty="0"/>
          </a:p>
        </p:txBody>
      </p:sp>
      <p:pic>
        <p:nvPicPr>
          <p:cNvPr id="5" name="Picture 4">
            <a:extLst>
              <a:ext uri="{FF2B5EF4-FFF2-40B4-BE49-F238E27FC236}">
                <a16:creationId xmlns:a16="http://schemas.microsoft.com/office/drawing/2014/main" id="{60B5AD0E-E975-1BF0-C4FB-948873AC8A1C}"/>
              </a:ext>
            </a:extLst>
          </p:cNvPr>
          <p:cNvPicPr>
            <a:picLocks noChangeAspect="1"/>
          </p:cNvPicPr>
          <p:nvPr/>
        </p:nvPicPr>
        <p:blipFill>
          <a:blip r:embed="rId2"/>
          <a:stretch>
            <a:fillRect/>
          </a:stretch>
        </p:blipFill>
        <p:spPr>
          <a:xfrm>
            <a:off x="5292080" y="1389302"/>
            <a:ext cx="3743847" cy="2105319"/>
          </a:xfrm>
          <a:prstGeom prst="rect">
            <a:avLst/>
          </a:prstGeom>
        </p:spPr>
      </p:pic>
      <p:pic>
        <p:nvPicPr>
          <p:cNvPr id="8" name="Picture 7">
            <a:extLst>
              <a:ext uri="{FF2B5EF4-FFF2-40B4-BE49-F238E27FC236}">
                <a16:creationId xmlns:a16="http://schemas.microsoft.com/office/drawing/2014/main" id="{67D41FCE-E296-9DF5-6388-814F3A31692C}"/>
              </a:ext>
            </a:extLst>
          </p:cNvPr>
          <p:cNvPicPr>
            <a:picLocks noChangeAspect="1"/>
          </p:cNvPicPr>
          <p:nvPr/>
        </p:nvPicPr>
        <p:blipFill>
          <a:blip r:embed="rId3"/>
          <a:stretch>
            <a:fillRect/>
          </a:stretch>
        </p:blipFill>
        <p:spPr>
          <a:xfrm>
            <a:off x="159246" y="3145593"/>
            <a:ext cx="3143689" cy="1162212"/>
          </a:xfrm>
          <a:prstGeom prst="rect">
            <a:avLst/>
          </a:prstGeom>
        </p:spPr>
      </p:pic>
      <p:pic>
        <p:nvPicPr>
          <p:cNvPr id="10" name="Picture 9">
            <a:extLst>
              <a:ext uri="{FF2B5EF4-FFF2-40B4-BE49-F238E27FC236}">
                <a16:creationId xmlns:a16="http://schemas.microsoft.com/office/drawing/2014/main" id="{86055208-425A-1B6C-F703-203ABC6761A9}"/>
              </a:ext>
            </a:extLst>
          </p:cNvPr>
          <p:cNvPicPr>
            <a:picLocks noChangeAspect="1"/>
          </p:cNvPicPr>
          <p:nvPr/>
        </p:nvPicPr>
        <p:blipFill>
          <a:blip r:embed="rId4"/>
          <a:stretch>
            <a:fillRect/>
          </a:stretch>
        </p:blipFill>
        <p:spPr>
          <a:xfrm>
            <a:off x="3347864" y="3110354"/>
            <a:ext cx="2238687" cy="1390844"/>
          </a:xfrm>
          <a:prstGeom prst="rect">
            <a:avLst/>
          </a:prstGeom>
        </p:spPr>
      </p:pic>
      <p:pic>
        <p:nvPicPr>
          <p:cNvPr id="12" name="Picture 11">
            <a:extLst>
              <a:ext uri="{FF2B5EF4-FFF2-40B4-BE49-F238E27FC236}">
                <a16:creationId xmlns:a16="http://schemas.microsoft.com/office/drawing/2014/main" id="{81797C0C-9C60-9490-FA04-E325D39D8542}"/>
              </a:ext>
            </a:extLst>
          </p:cNvPr>
          <p:cNvPicPr>
            <a:picLocks noChangeAspect="1"/>
          </p:cNvPicPr>
          <p:nvPr/>
        </p:nvPicPr>
        <p:blipFill>
          <a:blip r:embed="rId5"/>
          <a:stretch>
            <a:fillRect/>
          </a:stretch>
        </p:blipFill>
        <p:spPr>
          <a:xfrm>
            <a:off x="6048730" y="3625975"/>
            <a:ext cx="1810003" cy="657317"/>
          </a:xfrm>
          <a:prstGeom prst="rect">
            <a:avLst/>
          </a:prstGeom>
        </p:spPr>
      </p:pic>
    </p:spTree>
    <p:extLst>
      <p:ext uri="{BB962C8B-B14F-4D97-AF65-F5344CB8AC3E}">
        <p14:creationId xmlns:p14="http://schemas.microsoft.com/office/powerpoint/2010/main" val="2861037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Loop-3</a:t>
            </a:r>
          </a:p>
        </p:txBody>
      </p:sp>
      <p:sp>
        <p:nvSpPr>
          <p:cNvPr id="3" name="Content Placeholder 2"/>
          <p:cNvSpPr>
            <a:spLocks noGrp="1"/>
          </p:cNvSpPr>
          <p:nvPr>
            <p:ph idx="1"/>
          </p:nvPr>
        </p:nvSpPr>
        <p:spPr>
          <a:xfrm>
            <a:off x="642911" y="1357304"/>
            <a:ext cx="5297241" cy="4000500"/>
          </a:xfrm>
        </p:spPr>
        <p:txBody>
          <a:bodyPr>
            <a:noAutofit/>
          </a:bodyPr>
          <a:lstStyle/>
          <a:p>
            <a:r>
              <a:rPr lang="en-US" sz="1600" b="0" i="0" dirty="0">
                <a:solidFill>
                  <a:srgbClr val="4D5156"/>
                </a:solidFill>
                <a:effectLst/>
                <a:latin typeface="Google Sans"/>
              </a:rPr>
              <a:t>Code Fragment for : do… while loop</a:t>
            </a:r>
          </a:p>
          <a:p>
            <a:endParaRPr lang="en-US" sz="1600" b="0" i="0" dirty="0">
              <a:solidFill>
                <a:srgbClr val="4D5156"/>
              </a:solidFill>
              <a:effectLst/>
              <a:latin typeface="Google Sans"/>
            </a:endParaRPr>
          </a:p>
          <a:p>
            <a:r>
              <a:rPr lang="en-US" sz="1600" b="0" i="0" dirty="0">
                <a:solidFill>
                  <a:srgbClr val="4D5156"/>
                </a:solidFill>
                <a:effectLst/>
                <a:latin typeface="Google Sans"/>
              </a:rPr>
              <a:t>int counter = 1;   // Control variable initialized</a:t>
            </a:r>
          </a:p>
          <a:p>
            <a:endParaRPr lang="en-US" sz="1600" b="0" i="0" dirty="0">
              <a:solidFill>
                <a:srgbClr val="4D5156"/>
              </a:solidFill>
              <a:effectLst/>
              <a:latin typeface="Google Sans"/>
            </a:endParaRPr>
          </a:p>
          <a:p>
            <a:r>
              <a:rPr lang="en-US" sz="1600" b="0" i="0" dirty="0">
                <a:solidFill>
                  <a:srgbClr val="4D5156"/>
                </a:solidFill>
                <a:effectLst/>
                <a:latin typeface="Google Sans"/>
              </a:rPr>
              <a:t>do{</a:t>
            </a:r>
          </a:p>
          <a:p>
            <a:r>
              <a:rPr lang="en-US" sz="1600" b="0" i="0" dirty="0">
                <a:solidFill>
                  <a:srgbClr val="4D5156"/>
                </a:solidFill>
                <a:effectLst/>
                <a:latin typeface="Google Sans"/>
              </a:rPr>
              <a:t>   </a:t>
            </a:r>
            <a:r>
              <a:rPr lang="en-US" sz="1600" b="0" i="0" dirty="0" err="1">
                <a:solidFill>
                  <a:srgbClr val="4D5156"/>
                </a:solidFill>
                <a:effectLst/>
                <a:latin typeface="Google Sans"/>
              </a:rPr>
              <a:t>System.out.println</a:t>
            </a:r>
            <a:r>
              <a:rPr lang="en-US" sz="1600" b="0" i="0" dirty="0">
                <a:solidFill>
                  <a:srgbClr val="4D5156"/>
                </a:solidFill>
                <a:effectLst/>
                <a:latin typeface="Google Sans"/>
              </a:rPr>
              <a:t>(counter);</a:t>
            </a:r>
          </a:p>
          <a:p>
            <a:r>
              <a:rPr lang="en-US" sz="1600" b="0" i="0" dirty="0">
                <a:solidFill>
                  <a:srgbClr val="4D5156"/>
                </a:solidFill>
                <a:effectLst/>
                <a:latin typeface="Google Sans"/>
              </a:rPr>
              <a:t>   counter--;   // Decrements the control variable</a:t>
            </a:r>
          </a:p>
          <a:p>
            <a:r>
              <a:rPr lang="en-US" sz="1600" b="0" i="0" dirty="0">
                <a:solidFill>
                  <a:srgbClr val="4D5156"/>
                </a:solidFill>
                <a:effectLst/>
                <a:latin typeface="Google Sans"/>
              </a:rPr>
              <a:t>}while(counter &lt;= 10);   // Condition statement</a:t>
            </a:r>
          </a:p>
          <a:p>
            <a:endParaRPr lang="en-IN" sz="1300" dirty="0"/>
          </a:p>
        </p:txBody>
      </p:sp>
      <p:pic>
        <p:nvPicPr>
          <p:cNvPr id="5" name="Picture 4">
            <a:extLst>
              <a:ext uri="{FF2B5EF4-FFF2-40B4-BE49-F238E27FC236}">
                <a16:creationId xmlns:a16="http://schemas.microsoft.com/office/drawing/2014/main" id="{7623E9D8-7D05-62E0-E881-107324891036}"/>
              </a:ext>
            </a:extLst>
          </p:cNvPr>
          <p:cNvPicPr>
            <a:picLocks noChangeAspect="1"/>
          </p:cNvPicPr>
          <p:nvPr/>
        </p:nvPicPr>
        <p:blipFill>
          <a:blip r:embed="rId3"/>
          <a:stretch>
            <a:fillRect/>
          </a:stretch>
        </p:blipFill>
        <p:spPr>
          <a:xfrm>
            <a:off x="6300192" y="1707654"/>
            <a:ext cx="2333951" cy="2505425"/>
          </a:xfrm>
          <a:prstGeom prst="rect">
            <a:avLst/>
          </a:prstGeom>
        </p:spPr>
      </p:pic>
    </p:spTree>
    <p:extLst>
      <p:ext uri="{BB962C8B-B14F-4D97-AF65-F5344CB8AC3E}">
        <p14:creationId xmlns:p14="http://schemas.microsoft.com/office/powerpoint/2010/main" val="1944160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6"/>
            <a:ext cx="7290054" cy="506661"/>
          </a:xfrm>
        </p:spPr>
        <p:txBody>
          <a:bodyPr>
            <a:normAutofit fontScale="90000"/>
          </a:bodyPr>
          <a:lstStyle/>
          <a:p>
            <a:r>
              <a:rPr lang="en-IN" dirty="0"/>
              <a:t>Java : Loop-3</a:t>
            </a:r>
          </a:p>
        </p:txBody>
      </p:sp>
      <p:sp>
        <p:nvSpPr>
          <p:cNvPr id="3" name="Content Placeholder 2"/>
          <p:cNvSpPr>
            <a:spLocks noGrp="1"/>
          </p:cNvSpPr>
          <p:nvPr>
            <p:ph idx="1"/>
          </p:nvPr>
        </p:nvSpPr>
        <p:spPr>
          <a:xfrm>
            <a:off x="642911" y="1357304"/>
            <a:ext cx="8033545" cy="4000500"/>
          </a:xfrm>
        </p:spPr>
        <p:txBody>
          <a:bodyPr>
            <a:noAutofit/>
          </a:bodyPr>
          <a:lstStyle/>
          <a:p>
            <a:r>
              <a:rPr lang="en-US" sz="1600" b="0" i="0" dirty="0">
                <a:effectLst/>
                <a:latin typeface="Montserrat" panose="00000500000000000000" pitchFamily="2" charset="0"/>
              </a:rPr>
              <a:t>The significant difference that sets the </a:t>
            </a:r>
            <a:r>
              <a:rPr lang="en-US" sz="1600" b="0" i="1" dirty="0">
                <a:effectLst/>
                <a:latin typeface="Montserrat" panose="00000500000000000000" pitchFamily="2" charset="0"/>
              </a:rPr>
              <a:t>do…while</a:t>
            </a:r>
            <a:r>
              <a:rPr lang="en-US" sz="1600" b="0" i="0" dirty="0">
                <a:effectLst/>
                <a:latin typeface="Montserrat" panose="00000500000000000000" pitchFamily="2" charset="0"/>
              </a:rPr>
              <a:t> loop apart from both </a:t>
            </a:r>
            <a:r>
              <a:rPr lang="en-US" sz="1600" b="0" i="1" dirty="0">
                <a:effectLst/>
                <a:latin typeface="Montserrat" panose="00000500000000000000" pitchFamily="2" charset="0"/>
              </a:rPr>
              <a:t>while</a:t>
            </a:r>
            <a:r>
              <a:rPr lang="en-US" sz="1600" b="0" i="0" dirty="0">
                <a:effectLst/>
                <a:latin typeface="Montserrat" panose="00000500000000000000" pitchFamily="2" charset="0"/>
              </a:rPr>
              <a:t> and </a:t>
            </a:r>
            <a:r>
              <a:rPr lang="en-US" sz="1600" b="0" i="1" dirty="0">
                <a:effectLst/>
                <a:latin typeface="Montserrat" panose="00000500000000000000" pitchFamily="2" charset="0"/>
              </a:rPr>
              <a:t>for</a:t>
            </a:r>
            <a:r>
              <a:rPr lang="en-US" sz="1600" b="0" i="0" dirty="0">
                <a:effectLst/>
                <a:latin typeface="Montserrat" panose="00000500000000000000" pitchFamily="2" charset="0"/>
              </a:rPr>
              <a:t> loop is that:</a:t>
            </a:r>
          </a:p>
          <a:p>
            <a:pPr lvl="1"/>
            <a:r>
              <a:rPr lang="en-US" sz="1300" b="0" i="1" dirty="0">
                <a:effectLst/>
                <a:latin typeface="Montserrat" panose="00000500000000000000" pitchFamily="2" charset="0"/>
              </a:rPr>
              <a:t>for</a:t>
            </a:r>
            <a:r>
              <a:rPr lang="en-US" sz="1300" b="0" i="0" dirty="0">
                <a:effectLst/>
                <a:latin typeface="Montserrat" panose="00000500000000000000" pitchFamily="2" charset="0"/>
              </a:rPr>
              <a:t> and </a:t>
            </a:r>
            <a:r>
              <a:rPr lang="en-US" sz="1300" b="0" i="1" dirty="0">
                <a:effectLst/>
                <a:latin typeface="Montserrat" panose="00000500000000000000" pitchFamily="2" charset="0"/>
              </a:rPr>
              <a:t>while</a:t>
            </a:r>
            <a:r>
              <a:rPr lang="en-US" sz="1300" b="0" i="0" dirty="0">
                <a:effectLst/>
                <a:latin typeface="Montserrat" panose="00000500000000000000" pitchFamily="2" charset="0"/>
              </a:rPr>
              <a:t> loops are meant to execute </a:t>
            </a:r>
            <a:r>
              <a:rPr lang="en-US" sz="1300" b="1" i="0" dirty="0">
                <a:effectLst/>
                <a:latin typeface="Montserrat" panose="00000500000000000000" pitchFamily="2" charset="0"/>
              </a:rPr>
              <a:t>zero or more times</a:t>
            </a:r>
            <a:r>
              <a:rPr lang="en-US" sz="1300" b="0" i="0" dirty="0">
                <a:effectLst/>
                <a:latin typeface="Montserrat" panose="00000500000000000000" pitchFamily="2" charset="0"/>
              </a:rPr>
              <a:t>. This means there is a chance that the loop may not execute at all if the condition is false. </a:t>
            </a:r>
          </a:p>
          <a:p>
            <a:endParaRPr lang="en-US" sz="1600" b="0" i="0" dirty="0">
              <a:effectLst/>
              <a:latin typeface="Montserrat" panose="00000500000000000000" pitchFamily="2" charset="0"/>
            </a:endParaRPr>
          </a:p>
          <a:p>
            <a:r>
              <a:rPr lang="en-US" sz="1600" b="0" i="1" dirty="0">
                <a:effectLst/>
                <a:latin typeface="Montserrat" panose="00000500000000000000" pitchFamily="2" charset="0"/>
              </a:rPr>
              <a:t>do…while</a:t>
            </a:r>
            <a:r>
              <a:rPr lang="en-US" sz="1600" b="0" i="0" dirty="0">
                <a:effectLst/>
                <a:latin typeface="Montserrat" panose="00000500000000000000" pitchFamily="2" charset="0"/>
              </a:rPr>
              <a:t> loop executes </a:t>
            </a:r>
            <a:r>
              <a:rPr lang="en-US" sz="1600" b="1" i="0" dirty="0">
                <a:effectLst/>
                <a:latin typeface="Montserrat" panose="00000500000000000000" pitchFamily="2" charset="0"/>
              </a:rPr>
              <a:t>at least once</a:t>
            </a:r>
            <a:r>
              <a:rPr lang="en-US" sz="1600" b="0" i="0" dirty="0">
                <a:effectLst/>
                <a:latin typeface="Montserrat" panose="00000500000000000000" pitchFamily="2" charset="0"/>
              </a:rPr>
              <a:t> or, in other words, </a:t>
            </a:r>
            <a:r>
              <a:rPr lang="en-US" sz="1600" b="1" i="0" dirty="0">
                <a:effectLst/>
                <a:latin typeface="Montserrat" panose="00000500000000000000" pitchFamily="2" charset="0"/>
              </a:rPr>
              <a:t>one or more times</a:t>
            </a:r>
            <a:r>
              <a:rPr lang="en-US" sz="1600" b="0" i="0" dirty="0">
                <a:effectLst/>
                <a:latin typeface="Montserrat" panose="00000500000000000000" pitchFamily="2" charset="0"/>
              </a:rPr>
              <a:t> because it never checks any condition during its entry.</a:t>
            </a:r>
          </a:p>
          <a:p>
            <a:r>
              <a:rPr lang="en-US" sz="1600" b="0" i="0" dirty="0">
                <a:effectLst/>
                <a:latin typeface="Montserrat" panose="00000500000000000000" pitchFamily="2" charset="0"/>
              </a:rPr>
              <a:t>it evaluates the loop continuation condition statement only at the exit.</a:t>
            </a:r>
          </a:p>
          <a:p>
            <a:r>
              <a:rPr lang="en-US" sz="1600" dirty="0">
                <a:latin typeface="Montserrat" panose="00000500000000000000" pitchFamily="2" charset="0"/>
              </a:rPr>
              <a:t>t</a:t>
            </a:r>
            <a:r>
              <a:rPr lang="en-US" sz="1600" b="0" i="0" dirty="0">
                <a:effectLst/>
                <a:latin typeface="Montserrat" panose="00000500000000000000" pitchFamily="2" charset="0"/>
              </a:rPr>
              <a:t>his makes the body of the loop execute at least once.</a:t>
            </a:r>
            <a:endParaRPr lang="en-IN" sz="1600" dirty="0"/>
          </a:p>
        </p:txBody>
      </p:sp>
    </p:spTree>
    <p:extLst>
      <p:ext uri="{BB962C8B-B14F-4D97-AF65-F5344CB8AC3E}">
        <p14:creationId xmlns:p14="http://schemas.microsoft.com/office/powerpoint/2010/main" val="676341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0000"/>
                </a:solidFill>
                <a:effectLst/>
                <a:latin typeface="Comfortaa"/>
              </a:rPr>
              <a:t>Java String Handling</a:t>
            </a:r>
          </a:p>
        </p:txBody>
      </p:sp>
      <p:sp>
        <p:nvSpPr>
          <p:cNvPr id="3" name="Content Placeholder 2"/>
          <p:cNvSpPr>
            <a:spLocks noGrp="1"/>
          </p:cNvSpPr>
          <p:nvPr>
            <p:ph idx="1"/>
          </p:nvPr>
        </p:nvSpPr>
        <p:spPr/>
        <p:txBody>
          <a:bodyPr>
            <a:noAutofit/>
          </a:bodyPr>
          <a:lstStyle/>
          <a:p>
            <a:pPr algn="just"/>
            <a:r>
              <a:rPr lang="en-US" sz="1600" b="0" i="0" dirty="0">
                <a:solidFill>
                  <a:srgbClr val="000000"/>
                </a:solidFill>
                <a:effectLst/>
                <a:latin typeface="Raleway" panose="020F0502020204030204" pitchFamily="2" charset="0"/>
              </a:rPr>
              <a:t>A string is a sequence of characters surrounded by double quotations. </a:t>
            </a:r>
          </a:p>
          <a:p>
            <a:pPr algn="just"/>
            <a:r>
              <a:rPr lang="en-US" sz="1600" b="0" i="0" dirty="0">
                <a:solidFill>
                  <a:srgbClr val="000000"/>
                </a:solidFill>
                <a:effectLst/>
                <a:latin typeface="Raleway" panose="020F0502020204030204" pitchFamily="2" charset="0"/>
              </a:rPr>
              <a:t>In a java programming language, a string is the object of a built-in class present in </a:t>
            </a:r>
            <a:r>
              <a:rPr lang="en-US" sz="1600" b="0" i="0" dirty="0" err="1">
                <a:solidFill>
                  <a:srgbClr val="000000"/>
                </a:solidFill>
                <a:effectLst/>
                <a:latin typeface="Raleway" panose="020F0502020204030204" pitchFamily="2" charset="0"/>
              </a:rPr>
              <a:t>java,lang</a:t>
            </a:r>
            <a:r>
              <a:rPr lang="en-US" sz="1600" b="0" i="0" dirty="0">
                <a:solidFill>
                  <a:srgbClr val="000000"/>
                </a:solidFill>
                <a:effectLst/>
                <a:latin typeface="Raleway" panose="020F0502020204030204" pitchFamily="2" charset="0"/>
              </a:rPr>
              <a:t> package.</a:t>
            </a:r>
          </a:p>
          <a:p>
            <a:pPr algn="just"/>
            <a:r>
              <a:rPr lang="en-US" sz="1600" b="0" i="0" dirty="0">
                <a:solidFill>
                  <a:srgbClr val="000000"/>
                </a:solidFill>
                <a:effectLst/>
                <a:latin typeface="Raleway" panose="020F0502020204030204" pitchFamily="2" charset="0"/>
              </a:rPr>
              <a:t>In the background, the string values are organized as an array of a character data type.</a:t>
            </a:r>
          </a:p>
          <a:p>
            <a:pPr algn="just"/>
            <a:r>
              <a:rPr lang="en-US" sz="1600" b="0" i="0" dirty="0">
                <a:solidFill>
                  <a:srgbClr val="000000"/>
                </a:solidFill>
                <a:effectLst/>
                <a:latin typeface="Raleway" panose="020F0502020204030204" pitchFamily="2" charset="0"/>
              </a:rPr>
              <a:t>The string created using a character array can not be extended. </a:t>
            </a:r>
          </a:p>
          <a:p>
            <a:pPr algn="just"/>
            <a:r>
              <a:rPr lang="en-US" sz="1600" b="0" i="0" dirty="0">
                <a:solidFill>
                  <a:srgbClr val="000000"/>
                </a:solidFill>
                <a:effectLst/>
                <a:latin typeface="Raleway" panose="020F0502020204030204" pitchFamily="2" charset="0"/>
              </a:rPr>
              <a:t>It does not allow to append more characters after its definition, it is immutable.</a:t>
            </a:r>
          </a:p>
          <a:p>
            <a:pPr algn="just"/>
            <a:r>
              <a:rPr lang="en-US" sz="1050" b="0" i="0" dirty="0">
                <a:solidFill>
                  <a:srgbClr val="000000"/>
                </a:solidFill>
                <a:effectLst/>
                <a:latin typeface="Raleway" pitchFamily="2" charset="0"/>
              </a:rPr>
              <a:t>The </a:t>
            </a:r>
            <a:r>
              <a:rPr lang="en-US" sz="1050" b="1" i="0" dirty="0">
                <a:solidFill>
                  <a:srgbClr val="E6005C"/>
                </a:solidFill>
                <a:effectLst/>
                <a:latin typeface="Raleway" pitchFamily="2" charset="0"/>
              </a:rPr>
              <a:t>String</a:t>
            </a:r>
            <a:r>
              <a:rPr lang="en-US" sz="1050" b="0" i="0" dirty="0">
                <a:solidFill>
                  <a:srgbClr val="000000"/>
                </a:solidFill>
                <a:effectLst/>
                <a:latin typeface="Raleway" pitchFamily="2" charset="0"/>
              </a:rPr>
              <a:t> class defined in the package </a:t>
            </a:r>
            <a:r>
              <a:rPr lang="en-US" sz="1050" b="1" i="0" dirty="0" err="1">
                <a:solidFill>
                  <a:srgbClr val="E6005C"/>
                </a:solidFill>
                <a:effectLst/>
                <a:latin typeface="Raleway" pitchFamily="2" charset="0"/>
              </a:rPr>
              <a:t>java.lang</a:t>
            </a:r>
            <a:r>
              <a:rPr lang="en-US" sz="1050" b="0" i="0" dirty="0">
                <a:solidFill>
                  <a:srgbClr val="000000"/>
                </a:solidFill>
                <a:effectLst/>
                <a:latin typeface="Raleway" pitchFamily="2" charset="0"/>
              </a:rPr>
              <a:t> package. </a:t>
            </a:r>
          </a:p>
          <a:p>
            <a:pPr algn="just"/>
            <a:r>
              <a:rPr lang="en-US" sz="1050" b="0" i="0" dirty="0">
                <a:solidFill>
                  <a:srgbClr val="000000"/>
                </a:solidFill>
                <a:effectLst/>
                <a:latin typeface="Raleway" pitchFamily="2" charset="0"/>
              </a:rPr>
              <a:t>The String class implements </a:t>
            </a:r>
            <a:r>
              <a:rPr lang="en-US" sz="1050" b="1" i="0" dirty="0">
                <a:solidFill>
                  <a:srgbClr val="E6005C"/>
                </a:solidFill>
                <a:effectLst/>
                <a:latin typeface="Raleway" pitchFamily="2" charset="0"/>
              </a:rPr>
              <a:t>Serializable</a:t>
            </a:r>
            <a:r>
              <a:rPr lang="en-US" sz="1050" b="0" i="0" dirty="0">
                <a:solidFill>
                  <a:srgbClr val="000000"/>
                </a:solidFill>
                <a:effectLst/>
                <a:latin typeface="Raleway" pitchFamily="2" charset="0"/>
              </a:rPr>
              <a:t>, </a:t>
            </a:r>
            <a:r>
              <a:rPr lang="en-US" sz="1050" b="1" i="0" dirty="0">
                <a:solidFill>
                  <a:srgbClr val="E6005C"/>
                </a:solidFill>
                <a:effectLst/>
                <a:latin typeface="Raleway" pitchFamily="2" charset="0"/>
              </a:rPr>
              <a:t>Comparable</a:t>
            </a:r>
            <a:r>
              <a:rPr lang="en-US" sz="1050" b="0" i="0" dirty="0">
                <a:solidFill>
                  <a:srgbClr val="000000"/>
                </a:solidFill>
                <a:effectLst/>
                <a:latin typeface="Raleway" pitchFamily="2" charset="0"/>
              </a:rPr>
              <a:t>, and </a:t>
            </a:r>
            <a:r>
              <a:rPr lang="en-US" sz="1050" b="1" i="0" dirty="0" err="1">
                <a:solidFill>
                  <a:srgbClr val="E6005C"/>
                </a:solidFill>
                <a:effectLst/>
                <a:latin typeface="Raleway" pitchFamily="2" charset="0"/>
              </a:rPr>
              <a:t>CharSequence</a:t>
            </a:r>
            <a:r>
              <a:rPr lang="en-US" sz="1050" b="0" i="0" dirty="0">
                <a:solidFill>
                  <a:srgbClr val="000000"/>
                </a:solidFill>
                <a:effectLst/>
                <a:latin typeface="Raleway" pitchFamily="2" charset="0"/>
              </a:rPr>
              <a:t> interfaces.</a:t>
            </a:r>
            <a:endParaRPr lang="en-US" sz="1600" b="0" i="0" dirty="0">
              <a:solidFill>
                <a:srgbClr val="000000"/>
              </a:solidFill>
              <a:effectLst/>
              <a:latin typeface="Raleway" panose="020F0502020204030204" pitchFamily="2" charset="0"/>
            </a:endParaRPr>
          </a:p>
        </p:txBody>
      </p:sp>
    </p:spTree>
    <p:extLst>
      <p:ext uri="{BB962C8B-B14F-4D97-AF65-F5344CB8AC3E}">
        <p14:creationId xmlns:p14="http://schemas.microsoft.com/office/powerpoint/2010/main" val="188549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IN" dirty="0"/>
              <a:t>SQL Join: Introduction</a:t>
            </a:r>
            <a:endParaRPr lang="en-US" dirty="0"/>
          </a:p>
        </p:txBody>
      </p:sp>
      <p:sp>
        <p:nvSpPr>
          <p:cNvPr id="3" name="Rectangle 2"/>
          <p:cNvSpPr>
            <a:spLocks noGrp="1"/>
          </p:cNvSpPr>
          <p:nvPr>
            <p:ph sz="quarter" idx="13"/>
          </p:nvPr>
        </p:nvSpPr>
        <p:spPr>
          <a:xfrm>
            <a:off x="642910" y="1357304"/>
            <a:ext cx="7673506" cy="3200400"/>
          </a:xfrm>
        </p:spPr>
        <p:txBody>
          <a:bodyPr anchor="ctr">
            <a:noAutofit/>
          </a:bodyPr>
          <a:lstStyle/>
          <a:p>
            <a:pPr marL="274320" lvl="1"/>
            <a:r>
              <a:rPr lang="en-US" sz="1600" b="0" i="0" dirty="0">
                <a:effectLst/>
                <a:latin typeface="__Source_Sans_Pro_fea366"/>
              </a:rPr>
              <a:t>SQL Joins are mostly used when a user is trying to extricate data from multiple tables (which have one-to-many or many-to-many relationships with each other) at one time.</a:t>
            </a:r>
          </a:p>
          <a:p>
            <a:pPr marL="274320" lvl="1"/>
            <a:r>
              <a:rPr lang="en-US" sz="1600" b="0" i="0" dirty="0">
                <a:effectLst/>
                <a:latin typeface="__Source_Sans_Pro_fea366"/>
              </a:rPr>
              <a:t>The join keyword merges two or more tables and creates a temporary image of the merged table. </a:t>
            </a:r>
          </a:p>
          <a:p>
            <a:pPr marL="274320" lvl="1"/>
            <a:r>
              <a:rPr lang="en-US" sz="1600" b="0" i="0" dirty="0">
                <a:effectLst/>
                <a:latin typeface="__Source_Sans_Pro_fea366"/>
              </a:rPr>
              <a:t>Then according to the conditions provided, it extracts the required data from the image table, and once data is fetched, the temporary image of the merged tables is dumped.</a:t>
            </a:r>
            <a:endParaRPr lang="en-US"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0000"/>
                </a:solidFill>
                <a:effectLst/>
                <a:latin typeface="Comfortaa"/>
              </a:rPr>
              <a:t>Java String Handling</a:t>
            </a:r>
          </a:p>
        </p:txBody>
      </p:sp>
      <p:sp>
        <p:nvSpPr>
          <p:cNvPr id="3" name="Content Placeholder 2"/>
          <p:cNvSpPr>
            <a:spLocks noGrp="1"/>
          </p:cNvSpPr>
          <p:nvPr>
            <p:ph idx="1"/>
          </p:nvPr>
        </p:nvSpPr>
        <p:spPr/>
        <p:txBody>
          <a:bodyPr>
            <a:noAutofit/>
          </a:bodyPr>
          <a:lstStyle/>
          <a:p>
            <a:pPr algn="just"/>
            <a:r>
              <a:rPr lang="en-US" sz="1600" b="1" i="0" dirty="0">
                <a:solidFill>
                  <a:srgbClr val="162F59"/>
                </a:solidFill>
                <a:effectLst/>
                <a:latin typeface="Raleway" pitchFamily="2" charset="0"/>
              </a:rPr>
              <a:t>Creating String object in java</a:t>
            </a:r>
          </a:p>
          <a:p>
            <a:pPr algn="just"/>
            <a:r>
              <a:rPr lang="en-US" sz="1600" b="0" i="0" dirty="0">
                <a:solidFill>
                  <a:srgbClr val="000000"/>
                </a:solidFill>
                <a:effectLst/>
                <a:latin typeface="Raleway" pitchFamily="2" charset="0"/>
              </a:rPr>
              <a:t>In java, we can use the following two ways to create a string object.</a:t>
            </a:r>
          </a:p>
          <a:p>
            <a:pPr lvl="1" algn="just">
              <a:buFont typeface="Arial" panose="020B0604020202020204" pitchFamily="34" charset="0"/>
              <a:buChar char="•"/>
            </a:pPr>
            <a:r>
              <a:rPr lang="en-US" sz="1300" b="0" i="0" dirty="0">
                <a:solidFill>
                  <a:srgbClr val="000000"/>
                </a:solidFill>
                <a:effectLst/>
                <a:latin typeface="Raleway" pitchFamily="2" charset="0"/>
              </a:rPr>
              <a:t>Using string literal</a:t>
            </a:r>
          </a:p>
          <a:p>
            <a:pPr lvl="1" algn="just">
              <a:buFont typeface="Arial" panose="020B0604020202020204" pitchFamily="34" charset="0"/>
              <a:buChar char="•"/>
            </a:pPr>
            <a:r>
              <a:rPr lang="en-US" sz="1300" b="0" i="0" dirty="0">
                <a:solidFill>
                  <a:srgbClr val="000000"/>
                </a:solidFill>
                <a:effectLst/>
                <a:latin typeface="Raleway" pitchFamily="2" charset="0"/>
              </a:rPr>
              <a:t>Using String constructor</a:t>
            </a:r>
          </a:p>
          <a:p>
            <a:pPr algn="just"/>
            <a:r>
              <a:rPr lang="en-US" sz="1600" b="0" i="0" dirty="0">
                <a:solidFill>
                  <a:srgbClr val="000000"/>
                </a:solidFill>
                <a:effectLst/>
                <a:latin typeface="Raleway" pitchFamily="2" charset="0"/>
              </a:rPr>
              <a:t>Let's look at the following example java code.</a:t>
            </a:r>
          </a:p>
          <a:p>
            <a:pPr algn="just"/>
            <a:endParaRPr lang="en-US" sz="1600" dirty="0">
              <a:solidFill>
                <a:srgbClr val="000000"/>
              </a:solidFill>
              <a:latin typeface="Raleway" pitchFamily="2" charset="0"/>
            </a:endParaRPr>
          </a:p>
          <a:p>
            <a:pPr algn="just"/>
            <a:r>
              <a:rPr lang="en-US" sz="1600" b="0" i="0" dirty="0">
                <a:solidFill>
                  <a:srgbClr val="000000"/>
                </a:solidFill>
                <a:effectLst/>
                <a:latin typeface="Raleway" pitchFamily="2" charset="0"/>
              </a:rPr>
              <a:t>String title = "Java Tutorials";	</a:t>
            </a:r>
          </a:p>
          <a:p>
            <a:pPr algn="just"/>
            <a:r>
              <a:rPr lang="en-US" sz="1600" b="0" i="0" dirty="0">
                <a:solidFill>
                  <a:srgbClr val="000000"/>
                </a:solidFill>
                <a:effectLst/>
                <a:latin typeface="Raleway" pitchFamily="2" charset="0"/>
              </a:rPr>
              <a:t>// Using literals</a:t>
            </a:r>
          </a:p>
          <a:p>
            <a:pPr algn="just"/>
            <a:r>
              <a:rPr lang="en-US" sz="1600" b="0" i="0" dirty="0">
                <a:solidFill>
                  <a:srgbClr val="000000"/>
                </a:solidFill>
                <a:effectLst/>
                <a:latin typeface="Raleway" pitchFamily="2" charset="0"/>
              </a:rPr>
              <a:t>		</a:t>
            </a:r>
          </a:p>
          <a:p>
            <a:pPr algn="just"/>
            <a:r>
              <a:rPr lang="en-US" sz="1600" b="0" i="0" dirty="0">
                <a:solidFill>
                  <a:srgbClr val="000000"/>
                </a:solidFill>
                <a:effectLst/>
                <a:latin typeface="Raleway" pitchFamily="2" charset="0"/>
              </a:rPr>
              <a:t>String </a:t>
            </a:r>
            <a:r>
              <a:rPr lang="en-US" sz="1600" b="0" i="0" dirty="0" err="1">
                <a:solidFill>
                  <a:srgbClr val="000000"/>
                </a:solidFill>
                <a:effectLst/>
                <a:latin typeface="Raleway" pitchFamily="2" charset="0"/>
              </a:rPr>
              <a:t>siteName</a:t>
            </a:r>
            <a:r>
              <a:rPr lang="en-US" sz="1600" b="0" i="0" dirty="0">
                <a:solidFill>
                  <a:srgbClr val="000000"/>
                </a:solidFill>
                <a:effectLst/>
                <a:latin typeface="Raleway" pitchFamily="2" charset="0"/>
              </a:rPr>
              <a:t> = new String("www.btechsmartclass.com");	</a:t>
            </a:r>
          </a:p>
          <a:p>
            <a:pPr algn="just"/>
            <a:r>
              <a:rPr lang="en-US" sz="1600" b="0" i="0" dirty="0">
                <a:solidFill>
                  <a:srgbClr val="000000"/>
                </a:solidFill>
                <a:effectLst/>
                <a:latin typeface="Raleway" pitchFamily="2" charset="0"/>
              </a:rPr>
              <a:t>// Using constructor</a:t>
            </a:r>
          </a:p>
        </p:txBody>
      </p:sp>
    </p:spTree>
    <p:extLst>
      <p:ext uri="{BB962C8B-B14F-4D97-AF65-F5344CB8AC3E}">
        <p14:creationId xmlns:p14="http://schemas.microsoft.com/office/powerpoint/2010/main" val="957008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i="0" dirty="0">
                <a:solidFill>
                  <a:srgbClr val="162F59"/>
                </a:solidFill>
                <a:effectLst/>
                <a:latin typeface="Raleway" pitchFamily="2" charset="0"/>
              </a:rPr>
              <a:t>String : methods</a:t>
            </a:r>
          </a:p>
        </p:txBody>
      </p:sp>
      <p:sp>
        <p:nvSpPr>
          <p:cNvPr id="5" name="Content Placeholder 4">
            <a:extLst>
              <a:ext uri="{FF2B5EF4-FFF2-40B4-BE49-F238E27FC236}">
                <a16:creationId xmlns:a16="http://schemas.microsoft.com/office/drawing/2014/main" id="{F3ECBE5A-C3EB-DCE9-478D-2F885103DC5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9609573-8763-B731-653B-09FD8C013AC1}"/>
              </a:ext>
            </a:extLst>
          </p:cNvPr>
          <p:cNvPicPr>
            <a:picLocks noChangeAspect="1"/>
          </p:cNvPicPr>
          <p:nvPr/>
        </p:nvPicPr>
        <p:blipFill>
          <a:blip r:embed="rId2"/>
          <a:stretch>
            <a:fillRect/>
          </a:stretch>
        </p:blipFill>
        <p:spPr>
          <a:xfrm>
            <a:off x="709081" y="1375812"/>
            <a:ext cx="7535327" cy="3019846"/>
          </a:xfrm>
          <a:prstGeom prst="rect">
            <a:avLst/>
          </a:prstGeom>
        </p:spPr>
      </p:pic>
    </p:spTree>
    <p:extLst>
      <p:ext uri="{BB962C8B-B14F-4D97-AF65-F5344CB8AC3E}">
        <p14:creationId xmlns:p14="http://schemas.microsoft.com/office/powerpoint/2010/main" val="1625599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i="0" dirty="0">
                <a:solidFill>
                  <a:srgbClr val="162F59"/>
                </a:solidFill>
                <a:effectLst/>
                <a:latin typeface="Raleway" pitchFamily="2" charset="0"/>
              </a:rPr>
              <a:t>String : methods</a:t>
            </a:r>
          </a:p>
        </p:txBody>
      </p:sp>
      <p:sp>
        <p:nvSpPr>
          <p:cNvPr id="5" name="Content Placeholder 4">
            <a:extLst>
              <a:ext uri="{FF2B5EF4-FFF2-40B4-BE49-F238E27FC236}">
                <a16:creationId xmlns:a16="http://schemas.microsoft.com/office/drawing/2014/main" id="{F3ECBE5A-C3EB-DCE9-478D-2F885103DC5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F64DD4-231F-9847-50C2-E50AB14B3793}"/>
              </a:ext>
            </a:extLst>
          </p:cNvPr>
          <p:cNvPicPr>
            <a:picLocks noChangeAspect="1"/>
          </p:cNvPicPr>
          <p:nvPr/>
        </p:nvPicPr>
        <p:blipFill>
          <a:blip r:embed="rId3"/>
          <a:stretch>
            <a:fillRect/>
          </a:stretch>
        </p:blipFill>
        <p:spPr>
          <a:xfrm>
            <a:off x="609600" y="1328156"/>
            <a:ext cx="7192379" cy="3362794"/>
          </a:xfrm>
          <a:prstGeom prst="rect">
            <a:avLst/>
          </a:prstGeom>
        </p:spPr>
      </p:pic>
    </p:spTree>
    <p:extLst>
      <p:ext uri="{BB962C8B-B14F-4D97-AF65-F5344CB8AC3E}">
        <p14:creationId xmlns:p14="http://schemas.microsoft.com/office/powerpoint/2010/main" val="2802771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i="0" dirty="0">
                <a:solidFill>
                  <a:srgbClr val="162F59"/>
                </a:solidFill>
                <a:effectLst/>
                <a:latin typeface="Raleway" pitchFamily="2" charset="0"/>
              </a:rPr>
              <a:t>String : Demo</a:t>
            </a:r>
          </a:p>
        </p:txBody>
      </p:sp>
      <p:sp>
        <p:nvSpPr>
          <p:cNvPr id="5" name="Content Placeholder 4">
            <a:extLst>
              <a:ext uri="{FF2B5EF4-FFF2-40B4-BE49-F238E27FC236}">
                <a16:creationId xmlns:a16="http://schemas.microsoft.com/office/drawing/2014/main" id="{F3ECBE5A-C3EB-DCE9-478D-2F885103DC5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3AFE4DA-3582-694C-BC1C-709C4DEB62B8}"/>
              </a:ext>
            </a:extLst>
          </p:cNvPr>
          <p:cNvPicPr>
            <a:picLocks noChangeAspect="1"/>
          </p:cNvPicPr>
          <p:nvPr/>
        </p:nvPicPr>
        <p:blipFill>
          <a:blip r:embed="rId3"/>
          <a:stretch>
            <a:fillRect/>
          </a:stretch>
        </p:blipFill>
        <p:spPr>
          <a:xfrm>
            <a:off x="644280" y="1336855"/>
            <a:ext cx="7325747" cy="3258005"/>
          </a:xfrm>
          <a:prstGeom prst="rect">
            <a:avLst/>
          </a:prstGeom>
        </p:spPr>
      </p:pic>
    </p:spTree>
    <p:extLst>
      <p:ext uri="{BB962C8B-B14F-4D97-AF65-F5344CB8AC3E}">
        <p14:creationId xmlns:p14="http://schemas.microsoft.com/office/powerpoint/2010/main" val="2820377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i="0" dirty="0">
                <a:solidFill>
                  <a:srgbClr val="031B4E"/>
                </a:solidFill>
                <a:effectLst/>
                <a:latin typeface="Epilogue"/>
              </a:rPr>
              <a:t>String vs </a:t>
            </a:r>
            <a:r>
              <a:rPr lang="en-US" b="1" i="0" dirty="0" err="1">
                <a:solidFill>
                  <a:srgbClr val="031B4E"/>
                </a:solidFill>
                <a:effectLst/>
                <a:latin typeface="Epilogue"/>
              </a:rPr>
              <a:t>StringBuffer</a:t>
            </a:r>
            <a:r>
              <a:rPr lang="en-US" b="1" i="0" dirty="0">
                <a:solidFill>
                  <a:srgbClr val="031B4E"/>
                </a:solidFill>
                <a:effectLst/>
                <a:latin typeface="Epilogue"/>
              </a:rPr>
              <a:t> vs StringBuilder</a:t>
            </a:r>
          </a:p>
        </p:txBody>
      </p:sp>
      <p:sp>
        <p:nvSpPr>
          <p:cNvPr id="5" name="Content Placeholder 4">
            <a:extLst>
              <a:ext uri="{FF2B5EF4-FFF2-40B4-BE49-F238E27FC236}">
                <a16:creationId xmlns:a16="http://schemas.microsoft.com/office/drawing/2014/main" id="{F3ECBE5A-C3EB-DCE9-478D-2F885103DC59}"/>
              </a:ext>
            </a:extLst>
          </p:cNvPr>
          <p:cNvSpPr>
            <a:spLocks noGrp="1"/>
          </p:cNvSpPr>
          <p:nvPr>
            <p:ph idx="1"/>
          </p:nvPr>
        </p:nvSpPr>
        <p:spPr/>
        <p:txBody>
          <a:bodyPr>
            <a:normAutofit lnSpcReduction="10000"/>
          </a:bodyPr>
          <a:lstStyle/>
          <a:p>
            <a:r>
              <a:rPr lang="en-US" sz="1600" b="0" i="0" dirty="0">
                <a:solidFill>
                  <a:srgbClr val="4D5B7C"/>
                </a:solidFill>
                <a:effectLst/>
                <a:latin typeface="Inter"/>
              </a:rPr>
              <a:t> String is immutable in Java, whenever any manipulation done on string like concatenation, substring, etc. it generates a new String and discards the older String for garbage collection.</a:t>
            </a:r>
          </a:p>
          <a:p>
            <a:r>
              <a:rPr lang="en-US" sz="1600" b="0" i="0" dirty="0">
                <a:solidFill>
                  <a:srgbClr val="4D5B7C"/>
                </a:solidFill>
                <a:effectLst/>
                <a:latin typeface="Inter"/>
              </a:rPr>
              <a:t>These are heavy operations and generate a lot of garbage in heap. Java has provided </a:t>
            </a:r>
            <a:r>
              <a:rPr lang="en-US" sz="1600" b="0" i="0" dirty="0" err="1">
                <a:solidFill>
                  <a:srgbClr val="4D5B7C"/>
                </a:solidFill>
                <a:effectLst/>
                <a:latin typeface="Inter"/>
              </a:rPr>
              <a:t>StringBuffer</a:t>
            </a:r>
            <a:r>
              <a:rPr lang="en-US" sz="1600" b="0" i="0" dirty="0">
                <a:solidFill>
                  <a:srgbClr val="4D5B7C"/>
                </a:solidFill>
                <a:effectLst/>
                <a:latin typeface="Inter"/>
              </a:rPr>
              <a:t> and StringBuilder classes that should be used for String manipulation.</a:t>
            </a:r>
          </a:p>
          <a:p>
            <a:r>
              <a:rPr lang="en-US" sz="1600" b="0" i="0" dirty="0" err="1">
                <a:solidFill>
                  <a:srgbClr val="4D5B7C"/>
                </a:solidFill>
                <a:effectLst/>
                <a:latin typeface="Inter"/>
              </a:rPr>
              <a:t>StringBuffer</a:t>
            </a:r>
            <a:r>
              <a:rPr lang="en-US" sz="1600" b="0" i="0" dirty="0">
                <a:solidFill>
                  <a:srgbClr val="4D5B7C"/>
                </a:solidFill>
                <a:effectLst/>
                <a:latin typeface="Inter"/>
              </a:rPr>
              <a:t> and StringBuilder are mutable objects in Java. They provide append(), insert(), delete(), and substring() methods for String manipulation.</a:t>
            </a:r>
          </a:p>
          <a:p>
            <a:r>
              <a:rPr lang="en-US" sz="1600" b="0" i="0" dirty="0" err="1">
                <a:solidFill>
                  <a:srgbClr val="4D5B7C"/>
                </a:solidFill>
                <a:effectLst/>
                <a:latin typeface="Inter"/>
              </a:rPr>
              <a:t>StringBuffer</a:t>
            </a:r>
            <a:r>
              <a:rPr lang="en-US" sz="1600" b="0" i="0" dirty="0">
                <a:solidFill>
                  <a:srgbClr val="4D5B7C"/>
                </a:solidFill>
                <a:effectLst/>
                <a:latin typeface="Inter"/>
              </a:rPr>
              <a:t> was the only choice for String manipulation until Java 1.4. It has one disadvantage that all of its public methods are synchronized.</a:t>
            </a:r>
          </a:p>
          <a:p>
            <a:r>
              <a:rPr lang="en-US" sz="1600" b="0" i="0" dirty="0" err="1">
                <a:solidFill>
                  <a:srgbClr val="4D5B7C"/>
                </a:solidFill>
                <a:effectLst/>
                <a:latin typeface="Inter"/>
              </a:rPr>
              <a:t>StringBuffer</a:t>
            </a:r>
            <a:r>
              <a:rPr lang="en-US" sz="1600" b="0" i="0" dirty="0">
                <a:solidFill>
                  <a:srgbClr val="4D5B7C"/>
                </a:solidFill>
                <a:effectLst/>
                <a:latin typeface="Inter"/>
              </a:rPr>
              <a:t> provides Thread safety but at a performance cost. In most of the scenarios, we don’t use String in a multithreaded environment. </a:t>
            </a:r>
          </a:p>
          <a:p>
            <a:r>
              <a:rPr lang="en-US" sz="1600" b="0" i="0">
                <a:solidFill>
                  <a:srgbClr val="4D5B7C"/>
                </a:solidFill>
                <a:effectLst/>
                <a:latin typeface="Inter"/>
              </a:rPr>
              <a:t>Java </a:t>
            </a:r>
            <a:r>
              <a:rPr lang="en-US" sz="1600" b="0" i="0" dirty="0">
                <a:solidFill>
                  <a:srgbClr val="4D5B7C"/>
                </a:solidFill>
                <a:effectLst/>
                <a:latin typeface="Inter"/>
              </a:rPr>
              <a:t>1.5 introduced a new class StringBuilder, which is similar to </a:t>
            </a:r>
            <a:r>
              <a:rPr lang="en-US" sz="1600" b="0" i="0" dirty="0" err="1">
                <a:solidFill>
                  <a:srgbClr val="4D5B7C"/>
                </a:solidFill>
                <a:effectLst/>
                <a:latin typeface="Inter"/>
              </a:rPr>
              <a:t>StringBuffer</a:t>
            </a:r>
            <a:r>
              <a:rPr lang="en-US" sz="1600" b="0" i="0" dirty="0">
                <a:solidFill>
                  <a:srgbClr val="4D5B7C"/>
                </a:solidFill>
                <a:effectLst/>
                <a:latin typeface="Inter"/>
              </a:rPr>
              <a:t> except for thread-safety and synchronization. </a:t>
            </a:r>
          </a:p>
          <a:p>
            <a:endParaRPr lang="en-US" sz="1600" dirty="0">
              <a:solidFill>
                <a:srgbClr val="4D5B7C"/>
              </a:solidFill>
              <a:latin typeface="Inter"/>
            </a:endParaRPr>
          </a:p>
          <a:p>
            <a:endParaRPr lang="en-US" sz="1600" dirty="0"/>
          </a:p>
        </p:txBody>
      </p:sp>
    </p:spTree>
    <p:extLst>
      <p:ext uri="{BB962C8B-B14F-4D97-AF65-F5344CB8AC3E}">
        <p14:creationId xmlns:p14="http://schemas.microsoft.com/office/powerpoint/2010/main" val="3930528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a:p>
        </p:txBody>
      </p:sp>
      <p:sp>
        <p:nvSpPr>
          <p:cNvPr id="3" name="Shape 2"/>
          <p:cNvSpPr txBox="1">
            <a:spLocks noChangeArrowheads="1"/>
          </p:cNvSpPr>
          <p:nvPr/>
        </p:nvSpPr>
        <p:spPr>
          <a:xfrm>
            <a:off x="685800" y="285750"/>
            <a:ext cx="7772400" cy="838200"/>
          </a:xfrm>
          <a:prstGeom prst="rect">
            <a:avLst/>
          </a:prstGeom>
        </p:spPr>
        <p:txBody>
          <a:bodyPr>
            <a:normAutofit fontScale="98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98" b="0" i="0" u="none" strike="noStrike" kern="1200" cap="none" spc="0" normalizeH="0" baseline="0" noProof="0" dirty="0">
              <a:ln>
                <a:noFill/>
              </a:ln>
              <a:solidFill>
                <a:schemeClr val="tx2"/>
              </a:solidFill>
              <a:effectLst/>
              <a:uLnTx/>
              <a:uFillTx/>
              <a:latin typeface="+mj-lt"/>
              <a:ea typeface="+mj-ea"/>
              <a:cs typeface="+mj-cs"/>
            </a:endParaRPr>
          </a:p>
        </p:txBody>
      </p:sp>
      <p:sp>
        <p:nvSpPr>
          <p:cNvPr id="4" name="Straight Connector 3"/>
          <p:cNvSpPr>
            <a:spLocks noChangeShapeType="1"/>
          </p:cNvSpPr>
          <p:nvPr/>
        </p:nvSpPr>
        <p:spPr bwMode="auto">
          <a:xfrm>
            <a:off x="1143000" y="0"/>
            <a:ext cx="0" cy="51435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5" name="Straight Connector 4"/>
          <p:cNvSpPr>
            <a:spLocks noChangeShapeType="1"/>
          </p:cNvSpPr>
          <p:nvPr/>
        </p:nvSpPr>
        <p:spPr bwMode="auto">
          <a:xfrm>
            <a:off x="8001000" y="0"/>
            <a:ext cx="0" cy="51435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6" name="Straight Connector 5"/>
          <p:cNvSpPr>
            <a:spLocks noChangeShapeType="1"/>
          </p:cNvSpPr>
          <p:nvPr/>
        </p:nvSpPr>
        <p:spPr bwMode="auto">
          <a:xfrm>
            <a:off x="0" y="4780298"/>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a:p>
        </p:txBody>
      </p:sp>
      <p:sp>
        <p:nvSpPr>
          <p:cNvPr id="7" name="Oval 6"/>
          <p:cNvSpPr>
            <a:spLocks noChangeArrowheads="1"/>
          </p:cNvSpPr>
          <p:nvPr/>
        </p:nvSpPr>
        <p:spPr bwMode="auto">
          <a:xfrm>
            <a:off x="3276600" y="1352550"/>
            <a:ext cx="2590800" cy="258840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p>
            <a:pPr algn="ctr" fontAlgn="base">
              <a:spcBef>
                <a:spcPct val="0"/>
              </a:spcBef>
              <a:spcAft>
                <a:spcPct val="0"/>
              </a:spcAft>
            </a:pPr>
            <a:r>
              <a:rPr lang="en-US" altLang="x-none" b="1" dirty="0">
                <a:solidFill>
                  <a:srgbClr val="DDDDDD">
                    <a:alpha val="100000"/>
                  </a:srgbClr>
                </a:solidFill>
              </a:rPr>
              <a:t>Thank You </a:t>
            </a:r>
          </a:p>
          <a:p>
            <a:pPr algn="ctr" fontAlgn="base">
              <a:spcBef>
                <a:spcPct val="0"/>
              </a:spcBef>
              <a:spcAft>
                <a:spcPct val="0"/>
              </a:spcAft>
            </a:pPr>
            <a:r>
              <a:rPr lang="en-US" altLang="x-none" sz="1400" b="1" dirty="0">
                <a:solidFill>
                  <a:srgbClr val="DDDDDD">
                    <a:alpha val="100000"/>
                  </a:srgbClr>
                </a:solidFill>
                <a:sym typeface="Wingdings" panose="05000000000000000000" pitchFamily="2" charset="2"/>
              </a:rPr>
              <a:t></a:t>
            </a:r>
            <a:endParaRPr lang="en-US" altLang="x-none" sz="1400" dirty="0">
              <a:solidFill>
                <a:srgbClr val="DDDDDD">
                  <a:alpha val="100000"/>
                </a:srgbClr>
              </a:solidFill>
            </a:endParaRPr>
          </a:p>
        </p:txBody>
      </p:sp>
      <p:sp>
        <p:nvSpPr>
          <p:cNvPr id="27" name="Rectangle 26"/>
          <p:cNvSpPr>
            <a:spLocks noChangeArrowheads="1"/>
          </p:cNvSpPr>
          <p:nvPr/>
        </p:nvSpPr>
        <p:spPr bwMode="auto">
          <a:xfrm>
            <a:off x="381000" y="4780299"/>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algn="l" fontAlgn="base">
              <a:spcBef>
                <a:spcPct val="0"/>
              </a:spcBef>
              <a:spcAft>
                <a:spcPct val="0"/>
              </a:spcAft>
            </a:pPr>
            <a:r>
              <a:rPr lang="en-US" altLang="x-none" sz="1000" b="1" dirty="0">
                <a:solidFill>
                  <a:schemeClr val="accent1"/>
                </a:solidFill>
                <a:latin typeface="Arial"/>
              </a:rPr>
              <a:t>16x9</a:t>
            </a:r>
            <a:endParaRPr lang="en-US" altLang="x-none" sz="1000" dirty="0">
              <a:solidFill>
                <a:schemeClr val="accent1"/>
              </a:solidFill>
              <a:latin typeface="Arial"/>
            </a:endParaRPr>
          </a:p>
        </p:txBody>
      </p:sp>
      <p:sp>
        <p:nvSpPr>
          <p:cNvPr id="28" name="Straight Connector 27"/>
          <p:cNvSpPr>
            <a:spLocks noChangeShapeType="1"/>
          </p:cNvSpPr>
          <p:nvPr/>
        </p:nvSpPr>
        <p:spPr bwMode="auto">
          <a:xfrm>
            <a:off x="1143000" y="4399651"/>
            <a:ext cx="6858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a:p>
        </p:txBody>
      </p:sp>
      <p:sp>
        <p:nvSpPr>
          <p:cNvPr id="29" name="Rectangle 28"/>
          <p:cNvSpPr>
            <a:spLocks noChangeArrowheads="1"/>
          </p:cNvSpPr>
          <p:nvPr/>
        </p:nvSpPr>
        <p:spPr bwMode="auto">
          <a:xfrm>
            <a:off x="1371600" y="4399651"/>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algn="l" fontAlgn="base">
              <a:spcBef>
                <a:spcPct val="0"/>
              </a:spcBef>
              <a:spcAft>
                <a:spcPct val="0"/>
              </a:spcAft>
            </a:pPr>
            <a:r>
              <a:rPr lang="en-US" altLang="x-none" sz="1000" b="1" dirty="0">
                <a:solidFill>
                  <a:schemeClr val="accent1"/>
                </a:solidFill>
                <a:latin typeface="Arial"/>
              </a:rPr>
              <a:t>4x3</a:t>
            </a:r>
            <a:endParaRPr lang="en-US" altLang="x-none" sz="1000" dirty="0">
              <a:solidFill>
                <a:schemeClr val="accent1"/>
              </a:solidFill>
              <a:latin typeface="Aria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Requirement</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642910" y="1357304"/>
            <a:ext cx="8120090" cy="3668086"/>
          </a:xfrm>
        </p:spPr>
        <p:txBody>
          <a:bodyPr anchor="ctr">
            <a:noAutofit/>
          </a:bodyPr>
          <a:lstStyle/>
          <a:p>
            <a:pPr algn="l"/>
            <a:r>
              <a:rPr lang="en-US" sz="1600" b="0" i="0" dirty="0">
                <a:effectLst/>
                <a:latin typeface="__Source_Sans_Pro_fea366"/>
              </a:rPr>
              <a:t>Large databases are often prone to data redundancy, i.e., the creation of repetitive data anomalies :</a:t>
            </a:r>
          </a:p>
          <a:p>
            <a:pPr lvl="1"/>
            <a:r>
              <a:rPr lang="en-US" sz="1600" b="0" i="0" dirty="0">
                <a:effectLst/>
                <a:latin typeface="__Source_Sans_Pro_fea366"/>
              </a:rPr>
              <a:t>by insertion, deletion, , </a:t>
            </a:r>
            <a:r>
              <a:rPr lang="en-US" sz="1600" b="0" i="0" dirty="0" err="1">
                <a:effectLst/>
                <a:latin typeface="__Source_Sans_Pro_fea366"/>
              </a:rPr>
              <a:t>updation</a:t>
            </a:r>
            <a:r>
              <a:rPr lang="en-US" sz="1600" b="0" i="0" dirty="0">
                <a:effectLst/>
                <a:latin typeface="__Source_Sans_Pro_fea366"/>
              </a:rPr>
              <a:t>. </a:t>
            </a:r>
          </a:p>
          <a:p>
            <a:pPr algn="l"/>
            <a:r>
              <a:rPr lang="en-US" sz="1600" b="0" i="0" dirty="0">
                <a:effectLst/>
                <a:latin typeface="__Source_Sans_Pro_fea366"/>
              </a:rPr>
              <a:t>By using SQL Joins, we promote database normalization, which reduces data redundancy and eliminates redundant data.</a:t>
            </a:r>
          </a:p>
          <a:p>
            <a:pPr algn="l"/>
            <a:r>
              <a:rPr lang="en-US" sz="1600" b="0" i="0" dirty="0">
                <a:effectLst/>
                <a:latin typeface="__Source_Sans_Pro_fea366"/>
              </a:rPr>
              <a:t>In relational databases like SQL, there are two key fields generally used: Primary and Foreign key. </a:t>
            </a:r>
          </a:p>
          <a:p>
            <a:pPr algn="l"/>
            <a:r>
              <a:rPr lang="en-US" sz="1600" b="0" i="0" dirty="0">
                <a:effectLst/>
                <a:latin typeface="__Source_Sans_Pro_fea366"/>
              </a:rPr>
              <a:t>While the primary key is necessary for a table to qualify as a part of the relational database and identify each row uniquely of the table to which it belongs, the foreign key is responsible for linking two tables in the database. </a:t>
            </a:r>
          </a:p>
          <a:p>
            <a:pPr algn="l"/>
            <a:r>
              <a:rPr lang="en-US" sz="1600" b="0" i="0" dirty="0">
                <a:effectLst/>
                <a:latin typeface="__Source_Sans_Pro_fea366"/>
              </a:rPr>
              <a:t>Here, the foreign key needs to be the primary key of another table.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Classification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642910" y="1357304"/>
            <a:ext cx="8120090" cy="3668086"/>
          </a:xfrm>
        </p:spPr>
        <p:txBody>
          <a:bodyPr anchor="ctr">
            <a:noAutofit/>
          </a:bodyPr>
          <a:lstStyle/>
          <a:p>
            <a:pPr algn="l"/>
            <a:r>
              <a:rPr lang="en-US" sz="1600" b="1" i="0" dirty="0">
                <a:effectLst/>
                <a:latin typeface="__Source_Sans_Pro_fea366"/>
              </a:rPr>
              <a:t>CROSS JOINS in SQL</a:t>
            </a:r>
          </a:p>
          <a:p>
            <a:r>
              <a:rPr lang="en-US" sz="1600" b="1" i="0" dirty="0">
                <a:effectLst/>
                <a:latin typeface="__Source_Sans_Pro_fea366"/>
              </a:rPr>
              <a:t>SELF JOIN in SQL</a:t>
            </a:r>
          </a:p>
          <a:p>
            <a:r>
              <a:rPr lang="en-US" sz="1600" b="1" i="0" dirty="0">
                <a:effectLst/>
                <a:latin typeface="__Source_Sans_Pro_fea366"/>
              </a:rPr>
              <a:t>INNER JOIN in SQL</a:t>
            </a:r>
          </a:p>
          <a:p>
            <a:r>
              <a:rPr lang="en-US" sz="1600" b="1" i="0" dirty="0">
                <a:effectLst/>
                <a:latin typeface="__Source_Sans_Pro_fea366"/>
              </a:rPr>
              <a:t>OUTER JOINS in SQL</a:t>
            </a:r>
          </a:p>
          <a:p>
            <a:pPr algn="l"/>
            <a:endParaRPr lang="en-US" sz="2400" b="1" i="0" dirty="0">
              <a:effectLst/>
              <a:latin typeface="__Source_Sans_Pro_fea366"/>
            </a:endParaRPr>
          </a:p>
        </p:txBody>
      </p:sp>
    </p:spTree>
    <p:extLst>
      <p:ext uri="{BB962C8B-B14F-4D97-AF65-F5344CB8AC3E}">
        <p14:creationId xmlns:p14="http://schemas.microsoft.com/office/powerpoint/2010/main" val="355667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Cross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511955" y="1347614"/>
            <a:ext cx="8120090" cy="1430470"/>
          </a:xfrm>
        </p:spPr>
        <p:txBody>
          <a:bodyPr anchor="ctr">
            <a:noAutofit/>
          </a:bodyPr>
          <a:lstStyle/>
          <a:p>
            <a:pPr algn="l"/>
            <a:r>
              <a:rPr lang="en-US" sz="1600" b="0" i="0" dirty="0">
                <a:effectLst/>
                <a:latin typeface="__Source_Sans_Pro_fea366"/>
              </a:rPr>
              <a:t>The Cartesian Join or Cross Join, is the cartesian product of all the rows of the first table with all the rows of the second table. </a:t>
            </a:r>
          </a:p>
          <a:p>
            <a:pPr algn="l"/>
            <a:r>
              <a:rPr lang="en-US" sz="1600" dirty="0">
                <a:latin typeface="__Source_Sans_Pro_fea366"/>
              </a:rPr>
              <a:t>Ex:</a:t>
            </a:r>
            <a:r>
              <a:rPr lang="en-US" sz="1600" b="0" i="0" dirty="0">
                <a:effectLst/>
                <a:latin typeface="__Source_Sans_Pro_fea366"/>
              </a:rPr>
              <a:t> we have m rows in the first table and n rows in the second table. Then the resulting cartesian join table will have m*n rows. </a:t>
            </a:r>
          </a:p>
          <a:p>
            <a:pPr algn="l"/>
            <a:r>
              <a:rPr lang="en-US" sz="1600" b="0" i="0" dirty="0">
                <a:effectLst/>
                <a:latin typeface="__Source_Sans_Pro_fea366"/>
              </a:rPr>
              <a:t>This usually happens when the matching column or WHERE condition is not specified.</a:t>
            </a:r>
            <a:endParaRPr lang="en-US" sz="1600" b="1" i="0" dirty="0">
              <a:effectLst/>
              <a:latin typeface="__Source_Sans_Pro_fea366"/>
            </a:endParaRPr>
          </a:p>
        </p:txBody>
      </p:sp>
    </p:spTree>
    <p:extLst>
      <p:ext uri="{BB962C8B-B14F-4D97-AF65-F5344CB8AC3E}">
        <p14:creationId xmlns:p14="http://schemas.microsoft.com/office/powerpoint/2010/main" val="217091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Cross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293812" y="1491630"/>
            <a:ext cx="4392488" cy="3795886"/>
          </a:xfrm>
        </p:spPr>
        <p:txBody>
          <a:bodyPr anchor="ctr">
            <a:noAutofit/>
          </a:bodyPr>
          <a:lstStyle/>
          <a:p>
            <a:pPr algn="l"/>
            <a:r>
              <a:rPr lang="en-US" sz="1600" b="1" i="0" dirty="0">
                <a:effectLst/>
                <a:latin typeface="__Source_Sans_Pro_fea366"/>
              </a:rPr>
              <a:t>Example -  </a:t>
            </a:r>
            <a:r>
              <a:rPr lang="en-US" sz="1600" b="0" i="0" dirty="0">
                <a:effectLst/>
                <a:latin typeface="__Source_Sans_Pro_fea366"/>
              </a:rPr>
              <a:t>Let’s consider the scenario where the table customer details, i.e., </a:t>
            </a:r>
            <a:r>
              <a:rPr lang="en-US" sz="1600" b="1" i="0" dirty="0">
                <a:effectLst/>
                <a:latin typeface="__Source_Sans_Pro_fea366"/>
              </a:rPr>
              <a:t>customer id</a:t>
            </a:r>
            <a:r>
              <a:rPr lang="en-US" sz="1600" b="0" i="0" dirty="0">
                <a:effectLst/>
                <a:latin typeface="__Source_Sans_Pro_fea366"/>
              </a:rPr>
              <a:t> and </a:t>
            </a:r>
            <a:r>
              <a:rPr lang="en-US" sz="1600" b="1" i="0" dirty="0">
                <a:effectLst/>
                <a:latin typeface="__Source_Sans_Pro_fea366"/>
              </a:rPr>
              <a:t>customer name</a:t>
            </a:r>
            <a:r>
              <a:rPr lang="en-US" sz="1600" b="0" i="0" dirty="0">
                <a:effectLst/>
                <a:latin typeface="__Source_Sans_Pro_fea366"/>
              </a:rPr>
              <a:t>, and table contains shopping details, i.e., </a:t>
            </a:r>
            <a:r>
              <a:rPr lang="en-US" sz="1600" b="1" i="0" dirty="0">
                <a:effectLst/>
                <a:latin typeface="__Source_Sans_Pro_fea366"/>
              </a:rPr>
              <a:t>product id</a:t>
            </a:r>
            <a:r>
              <a:rPr lang="en-US" sz="1600" b="0" i="0" dirty="0">
                <a:effectLst/>
                <a:latin typeface="__Source_Sans_Pro_fea366"/>
              </a:rPr>
              <a:t> and </a:t>
            </a:r>
            <a:r>
              <a:rPr lang="en-US" sz="1600" b="1" i="0" dirty="0">
                <a:effectLst/>
                <a:latin typeface="__Source_Sans_Pro_fea366"/>
              </a:rPr>
              <a:t>product name</a:t>
            </a:r>
            <a:r>
              <a:rPr lang="en-US" sz="1600" b="0" i="0" dirty="0">
                <a:effectLst/>
                <a:latin typeface="__Source_Sans_Pro_fea366"/>
              </a:rPr>
              <a:t>.</a:t>
            </a:r>
          </a:p>
          <a:p>
            <a:pPr algn="l"/>
            <a:endParaRPr lang="en-US" sz="1600" dirty="0">
              <a:latin typeface="__Source_Sans_Pro_fea366"/>
            </a:endParaRPr>
          </a:p>
          <a:p>
            <a:pPr algn="l"/>
            <a:r>
              <a:rPr lang="en-US" sz="1600" b="0" i="0" dirty="0">
                <a:effectLst/>
                <a:latin typeface="__Source_Sans_Pro_fea366"/>
              </a:rPr>
              <a:t>Problem: Write a query to give the cartesian product of the Customers and </a:t>
            </a:r>
            <a:r>
              <a:rPr lang="en-US" sz="1600" b="0" i="0" dirty="0" err="1">
                <a:effectLst/>
                <a:latin typeface="__Source_Sans_Pro_fea366"/>
              </a:rPr>
              <a:t>Shopping_Details</a:t>
            </a:r>
            <a:r>
              <a:rPr lang="en-US" sz="1600" b="0" i="0" dirty="0">
                <a:effectLst/>
                <a:latin typeface="__Source_Sans_Pro_fea366"/>
              </a:rPr>
              <a:t> tables.</a:t>
            </a:r>
          </a:p>
          <a:p>
            <a:pPr algn="l"/>
            <a:r>
              <a:rPr lang="en-US" sz="1600" b="0" i="0" dirty="0">
                <a:effectLst/>
                <a:latin typeface="__Source_Sans_Pro_fea366"/>
              </a:rPr>
              <a:t>Solution: </a:t>
            </a:r>
          </a:p>
          <a:p>
            <a:pPr algn="l"/>
            <a:r>
              <a:rPr lang="en-US" sz="1600" b="0" i="0" dirty="0">
                <a:effectLst/>
                <a:latin typeface="__Source_Sans_Pro_fea366"/>
              </a:rPr>
              <a:t>SELECT *</a:t>
            </a:r>
          </a:p>
          <a:p>
            <a:pPr algn="l"/>
            <a:r>
              <a:rPr lang="en-US" sz="1600" b="0" i="0" dirty="0">
                <a:effectLst/>
                <a:latin typeface="__Source_Sans_Pro_fea366"/>
              </a:rPr>
              <a:t>FROM Customers CROSS JOIN </a:t>
            </a:r>
            <a:r>
              <a:rPr lang="en-US" sz="1600" b="0" i="0" dirty="0" err="1">
                <a:effectLst/>
                <a:latin typeface="__Source_Sans_Pro_fea366"/>
              </a:rPr>
              <a:t>Shopping_Details</a:t>
            </a:r>
            <a:r>
              <a:rPr lang="en-US" sz="1600" b="0" i="0" dirty="0">
                <a:effectLst/>
                <a:latin typeface="__Source_Sans_Pro_fea366"/>
              </a:rPr>
              <a:t>;</a:t>
            </a:r>
          </a:p>
          <a:p>
            <a:pPr algn="l"/>
            <a:endParaRPr lang="en-US" sz="1600" b="0" i="0" dirty="0">
              <a:effectLst/>
              <a:latin typeface="__Source_Sans_Pro_fea366"/>
            </a:endParaRPr>
          </a:p>
        </p:txBody>
      </p:sp>
      <p:pic>
        <p:nvPicPr>
          <p:cNvPr id="5" name="Picture 4">
            <a:extLst>
              <a:ext uri="{FF2B5EF4-FFF2-40B4-BE49-F238E27FC236}">
                <a16:creationId xmlns:a16="http://schemas.microsoft.com/office/drawing/2014/main" id="{BCE864BE-FDE3-2A95-D637-BDE546A7A0DC}"/>
              </a:ext>
            </a:extLst>
          </p:cNvPr>
          <p:cNvPicPr>
            <a:picLocks noChangeAspect="1"/>
          </p:cNvPicPr>
          <p:nvPr/>
        </p:nvPicPr>
        <p:blipFill>
          <a:blip r:embed="rId3"/>
          <a:stretch>
            <a:fillRect/>
          </a:stretch>
        </p:blipFill>
        <p:spPr>
          <a:xfrm>
            <a:off x="4572000" y="1347614"/>
            <a:ext cx="4498291" cy="3467586"/>
          </a:xfrm>
          <a:prstGeom prst="rect">
            <a:avLst/>
          </a:prstGeom>
        </p:spPr>
      </p:pic>
    </p:spTree>
    <p:extLst>
      <p:ext uri="{BB962C8B-B14F-4D97-AF65-F5344CB8AC3E}">
        <p14:creationId xmlns:p14="http://schemas.microsoft.com/office/powerpoint/2010/main" val="354403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IN" dirty="0"/>
              <a:t>SQL Join : Self Join</a:t>
            </a:r>
            <a:endParaRPr lang="en-US" dirty="0"/>
          </a:p>
        </p:txBody>
      </p:sp>
      <p:sp>
        <p:nvSpPr>
          <p:cNvPr id="3" name="Rectangle 2">
            <a:extLst>
              <a:ext uri="{FF2B5EF4-FFF2-40B4-BE49-F238E27FC236}">
                <a16:creationId xmlns:a16="http://schemas.microsoft.com/office/drawing/2014/main" id="{11B7F71F-5436-DE3E-A503-C465453338C6}"/>
              </a:ext>
            </a:extLst>
          </p:cNvPr>
          <p:cNvSpPr>
            <a:spLocks noGrp="1"/>
          </p:cNvSpPr>
          <p:nvPr>
            <p:ph sz="quarter" idx="13"/>
          </p:nvPr>
        </p:nvSpPr>
        <p:spPr>
          <a:xfrm>
            <a:off x="642910" y="1357304"/>
            <a:ext cx="8120090" cy="1430470"/>
          </a:xfrm>
        </p:spPr>
        <p:txBody>
          <a:bodyPr anchor="ctr">
            <a:noAutofit/>
          </a:bodyPr>
          <a:lstStyle/>
          <a:p>
            <a:pPr algn="l"/>
            <a:r>
              <a:rPr lang="en-US" sz="1600" b="0" i="0" dirty="0">
                <a:effectLst/>
                <a:latin typeface="__Source_Sans_Pro_fea366"/>
              </a:rPr>
              <a:t>In SQL Self Join, a table is joined to itself. </a:t>
            </a:r>
          </a:p>
          <a:p>
            <a:pPr lvl="1"/>
            <a:r>
              <a:rPr lang="en-US" sz="1300" b="0" i="0" dirty="0">
                <a:effectLst/>
                <a:latin typeface="__Source_Sans_Pro_fea366"/>
              </a:rPr>
              <a:t>means each row of the table is joined with itself and all other rows concerning stated conditions if any. </a:t>
            </a:r>
          </a:p>
          <a:p>
            <a:pPr algn="l"/>
            <a:r>
              <a:rPr lang="en-US" sz="1600" b="0" i="0" dirty="0">
                <a:effectLst/>
                <a:latin typeface="__Source_Sans_Pro_fea366"/>
              </a:rPr>
              <a:t>It is a merge between two copies of the same table. </a:t>
            </a:r>
          </a:p>
          <a:p>
            <a:pPr algn="l"/>
            <a:r>
              <a:rPr lang="en-US" sz="1600" b="0" i="0" dirty="0">
                <a:effectLst/>
                <a:latin typeface="__Source_Sans_Pro_fea366"/>
              </a:rPr>
              <a:t>This is extremely helpful when the foreign key references the primary key of the same table.</a:t>
            </a:r>
            <a:endParaRPr lang="en-US" sz="1600" b="1" i="0" dirty="0">
              <a:effectLst/>
              <a:latin typeface="__Source_Sans_Pro_fea366"/>
            </a:endParaRPr>
          </a:p>
        </p:txBody>
      </p:sp>
    </p:spTree>
    <p:extLst>
      <p:ext uri="{BB962C8B-B14F-4D97-AF65-F5344CB8AC3E}">
        <p14:creationId xmlns:p14="http://schemas.microsoft.com/office/powerpoint/2010/main" val="1075801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3013</Words>
  <Application>Microsoft Office PowerPoint</Application>
  <PresentationFormat>On-screen Show (16:9)</PresentationFormat>
  <Paragraphs>313</Paragraphs>
  <Slides>45</Slides>
  <Notes>32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45</vt:i4>
      </vt:variant>
    </vt:vector>
  </HeadingPairs>
  <TitlesOfParts>
    <vt:vector size="63" baseType="lpstr">
      <vt:lpstr>__Source_Sans_Pro_fea366</vt:lpstr>
      <vt:lpstr>Arial</vt:lpstr>
      <vt:lpstr>Calibri</vt:lpstr>
      <vt:lpstr>Comfortaa</vt:lpstr>
      <vt:lpstr>Epilogue</vt:lpstr>
      <vt:lpstr>euclid_circular_a</vt:lpstr>
      <vt:lpstr>Google Sans</vt:lpstr>
      <vt:lpstr>Inter</vt:lpstr>
      <vt:lpstr>inter-regular</vt:lpstr>
      <vt:lpstr>Montserrat</vt:lpstr>
      <vt:lpstr>Muli</vt:lpstr>
      <vt:lpstr>OracleSansVF</vt:lpstr>
      <vt:lpstr>Raleway</vt:lpstr>
      <vt:lpstr>Tw Cen MT</vt:lpstr>
      <vt:lpstr>Verdana</vt:lpstr>
      <vt:lpstr>Wingdings</vt:lpstr>
      <vt:lpstr>Wingdings 2</vt:lpstr>
      <vt:lpstr>WidescreenPresentation</vt:lpstr>
      <vt:lpstr>Trainer connect</vt:lpstr>
      <vt:lpstr>Today’s Agenda</vt:lpstr>
      <vt:lpstr>SQL Concepts</vt:lpstr>
      <vt:lpstr>SQL Join: Introduction</vt:lpstr>
      <vt:lpstr>SQL Join : Requirement</vt:lpstr>
      <vt:lpstr>SQL Join : Classification</vt:lpstr>
      <vt:lpstr>SQL Join : Cross Join</vt:lpstr>
      <vt:lpstr>SQL Join : Cross Join</vt:lpstr>
      <vt:lpstr>SQL Join : Self Join</vt:lpstr>
      <vt:lpstr>SQL Join : Self Join</vt:lpstr>
      <vt:lpstr>SQL Join : Inner Join</vt:lpstr>
      <vt:lpstr>SQL Join : Inner Join</vt:lpstr>
      <vt:lpstr>SQL Join : Inner Join</vt:lpstr>
      <vt:lpstr>SQL Join : Outer Join</vt:lpstr>
      <vt:lpstr>SQL Join : Outer Join</vt:lpstr>
      <vt:lpstr>SQL Sub Query: Introduction</vt:lpstr>
      <vt:lpstr>SQL Sub Query: Syntax</vt:lpstr>
      <vt:lpstr>SQL Sub Query: Example</vt:lpstr>
      <vt:lpstr>SQL Sub Query Vs Join</vt:lpstr>
      <vt:lpstr>Java</vt:lpstr>
      <vt:lpstr>Java : Concepts</vt:lpstr>
      <vt:lpstr>OOP : Principles</vt:lpstr>
      <vt:lpstr>OOP : Principles</vt:lpstr>
      <vt:lpstr>OOP : Principles</vt:lpstr>
      <vt:lpstr>OOP : Principles</vt:lpstr>
      <vt:lpstr>OOP : Principles</vt:lpstr>
      <vt:lpstr>Java Program: Structure</vt:lpstr>
      <vt:lpstr>Java Program: Sample</vt:lpstr>
      <vt:lpstr>Java : Memory</vt:lpstr>
      <vt:lpstr>Java : Memory</vt:lpstr>
      <vt:lpstr>Java : Memory Structure</vt:lpstr>
      <vt:lpstr>Java : Memory Structure</vt:lpstr>
      <vt:lpstr>Java : Memory Structure</vt:lpstr>
      <vt:lpstr>Java : Loop</vt:lpstr>
      <vt:lpstr>Java : Loop-1</vt:lpstr>
      <vt:lpstr>Java : Loop-2</vt:lpstr>
      <vt:lpstr>Java : Loop-3</vt:lpstr>
      <vt:lpstr>Java : Loop-3</vt:lpstr>
      <vt:lpstr>Java String Handling</vt:lpstr>
      <vt:lpstr>Java String Handling</vt:lpstr>
      <vt:lpstr>String : methods</vt:lpstr>
      <vt:lpstr>String : methods</vt:lpstr>
      <vt:lpstr>String : Demo</vt:lpstr>
      <vt:lpstr>String vs StringBuffer vs StringBuilder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2023-09-07T14:10:13Z</dcterms:created>
  <dcterms:modified xsi:type="dcterms:W3CDTF">2023-09-11T09:04:31Z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