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5" r:id="rId4"/>
    <p:sldId id="258" r:id="rId5"/>
    <p:sldId id="273" r:id="rId6"/>
    <p:sldId id="266" r:id="rId7"/>
    <p:sldId id="260" r:id="rId8"/>
    <p:sldId id="275" r:id="rId9"/>
    <p:sldId id="267" r:id="rId10"/>
    <p:sldId id="268" r:id="rId11"/>
    <p:sldId id="269" r:id="rId12"/>
    <p:sldId id="293" r:id="rId13"/>
    <p:sldId id="270" r:id="rId14"/>
    <p:sldId id="271" r:id="rId15"/>
    <p:sldId id="272" r:id="rId16"/>
    <p:sldId id="274" r:id="rId17"/>
    <p:sldId id="276" r:id="rId18"/>
    <p:sldId id="295" r:id="rId19"/>
    <p:sldId id="296" r:id="rId20"/>
    <p:sldId id="297" r:id="rId21"/>
    <p:sldId id="298" r:id="rId22"/>
    <p:sldId id="277" r:id="rId23"/>
    <p:sldId id="278" r:id="rId24"/>
    <p:sldId id="299" r:id="rId25"/>
    <p:sldId id="300" r:id="rId26"/>
    <p:sldId id="301" r:id="rId27"/>
    <p:sldId id="302" r:id="rId28"/>
    <p:sldId id="279" r:id="rId29"/>
    <p:sldId id="261" r:id="rId30"/>
    <p:sldId id="262" r:id="rId31"/>
    <p:sldId id="280" r:id="rId32"/>
    <p:sldId id="283" r:id="rId33"/>
    <p:sldId id="284" r:id="rId34"/>
    <p:sldId id="281" r:id="rId35"/>
    <p:sldId id="282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63" r:id="rId44"/>
    <p:sldId id="264" r:id="rId4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62125-4792-43C7-8B57-81D3EFA4D012}" v="3" dt="2023-09-11T10:09:5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79" d="100"/>
          <a:sy n="79" d="100"/>
        </p:scale>
        <p:origin x="1038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9/11/2023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68580" tIns="34290" rIns="68580" bIns="34290"/>
          <a:lstStyle/>
          <a:p>
            <a:fld id="{B8D11680-6681-4E9A-A58F-8958E9327A23}" type="datetimeFigureOut">
              <a:rPr lang="en-IN" smtClean="0"/>
              <a:pPr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97682B3C-EE13-441C-9246-09CADEBAC9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9/11/2023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class-2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Collection: Methods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57158" y="1504950"/>
            <a:ext cx="1852642" cy="3067050"/>
          </a:xfrm>
        </p:spPr>
        <p:txBody>
          <a:bodyPr>
            <a:normAutofit/>
          </a:bodyPr>
          <a:lstStyle/>
          <a:p>
            <a:r>
              <a:rPr lang="en-US" dirty="0"/>
              <a:t>Collection gives in general  methods for data structure implementations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1428743"/>
            <a:ext cx="6602755" cy="3357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Collection: Example- List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1428742"/>
            <a:ext cx="3689512" cy="1214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928940"/>
            <a:ext cx="4139457" cy="1357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1500180"/>
            <a:ext cx="4200097" cy="29743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Collection: Example-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D42D8-9415-BE32-D1EC-131FFFC0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5528"/>
            <a:ext cx="4670417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Map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500462" cy="3200400"/>
          </a:xfrm>
        </p:spPr>
        <p:txBody>
          <a:bodyPr anchor="ctr">
            <a:noAutofit/>
          </a:bodyPr>
          <a:lstStyle/>
          <a:p>
            <a:r>
              <a:rPr lang="en-IN" sz="1600" dirty="0"/>
              <a:t>A Map is an object that maps keys to values.</a:t>
            </a:r>
          </a:p>
          <a:p>
            <a:r>
              <a:rPr lang="en-IN" sz="1600" dirty="0"/>
              <a:t>A map cannot contain duplicate keys: Each key can map to at most one value.</a:t>
            </a:r>
          </a:p>
          <a:p>
            <a:r>
              <a:rPr lang="en-IN" sz="1600" dirty="0"/>
              <a:t>The Java platform contains  Map implementations: </a:t>
            </a:r>
          </a:p>
          <a:p>
            <a:pPr lvl="1"/>
            <a:r>
              <a:rPr lang="en-IN" sz="1300" dirty="0" err="1"/>
              <a:t>HashMap</a:t>
            </a:r>
            <a:endParaRPr lang="en-IN" sz="1300" dirty="0"/>
          </a:p>
          <a:p>
            <a:pPr lvl="1"/>
            <a:r>
              <a:rPr lang="en-IN" sz="1600" dirty="0" err="1"/>
              <a:t>TreeMap</a:t>
            </a:r>
            <a:endParaRPr lang="en-IN" sz="1600" dirty="0"/>
          </a:p>
          <a:p>
            <a:pPr lvl="1"/>
            <a:r>
              <a:rPr lang="en-IN" sz="1600" dirty="0" err="1"/>
              <a:t>LinkedHashMap</a:t>
            </a:r>
            <a:endParaRPr lang="en-IN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714494"/>
            <a:ext cx="4402797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Map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99" y="1500180"/>
            <a:ext cx="7396699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428742"/>
            <a:ext cx="5786478" cy="684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3123"/>
            <a:ext cx="5446825" cy="214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2714626"/>
            <a:ext cx="5101005" cy="23703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Utility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6715172" cy="3200400"/>
          </a:xfrm>
        </p:spPr>
        <p:txBody>
          <a:bodyPr anchor="ctr">
            <a:noAutofit/>
          </a:bodyPr>
          <a:lstStyle/>
          <a:p>
            <a:r>
              <a:rPr lang="en-US" sz="1600" dirty="0"/>
              <a:t>Collections class in Java is one of the utility classes in Java Collections Framework. 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java.util</a:t>
            </a:r>
            <a:r>
              <a:rPr lang="en-US" sz="1600" dirty="0"/>
              <a:t> package contains the Collections class in Java. </a:t>
            </a:r>
          </a:p>
          <a:p>
            <a:r>
              <a:rPr lang="en-US" sz="1600" dirty="0"/>
              <a:t>Java Collections class is used with the static methods that operate on the collections or return the collection. </a:t>
            </a:r>
          </a:p>
          <a:p>
            <a:r>
              <a:rPr lang="en-US" sz="1600" dirty="0"/>
              <a:t>All the methods of this class throw the </a:t>
            </a:r>
            <a:r>
              <a:rPr lang="en-US" sz="1600" dirty="0" err="1"/>
              <a:t>NullPointerException</a:t>
            </a:r>
            <a:r>
              <a:rPr lang="en-US" sz="1600" dirty="0"/>
              <a:t> if the collection or object passed to the methods is null.</a:t>
            </a:r>
            <a:endParaRPr lang="en-I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Utility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500180"/>
            <a:ext cx="7572428" cy="3057524"/>
          </a:xfrm>
        </p:spPr>
        <p:txBody>
          <a:bodyPr anchor="ctr">
            <a:noAutofit/>
          </a:bodyPr>
          <a:lstStyle/>
          <a:p>
            <a:r>
              <a:rPr lang="en-US" sz="1600" b="1" dirty="0"/>
              <a:t>sort</a:t>
            </a:r>
            <a:r>
              <a:rPr lang="en-US" sz="1600" dirty="0"/>
              <a:t>​(List&lt;T&gt; list) - sorts the specified list into ascending order, according to the natural ordering of its elements.</a:t>
            </a:r>
          </a:p>
          <a:p>
            <a:r>
              <a:rPr lang="en-US" sz="1600" b="1" dirty="0"/>
              <a:t>sort</a:t>
            </a:r>
            <a:r>
              <a:rPr lang="en-US" sz="1600" dirty="0"/>
              <a:t>​(List&lt;T&gt; list, Comparator&lt;? super T&gt; c) - sorts the specified list according to the order induced by the specified comparator</a:t>
            </a:r>
          </a:p>
          <a:p>
            <a:r>
              <a:rPr lang="en-US" sz="1600" b="1" dirty="0"/>
              <a:t>shuffle</a:t>
            </a:r>
            <a:r>
              <a:rPr lang="en-US" sz="1600" dirty="0"/>
              <a:t>​(List&lt;?&gt; list) - randomly permutes the specified list using a default source of randomness.</a:t>
            </a:r>
          </a:p>
          <a:p>
            <a:r>
              <a:rPr lang="en-US" sz="1600" b="1" dirty="0"/>
              <a:t>reverse</a:t>
            </a:r>
            <a:r>
              <a:rPr lang="en-US" sz="1600" dirty="0"/>
              <a:t>​(List&lt;?&gt; list) - reverses the order of the elements in the specified list</a:t>
            </a:r>
          </a:p>
          <a:p>
            <a:r>
              <a:rPr lang="en-US" sz="1600" b="1" dirty="0"/>
              <a:t>max</a:t>
            </a:r>
            <a:r>
              <a:rPr lang="en-US" sz="1600" dirty="0"/>
              <a:t>​(Collection&lt;? extends T&gt; </a:t>
            </a:r>
            <a:r>
              <a:rPr lang="en-US" sz="1600" dirty="0" err="1"/>
              <a:t>coll</a:t>
            </a:r>
            <a:r>
              <a:rPr lang="en-US" sz="1600" dirty="0"/>
              <a:t>) - returns the maximum element of the given collection, according to the natural ordering of its elements.</a:t>
            </a:r>
          </a:p>
          <a:p>
            <a:r>
              <a:rPr lang="en-US" sz="1600" b="1" dirty="0"/>
              <a:t>min</a:t>
            </a:r>
            <a:r>
              <a:rPr lang="en-US" sz="1600" dirty="0"/>
              <a:t>​(Collection&lt;? extends T&gt; </a:t>
            </a:r>
            <a:r>
              <a:rPr lang="en-US" sz="1600" dirty="0" err="1"/>
              <a:t>coll</a:t>
            </a:r>
            <a:r>
              <a:rPr lang="en-US" sz="1600" dirty="0"/>
              <a:t>) - returns the minimum element of the given collection, according to the natural ordering of its elements.7</a:t>
            </a:r>
            <a:endParaRPr lang="en-IN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5526"/>
            <a:ext cx="7886700" cy="342214"/>
          </a:xfrm>
        </p:spPr>
        <p:txBody>
          <a:bodyPr>
            <a:normAutofit fontScale="90000"/>
          </a:bodyPr>
          <a:lstStyle/>
          <a:p>
            <a:r>
              <a:rPr lang="en-IN" dirty="0"/>
              <a:t>Collection Framework: 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26" y="1491630"/>
            <a:ext cx="7972838" cy="3218202"/>
          </a:xfrm>
        </p:spPr>
        <p:txBody>
          <a:bodyPr>
            <a:normAutofit/>
          </a:bodyPr>
          <a:lstStyle/>
          <a:p>
            <a:r>
              <a:rPr lang="en-IN" sz="1600" dirty="0"/>
              <a:t>Java Comparable interface is used to order the objects of user-defined class.</a:t>
            </a:r>
          </a:p>
          <a:p>
            <a:r>
              <a:rPr lang="en-IN" sz="1600" dirty="0"/>
              <a:t>This interface is found in </a:t>
            </a:r>
            <a:r>
              <a:rPr lang="en-IN" sz="1600" dirty="0" err="1"/>
              <a:t>java.lang</a:t>
            </a:r>
            <a:r>
              <a:rPr lang="en-IN" sz="1600" dirty="0"/>
              <a:t> package and contains only one method named </a:t>
            </a:r>
            <a:r>
              <a:rPr lang="en-IN" sz="1600" b="1" dirty="0" err="1"/>
              <a:t>compareTo</a:t>
            </a:r>
            <a:r>
              <a:rPr lang="en-IN" sz="1600" b="1" dirty="0"/>
              <a:t>(Object). </a:t>
            </a:r>
          </a:p>
          <a:p>
            <a:r>
              <a:rPr lang="en-IN" sz="1600" dirty="0"/>
              <a:t>It provide single sorting sequence only i.e. you can sort the elements on based on single data member only. </a:t>
            </a:r>
          </a:p>
          <a:p>
            <a:r>
              <a:rPr lang="en-IN" sz="1600" dirty="0"/>
              <a:t>For example it may be </a:t>
            </a:r>
            <a:r>
              <a:rPr lang="en-IN" sz="1600" dirty="0" err="1"/>
              <a:t>rollno</a:t>
            </a:r>
            <a:r>
              <a:rPr lang="en-IN" sz="1600" dirty="0"/>
              <a:t>, name, age or anything else.</a:t>
            </a:r>
          </a:p>
          <a:p>
            <a:endParaRPr lang="en-IN" sz="1600" dirty="0"/>
          </a:p>
          <a:p>
            <a:r>
              <a:rPr lang="en-IN" sz="1600" b="1" dirty="0"/>
              <a:t>public </a:t>
            </a:r>
            <a:r>
              <a:rPr lang="en-IN" sz="1600" b="1" dirty="0" err="1"/>
              <a:t>int</a:t>
            </a:r>
            <a:r>
              <a:rPr lang="en-IN" sz="1600" b="1" dirty="0"/>
              <a:t> </a:t>
            </a:r>
            <a:r>
              <a:rPr lang="en-IN" sz="1600" b="1" dirty="0" err="1"/>
              <a:t>compareTo</a:t>
            </a:r>
            <a:r>
              <a:rPr lang="en-IN" sz="1600" b="1" dirty="0"/>
              <a:t>(Object </a:t>
            </a:r>
            <a:r>
              <a:rPr lang="en-IN" sz="1600" b="1" dirty="0" err="1"/>
              <a:t>obj</a:t>
            </a:r>
            <a:r>
              <a:rPr lang="en-IN" sz="1600" b="1" dirty="0"/>
              <a:t>):</a:t>
            </a:r>
            <a:r>
              <a:rPr lang="en-IN" sz="1600" dirty="0"/>
              <a:t> </a:t>
            </a:r>
          </a:p>
          <a:p>
            <a:r>
              <a:rPr lang="en-IN" sz="1600" dirty="0"/>
              <a:t>is used to compare the current object with the specified object.</a:t>
            </a:r>
          </a:p>
        </p:txBody>
      </p:sp>
    </p:spTree>
    <p:extLst>
      <p:ext uri="{BB962C8B-B14F-4D97-AF65-F5344CB8AC3E}">
        <p14:creationId xmlns:p14="http://schemas.microsoft.com/office/powerpoint/2010/main" val="216245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89"/>
            <a:ext cx="7886700" cy="342214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2606"/>
            <a:ext cx="4788024" cy="4822990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class</a:t>
            </a:r>
            <a:r>
              <a:rPr lang="en-IN" dirty="0"/>
              <a:t> Student </a:t>
            </a:r>
            <a:r>
              <a:rPr lang="en-IN" b="1" dirty="0"/>
              <a:t>implements</a:t>
            </a:r>
            <a:r>
              <a:rPr lang="en-IN" dirty="0"/>
              <a:t> Comparable&lt;Student&gt; {  </a:t>
            </a:r>
          </a:p>
          <a:p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rollno</a:t>
            </a:r>
            <a:r>
              <a:rPr lang="en-IN" dirty="0"/>
              <a:t>;  </a:t>
            </a:r>
          </a:p>
          <a:p>
            <a:r>
              <a:rPr lang="en-IN" dirty="0"/>
              <a:t>String name;  </a:t>
            </a:r>
          </a:p>
          <a:p>
            <a:r>
              <a:rPr lang="en-IN" b="1" dirty="0"/>
              <a:t>int</a:t>
            </a:r>
            <a:r>
              <a:rPr lang="en-IN" dirty="0"/>
              <a:t> age;  </a:t>
            </a:r>
          </a:p>
          <a:p>
            <a:endParaRPr lang="en-IN" dirty="0"/>
          </a:p>
          <a:p>
            <a:r>
              <a:rPr lang="en-IN" dirty="0"/>
              <a:t>Student(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rollno,String</a:t>
            </a:r>
            <a:r>
              <a:rPr lang="en-IN" dirty="0"/>
              <a:t> </a:t>
            </a:r>
            <a:r>
              <a:rPr lang="en-IN" dirty="0" err="1"/>
              <a:t>name,</a:t>
            </a:r>
            <a:r>
              <a:rPr lang="en-IN" b="1" dirty="0" err="1"/>
              <a:t>int</a:t>
            </a:r>
            <a:r>
              <a:rPr lang="en-IN" dirty="0"/>
              <a:t> age){  </a:t>
            </a:r>
          </a:p>
          <a:p>
            <a:r>
              <a:rPr lang="en-IN" b="1" dirty="0" err="1"/>
              <a:t>this</a:t>
            </a:r>
            <a:r>
              <a:rPr lang="en-IN" dirty="0" err="1"/>
              <a:t>.rollno</a:t>
            </a:r>
            <a:r>
              <a:rPr lang="en-IN" dirty="0"/>
              <a:t>=</a:t>
            </a:r>
            <a:r>
              <a:rPr lang="en-IN" dirty="0" err="1"/>
              <a:t>rollno</a:t>
            </a:r>
            <a:r>
              <a:rPr lang="en-IN" dirty="0"/>
              <a:t>;  </a:t>
            </a:r>
          </a:p>
          <a:p>
            <a:r>
              <a:rPr lang="en-IN" b="1" dirty="0"/>
              <a:t>this</a:t>
            </a:r>
            <a:r>
              <a:rPr lang="en-IN" dirty="0"/>
              <a:t>.name=name;  </a:t>
            </a:r>
          </a:p>
          <a:p>
            <a:r>
              <a:rPr lang="en-IN" b="1" dirty="0" err="1"/>
              <a:t>this</a:t>
            </a:r>
            <a:r>
              <a:rPr lang="en-IN" dirty="0" err="1"/>
              <a:t>.age</a:t>
            </a:r>
            <a:r>
              <a:rPr lang="en-IN" dirty="0"/>
              <a:t>=age;  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compareTo</a:t>
            </a:r>
            <a:r>
              <a:rPr lang="en-IN" dirty="0"/>
              <a:t>(Student </a:t>
            </a:r>
            <a:r>
              <a:rPr lang="en-IN" dirty="0" err="1"/>
              <a:t>st</a:t>
            </a:r>
            <a:r>
              <a:rPr lang="en-IN" dirty="0"/>
              <a:t>){  </a:t>
            </a:r>
          </a:p>
          <a:p>
            <a:r>
              <a:rPr lang="en-IN" b="1" dirty="0"/>
              <a:t>if</a:t>
            </a:r>
            <a:r>
              <a:rPr lang="en-IN" dirty="0"/>
              <a:t>(age==</a:t>
            </a:r>
            <a:r>
              <a:rPr lang="en-IN" dirty="0" err="1"/>
              <a:t>st.age</a:t>
            </a:r>
            <a:r>
              <a:rPr lang="en-IN" dirty="0"/>
              <a:t>)  </a:t>
            </a:r>
          </a:p>
          <a:p>
            <a:r>
              <a:rPr lang="en-IN" b="1" dirty="0"/>
              <a:t>return</a:t>
            </a:r>
            <a:r>
              <a:rPr lang="en-IN" dirty="0"/>
              <a:t> 0;  </a:t>
            </a:r>
          </a:p>
          <a:p>
            <a:r>
              <a:rPr lang="en-IN" b="1" dirty="0"/>
              <a:t>else</a:t>
            </a:r>
            <a:r>
              <a:rPr lang="en-IN" dirty="0"/>
              <a:t> </a:t>
            </a:r>
            <a:r>
              <a:rPr lang="en-IN" b="1" dirty="0"/>
              <a:t>if</a:t>
            </a:r>
            <a:r>
              <a:rPr lang="en-IN" dirty="0"/>
              <a:t>(age&gt;</a:t>
            </a:r>
            <a:r>
              <a:rPr lang="en-IN" dirty="0" err="1"/>
              <a:t>st.age</a:t>
            </a:r>
            <a:r>
              <a:rPr lang="en-IN" dirty="0"/>
              <a:t>)  </a:t>
            </a:r>
          </a:p>
          <a:p>
            <a:r>
              <a:rPr lang="en-IN" b="1" dirty="0"/>
              <a:t>return</a:t>
            </a:r>
            <a:r>
              <a:rPr lang="en-IN" dirty="0"/>
              <a:t> 1;  </a:t>
            </a:r>
          </a:p>
          <a:p>
            <a:r>
              <a:rPr lang="en-IN" b="1" dirty="0"/>
              <a:t>else</a:t>
            </a:r>
            <a:r>
              <a:rPr lang="en-IN" dirty="0"/>
              <a:t>  </a:t>
            </a:r>
          </a:p>
          <a:p>
            <a:r>
              <a:rPr lang="en-IN" b="1" dirty="0"/>
              <a:t>return</a:t>
            </a:r>
            <a:r>
              <a:rPr lang="en-IN" dirty="0"/>
              <a:t> -1;  }  </a:t>
            </a:r>
          </a:p>
          <a:p>
            <a:r>
              <a:rPr lang="en-IN" dirty="0"/>
              <a:t>}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5" y="1422760"/>
            <a:ext cx="4572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25" dirty="0"/>
              <a:t>public class </a:t>
            </a:r>
            <a:r>
              <a:rPr lang="en-IN" sz="1425" dirty="0" err="1"/>
              <a:t>TestSort</a:t>
            </a:r>
            <a:r>
              <a:rPr lang="en-IN" sz="1425" dirty="0"/>
              <a:t>{  </a:t>
            </a:r>
          </a:p>
          <a:p>
            <a:r>
              <a:rPr lang="en-IN" sz="1425" dirty="0"/>
              <a:t>public static void main(String </a:t>
            </a:r>
            <a:r>
              <a:rPr lang="en-IN" sz="1425" dirty="0" err="1"/>
              <a:t>args</a:t>
            </a:r>
            <a:r>
              <a:rPr lang="en-IN" sz="1425" dirty="0"/>
              <a:t>[]) {  </a:t>
            </a:r>
          </a:p>
          <a:p>
            <a:r>
              <a:rPr lang="en-IN" sz="1425" dirty="0" err="1"/>
              <a:t>ArrayList</a:t>
            </a:r>
            <a:r>
              <a:rPr lang="en-IN" sz="1425" dirty="0"/>
              <a:t>&lt;Student&gt; al=new </a:t>
            </a:r>
            <a:r>
              <a:rPr lang="en-IN" sz="1425" dirty="0" err="1"/>
              <a:t>ArrayList</a:t>
            </a:r>
            <a:r>
              <a:rPr lang="en-IN" sz="1425" dirty="0"/>
              <a:t>&lt;Student&gt;();  </a:t>
            </a:r>
          </a:p>
          <a:p>
            <a:r>
              <a:rPr lang="en-IN" sz="1425" dirty="0" err="1"/>
              <a:t>al.add</a:t>
            </a:r>
            <a:r>
              <a:rPr lang="en-IN" sz="1425" dirty="0"/>
              <a:t>(new Student(101,"Vijay",23));  </a:t>
            </a:r>
          </a:p>
          <a:p>
            <a:r>
              <a:rPr lang="en-IN" sz="1425" dirty="0" err="1"/>
              <a:t>al.add</a:t>
            </a:r>
            <a:r>
              <a:rPr lang="en-IN" sz="1425" dirty="0"/>
              <a:t>(new Student(106,"Ajay",27));  </a:t>
            </a:r>
          </a:p>
          <a:p>
            <a:r>
              <a:rPr lang="en-IN" sz="1425" dirty="0" err="1"/>
              <a:t>al.add</a:t>
            </a:r>
            <a:r>
              <a:rPr lang="en-IN" sz="1425" dirty="0"/>
              <a:t>(new Student(105,"Jai",21));  </a:t>
            </a:r>
          </a:p>
          <a:p>
            <a:r>
              <a:rPr lang="en-IN" sz="1425" dirty="0"/>
              <a:t>  </a:t>
            </a:r>
          </a:p>
          <a:p>
            <a:r>
              <a:rPr lang="en-IN" sz="1425" dirty="0" err="1"/>
              <a:t>Collections.sort</a:t>
            </a:r>
            <a:r>
              <a:rPr lang="en-IN" sz="1425" dirty="0"/>
              <a:t>(al);  </a:t>
            </a:r>
          </a:p>
          <a:p>
            <a:r>
              <a:rPr lang="en-IN" sz="1425" dirty="0"/>
              <a:t>for(Student </a:t>
            </a:r>
            <a:r>
              <a:rPr lang="en-IN" sz="1425" dirty="0" err="1"/>
              <a:t>st:al</a:t>
            </a:r>
            <a:r>
              <a:rPr lang="en-IN" sz="1425" dirty="0"/>
              <a:t>){  </a:t>
            </a:r>
          </a:p>
          <a:p>
            <a:r>
              <a:rPr lang="en-IN" sz="1425" dirty="0" err="1"/>
              <a:t>System.out.println</a:t>
            </a:r>
            <a:r>
              <a:rPr lang="en-IN" sz="1425" dirty="0"/>
              <a:t>(</a:t>
            </a:r>
            <a:r>
              <a:rPr lang="en-IN" sz="1425" dirty="0" err="1"/>
              <a:t>st.rollno</a:t>
            </a:r>
            <a:r>
              <a:rPr lang="en-IN" sz="1425" dirty="0"/>
              <a:t>+" "+st.name+" "+</a:t>
            </a:r>
            <a:r>
              <a:rPr lang="en-IN" sz="1425" dirty="0" err="1"/>
              <a:t>st.age</a:t>
            </a:r>
            <a:r>
              <a:rPr lang="en-IN" sz="1425" dirty="0"/>
              <a:t>); }  </a:t>
            </a:r>
          </a:p>
          <a:p>
            <a:r>
              <a:rPr lang="en-IN" sz="1425" dirty="0"/>
              <a:t>   }  </a:t>
            </a:r>
          </a:p>
          <a:p>
            <a:r>
              <a:rPr lang="en-IN" sz="1425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4372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/>
          </a:bodyPr>
          <a:lstStyle/>
          <a:p>
            <a:pPr marL="0" indent="0"/>
            <a:r>
              <a:rPr lang="en-US" altLang="x-none" dirty="0"/>
              <a:t>Topics:</a:t>
            </a:r>
          </a:p>
          <a:p>
            <a:pPr marL="0" indent="0"/>
            <a:r>
              <a:rPr lang="en-US" dirty="0"/>
              <a:t>Java </a:t>
            </a:r>
          </a:p>
          <a:p>
            <a:pPr marL="320040" lvl="1" indent="0"/>
            <a:r>
              <a:rPr lang="en-US" dirty="0"/>
              <a:t>Collections</a:t>
            </a:r>
          </a:p>
          <a:p>
            <a:pPr marL="320040" lvl="1" indent="0"/>
            <a:endParaRPr lang="en-US" dirty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43504" y="1714494"/>
            <a:ext cx="3000396" cy="1928826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7534"/>
            <a:ext cx="7886700" cy="342214"/>
          </a:xfrm>
        </p:spPr>
        <p:txBody>
          <a:bodyPr>
            <a:normAutofit fontScale="90000"/>
          </a:bodyPr>
          <a:lstStyle/>
          <a:p>
            <a:r>
              <a:rPr lang="en-IN" dirty="0"/>
              <a:t>Collection Framework: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1" y="1419622"/>
            <a:ext cx="7972838" cy="4117877"/>
          </a:xfrm>
        </p:spPr>
        <p:txBody>
          <a:bodyPr>
            <a:normAutofit/>
          </a:bodyPr>
          <a:lstStyle/>
          <a:p>
            <a:r>
              <a:rPr lang="en-IN" sz="1600" b="1" dirty="0"/>
              <a:t>Java Comparator interface</a:t>
            </a:r>
            <a:r>
              <a:rPr lang="en-IN" sz="1600" dirty="0"/>
              <a:t> is used to order the objects of user-defined class.</a:t>
            </a:r>
          </a:p>
          <a:p>
            <a:r>
              <a:rPr lang="en-IN" sz="1600" dirty="0"/>
              <a:t>This interface is found in </a:t>
            </a:r>
            <a:r>
              <a:rPr lang="en-IN" sz="1600" dirty="0" err="1"/>
              <a:t>java.util</a:t>
            </a:r>
            <a:r>
              <a:rPr lang="en-IN" sz="1600" dirty="0"/>
              <a:t> package and contains 2 methods </a:t>
            </a:r>
          </a:p>
          <a:p>
            <a:r>
              <a:rPr lang="en-IN" sz="1600" b="1" dirty="0"/>
              <a:t>compare(Object obj1,Object obj2) </a:t>
            </a:r>
          </a:p>
          <a:p>
            <a:r>
              <a:rPr lang="en-IN" sz="1600" dirty="0"/>
              <a:t>equals(Object element).</a:t>
            </a:r>
          </a:p>
          <a:p>
            <a:r>
              <a:rPr lang="en-IN" sz="1600" dirty="0"/>
              <a:t>It provides multiple sorting sequence i.e. you can sort the elements on the basis of any data member, for example </a:t>
            </a:r>
            <a:r>
              <a:rPr lang="en-IN" sz="1600" dirty="0" err="1"/>
              <a:t>rollno</a:t>
            </a:r>
            <a:r>
              <a:rPr lang="en-IN" sz="1600" dirty="0"/>
              <a:t>, name, age or anything else.</a:t>
            </a:r>
          </a:p>
          <a:p>
            <a:endParaRPr lang="en-IN" sz="1600" dirty="0"/>
          </a:p>
          <a:p>
            <a:r>
              <a:rPr lang="en-IN" sz="1600" b="1" dirty="0"/>
              <a:t>public </a:t>
            </a:r>
            <a:r>
              <a:rPr lang="en-IN" sz="1600" b="1" dirty="0" err="1"/>
              <a:t>int</a:t>
            </a:r>
            <a:r>
              <a:rPr lang="en-IN" sz="1600" b="1" dirty="0"/>
              <a:t> compare(Object obj1,Object obj2):</a:t>
            </a:r>
            <a:r>
              <a:rPr lang="en-IN" sz="1600" dirty="0"/>
              <a:t> </a:t>
            </a:r>
          </a:p>
          <a:p>
            <a:r>
              <a:rPr lang="en-IN" sz="1600" dirty="0"/>
              <a:t>compares the first object with second object.</a:t>
            </a:r>
          </a:p>
        </p:txBody>
      </p:sp>
    </p:spTree>
    <p:extLst>
      <p:ext uri="{BB962C8B-B14F-4D97-AF65-F5344CB8AC3E}">
        <p14:creationId xmlns:p14="http://schemas.microsoft.com/office/powerpoint/2010/main" val="170671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231"/>
            <a:ext cx="7886700" cy="342214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05778"/>
            <a:ext cx="7972838" cy="4117877"/>
          </a:xfrm>
        </p:spPr>
        <p:txBody>
          <a:bodyPr>
            <a:norm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class Student{ 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rollno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;  String name; 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age;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Student(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rollno,String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name,int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age){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this.rollno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rollno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this.name=name;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this.age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=age;  }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513" y="242558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class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AgeComparator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implements Comparator{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public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compare(Object o1,Object o2){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Student s1=(Student)o1;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Student s2=(Student)o2;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if(s1.age==s2.age)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return 0;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else if(s1.age&gt;s2.age)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return 1;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else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return -1;  }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739" y="605778"/>
            <a:ext cx="3929903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class Simple{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public static void main(String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al=new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(new Student(101,"Vijay",23));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(new Student(106,"Ajay",27));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al.add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(new Student(105,"Jai",21));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("sorting by age...");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Collections.sort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al,new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AgeComparator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Iterator itr2=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al.iterator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while(itr2.hasNext())  {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Student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=(Student)itr2.next();  </a:t>
            </a:r>
          </a:p>
          <a:p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st.rollno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+" “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            +st.name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            +" "+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st.age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);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     }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 }  </a:t>
            </a:r>
          </a:p>
          <a:p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IN" sz="135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9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304"/>
            <a:ext cx="3776668" cy="313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14494"/>
            <a:ext cx="3533655" cy="175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Demo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304"/>
            <a:ext cx="36131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7534"/>
            <a:ext cx="7886700" cy="342214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dirty="0"/>
              <a:t>Utilities 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91630"/>
            <a:ext cx="7886700" cy="4480948"/>
          </a:xfrm>
        </p:spPr>
        <p:txBody>
          <a:bodyPr>
            <a:normAutofit/>
          </a:bodyPr>
          <a:lstStyle/>
          <a:p>
            <a:r>
              <a:rPr lang="en-US" sz="1600" dirty="0"/>
              <a:t>The Arrays class of the </a:t>
            </a:r>
            <a:r>
              <a:rPr lang="en-US" sz="1600" dirty="0" err="1"/>
              <a:t>java.util</a:t>
            </a:r>
            <a:r>
              <a:rPr lang="en-US" sz="1600" dirty="0"/>
              <a:t> package contains several static methods that we can use to fill, sort, search, </a:t>
            </a:r>
            <a:r>
              <a:rPr lang="en-US" sz="1600" dirty="0" err="1"/>
              <a:t>etc</a:t>
            </a:r>
            <a:r>
              <a:rPr lang="en-US" sz="1600" dirty="0"/>
              <a:t> in arrays. </a:t>
            </a:r>
          </a:p>
          <a:p>
            <a:r>
              <a:rPr lang="en-US" sz="1600" dirty="0"/>
              <a:t>This class is a member of the Java Collections Framework and is present in </a:t>
            </a:r>
            <a:r>
              <a:rPr lang="en-US" sz="1600" b="1" dirty="0" err="1"/>
              <a:t>java.util.arrays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979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7534"/>
            <a:ext cx="7886700" cy="342214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dirty="0"/>
              <a:t>Utilities : Arrays – Demo-1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70" y="1563638"/>
            <a:ext cx="7886700" cy="4480948"/>
          </a:xfrm>
        </p:spPr>
        <p:txBody>
          <a:bodyPr>
            <a:normAutofit/>
          </a:bodyPr>
          <a:lstStyle/>
          <a:p>
            <a:r>
              <a:rPr lang="en-US" sz="1600" dirty="0"/>
              <a:t>// Java program to demonstrate that we can print </a:t>
            </a:r>
          </a:p>
          <a:p>
            <a:r>
              <a:rPr lang="en-US" sz="1600" dirty="0"/>
              <a:t>// array elements in a single line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java.util.Arrays</a:t>
            </a:r>
            <a:r>
              <a:rPr lang="en-US" sz="1600" dirty="0"/>
              <a:t>; </a:t>
            </a:r>
          </a:p>
          <a:p>
            <a:r>
              <a:rPr lang="en-US" sz="1600" dirty="0"/>
              <a:t>public class Main { </a:t>
            </a:r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  {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[] = {4, 6, 1, 8, 3, 9, 7, 4, 2}; </a:t>
            </a:r>
          </a:p>
          <a:p>
            <a:r>
              <a:rPr lang="en-US" sz="1600" dirty="0"/>
              <a:t>       // To print the elements in one line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Arrays.toString</a:t>
            </a:r>
            <a:r>
              <a:rPr lang="en-US" sz="1600" dirty="0"/>
              <a:t>(</a:t>
            </a:r>
            <a:r>
              <a:rPr lang="en-US" sz="1600" dirty="0" err="1"/>
              <a:t>ar</a:t>
            </a:r>
            <a:r>
              <a:rPr lang="en-US" sz="1600" dirty="0"/>
              <a:t>));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578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38" y="627534"/>
            <a:ext cx="7886700" cy="342214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dirty="0"/>
              <a:t>Utilities : Arrays – Demo-2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66" y="1275606"/>
            <a:ext cx="8335838" cy="4480948"/>
          </a:xfrm>
        </p:spPr>
        <p:txBody>
          <a:bodyPr>
            <a:normAutofit/>
          </a:bodyPr>
          <a:lstStyle/>
          <a:p>
            <a:r>
              <a:rPr lang="en-US" sz="1600" dirty="0"/>
              <a:t>// Java program to demonstrate that we can sort array elements in a single line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java.util.Arrays</a:t>
            </a:r>
            <a:r>
              <a:rPr lang="en-US" sz="1600" dirty="0"/>
              <a:t>; </a:t>
            </a:r>
          </a:p>
          <a:p>
            <a:r>
              <a:rPr lang="en-US" sz="1600" dirty="0"/>
              <a:t>  public class Main { </a:t>
            </a:r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   {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[] = {4, 6, 1, 8, 3, 9, 7, 4, 2}; </a:t>
            </a:r>
          </a:p>
          <a:p>
            <a:r>
              <a:rPr lang="en-US" sz="1600" dirty="0"/>
              <a:t>        // To sort a specific range of array in  ascending order.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Arrays.sort</a:t>
            </a:r>
            <a:r>
              <a:rPr lang="en-US" sz="1600" dirty="0"/>
              <a:t>(</a:t>
            </a:r>
            <a:r>
              <a:rPr lang="en-US" sz="1600" dirty="0" err="1"/>
              <a:t>ar</a:t>
            </a:r>
            <a:r>
              <a:rPr lang="en-US" sz="1600" dirty="0"/>
              <a:t>, 0, 4);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("Sorted array in range" +    " of 0-4 =&gt;\n" + </a:t>
            </a:r>
            <a:r>
              <a:rPr lang="en-US" sz="1600" dirty="0" err="1"/>
              <a:t>Arrays.toString</a:t>
            </a:r>
            <a:r>
              <a:rPr lang="en-US" sz="1600" dirty="0"/>
              <a:t>(</a:t>
            </a:r>
            <a:r>
              <a:rPr lang="en-US" sz="1600" dirty="0" err="1"/>
              <a:t>ar</a:t>
            </a:r>
            <a:r>
              <a:rPr lang="en-US" sz="1600" dirty="0"/>
              <a:t>)); </a:t>
            </a:r>
          </a:p>
          <a:p>
            <a:r>
              <a:rPr lang="en-US" sz="1600" dirty="0"/>
              <a:t>        // To sort the complete array in ascending order.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Arrays.sort</a:t>
            </a:r>
            <a:r>
              <a:rPr lang="en-US" sz="1600" dirty="0"/>
              <a:t>(</a:t>
            </a:r>
            <a:r>
              <a:rPr lang="en-US" sz="1600" dirty="0" err="1"/>
              <a:t>ar</a:t>
            </a:r>
            <a:r>
              <a:rPr lang="en-US" sz="1600" dirty="0"/>
              <a:t>);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("Completely sorted order =&gt;\n"         + </a:t>
            </a:r>
            <a:r>
              <a:rPr lang="en-US" sz="1600" dirty="0" err="1"/>
              <a:t>Arrays.toString</a:t>
            </a:r>
            <a:r>
              <a:rPr lang="en-US" sz="1600" dirty="0"/>
              <a:t>(</a:t>
            </a:r>
            <a:r>
              <a:rPr lang="en-US" sz="1600" dirty="0" err="1"/>
              <a:t>ar</a:t>
            </a:r>
            <a:r>
              <a:rPr lang="en-US" sz="1600" dirty="0"/>
              <a:t>)); </a:t>
            </a:r>
          </a:p>
          <a:p>
            <a:r>
              <a:rPr lang="en-US" sz="1600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42095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8822"/>
            <a:ext cx="7886700" cy="342214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dirty="0"/>
              <a:t>Utilities : Arrays – Demo-3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74" y="1059582"/>
            <a:ext cx="8407846" cy="4480948"/>
          </a:xfrm>
        </p:spPr>
        <p:txBody>
          <a:bodyPr>
            <a:normAutofit/>
          </a:bodyPr>
          <a:lstStyle/>
          <a:p>
            <a:r>
              <a:rPr lang="en-US" sz="1600" dirty="0"/>
              <a:t>// Java program to demonstrate that we can do binary search on array elements in a single line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java.util.Arrays</a:t>
            </a:r>
            <a:r>
              <a:rPr lang="en-US" sz="1600" dirty="0"/>
              <a:t>; </a:t>
            </a:r>
          </a:p>
          <a:p>
            <a:r>
              <a:rPr lang="en-US" sz="1600" dirty="0"/>
              <a:t>  public class Main { </a:t>
            </a:r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    {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[] = {4, 6, 1, 8, 3, 9, 7, 4, 2}; </a:t>
            </a:r>
          </a:p>
          <a:p>
            <a:r>
              <a:rPr lang="en-US" sz="1600" dirty="0"/>
              <a:t>          // Sort the complete array in ascending order so that Binary Search can be applied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Arrays.sort</a:t>
            </a:r>
            <a:r>
              <a:rPr lang="en-US" sz="1600" dirty="0"/>
              <a:t>(</a:t>
            </a:r>
            <a:r>
              <a:rPr lang="en-US" sz="1600" dirty="0" err="1"/>
              <a:t>ar</a:t>
            </a:r>
            <a:r>
              <a:rPr lang="en-US" sz="1600" dirty="0"/>
              <a:t>); </a:t>
            </a:r>
          </a:p>
          <a:p>
            <a:r>
              <a:rPr lang="en-US" sz="1600" dirty="0"/>
              <a:t>         // To search for a particular value(for </a:t>
            </a:r>
            <a:r>
              <a:rPr lang="en-US" sz="1600" dirty="0" err="1"/>
              <a:t>eg</a:t>
            </a:r>
            <a:r>
              <a:rPr lang="en-US" sz="1600" dirty="0"/>
              <a:t> 9) use </a:t>
            </a:r>
            <a:r>
              <a:rPr lang="en-US" sz="1600" dirty="0" err="1"/>
              <a:t>binarysearch</a:t>
            </a:r>
            <a:r>
              <a:rPr lang="en-US" sz="1600" dirty="0"/>
              <a:t> method of arrays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index = </a:t>
            </a:r>
            <a:r>
              <a:rPr lang="en-US" sz="1600" dirty="0" err="1"/>
              <a:t>Arrays.binarySearch</a:t>
            </a:r>
            <a:r>
              <a:rPr lang="en-US" sz="1600" dirty="0"/>
              <a:t>(ar,9);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("Position of 9 in sorted"+ " arrays is =&gt; \n" + index); </a:t>
            </a:r>
          </a:p>
          <a:p>
            <a:r>
              <a:rPr lang="en-US" sz="1600" dirty="0"/>
              <a:t>     } </a:t>
            </a:r>
          </a:p>
          <a:p>
            <a:r>
              <a:rPr lang="en-US" sz="1600" dirty="0"/>
              <a:t>}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545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Conclusion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/>
          <a:p>
            <a:r>
              <a:rPr lang="en-US" sz="1600" dirty="0"/>
              <a:t>The Java collections framework provides various data structures and algorithms that can be used directly. </a:t>
            </a:r>
          </a:p>
          <a:p>
            <a:r>
              <a:rPr lang="en-US" sz="1600" dirty="0"/>
              <a:t>We do not have to write code to implement these data structures and algorithms manually.</a:t>
            </a:r>
          </a:p>
          <a:p>
            <a:r>
              <a:rPr lang="en-US" sz="1600" dirty="0"/>
              <a:t>Our code will be much more efficient as the collections framework is highly optimized </a:t>
            </a:r>
            <a:r>
              <a:rPr lang="en-US" sz="1600" dirty="0">
                <a:sym typeface="Wingdings" pitchFamily="2" charset="2"/>
              </a:rPr>
              <a:t> .</a:t>
            </a:r>
            <a:endParaRPr lang="en-US" sz="1600" dirty="0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[Java Database Connectivity]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8215" b="8215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A framework as a unified architecture for representing and manipulating objects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Collecion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: Define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0628" y="1571618"/>
            <a:ext cx="3657600" cy="2657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/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A Java API that can access any kind of tabular data, especially data stored in a Relational Database. </a:t>
            </a:r>
          </a:p>
          <a:p>
            <a:r>
              <a:rPr lang="en-IN" dirty="0"/>
              <a:t>JDBC works with Java on a variety of platforms, such as Windows, Mac OS, and the various versions of UNIX.</a:t>
            </a:r>
          </a:p>
          <a:p>
            <a:r>
              <a:rPr lang="en-IN" dirty="0"/>
              <a:t>This API consists of classes and interfaces written in Java. </a:t>
            </a:r>
          </a:p>
          <a:p>
            <a:r>
              <a:rPr lang="en-IN" dirty="0"/>
              <a:t>It basically acts as an interface or channel between Java program and databases</a:t>
            </a:r>
          </a:p>
          <a:p>
            <a:r>
              <a:rPr lang="en-IN" dirty="0"/>
              <a:t>It establishes a link between the two so that a programmer could send data from Java code and store it in the database for future use.</a:t>
            </a:r>
          </a:p>
        </p:txBody>
      </p:sp>
      <p:pic>
        <p:nvPicPr>
          <p:cNvPr id="5" name="Picture 2" descr="JDBC (Java Database Connectivity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2071684"/>
            <a:ext cx="2996172" cy="12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: APIs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500180"/>
            <a:ext cx="5321254" cy="5708072"/>
          </a:xfrm>
          <a:prstGeom prst="rect">
            <a:avLst/>
          </a:prstGeom>
        </p:spPr>
        <p:txBody>
          <a:bodyPr/>
          <a:lstStyle/>
          <a:p>
            <a:r>
              <a:rPr lang="en-IN" sz="1600" dirty="0"/>
              <a:t>A list of popular </a:t>
            </a:r>
            <a:r>
              <a:rPr lang="en-IN" sz="1600" i="1" dirty="0"/>
              <a:t>interfaces</a:t>
            </a:r>
            <a:r>
              <a:rPr lang="en-IN" sz="1600" dirty="0"/>
              <a:t> of JDBC API:</a:t>
            </a:r>
          </a:p>
          <a:p>
            <a:r>
              <a:rPr lang="en-IN" sz="1600" dirty="0">
                <a:solidFill>
                  <a:srgbClr val="FF0000"/>
                </a:solidFill>
              </a:rPr>
              <a:t>Driver interface</a:t>
            </a:r>
          </a:p>
          <a:p>
            <a:r>
              <a:rPr lang="en-IN" sz="1600" dirty="0">
                <a:solidFill>
                  <a:srgbClr val="FF0000"/>
                </a:solidFill>
              </a:rPr>
              <a:t>Connection interface</a:t>
            </a:r>
          </a:p>
          <a:p>
            <a:r>
              <a:rPr lang="en-IN" sz="1600" dirty="0">
                <a:solidFill>
                  <a:srgbClr val="FF0000"/>
                </a:solidFill>
              </a:rPr>
              <a:t>Statement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PreparedStatement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CallableStatement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ResultSet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ResultSetMetaData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DatabaseMetaData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RowSet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endParaRPr lang="en-IN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72066" y="1500180"/>
            <a:ext cx="5321254" cy="57080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A list of popular </a:t>
            </a:r>
            <a:r>
              <a:rPr lang="en-IN" sz="1600" i="1" dirty="0"/>
              <a:t>classes</a:t>
            </a:r>
            <a:r>
              <a:rPr lang="en-IN" sz="1600" dirty="0"/>
              <a:t> of JDBC API: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DriverManager</a:t>
            </a:r>
            <a:r>
              <a:rPr lang="en-IN" sz="1600" dirty="0">
                <a:solidFill>
                  <a:srgbClr val="FF0000"/>
                </a:solidFill>
              </a:rPr>
              <a:t> class</a:t>
            </a:r>
          </a:p>
          <a:p>
            <a:r>
              <a:rPr lang="en-IN" sz="1600" dirty="0">
                <a:solidFill>
                  <a:srgbClr val="FF0000"/>
                </a:solidFill>
              </a:rPr>
              <a:t>Blob class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Clob</a:t>
            </a:r>
            <a:r>
              <a:rPr lang="en-IN" sz="1600" dirty="0">
                <a:solidFill>
                  <a:srgbClr val="FF0000"/>
                </a:solidFill>
              </a:rPr>
              <a:t> class</a:t>
            </a:r>
          </a:p>
          <a:p>
            <a:r>
              <a:rPr lang="en-IN" sz="1600" dirty="0">
                <a:solidFill>
                  <a:srgbClr val="FF0000"/>
                </a:solidFill>
              </a:rPr>
              <a:t>Types class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10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/>
              <a:t>JDBC: </a:t>
            </a:r>
            <a:r>
              <a:rPr lang="en-IN" dirty="0" err="1"/>
              <a:t>DriverManager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9" y="1357304"/>
            <a:ext cx="4714907" cy="4071938"/>
          </a:xfrm>
        </p:spPr>
        <p:txBody>
          <a:bodyPr>
            <a:normAutofit/>
          </a:bodyPr>
          <a:lstStyle/>
          <a:p>
            <a:r>
              <a:rPr lang="en-IN" sz="1600" dirty="0"/>
              <a:t>acts as an interface between user and drivers. </a:t>
            </a:r>
          </a:p>
          <a:p>
            <a:r>
              <a:rPr lang="en-IN" sz="1600" dirty="0"/>
              <a:t>It keeps track of the drivers that are available and handles establishing a connection between a database and the appropriate driver.</a:t>
            </a:r>
          </a:p>
          <a:p>
            <a:r>
              <a:rPr lang="en-IN" sz="1600" dirty="0"/>
              <a:t>methods of </a:t>
            </a:r>
            <a:r>
              <a:rPr lang="en-IN" sz="1600" dirty="0" err="1"/>
              <a:t>DriverManager</a:t>
            </a:r>
            <a:r>
              <a:rPr lang="en-IN" sz="1600" dirty="0"/>
              <a:t> class :</a:t>
            </a:r>
          </a:p>
          <a:p>
            <a:endParaRPr lang="en-I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0087"/>
              </p:ext>
            </p:extLst>
          </p:nvPr>
        </p:nvGraphicFramePr>
        <p:xfrm>
          <a:off x="5572132" y="1142990"/>
          <a:ext cx="3368434" cy="3813810"/>
        </p:xfrm>
        <a:graphic>
          <a:graphicData uri="http://schemas.openxmlformats.org/drawingml/2006/table">
            <a:tbl>
              <a:tblPr/>
              <a:tblGrid>
                <a:gridCol w="168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7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static void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registerDriver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(Driver driver):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register the given driver with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DriverManager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static void deregisterDriver(Driver driver):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deregister the given driver (drop the driver from the list) with DriverManager.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static Connection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getConnection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establish the connection with the specified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static Connection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getConnection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url,String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userName,String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password):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establish the connection with the specified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username and password.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4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71486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/>
              <a:t>JDBC :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304"/>
            <a:ext cx="8022613" cy="4000500"/>
          </a:xfrm>
        </p:spPr>
        <p:txBody>
          <a:bodyPr>
            <a:noAutofit/>
          </a:bodyPr>
          <a:lstStyle/>
          <a:p>
            <a:r>
              <a:rPr lang="en-IN" sz="1600" dirty="0"/>
              <a:t>is the session between java application and database. </a:t>
            </a:r>
          </a:p>
          <a:p>
            <a:r>
              <a:rPr lang="en-IN" sz="1600" dirty="0"/>
              <a:t>is a factory of Statement, </a:t>
            </a:r>
            <a:r>
              <a:rPr lang="en-IN" sz="1600" dirty="0" err="1"/>
              <a:t>PreparedStatement</a:t>
            </a:r>
            <a:r>
              <a:rPr lang="en-IN" sz="1600" dirty="0"/>
              <a:t>, </a:t>
            </a:r>
          </a:p>
          <a:p>
            <a:r>
              <a:rPr lang="en-IN" sz="1600" dirty="0"/>
              <a:t>and </a:t>
            </a:r>
            <a:r>
              <a:rPr lang="en-IN" sz="1600" dirty="0" err="1"/>
              <a:t>DatabaseMetaData</a:t>
            </a:r>
            <a:r>
              <a:rPr lang="en-IN" sz="1600" dirty="0"/>
              <a:t> </a:t>
            </a:r>
          </a:p>
          <a:p>
            <a:r>
              <a:rPr lang="en-IN" sz="1600" dirty="0"/>
              <a:t>provide many methods for </a:t>
            </a:r>
          </a:p>
          <a:p>
            <a:pPr lvl="1"/>
            <a:r>
              <a:rPr lang="en-IN" sz="1300" dirty="0"/>
              <a:t>transaction management like</a:t>
            </a:r>
          </a:p>
          <a:p>
            <a:pPr lvl="1"/>
            <a:r>
              <a:rPr lang="en-IN" sz="1300" dirty="0"/>
              <a:t>commit(), rollback() etc.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8093"/>
              </p:ext>
            </p:extLst>
          </p:nvPr>
        </p:nvGraphicFramePr>
        <p:xfrm>
          <a:off x="4286248" y="2000246"/>
          <a:ext cx="4643469" cy="2912388"/>
        </p:xfrm>
        <a:graphic>
          <a:graphicData uri="http://schemas.openxmlformats.org/drawingml/2006/table">
            <a:tbl>
              <a:tblPr/>
              <a:tblGrid>
                <a:gridCol w="464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269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1) public Statement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createStatement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creates a statement object that can be used to execute SQL queries.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6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2) public Statement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createStatement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resultSetType,int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resultSetConcurrency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Creates a Statement object that will generate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objects with the given type and concurrency.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3) public void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status):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set the commit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status.By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default it is true.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4) public void commit():</a:t>
                      </a: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saves the changes made since the previous commit/rollback permanent.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5) public void rollback():</a:t>
                      </a: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Drops all changes made since the previous commit/rollback.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6) public void close():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closes the connection and Releases a JDBC resources immediately.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93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71486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/>
              <a:t>JDBC :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06" y="1643056"/>
            <a:ext cx="8022613" cy="3188718"/>
          </a:xfrm>
        </p:spPr>
        <p:txBody>
          <a:bodyPr>
            <a:normAutofit/>
          </a:bodyPr>
          <a:lstStyle/>
          <a:p>
            <a:r>
              <a:rPr lang="en-IN" sz="1600" dirty="0"/>
              <a:t>provides methods to execute queries with the database. </a:t>
            </a:r>
          </a:p>
          <a:p>
            <a:r>
              <a:rPr lang="en-IN" sz="1600" dirty="0"/>
              <a:t>The statement interface is a factory of </a:t>
            </a:r>
            <a:r>
              <a:rPr lang="en-IN" sz="1600" dirty="0" err="1"/>
              <a:t>ResultSet</a:t>
            </a:r>
            <a:r>
              <a:rPr lang="en-IN" sz="1600" dirty="0"/>
              <a:t> i.e. it provides factory method to get the object of </a:t>
            </a:r>
            <a:r>
              <a:rPr lang="en-IN" sz="1600" dirty="0" err="1"/>
              <a:t>ResultSet</a:t>
            </a:r>
            <a:r>
              <a:rPr lang="en-IN" sz="1600" dirty="0"/>
              <a:t>.</a:t>
            </a:r>
          </a:p>
          <a:p>
            <a:r>
              <a:rPr lang="en-IN" sz="1600" dirty="0"/>
              <a:t>methods of Statement interface:</a:t>
            </a:r>
          </a:p>
          <a:p>
            <a:endParaRPr lang="en-I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77900"/>
              </p:ext>
            </p:extLst>
          </p:nvPr>
        </p:nvGraphicFramePr>
        <p:xfrm>
          <a:off x="2928926" y="3143254"/>
          <a:ext cx="5378603" cy="1462527"/>
        </p:xfrm>
        <a:graphic>
          <a:graphicData uri="http://schemas.openxmlformats.org/drawingml/2006/table">
            <a:tbl>
              <a:tblPr/>
              <a:tblGrid>
                <a:gridCol w="537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7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1) public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executeQuery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sql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):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SELECT query. It returns the object of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69">
                <a:tc>
                  <a:txBody>
                    <a:bodyPr/>
                    <a:lstStyle/>
                    <a:p>
                      <a:r>
                        <a:rPr lang="en-IN" sz="11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2) public int executeUpdate(String sql):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specified query, it may be create, drop, insert, update, delete etc.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69">
                <a:tc>
                  <a:txBody>
                    <a:bodyPr/>
                    <a:lstStyle/>
                    <a:p>
                      <a:r>
                        <a:rPr lang="en-IN" sz="11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3) public boolean execute(String sql):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queries that may return multiple results.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84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4) public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[]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executeBatch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():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batch of commands.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235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8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/>
              <a:t>JDBC :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42"/>
            <a:ext cx="8022613" cy="4000500"/>
          </a:xfrm>
        </p:spPr>
        <p:txBody>
          <a:bodyPr>
            <a:normAutofit/>
          </a:bodyPr>
          <a:lstStyle/>
          <a:p>
            <a:r>
              <a:rPr lang="en-IN" sz="1600" dirty="0"/>
              <a:t>object of </a:t>
            </a:r>
            <a:r>
              <a:rPr lang="en-IN" sz="1600" dirty="0" err="1"/>
              <a:t>ResultSet</a:t>
            </a:r>
            <a:r>
              <a:rPr lang="en-IN" sz="1600" dirty="0"/>
              <a:t> maintains a cursor pointing to a row of a table. </a:t>
            </a:r>
          </a:p>
          <a:p>
            <a:r>
              <a:rPr lang="en-IN" sz="1600" dirty="0"/>
              <a:t>Initially, cursor points to before the first row.</a:t>
            </a:r>
          </a:p>
          <a:p>
            <a:r>
              <a:rPr lang="en-IN" sz="1600" dirty="0"/>
              <a:t>methods of </a:t>
            </a:r>
            <a:r>
              <a:rPr lang="en-IN" sz="1600" dirty="0" err="1"/>
              <a:t>ResultSet</a:t>
            </a:r>
            <a:r>
              <a:rPr lang="en-IN" sz="1600" dirty="0"/>
              <a:t> interface:</a:t>
            </a:r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01926"/>
              </p:ext>
            </p:extLst>
          </p:nvPr>
        </p:nvGraphicFramePr>
        <p:xfrm>
          <a:off x="3428992" y="2143122"/>
          <a:ext cx="5643602" cy="2702426"/>
        </p:xfrm>
        <a:graphic>
          <a:graphicData uri="http://schemas.openxmlformats.org/drawingml/2006/table">
            <a:tbl>
              <a:tblPr/>
              <a:tblGrid>
                <a:gridCol w="2821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1) public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next():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one row next from the current position.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2) public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previous():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one row previous from the current position.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3) public boolean first():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first row in result set object.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4) public boolean last():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last row in result set object.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5) public boolean absolute(int row):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specified row number in the ResultSet object.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6) public boolean relative(int row):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relative row number in the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object, it may be positive or negative.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9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: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Create the connections</a:t>
            </a:r>
          </a:p>
          <a:p>
            <a:r>
              <a:rPr lang="en-IN" sz="1600" dirty="0"/>
              <a:t>After loading the driver, establish connections using :</a:t>
            </a:r>
          </a:p>
          <a:p>
            <a:r>
              <a:rPr lang="en-IN" sz="1600" b="1" dirty="0"/>
              <a:t> Connection con = </a:t>
            </a:r>
            <a:r>
              <a:rPr lang="en-IN" sz="1600" b="1" dirty="0" err="1"/>
              <a:t>DriverManager.getConnection</a:t>
            </a:r>
            <a:r>
              <a:rPr lang="en-IN" sz="1600" b="1" dirty="0"/>
              <a:t>(</a:t>
            </a:r>
            <a:r>
              <a:rPr lang="en-IN" sz="1600" b="1" dirty="0" err="1"/>
              <a:t>url,user,password</a:t>
            </a:r>
            <a:r>
              <a:rPr lang="en-IN" sz="1600" b="1" dirty="0"/>
              <a:t>)</a:t>
            </a:r>
          </a:p>
          <a:p>
            <a:r>
              <a:rPr lang="en-IN" sz="1600" dirty="0"/>
              <a:t>con: is a reference to Connection interface.</a:t>
            </a:r>
          </a:p>
          <a:p>
            <a:endParaRPr lang="en-IN" sz="1600" dirty="0"/>
          </a:p>
          <a:p>
            <a:r>
              <a:rPr lang="en-IN" sz="1600" dirty="0"/>
              <a:t>user – username from which your </a:t>
            </a:r>
            <a:r>
              <a:rPr lang="en-IN" sz="1600" dirty="0" err="1"/>
              <a:t>sql</a:t>
            </a:r>
            <a:r>
              <a:rPr lang="en-IN" sz="1600" dirty="0"/>
              <a:t> command prompt can be accessed.</a:t>
            </a:r>
          </a:p>
          <a:p>
            <a:r>
              <a:rPr lang="en-IN" sz="1600" dirty="0"/>
              <a:t>password – password from which your </a:t>
            </a:r>
            <a:r>
              <a:rPr lang="en-IN" sz="1600" dirty="0" err="1"/>
              <a:t>sql</a:t>
            </a:r>
            <a:r>
              <a:rPr lang="en-IN" sz="1600" dirty="0"/>
              <a:t> command prompt can be accessed.</a:t>
            </a:r>
          </a:p>
          <a:p>
            <a:r>
              <a:rPr lang="en-IN" sz="1600" dirty="0" err="1"/>
              <a:t>url</a:t>
            </a:r>
            <a:r>
              <a:rPr lang="en-IN" sz="1600" dirty="0"/>
              <a:t> : Uniform Resource Locator. It can be created as follows:</a:t>
            </a:r>
          </a:p>
          <a:p>
            <a:r>
              <a:rPr lang="en-IN" sz="1600" dirty="0"/>
              <a:t>String </a:t>
            </a:r>
            <a:r>
              <a:rPr lang="en-IN" sz="1600" dirty="0" err="1"/>
              <a:t>url</a:t>
            </a:r>
            <a:r>
              <a:rPr lang="en-IN" sz="1600" dirty="0"/>
              <a:t> = “ </a:t>
            </a:r>
            <a:r>
              <a:rPr lang="en-IN" sz="1600" dirty="0" err="1"/>
              <a:t>jdbc:oracle:thin</a:t>
            </a:r>
            <a:r>
              <a:rPr lang="en-IN" sz="1600" dirty="0"/>
              <a:t>:@localhost:1521:xe”</a:t>
            </a:r>
          </a:p>
        </p:txBody>
      </p:sp>
    </p:spTree>
    <p:extLst>
      <p:ext uri="{BB962C8B-B14F-4D97-AF65-F5344CB8AC3E}">
        <p14:creationId xmlns:p14="http://schemas.microsoft.com/office/powerpoint/2010/main" val="188549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: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Create a statement</a:t>
            </a:r>
          </a:p>
          <a:p>
            <a:r>
              <a:rPr lang="en-IN" sz="1600" dirty="0"/>
              <a:t>Once a connection is established you can interact with the database. </a:t>
            </a:r>
          </a:p>
          <a:p>
            <a:r>
              <a:rPr lang="en-IN" sz="1600" dirty="0"/>
              <a:t>The JDBC </a:t>
            </a:r>
            <a:r>
              <a:rPr lang="en-IN" sz="1600" b="1" dirty="0"/>
              <a:t>Statement</a:t>
            </a:r>
            <a:r>
              <a:rPr lang="en-IN" sz="1600" dirty="0"/>
              <a:t>, </a:t>
            </a:r>
            <a:r>
              <a:rPr lang="en-IN" sz="1600" b="1" dirty="0" err="1"/>
              <a:t>CallableStatement</a:t>
            </a:r>
            <a:r>
              <a:rPr lang="en-IN" sz="1600" dirty="0"/>
              <a:t>, and </a:t>
            </a:r>
            <a:r>
              <a:rPr lang="en-IN" sz="1600" b="1" dirty="0" err="1"/>
              <a:t>PreparedStatement</a:t>
            </a:r>
            <a:r>
              <a:rPr lang="en-IN" sz="1600" dirty="0"/>
              <a:t> interfaces define the methods that enable you to send SQL commands and receive data from your database.</a:t>
            </a:r>
          </a:p>
          <a:p>
            <a:r>
              <a:rPr lang="en-IN" sz="1600" dirty="0"/>
              <a:t>Use of JDBC Statement is as follows:</a:t>
            </a:r>
          </a:p>
          <a:p>
            <a:r>
              <a:rPr lang="en-IN" sz="1600" dirty="0"/>
              <a:t>Statement </a:t>
            </a:r>
            <a:r>
              <a:rPr lang="en-IN" sz="1600" dirty="0" err="1"/>
              <a:t>st</a:t>
            </a:r>
            <a:r>
              <a:rPr lang="en-IN" sz="1600" dirty="0"/>
              <a:t> = </a:t>
            </a:r>
            <a:r>
              <a:rPr lang="en-IN" sz="1600" dirty="0" err="1"/>
              <a:t>con.createStatement</a:t>
            </a:r>
            <a:r>
              <a:rPr lang="en-IN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918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: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1" dirty="0"/>
              <a:t>Execute the query</a:t>
            </a:r>
          </a:p>
          <a:p>
            <a:r>
              <a:rPr lang="en-IN" sz="1800" dirty="0"/>
              <a:t>Query here is an SQL Query . </a:t>
            </a:r>
          </a:p>
          <a:p>
            <a:r>
              <a:rPr lang="en-IN" sz="1800" dirty="0"/>
              <a:t>There are 2 types of query:</a:t>
            </a:r>
          </a:p>
          <a:p>
            <a:r>
              <a:rPr lang="en-IN" sz="1800" dirty="0"/>
              <a:t>Query for updating / inserting table in a database :</a:t>
            </a:r>
            <a:r>
              <a:rPr lang="en-IN" sz="1800" dirty="0" err="1"/>
              <a:t>executeUpdate</a:t>
            </a:r>
            <a:r>
              <a:rPr lang="en-IN" sz="1800" dirty="0"/>
              <a:t>(</a:t>
            </a:r>
            <a:r>
              <a:rPr lang="en-IN" sz="1800" dirty="0" err="1"/>
              <a:t>sql</a:t>
            </a:r>
            <a:r>
              <a:rPr lang="en-IN" sz="1800" dirty="0"/>
              <a:t> query) method </a:t>
            </a:r>
            <a:r>
              <a:rPr lang="en-IN" sz="1800" dirty="0" err="1"/>
              <a:t>ofStatement</a:t>
            </a:r>
            <a:r>
              <a:rPr lang="en-IN" sz="1800" dirty="0"/>
              <a:t> interface </a:t>
            </a:r>
          </a:p>
          <a:p>
            <a:pPr lvl="1"/>
            <a:r>
              <a:rPr lang="en-IN" sz="1600" dirty="0"/>
              <a:t>used to execute queries of updating/inserting .</a:t>
            </a:r>
          </a:p>
          <a:p>
            <a:r>
              <a:rPr lang="en-IN" sz="1800" dirty="0"/>
              <a:t>Query for retrieving data :</a:t>
            </a:r>
            <a:r>
              <a:rPr lang="en-IN" sz="1800" dirty="0" err="1"/>
              <a:t>executeQuery</a:t>
            </a:r>
            <a:r>
              <a:rPr lang="en-IN" sz="1800" dirty="0"/>
              <a:t>() method of Statement interface </a:t>
            </a:r>
          </a:p>
          <a:p>
            <a:pPr lvl="1"/>
            <a:r>
              <a:rPr lang="en-IN" sz="1600" dirty="0"/>
              <a:t>used to execute queries of retrieving values from the database. </a:t>
            </a:r>
          </a:p>
          <a:p>
            <a:pPr lvl="1"/>
            <a:r>
              <a:rPr lang="en-IN" sz="1600" dirty="0"/>
              <a:t>This method returns the object of </a:t>
            </a:r>
            <a:r>
              <a:rPr lang="en-IN" sz="1600" dirty="0" err="1"/>
              <a:t>ResultSet</a:t>
            </a:r>
            <a:r>
              <a:rPr lang="en-IN" sz="1600" dirty="0"/>
              <a:t> that can be used to get all the records of a table.</a:t>
            </a:r>
          </a:p>
        </p:txBody>
      </p:sp>
    </p:spTree>
    <p:extLst>
      <p:ext uri="{BB962C8B-B14F-4D97-AF65-F5344CB8AC3E}">
        <p14:creationId xmlns:p14="http://schemas.microsoft.com/office/powerpoint/2010/main" val="890884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: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Close the connections</a:t>
            </a:r>
          </a:p>
          <a:p>
            <a:r>
              <a:rPr lang="en-IN" sz="1600" dirty="0"/>
              <a:t>By closing connection, objects of Statement and </a:t>
            </a:r>
            <a:r>
              <a:rPr lang="en-IN" sz="1600" dirty="0" err="1"/>
              <a:t>ResultSet</a:t>
            </a:r>
            <a:r>
              <a:rPr lang="en-IN" sz="1600" dirty="0"/>
              <a:t> will be closed automatically.</a:t>
            </a:r>
          </a:p>
          <a:p>
            <a:r>
              <a:rPr lang="en-IN" sz="1600" dirty="0"/>
              <a:t>The close() method of Connection interface is used to close the connection.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con.close</a:t>
            </a:r>
            <a:r>
              <a:rPr lang="en-IN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893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About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886200" cy="3200400"/>
          </a:xfrm>
        </p:spPr>
        <p:txBody>
          <a:bodyPr anchor="ctr">
            <a:noAutofit/>
          </a:bodyPr>
          <a:lstStyle/>
          <a:p>
            <a:pPr marL="274320" lvl="1"/>
            <a:r>
              <a:rPr lang="en-US" sz="1600" dirty="0"/>
              <a:t>Java platform includes a </a:t>
            </a:r>
            <a:r>
              <a:rPr lang="en-US" sz="1600" i="1" dirty="0"/>
              <a:t>collections framework</a:t>
            </a:r>
            <a:r>
              <a:rPr lang="en-US" sz="1600" dirty="0"/>
              <a:t>. </a:t>
            </a:r>
          </a:p>
          <a:p>
            <a:pPr marL="274320" lvl="1"/>
            <a:r>
              <a:rPr lang="en-US" sz="1600" dirty="0"/>
              <a:t>A </a:t>
            </a:r>
            <a:r>
              <a:rPr lang="en-US" sz="1600" i="1" dirty="0"/>
              <a:t>collection</a:t>
            </a:r>
            <a:r>
              <a:rPr lang="en-US" sz="1600" dirty="0"/>
              <a:t> is an object that represents a group of objects.</a:t>
            </a:r>
          </a:p>
          <a:p>
            <a:pPr marL="274320" lvl="1"/>
            <a:r>
              <a:rPr lang="en-US" sz="1600" dirty="0"/>
              <a:t>A collections framework is a unified architecture for representing and manipulating collections, enabling collections to be manipulated independently of implementation details.</a:t>
            </a:r>
          </a:p>
          <a:p>
            <a:pPr marL="274320" lvl="1"/>
            <a:r>
              <a:rPr lang="en-US" sz="1600" dirty="0"/>
              <a:t>Imported  from </a:t>
            </a:r>
            <a:r>
              <a:rPr lang="en-US" sz="1600" dirty="0" err="1"/>
              <a:t>java.util</a:t>
            </a:r>
            <a:r>
              <a:rPr lang="en-US" sz="1600" dirty="0"/>
              <a:t> package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71618"/>
            <a:ext cx="4296279" cy="239003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[Java Database Connectivity]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 – Exception handling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0"/>
            <a:ext cx="7358114" cy="335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: </a:t>
            </a:r>
            <a:r>
              <a:rPr lang="en-IN" dirty="0" err="1"/>
              <a:t>SQLException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In JDBC, we may get exceptions when we execute or create the query. </a:t>
            </a:r>
          </a:p>
          <a:p>
            <a:r>
              <a:rPr lang="en-US" sz="1600" dirty="0"/>
              <a:t>Exceptions that occur due to the Database or Driver come under SQL Exception. </a:t>
            </a:r>
          </a:p>
          <a:p>
            <a:r>
              <a:rPr lang="en-US" sz="1600" dirty="0"/>
              <a:t>Using Exception handling, we can handle the SQL Exception like we handle the normal exception ( try/catch or throws )</a:t>
            </a:r>
          </a:p>
          <a:p>
            <a:r>
              <a:rPr lang="en-US" sz="1600" dirty="0" err="1"/>
              <a:t>SQLException</a:t>
            </a:r>
            <a:r>
              <a:rPr lang="en-US" sz="1600" dirty="0"/>
              <a:t> is available in the java.sql package. </a:t>
            </a:r>
          </a:p>
          <a:p>
            <a:pPr lvl="1"/>
            <a:r>
              <a:rPr lang="en-US" sz="1300" dirty="0"/>
              <a:t>It extends the Exception class which means that we can use the methods available in the Exception class in the </a:t>
            </a:r>
            <a:r>
              <a:rPr lang="en-US" sz="1300" dirty="0" err="1"/>
              <a:t>SQLException</a:t>
            </a:r>
            <a:r>
              <a:rPr lang="en-US" sz="1300" dirty="0"/>
              <a:t> class as well.</a:t>
            </a:r>
          </a:p>
        </p:txBody>
      </p:sp>
    </p:spTree>
    <p:extLst>
      <p:ext uri="{BB962C8B-B14F-4D97-AF65-F5344CB8AC3E}">
        <p14:creationId xmlns:p14="http://schemas.microsoft.com/office/powerpoint/2010/main" val="2858933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: </a:t>
            </a:r>
            <a:r>
              <a:rPr lang="en-IN" dirty="0" err="1"/>
              <a:t>SQLException</a:t>
            </a:r>
            <a:r>
              <a:rPr lang="en-IN" dirty="0"/>
              <a:t>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6294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8933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: Code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3786182" y="1428750"/>
            <a:ext cx="5129218" cy="3505200"/>
          </a:xfrm>
        </p:spPr>
        <p:txBody>
          <a:bodyPr>
            <a:noAutofit/>
          </a:bodyPr>
          <a:lstStyle/>
          <a:p>
            <a:pPr marL="274320" lvl="1"/>
            <a:r>
              <a:rPr lang="en-US" altLang="x-none" sz="800" dirty="0"/>
              <a:t>public class </a:t>
            </a:r>
            <a:r>
              <a:rPr lang="en-US" altLang="x-none" sz="800" dirty="0" err="1"/>
              <a:t>Exception_Example</a:t>
            </a:r>
            <a:r>
              <a:rPr lang="en-US" altLang="x-none" sz="800" dirty="0"/>
              <a:t> {</a:t>
            </a:r>
          </a:p>
          <a:p>
            <a:pPr marL="274320" lvl="1"/>
            <a:r>
              <a:rPr lang="en-US" altLang="x-none" sz="800" dirty="0"/>
              <a:t> public static void main(String[] </a:t>
            </a:r>
            <a:r>
              <a:rPr lang="en-US" altLang="x-none" sz="800" dirty="0" err="1"/>
              <a:t>args</a:t>
            </a:r>
            <a:r>
              <a:rPr lang="en-US" altLang="x-none" sz="800" dirty="0"/>
              <a:t>) throws </a:t>
            </a:r>
            <a:r>
              <a:rPr lang="en-US" altLang="x-none" sz="800" dirty="0" err="1"/>
              <a:t>ClassNotFoundException</a:t>
            </a:r>
            <a:r>
              <a:rPr lang="en-US" altLang="x-none" sz="800" dirty="0"/>
              <a:t> {</a:t>
            </a:r>
          </a:p>
          <a:p>
            <a:pPr marL="274320" lvl="1"/>
            <a:r>
              <a:rPr lang="en-US" altLang="x-none" sz="800" dirty="0"/>
              <a:t> String </a:t>
            </a:r>
            <a:r>
              <a:rPr lang="en-US" altLang="x-none" sz="800" dirty="0" err="1"/>
              <a:t>update_query</a:t>
            </a:r>
            <a:r>
              <a:rPr lang="en-US" altLang="x-none" sz="800" dirty="0"/>
              <a:t> = "update </a:t>
            </a:r>
            <a:r>
              <a:rPr lang="en-US" altLang="x-none" sz="800" dirty="0" err="1"/>
              <a:t>employee_details</a:t>
            </a:r>
            <a:r>
              <a:rPr lang="en-US" altLang="x-none" sz="800" dirty="0"/>
              <a:t> set email='abc@gmail.com' where empNum1 = 101"; </a:t>
            </a:r>
          </a:p>
          <a:p>
            <a:pPr marL="274320" lvl="1"/>
            <a:r>
              <a:rPr lang="en-US" altLang="x-none" sz="800" dirty="0" err="1"/>
              <a:t>Class.forName</a:t>
            </a:r>
            <a:r>
              <a:rPr lang="en-US" altLang="x-none" sz="800" dirty="0"/>
              <a:t>("</a:t>
            </a:r>
            <a:r>
              <a:rPr lang="en-US" altLang="x-none" sz="800" dirty="0" err="1"/>
              <a:t>oracle.jdbc.driver.OracleDriver</a:t>
            </a:r>
            <a:r>
              <a:rPr lang="en-US" altLang="x-none" sz="800" dirty="0"/>
              <a:t>");  </a:t>
            </a:r>
          </a:p>
          <a:p>
            <a:pPr marL="274320" lvl="1"/>
            <a:r>
              <a:rPr lang="en-US" altLang="x-none" sz="800" dirty="0"/>
              <a:t>try(Connection </a:t>
            </a:r>
            <a:r>
              <a:rPr lang="en-US" altLang="x-none" sz="800" dirty="0" err="1"/>
              <a:t>conn</a:t>
            </a:r>
            <a:r>
              <a:rPr lang="en-US" altLang="x-none" sz="800" dirty="0"/>
              <a:t> = </a:t>
            </a:r>
            <a:r>
              <a:rPr lang="en-US" altLang="x-none" sz="800" dirty="0" err="1"/>
              <a:t>DriverManager.getConnection</a:t>
            </a:r>
            <a:r>
              <a:rPr lang="en-US" altLang="x-none" sz="800" dirty="0"/>
              <a:t>("</a:t>
            </a:r>
            <a:r>
              <a:rPr lang="en-US" altLang="x-none" sz="800" dirty="0" err="1"/>
              <a:t>jdbc:oracle:thin:system</a:t>
            </a:r>
            <a:r>
              <a:rPr lang="en-US" altLang="x-none" sz="800" dirty="0"/>
              <a:t>/pass123@localhost:1521:XE"))</a:t>
            </a:r>
          </a:p>
          <a:p>
            <a:pPr marL="274320" lvl="1"/>
            <a:r>
              <a:rPr lang="en-US" altLang="x-none" sz="800" dirty="0"/>
              <a:t>{     </a:t>
            </a:r>
          </a:p>
          <a:p>
            <a:pPr marL="274320" lvl="1"/>
            <a:r>
              <a:rPr lang="en-US" altLang="x-none" sz="800" dirty="0"/>
              <a:t>Statement statemnt1 = </a:t>
            </a:r>
            <a:r>
              <a:rPr lang="en-US" altLang="x-none" sz="800" dirty="0" err="1"/>
              <a:t>conn.createStatement</a:t>
            </a:r>
            <a:r>
              <a:rPr lang="en-US" altLang="x-none" sz="800" dirty="0"/>
              <a:t>();</a:t>
            </a:r>
          </a:p>
          <a:p>
            <a:pPr marL="274320" lvl="1"/>
            <a:r>
              <a:rPr lang="en-US" altLang="x-none" sz="800" dirty="0" err="1"/>
              <a:t>ResultSet</a:t>
            </a:r>
            <a:r>
              <a:rPr lang="en-US" altLang="x-none" sz="800" dirty="0"/>
              <a:t> rs1 =null;</a:t>
            </a:r>
          </a:p>
          <a:p>
            <a:pPr marL="274320" lvl="1"/>
            <a:r>
              <a:rPr lang="en-US" altLang="x-none" sz="800" dirty="0"/>
              <a:t>statemnt1 = </a:t>
            </a:r>
            <a:r>
              <a:rPr lang="en-US" altLang="x-none" sz="800" dirty="0" err="1"/>
              <a:t>conn.createStatement</a:t>
            </a:r>
            <a:r>
              <a:rPr lang="en-US" altLang="x-none" sz="800" dirty="0"/>
              <a:t>();</a:t>
            </a:r>
          </a:p>
          <a:p>
            <a:pPr marL="274320" lvl="1"/>
            <a:r>
              <a:rPr lang="en-US" altLang="x-none" sz="800" dirty="0" err="1"/>
              <a:t>int</a:t>
            </a:r>
            <a:r>
              <a:rPr lang="en-US" altLang="x-none" sz="800" dirty="0"/>
              <a:t> </a:t>
            </a:r>
            <a:r>
              <a:rPr lang="en-US" altLang="x-none" sz="800" dirty="0" err="1"/>
              <a:t>return_rows</a:t>
            </a:r>
            <a:r>
              <a:rPr lang="en-US" altLang="x-none" sz="800" dirty="0"/>
              <a:t> = statemnt1.executeUpdate(</a:t>
            </a:r>
            <a:r>
              <a:rPr lang="en-US" altLang="x-none" sz="800" dirty="0" err="1"/>
              <a:t>update_query</a:t>
            </a:r>
            <a:r>
              <a:rPr lang="en-US" altLang="x-none" sz="800" dirty="0"/>
              <a:t>);</a:t>
            </a:r>
          </a:p>
          <a:p>
            <a:pPr marL="274320" lvl="1"/>
            <a:r>
              <a:rPr lang="en-US" altLang="x-none" sz="800" dirty="0" err="1"/>
              <a:t>System.out.println</a:t>
            </a:r>
            <a:r>
              <a:rPr lang="en-US" altLang="x-none" sz="800" dirty="0"/>
              <a:t>("No. of Affected Rows = "+ </a:t>
            </a:r>
            <a:r>
              <a:rPr lang="en-US" altLang="x-none" sz="800" dirty="0" err="1"/>
              <a:t>return_rows</a:t>
            </a:r>
            <a:r>
              <a:rPr lang="en-US" altLang="x-none" sz="800" dirty="0"/>
              <a:t>);</a:t>
            </a:r>
          </a:p>
          <a:p>
            <a:pPr marL="274320" lvl="1"/>
            <a:r>
              <a:rPr lang="en-US" altLang="x-none" sz="800" dirty="0"/>
              <a:t>}</a:t>
            </a:r>
          </a:p>
          <a:p>
            <a:pPr marL="274320" lvl="1"/>
            <a:r>
              <a:rPr lang="en-US" altLang="x-none" sz="800" dirty="0"/>
              <a:t>catch(</a:t>
            </a:r>
            <a:r>
              <a:rPr lang="en-US" altLang="x-none" sz="800" dirty="0" err="1"/>
              <a:t>SQLException</a:t>
            </a:r>
            <a:r>
              <a:rPr lang="en-US" altLang="x-none" sz="800" dirty="0"/>
              <a:t> </a:t>
            </a:r>
            <a:r>
              <a:rPr lang="en-US" altLang="x-none" sz="800" dirty="0" err="1"/>
              <a:t>sqe</a:t>
            </a:r>
            <a:r>
              <a:rPr lang="en-US" altLang="x-none" sz="800" dirty="0"/>
              <a:t>){</a:t>
            </a:r>
          </a:p>
          <a:p>
            <a:pPr marL="274320" lvl="1"/>
            <a:r>
              <a:rPr lang="en-US" altLang="x-none" sz="800" dirty="0" err="1"/>
              <a:t>System.out.println</a:t>
            </a:r>
            <a:r>
              <a:rPr lang="en-US" altLang="x-none" sz="800" dirty="0"/>
              <a:t>("Error Code = " + </a:t>
            </a:r>
            <a:r>
              <a:rPr lang="en-US" altLang="x-none" sz="800" dirty="0" err="1"/>
              <a:t>sqe.getErrorCode</a:t>
            </a:r>
            <a:r>
              <a:rPr lang="en-US" altLang="x-none" sz="800" dirty="0"/>
              <a:t>());</a:t>
            </a:r>
          </a:p>
          <a:p>
            <a:pPr marL="274320" lvl="1"/>
            <a:r>
              <a:rPr lang="en-US" altLang="x-none" sz="800" dirty="0" err="1"/>
              <a:t>System.out.println</a:t>
            </a:r>
            <a:r>
              <a:rPr lang="en-US" altLang="x-none" sz="800" dirty="0"/>
              <a:t>("SQL state = " + </a:t>
            </a:r>
            <a:r>
              <a:rPr lang="en-US" altLang="x-none" sz="800" dirty="0" err="1"/>
              <a:t>sqe.getSQLState</a:t>
            </a:r>
            <a:r>
              <a:rPr lang="en-US" altLang="x-none" sz="800" dirty="0"/>
              <a:t>());</a:t>
            </a:r>
          </a:p>
          <a:p>
            <a:pPr marL="274320" lvl="1"/>
            <a:r>
              <a:rPr lang="en-US" altLang="x-none" sz="800" dirty="0" err="1"/>
              <a:t>System.out.println</a:t>
            </a:r>
            <a:r>
              <a:rPr lang="en-US" altLang="x-none" sz="800" dirty="0"/>
              <a:t>("Message = " + </a:t>
            </a:r>
            <a:r>
              <a:rPr lang="en-US" altLang="x-none" sz="800" dirty="0" err="1"/>
              <a:t>sqe.getMessage</a:t>
            </a:r>
            <a:r>
              <a:rPr lang="en-US" altLang="x-none" sz="800" dirty="0"/>
              <a:t>());</a:t>
            </a:r>
          </a:p>
          <a:p>
            <a:pPr marL="274320" lvl="1"/>
            <a:r>
              <a:rPr lang="en-US" altLang="x-none" sz="800" dirty="0" err="1"/>
              <a:t>System.out.println</a:t>
            </a:r>
            <a:r>
              <a:rPr lang="en-US" altLang="x-none" sz="800" dirty="0"/>
              <a:t>("</a:t>
            </a:r>
            <a:r>
              <a:rPr lang="en-US" altLang="x-none" sz="800" dirty="0" err="1"/>
              <a:t>printTrace</a:t>
            </a:r>
            <a:r>
              <a:rPr lang="en-US" altLang="x-none" sz="800" dirty="0"/>
              <a:t> /n");</a:t>
            </a:r>
          </a:p>
          <a:p>
            <a:pPr marL="274320" lvl="1"/>
            <a:r>
              <a:rPr lang="en-US" altLang="x-none" sz="800" dirty="0" err="1"/>
              <a:t>sqe.printStackTrace</a:t>
            </a:r>
            <a:r>
              <a:rPr lang="en-US" altLang="x-none" sz="800" dirty="0"/>
              <a:t>();</a:t>
            </a:r>
          </a:p>
          <a:p>
            <a:pPr marL="274320" lvl="1"/>
            <a:r>
              <a:rPr lang="en-US" altLang="x-none" sz="800" dirty="0"/>
              <a:t>}  }  }</a:t>
            </a:r>
            <a:endParaRPr lang="en-US" sz="800" dirty="0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428742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 Vs Collection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285866"/>
            <a:ext cx="7282707" cy="34163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Advantages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Reduces programming effort</a:t>
            </a:r>
            <a:r>
              <a:rPr lang="en-US" dirty="0"/>
              <a:t>  by providing data structures and algorithms so you don't have to write them yourself.</a:t>
            </a:r>
          </a:p>
          <a:p>
            <a:r>
              <a:rPr lang="en-US" b="1" dirty="0"/>
              <a:t>Increases performance</a:t>
            </a:r>
            <a:r>
              <a:rPr lang="en-US" dirty="0"/>
              <a:t> by providing high-performance implementations of data structures and algorithms. </a:t>
            </a:r>
          </a:p>
          <a:p>
            <a:r>
              <a:rPr lang="en-US" b="1" dirty="0"/>
              <a:t>Provides interoperability between unrelated APIs</a:t>
            </a:r>
            <a:r>
              <a:rPr lang="en-US" dirty="0"/>
              <a:t> by establishing a common language to pass collections back and forth.</a:t>
            </a:r>
          </a:p>
          <a:p>
            <a:r>
              <a:rPr lang="en-US" b="1" dirty="0"/>
              <a:t>Reduces the effort required to learn APIs</a:t>
            </a:r>
            <a:r>
              <a:rPr lang="en-US" dirty="0"/>
              <a:t> by requiring you to learn multiple ad hoc collection APIs.</a:t>
            </a:r>
          </a:p>
          <a:p>
            <a:r>
              <a:rPr lang="en-US" b="1" dirty="0"/>
              <a:t>Fosters software reuse</a:t>
            </a:r>
            <a:r>
              <a:rPr lang="en-US" dirty="0"/>
              <a:t> by providing a standard interface for collections and algorithms with which to manipulate them.</a:t>
            </a:r>
          </a:p>
          <a:p>
            <a:pPr marL="27432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80"/>
            <a:ext cx="4296279" cy="2390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Collection: Implementations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/>
          </a:bodyPr>
          <a:lstStyle/>
          <a:p>
            <a:r>
              <a:rPr lang="en-US" dirty="0"/>
              <a:t>Classes that implement the collection interfaces typically have names in the form of </a:t>
            </a:r>
            <a:r>
              <a:rPr lang="en-US" sz="1200" dirty="0"/>
              <a:t>&lt;</a:t>
            </a:r>
            <a:r>
              <a:rPr lang="en-US" sz="1200" i="1" dirty="0"/>
              <a:t>Implementation-style</a:t>
            </a:r>
            <a:r>
              <a:rPr lang="en-US" sz="1200" dirty="0"/>
              <a:t>&gt;&lt;</a:t>
            </a:r>
            <a:r>
              <a:rPr lang="en-US" sz="1200" i="1" dirty="0"/>
              <a:t>Interface</a:t>
            </a:r>
            <a:r>
              <a:rPr lang="en-US" sz="1200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300" y="1316288"/>
            <a:ext cx="65913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Collection: Implementations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/>
          </a:bodyPr>
          <a:lstStyle/>
          <a:p>
            <a:r>
              <a:rPr lang="en-US" dirty="0"/>
              <a:t>Classes that implement the collection interfaces typically have names in the form of </a:t>
            </a:r>
            <a:r>
              <a:rPr lang="en-US" sz="1200" dirty="0"/>
              <a:t>&lt;</a:t>
            </a:r>
            <a:r>
              <a:rPr lang="en-US" sz="1200" i="1" dirty="0"/>
              <a:t>Implementation-style</a:t>
            </a:r>
            <a:r>
              <a:rPr lang="en-US" sz="1200" dirty="0"/>
              <a:t>&gt;&lt;</a:t>
            </a:r>
            <a:r>
              <a:rPr lang="en-US" sz="1200" i="1" dirty="0"/>
              <a:t>Interface</a:t>
            </a:r>
            <a:r>
              <a:rPr lang="en-US" sz="1200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304"/>
            <a:ext cx="8072494" cy="340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Framework: Concurrency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500462" cy="3200400"/>
          </a:xfrm>
        </p:spPr>
        <p:txBody>
          <a:bodyPr anchor="ctr">
            <a:noAutofit/>
          </a:bodyPr>
          <a:lstStyle/>
          <a:p>
            <a:r>
              <a:rPr lang="en-US" sz="1600" dirty="0"/>
              <a:t>Applications that use collections from more than one thread must be carefully programmed, known as </a:t>
            </a:r>
            <a:r>
              <a:rPr lang="en-US" sz="1600" i="1" dirty="0"/>
              <a:t>concurrent programming</a:t>
            </a:r>
            <a:r>
              <a:rPr lang="en-US" sz="1600" dirty="0"/>
              <a:t>. </a:t>
            </a:r>
          </a:p>
          <a:p>
            <a:r>
              <a:rPr lang="en-US" sz="1600" dirty="0"/>
              <a:t>The Java platform includes extensive support for concurrent programming. </a:t>
            </a:r>
          </a:p>
          <a:p>
            <a:r>
              <a:rPr lang="en-US" sz="1600" dirty="0"/>
              <a:t>Collections are so frequently used that various concurrent friendly interfaces and implementations of collections are included in collection APIs. </a:t>
            </a:r>
          </a:p>
          <a:p>
            <a:pPr marL="274320" lvl="1"/>
            <a:endParaRPr lang="en-US" sz="1000" dirty="0"/>
          </a:p>
        </p:txBody>
      </p:sp>
      <p:sp>
        <p:nvSpPr>
          <p:cNvPr id="8" name="Rectangle 2"/>
          <p:cNvSpPr>
            <a:spLocks noGrp="1"/>
          </p:cNvSpPr>
          <p:nvPr>
            <p:ph sz="quarter" idx="13"/>
          </p:nvPr>
        </p:nvSpPr>
        <p:spPr>
          <a:xfrm>
            <a:off x="4500561" y="928676"/>
            <a:ext cx="4357719" cy="3200400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sz="1600" dirty="0"/>
              <a:t>Concurrent-aware interfaces :</a:t>
            </a:r>
          </a:p>
          <a:p>
            <a:r>
              <a:rPr lang="en-US" sz="1600" dirty="0" err="1"/>
              <a:t>BlockingQueue</a:t>
            </a:r>
            <a:r>
              <a:rPr lang="en-US" sz="1600" dirty="0"/>
              <a:t> / </a:t>
            </a:r>
            <a:r>
              <a:rPr lang="en-US" sz="1600" dirty="0" err="1"/>
              <a:t>TransferQueue</a:t>
            </a:r>
            <a:endParaRPr lang="en-US" sz="1600" dirty="0"/>
          </a:p>
          <a:p>
            <a:r>
              <a:rPr lang="en-US" sz="1600" dirty="0" err="1"/>
              <a:t>BlockingDeque</a:t>
            </a:r>
            <a:endParaRPr lang="en-US" sz="1600" dirty="0"/>
          </a:p>
          <a:p>
            <a:r>
              <a:rPr lang="en-US" sz="1600" dirty="0" err="1"/>
              <a:t>ConcurrentMap</a:t>
            </a:r>
            <a:r>
              <a:rPr lang="en-US" sz="1600" dirty="0"/>
              <a:t>/</a:t>
            </a:r>
            <a:r>
              <a:rPr lang="en-US" sz="1600" dirty="0" err="1"/>
              <a:t>ConcurrentNavigableMap</a:t>
            </a: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9" name="Rectangle 2"/>
          <p:cNvSpPr>
            <a:spLocks noGrp="1"/>
          </p:cNvSpPr>
          <p:nvPr>
            <p:ph sz="quarter" idx="13"/>
          </p:nvPr>
        </p:nvSpPr>
        <p:spPr>
          <a:xfrm>
            <a:off x="4500562" y="2285998"/>
            <a:ext cx="4214842" cy="3200400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sz="1600" dirty="0"/>
              <a:t>Concurrent-aware implementation classes in API:</a:t>
            </a:r>
          </a:p>
          <a:p>
            <a:pPr>
              <a:buNone/>
            </a:pPr>
            <a:r>
              <a:rPr lang="en-US" sz="1600" dirty="0" err="1"/>
              <a:t>LinkedBlockingQueue</a:t>
            </a:r>
            <a:r>
              <a:rPr lang="en-US" sz="1600" dirty="0"/>
              <a:t> / </a:t>
            </a:r>
            <a:r>
              <a:rPr lang="en-US" sz="1600" dirty="0" err="1"/>
              <a:t>ArrayBlockingQueue</a:t>
            </a:r>
            <a:endParaRPr lang="en-US" sz="1600" dirty="0"/>
          </a:p>
          <a:p>
            <a:pPr>
              <a:buNone/>
            </a:pPr>
            <a:r>
              <a:rPr lang="en-US" sz="1600" dirty="0" err="1"/>
              <a:t>PriorityBlockingQueue</a:t>
            </a:r>
            <a:r>
              <a:rPr lang="en-US" sz="1600" dirty="0"/>
              <a:t> / </a:t>
            </a:r>
            <a:r>
              <a:rPr lang="en-US" sz="1600" dirty="0" err="1"/>
              <a:t>DelayQueue</a:t>
            </a:r>
            <a:endParaRPr lang="en-US" sz="1600" dirty="0"/>
          </a:p>
          <a:p>
            <a:pPr>
              <a:buNone/>
            </a:pPr>
            <a:r>
              <a:rPr lang="en-US" sz="1600" dirty="0" err="1"/>
              <a:t>SynchronousQueue</a:t>
            </a:r>
            <a:r>
              <a:rPr lang="en-US" sz="1600" dirty="0"/>
              <a:t> / </a:t>
            </a:r>
            <a:r>
              <a:rPr lang="en-US" sz="1600" dirty="0" err="1"/>
              <a:t>LinkedBlockingDeque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3078</Words>
  <Application>Microsoft Office PowerPoint</Application>
  <PresentationFormat>On-screen Show (16:9)</PresentationFormat>
  <Paragraphs>369</Paragraphs>
  <Slides>44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times new roman</vt:lpstr>
      <vt:lpstr>Tw Cen MT</vt:lpstr>
      <vt:lpstr>verdana</vt:lpstr>
      <vt:lpstr>Wingdings</vt:lpstr>
      <vt:lpstr>Wingdings 2</vt:lpstr>
      <vt:lpstr>WidescreenPresentation</vt:lpstr>
      <vt:lpstr>Master class-2</vt:lpstr>
      <vt:lpstr>Today’s Agenda</vt:lpstr>
      <vt:lpstr>Java Collecion</vt:lpstr>
      <vt:lpstr>Collection Framework: About</vt:lpstr>
      <vt:lpstr>Array  Vs Collection</vt:lpstr>
      <vt:lpstr>Collection Framework: Advantages</vt:lpstr>
      <vt:lpstr>Collection: Implementations</vt:lpstr>
      <vt:lpstr>Collection: Implementations</vt:lpstr>
      <vt:lpstr>Collection Framework: Concurrency</vt:lpstr>
      <vt:lpstr>Collection: Methods</vt:lpstr>
      <vt:lpstr>Collection: Example- List</vt:lpstr>
      <vt:lpstr>Collection: Example- Set</vt:lpstr>
      <vt:lpstr>Collection Framework: Map</vt:lpstr>
      <vt:lpstr>Collection Framework: Map</vt:lpstr>
      <vt:lpstr>Collection Framework: Map</vt:lpstr>
      <vt:lpstr>Collection Framework: Utility</vt:lpstr>
      <vt:lpstr>Collection Framework: Utility</vt:lpstr>
      <vt:lpstr>Collection Framework: Comparable</vt:lpstr>
      <vt:lpstr>Comparable interface</vt:lpstr>
      <vt:lpstr>Collection Framework: Comparator</vt:lpstr>
      <vt:lpstr>Comparator interface</vt:lpstr>
      <vt:lpstr>Collection Framework: Demo</vt:lpstr>
      <vt:lpstr>Collection Framework: Demo</vt:lpstr>
      <vt:lpstr>Utilities : Arrays</vt:lpstr>
      <vt:lpstr>Utilities : Arrays – Demo-1</vt:lpstr>
      <vt:lpstr>Utilities : Arrays – Demo-2</vt:lpstr>
      <vt:lpstr>Utilities : Arrays – Demo-3</vt:lpstr>
      <vt:lpstr>Collection Framework: Conclusion</vt:lpstr>
      <vt:lpstr>JDBC</vt:lpstr>
      <vt:lpstr>JDBC : Define</vt:lpstr>
      <vt:lpstr>JDBC : APIs</vt:lpstr>
      <vt:lpstr>JDBC: DriverManager</vt:lpstr>
      <vt:lpstr>JDBC : Connection</vt:lpstr>
      <vt:lpstr>JDBC : Statement</vt:lpstr>
      <vt:lpstr>JDBC : ResultSet</vt:lpstr>
      <vt:lpstr>JDBC : Flow</vt:lpstr>
      <vt:lpstr>JDBC : Flow</vt:lpstr>
      <vt:lpstr>JDBC : Flow</vt:lpstr>
      <vt:lpstr>JDBC : Flow</vt:lpstr>
      <vt:lpstr>JDBC – Exception handling</vt:lpstr>
      <vt:lpstr>JDBC : SQLException</vt:lpstr>
      <vt:lpstr>JDBC : SQLException Methods</vt:lpstr>
      <vt:lpstr>JDBC :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2023-09-07T14:10:13Z</dcterms:created>
  <dcterms:modified xsi:type="dcterms:W3CDTF">2023-09-11T10:25:52Z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