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ustom.xml" ContentType="application/vnd.openxmlformats-officedocument.custom-propertie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7"/>
  </p:notesMasterIdLst>
  <p:sldIdLst>
    <p:sldId id="256" r:id="rId2"/>
    <p:sldId id="257" r:id="rId3"/>
    <p:sldId id="265" r:id="rId4"/>
    <p:sldId id="258" r:id="rId5"/>
    <p:sldId id="273" r:id="rId6"/>
    <p:sldId id="266" r:id="rId7"/>
    <p:sldId id="260" r:id="rId8"/>
    <p:sldId id="275" r:id="rId9"/>
    <p:sldId id="267" r:id="rId10"/>
    <p:sldId id="268" r:id="rId11"/>
    <p:sldId id="269" r:id="rId12"/>
    <p:sldId id="270" r:id="rId13"/>
    <p:sldId id="271" r:id="rId14"/>
    <p:sldId id="272" r:id="rId15"/>
    <p:sldId id="274" r:id="rId16"/>
    <p:sldId id="276" r:id="rId17"/>
    <p:sldId id="277" r:id="rId18"/>
    <p:sldId id="278" r:id="rId19"/>
    <p:sldId id="279" r:id="rId20"/>
    <p:sldId id="261" r:id="rId21"/>
    <p:sldId id="262" r:id="rId22"/>
    <p:sldId id="280" r:id="rId23"/>
    <p:sldId id="283" r:id="rId24"/>
    <p:sldId id="284" r:id="rId25"/>
    <p:sldId id="281" r:id="rId26"/>
    <p:sldId id="282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63" r:id="rId35"/>
    <p:sldId id="264" r:id="rId36"/>
  </p:sldIdLst>
  <p:sldSz cx="9144000" cy="5143500" type="screen16x9"/>
  <p:notesSz cx="6858000" cy="9144000"/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8130" autoAdjust="0"/>
    <p:restoredTop sz="87621" autoAdjust="0"/>
  </p:normalViewPr>
  <p:slideViewPr>
    <p:cSldViewPr>
      <p:cViewPr varScale="1">
        <p:scale>
          <a:sx n="103" d="100"/>
          <a:sy n="103" d="100"/>
        </p:scale>
        <p:origin x="-734" y="-6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A8ADFD5B-A66C-449C-B6E8-FB716D07777D}" type="datetimeFigureOut">
              <a:rPr lang="en-US" smtClean="0"/>
              <a:pPr/>
              <a:t>9/7/2023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>
            <a:extLst/>
          </a:lstStyle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CA5D3BF3-D352-46FC-8343-31F56E6730E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478274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-9144" y="4539996"/>
            <a:ext cx="2249424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4533138"/>
            <a:ext cx="6784848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515100" cy="514350"/>
          </a:xfrm>
        </p:spPr>
        <p:txBody>
          <a:bodyPr anchor="ctr"/>
          <a:lstStyle>
            <a:lvl1pPr marL="0" indent="0" algn="l">
              <a:buNone/>
              <a:defRPr sz="28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4551524"/>
            <a:ext cx="2057400" cy="51435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047E157E-8DCB-4F70-A0AF-5EB586A91DD4}" type="datetime1">
              <a:rPr lang="en-US" smtClean="0">
                <a:solidFill>
                  <a:srgbClr val="FFFFFF"/>
                </a:solidFill>
              </a:rPr>
              <a:pPr algn="ctr"/>
              <a:t>9/7/2023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177404"/>
            <a:ext cx="5867400" cy="273844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  <a:extLst/>
          </a:lstStyle>
          <a:p>
            <a:pPr algn="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171450"/>
            <a:ext cx="838200" cy="2857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8F82E0A0-C266-4798-8C8F-B9F91E9DA37E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2" name="Rectangle 11"/>
          <p:cNvSpPr>
            <a:spLocks noGrp="1"/>
          </p:cNvSpPr>
          <p:nvPr>
            <p:ph type="title"/>
          </p:nvPr>
        </p:nvSpPr>
        <p:spPr>
          <a:xfrm>
            <a:off x="2362200" y="2343150"/>
            <a:ext cx="6477000" cy="2038350"/>
          </a:xfrm>
        </p:spPr>
        <p:txBody>
          <a:bodyPr rtlCol="0" anchor="b"/>
          <a:lstStyle>
            <a:lvl1pPr>
              <a:defRPr cap="all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68580" tIns="34290" rIns="68580" bIns="3429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lIns="68580" tIns="34290" rIns="68580" bIns="3429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lIns="68580" tIns="34290" rIns="68580" bIns="34290"/>
          <a:lstStyle/>
          <a:p>
            <a:fld id="{B8D11680-6681-4E9A-A58F-8958E9327A23}" type="datetimeFigureOut">
              <a:rPr lang="en-IN" smtClean="0"/>
              <a:pPr/>
              <a:t>07-09-2023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lIns="68580" tIns="34290" rIns="68580" bIns="34290"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lIns="68580" tIns="34290" rIns="68580" bIns="34290"/>
          <a:lstStyle/>
          <a:p>
            <a:fld id="{97682B3C-EE13-441C-9246-09CADEBAC91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729273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606EA6-EFEA-4C30-9264-4F9291A5780D}" type="datetime1">
              <a:rPr lang="en-US" smtClean="0"/>
              <a:pPr/>
              <a:t>9/7/2023</a:t>
            </a:fld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153400" cy="32766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7123113" cy="1254919"/>
          </a:xfrm>
        </p:spPr>
        <p:txBody>
          <a:bodyPr anchor="t"/>
          <a:lstStyle>
            <a:lvl1pPr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143000"/>
            <a:ext cx="9144000" cy="85725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200150"/>
            <a:ext cx="1295400" cy="7429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200150"/>
            <a:ext cx="7772400" cy="7429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1200150"/>
            <a:ext cx="7620000" cy="74295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  <a:extLst/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FCF9F07-3BC7-4570-B054-79111B0A380C}" type="datetime1">
              <a:rPr lang="en-US" smtClean="0"/>
              <a:pPr/>
              <a:t>9/7/2023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314450"/>
            <a:ext cx="1295400" cy="526257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lang="en-US" sz="2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3886200" cy="3268624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844901" y="1352549"/>
            <a:ext cx="3886200" cy="3268625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fld id="{E4606EA6-EFEA-4C30-9264-4F9291A5780D}" type="datetime1">
              <a:rPr lang="en-US" smtClean="0"/>
              <a:pPr/>
              <a:t>9/7/2023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18110"/>
            <a:ext cx="8153400" cy="100584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919818"/>
            <a:ext cx="3886200" cy="26289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919818"/>
            <a:ext cx="3886200" cy="26289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fld id="{E4606EA6-EFEA-4C30-9264-4F9291A5780D}" type="datetime1">
              <a:rPr lang="en-US" smtClean="0"/>
              <a:pPr/>
              <a:t>9/7/2023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8"/>
          </p:nvPr>
        </p:nvSpPr>
        <p:spPr>
          <a:xfrm>
            <a:off x="609600" y="1362287"/>
            <a:ext cx="3886200" cy="530352"/>
          </a:xfrm>
          <a:solidFill>
            <a:schemeClr val="accent2"/>
          </a:solidFill>
        </p:spPr>
        <p:txBody>
          <a:bodyPr rtlCol="0" anchor="ctr"/>
          <a:lstStyle>
            <a:lvl1pPr>
              <a:buFontTx/>
              <a:buNone/>
              <a:defRPr sz="2000" b="1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4800600" y="1362287"/>
            <a:ext cx="3886200" cy="530352"/>
          </a:xfrm>
          <a:solidFill>
            <a:schemeClr val="accent4"/>
          </a:solidFill>
        </p:spPr>
        <p:txBody>
          <a:bodyPr rtlCol="0" anchor="ctr"/>
          <a:lstStyle>
            <a:lvl1pPr>
              <a:buFontTx/>
              <a:buNone/>
              <a:defRPr sz="2000" b="1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DFADB5D-B7A0-47E3-AD2D-B1A6F8614213}" type="datetime1">
              <a:rPr lang="en-US" smtClean="0"/>
              <a:pPr/>
              <a:t>9/7/2023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968126-03FC-49C0-B9B8-2B561CCC3D90}" type="datetime1">
              <a:rPr lang="en-US" smtClean="0"/>
              <a:pPr/>
              <a:t>9/7/2023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4686300"/>
            <a:ext cx="533400" cy="2857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 anchor="b"/>
          <a:lstStyle>
            <a:lvl1pPr algn="l">
              <a:buNone/>
              <a:defRPr sz="4200" b="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49A8198-4617-485E-9585-4840B69DBBA6}" type="datetime1">
              <a:rPr lang="en-US" smtClean="0"/>
              <a:pPr/>
              <a:t>9/7/2023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28750"/>
            <a:ext cx="1600200" cy="31242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362200" y="1428750"/>
            <a:ext cx="6400800" cy="32004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57668" y="0"/>
            <a:ext cx="7586332" cy="3419856"/>
          </a:xfrm>
          <a:solidFill>
            <a:schemeClr val="tx2">
              <a:shade val="50000"/>
            </a:schemeClr>
          </a:solidFill>
          <a:ln>
            <a:noFill/>
          </a:ln>
        </p:spPr>
        <p:txBody>
          <a:bodyPr/>
          <a:lstStyle>
            <a:lvl1pPr>
              <a:buNone/>
              <a:defRPr sz="3200"/>
            </a:lvl1pPr>
            <a:extLst/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4114800"/>
            <a:ext cx="7315200" cy="51435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>
          <a:xfrm>
            <a:off x="-9144" y="3429000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-9144" y="3497580"/>
            <a:ext cx="1463040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3490722"/>
            <a:ext cx="7589520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543300"/>
            <a:ext cx="7315200" cy="4572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447800" y="0"/>
            <a:ext cx="100584" cy="515035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4686300"/>
            <a:ext cx="2667000" cy="273844"/>
          </a:xfrm>
        </p:spPr>
        <p:txBody>
          <a:bodyPr rtlCol="0"/>
          <a:lstStyle>
            <a:extLst/>
          </a:lstStyle>
          <a:p>
            <a:fld id="{E4606EA6-EFEA-4C30-9264-4F9291A5780D}" type="datetime1">
              <a:rPr lang="en-US" smtClean="0"/>
              <a:pPr/>
              <a:t>9/7/2023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3500437"/>
            <a:ext cx="1447800" cy="497684"/>
          </a:xfrm>
        </p:spPr>
        <p:txBody>
          <a:bodyPr rtlCol="0"/>
          <a:lstStyle>
            <a:lvl1pPr>
              <a:defRPr sz="2800"/>
            </a:lvl1pPr>
            <a:extLst/>
          </a:lstStyle>
          <a:p>
            <a:pPr algn="ctr"/>
            <a:fld id="{8F82E0A0-C266-4798-8C8F-B9F91E9DA37E}" type="slidenum">
              <a:rPr lang="en-US" sz="28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4686155"/>
            <a:ext cx="4572000" cy="273844"/>
          </a:xfrm>
        </p:spPr>
        <p:txBody>
          <a:bodyPr rtlCol="0"/>
          <a:lstStyle>
            <a:extLst/>
          </a:lstStyle>
          <a:p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352550"/>
            <a:ext cx="8153400" cy="324231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4686300"/>
            <a:ext cx="2667000" cy="273844"/>
          </a:xfrm>
          <a:prstGeom prst="rect">
            <a:avLst/>
          </a:prstGeom>
        </p:spPr>
        <p:txBody>
          <a:bodyPr vert="horz" anchor="ctr" anchorCtr="0"/>
          <a:lstStyle>
            <a:lvl1pPr algn="l">
              <a:defRPr sz="1400">
                <a:solidFill>
                  <a:schemeClr val="tx2"/>
                </a:solidFill>
              </a:defRPr>
            </a:lvl1pPr>
            <a:extLst/>
          </a:lstStyle>
          <a:p>
            <a:fld id="{E4606EA6-EFEA-4C30-9264-4F9291A5780D}" type="datetime1">
              <a:rPr lang="en-US" smtClean="0"/>
              <a:pPr/>
              <a:t>9/7/2023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1" y="4686155"/>
            <a:ext cx="5421083" cy="273844"/>
          </a:xfrm>
          <a:prstGeom prst="rect">
            <a:avLst/>
          </a:prstGeom>
        </p:spPr>
        <p:txBody>
          <a:bodyPr vert="horz" anchor="ctr"/>
          <a:lstStyle>
            <a:lvl1pPr algn="r">
              <a:defRPr sz="1400">
                <a:solidFill>
                  <a:schemeClr val="tx2"/>
                </a:solidFill>
              </a:defRPr>
            </a:lvl1pPr>
            <a:extLst/>
          </a:lstStyle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095170"/>
            <a:ext cx="9144000" cy="24003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129460"/>
            <a:ext cx="533400" cy="1714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0550" y="1129460"/>
            <a:ext cx="8553450" cy="1714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123507"/>
            <a:ext cx="533400" cy="183357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>
              <a:defRPr sz="1400" b="1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9" r:id="rId10"/>
  </p:sldLayoutIdLst>
  <p:txStyles>
    <p:titleStyle>
      <a:lvl1pPr algn="l" rtl="0" eaLnBrk="1" latinLnBrk="0" hangingPunct="1">
        <a:spcBef>
          <a:spcPct val="0"/>
        </a:spcBef>
        <a:buNone/>
        <a:defRPr sz="4200" kern="1200">
          <a:solidFill>
            <a:schemeClr val="tx2"/>
          </a:solidFill>
          <a:latin typeface="+mj-lt"/>
          <a:ea typeface="+mj-ea"/>
          <a:cs typeface="+mj-cs"/>
        </a:defRPr>
      </a:lvl1pPr>
      <a:extLst/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dirty="0" smtClean="0"/>
              <a:t>Master class-2</a:t>
            </a:r>
            <a:endParaRPr lang="en-US" dirty="0"/>
          </a:p>
        </p:txBody>
      </p:sp>
      <p:sp>
        <p:nvSpPr>
          <p:cNvPr id="5" name="Rectangle 4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609600" y="76200"/>
            <a:ext cx="8077200" cy="1047750"/>
          </a:xfrm>
        </p:spPr>
        <p:txBody>
          <a:bodyPr anchor="b">
            <a:normAutofit/>
          </a:bodyPr>
          <a:lstStyle>
            <a:extLst/>
          </a:lstStyle>
          <a:p>
            <a:r>
              <a:rPr lang="en-US" dirty="0" smtClean="0"/>
              <a:t>Collection: Methods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>
          <a:xfrm>
            <a:off x="357158" y="1504950"/>
            <a:ext cx="1852642" cy="3067050"/>
          </a:xfrm>
        </p:spPr>
        <p:txBody>
          <a:bodyPr>
            <a:normAutofit/>
          </a:bodyPr>
          <a:lstStyle>
            <a:extLst/>
          </a:lstStyle>
          <a:p>
            <a:r>
              <a:rPr lang="en-US" dirty="0" smtClean="0"/>
              <a:t>Collection gives in general  methods for data </a:t>
            </a:r>
            <a:r>
              <a:rPr lang="en-US" dirty="0" err="1" smtClean="0"/>
              <a:t>sructure</a:t>
            </a:r>
            <a:r>
              <a:rPr lang="en-US" dirty="0" smtClean="0"/>
              <a:t> implementations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8860" y="1428743"/>
            <a:ext cx="6602755" cy="33575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609600" y="76200"/>
            <a:ext cx="8077200" cy="1047750"/>
          </a:xfrm>
        </p:spPr>
        <p:txBody>
          <a:bodyPr anchor="b">
            <a:normAutofit/>
          </a:bodyPr>
          <a:lstStyle>
            <a:extLst/>
          </a:lstStyle>
          <a:p>
            <a:r>
              <a:rPr lang="en-US" dirty="0" smtClean="0"/>
              <a:t>Collection: Example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159" y="1428742"/>
            <a:ext cx="3689512" cy="121444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20" y="2928940"/>
            <a:ext cx="4139457" cy="135732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14876" y="1500180"/>
            <a:ext cx="4200097" cy="297431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IN" dirty="0" smtClean="0"/>
              <a:t>Collection </a:t>
            </a:r>
            <a:r>
              <a:rPr lang="en-IN" dirty="0" smtClean="0"/>
              <a:t>Framework: Map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sz="quarter" idx="13"/>
          </p:nvPr>
        </p:nvSpPr>
        <p:spPr>
          <a:xfrm>
            <a:off x="642910" y="1357304"/>
            <a:ext cx="3500462" cy="3200400"/>
          </a:xfrm>
        </p:spPr>
        <p:txBody>
          <a:bodyPr anchor="ctr">
            <a:noAutofit/>
          </a:bodyPr>
          <a:lstStyle>
            <a:extLst/>
          </a:lstStyle>
          <a:p>
            <a:r>
              <a:rPr lang="en-IN" sz="1600" dirty="0" smtClean="0"/>
              <a:t>A Map is an object that maps keys to values.</a:t>
            </a:r>
          </a:p>
          <a:p>
            <a:r>
              <a:rPr lang="en-IN" sz="1600" dirty="0" smtClean="0"/>
              <a:t>A map cannot contain duplicate keys: Each key can map to at most one value.</a:t>
            </a:r>
          </a:p>
          <a:p>
            <a:r>
              <a:rPr lang="en-IN" sz="1600" dirty="0" smtClean="0"/>
              <a:t>The Java platform contains  Map implementations: </a:t>
            </a:r>
            <a:endParaRPr lang="en-IN" sz="1600" dirty="0" smtClean="0"/>
          </a:p>
          <a:p>
            <a:pPr lvl="1"/>
            <a:r>
              <a:rPr lang="en-IN" sz="1300" dirty="0" err="1" smtClean="0"/>
              <a:t>HashMap</a:t>
            </a:r>
            <a:endParaRPr lang="en-IN" sz="1300" dirty="0" smtClean="0"/>
          </a:p>
          <a:p>
            <a:pPr lvl="1"/>
            <a:r>
              <a:rPr lang="en-IN" sz="1600" dirty="0" err="1" smtClean="0"/>
              <a:t>TreeMap</a:t>
            </a:r>
            <a:endParaRPr lang="en-IN" sz="1600" dirty="0" smtClean="0"/>
          </a:p>
          <a:p>
            <a:pPr lvl="1"/>
            <a:r>
              <a:rPr lang="en-IN" sz="1600" dirty="0" err="1" smtClean="0"/>
              <a:t>LinkedHashMap</a:t>
            </a:r>
            <a:endParaRPr lang="en-IN" sz="16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9124" y="1714494"/>
            <a:ext cx="4402797" cy="17859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IN" dirty="0" smtClean="0"/>
              <a:t>Collection </a:t>
            </a:r>
            <a:r>
              <a:rPr lang="en-IN" dirty="0" smtClean="0"/>
              <a:t>Framework: Map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099" y="1500180"/>
            <a:ext cx="7396699" cy="300039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IN" dirty="0" smtClean="0"/>
              <a:t>Collection </a:t>
            </a:r>
            <a:r>
              <a:rPr lang="en-IN" dirty="0" smtClean="0"/>
              <a:t>Framework: Map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034" y="1428742"/>
            <a:ext cx="5786478" cy="68487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034" y="2143123"/>
            <a:ext cx="5446825" cy="21431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00496" y="2714626"/>
            <a:ext cx="5101005" cy="237037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IN" dirty="0" smtClean="0"/>
              <a:t>Collection </a:t>
            </a:r>
            <a:r>
              <a:rPr lang="en-IN" dirty="0" smtClean="0"/>
              <a:t>Framework: Utility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sz="quarter" idx="13"/>
          </p:nvPr>
        </p:nvSpPr>
        <p:spPr>
          <a:xfrm>
            <a:off x="642910" y="1357304"/>
            <a:ext cx="6715172" cy="3200400"/>
          </a:xfrm>
        </p:spPr>
        <p:txBody>
          <a:bodyPr anchor="ctr">
            <a:noAutofit/>
          </a:bodyPr>
          <a:lstStyle>
            <a:extLst/>
          </a:lstStyle>
          <a:p>
            <a:r>
              <a:rPr lang="en-US" sz="1600" dirty="0" smtClean="0"/>
              <a:t>Collections class in Java is one of the utility classes in Java Collections Framework. </a:t>
            </a:r>
            <a:endParaRPr lang="en-US" sz="1600" dirty="0" smtClean="0"/>
          </a:p>
          <a:p>
            <a:r>
              <a:rPr lang="en-US" sz="1600" dirty="0" smtClean="0"/>
              <a:t>The </a:t>
            </a:r>
            <a:r>
              <a:rPr lang="en-US" sz="1600" dirty="0" err="1" smtClean="0"/>
              <a:t>java.util</a:t>
            </a:r>
            <a:r>
              <a:rPr lang="en-US" sz="1600" dirty="0" smtClean="0"/>
              <a:t> package contains the Collections class in Java. </a:t>
            </a:r>
            <a:endParaRPr lang="en-US" sz="1600" dirty="0" smtClean="0"/>
          </a:p>
          <a:p>
            <a:r>
              <a:rPr lang="en-US" sz="1600" dirty="0" smtClean="0"/>
              <a:t>Java </a:t>
            </a:r>
            <a:r>
              <a:rPr lang="en-US" sz="1600" dirty="0" smtClean="0"/>
              <a:t>Collections class is used with the static methods that operate on the collections or return the collection. </a:t>
            </a:r>
            <a:endParaRPr lang="en-US" sz="1600" dirty="0" smtClean="0"/>
          </a:p>
          <a:p>
            <a:r>
              <a:rPr lang="en-US" sz="1600" dirty="0" smtClean="0"/>
              <a:t>All </a:t>
            </a:r>
            <a:r>
              <a:rPr lang="en-US" sz="1600" dirty="0" smtClean="0"/>
              <a:t>the methods of this class throw the </a:t>
            </a:r>
            <a:r>
              <a:rPr lang="en-US" sz="1600" dirty="0" err="1" smtClean="0"/>
              <a:t>NullPointerException</a:t>
            </a:r>
            <a:r>
              <a:rPr lang="en-US" sz="1600" dirty="0" smtClean="0"/>
              <a:t> if the collection or object passed to the methods is null.</a:t>
            </a:r>
            <a:endParaRPr lang="en-IN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IN" dirty="0" smtClean="0"/>
              <a:t>Collection </a:t>
            </a:r>
            <a:r>
              <a:rPr lang="en-IN" dirty="0" smtClean="0"/>
              <a:t>Framework: Utility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sz="quarter" idx="13"/>
          </p:nvPr>
        </p:nvSpPr>
        <p:spPr>
          <a:xfrm>
            <a:off x="642910" y="1500180"/>
            <a:ext cx="7572428" cy="3057524"/>
          </a:xfrm>
        </p:spPr>
        <p:txBody>
          <a:bodyPr anchor="ctr">
            <a:noAutofit/>
          </a:bodyPr>
          <a:lstStyle>
            <a:extLst/>
          </a:lstStyle>
          <a:p>
            <a:r>
              <a:rPr lang="en-US" sz="1600" dirty="0" smtClean="0"/>
              <a:t>sort​(List&lt;T&gt; list</a:t>
            </a:r>
            <a:r>
              <a:rPr lang="en-US" sz="1600" dirty="0" smtClean="0"/>
              <a:t>) - sorts </a:t>
            </a:r>
            <a:r>
              <a:rPr lang="en-US" sz="1600" dirty="0" smtClean="0"/>
              <a:t>the specified list into ascending order, according to the natural ordering of its elements.</a:t>
            </a:r>
          </a:p>
          <a:p>
            <a:r>
              <a:rPr lang="en-US" sz="1600" dirty="0" smtClean="0"/>
              <a:t>sort​(List&lt;T&gt; list, Comparator&lt;? super T&gt; c</a:t>
            </a:r>
            <a:r>
              <a:rPr lang="en-US" sz="1600" dirty="0" smtClean="0"/>
              <a:t>) - </a:t>
            </a:r>
            <a:r>
              <a:rPr lang="en-US" sz="1600" dirty="0" smtClean="0"/>
              <a:t>sorts the specified list according to the order induced by the specified comparator</a:t>
            </a:r>
          </a:p>
          <a:p>
            <a:r>
              <a:rPr lang="en-US" sz="1600" dirty="0" smtClean="0"/>
              <a:t>shuffle​(List&lt;?&gt; list</a:t>
            </a:r>
            <a:r>
              <a:rPr lang="en-US" sz="1600" dirty="0" smtClean="0"/>
              <a:t>) - randomly </a:t>
            </a:r>
            <a:r>
              <a:rPr lang="en-US" sz="1600" dirty="0" smtClean="0"/>
              <a:t>permutes the specified list using a default source of randomness.</a:t>
            </a:r>
          </a:p>
          <a:p>
            <a:r>
              <a:rPr lang="en-US" sz="1600" dirty="0" smtClean="0"/>
              <a:t>reverse​(List&lt;?&gt; list</a:t>
            </a:r>
            <a:r>
              <a:rPr lang="en-US" sz="1600" dirty="0" smtClean="0"/>
              <a:t>) - </a:t>
            </a:r>
            <a:r>
              <a:rPr lang="en-US" sz="1600" dirty="0" smtClean="0"/>
              <a:t>reverses the order of the elements in the specified list</a:t>
            </a:r>
          </a:p>
          <a:p>
            <a:r>
              <a:rPr lang="en-US" sz="1600" dirty="0" smtClean="0"/>
              <a:t>max​(Collection&lt;? extends T&gt; </a:t>
            </a:r>
            <a:r>
              <a:rPr lang="en-US" sz="1600" dirty="0" err="1" smtClean="0"/>
              <a:t>coll</a:t>
            </a:r>
            <a:r>
              <a:rPr lang="en-US" sz="1600" dirty="0" smtClean="0"/>
              <a:t>) - returns </a:t>
            </a:r>
            <a:r>
              <a:rPr lang="en-US" sz="1600" dirty="0" smtClean="0"/>
              <a:t>the maximum element of the given collection, according to the natural ordering of its elements.</a:t>
            </a:r>
          </a:p>
          <a:p>
            <a:r>
              <a:rPr lang="en-US" sz="1600" dirty="0" smtClean="0"/>
              <a:t>min​(Collection&lt;? extends T&gt; </a:t>
            </a:r>
            <a:r>
              <a:rPr lang="en-US" sz="1600" dirty="0" err="1" smtClean="0"/>
              <a:t>coll</a:t>
            </a:r>
            <a:r>
              <a:rPr lang="en-US" sz="1600" dirty="0" smtClean="0"/>
              <a:t>) - returns </a:t>
            </a:r>
            <a:r>
              <a:rPr lang="en-US" sz="1600" dirty="0" smtClean="0"/>
              <a:t>the minimum element of the given collection, according to the natural ordering of its elements.7</a:t>
            </a:r>
            <a:endParaRPr lang="en-IN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IN" dirty="0" smtClean="0"/>
              <a:t>Collection </a:t>
            </a:r>
            <a:r>
              <a:rPr lang="en-IN" dirty="0" smtClean="0"/>
              <a:t>Framework: Demo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910" y="1357304"/>
            <a:ext cx="3776668" cy="3136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857752" y="1714494"/>
            <a:ext cx="3533655" cy="1752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IN" dirty="0" smtClean="0"/>
              <a:t>Collection </a:t>
            </a:r>
            <a:r>
              <a:rPr lang="en-IN" dirty="0" smtClean="0"/>
              <a:t>Framework: Demo</a:t>
            </a:r>
            <a:endParaRPr lang="en-US" dirty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348" y="1357304"/>
            <a:ext cx="3613150" cy="353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IN" dirty="0" smtClean="0"/>
              <a:t>Collection Framework: </a:t>
            </a:r>
            <a:r>
              <a:rPr lang="en-IN" dirty="0" smtClean="0"/>
              <a:t>Conclusion</a:t>
            </a:r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sz="quarter" idx="14"/>
          </p:nvPr>
        </p:nvSpPr>
        <p:spPr>
          <a:xfrm>
            <a:off x="4419600" y="1428750"/>
            <a:ext cx="4495800" cy="3505200"/>
          </a:xfrm>
        </p:spPr>
        <p:txBody>
          <a:bodyPr>
            <a:normAutofit/>
          </a:bodyPr>
          <a:lstStyle>
            <a:extLst/>
          </a:lstStyle>
          <a:p>
            <a:r>
              <a:rPr lang="en-US" sz="1600" dirty="0" smtClean="0"/>
              <a:t>The Java collections framework provides various data structures and algorithms that can be used directly. </a:t>
            </a:r>
            <a:endParaRPr lang="en-US" sz="1600" dirty="0" smtClean="0"/>
          </a:p>
          <a:p>
            <a:r>
              <a:rPr lang="en-US" sz="1600" dirty="0" smtClean="0"/>
              <a:t>We </a:t>
            </a:r>
            <a:r>
              <a:rPr lang="en-US" sz="1600" dirty="0" smtClean="0"/>
              <a:t>do not have to write code to implement these data structures and algorithms manually.</a:t>
            </a:r>
          </a:p>
          <a:p>
            <a:r>
              <a:rPr lang="en-US" sz="1600" dirty="0" smtClean="0"/>
              <a:t>Our code will be much more efficient as the collections framework is highly </a:t>
            </a:r>
            <a:r>
              <a:rPr lang="en-US" sz="1600" dirty="0" smtClean="0"/>
              <a:t>optimized </a:t>
            </a:r>
            <a:r>
              <a:rPr lang="en-US" sz="1600" dirty="0" smtClean="0">
                <a:sym typeface="Wingdings" pitchFamily="2" charset="2"/>
              </a:rPr>
              <a:t> .</a:t>
            </a:r>
            <a:endParaRPr lang="en-US" sz="1600" dirty="0"/>
          </a:p>
        </p:txBody>
      </p:sp>
      <p:pic>
        <p:nvPicPr>
          <p:cNvPr id="5" name="Rectangl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1352550"/>
            <a:ext cx="3581400" cy="24144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dirty="0" smtClean="0"/>
              <a:t>Today’s Agenda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3886200" cy="2285999"/>
          </a:xfrm>
        </p:spPr>
        <p:txBody>
          <a:bodyPr>
            <a:normAutofit fontScale="85000" lnSpcReduction="20000"/>
          </a:bodyPr>
          <a:lstStyle>
            <a:extLst/>
          </a:lstStyle>
          <a:p>
            <a:pPr marL="0" indent="0"/>
            <a:r>
              <a:rPr lang="en-US" altLang="x-none" dirty="0" smtClean="0"/>
              <a:t>Topics:</a:t>
            </a:r>
          </a:p>
          <a:p>
            <a:pPr marL="0" indent="0"/>
            <a:r>
              <a:rPr lang="en-US" dirty="0" smtClean="0"/>
              <a:t>Java </a:t>
            </a:r>
          </a:p>
          <a:p>
            <a:pPr marL="320040" lvl="1" indent="0"/>
            <a:r>
              <a:rPr lang="en-US" dirty="0" smtClean="0"/>
              <a:t>Collections</a:t>
            </a:r>
          </a:p>
          <a:p>
            <a:pPr marL="320040" lvl="1" indent="0"/>
            <a:r>
              <a:rPr lang="en-US" dirty="0" smtClean="0"/>
              <a:t>JDBC</a:t>
            </a:r>
          </a:p>
          <a:p>
            <a:pPr marL="0" indent="0"/>
            <a:r>
              <a:rPr lang="en-US" dirty="0" smtClean="0"/>
              <a:t>SQL</a:t>
            </a:r>
          </a:p>
          <a:p>
            <a:pPr marL="320040" lvl="1" indent="0"/>
            <a:r>
              <a:rPr lang="en-US" dirty="0" smtClean="0"/>
              <a:t>Joining</a:t>
            </a:r>
          </a:p>
          <a:p>
            <a:pPr marL="0" indent="0"/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5143504" y="1714494"/>
            <a:ext cx="3000396" cy="1928826"/>
            <a:chOff x="4953000" y="3409950"/>
            <a:chExt cx="1676400" cy="1235491"/>
          </a:xfrm>
        </p:grpSpPr>
        <p:sp>
          <p:nvSpPr>
            <p:cNvPr id="7" name="Rounded Rectangle 6"/>
            <p:cNvSpPr>
              <a:spLocks noChangeAspect="1" noChangeArrowheads="1"/>
            </p:cNvSpPr>
            <p:nvPr/>
          </p:nvSpPr>
          <p:spPr bwMode="auto">
            <a:xfrm>
              <a:off x="4953000" y="3409950"/>
              <a:ext cx="1676400" cy="1235491"/>
            </a:xfrm>
            <a:prstGeom prst="roundRect">
              <a:avLst>
                <a:gd name="adj" fmla="val 5507"/>
              </a:avLst>
            </a:prstGeom>
            <a:solidFill>
              <a:srgbClr val="000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>
              <a:extLst/>
            </a:lstStyle>
            <a:p>
              <a:endParaRPr lang="en-US" dirty="0"/>
            </a:p>
          </p:txBody>
        </p:sp>
        <p:pic>
          <p:nvPicPr>
            <p:cNvPr id="8" name="Rounded Rectangle 7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968240" y="3565208"/>
              <a:ext cx="1645920" cy="924974"/>
            </a:xfrm>
            <a:prstGeom prst="roundRect">
              <a:avLst>
                <a:gd name="adj" fmla="val 6075"/>
              </a:avLst>
            </a:prstGeom>
            <a:noFill/>
            <a:ln w="317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>
            <a:extLst/>
          </a:lstStyle>
          <a:p>
            <a:r>
              <a:rPr lang="en-IN" dirty="0" smtClean="0"/>
              <a:t>[</a:t>
            </a:r>
            <a:r>
              <a:rPr lang="en-IN" dirty="0" smtClean="0"/>
              <a:t>Java Database Connectivity]</a:t>
            </a:r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>
            <a:extLst/>
          </a:lstStyle>
          <a:p>
            <a:r>
              <a:rPr lang="en-US" dirty="0" smtClean="0"/>
              <a:t>JDBC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type="pic" idx="1"/>
          </p:nvPr>
        </p:nvPicPr>
        <p:blipFill>
          <a:blip r:embed="rId3"/>
          <a:srcRect t="8215" b="8215"/>
          <a:stretch>
            <a:fillRect/>
          </a:stretch>
        </p:blipFill>
        <p:spPr bwMode="auto"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IN" dirty="0" smtClean="0"/>
              <a:t>JDBC : Define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000628" y="1571618"/>
            <a:ext cx="3657600" cy="265765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lIns="182880" tIns="182880" rIns="182880" bIns="91440" rtlCol="0" anchor="ctr">
            <a:spAutoFit/>
          </a:bodyPr>
          <a:lstStyle>
            <a:extLst/>
          </a:lstStyle>
          <a:p>
            <a:pPr>
              <a:lnSpc>
                <a:spcPct val="85000"/>
              </a:lnSpc>
            </a:pPr>
            <a:endParaRPr lang="en-US" sz="1400" dirty="0" smtClean="0">
              <a:solidFill>
                <a:schemeClr val="bg1"/>
              </a:solidFill>
            </a:endParaRPr>
          </a:p>
          <a:p>
            <a:pPr>
              <a:lnSpc>
                <a:spcPct val="85000"/>
              </a:lnSpc>
            </a:pPr>
            <a:endParaRPr lang="en-US" sz="1400" dirty="0" smtClean="0">
              <a:solidFill>
                <a:schemeClr val="bg1"/>
              </a:solidFill>
            </a:endParaRPr>
          </a:p>
          <a:p>
            <a:pPr>
              <a:lnSpc>
                <a:spcPct val="85000"/>
              </a:lnSpc>
            </a:pPr>
            <a:endParaRPr lang="en-US" sz="1400" dirty="0" smtClean="0">
              <a:solidFill>
                <a:schemeClr val="bg1"/>
              </a:solidFill>
            </a:endParaRPr>
          </a:p>
          <a:p>
            <a:pPr>
              <a:lnSpc>
                <a:spcPct val="85000"/>
              </a:lnSpc>
            </a:pPr>
            <a:endParaRPr lang="en-US" sz="1400" dirty="0" smtClean="0">
              <a:solidFill>
                <a:schemeClr val="bg1"/>
              </a:solidFill>
            </a:endParaRPr>
          </a:p>
          <a:p>
            <a:pPr>
              <a:lnSpc>
                <a:spcPct val="85000"/>
              </a:lnSpc>
            </a:pPr>
            <a:endParaRPr lang="en-US" sz="1400" dirty="0" smtClean="0">
              <a:solidFill>
                <a:schemeClr val="bg1"/>
              </a:solidFill>
            </a:endParaRPr>
          </a:p>
          <a:p>
            <a:pPr>
              <a:lnSpc>
                <a:spcPct val="85000"/>
              </a:lnSpc>
            </a:pPr>
            <a:endParaRPr lang="en-US" sz="1400" dirty="0" smtClean="0">
              <a:solidFill>
                <a:schemeClr val="bg1"/>
              </a:solidFill>
            </a:endParaRPr>
          </a:p>
          <a:p>
            <a:pPr>
              <a:lnSpc>
                <a:spcPct val="85000"/>
              </a:lnSpc>
            </a:pPr>
            <a:endParaRPr lang="en-US" sz="1400" dirty="0" smtClean="0">
              <a:solidFill>
                <a:schemeClr val="bg1"/>
              </a:solidFill>
            </a:endParaRPr>
          </a:p>
          <a:p>
            <a:pPr>
              <a:lnSpc>
                <a:spcPct val="85000"/>
              </a:lnSpc>
            </a:pPr>
            <a:endParaRPr lang="en-US" sz="1400" dirty="0" smtClean="0">
              <a:solidFill>
                <a:schemeClr val="bg1"/>
              </a:solidFill>
            </a:endParaRPr>
          </a:p>
          <a:p>
            <a:pPr>
              <a:lnSpc>
                <a:spcPct val="85000"/>
              </a:lnSpc>
            </a:pPr>
            <a:endParaRPr lang="en-US" sz="1400" dirty="0" smtClean="0">
              <a:solidFill>
                <a:schemeClr val="bg1"/>
              </a:solidFill>
            </a:endParaRPr>
          </a:p>
          <a:p>
            <a:pPr>
              <a:lnSpc>
                <a:spcPct val="85000"/>
              </a:lnSpc>
            </a:pPr>
            <a:endParaRPr lang="en-US" sz="1400" dirty="0" smtClean="0">
              <a:solidFill>
                <a:schemeClr val="bg1"/>
              </a:solidFill>
            </a:endParaRPr>
          </a:p>
          <a:p>
            <a:pPr>
              <a:lnSpc>
                <a:spcPct val="85000"/>
              </a:lnSpc>
            </a:pPr>
            <a:endParaRPr lang="en-US" sz="1400" dirty="0" smtClean="0">
              <a:solidFill>
                <a:schemeClr val="bg1"/>
              </a:solidFill>
            </a:endParaRPr>
          </a:p>
          <a:p>
            <a:pPr>
              <a:lnSpc>
                <a:spcPct val="85000"/>
              </a:lnSpc>
            </a:pPr>
            <a:endParaRPr lang="en-US" sz="1400" dirty="0" smtClean="0">
              <a:solidFill>
                <a:schemeClr val="bg1"/>
              </a:solidFill>
            </a:endParaRPr>
          </a:p>
          <a:p>
            <a:pPr>
              <a:lnSpc>
                <a:spcPct val="85000"/>
              </a:lnSpc>
            </a:pP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>
            <a:spLocks noGrp="1"/>
          </p:cNvSpPr>
          <p:nvPr>
            <p:ph sz="quarter" idx="13"/>
          </p:nvPr>
        </p:nvSpPr>
        <p:spPr>
          <a:xfrm>
            <a:off x="609600" y="1428751"/>
            <a:ext cx="3962400" cy="3352799"/>
          </a:xfrm>
        </p:spPr>
        <p:txBody>
          <a:bodyPr>
            <a:normAutofit fontScale="55000" lnSpcReduction="20000"/>
          </a:bodyPr>
          <a:lstStyle>
            <a:extLst/>
          </a:lstStyle>
          <a:p>
            <a:r>
              <a:rPr lang="en-IN" dirty="0" smtClean="0"/>
              <a:t>A </a:t>
            </a:r>
            <a:r>
              <a:rPr lang="en-IN" dirty="0" smtClean="0"/>
              <a:t>Java API that can access any kind of tabular data, especially data stored in a Relational Database. </a:t>
            </a:r>
          </a:p>
          <a:p>
            <a:r>
              <a:rPr lang="en-IN" dirty="0" smtClean="0"/>
              <a:t>JDBC works with Java on a variety of platforms, such as Windows, Mac OS, and the various versions of UNIX.</a:t>
            </a:r>
          </a:p>
          <a:p>
            <a:r>
              <a:rPr lang="en-IN" dirty="0" smtClean="0"/>
              <a:t>This API consists of classes and interfaces written in Java. </a:t>
            </a:r>
          </a:p>
          <a:p>
            <a:r>
              <a:rPr lang="en-IN" dirty="0" smtClean="0"/>
              <a:t>It basically acts as an </a:t>
            </a:r>
            <a:r>
              <a:rPr lang="en-IN" dirty="0" smtClean="0"/>
              <a:t>interface </a:t>
            </a:r>
            <a:r>
              <a:rPr lang="en-IN" dirty="0" smtClean="0"/>
              <a:t>or channel between </a:t>
            </a:r>
            <a:r>
              <a:rPr lang="en-IN" dirty="0" smtClean="0"/>
              <a:t>Java </a:t>
            </a:r>
            <a:r>
              <a:rPr lang="en-IN" dirty="0" smtClean="0"/>
              <a:t>program and </a:t>
            </a:r>
            <a:r>
              <a:rPr lang="en-IN" dirty="0" smtClean="0"/>
              <a:t>databases</a:t>
            </a:r>
          </a:p>
          <a:p>
            <a:r>
              <a:rPr lang="en-IN" dirty="0" smtClean="0"/>
              <a:t>It establishes </a:t>
            </a:r>
            <a:r>
              <a:rPr lang="en-IN" dirty="0" smtClean="0"/>
              <a:t>a link between the two so that a programmer could send data from Java code and store it in the database for future use.</a:t>
            </a:r>
            <a:endParaRPr lang="en-IN" dirty="0"/>
          </a:p>
        </p:txBody>
      </p:sp>
      <p:pic>
        <p:nvPicPr>
          <p:cNvPr id="5" name="Picture 2" descr="JDBC (Java Database Connectivity) 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500694" y="2071684"/>
            <a:ext cx="2996172" cy="1285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IN" dirty="0" smtClean="0"/>
              <a:t>JDBC : APIs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4294967295"/>
          </p:nvPr>
        </p:nvSpPr>
        <p:spPr>
          <a:xfrm>
            <a:off x="428596" y="1500180"/>
            <a:ext cx="5321254" cy="5708072"/>
          </a:xfrm>
          <a:prstGeom prst="rect">
            <a:avLst/>
          </a:prstGeom>
        </p:spPr>
        <p:txBody>
          <a:bodyPr/>
          <a:lstStyle/>
          <a:p>
            <a:r>
              <a:rPr lang="en-IN" sz="1600" dirty="0"/>
              <a:t>A list of popular </a:t>
            </a:r>
            <a:r>
              <a:rPr lang="en-IN" sz="1600" i="1" dirty="0"/>
              <a:t>interfaces</a:t>
            </a:r>
            <a:r>
              <a:rPr lang="en-IN" sz="1600" dirty="0"/>
              <a:t> of JDBC </a:t>
            </a:r>
            <a:r>
              <a:rPr lang="en-IN" sz="1600" dirty="0" smtClean="0"/>
              <a:t>API:</a:t>
            </a:r>
          </a:p>
          <a:p>
            <a:r>
              <a:rPr lang="en-IN" sz="1600" dirty="0">
                <a:solidFill>
                  <a:srgbClr val="FF0000"/>
                </a:solidFill>
              </a:rPr>
              <a:t>Driver interface</a:t>
            </a:r>
          </a:p>
          <a:p>
            <a:r>
              <a:rPr lang="en-IN" sz="1600" dirty="0">
                <a:solidFill>
                  <a:srgbClr val="FF0000"/>
                </a:solidFill>
              </a:rPr>
              <a:t>Connection interface</a:t>
            </a:r>
          </a:p>
          <a:p>
            <a:r>
              <a:rPr lang="en-IN" sz="1600" dirty="0">
                <a:solidFill>
                  <a:srgbClr val="FF0000"/>
                </a:solidFill>
              </a:rPr>
              <a:t>Statement interface</a:t>
            </a:r>
          </a:p>
          <a:p>
            <a:r>
              <a:rPr lang="en-IN" sz="1600" dirty="0" err="1">
                <a:solidFill>
                  <a:srgbClr val="FF0000"/>
                </a:solidFill>
              </a:rPr>
              <a:t>PreparedStatement</a:t>
            </a:r>
            <a:r>
              <a:rPr lang="en-IN" sz="1600" dirty="0">
                <a:solidFill>
                  <a:srgbClr val="FF0000"/>
                </a:solidFill>
              </a:rPr>
              <a:t> interface</a:t>
            </a:r>
          </a:p>
          <a:p>
            <a:r>
              <a:rPr lang="en-IN" sz="1600" dirty="0" err="1">
                <a:solidFill>
                  <a:srgbClr val="FF0000"/>
                </a:solidFill>
              </a:rPr>
              <a:t>CallableStatement</a:t>
            </a:r>
            <a:r>
              <a:rPr lang="en-IN" sz="1600" dirty="0">
                <a:solidFill>
                  <a:srgbClr val="FF0000"/>
                </a:solidFill>
              </a:rPr>
              <a:t> interface</a:t>
            </a:r>
          </a:p>
          <a:p>
            <a:r>
              <a:rPr lang="en-IN" sz="1600" dirty="0" err="1">
                <a:solidFill>
                  <a:srgbClr val="FF0000"/>
                </a:solidFill>
              </a:rPr>
              <a:t>ResultSet</a:t>
            </a:r>
            <a:r>
              <a:rPr lang="en-IN" sz="1600" dirty="0">
                <a:solidFill>
                  <a:srgbClr val="FF0000"/>
                </a:solidFill>
              </a:rPr>
              <a:t> interface</a:t>
            </a:r>
          </a:p>
          <a:p>
            <a:r>
              <a:rPr lang="en-IN" sz="1600" dirty="0" err="1">
                <a:solidFill>
                  <a:srgbClr val="FF0000"/>
                </a:solidFill>
              </a:rPr>
              <a:t>ResultSetMetaData</a:t>
            </a:r>
            <a:r>
              <a:rPr lang="en-IN" sz="1600" dirty="0">
                <a:solidFill>
                  <a:srgbClr val="FF0000"/>
                </a:solidFill>
              </a:rPr>
              <a:t> interface</a:t>
            </a:r>
          </a:p>
          <a:p>
            <a:r>
              <a:rPr lang="en-IN" sz="1600" dirty="0" err="1">
                <a:solidFill>
                  <a:srgbClr val="FF0000"/>
                </a:solidFill>
              </a:rPr>
              <a:t>DatabaseMetaData</a:t>
            </a:r>
            <a:r>
              <a:rPr lang="en-IN" sz="1600" dirty="0">
                <a:solidFill>
                  <a:srgbClr val="FF0000"/>
                </a:solidFill>
              </a:rPr>
              <a:t> interface</a:t>
            </a:r>
          </a:p>
          <a:p>
            <a:r>
              <a:rPr lang="en-IN" sz="1600" dirty="0" err="1">
                <a:solidFill>
                  <a:srgbClr val="FF0000"/>
                </a:solidFill>
              </a:rPr>
              <a:t>RowSet</a:t>
            </a:r>
            <a:r>
              <a:rPr lang="en-IN" sz="1600" dirty="0">
                <a:solidFill>
                  <a:srgbClr val="FF0000"/>
                </a:solidFill>
              </a:rPr>
              <a:t> interface</a:t>
            </a:r>
          </a:p>
          <a:p>
            <a:endParaRPr lang="en-IN" sz="1600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5072066" y="1500180"/>
            <a:ext cx="5321254" cy="5708072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600" dirty="0" smtClean="0"/>
              <a:t>A list of popular </a:t>
            </a:r>
            <a:r>
              <a:rPr lang="en-IN" sz="1600" i="1" dirty="0" smtClean="0"/>
              <a:t>classes</a:t>
            </a:r>
            <a:r>
              <a:rPr lang="en-IN" sz="1600" dirty="0" smtClean="0"/>
              <a:t> of JDBC API:</a:t>
            </a:r>
          </a:p>
          <a:p>
            <a:r>
              <a:rPr lang="en-IN" sz="1600" dirty="0" err="1">
                <a:solidFill>
                  <a:srgbClr val="FF0000"/>
                </a:solidFill>
              </a:rPr>
              <a:t>DriverManager</a:t>
            </a:r>
            <a:r>
              <a:rPr lang="en-IN" sz="1600" dirty="0">
                <a:solidFill>
                  <a:srgbClr val="FF0000"/>
                </a:solidFill>
              </a:rPr>
              <a:t> class</a:t>
            </a:r>
          </a:p>
          <a:p>
            <a:r>
              <a:rPr lang="en-IN" sz="1600" dirty="0">
                <a:solidFill>
                  <a:srgbClr val="FF0000"/>
                </a:solidFill>
              </a:rPr>
              <a:t>Blob class</a:t>
            </a:r>
          </a:p>
          <a:p>
            <a:r>
              <a:rPr lang="en-IN" sz="1600" dirty="0" err="1">
                <a:solidFill>
                  <a:srgbClr val="FF0000"/>
                </a:solidFill>
              </a:rPr>
              <a:t>Clob</a:t>
            </a:r>
            <a:r>
              <a:rPr lang="en-IN" sz="1600" dirty="0">
                <a:solidFill>
                  <a:srgbClr val="FF0000"/>
                </a:solidFill>
              </a:rPr>
              <a:t> class</a:t>
            </a:r>
          </a:p>
          <a:p>
            <a:r>
              <a:rPr lang="en-IN" sz="1600" dirty="0">
                <a:solidFill>
                  <a:srgbClr val="FF0000"/>
                </a:solidFill>
              </a:rPr>
              <a:t>Types class</a:t>
            </a:r>
          </a:p>
          <a:p>
            <a:endParaRPr lang="en-IN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348" y="428610"/>
            <a:ext cx="7290054" cy="506661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JDBC: </a:t>
            </a:r>
            <a:r>
              <a:rPr lang="en-IN" dirty="0" err="1" smtClean="0"/>
              <a:t>DriverManager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59" y="1357304"/>
            <a:ext cx="4714907" cy="4071938"/>
          </a:xfrm>
        </p:spPr>
        <p:txBody>
          <a:bodyPr>
            <a:normAutofit/>
          </a:bodyPr>
          <a:lstStyle/>
          <a:p>
            <a:r>
              <a:rPr lang="en-IN" sz="1600" dirty="0"/>
              <a:t>acts as an interface between user and drivers. </a:t>
            </a:r>
            <a:endParaRPr lang="en-IN" sz="1600" dirty="0" smtClean="0"/>
          </a:p>
          <a:p>
            <a:r>
              <a:rPr lang="en-IN" sz="1600" dirty="0" smtClean="0"/>
              <a:t>It </a:t>
            </a:r>
            <a:r>
              <a:rPr lang="en-IN" sz="1600" dirty="0"/>
              <a:t>keeps track of the drivers that are available and handles establishing a connection between a database and the appropriate </a:t>
            </a:r>
            <a:r>
              <a:rPr lang="en-IN" sz="1600" dirty="0" smtClean="0"/>
              <a:t>driver.</a:t>
            </a:r>
          </a:p>
          <a:p>
            <a:r>
              <a:rPr lang="en-IN" sz="1600" dirty="0"/>
              <a:t>methods of </a:t>
            </a:r>
            <a:r>
              <a:rPr lang="en-IN" sz="1600" dirty="0" err="1"/>
              <a:t>DriverManager</a:t>
            </a:r>
            <a:r>
              <a:rPr lang="en-IN" sz="1600" dirty="0"/>
              <a:t> </a:t>
            </a:r>
            <a:r>
              <a:rPr lang="en-IN" sz="1600" dirty="0" smtClean="0"/>
              <a:t>class :</a:t>
            </a:r>
            <a:endParaRPr lang="en-IN" sz="1600" dirty="0"/>
          </a:p>
          <a:p>
            <a:endParaRPr lang="en-IN" sz="16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335210087"/>
              </p:ext>
            </p:extLst>
          </p:nvPr>
        </p:nvGraphicFramePr>
        <p:xfrm>
          <a:off x="5572132" y="1142990"/>
          <a:ext cx="3368434" cy="3813810"/>
        </p:xfrm>
        <a:graphic>
          <a:graphicData uri="http://schemas.openxmlformats.org/drawingml/2006/table">
            <a:tbl>
              <a:tblPr/>
              <a:tblGrid>
                <a:gridCol w="1684217"/>
                <a:gridCol w="1684217"/>
              </a:tblGrid>
              <a:tr h="289271"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Method</a:t>
                      </a:r>
                    </a:p>
                  </a:txBody>
                  <a:tcPr marL="85725" marR="85725" marT="85725" marB="85725">
                    <a:lnL w="9525" cap="flat" cmpd="sng" algn="ctr">
                      <a:solidFill>
                        <a:srgbClr val="2080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080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080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 marL="85725" marR="85725" marT="85725" marB="85725">
                    <a:lnL w="9525" cap="flat" cmpd="sng" algn="ctr">
                      <a:solidFill>
                        <a:srgbClr val="2080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080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080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</a:tr>
              <a:tr h="406697"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1) public static void </a:t>
                      </a:r>
                      <a:r>
                        <a:rPr lang="en-IN" sz="1100" dirty="0" err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registerDriver</a:t>
                      </a:r>
                      <a:r>
                        <a:rPr lang="en-IN" sz="110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(Driver driver):</a:t>
                      </a:r>
                    </a:p>
                  </a:txBody>
                  <a:tcPr marL="57150" marR="57150" marT="57150" marB="5715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is used to register the given driver with </a:t>
                      </a:r>
                      <a:r>
                        <a:rPr lang="en-IN" sz="1100" dirty="0" err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DriverManager</a:t>
                      </a:r>
                      <a:r>
                        <a:rPr lang="en-IN" sz="110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.</a:t>
                      </a:r>
                    </a:p>
                  </a:txBody>
                  <a:tcPr marL="57150" marR="57150" marT="57150" marB="5715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67085"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2) public static void deregisterDriver(Driver driver):</a:t>
                      </a:r>
                    </a:p>
                  </a:txBody>
                  <a:tcPr marL="57150" marR="57150" marT="57150" marB="5715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is used to deregister the given driver (drop the driver from the list) with DriverManager.</a:t>
                      </a:r>
                    </a:p>
                  </a:txBody>
                  <a:tcPr marL="57150" marR="57150" marT="57150" marB="5715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</a:tr>
              <a:tr h="406697"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3) public static Connection </a:t>
                      </a:r>
                      <a:r>
                        <a:rPr lang="en-IN" sz="1100" dirty="0" err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getConnection</a:t>
                      </a:r>
                      <a:r>
                        <a:rPr lang="en-IN" sz="110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(String </a:t>
                      </a:r>
                      <a:r>
                        <a:rPr lang="en-IN" sz="1100" dirty="0" err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url</a:t>
                      </a:r>
                      <a:r>
                        <a:rPr lang="en-IN" sz="110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):</a:t>
                      </a:r>
                    </a:p>
                  </a:txBody>
                  <a:tcPr marL="57150" marR="57150" marT="57150" marB="5715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is used to establish the connection with the specified </a:t>
                      </a:r>
                      <a:r>
                        <a:rPr lang="en-IN" sz="1100" dirty="0" err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url</a:t>
                      </a:r>
                      <a:r>
                        <a:rPr lang="en-IN" sz="110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.</a:t>
                      </a:r>
                    </a:p>
                  </a:txBody>
                  <a:tcPr marL="57150" marR="57150" marT="57150" marB="5715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67085"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4) public static Connection </a:t>
                      </a:r>
                      <a:r>
                        <a:rPr lang="en-IN" sz="1100" dirty="0" err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getConnection</a:t>
                      </a:r>
                      <a:r>
                        <a:rPr lang="en-IN" sz="110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(String </a:t>
                      </a:r>
                      <a:r>
                        <a:rPr lang="en-IN" sz="1100" dirty="0" err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url,String</a:t>
                      </a:r>
                      <a:r>
                        <a:rPr lang="en-IN" sz="110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 </a:t>
                      </a:r>
                      <a:r>
                        <a:rPr lang="en-IN" sz="1100" dirty="0" err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userName,String</a:t>
                      </a:r>
                      <a:r>
                        <a:rPr lang="en-IN" sz="110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 password):</a:t>
                      </a:r>
                    </a:p>
                  </a:txBody>
                  <a:tcPr marL="57150" marR="57150" marT="57150" marB="5715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is used to establish the connection with the specified </a:t>
                      </a:r>
                      <a:r>
                        <a:rPr lang="en-IN" sz="1100" dirty="0" err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url</a:t>
                      </a:r>
                      <a:r>
                        <a:rPr lang="en-IN" sz="110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, username and password.</a:t>
                      </a:r>
                    </a:p>
                  </a:txBody>
                  <a:tcPr marL="57150" marR="57150" marT="57150" marB="5715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6995476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910" y="571486"/>
            <a:ext cx="7290054" cy="506661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JDBC : Connection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1357304"/>
            <a:ext cx="8022613" cy="4000500"/>
          </a:xfrm>
        </p:spPr>
        <p:txBody>
          <a:bodyPr>
            <a:noAutofit/>
          </a:bodyPr>
          <a:lstStyle/>
          <a:p>
            <a:r>
              <a:rPr lang="en-IN" sz="1600" dirty="0"/>
              <a:t>is the session between java application and database. </a:t>
            </a:r>
            <a:endParaRPr lang="en-IN" sz="1600" dirty="0" smtClean="0"/>
          </a:p>
          <a:p>
            <a:r>
              <a:rPr lang="en-IN" sz="1600" dirty="0" smtClean="0"/>
              <a:t>is </a:t>
            </a:r>
            <a:r>
              <a:rPr lang="en-IN" sz="1600" dirty="0"/>
              <a:t>a factory of Statement, </a:t>
            </a:r>
            <a:r>
              <a:rPr lang="en-IN" sz="1600" dirty="0" err="1"/>
              <a:t>PreparedStatement</a:t>
            </a:r>
            <a:r>
              <a:rPr lang="en-IN" sz="1600" dirty="0"/>
              <a:t>, </a:t>
            </a:r>
            <a:endParaRPr lang="en-IN" sz="1600" dirty="0" smtClean="0"/>
          </a:p>
          <a:p>
            <a:r>
              <a:rPr lang="en-IN" sz="1600" dirty="0" smtClean="0"/>
              <a:t>and </a:t>
            </a:r>
            <a:r>
              <a:rPr lang="en-IN" sz="1600" dirty="0" err="1"/>
              <a:t>DatabaseMetaData</a:t>
            </a:r>
            <a:r>
              <a:rPr lang="en-IN" sz="1600" dirty="0"/>
              <a:t> </a:t>
            </a:r>
            <a:endParaRPr lang="en-IN" sz="1600" dirty="0" smtClean="0"/>
          </a:p>
          <a:p>
            <a:r>
              <a:rPr lang="en-IN" sz="1600" dirty="0" smtClean="0"/>
              <a:t>provide </a:t>
            </a:r>
            <a:r>
              <a:rPr lang="en-IN" sz="1600" dirty="0"/>
              <a:t>many methods for </a:t>
            </a:r>
            <a:endParaRPr lang="en-IN" sz="1600" dirty="0" smtClean="0"/>
          </a:p>
          <a:p>
            <a:pPr lvl="1"/>
            <a:r>
              <a:rPr lang="en-IN" sz="1300" dirty="0" smtClean="0"/>
              <a:t>transaction </a:t>
            </a:r>
            <a:r>
              <a:rPr lang="en-IN" sz="1300" dirty="0"/>
              <a:t>management </a:t>
            </a:r>
            <a:r>
              <a:rPr lang="en-IN" sz="1300" dirty="0" smtClean="0"/>
              <a:t>like</a:t>
            </a:r>
          </a:p>
          <a:p>
            <a:pPr lvl="1"/>
            <a:r>
              <a:rPr lang="en-IN" sz="1300" dirty="0" smtClean="0"/>
              <a:t>commit</a:t>
            </a:r>
            <a:r>
              <a:rPr lang="en-IN" sz="1300" dirty="0"/>
              <a:t>(), rollback() etc</a:t>
            </a:r>
            <a:r>
              <a:rPr lang="en-IN" sz="1300" dirty="0" smtClean="0"/>
              <a:t>.</a:t>
            </a:r>
            <a:endParaRPr lang="en-IN" sz="1300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70608093"/>
              </p:ext>
            </p:extLst>
          </p:nvPr>
        </p:nvGraphicFramePr>
        <p:xfrm>
          <a:off x="4286248" y="2000246"/>
          <a:ext cx="4643469" cy="2912388"/>
        </p:xfrm>
        <a:graphic>
          <a:graphicData uri="http://schemas.openxmlformats.org/drawingml/2006/table">
            <a:tbl>
              <a:tblPr/>
              <a:tblGrid>
                <a:gridCol w="4643469"/>
              </a:tblGrid>
              <a:tr h="422269">
                <a:tc>
                  <a:txBody>
                    <a:bodyPr/>
                    <a:lstStyle/>
                    <a:p>
                      <a:r>
                        <a:rPr lang="en-IN" sz="1000" b="1" dirty="0">
                          <a:solidFill>
                            <a:srgbClr val="2F4F4F"/>
                          </a:solidFill>
                          <a:effectLst/>
                          <a:latin typeface="verdana" panose="020B0604030504040204" pitchFamily="34" charset="0"/>
                        </a:rPr>
                        <a:t>1) public Statement </a:t>
                      </a:r>
                      <a:r>
                        <a:rPr lang="en-IN" sz="1000" b="1" dirty="0" err="1">
                          <a:solidFill>
                            <a:srgbClr val="2F4F4F"/>
                          </a:solidFill>
                          <a:effectLst/>
                          <a:latin typeface="verdana" panose="020B0604030504040204" pitchFamily="34" charset="0"/>
                        </a:rPr>
                        <a:t>createStatement</a:t>
                      </a:r>
                      <a:r>
                        <a:rPr lang="en-IN" sz="1000" b="1" dirty="0">
                          <a:solidFill>
                            <a:srgbClr val="2F4F4F"/>
                          </a:solidFill>
                          <a:effectLst/>
                          <a:latin typeface="verdana" panose="020B0604030504040204" pitchFamily="34" charset="0"/>
                        </a:rPr>
                        <a:t>():</a:t>
                      </a:r>
                      <a:r>
                        <a:rPr lang="en-IN" sz="100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creates a statement object that can be used to execute SQL queries.</a:t>
                      </a:r>
                    </a:p>
                  </a:txBody>
                  <a:tcPr marL="206930" marR="77599" marT="77599" marB="77599" anchor="ctr">
                    <a:lnL w="28575" cap="flat" cmpd="sng" algn="ctr">
                      <a:solidFill>
                        <a:srgbClr val="FFA5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62168">
                <a:tc>
                  <a:txBody>
                    <a:bodyPr/>
                    <a:lstStyle/>
                    <a:p>
                      <a:r>
                        <a:rPr lang="en-IN" sz="1000" b="1" dirty="0">
                          <a:solidFill>
                            <a:srgbClr val="2F4F4F"/>
                          </a:solidFill>
                          <a:effectLst/>
                          <a:latin typeface="verdana" panose="020B0604030504040204" pitchFamily="34" charset="0"/>
                        </a:rPr>
                        <a:t>2) public Statement </a:t>
                      </a:r>
                      <a:r>
                        <a:rPr lang="en-IN" sz="1000" b="1" dirty="0" err="1">
                          <a:solidFill>
                            <a:srgbClr val="2F4F4F"/>
                          </a:solidFill>
                          <a:effectLst/>
                          <a:latin typeface="verdana" panose="020B0604030504040204" pitchFamily="34" charset="0"/>
                        </a:rPr>
                        <a:t>createStatement</a:t>
                      </a:r>
                      <a:r>
                        <a:rPr lang="en-IN" sz="1000" b="1" dirty="0">
                          <a:solidFill>
                            <a:srgbClr val="2F4F4F"/>
                          </a:solidFill>
                          <a:effectLst/>
                          <a:latin typeface="verdana" panose="020B0604030504040204" pitchFamily="34" charset="0"/>
                        </a:rPr>
                        <a:t>(</a:t>
                      </a:r>
                      <a:r>
                        <a:rPr lang="en-IN" sz="1000" b="1" dirty="0" err="1">
                          <a:solidFill>
                            <a:srgbClr val="2F4F4F"/>
                          </a:solidFill>
                          <a:effectLst/>
                          <a:latin typeface="verdana" panose="020B0604030504040204" pitchFamily="34" charset="0"/>
                        </a:rPr>
                        <a:t>int</a:t>
                      </a:r>
                      <a:r>
                        <a:rPr lang="en-IN" sz="1000" b="1" dirty="0">
                          <a:solidFill>
                            <a:srgbClr val="2F4F4F"/>
                          </a:solidFill>
                          <a:effectLst/>
                          <a:latin typeface="verdana" panose="020B0604030504040204" pitchFamily="34" charset="0"/>
                        </a:rPr>
                        <a:t> </a:t>
                      </a:r>
                      <a:r>
                        <a:rPr lang="en-IN" sz="1000" b="1" dirty="0" err="1">
                          <a:solidFill>
                            <a:srgbClr val="2F4F4F"/>
                          </a:solidFill>
                          <a:effectLst/>
                          <a:latin typeface="verdana" panose="020B0604030504040204" pitchFamily="34" charset="0"/>
                        </a:rPr>
                        <a:t>resultSetType,int</a:t>
                      </a:r>
                      <a:r>
                        <a:rPr lang="en-IN" sz="1000" b="1" dirty="0">
                          <a:solidFill>
                            <a:srgbClr val="2F4F4F"/>
                          </a:solidFill>
                          <a:effectLst/>
                          <a:latin typeface="verdana" panose="020B0604030504040204" pitchFamily="34" charset="0"/>
                        </a:rPr>
                        <a:t> </a:t>
                      </a:r>
                      <a:r>
                        <a:rPr lang="en-IN" sz="1000" b="1" dirty="0" err="1">
                          <a:solidFill>
                            <a:srgbClr val="2F4F4F"/>
                          </a:solidFill>
                          <a:effectLst/>
                          <a:latin typeface="verdana" panose="020B0604030504040204" pitchFamily="34" charset="0"/>
                        </a:rPr>
                        <a:t>resultSetConcurrency</a:t>
                      </a:r>
                      <a:r>
                        <a:rPr lang="en-IN" sz="1000" b="1" dirty="0">
                          <a:solidFill>
                            <a:srgbClr val="2F4F4F"/>
                          </a:solidFill>
                          <a:effectLst/>
                          <a:latin typeface="verdana" panose="020B0604030504040204" pitchFamily="34" charset="0"/>
                        </a:rPr>
                        <a:t>):</a:t>
                      </a:r>
                      <a:r>
                        <a:rPr lang="en-IN" sz="100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Creates a Statement object that will generate </a:t>
                      </a:r>
                      <a:r>
                        <a:rPr lang="en-IN" sz="1000" dirty="0" err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ResultSet</a:t>
                      </a:r>
                      <a:r>
                        <a:rPr lang="en-IN" sz="100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 objects with the given type and concurrency.</a:t>
                      </a:r>
                    </a:p>
                  </a:txBody>
                  <a:tcPr marL="206930" marR="77599" marT="77599" marB="77599" anchor="ctr">
                    <a:lnL w="28575" cap="flat" cmpd="sng" algn="ctr">
                      <a:solidFill>
                        <a:srgbClr val="FFA5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22269">
                <a:tc>
                  <a:txBody>
                    <a:bodyPr/>
                    <a:lstStyle/>
                    <a:p>
                      <a:r>
                        <a:rPr lang="en-IN" sz="1000" b="1" dirty="0">
                          <a:solidFill>
                            <a:srgbClr val="2F4F4F"/>
                          </a:solidFill>
                          <a:effectLst/>
                          <a:latin typeface="verdana" panose="020B0604030504040204" pitchFamily="34" charset="0"/>
                        </a:rPr>
                        <a:t>3) public void </a:t>
                      </a:r>
                      <a:r>
                        <a:rPr lang="en-IN" sz="1000" b="1" dirty="0" err="1">
                          <a:solidFill>
                            <a:srgbClr val="2F4F4F"/>
                          </a:solidFill>
                          <a:effectLst/>
                          <a:latin typeface="verdana" panose="020B0604030504040204" pitchFamily="34" charset="0"/>
                        </a:rPr>
                        <a:t>setAutoCommit</a:t>
                      </a:r>
                      <a:r>
                        <a:rPr lang="en-IN" sz="1000" b="1" dirty="0">
                          <a:solidFill>
                            <a:srgbClr val="2F4F4F"/>
                          </a:solidFill>
                          <a:effectLst/>
                          <a:latin typeface="verdana" panose="020B0604030504040204" pitchFamily="34" charset="0"/>
                        </a:rPr>
                        <a:t>(</a:t>
                      </a:r>
                      <a:r>
                        <a:rPr lang="en-IN" sz="1000" b="1" dirty="0" err="1">
                          <a:solidFill>
                            <a:srgbClr val="2F4F4F"/>
                          </a:solidFill>
                          <a:effectLst/>
                          <a:latin typeface="verdana" panose="020B0604030504040204" pitchFamily="34" charset="0"/>
                        </a:rPr>
                        <a:t>boolean</a:t>
                      </a:r>
                      <a:r>
                        <a:rPr lang="en-IN" sz="1000" b="1" dirty="0">
                          <a:solidFill>
                            <a:srgbClr val="2F4F4F"/>
                          </a:solidFill>
                          <a:effectLst/>
                          <a:latin typeface="verdana" panose="020B0604030504040204" pitchFamily="34" charset="0"/>
                        </a:rPr>
                        <a:t> status):</a:t>
                      </a:r>
                      <a:r>
                        <a:rPr lang="en-IN" sz="100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is used to set the commit </a:t>
                      </a:r>
                      <a:r>
                        <a:rPr lang="en-IN" sz="1000" dirty="0" err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status.By</a:t>
                      </a:r>
                      <a:r>
                        <a:rPr lang="en-IN" sz="100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 default it is true.</a:t>
                      </a:r>
                    </a:p>
                  </a:txBody>
                  <a:tcPr marL="206930" marR="77599" marT="77599" marB="77599" anchor="ctr">
                    <a:lnL w="28575" cap="flat" cmpd="sng" algn="ctr">
                      <a:solidFill>
                        <a:srgbClr val="FFA5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22269">
                <a:tc>
                  <a:txBody>
                    <a:bodyPr/>
                    <a:lstStyle/>
                    <a:p>
                      <a:r>
                        <a:rPr lang="en-IN" sz="1000" b="1">
                          <a:solidFill>
                            <a:srgbClr val="2F4F4F"/>
                          </a:solidFill>
                          <a:effectLst/>
                          <a:latin typeface="verdana" panose="020B0604030504040204" pitchFamily="34" charset="0"/>
                        </a:rPr>
                        <a:t>4) public void commit():</a:t>
                      </a:r>
                      <a:r>
                        <a:rPr lang="en-IN" sz="10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saves the changes made since the previous commit/rollback permanent.</a:t>
                      </a:r>
                    </a:p>
                  </a:txBody>
                  <a:tcPr marL="206930" marR="77599" marT="77599" marB="77599" anchor="ctr">
                    <a:lnL w="28575" cap="flat" cmpd="sng" algn="ctr">
                      <a:solidFill>
                        <a:srgbClr val="FFA5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22269">
                <a:tc>
                  <a:txBody>
                    <a:bodyPr/>
                    <a:lstStyle/>
                    <a:p>
                      <a:r>
                        <a:rPr lang="en-IN" sz="1000" b="1">
                          <a:solidFill>
                            <a:srgbClr val="2F4F4F"/>
                          </a:solidFill>
                          <a:effectLst/>
                          <a:latin typeface="verdana" panose="020B0604030504040204" pitchFamily="34" charset="0"/>
                        </a:rPr>
                        <a:t>5) public void rollback():</a:t>
                      </a:r>
                      <a:r>
                        <a:rPr lang="en-IN" sz="10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Drops all changes made since the previous commit/rollback.</a:t>
                      </a:r>
                    </a:p>
                  </a:txBody>
                  <a:tcPr marL="206930" marR="77599" marT="77599" marB="77599" anchor="ctr">
                    <a:lnL w="28575" cap="flat" cmpd="sng" algn="ctr">
                      <a:solidFill>
                        <a:srgbClr val="FFA5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22269">
                <a:tc>
                  <a:txBody>
                    <a:bodyPr/>
                    <a:lstStyle/>
                    <a:p>
                      <a:r>
                        <a:rPr lang="en-IN" sz="1000" b="1" dirty="0">
                          <a:solidFill>
                            <a:srgbClr val="2F4F4F"/>
                          </a:solidFill>
                          <a:effectLst/>
                          <a:latin typeface="verdana" panose="020B0604030504040204" pitchFamily="34" charset="0"/>
                        </a:rPr>
                        <a:t>6) public void close():</a:t>
                      </a:r>
                      <a:r>
                        <a:rPr lang="en-IN" sz="100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closes the connection and Releases a JDBC resources immediately.</a:t>
                      </a:r>
                    </a:p>
                  </a:txBody>
                  <a:tcPr marL="206930" marR="77599" marT="77599" marB="77599" anchor="ctr">
                    <a:lnL w="28575" cap="flat" cmpd="sng" algn="ctr">
                      <a:solidFill>
                        <a:srgbClr val="FFA5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4329352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910" y="571486"/>
            <a:ext cx="7290054" cy="506661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JDBC : Statement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3406" y="1643056"/>
            <a:ext cx="8022613" cy="3188718"/>
          </a:xfrm>
        </p:spPr>
        <p:txBody>
          <a:bodyPr>
            <a:normAutofit/>
          </a:bodyPr>
          <a:lstStyle/>
          <a:p>
            <a:r>
              <a:rPr lang="en-IN" sz="1600" dirty="0"/>
              <a:t>provides methods to execute queries with the database. </a:t>
            </a:r>
            <a:endParaRPr lang="en-IN" sz="1600" dirty="0" smtClean="0"/>
          </a:p>
          <a:p>
            <a:r>
              <a:rPr lang="en-IN" sz="1600" dirty="0" smtClean="0"/>
              <a:t>The </a:t>
            </a:r>
            <a:r>
              <a:rPr lang="en-IN" sz="1600" dirty="0"/>
              <a:t>statement interface is a factory of </a:t>
            </a:r>
            <a:r>
              <a:rPr lang="en-IN" sz="1600" dirty="0" err="1"/>
              <a:t>ResultSet</a:t>
            </a:r>
            <a:r>
              <a:rPr lang="en-IN" sz="1600" dirty="0"/>
              <a:t> i.e. it provides factory method to get the object of </a:t>
            </a:r>
            <a:r>
              <a:rPr lang="en-IN" sz="1600" dirty="0" err="1"/>
              <a:t>ResultSet</a:t>
            </a:r>
            <a:r>
              <a:rPr lang="en-IN" sz="1600" dirty="0" smtClean="0"/>
              <a:t>.</a:t>
            </a:r>
          </a:p>
          <a:p>
            <a:r>
              <a:rPr lang="en-IN" sz="1600" dirty="0"/>
              <a:t>methods of Statement interface:</a:t>
            </a:r>
          </a:p>
          <a:p>
            <a:endParaRPr lang="en-IN" sz="16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798377900"/>
              </p:ext>
            </p:extLst>
          </p:nvPr>
        </p:nvGraphicFramePr>
        <p:xfrm>
          <a:off x="2928926" y="3143254"/>
          <a:ext cx="5378603" cy="1462527"/>
        </p:xfrm>
        <a:graphic>
          <a:graphicData uri="http://schemas.openxmlformats.org/drawingml/2006/table">
            <a:tbl>
              <a:tblPr/>
              <a:tblGrid>
                <a:gridCol w="5378603"/>
              </a:tblGrid>
              <a:tr h="408769">
                <a:tc>
                  <a:txBody>
                    <a:bodyPr/>
                    <a:lstStyle/>
                    <a:p>
                      <a:r>
                        <a:rPr lang="en-IN" sz="1100" b="1" dirty="0">
                          <a:solidFill>
                            <a:srgbClr val="2F4F4F"/>
                          </a:solidFill>
                          <a:effectLst/>
                          <a:latin typeface="verdana" panose="020B0604030504040204" pitchFamily="34" charset="0"/>
                        </a:rPr>
                        <a:t>1) public </a:t>
                      </a:r>
                      <a:r>
                        <a:rPr lang="en-IN" sz="1100" b="1" dirty="0" err="1">
                          <a:solidFill>
                            <a:srgbClr val="2F4F4F"/>
                          </a:solidFill>
                          <a:effectLst/>
                          <a:latin typeface="verdana" panose="020B0604030504040204" pitchFamily="34" charset="0"/>
                        </a:rPr>
                        <a:t>ResultSet</a:t>
                      </a:r>
                      <a:r>
                        <a:rPr lang="en-IN" sz="1100" b="1" dirty="0">
                          <a:solidFill>
                            <a:srgbClr val="2F4F4F"/>
                          </a:solidFill>
                          <a:effectLst/>
                          <a:latin typeface="verdana" panose="020B0604030504040204" pitchFamily="34" charset="0"/>
                        </a:rPr>
                        <a:t> </a:t>
                      </a:r>
                      <a:r>
                        <a:rPr lang="en-IN" sz="1100" b="1" dirty="0" err="1">
                          <a:solidFill>
                            <a:srgbClr val="2F4F4F"/>
                          </a:solidFill>
                          <a:effectLst/>
                          <a:latin typeface="verdana" panose="020B0604030504040204" pitchFamily="34" charset="0"/>
                        </a:rPr>
                        <a:t>executeQuery</a:t>
                      </a:r>
                      <a:r>
                        <a:rPr lang="en-IN" sz="1100" b="1" dirty="0">
                          <a:solidFill>
                            <a:srgbClr val="2F4F4F"/>
                          </a:solidFill>
                          <a:effectLst/>
                          <a:latin typeface="verdana" panose="020B0604030504040204" pitchFamily="34" charset="0"/>
                        </a:rPr>
                        <a:t>(String </a:t>
                      </a:r>
                      <a:r>
                        <a:rPr lang="en-IN" sz="1100" b="1" dirty="0" err="1">
                          <a:solidFill>
                            <a:srgbClr val="2F4F4F"/>
                          </a:solidFill>
                          <a:effectLst/>
                          <a:latin typeface="verdana" panose="020B0604030504040204" pitchFamily="34" charset="0"/>
                        </a:rPr>
                        <a:t>sql</a:t>
                      </a:r>
                      <a:r>
                        <a:rPr lang="en-IN" sz="1100" b="1" dirty="0">
                          <a:solidFill>
                            <a:srgbClr val="2F4F4F"/>
                          </a:solidFill>
                          <a:effectLst/>
                          <a:latin typeface="verdana" panose="020B0604030504040204" pitchFamily="34" charset="0"/>
                        </a:rPr>
                        <a:t>):</a:t>
                      </a:r>
                      <a:r>
                        <a:rPr lang="en-IN" sz="110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is used to execute SELECT query. It returns the object of </a:t>
                      </a:r>
                      <a:r>
                        <a:rPr lang="en-IN" sz="1100" dirty="0" err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ResultSet</a:t>
                      </a:r>
                      <a:r>
                        <a:rPr lang="en-IN" sz="110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.</a:t>
                      </a:r>
                    </a:p>
                  </a:txBody>
                  <a:tcPr marL="68580" marR="68580" marT="34290" marB="34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408769">
                <a:tc>
                  <a:txBody>
                    <a:bodyPr/>
                    <a:lstStyle/>
                    <a:p>
                      <a:r>
                        <a:rPr lang="en-IN" sz="1100" b="1">
                          <a:solidFill>
                            <a:srgbClr val="2F4F4F"/>
                          </a:solidFill>
                          <a:effectLst/>
                          <a:latin typeface="verdana" panose="020B0604030504040204" pitchFamily="34" charset="0"/>
                        </a:rPr>
                        <a:t>2) public int executeUpdate(String sql):</a:t>
                      </a:r>
                      <a:r>
                        <a:rPr lang="en-IN" sz="11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is used to execute specified query, it may be create, drop, insert, update, delete etc.</a:t>
                      </a:r>
                    </a:p>
                  </a:txBody>
                  <a:tcPr marL="68580" marR="68580" marT="34290" marB="34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408769">
                <a:tc>
                  <a:txBody>
                    <a:bodyPr/>
                    <a:lstStyle/>
                    <a:p>
                      <a:r>
                        <a:rPr lang="en-IN" sz="1100" b="1">
                          <a:solidFill>
                            <a:srgbClr val="2F4F4F"/>
                          </a:solidFill>
                          <a:effectLst/>
                          <a:latin typeface="verdana" panose="020B0604030504040204" pitchFamily="34" charset="0"/>
                        </a:rPr>
                        <a:t>3) public boolean execute(String sql):</a:t>
                      </a:r>
                      <a:r>
                        <a:rPr lang="en-IN" sz="11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is used to execute queries that may return multiple results.</a:t>
                      </a:r>
                    </a:p>
                  </a:txBody>
                  <a:tcPr marL="68580" marR="68580" marT="34290" marB="34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32684">
                <a:tc>
                  <a:txBody>
                    <a:bodyPr/>
                    <a:lstStyle/>
                    <a:p>
                      <a:r>
                        <a:rPr lang="en-IN" sz="1100" b="1" dirty="0">
                          <a:solidFill>
                            <a:srgbClr val="2F4F4F"/>
                          </a:solidFill>
                          <a:effectLst/>
                          <a:latin typeface="verdana" panose="020B0604030504040204" pitchFamily="34" charset="0"/>
                        </a:rPr>
                        <a:t>4) public </a:t>
                      </a:r>
                      <a:r>
                        <a:rPr lang="en-IN" sz="1100" b="1" dirty="0" err="1">
                          <a:solidFill>
                            <a:srgbClr val="2F4F4F"/>
                          </a:solidFill>
                          <a:effectLst/>
                          <a:latin typeface="verdana" panose="020B0604030504040204" pitchFamily="34" charset="0"/>
                        </a:rPr>
                        <a:t>int</a:t>
                      </a:r>
                      <a:r>
                        <a:rPr lang="en-IN" sz="1100" b="1" dirty="0">
                          <a:solidFill>
                            <a:srgbClr val="2F4F4F"/>
                          </a:solidFill>
                          <a:effectLst/>
                          <a:latin typeface="verdana" panose="020B0604030504040204" pitchFamily="34" charset="0"/>
                        </a:rPr>
                        <a:t>[] </a:t>
                      </a:r>
                      <a:r>
                        <a:rPr lang="en-IN" sz="1100" b="1" dirty="0" err="1">
                          <a:solidFill>
                            <a:srgbClr val="2F4F4F"/>
                          </a:solidFill>
                          <a:effectLst/>
                          <a:latin typeface="verdana" panose="020B0604030504040204" pitchFamily="34" charset="0"/>
                        </a:rPr>
                        <a:t>executeBatch</a:t>
                      </a:r>
                      <a:r>
                        <a:rPr lang="en-IN" sz="1100" b="1" dirty="0">
                          <a:solidFill>
                            <a:srgbClr val="2F4F4F"/>
                          </a:solidFill>
                          <a:effectLst/>
                          <a:latin typeface="verdana" panose="020B0604030504040204" pitchFamily="34" charset="0"/>
                        </a:rPr>
                        <a:t>():</a:t>
                      </a:r>
                      <a:r>
                        <a:rPr lang="en-IN" sz="110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is used to execute batch of commands.</a:t>
                      </a:r>
                    </a:p>
                  </a:txBody>
                  <a:tcPr marL="68580" marR="68580" marT="34290" marB="34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8742358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910" y="500048"/>
            <a:ext cx="7290054" cy="506661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JDBC : </a:t>
            </a:r>
            <a:r>
              <a:rPr lang="en-IN" dirty="0" err="1" smtClean="0"/>
              <a:t>ResultSet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428742"/>
            <a:ext cx="8022613" cy="4000500"/>
          </a:xfrm>
        </p:spPr>
        <p:txBody>
          <a:bodyPr>
            <a:normAutofit/>
          </a:bodyPr>
          <a:lstStyle/>
          <a:p>
            <a:r>
              <a:rPr lang="en-IN" sz="1600" dirty="0"/>
              <a:t>object of </a:t>
            </a:r>
            <a:r>
              <a:rPr lang="en-IN" sz="1600" dirty="0" err="1"/>
              <a:t>ResultSet</a:t>
            </a:r>
            <a:r>
              <a:rPr lang="en-IN" sz="1600" dirty="0"/>
              <a:t> maintains a cursor pointing to a row of a table. </a:t>
            </a:r>
            <a:endParaRPr lang="en-IN" sz="1600" dirty="0" smtClean="0"/>
          </a:p>
          <a:p>
            <a:r>
              <a:rPr lang="en-IN" sz="1600" dirty="0" smtClean="0"/>
              <a:t>Initially</a:t>
            </a:r>
            <a:r>
              <a:rPr lang="en-IN" sz="1600" dirty="0"/>
              <a:t>, cursor points to before the first row</a:t>
            </a:r>
            <a:r>
              <a:rPr lang="en-IN" sz="1600" dirty="0" smtClean="0"/>
              <a:t>.</a:t>
            </a:r>
          </a:p>
          <a:p>
            <a:r>
              <a:rPr lang="en-IN" sz="1600" dirty="0"/>
              <a:t>methods of </a:t>
            </a:r>
            <a:r>
              <a:rPr lang="en-IN" sz="1600" dirty="0" err="1"/>
              <a:t>ResultSet</a:t>
            </a:r>
            <a:r>
              <a:rPr lang="en-IN" sz="1600" dirty="0"/>
              <a:t> </a:t>
            </a:r>
            <a:r>
              <a:rPr lang="en-IN" sz="1600" dirty="0" smtClean="0"/>
              <a:t>interface:</a:t>
            </a:r>
            <a:endParaRPr lang="en-IN" sz="1600" dirty="0"/>
          </a:p>
          <a:p>
            <a:endParaRPr lang="en-IN" sz="16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445301926"/>
              </p:ext>
            </p:extLst>
          </p:nvPr>
        </p:nvGraphicFramePr>
        <p:xfrm>
          <a:off x="3428992" y="2143122"/>
          <a:ext cx="5643602" cy="2702426"/>
        </p:xfrm>
        <a:graphic>
          <a:graphicData uri="http://schemas.openxmlformats.org/drawingml/2006/table">
            <a:tbl>
              <a:tblPr/>
              <a:tblGrid>
                <a:gridCol w="2821801"/>
                <a:gridCol w="2821801"/>
              </a:tblGrid>
              <a:tr h="423110">
                <a:tc>
                  <a:txBody>
                    <a:bodyPr/>
                    <a:lstStyle/>
                    <a:p>
                      <a:pPr algn="l" fontAlgn="t"/>
                      <a:r>
                        <a:rPr lang="en-IN" sz="1000" b="1" dirty="0">
                          <a:solidFill>
                            <a:srgbClr val="2F4F4F"/>
                          </a:solidFill>
                          <a:effectLst/>
                          <a:latin typeface="verdana" panose="020B0604030504040204" pitchFamily="34" charset="0"/>
                        </a:rPr>
                        <a:t>1) public </a:t>
                      </a:r>
                      <a:r>
                        <a:rPr lang="en-IN" sz="1000" b="1" dirty="0" err="1">
                          <a:solidFill>
                            <a:srgbClr val="2F4F4F"/>
                          </a:solidFill>
                          <a:effectLst/>
                          <a:latin typeface="verdana" panose="020B0604030504040204" pitchFamily="34" charset="0"/>
                        </a:rPr>
                        <a:t>boolean</a:t>
                      </a:r>
                      <a:r>
                        <a:rPr lang="en-IN" sz="1000" b="1" dirty="0">
                          <a:solidFill>
                            <a:srgbClr val="2F4F4F"/>
                          </a:solidFill>
                          <a:effectLst/>
                          <a:latin typeface="verdana" panose="020B0604030504040204" pitchFamily="34" charset="0"/>
                        </a:rPr>
                        <a:t> next():</a:t>
                      </a:r>
                      <a:endParaRPr lang="en-IN" sz="100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1216" marR="41216" marT="41216" marB="41216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0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is used to move the cursor to the one row next from the current position.</a:t>
                      </a:r>
                    </a:p>
                  </a:txBody>
                  <a:tcPr marL="41216" marR="41216" marT="41216" marB="41216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</a:tr>
              <a:tr h="423110">
                <a:tc>
                  <a:txBody>
                    <a:bodyPr/>
                    <a:lstStyle/>
                    <a:p>
                      <a:pPr algn="l" fontAlgn="t"/>
                      <a:r>
                        <a:rPr lang="en-IN" sz="1000" b="1" dirty="0">
                          <a:solidFill>
                            <a:srgbClr val="2F4F4F"/>
                          </a:solidFill>
                          <a:effectLst/>
                          <a:latin typeface="verdana" panose="020B0604030504040204" pitchFamily="34" charset="0"/>
                        </a:rPr>
                        <a:t>2) public </a:t>
                      </a:r>
                      <a:r>
                        <a:rPr lang="en-IN" sz="1000" b="1" dirty="0" err="1">
                          <a:solidFill>
                            <a:srgbClr val="2F4F4F"/>
                          </a:solidFill>
                          <a:effectLst/>
                          <a:latin typeface="verdana" panose="020B0604030504040204" pitchFamily="34" charset="0"/>
                        </a:rPr>
                        <a:t>boolean</a:t>
                      </a:r>
                      <a:r>
                        <a:rPr lang="en-IN" sz="1000" b="1" dirty="0">
                          <a:solidFill>
                            <a:srgbClr val="2F4F4F"/>
                          </a:solidFill>
                          <a:effectLst/>
                          <a:latin typeface="verdana" panose="020B0604030504040204" pitchFamily="34" charset="0"/>
                        </a:rPr>
                        <a:t> previous():</a:t>
                      </a:r>
                      <a:endParaRPr lang="en-IN" sz="100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1216" marR="41216" marT="41216" marB="41216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0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is used to move the cursor to the one row previous from the current position.</a:t>
                      </a:r>
                    </a:p>
                  </a:txBody>
                  <a:tcPr marL="41216" marR="41216" marT="41216" marB="41216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10559">
                <a:tc>
                  <a:txBody>
                    <a:bodyPr/>
                    <a:lstStyle/>
                    <a:p>
                      <a:pPr algn="l" fontAlgn="t"/>
                      <a:r>
                        <a:rPr lang="en-IN" sz="1000" b="1">
                          <a:solidFill>
                            <a:srgbClr val="2F4F4F"/>
                          </a:solidFill>
                          <a:effectLst/>
                          <a:latin typeface="verdana" panose="020B0604030504040204" pitchFamily="34" charset="0"/>
                        </a:rPr>
                        <a:t>3) public boolean first():</a:t>
                      </a:r>
                      <a:endParaRPr lang="en-IN" sz="100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1216" marR="41216" marT="41216" marB="41216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0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is used to move the cursor to the first row in result set object.</a:t>
                      </a:r>
                    </a:p>
                  </a:txBody>
                  <a:tcPr marL="41216" marR="41216" marT="41216" marB="41216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</a:tr>
              <a:tr h="310559">
                <a:tc>
                  <a:txBody>
                    <a:bodyPr/>
                    <a:lstStyle/>
                    <a:p>
                      <a:pPr algn="l" fontAlgn="t"/>
                      <a:r>
                        <a:rPr lang="en-IN" sz="1000" b="1">
                          <a:solidFill>
                            <a:srgbClr val="2F4F4F"/>
                          </a:solidFill>
                          <a:effectLst/>
                          <a:latin typeface="verdana" panose="020B0604030504040204" pitchFamily="34" charset="0"/>
                        </a:rPr>
                        <a:t>4) public boolean last():</a:t>
                      </a:r>
                      <a:endParaRPr lang="en-IN" sz="100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1216" marR="41216" marT="41216" marB="41216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0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is used to move the cursor to the last row in result set object.</a:t>
                      </a:r>
                    </a:p>
                  </a:txBody>
                  <a:tcPr marL="41216" marR="41216" marT="41216" marB="41216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23110">
                <a:tc>
                  <a:txBody>
                    <a:bodyPr/>
                    <a:lstStyle/>
                    <a:p>
                      <a:pPr algn="l" fontAlgn="t"/>
                      <a:r>
                        <a:rPr lang="en-IN" sz="1000" b="1">
                          <a:solidFill>
                            <a:srgbClr val="2F4F4F"/>
                          </a:solidFill>
                          <a:effectLst/>
                          <a:latin typeface="verdana" panose="020B0604030504040204" pitchFamily="34" charset="0"/>
                        </a:rPr>
                        <a:t>5) public boolean absolute(int row):</a:t>
                      </a:r>
                      <a:endParaRPr lang="en-IN" sz="100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1216" marR="41216" marT="41216" marB="41216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0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is used to move the cursor to the specified row number in the ResultSet object.</a:t>
                      </a:r>
                    </a:p>
                  </a:txBody>
                  <a:tcPr marL="41216" marR="41216" marT="41216" marB="41216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</a:tr>
              <a:tr h="542110">
                <a:tc>
                  <a:txBody>
                    <a:bodyPr/>
                    <a:lstStyle/>
                    <a:p>
                      <a:pPr algn="l" fontAlgn="t"/>
                      <a:r>
                        <a:rPr lang="en-IN" sz="1000" b="1">
                          <a:solidFill>
                            <a:srgbClr val="2F4F4F"/>
                          </a:solidFill>
                          <a:effectLst/>
                          <a:latin typeface="verdana" panose="020B0604030504040204" pitchFamily="34" charset="0"/>
                        </a:rPr>
                        <a:t>6) public boolean relative(int row):</a:t>
                      </a:r>
                      <a:endParaRPr lang="en-IN" sz="100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1216" marR="41216" marT="41216" marB="41216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00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is used to move the cursor to the relative row number in the </a:t>
                      </a:r>
                      <a:r>
                        <a:rPr lang="en-IN" sz="1000" dirty="0" err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ResultSet</a:t>
                      </a:r>
                      <a:r>
                        <a:rPr lang="en-IN" sz="100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 object, it may be positive or negative.</a:t>
                      </a:r>
                    </a:p>
                  </a:txBody>
                  <a:tcPr marL="41216" marR="41216" marT="41216" marB="41216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042693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JDBC : </a:t>
            </a:r>
            <a:r>
              <a:rPr lang="en-IN" dirty="0" smtClean="0"/>
              <a:t>Flow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IN" sz="1600" b="1" dirty="0"/>
              <a:t>Create the </a:t>
            </a:r>
            <a:r>
              <a:rPr lang="en-IN" sz="1600" b="1" dirty="0" smtClean="0"/>
              <a:t>connections</a:t>
            </a:r>
          </a:p>
          <a:p>
            <a:r>
              <a:rPr lang="en-IN" sz="1600" dirty="0"/>
              <a:t>After loading the driver, establish connections using :</a:t>
            </a:r>
          </a:p>
          <a:p>
            <a:r>
              <a:rPr lang="en-IN" sz="1600" b="1" dirty="0" smtClean="0"/>
              <a:t> </a:t>
            </a:r>
            <a:r>
              <a:rPr lang="en-IN" sz="1600" b="1" dirty="0"/>
              <a:t>Connection con = </a:t>
            </a:r>
            <a:r>
              <a:rPr lang="en-IN" sz="1600" b="1" dirty="0" err="1"/>
              <a:t>DriverManager.getConnection</a:t>
            </a:r>
            <a:r>
              <a:rPr lang="en-IN" sz="1600" b="1" dirty="0"/>
              <a:t>(</a:t>
            </a:r>
            <a:r>
              <a:rPr lang="en-IN" sz="1600" b="1" dirty="0" err="1"/>
              <a:t>url,user,password</a:t>
            </a:r>
            <a:r>
              <a:rPr lang="en-IN" sz="1600" b="1" dirty="0" smtClean="0"/>
              <a:t>)</a:t>
            </a:r>
          </a:p>
          <a:p>
            <a:r>
              <a:rPr lang="en-IN" sz="1600" dirty="0"/>
              <a:t>con: is a reference to Connection interface.</a:t>
            </a:r>
          </a:p>
          <a:p>
            <a:endParaRPr lang="en-IN" sz="1600" dirty="0" smtClean="0"/>
          </a:p>
          <a:p>
            <a:r>
              <a:rPr lang="en-IN" sz="1600" dirty="0" smtClean="0"/>
              <a:t>user </a:t>
            </a:r>
            <a:r>
              <a:rPr lang="en-IN" sz="1600" dirty="0"/>
              <a:t>– username from which your </a:t>
            </a:r>
            <a:r>
              <a:rPr lang="en-IN" sz="1600" dirty="0" err="1"/>
              <a:t>sql</a:t>
            </a:r>
            <a:r>
              <a:rPr lang="en-IN" sz="1600" dirty="0"/>
              <a:t> command prompt can be accessed.</a:t>
            </a:r>
          </a:p>
          <a:p>
            <a:r>
              <a:rPr lang="en-IN" sz="1600" dirty="0"/>
              <a:t>password – password from which your </a:t>
            </a:r>
            <a:r>
              <a:rPr lang="en-IN" sz="1600" dirty="0" err="1"/>
              <a:t>sql</a:t>
            </a:r>
            <a:r>
              <a:rPr lang="en-IN" sz="1600" dirty="0"/>
              <a:t> command prompt can be accessed.</a:t>
            </a:r>
          </a:p>
          <a:p>
            <a:r>
              <a:rPr lang="en-IN" sz="1600" dirty="0" err="1" smtClean="0"/>
              <a:t>url</a:t>
            </a:r>
            <a:r>
              <a:rPr lang="en-IN" sz="1600" dirty="0" smtClean="0"/>
              <a:t> </a:t>
            </a:r>
            <a:r>
              <a:rPr lang="en-IN" sz="1600" dirty="0"/>
              <a:t>: Uniform Resource Locator. It can be created as follows:</a:t>
            </a:r>
          </a:p>
          <a:p>
            <a:r>
              <a:rPr lang="en-IN" sz="1600" dirty="0" smtClean="0"/>
              <a:t>String </a:t>
            </a:r>
            <a:r>
              <a:rPr lang="en-IN" sz="1600" dirty="0" err="1"/>
              <a:t>url</a:t>
            </a:r>
            <a:r>
              <a:rPr lang="en-IN" sz="1600" dirty="0"/>
              <a:t> = “ </a:t>
            </a:r>
            <a:r>
              <a:rPr lang="en-IN" sz="1600" dirty="0" err="1"/>
              <a:t>jdbc:oracle:thin</a:t>
            </a:r>
            <a:r>
              <a:rPr lang="en-IN" sz="1600" dirty="0"/>
              <a:t>:@localhost:1521:xe”</a:t>
            </a:r>
            <a:endParaRPr lang="en-IN" sz="1600" dirty="0" smtClean="0"/>
          </a:p>
        </p:txBody>
      </p:sp>
    </p:spTree>
    <p:extLst>
      <p:ext uri="{BB962C8B-B14F-4D97-AF65-F5344CB8AC3E}">
        <p14:creationId xmlns:p14="http://schemas.microsoft.com/office/powerpoint/2010/main" xmlns="" val="18854989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JDBC : Flow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IN" sz="1600" b="1" dirty="0"/>
              <a:t>Create a </a:t>
            </a:r>
            <a:r>
              <a:rPr lang="en-IN" sz="1600" b="1" dirty="0" smtClean="0"/>
              <a:t>statement</a:t>
            </a:r>
          </a:p>
          <a:p>
            <a:r>
              <a:rPr lang="en-IN" sz="1600" dirty="0"/>
              <a:t>Once a connection is established you can interact with the database. </a:t>
            </a:r>
            <a:endParaRPr lang="en-IN" sz="1600" dirty="0" smtClean="0"/>
          </a:p>
          <a:p>
            <a:r>
              <a:rPr lang="en-IN" sz="1600" dirty="0" smtClean="0"/>
              <a:t>The JDBC </a:t>
            </a:r>
            <a:r>
              <a:rPr lang="en-IN" sz="1600" b="1" dirty="0" smtClean="0"/>
              <a:t>Statement</a:t>
            </a:r>
            <a:r>
              <a:rPr lang="en-IN" sz="1600" dirty="0"/>
              <a:t>, </a:t>
            </a:r>
            <a:r>
              <a:rPr lang="en-IN" sz="1600" b="1" dirty="0" err="1"/>
              <a:t>CallableStatement</a:t>
            </a:r>
            <a:r>
              <a:rPr lang="en-IN" sz="1600" dirty="0"/>
              <a:t>, and </a:t>
            </a:r>
            <a:r>
              <a:rPr lang="en-IN" sz="1600" b="1" dirty="0" err="1"/>
              <a:t>PreparedStatement</a:t>
            </a:r>
            <a:r>
              <a:rPr lang="en-IN" sz="1600" dirty="0"/>
              <a:t> interfaces define the methods that enable you to send SQL commands and receive data from your database.</a:t>
            </a:r>
          </a:p>
          <a:p>
            <a:r>
              <a:rPr lang="en-IN" sz="1600" dirty="0"/>
              <a:t>Use of JDBC Statement is as follows:</a:t>
            </a:r>
          </a:p>
          <a:p>
            <a:r>
              <a:rPr lang="en-IN" sz="1600" dirty="0" smtClean="0"/>
              <a:t>Statement </a:t>
            </a:r>
            <a:r>
              <a:rPr lang="en-IN" sz="1600" dirty="0" err="1"/>
              <a:t>st</a:t>
            </a:r>
            <a:r>
              <a:rPr lang="en-IN" sz="1600" dirty="0"/>
              <a:t> = </a:t>
            </a:r>
            <a:r>
              <a:rPr lang="en-IN" sz="1600" dirty="0" err="1"/>
              <a:t>con.createStatement</a:t>
            </a:r>
            <a:r>
              <a:rPr lang="en-IN" sz="1600" dirty="0"/>
              <a:t>();</a:t>
            </a:r>
            <a:endParaRPr lang="en-IN" sz="1600" dirty="0" smtClean="0"/>
          </a:p>
        </p:txBody>
      </p:sp>
    </p:spTree>
    <p:extLst>
      <p:ext uri="{BB962C8B-B14F-4D97-AF65-F5344CB8AC3E}">
        <p14:creationId xmlns:p14="http://schemas.microsoft.com/office/powerpoint/2010/main" xmlns="" val="38891870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JDBC : Flow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IN" sz="1800" b="1" dirty="0"/>
              <a:t>Execute the </a:t>
            </a:r>
            <a:r>
              <a:rPr lang="en-IN" sz="1800" b="1" dirty="0" smtClean="0"/>
              <a:t>query</a:t>
            </a:r>
          </a:p>
          <a:p>
            <a:r>
              <a:rPr lang="en-IN" sz="1800" dirty="0"/>
              <a:t>Query here is an SQL Query . </a:t>
            </a:r>
            <a:endParaRPr lang="en-IN" sz="1800" dirty="0" smtClean="0"/>
          </a:p>
          <a:p>
            <a:r>
              <a:rPr lang="en-IN" sz="1800" dirty="0" smtClean="0"/>
              <a:t>There are 2 types of query:</a:t>
            </a:r>
            <a:endParaRPr lang="en-IN" sz="1800" dirty="0"/>
          </a:p>
          <a:p>
            <a:r>
              <a:rPr lang="en-IN" sz="1800" dirty="0"/>
              <a:t>Query for updating / inserting table in a database :</a:t>
            </a:r>
            <a:r>
              <a:rPr lang="en-IN" sz="1800" dirty="0" err="1"/>
              <a:t>executeUpdate</a:t>
            </a:r>
            <a:r>
              <a:rPr lang="en-IN" sz="1800" dirty="0"/>
              <a:t>(</a:t>
            </a:r>
            <a:r>
              <a:rPr lang="en-IN" sz="1800" dirty="0" err="1"/>
              <a:t>sql</a:t>
            </a:r>
            <a:r>
              <a:rPr lang="en-IN" sz="1800" dirty="0"/>
              <a:t> query) method </a:t>
            </a:r>
            <a:r>
              <a:rPr lang="en-IN" sz="1800" dirty="0" err="1"/>
              <a:t>ofStatement</a:t>
            </a:r>
            <a:r>
              <a:rPr lang="en-IN" sz="1800" dirty="0"/>
              <a:t> interface </a:t>
            </a:r>
            <a:endParaRPr lang="en-IN" sz="1800" dirty="0" smtClean="0"/>
          </a:p>
          <a:p>
            <a:pPr lvl="1"/>
            <a:r>
              <a:rPr lang="en-IN" sz="1600" dirty="0" smtClean="0"/>
              <a:t>used </a:t>
            </a:r>
            <a:r>
              <a:rPr lang="en-IN" sz="1600" dirty="0"/>
              <a:t>to execute queries of updating/inserting .</a:t>
            </a:r>
          </a:p>
          <a:p>
            <a:r>
              <a:rPr lang="en-IN" sz="1800" dirty="0"/>
              <a:t>Query for retrieving data :</a:t>
            </a:r>
            <a:r>
              <a:rPr lang="en-IN" sz="1800" dirty="0" err="1"/>
              <a:t>executeQuery</a:t>
            </a:r>
            <a:r>
              <a:rPr lang="en-IN" sz="1800" dirty="0"/>
              <a:t>() method of Statement interface </a:t>
            </a:r>
            <a:endParaRPr lang="en-IN" sz="1800" dirty="0" smtClean="0"/>
          </a:p>
          <a:p>
            <a:pPr lvl="1"/>
            <a:r>
              <a:rPr lang="en-IN" sz="1600" dirty="0" smtClean="0"/>
              <a:t>used </a:t>
            </a:r>
            <a:r>
              <a:rPr lang="en-IN" sz="1600" dirty="0"/>
              <a:t>to execute queries of retrieving values from the database. </a:t>
            </a:r>
            <a:endParaRPr lang="en-IN" sz="1600" dirty="0" smtClean="0"/>
          </a:p>
          <a:p>
            <a:pPr lvl="1"/>
            <a:r>
              <a:rPr lang="en-IN" sz="1600" dirty="0" smtClean="0"/>
              <a:t>This </a:t>
            </a:r>
            <a:r>
              <a:rPr lang="en-IN" sz="1600" dirty="0"/>
              <a:t>method returns the object of </a:t>
            </a:r>
            <a:r>
              <a:rPr lang="en-IN" sz="1600" dirty="0" err="1"/>
              <a:t>ResultSet</a:t>
            </a:r>
            <a:r>
              <a:rPr lang="en-IN" sz="1600" dirty="0"/>
              <a:t> that can be used to get all the records of a table.</a:t>
            </a:r>
            <a:endParaRPr lang="en-IN" sz="1600" dirty="0" smtClean="0"/>
          </a:p>
        </p:txBody>
      </p:sp>
    </p:spTree>
    <p:extLst>
      <p:ext uri="{BB962C8B-B14F-4D97-AF65-F5344CB8AC3E}">
        <p14:creationId xmlns:p14="http://schemas.microsoft.com/office/powerpoint/2010/main" xmlns="" val="890884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>
            <a:extLst/>
          </a:lstStyle>
          <a:p>
            <a:r>
              <a:rPr lang="en-IN" dirty="0" smtClean="0"/>
              <a:t>A </a:t>
            </a:r>
            <a:r>
              <a:rPr lang="en-IN" dirty="0" smtClean="0"/>
              <a:t>framework as a </a:t>
            </a:r>
            <a:r>
              <a:rPr lang="en-IN" dirty="0" smtClean="0"/>
              <a:t>unified architecture for representing and manipulating </a:t>
            </a:r>
            <a:r>
              <a:rPr lang="en-IN" dirty="0" smtClean="0"/>
              <a:t>objects</a:t>
            </a:r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>
            <a:extLst/>
          </a:lstStyle>
          <a:p>
            <a:r>
              <a:rPr lang="en-US" dirty="0" smtClean="0"/>
              <a:t>Java </a:t>
            </a:r>
            <a:r>
              <a:rPr lang="en-US" dirty="0" err="1" smtClean="0"/>
              <a:t>Collecion</a:t>
            </a:r>
            <a:endParaRPr lang="en-US" dirty="0"/>
          </a:p>
        </p:txBody>
      </p:sp>
      <p:pic>
        <p:nvPicPr>
          <p:cNvPr id="8" name="j0178459.jpg"/>
          <p:cNvPicPr>
            <a:picLocks noGrp="1" noChangeAspect="1"/>
          </p:cNvPicPr>
          <p:nvPr>
            <p:ph type="pic" idx="1"/>
          </p:nvPr>
        </p:nvPicPr>
        <p:blipFill>
          <a:blip r:embed="rId3"/>
          <a:srcRect t="16280" b="16280"/>
          <a:stretch>
            <a:fillRect/>
          </a:stretch>
        </p:blipFill>
        <p:spPr/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JDBC : Flow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IN" sz="1600" b="1" dirty="0"/>
              <a:t>Close the </a:t>
            </a:r>
            <a:r>
              <a:rPr lang="en-IN" sz="1600" b="1" dirty="0" smtClean="0"/>
              <a:t>connections</a:t>
            </a:r>
          </a:p>
          <a:p>
            <a:r>
              <a:rPr lang="en-IN" sz="1600" dirty="0"/>
              <a:t>By closing connection, objects of Statement and </a:t>
            </a:r>
            <a:r>
              <a:rPr lang="en-IN" sz="1600" dirty="0" err="1"/>
              <a:t>ResultSet</a:t>
            </a:r>
            <a:r>
              <a:rPr lang="en-IN" sz="1600" dirty="0"/>
              <a:t> will be closed automatically</a:t>
            </a:r>
            <a:r>
              <a:rPr lang="en-IN" sz="1600" dirty="0" smtClean="0"/>
              <a:t>.</a:t>
            </a:r>
          </a:p>
          <a:p>
            <a:r>
              <a:rPr lang="en-IN" sz="1600" dirty="0" smtClean="0"/>
              <a:t>The </a:t>
            </a:r>
            <a:r>
              <a:rPr lang="en-IN" sz="1600" dirty="0"/>
              <a:t>close() method of Connection interface is used to close the connection</a:t>
            </a:r>
            <a:r>
              <a:rPr lang="en-IN" sz="1600" dirty="0" smtClean="0"/>
              <a:t>.</a:t>
            </a:r>
          </a:p>
          <a:p>
            <a:endParaRPr lang="en-IN" sz="1600" dirty="0"/>
          </a:p>
          <a:p>
            <a:r>
              <a:rPr lang="en-IN" sz="1600" dirty="0"/>
              <a:t> </a:t>
            </a:r>
            <a:r>
              <a:rPr lang="en-IN" sz="1600" dirty="0" err="1"/>
              <a:t>con.close</a:t>
            </a:r>
            <a:r>
              <a:rPr lang="en-IN" sz="1600" dirty="0"/>
              <a:t>();</a:t>
            </a:r>
            <a:endParaRPr lang="en-IN" sz="1600" dirty="0" smtClean="0"/>
          </a:p>
        </p:txBody>
      </p:sp>
    </p:spTree>
    <p:extLst>
      <p:ext uri="{BB962C8B-B14F-4D97-AF65-F5344CB8AC3E}">
        <p14:creationId xmlns:p14="http://schemas.microsoft.com/office/powerpoint/2010/main" xmlns="" val="2858933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>
            <a:extLst/>
          </a:lstStyle>
          <a:p>
            <a:r>
              <a:rPr lang="en-IN" dirty="0" smtClean="0"/>
              <a:t>[</a:t>
            </a:r>
            <a:r>
              <a:rPr lang="en-IN" dirty="0" smtClean="0"/>
              <a:t>Java Database Connectivity]</a:t>
            </a:r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>
            <a:extLst/>
          </a:lstStyle>
          <a:p>
            <a:r>
              <a:rPr lang="en-US" dirty="0" smtClean="0"/>
              <a:t>JDBC – Exception handling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idx="1"/>
          </p:nvPr>
        </p:nvSpPr>
        <p:spPr/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43042" y="0"/>
            <a:ext cx="7358114" cy="3357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JDBC : </a:t>
            </a:r>
            <a:r>
              <a:rPr lang="en-IN" dirty="0" err="1" smtClean="0"/>
              <a:t>SQLException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600" dirty="0" smtClean="0"/>
              <a:t>In JDBC, we may get exceptions when we execute or create the query. </a:t>
            </a:r>
            <a:endParaRPr lang="en-US" sz="1600" dirty="0" smtClean="0"/>
          </a:p>
          <a:p>
            <a:r>
              <a:rPr lang="en-US" sz="1600" dirty="0" smtClean="0"/>
              <a:t>Exceptions </a:t>
            </a:r>
            <a:r>
              <a:rPr lang="en-US" sz="1600" dirty="0" smtClean="0"/>
              <a:t>that occur due to the Database or Driver come under SQL Exception. </a:t>
            </a:r>
            <a:endParaRPr lang="en-US" sz="1600" dirty="0" smtClean="0"/>
          </a:p>
          <a:p>
            <a:r>
              <a:rPr lang="en-US" sz="1600" dirty="0" smtClean="0"/>
              <a:t>Using </a:t>
            </a:r>
            <a:r>
              <a:rPr lang="en-US" sz="1600" dirty="0" smtClean="0"/>
              <a:t>Exception handling, we can handle the SQL Exception like we handle the normal </a:t>
            </a:r>
            <a:r>
              <a:rPr lang="en-US" sz="1600" dirty="0" smtClean="0"/>
              <a:t>exception ( try/catch or throws )</a:t>
            </a:r>
            <a:endParaRPr lang="en-US" sz="1600" dirty="0" smtClean="0"/>
          </a:p>
          <a:p>
            <a:r>
              <a:rPr lang="en-US" sz="1600" dirty="0" err="1" smtClean="0"/>
              <a:t>SQLException</a:t>
            </a:r>
            <a:r>
              <a:rPr lang="en-US" sz="1600" dirty="0" smtClean="0"/>
              <a:t> is available in the java.sql package. </a:t>
            </a:r>
            <a:endParaRPr lang="en-US" sz="1600" dirty="0" smtClean="0"/>
          </a:p>
          <a:p>
            <a:pPr lvl="1"/>
            <a:r>
              <a:rPr lang="en-US" sz="1300" dirty="0" smtClean="0"/>
              <a:t>It </a:t>
            </a:r>
            <a:r>
              <a:rPr lang="en-US" sz="1300" dirty="0" smtClean="0"/>
              <a:t>extends the Exception class which means that we can use the methods available in the Exception class in the </a:t>
            </a:r>
            <a:r>
              <a:rPr lang="en-US" sz="1300" dirty="0" err="1" smtClean="0"/>
              <a:t>SQLException</a:t>
            </a:r>
            <a:r>
              <a:rPr lang="en-US" sz="1300" dirty="0" smtClean="0"/>
              <a:t> class as well.</a:t>
            </a:r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xmlns="" val="2858933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JDBC : </a:t>
            </a:r>
            <a:r>
              <a:rPr lang="en-IN" dirty="0" err="1" smtClean="0"/>
              <a:t>SQLException</a:t>
            </a:r>
            <a:r>
              <a:rPr lang="en-IN" dirty="0" smtClean="0"/>
              <a:t> Methods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1357304"/>
            <a:ext cx="6629400" cy="303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858933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IN" dirty="0" smtClean="0"/>
              <a:t>JDBC : </a:t>
            </a:r>
            <a:r>
              <a:rPr lang="en-IN" dirty="0" smtClean="0"/>
              <a:t>Code</a:t>
            </a:r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sz="quarter" idx="14"/>
          </p:nvPr>
        </p:nvSpPr>
        <p:spPr>
          <a:xfrm>
            <a:off x="3786182" y="1428750"/>
            <a:ext cx="5129218" cy="3505200"/>
          </a:xfrm>
        </p:spPr>
        <p:txBody>
          <a:bodyPr>
            <a:noAutofit/>
          </a:bodyPr>
          <a:lstStyle>
            <a:extLst/>
          </a:lstStyle>
          <a:p>
            <a:pPr marL="274320" lvl="1"/>
            <a:r>
              <a:rPr lang="en-US" altLang="x-none" sz="800" dirty="0" smtClean="0"/>
              <a:t>public </a:t>
            </a:r>
            <a:r>
              <a:rPr lang="en-US" altLang="x-none" sz="800" dirty="0" smtClean="0"/>
              <a:t>class </a:t>
            </a:r>
            <a:r>
              <a:rPr lang="en-US" altLang="x-none" sz="800" dirty="0" err="1" smtClean="0"/>
              <a:t>Exception_Example</a:t>
            </a:r>
            <a:r>
              <a:rPr lang="en-US" altLang="x-none" sz="800" dirty="0" smtClean="0"/>
              <a:t> {</a:t>
            </a:r>
          </a:p>
          <a:p>
            <a:pPr marL="274320" lvl="1"/>
            <a:r>
              <a:rPr lang="en-US" altLang="x-none" sz="800" dirty="0" smtClean="0"/>
              <a:t> </a:t>
            </a:r>
            <a:r>
              <a:rPr lang="en-US" altLang="x-none" sz="800" dirty="0" smtClean="0"/>
              <a:t>public </a:t>
            </a:r>
            <a:r>
              <a:rPr lang="en-US" altLang="x-none" sz="800" dirty="0" smtClean="0"/>
              <a:t>static void main(String[] </a:t>
            </a:r>
            <a:r>
              <a:rPr lang="en-US" altLang="x-none" sz="800" dirty="0" err="1" smtClean="0"/>
              <a:t>args</a:t>
            </a:r>
            <a:r>
              <a:rPr lang="en-US" altLang="x-none" sz="800" dirty="0" smtClean="0"/>
              <a:t>) throws </a:t>
            </a:r>
            <a:r>
              <a:rPr lang="en-US" altLang="x-none" sz="800" dirty="0" err="1" smtClean="0"/>
              <a:t>ClassNotFoundException</a:t>
            </a:r>
            <a:r>
              <a:rPr lang="en-US" altLang="x-none" sz="800" dirty="0" smtClean="0"/>
              <a:t> {</a:t>
            </a:r>
          </a:p>
          <a:p>
            <a:pPr marL="274320" lvl="1"/>
            <a:r>
              <a:rPr lang="en-US" altLang="x-none" sz="800" dirty="0" smtClean="0"/>
              <a:t> </a:t>
            </a:r>
            <a:r>
              <a:rPr lang="en-US" altLang="x-none" sz="800" dirty="0" smtClean="0"/>
              <a:t>String </a:t>
            </a:r>
            <a:r>
              <a:rPr lang="en-US" altLang="x-none" sz="800" dirty="0" err="1" smtClean="0"/>
              <a:t>update_query</a:t>
            </a:r>
            <a:r>
              <a:rPr lang="en-US" altLang="x-none" sz="800" dirty="0" smtClean="0"/>
              <a:t> = "update </a:t>
            </a:r>
            <a:r>
              <a:rPr lang="en-US" altLang="x-none" sz="800" dirty="0" err="1" smtClean="0"/>
              <a:t>employee_details</a:t>
            </a:r>
            <a:r>
              <a:rPr lang="en-US" altLang="x-none" sz="800" dirty="0" smtClean="0"/>
              <a:t> set email='abc@gmail.com' where empNum1 = 101"; </a:t>
            </a:r>
          </a:p>
          <a:p>
            <a:pPr marL="274320" lvl="1"/>
            <a:r>
              <a:rPr lang="en-US" altLang="x-none" sz="800" dirty="0" err="1" smtClean="0"/>
              <a:t>Class.forName</a:t>
            </a:r>
            <a:r>
              <a:rPr lang="en-US" altLang="x-none" sz="800" dirty="0" smtClean="0"/>
              <a:t>("</a:t>
            </a:r>
            <a:r>
              <a:rPr lang="en-US" altLang="x-none" sz="800" dirty="0" err="1" smtClean="0"/>
              <a:t>oracle.jdbc.driver.OracleDriver</a:t>
            </a:r>
            <a:r>
              <a:rPr lang="en-US" altLang="x-none" sz="800" dirty="0" smtClean="0"/>
              <a:t>");  </a:t>
            </a:r>
          </a:p>
          <a:p>
            <a:pPr marL="274320" lvl="1"/>
            <a:r>
              <a:rPr lang="en-US" altLang="x-none" sz="800" dirty="0" smtClean="0"/>
              <a:t>try(Connection </a:t>
            </a:r>
            <a:r>
              <a:rPr lang="en-US" altLang="x-none" sz="800" dirty="0" err="1" smtClean="0"/>
              <a:t>conn</a:t>
            </a:r>
            <a:r>
              <a:rPr lang="en-US" altLang="x-none" sz="800" dirty="0" smtClean="0"/>
              <a:t> = </a:t>
            </a:r>
            <a:r>
              <a:rPr lang="en-US" altLang="x-none" sz="800" dirty="0" err="1" smtClean="0"/>
              <a:t>DriverManager.getConnection</a:t>
            </a:r>
            <a:r>
              <a:rPr lang="en-US" altLang="x-none" sz="800" dirty="0" smtClean="0"/>
              <a:t>("</a:t>
            </a:r>
            <a:r>
              <a:rPr lang="en-US" altLang="x-none" sz="800" dirty="0" err="1" smtClean="0"/>
              <a:t>jdbc:oracle:thin:system</a:t>
            </a:r>
            <a:r>
              <a:rPr lang="en-US" altLang="x-none" sz="800" dirty="0" smtClean="0"/>
              <a:t>/pass123@localhost:1521:XE"))</a:t>
            </a:r>
          </a:p>
          <a:p>
            <a:pPr marL="274320" lvl="1"/>
            <a:r>
              <a:rPr lang="en-US" altLang="x-none" sz="800" dirty="0" smtClean="0"/>
              <a:t>{     </a:t>
            </a:r>
          </a:p>
          <a:p>
            <a:pPr marL="274320" lvl="1"/>
            <a:r>
              <a:rPr lang="en-US" altLang="x-none" sz="800" dirty="0" smtClean="0"/>
              <a:t>Statement </a:t>
            </a:r>
            <a:r>
              <a:rPr lang="en-US" altLang="x-none" sz="800" dirty="0" smtClean="0"/>
              <a:t>statemnt1 = </a:t>
            </a:r>
            <a:r>
              <a:rPr lang="en-US" altLang="x-none" sz="800" dirty="0" err="1" smtClean="0"/>
              <a:t>conn.createStatement</a:t>
            </a:r>
            <a:r>
              <a:rPr lang="en-US" altLang="x-none" sz="800" dirty="0" smtClean="0"/>
              <a:t>();</a:t>
            </a:r>
          </a:p>
          <a:p>
            <a:pPr marL="274320" lvl="1"/>
            <a:r>
              <a:rPr lang="en-US" altLang="x-none" sz="800" dirty="0" err="1" smtClean="0"/>
              <a:t>ResultSet</a:t>
            </a:r>
            <a:r>
              <a:rPr lang="en-US" altLang="x-none" sz="800" dirty="0" smtClean="0"/>
              <a:t> rs1 =null;</a:t>
            </a:r>
          </a:p>
          <a:p>
            <a:pPr marL="274320" lvl="1"/>
            <a:r>
              <a:rPr lang="en-US" altLang="x-none" sz="800" dirty="0" smtClean="0"/>
              <a:t>statemnt1 = </a:t>
            </a:r>
            <a:r>
              <a:rPr lang="en-US" altLang="x-none" sz="800" dirty="0" err="1" smtClean="0"/>
              <a:t>conn.createStatement</a:t>
            </a:r>
            <a:r>
              <a:rPr lang="en-US" altLang="x-none" sz="800" dirty="0" smtClean="0"/>
              <a:t>();</a:t>
            </a:r>
          </a:p>
          <a:p>
            <a:pPr marL="274320" lvl="1"/>
            <a:r>
              <a:rPr lang="en-US" altLang="x-none" sz="800" dirty="0" err="1" smtClean="0"/>
              <a:t>int</a:t>
            </a:r>
            <a:r>
              <a:rPr lang="en-US" altLang="x-none" sz="800" dirty="0" smtClean="0"/>
              <a:t> </a:t>
            </a:r>
            <a:r>
              <a:rPr lang="en-US" altLang="x-none" sz="800" dirty="0" err="1" smtClean="0"/>
              <a:t>return_rows</a:t>
            </a:r>
            <a:r>
              <a:rPr lang="en-US" altLang="x-none" sz="800" dirty="0" smtClean="0"/>
              <a:t> = statemnt1.executeUpdate(</a:t>
            </a:r>
            <a:r>
              <a:rPr lang="en-US" altLang="x-none" sz="800" dirty="0" err="1" smtClean="0"/>
              <a:t>update_query</a:t>
            </a:r>
            <a:r>
              <a:rPr lang="en-US" altLang="x-none" sz="800" dirty="0" smtClean="0"/>
              <a:t>);</a:t>
            </a:r>
          </a:p>
          <a:p>
            <a:pPr marL="274320" lvl="1"/>
            <a:r>
              <a:rPr lang="en-US" altLang="x-none" sz="800" dirty="0" err="1" smtClean="0"/>
              <a:t>System.out.println</a:t>
            </a:r>
            <a:r>
              <a:rPr lang="en-US" altLang="x-none" sz="800" dirty="0" smtClean="0"/>
              <a:t>("No. of Affected Rows = "+ </a:t>
            </a:r>
            <a:r>
              <a:rPr lang="en-US" altLang="x-none" sz="800" dirty="0" err="1" smtClean="0"/>
              <a:t>return_rows</a:t>
            </a:r>
            <a:r>
              <a:rPr lang="en-US" altLang="x-none" sz="800" dirty="0" smtClean="0"/>
              <a:t>);</a:t>
            </a:r>
          </a:p>
          <a:p>
            <a:pPr marL="274320" lvl="1"/>
            <a:r>
              <a:rPr lang="en-US" altLang="x-none" sz="800" dirty="0" smtClean="0"/>
              <a:t>}</a:t>
            </a:r>
          </a:p>
          <a:p>
            <a:pPr marL="274320" lvl="1"/>
            <a:r>
              <a:rPr lang="en-US" altLang="x-none" sz="800" dirty="0" smtClean="0"/>
              <a:t>catch(</a:t>
            </a:r>
            <a:r>
              <a:rPr lang="en-US" altLang="x-none" sz="800" dirty="0" err="1" smtClean="0"/>
              <a:t>SQLException</a:t>
            </a:r>
            <a:r>
              <a:rPr lang="en-US" altLang="x-none" sz="800" dirty="0" smtClean="0"/>
              <a:t> </a:t>
            </a:r>
            <a:r>
              <a:rPr lang="en-US" altLang="x-none" sz="800" dirty="0" err="1" smtClean="0"/>
              <a:t>sqe</a:t>
            </a:r>
            <a:r>
              <a:rPr lang="en-US" altLang="x-none" sz="800" dirty="0" smtClean="0"/>
              <a:t>){</a:t>
            </a:r>
          </a:p>
          <a:p>
            <a:pPr marL="274320" lvl="1"/>
            <a:r>
              <a:rPr lang="en-US" altLang="x-none" sz="800" dirty="0" err="1" smtClean="0"/>
              <a:t>System.out.println</a:t>
            </a:r>
            <a:r>
              <a:rPr lang="en-US" altLang="x-none" sz="800" dirty="0" smtClean="0"/>
              <a:t>("Error Code = " + </a:t>
            </a:r>
            <a:r>
              <a:rPr lang="en-US" altLang="x-none" sz="800" dirty="0" err="1" smtClean="0"/>
              <a:t>sqe.getErrorCode</a:t>
            </a:r>
            <a:r>
              <a:rPr lang="en-US" altLang="x-none" sz="800" dirty="0" smtClean="0"/>
              <a:t>());</a:t>
            </a:r>
          </a:p>
          <a:p>
            <a:pPr marL="274320" lvl="1"/>
            <a:r>
              <a:rPr lang="en-US" altLang="x-none" sz="800" dirty="0" err="1" smtClean="0"/>
              <a:t>System.out.println</a:t>
            </a:r>
            <a:r>
              <a:rPr lang="en-US" altLang="x-none" sz="800" dirty="0" smtClean="0"/>
              <a:t>("SQL state = " + </a:t>
            </a:r>
            <a:r>
              <a:rPr lang="en-US" altLang="x-none" sz="800" dirty="0" err="1" smtClean="0"/>
              <a:t>sqe.getSQLState</a:t>
            </a:r>
            <a:r>
              <a:rPr lang="en-US" altLang="x-none" sz="800" dirty="0" smtClean="0"/>
              <a:t>());</a:t>
            </a:r>
          </a:p>
          <a:p>
            <a:pPr marL="274320" lvl="1"/>
            <a:r>
              <a:rPr lang="en-US" altLang="x-none" sz="800" dirty="0" err="1" smtClean="0"/>
              <a:t>System.out.println</a:t>
            </a:r>
            <a:r>
              <a:rPr lang="en-US" altLang="x-none" sz="800" dirty="0" smtClean="0"/>
              <a:t>("Message = " + </a:t>
            </a:r>
            <a:r>
              <a:rPr lang="en-US" altLang="x-none" sz="800" dirty="0" err="1" smtClean="0"/>
              <a:t>sqe.getMessage</a:t>
            </a:r>
            <a:r>
              <a:rPr lang="en-US" altLang="x-none" sz="800" dirty="0" smtClean="0"/>
              <a:t>());</a:t>
            </a:r>
          </a:p>
          <a:p>
            <a:pPr marL="274320" lvl="1"/>
            <a:r>
              <a:rPr lang="en-US" altLang="x-none" sz="800" dirty="0" err="1" smtClean="0"/>
              <a:t>System.out.println</a:t>
            </a:r>
            <a:r>
              <a:rPr lang="en-US" altLang="x-none" sz="800" dirty="0" smtClean="0"/>
              <a:t>("</a:t>
            </a:r>
            <a:r>
              <a:rPr lang="en-US" altLang="x-none" sz="800" dirty="0" err="1" smtClean="0"/>
              <a:t>printTrace</a:t>
            </a:r>
            <a:r>
              <a:rPr lang="en-US" altLang="x-none" sz="800" dirty="0" smtClean="0"/>
              <a:t> /n");</a:t>
            </a:r>
          </a:p>
          <a:p>
            <a:pPr marL="274320" lvl="1"/>
            <a:r>
              <a:rPr lang="en-US" altLang="x-none" sz="800" dirty="0" err="1" smtClean="0"/>
              <a:t>sqe.printStackTrace</a:t>
            </a:r>
            <a:r>
              <a:rPr lang="en-US" altLang="x-none" sz="800" dirty="0" smtClean="0"/>
              <a:t>();</a:t>
            </a:r>
          </a:p>
          <a:p>
            <a:pPr marL="274320" lvl="1"/>
            <a:r>
              <a:rPr lang="en-US" altLang="x-none" sz="800" dirty="0" smtClean="0"/>
              <a:t>}  }  }</a:t>
            </a:r>
            <a:endParaRPr lang="en-US" sz="800" dirty="0"/>
          </a:p>
        </p:txBody>
      </p:sp>
      <p:pic>
        <p:nvPicPr>
          <p:cNvPr id="5" name="Rectangl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44" y="1428742"/>
            <a:ext cx="3581400" cy="24144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0"/>
            <a:ext cx="9144000" cy="5143500"/>
          </a:xfrm>
          <a:prstGeom prst="rect">
            <a:avLst/>
          </a:prstGeom>
          <a:noFill/>
          <a:ln w="76200" cap="flat" cmpd="sng" algn="ctr">
            <a:solidFill>
              <a:schemeClr val="accent4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>
            <a:extLst/>
          </a:lstStyle>
          <a:p>
            <a:endParaRPr lang="en-US"/>
          </a:p>
        </p:txBody>
      </p:sp>
      <p:sp>
        <p:nvSpPr>
          <p:cNvPr id="3" name="Shape 2"/>
          <p:cNvSpPr txBox="1">
            <a:spLocks noChangeArrowheads="1"/>
          </p:cNvSpPr>
          <p:nvPr/>
        </p:nvSpPr>
        <p:spPr>
          <a:xfrm>
            <a:off x="685800" y="285750"/>
            <a:ext cx="7772400" cy="838200"/>
          </a:xfrm>
          <a:prstGeom prst="rect">
            <a:avLst/>
          </a:prstGeom>
        </p:spPr>
        <p:txBody>
          <a:bodyPr>
            <a:normAutofit fontScale="98000"/>
          </a:bodyPr>
          <a:lstStyle>
            <a:extLst/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2041" b="0" i="0" u="none" strike="noStrike" kern="1200" cap="none" spc="0" normalizeH="0" baseline="0" noProof="0" dirty="0">
                <a:ln>
                  <a:noFill/>
                </a:ln>
                <a:solidFill>
                  <a:srgbClr val="DDDDDD">
                    <a:alpha val="100000"/>
                  </a:srgb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Widescreen Test Pattern (16:9)</a:t>
            </a:r>
            <a:endParaRPr kumimoji="0" lang="en-US" sz="4898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Straight Connector 3"/>
          <p:cNvSpPr>
            <a:spLocks noChangeShapeType="1"/>
          </p:cNvSpPr>
          <p:nvPr/>
        </p:nvSpPr>
        <p:spPr bwMode="auto">
          <a:xfrm>
            <a:off x="1143000" y="0"/>
            <a:ext cx="0" cy="51435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8001000" y="0"/>
            <a:ext cx="0" cy="5143500"/>
          </a:xfrm>
          <a:prstGeom prst="line">
            <a:avLst/>
          </a:prstGeom>
          <a:noFill/>
          <a:ln w="12700" cap="flat" cmpd="sng" algn="ctr">
            <a:solidFill>
              <a:srgbClr val="0000FF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/>
          </a:p>
        </p:txBody>
      </p:sp>
      <p:sp>
        <p:nvSpPr>
          <p:cNvPr id="6" name="Straight Connector 5"/>
          <p:cNvSpPr>
            <a:spLocks noChangeShapeType="1"/>
          </p:cNvSpPr>
          <p:nvPr/>
        </p:nvSpPr>
        <p:spPr bwMode="auto">
          <a:xfrm>
            <a:off x="0" y="4780298"/>
            <a:ext cx="9144000" cy="0"/>
          </a:xfrm>
          <a:prstGeom prst="line">
            <a:avLst/>
          </a:prstGeom>
          <a:noFill/>
          <a:ln w="28575" cap="flat" cmpd="sng" algn="ctr">
            <a:solidFill>
              <a:schemeClr val="accent4">
                <a:shade val="75000"/>
              </a:schemeClr>
            </a:solidFill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/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3276600" y="1352550"/>
            <a:ext cx="2590800" cy="2588406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ctr" compatLnSpc="1">
            <a:noAutofit/>
          </a:bodyPr>
          <a:lstStyle>
            <a:extLst/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x-none" b="1" dirty="0" smtClean="0">
                <a:solidFill>
                  <a:srgbClr val="DDDDDD">
                    <a:alpha val="100000"/>
                  </a:srgbClr>
                </a:solidFill>
              </a:rPr>
              <a:t>Aspect Ratio Test</a:t>
            </a:r>
            <a:endParaRPr lang="en-US" sz="4000" dirty="0"/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altLang="x-none" sz="1050" dirty="0" smtClean="0">
              <a:solidFill>
                <a:srgbClr val="DDDDDD">
                  <a:alpha val="100000"/>
                </a:srgbClr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x-none" sz="1400" dirty="0" smtClean="0">
                <a:solidFill>
                  <a:srgbClr val="DDDDDD">
                    <a:alpha val="100000"/>
                  </a:srgbClr>
                </a:solidFill>
              </a:rPr>
              <a:t>(Should appear circular)</a:t>
            </a:r>
            <a:endParaRPr lang="en-US" altLang="x-none" sz="1400" dirty="0">
              <a:solidFill>
                <a:srgbClr val="DDDDDD">
                  <a:alpha val="100000"/>
                </a:srgbClr>
              </a:solidFill>
            </a:endParaRPr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381000" y="4780299"/>
            <a:ext cx="533400" cy="244249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anchor="t" compatLnSpc="1">
            <a:spAutoFit/>
          </a:bodyPr>
          <a:lstStyle>
            <a:extLst/>
          </a:lstStyle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lang="en-US" altLang="x-none" sz="1000" b="1" dirty="0">
                <a:solidFill>
                  <a:schemeClr val="accent1"/>
                </a:solidFill>
                <a:latin typeface="Arial"/>
              </a:rPr>
              <a:t>16x9</a:t>
            </a:r>
            <a:endParaRPr lang="en-US" altLang="x-none" sz="1000" dirty="0">
              <a:solidFill>
                <a:schemeClr val="accent1"/>
              </a:solidFill>
              <a:latin typeface="Arial"/>
            </a:endParaRPr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1143000" y="4399651"/>
            <a:ext cx="6858000" cy="0"/>
          </a:xfrm>
          <a:prstGeom prst="line">
            <a:avLst/>
          </a:prstGeom>
          <a:noFill/>
          <a:ln w="28575" cap="flat" cmpd="sng" algn="ctr">
            <a:solidFill>
              <a:schemeClr val="accent4">
                <a:shade val="75000"/>
              </a:schemeClr>
            </a:solidFill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/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1371600" y="4399651"/>
            <a:ext cx="533400" cy="244249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anchor="t" compatLnSpc="1">
            <a:spAutoFit/>
          </a:bodyPr>
          <a:lstStyle>
            <a:extLst/>
          </a:lstStyle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lang="en-US" altLang="x-none" sz="1000" b="1" dirty="0">
                <a:solidFill>
                  <a:schemeClr val="accent1"/>
                </a:solidFill>
                <a:latin typeface="Arial"/>
              </a:rPr>
              <a:t>4x3</a:t>
            </a:r>
            <a:endParaRPr lang="en-US" altLang="x-none" sz="1000" dirty="0">
              <a:solidFill>
                <a:schemeClr val="accent1"/>
              </a:solidFill>
              <a:latin typeface="Arial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IN" dirty="0" smtClean="0"/>
              <a:t>Collection </a:t>
            </a:r>
            <a:r>
              <a:rPr lang="en-IN" dirty="0" smtClean="0"/>
              <a:t>Framework: About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sz="quarter" idx="13"/>
          </p:nvPr>
        </p:nvSpPr>
        <p:spPr>
          <a:xfrm>
            <a:off x="642910" y="1357304"/>
            <a:ext cx="3886200" cy="3200400"/>
          </a:xfrm>
        </p:spPr>
        <p:txBody>
          <a:bodyPr anchor="ctr">
            <a:noAutofit/>
          </a:bodyPr>
          <a:lstStyle>
            <a:extLst/>
          </a:lstStyle>
          <a:p>
            <a:pPr marL="274320" lvl="1"/>
            <a:r>
              <a:rPr lang="en-US" sz="1600" dirty="0" smtClean="0"/>
              <a:t>Java platform includes a </a:t>
            </a:r>
            <a:r>
              <a:rPr lang="en-US" sz="1600" i="1" dirty="0" smtClean="0"/>
              <a:t>collections framework</a:t>
            </a:r>
            <a:r>
              <a:rPr lang="en-US" sz="1600" dirty="0" smtClean="0"/>
              <a:t>. </a:t>
            </a:r>
            <a:endParaRPr lang="en-US" sz="1600" dirty="0" smtClean="0"/>
          </a:p>
          <a:p>
            <a:pPr marL="274320" lvl="1"/>
            <a:r>
              <a:rPr lang="en-US" sz="1600" dirty="0" smtClean="0"/>
              <a:t>A</a:t>
            </a:r>
            <a:r>
              <a:rPr lang="en-US" sz="1600" dirty="0" smtClean="0"/>
              <a:t> </a:t>
            </a:r>
            <a:r>
              <a:rPr lang="en-US" sz="1600" i="1" dirty="0" smtClean="0"/>
              <a:t>collection</a:t>
            </a:r>
            <a:r>
              <a:rPr lang="en-US" sz="1600" dirty="0" smtClean="0"/>
              <a:t> is an object that represents a group of </a:t>
            </a:r>
            <a:r>
              <a:rPr lang="en-US" sz="1600" dirty="0" smtClean="0"/>
              <a:t>objects.</a:t>
            </a:r>
          </a:p>
          <a:p>
            <a:pPr marL="274320" lvl="1"/>
            <a:r>
              <a:rPr lang="en-US" sz="1600" dirty="0" smtClean="0"/>
              <a:t>A </a:t>
            </a:r>
            <a:r>
              <a:rPr lang="en-US" sz="1600" dirty="0" smtClean="0"/>
              <a:t>collections framework is a unified architecture for representing and manipulating collections, enabling collections to be manipulated independently of implementation details</a:t>
            </a:r>
            <a:r>
              <a:rPr lang="en-US" sz="1600" dirty="0" smtClean="0"/>
              <a:t>.</a:t>
            </a:r>
          </a:p>
          <a:p>
            <a:pPr marL="274320" lvl="1"/>
            <a:r>
              <a:rPr lang="en-US" sz="1600" dirty="0" smtClean="0"/>
              <a:t>Imported  from </a:t>
            </a:r>
            <a:r>
              <a:rPr lang="en-US" sz="1600" dirty="0" err="1" smtClean="0"/>
              <a:t>java.util</a:t>
            </a:r>
            <a:r>
              <a:rPr lang="en-US" sz="1600" dirty="0" smtClean="0"/>
              <a:t> package</a:t>
            </a:r>
            <a:endParaRPr lang="en-US" sz="1600" dirty="0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4876" y="1571618"/>
            <a:ext cx="4296279" cy="239003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extLst/>
          </a:lstStyle>
          <a:p>
            <a:r>
              <a:rPr lang="en-IN" dirty="0" smtClean="0"/>
              <a:t>Array  Vs Collection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224" y="1285866"/>
            <a:ext cx="7282707" cy="34163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IN" dirty="0" smtClean="0"/>
              <a:t>Collection Framework: </a:t>
            </a:r>
            <a:r>
              <a:rPr lang="en-IN" dirty="0" smtClean="0"/>
              <a:t>Advantages</a:t>
            </a:r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sz="quarter" idx="14"/>
          </p:nvPr>
        </p:nvSpPr>
        <p:spPr>
          <a:xfrm>
            <a:off x="4419600" y="1428750"/>
            <a:ext cx="4495800" cy="3505200"/>
          </a:xfrm>
        </p:spPr>
        <p:txBody>
          <a:bodyPr>
            <a:normAutofit fontScale="55000" lnSpcReduction="20000"/>
          </a:bodyPr>
          <a:lstStyle>
            <a:extLst/>
          </a:lstStyle>
          <a:p>
            <a:r>
              <a:rPr lang="en-US" b="1" dirty="0" smtClean="0"/>
              <a:t>Reduces programming effort</a:t>
            </a:r>
            <a:r>
              <a:rPr lang="en-US" dirty="0" smtClean="0"/>
              <a:t> </a:t>
            </a:r>
            <a:r>
              <a:rPr lang="en-US" dirty="0" smtClean="0"/>
              <a:t> by </a:t>
            </a:r>
            <a:r>
              <a:rPr lang="en-US" dirty="0" smtClean="0"/>
              <a:t>providing data structures and algorithms so you don't have to write them yourself.</a:t>
            </a:r>
          </a:p>
          <a:p>
            <a:r>
              <a:rPr lang="en-US" b="1" dirty="0" smtClean="0"/>
              <a:t>Increases performance</a:t>
            </a:r>
            <a:r>
              <a:rPr lang="en-US" dirty="0" smtClean="0"/>
              <a:t> by providing high-performance implementations of data structures and algorithms. </a:t>
            </a:r>
          </a:p>
          <a:p>
            <a:r>
              <a:rPr lang="en-US" b="1" dirty="0" smtClean="0"/>
              <a:t>Provides interoperability between unrelated APIs</a:t>
            </a:r>
            <a:r>
              <a:rPr lang="en-US" dirty="0" smtClean="0"/>
              <a:t> by establishing a common language to pass collections back and forth.</a:t>
            </a:r>
          </a:p>
          <a:p>
            <a:r>
              <a:rPr lang="en-US" b="1" dirty="0" smtClean="0"/>
              <a:t>Reduces the effort required to learn APIs</a:t>
            </a:r>
            <a:r>
              <a:rPr lang="en-US" dirty="0" smtClean="0"/>
              <a:t> by requiring you to learn multiple ad hoc collection APIs.</a:t>
            </a:r>
          </a:p>
          <a:p>
            <a:r>
              <a:rPr lang="en-US" b="1" dirty="0" smtClean="0"/>
              <a:t>Fosters </a:t>
            </a:r>
            <a:r>
              <a:rPr lang="en-US" b="1" dirty="0" smtClean="0"/>
              <a:t>software reuse</a:t>
            </a:r>
            <a:r>
              <a:rPr lang="en-US" dirty="0" smtClean="0"/>
              <a:t> by providing a standard interface for collections and algorithms with which to manipulate them.</a:t>
            </a:r>
          </a:p>
          <a:p>
            <a:pPr marL="274320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158" y="1500180"/>
            <a:ext cx="4296279" cy="239003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609600" y="76200"/>
            <a:ext cx="8077200" cy="1047750"/>
          </a:xfrm>
        </p:spPr>
        <p:txBody>
          <a:bodyPr anchor="b">
            <a:normAutofit/>
          </a:bodyPr>
          <a:lstStyle>
            <a:extLst/>
          </a:lstStyle>
          <a:p>
            <a:r>
              <a:rPr lang="en-US" dirty="0" smtClean="0"/>
              <a:t>Collection: Implementations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>
          <a:xfrm>
            <a:off x="609600" y="1504950"/>
            <a:ext cx="1600200" cy="3067050"/>
          </a:xfrm>
        </p:spPr>
        <p:txBody>
          <a:bodyPr>
            <a:normAutofit/>
          </a:bodyPr>
          <a:lstStyle>
            <a:extLst/>
          </a:lstStyle>
          <a:p>
            <a:r>
              <a:rPr lang="en-US" dirty="0" smtClean="0"/>
              <a:t>Classes that implement the collection interfaces typically have names in the form of </a:t>
            </a:r>
            <a:r>
              <a:rPr lang="en-US" sz="1200" dirty="0" smtClean="0"/>
              <a:t>&lt;</a:t>
            </a:r>
            <a:r>
              <a:rPr lang="en-US" sz="1200" i="1" dirty="0" smtClean="0"/>
              <a:t>Implementation-style</a:t>
            </a:r>
            <a:r>
              <a:rPr lang="en-US" sz="1200" dirty="0" smtClean="0"/>
              <a:t>&gt;&lt;</a:t>
            </a:r>
            <a:r>
              <a:rPr lang="en-US" sz="1200" i="1" dirty="0" smtClean="0"/>
              <a:t>Interface</a:t>
            </a:r>
            <a:r>
              <a:rPr lang="en-US" sz="1200" dirty="0" smtClean="0"/>
              <a:t>&gt;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35300" y="1316288"/>
            <a:ext cx="6591300" cy="3143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609600" y="76200"/>
            <a:ext cx="8077200" cy="1047750"/>
          </a:xfrm>
        </p:spPr>
        <p:txBody>
          <a:bodyPr anchor="b">
            <a:normAutofit/>
          </a:bodyPr>
          <a:lstStyle>
            <a:extLst/>
          </a:lstStyle>
          <a:p>
            <a:r>
              <a:rPr lang="en-US" dirty="0" smtClean="0"/>
              <a:t>Collection: Implementations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>
          <a:xfrm>
            <a:off x="609600" y="1504950"/>
            <a:ext cx="1600200" cy="3067050"/>
          </a:xfrm>
        </p:spPr>
        <p:txBody>
          <a:bodyPr>
            <a:normAutofit/>
          </a:bodyPr>
          <a:lstStyle>
            <a:extLst/>
          </a:lstStyle>
          <a:p>
            <a:r>
              <a:rPr lang="en-US" dirty="0" smtClean="0"/>
              <a:t>Classes that implement the collection interfaces typically have names in the form of </a:t>
            </a:r>
            <a:r>
              <a:rPr lang="en-US" sz="1200" dirty="0" smtClean="0"/>
              <a:t>&lt;</a:t>
            </a:r>
            <a:r>
              <a:rPr lang="en-US" sz="1200" i="1" dirty="0" smtClean="0"/>
              <a:t>Implementation-style</a:t>
            </a:r>
            <a:r>
              <a:rPr lang="en-US" sz="1200" dirty="0" smtClean="0"/>
              <a:t>&gt;&lt;</a:t>
            </a:r>
            <a:r>
              <a:rPr lang="en-US" sz="1200" i="1" dirty="0" smtClean="0"/>
              <a:t>Interface</a:t>
            </a:r>
            <a:r>
              <a:rPr lang="en-US" sz="1200" dirty="0" smtClean="0"/>
              <a:t>&gt;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2" y="1357304"/>
            <a:ext cx="8072494" cy="3406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IN" dirty="0" smtClean="0"/>
              <a:t>Collection </a:t>
            </a:r>
            <a:r>
              <a:rPr lang="en-IN" dirty="0" smtClean="0"/>
              <a:t>Framework: Concurrency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sz="quarter" idx="13"/>
          </p:nvPr>
        </p:nvSpPr>
        <p:spPr>
          <a:xfrm>
            <a:off x="642910" y="1357304"/>
            <a:ext cx="3500462" cy="3200400"/>
          </a:xfrm>
        </p:spPr>
        <p:txBody>
          <a:bodyPr anchor="ctr">
            <a:noAutofit/>
          </a:bodyPr>
          <a:lstStyle>
            <a:extLst/>
          </a:lstStyle>
          <a:p>
            <a:r>
              <a:rPr lang="en-US" sz="1600" dirty="0" smtClean="0"/>
              <a:t>Applications that use collections from more than one thread must be carefully </a:t>
            </a:r>
            <a:r>
              <a:rPr lang="en-US" sz="1600" dirty="0" smtClean="0"/>
              <a:t>programmed, known </a:t>
            </a:r>
            <a:r>
              <a:rPr lang="en-US" sz="1600" dirty="0" smtClean="0"/>
              <a:t>as </a:t>
            </a:r>
            <a:r>
              <a:rPr lang="en-US" sz="1600" i="1" dirty="0" smtClean="0"/>
              <a:t>concurrent programming</a:t>
            </a:r>
            <a:r>
              <a:rPr lang="en-US" sz="1600" dirty="0" smtClean="0"/>
              <a:t>. </a:t>
            </a:r>
            <a:endParaRPr lang="en-US" sz="1600" dirty="0" smtClean="0"/>
          </a:p>
          <a:p>
            <a:r>
              <a:rPr lang="en-US" sz="1600" dirty="0" smtClean="0"/>
              <a:t>The </a:t>
            </a:r>
            <a:r>
              <a:rPr lang="en-US" sz="1600" dirty="0" smtClean="0"/>
              <a:t>Java platform includes extensive support for concurrent programming. </a:t>
            </a:r>
            <a:endParaRPr lang="en-US" sz="1600" dirty="0" smtClean="0"/>
          </a:p>
          <a:p>
            <a:r>
              <a:rPr lang="en-US" sz="1600" dirty="0" smtClean="0"/>
              <a:t>Collections are so frequently used that various concurrent friendly interfaces and implementations of collections are included in collection APIs. </a:t>
            </a:r>
          </a:p>
          <a:p>
            <a:pPr marL="274320" lvl="1"/>
            <a:endParaRPr lang="en-US" sz="1000" dirty="0" smtClean="0"/>
          </a:p>
        </p:txBody>
      </p:sp>
      <p:sp>
        <p:nvSpPr>
          <p:cNvPr id="8" name="Rectangle 2"/>
          <p:cNvSpPr>
            <a:spLocks noGrp="1"/>
          </p:cNvSpPr>
          <p:nvPr>
            <p:ph sz="quarter" idx="13"/>
          </p:nvPr>
        </p:nvSpPr>
        <p:spPr>
          <a:xfrm>
            <a:off x="4500561" y="928676"/>
            <a:ext cx="4357719" cy="3200400"/>
          </a:xfrm>
        </p:spPr>
        <p:txBody>
          <a:bodyPr anchor="ctr">
            <a:noAutofit/>
          </a:bodyPr>
          <a:lstStyle>
            <a:extLst/>
          </a:lstStyle>
          <a:p>
            <a:pPr>
              <a:buNone/>
            </a:pPr>
            <a:r>
              <a:rPr lang="en-US" sz="1600" dirty="0" smtClean="0"/>
              <a:t>Concurrent-aware </a:t>
            </a:r>
            <a:r>
              <a:rPr lang="en-US" sz="1600" dirty="0" smtClean="0"/>
              <a:t>interfaces </a:t>
            </a:r>
            <a:r>
              <a:rPr lang="en-US" sz="1600" dirty="0" smtClean="0"/>
              <a:t>:</a:t>
            </a:r>
            <a:endParaRPr lang="en-US" sz="1600" dirty="0" smtClean="0"/>
          </a:p>
          <a:p>
            <a:r>
              <a:rPr lang="en-US" sz="1600" dirty="0" err="1" smtClean="0"/>
              <a:t>BlockingQueue</a:t>
            </a:r>
            <a:r>
              <a:rPr lang="en-US" sz="1600" dirty="0" smtClean="0"/>
              <a:t> / </a:t>
            </a:r>
            <a:r>
              <a:rPr lang="en-US" sz="1600" dirty="0" err="1" smtClean="0"/>
              <a:t>TransferQueue</a:t>
            </a:r>
            <a:endParaRPr lang="en-US" sz="1600" dirty="0" smtClean="0"/>
          </a:p>
          <a:p>
            <a:r>
              <a:rPr lang="en-US" sz="1600" dirty="0" err="1" smtClean="0"/>
              <a:t>BlockingDeque</a:t>
            </a:r>
            <a:endParaRPr lang="en-US" sz="1600" dirty="0" smtClean="0"/>
          </a:p>
          <a:p>
            <a:r>
              <a:rPr lang="en-US" sz="1600" dirty="0" err="1" smtClean="0"/>
              <a:t>ConcurrentMap</a:t>
            </a:r>
            <a:r>
              <a:rPr lang="en-US" sz="1600" dirty="0" smtClean="0"/>
              <a:t>/</a:t>
            </a:r>
            <a:r>
              <a:rPr lang="en-US" sz="1600" dirty="0" err="1" smtClean="0"/>
              <a:t>ConcurrentNavigableMap</a:t>
            </a:r>
            <a:endParaRPr lang="en-US" sz="1600" dirty="0" smtClean="0"/>
          </a:p>
          <a:p>
            <a:pPr>
              <a:buNone/>
            </a:pPr>
            <a:endParaRPr lang="en-US" sz="1600" dirty="0" smtClean="0"/>
          </a:p>
        </p:txBody>
      </p:sp>
      <p:sp>
        <p:nvSpPr>
          <p:cNvPr id="9" name="Rectangle 2"/>
          <p:cNvSpPr>
            <a:spLocks noGrp="1"/>
          </p:cNvSpPr>
          <p:nvPr>
            <p:ph sz="quarter" idx="13"/>
          </p:nvPr>
        </p:nvSpPr>
        <p:spPr>
          <a:xfrm>
            <a:off x="4500562" y="2285998"/>
            <a:ext cx="4214842" cy="3200400"/>
          </a:xfrm>
        </p:spPr>
        <p:txBody>
          <a:bodyPr anchor="ctr">
            <a:noAutofit/>
          </a:bodyPr>
          <a:lstStyle>
            <a:extLst/>
          </a:lstStyle>
          <a:p>
            <a:pPr>
              <a:buNone/>
            </a:pPr>
            <a:r>
              <a:rPr lang="en-US" sz="1600" dirty="0" smtClean="0"/>
              <a:t>Concurrent-aware </a:t>
            </a:r>
            <a:r>
              <a:rPr lang="en-US" sz="1600" dirty="0" smtClean="0"/>
              <a:t>implementation </a:t>
            </a:r>
            <a:r>
              <a:rPr lang="en-US" sz="1600" dirty="0" smtClean="0"/>
              <a:t>classes in API:</a:t>
            </a:r>
            <a:endParaRPr lang="en-US" sz="1600" dirty="0" smtClean="0"/>
          </a:p>
          <a:p>
            <a:pPr>
              <a:buNone/>
            </a:pPr>
            <a:r>
              <a:rPr lang="en-US" sz="1600" dirty="0" err="1" smtClean="0"/>
              <a:t>LinkedBlockingQueue</a:t>
            </a:r>
            <a:r>
              <a:rPr lang="en-US" sz="1600" dirty="0" smtClean="0"/>
              <a:t> / </a:t>
            </a:r>
            <a:r>
              <a:rPr lang="en-US" sz="1600" dirty="0" err="1" smtClean="0"/>
              <a:t>ArrayBlockingQueue</a:t>
            </a:r>
            <a:endParaRPr lang="en-US" sz="1600" dirty="0" smtClean="0"/>
          </a:p>
          <a:p>
            <a:pPr>
              <a:buNone/>
            </a:pPr>
            <a:r>
              <a:rPr lang="en-US" sz="1600" dirty="0" err="1" smtClean="0"/>
              <a:t>PriorityBlockingQueue</a:t>
            </a:r>
            <a:r>
              <a:rPr lang="en-US" sz="1600" dirty="0" smtClean="0"/>
              <a:t> / </a:t>
            </a:r>
            <a:r>
              <a:rPr lang="en-US" sz="1600" dirty="0" err="1" smtClean="0"/>
              <a:t>DelayQueue</a:t>
            </a:r>
            <a:endParaRPr lang="en-US" sz="1600" dirty="0" smtClean="0"/>
          </a:p>
          <a:p>
            <a:pPr>
              <a:buNone/>
            </a:pPr>
            <a:r>
              <a:rPr lang="en-US" sz="1600" dirty="0" err="1" smtClean="0"/>
              <a:t>SynchronousQueue</a:t>
            </a:r>
            <a:r>
              <a:rPr lang="en-US" sz="1600" dirty="0" smtClean="0"/>
              <a:t> / </a:t>
            </a:r>
            <a:r>
              <a:rPr lang="en-US" sz="1600" dirty="0" err="1" smtClean="0"/>
              <a:t>LinkedBlockingDeque</a:t>
            </a:r>
            <a:endParaRPr lang="en-US" sz="1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idescreenPresentation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5000"/>
                <a:satMod val="150000"/>
              </a:schemeClr>
            </a:gs>
            <a:gs pos="35000">
              <a:schemeClr val="phClr">
                <a:shade val="60000"/>
                <a:satMod val="150000"/>
              </a:schemeClr>
            </a:gs>
            <a:gs pos="100000">
              <a:schemeClr val="phClr">
                <a:tint val="97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WidescreenPresentation</Template>
  <TotalTime>0</TotalTime>
  <Words>1542</Words>
  <Application>Microsoft Office PowerPoint</Application>
  <PresentationFormat>On-screen Show (16:9)</PresentationFormat>
  <Paragraphs>245</Paragraphs>
  <Slides>35</Slides>
  <Notes>25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WidescreenPresentation</vt:lpstr>
      <vt:lpstr>Master class-2</vt:lpstr>
      <vt:lpstr>Today’s Agenda</vt:lpstr>
      <vt:lpstr>Java Collecion</vt:lpstr>
      <vt:lpstr>Collection Framework: About</vt:lpstr>
      <vt:lpstr>Array  Vs Collection</vt:lpstr>
      <vt:lpstr>Collection Framework: Advantages</vt:lpstr>
      <vt:lpstr>Collection: Implementations</vt:lpstr>
      <vt:lpstr>Collection: Implementations</vt:lpstr>
      <vt:lpstr>Collection Framework: Concurrency</vt:lpstr>
      <vt:lpstr>Collection: Methods</vt:lpstr>
      <vt:lpstr>Collection: Example</vt:lpstr>
      <vt:lpstr>Collection Framework: Map</vt:lpstr>
      <vt:lpstr>Collection Framework: Map</vt:lpstr>
      <vt:lpstr>Collection Framework: Map</vt:lpstr>
      <vt:lpstr>Collection Framework: Utility</vt:lpstr>
      <vt:lpstr>Collection Framework: Utility</vt:lpstr>
      <vt:lpstr>Collection Framework: Demo</vt:lpstr>
      <vt:lpstr>Collection Framework: Demo</vt:lpstr>
      <vt:lpstr>Collection Framework: Conclusion</vt:lpstr>
      <vt:lpstr>JDBC</vt:lpstr>
      <vt:lpstr>JDBC : Define</vt:lpstr>
      <vt:lpstr>JDBC : APIs</vt:lpstr>
      <vt:lpstr>JDBC: DriverManager</vt:lpstr>
      <vt:lpstr>JDBC : Connection</vt:lpstr>
      <vt:lpstr>JDBC : Statement</vt:lpstr>
      <vt:lpstr>JDBC : ResultSet</vt:lpstr>
      <vt:lpstr>JDBC : Flow</vt:lpstr>
      <vt:lpstr>JDBC : Flow</vt:lpstr>
      <vt:lpstr>JDBC : Flow</vt:lpstr>
      <vt:lpstr>JDBC : Flow</vt:lpstr>
      <vt:lpstr>JDBC – Exception handling</vt:lpstr>
      <vt:lpstr>JDBC : SQLException</vt:lpstr>
      <vt:lpstr>JDBC : SQLException Methods</vt:lpstr>
      <vt:lpstr>JDBC : Code</vt:lpstr>
      <vt:lpstr>Slide 35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2023-09-07T14:10:13Z</dcterms:created>
  <dcterms:modified xsi:type="dcterms:W3CDTF">2023-09-07T15:42:32Z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1033</vt:i4>
  </property>
  <property fmtid="{D5CDD505-2E9C-101B-9397-08002B2CF9AE}" pid="3" name="_Version">
    <vt:lpwstr>12.0.4518</vt:lpwstr>
  </property>
</Properties>
</file>