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5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18" r:id="rId24"/>
    <p:sldId id="298" r:id="rId25"/>
    <p:sldId id="307" r:id="rId26"/>
    <p:sldId id="308" r:id="rId27"/>
    <p:sldId id="312" r:id="rId28"/>
    <p:sldId id="310" r:id="rId29"/>
    <p:sldId id="311" r:id="rId30"/>
    <p:sldId id="299" r:id="rId31"/>
    <p:sldId id="300" r:id="rId32"/>
    <p:sldId id="315" r:id="rId33"/>
    <p:sldId id="316" r:id="rId34"/>
    <p:sldId id="317" r:id="rId35"/>
    <p:sldId id="313" r:id="rId36"/>
    <p:sldId id="314" r:id="rId37"/>
    <p:sldId id="292" r:id="rId38"/>
    <p:sldId id="293" r:id="rId39"/>
    <p:sldId id="273" r:id="rId40"/>
    <p:sldId id="294" r:id="rId41"/>
    <p:sldId id="295" r:id="rId42"/>
    <p:sldId id="301" r:id="rId43"/>
    <p:sldId id="303" r:id="rId44"/>
    <p:sldId id="302" r:id="rId45"/>
    <p:sldId id="304" r:id="rId46"/>
    <p:sldId id="305" r:id="rId47"/>
    <p:sldId id="264" r:id="rId4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87621" autoAdjust="0"/>
  </p:normalViewPr>
  <p:slideViewPr>
    <p:cSldViewPr>
      <p:cViewPr varScale="1">
        <p:scale>
          <a:sx n="103" d="100"/>
          <a:sy n="103" d="100"/>
        </p:scale>
        <p:origin x="-734" y="-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9/20/2023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9/20/2023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Master class-2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r>
              <a:rPr lang="en-IN" sz="2800" dirty="0" smtClean="0"/>
              <a:t>JS: Introduction</a:t>
            </a:r>
            <a:endParaRPr lang="en-US" sz="280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214282" y="1428742"/>
            <a:ext cx="5929354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IN" sz="1600" dirty="0" smtClean="0"/>
              <a:t>JavaScript is the programming language of HTML and the Web.</a:t>
            </a:r>
          </a:p>
          <a:p>
            <a:r>
              <a:rPr lang="en-IN" sz="1600" dirty="0" smtClean="0"/>
              <a:t>JavaScript is easy to learn.</a:t>
            </a:r>
          </a:p>
          <a:p>
            <a:r>
              <a:rPr lang="en-IN" sz="1600" dirty="0" smtClean="0"/>
              <a:t>In HTML, JavaScript code must be inserted between &lt;script&gt; and &lt;/script&gt; tags.</a:t>
            </a:r>
          </a:p>
          <a:p>
            <a:r>
              <a:rPr lang="en-IN" sz="1600" dirty="0" smtClean="0"/>
              <a:t>You can place any number of scripts in an HTML document.</a:t>
            </a:r>
          </a:p>
          <a:p>
            <a:r>
              <a:rPr lang="en-IN" sz="1600" dirty="0" smtClean="0"/>
              <a:t>Scripts can be placed in the &lt;body&gt;, or in the &lt;head&gt; section of an HTML page, or in both.</a:t>
            </a:r>
          </a:p>
          <a:p>
            <a:r>
              <a:rPr lang="en-IN" sz="1600" dirty="0" smtClean="0"/>
              <a:t>Scripts can also be placed in external files(file extension</a:t>
            </a:r>
            <a:r>
              <a:rPr lang="en-IN" sz="1600" b="1" dirty="0" smtClean="0"/>
              <a:t> .</a:t>
            </a:r>
            <a:r>
              <a:rPr lang="en-IN" sz="1600" b="1" dirty="0" err="1" smtClean="0"/>
              <a:t>js</a:t>
            </a:r>
            <a:r>
              <a:rPr lang="en-IN" sz="1600" dirty="0" smtClean="0"/>
              <a:t>.)</a:t>
            </a:r>
          </a:p>
          <a:p>
            <a:r>
              <a:rPr lang="en-IN" sz="1600" dirty="0" smtClean="0"/>
              <a:t>&lt;script </a:t>
            </a:r>
            <a:r>
              <a:rPr lang="en-IN" sz="1600" dirty="0" err="1" smtClean="0"/>
              <a:t>src</a:t>
            </a:r>
            <a:r>
              <a:rPr lang="en-IN" sz="1600" dirty="0" smtClean="0"/>
              <a:t>="myScript.js"&gt;&lt;/script&gt;</a:t>
            </a:r>
          </a:p>
          <a:p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6215074" y="1643056"/>
            <a:ext cx="2834529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100" dirty="0"/>
              <a:t>&lt;!DOCTYPE html&gt;</a:t>
            </a:r>
          </a:p>
          <a:p>
            <a:r>
              <a:rPr lang="en-IN" sz="1100" dirty="0"/>
              <a:t>&lt;html&gt;</a:t>
            </a:r>
          </a:p>
          <a:p>
            <a:r>
              <a:rPr lang="en-IN" sz="1100" dirty="0"/>
              <a:t>&lt;body&gt;</a:t>
            </a:r>
          </a:p>
          <a:p>
            <a:endParaRPr lang="en-IN" sz="1100" dirty="0"/>
          </a:p>
          <a:p>
            <a:r>
              <a:rPr lang="en-IN" sz="1100" dirty="0"/>
              <a:t>&lt;h2&gt;My First JavaScript&lt;/h2&gt;</a:t>
            </a:r>
          </a:p>
          <a:p>
            <a:endParaRPr lang="en-IN" sz="1100" dirty="0"/>
          </a:p>
          <a:p>
            <a:r>
              <a:rPr lang="en-IN" sz="1100" b="1" dirty="0"/>
              <a:t>&lt;button type="button"</a:t>
            </a:r>
          </a:p>
          <a:p>
            <a:r>
              <a:rPr lang="en-IN" sz="1100" b="1" dirty="0" err="1"/>
              <a:t>onclick</a:t>
            </a:r>
            <a:r>
              <a:rPr lang="en-IN" sz="1100" b="1" dirty="0"/>
              <a:t>="</a:t>
            </a:r>
            <a:r>
              <a:rPr lang="en-IN" sz="1100" b="1" dirty="0" err="1"/>
              <a:t>document.getElementById</a:t>
            </a:r>
            <a:r>
              <a:rPr lang="en-IN" sz="1100" b="1" dirty="0"/>
              <a:t>('demo</a:t>
            </a:r>
            <a:r>
              <a:rPr lang="en-IN" sz="1100" b="1" dirty="0" smtClean="0"/>
              <a:t>')</a:t>
            </a:r>
          </a:p>
          <a:p>
            <a:r>
              <a:rPr lang="en-IN" sz="1100" b="1" dirty="0" smtClean="0"/>
              <a:t>              .</a:t>
            </a:r>
            <a:r>
              <a:rPr lang="en-IN" sz="1100" b="1" dirty="0" err="1"/>
              <a:t>innerHTML</a:t>
            </a:r>
            <a:r>
              <a:rPr lang="en-IN" sz="1100" b="1" dirty="0"/>
              <a:t> = Date()"&gt;</a:t>
            </a:r>
          </a:p>
          <a:p>
            <a:r>
              <a:rPr lang="en-IN" sz="1100" b="1" dirty="0"/>
              <a:t>Click </a:t>
            </a:r>
            <a:r>
              <a:rPr lang="en-IN" sz="1100" b="1" dirty="0" smtClean="0"/>
              <a:t>me</a:t>
            </a:r>
          </a:p>
          <a:p>
            <a:r>
              <a:rPr lang="en-IN" sz="1100" b="1" dirty="0" smtClean="0"/>
              <a:t>&lt;/</a:t>
            </a:r>
            <a:r>
              <a:rPr lang="en-IN" sz="1100" b="1" dirty="0"/>
              <a:t>button&gt;</a:t>
            </a:r>
          </a:p>
          <a:p>
            <a:endParaRPr lang="en-IN" sz="1100" dirty="0"/>
          </a:p>
          <a:p>
            <a:r>
              <a:rPr lang="en-IN" sz="1100" dirty="0"/>
              <a:t>&lt;p id="demo"&gt;&lt;/p&gt;</a:t>
            </a:r>
          </a:p>
          <a:p>
            <a:endParaRPr lang="en-IN" sz="1100" dirty="0"/>
          </a:p>
          <a:p>
            <a:r>
              <a:rPr lang="en-IN" sz="1100" dirty="0"/>
              <a:t>&lt;/body&gt;</a:t>
            </a:r>
          </a:p>
          <a:p>
            <a:r>
              <a:rPr lang="en-IN" sz="1100" dirty="0"/>
              <a:t>&lt;/html&gt;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r>
              <a:rPr lang="en-IN" sz="2800" dirty="0" smtClean="0"/>
              <a:t>JS: Uses</a:t>
            </a:r>
            <a:endParaRPr lang="en-US" sz="280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214282" y="1285866"/>
            <a:ext cx="5929354" cy="3786214"/>
          </a:xfrm>
        </p:spPr>
        <p:txBody>
          <a:bodyPr anchor="ctr">
            <a:noAutofit/>
          </a:bodyPr>
          <a:lstStyle>
            <a:extLst/>
          </a:lstStyle>
          <a:p>
            <a:r>
              <a:rPr lang="en-IN" sz="1200" dirty="0" smtClean="0"/>
              <a:t>The &lt;script&gt; Tag</a:t>
            </a:r>
          </a:p>
          <a:p>
            <a:r>
              <a:rPr lang="en-IN" sz="1200" b="1" dirty="0" smtClean="0">
                <a:solidFill>
                  <a:srgbClr val="FF0000"/>
                </a:solidFill>
              </a:rPr>
              <a:t>Scripts can be placed in the &lt;body&gt;, or in the &lt;head&gt; section of an HTML page, or in both.</a:t>
            </a:r>
          </a:p>
          <a:p>
            <a:endParaRPr lang="en-IN" sz="1200" dirty="0" smtClean="0"/>
          </a:p>
          <a:p>
            <a:r>
              <a:rPr lang="en-IN" sz="1200" dirty="0" smtClean="0"/>
              <a:t>&lt;!DOCTYPE html&gt;</a:t>
            </a:r>
            <a:br>
              <a:rPr lang="en-IN" sz="1200" dirty="0" smtClean="0"/>
            </a:br>
            <a:r>
              <a:rPr lang="en-IN" sz="1200" dirty="0" smtClean="0"/>
              <a:t>&lt;html&gt;</a:t>
            </a:r>
            <a:br>
              <a:rPr lang="en-IN" sz="1200" dirty="0" smtClean="0"/>
            </a:br>
            <a:r>
              <a:rPr lang="en-IN" sz="1200" dirty="0" smtClean="0"/>
              <a:t>&lt;body&gt; </a:t>
            </a:r>
            <a:br>
              <a:rPr lang="en-IN" sz="1200" dirty="0" smtClean="0"/>
            </a:b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&lt;h1&gt;A Web Page&lt;/h1&gt;</a:t>
            </a:r>
            <a:br>
              <a:rPr lang="en-IN" sz="1200" dirty="0" smtClean="0"/>
            </a:br>
            <a:r>
              <a:rPr lang="en-IN" sz="1200" dirty="0" smtClean="0"/>
              <a:t>&lt;p id="demo"&gt;A Paragraph&lt;/p&gt;</a:t>
            </a:r>
            <a:br>
              <a:rPr lang="en-IN" sz="1200" dirty="0" smtClean="0"/>
            </a:br>
            <a:r>
              <a:rPr lang="en-IN" sz="1200" dirty="0" smtClean="0"/>
              <a:t>&lt;button type="button" </a:t>
            </a:r>
            <a:r>
              <a:rPr lang="en-IN" sz="1200" dirty="0" err="1" smtClean="0"/>
              <a:t>onclick</a:t>
            </a:r>
            <a:r>
              <a:rPr lang="en-IN" sz="1200" dirty="0" smtClean="0"/>
              <a:t>="</a:t>
            </a:r>
            <a:r>
              <a:rPr lang="en-IN" sz="1200" dirty="0" err="1" smtClean="0"/>
              <a:t>myFunction</a:t>
            </a:r>
            <a:r>
              <a:rPr lang="en-IN" sz="1200" dirty="0" smtClean="0"/>
              <a:t>()"&gt;Try it&lt;/button&gt;</a:t>
            </a:r>
            <a:br>
              <a:rPr lang="en-IN" sz="1200" dirty="0" smtClean="0"/>
            </a:b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>
                <a:solidFill>
                  <a:srgbClr val="FF0000"/>
                </a:solidFill>
              </a:rPr>
              <a:t>&lt;script&gt;</a:t>
            </a:r>
            <a:br>
              <a:rPr lang="en-IN" sz="1200" dirty="0" smtClean="0">
                <a:solidFill>
                  <a:srgbClr val="FF0000"/>
                </a:solidFill>
              </a:rPr>
            </a:br>
            <a:r>
              <a:rPr lang="en-IN" sz="1200" dirty="0" smtClean="0">
                <a:solidFill>
                  <a:srgbClr val="FF0000"/>
                </a:solidFill>
              </a:rPr>
              <a:t>function </a:t>
            </a:r>
            <a:r>
              <a:rPr lang="en-IN" sz="1200" dirty="0" err="1" smtClean="0">
                <a:solidFill>
                  <a:srgbClr val="FF0000"/>
                </a:solidFill>
              </a:rPr>
              <a:t>myFunction</a:t>
            </a:r>
            <a:r>
              <a:rPr lang="en-IN" sz="1200" dirty="0" smtClean="0">
                <a:solidFill>
                  <a:srgbClr val="FF0000"/>
                </a:solidFill>
              </a:rPr>
              <a:t>() {</a:t>
            </a:r>
            <a:br>
              <a:rPr lang="en-IN" sz="1200" dirty="0" smtClean="0">
                <a:solidFill>
                  <a:srgbClr val="FF0000"/>
                </a:solidFill>
              </a:rPr>
            </a:br>
            <a:r>
              <a:rPr lang="en-IN" sz="1200" dirty="0" smtClean="0">
                <a:solidFill>
                  <a:srgbClr val="FF0000"/>
                </a:solidFill>
              </a:rPr>
              <a:t>   </a:t>
            </a:r>
            <a:r>
              <a:rPr lang="en-IN" sz="12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IN" sz="1200" dirty="0" smtClean="0">
                <a:solidFill>
                  <a:srgbClr val="FF0000"/>
                </a:solidFill>
              </a:rPr>
              <a:t>("demo").</a:t>
            </a:r>
            <a:r>
              <a:rPr lang="en-IN" sz="1200" dirty="0" err="1" smtClean="0">
                <a:solidFill>
                  <a:srgbClr val="FF0000"/>
                </a:solidFill>
              </a:rPr>
              <a:t>innerHTML</a:t>
            </a:r>
            <a:r>
              <a:rPr lang="en-IN" sz="1200" dirty="0" smtClean="0">
                <a:solidFill>
                  <a:srgbClr val="FF0000"/>
                </a:solidFill>
              </a:rPr>
              <a:t> = "Paragraph changed.";</a:t>
            </a:r>
            <a:br>
              <a:rPr lang="en-IN" sz="1200" dirty="0" smtClean="0">
                <a:solidFill>
                  <a:srgbClr val="FF0000"/>
                </a:solidFill>
              </a:rPr>
            </a:br>
            <a:r>
              <a:rPr lang="en-IN" sz="1200" dirty="0" smtClean="0">
                <a:solidFill>
                  <a:srgbClr val="FF0000"/>
                </a:solidFill>
              </a:rPr>
              <a:t>}</a:t>
            </a:r>
            <a:br>
              <a:rPr lang="en-IN" sz="1200" dirty="0" smtClean="0">
                <a:solidFill>
                  <a:srgbClr val="FF0000"/>
                </a:solidFill>
              </a:rPr>
            </a:br>
            <a:r>
              <a:rPr lang="en-IN" sz="1200" dirty="0" smtClean="0">
                <a:solidFill>
                  <a:srgbClr val="FF0000"/>
                </a:solidFill>
              </a:rPr>
              <a:t>&lt;/script&gt;</a:t>
            </a:r>
            <a:br>
              <a:rPr lang="en-IN" sz="1200" dirty="0" smtClean="0">
                <a:solidFill>
                  <a:srgbClr val="FF0000"/>
                </a:solidFill>
              </a:rPr>
            </a:b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&lt;/body&gt; &lt;/html&gt;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r>
              <a:rPr lang="en-IN" sz="2800" dirty="0" smtClean="0"/>
              <a:t>JS: Uses</a:t>
            </a:r>
            <a:endParaRPr lang="en-US" sz="280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214282" y="1285866"/>
            <a:ext cx="5929354" cy="3786214"/>
          </a:xfrm>
        </p:spPr>
        <p:txBody>
          <a:bodyPr anchor="ctr">
            <a:noAutofit/>
          </a:bodyPr>
          <a:lstStyle>
            <a:extLst/>
          </a:lstStyle>
          <a:p>
            <a:r>
              <a:rPr lang="en-IN" sz="1200" dirty="0" smtClean="0"/>
              <a:t>The &lt;script&gt; Tag</a:t>
            </a:r>
          </a:p>
          <a:p>
            <a:r>
              <a:rPr lang="en-IN" sz="1200" b="1" dirty="0" smtClean="0">
                <a:solidFill>
                  <a:srgbClr val="FF0000"/>
                </a:solidFill>
              </a:rPr>
              <a:t>Scripts can also be placed in external files(file extension .</a:t>
            </a:r>
            <a:r>
              <a:rPr lang="en-IN" sz="1200" b="1" dirty="0" err="1" smtClean="0">
                <a:solidFill>
                  <a:srgbClr val="FF0000"/>
                </a:solidFill>
              </a:rPr>
              <a:t>js</a:t>
            </a:r>
            <a:r>
              <a:rPr lang="en-IN" sz="1200" b="1" dirty="0" smtClean="0">
                <a:solidFill>
                  <a:srgbClr val="FF0000"/>
                </a:solidFill>
              </a:rPr>
              <a:t>.)</a:t>
            </a:r>
          </a:p>
          <a:p>
            <a:endParaRPr lang="en-IN" sz="1200" b="1" dirty="0" smtClean="0">
              <a:solidFill>
                <a:srgbClr val="FF0000"/>
              </a:solidFill>
            </a:endParaRPr>
          </a:p>
          <a:p>
            <a:r>
              <a:rPr lang="en-IN" sz="1200" dirty="0" smtClean="0"/>
              <a:t>&lt;!DOCTYPE html&gt;</a:t>
            </a:r>
          </a:p>
          <a:p>
            <a:r>
              <a:rPr lang="en-IN" sz="1200" dirty="0" smtClean="0"/>
              <a:t>&lt;html&gt;</a:t>
            </a:r>
          </a:p>
          <a:p>
            <a:r>
              <a:rPr lang="en-IN" sz="1200" dirty="0" smtClean="0"/>
              <a:t>&lt;body&gt;</a:t>
            </a:r>
          </a:p>
          <a:p>
            <a:r>
              <a:rPr lang="en-IN" sz="1200" dirty="0" smtClean="0"/>
              <a:t>&lt;h2&gt;External JavaScript&lt;/h2&gt;</a:t>
            </a:r>
          </a:p>
          <a:p>
            <a:r>
              <a:rPr lang="en-IN" sz="1200" dirty="0" smtClean="0"/>
              <a:t>&lt;p id="demo"&gt;A Paragraph.&lt;/p&gt;</a:t>
            </a:r>
          </a:p>
          <a:p>
            <a:r>
              <a:rPr lang="en-IN" sz="1200" dirty="0" smtClean="0"/>
              <a:t>&lt;button type="button" </a:t>
            </a:r>
            <a:r>
              <a:rPr lang="en-IN" sz="1200" dirty="0" err="1" smtClean="0"/>
              <a:t>onclick</a:t>
            </a:r>
            <a:r>
              <a:rPr lang="en-IN" sz="1200" dirty="0" smtClean="0"/>
              <a:t>="</a:t>
            </a:r>
            <a:r>
              <a:rPr lang="en-IN" sz="1200" dirty="0" err="1" smtClean="0"/>
              <a:t>myFunction</a:t>
            </a:r>
            <a:r>
              <a:rPr lang="en-IN" sz="1200" dirty="0" smtClean="0"/>
              <a:t>()"&gt;Try it&lt;/button&gt;</a:t>
            </a:r>
          </a:p>
          <a:p>
            <a:r>
              <a:rPr lang="en-IN" sz="1200" dirty="0" smtClean="0"/>
              <a:t>&lt;p&gt;(</a:t>
            </a:r>
            <a:r>
              <a:rPr lang="en-IN" sz="1200" dirty="0" err="1" smtClean="0"/>
              <a:t>myFunction</a:t>
            </a:r>
            <a:r>
              <a:rPr lang="en-IN" sz="1200" dirty="0" smtClean="0"/>
              <a:t> is stored in an external file called "myScript.js")&lt;/p&gt;</a:t>
            </a:r>
          </a:p>
          <a:p>
            <a:r>
              <a:rPr lang="en-IN" sz="1200" dirty="0" smtClean="0">
                <a:solidFill>
                  <a:srgbClr val="FF0000"/>
                </a:solidFill>
              </a:rPr>
              <a:t>&lt;script </a:t>
            </a:r>
            <a:r>
              <a:rPr lang="en-IN" sz="1200" dirty="0" err="1" smtClean="0">
                <a:solidFill>
                  <a:srgbClr val="FF0000"/>
                </a:solidFill>
              </a:rPr>
              <a:t>src</a:t>
            </a:r>
            <a:r>
              <a:rPr lang="en-IN" sz="1200" dirty="0" smtClean="0">
                <a:solidFill>
                  <a:srgbClr val="FF0000"/>
                </a:solidFill>
              </a:rPr>
              <a:t>="myScript.js"&gt;&lt;/script&gt;</a:t>
            </a:r>
          </a:p>
          <a:p>
            <a:r>
              <a:rPr lang="en-IN" sz="1200" dirty="0" smtClean="0"/>
              <a:t>&lt;/body&gt;</a:t>
            </a:r>
          </a:p>
          <a:p>
            <a:r>
              <a:rPr lang="en-IN" sz="1200" dirty="0" smtClean="0"/>
              <a:t>&lt;/html&gt;</a:t>
            </a:r>
            <a:endParaRPr lang="en-IN" sz="1200" dirty="0"/>
          </a:p>
        </p:txBody>
      </p:sp>
      <p:sp>
        <p:nvSpPr>
          <p:cNvPr id="4" name="Rectangle 3"/>
          <p:cNvSpPr/>
          <p:nvPr/>
        </p:nvSpPr>
        <p:spPr>
          <a:xfrm>
            <a:off x="4714877" y="2071684"/>
            <a:ext cx="4214842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Segoe UI" panose="020B0502040204020203" pitchFamily="34" charset="0"/>
              </a:rPr>
              <a:t>External file: myScript.js</a:t>
            </a:r>
          </a:p>
          <a:p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"demo</a:t>
            </a:r>
            <a:r>
              <a:rPr lang="en-IN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"Paragraph changed."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r>
              <a:rPr lang="en-IN" sz="2800" dirty="0" smtClean="0"/>
              <a:t>JS: Local Vs Global scope</a:t>
            </a:r>
            <a:endParaRPr lang="en-US" sz="280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285720" y="642924"/>
            <a:ext cx="4071966" cy="3786214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600" dirty="0" smtClean="0"/>
              <a:t>Variables declared within a JavaScript function, become </a:t>
            </a:r>
            <a:r>
              <a:rPr lang="en-US" sz="1600" b="1" dirty="0" smtClean="0"/>
              <a:t>LOCAL</a:t>
            </a:r>
            <a:r>
              <a:rPr lang="en-US" sz="1600" dirty="0" smtClean="0"/>
              <a:t> to the function.</a:t>
            </a:r>
          </a:p>
          <a:p>
            <a:endParaRPr lang="en-US" sz="1600" dirty="0" smtClean="0"/>
          </a:p>
          <a:p>
            <a:r>
              <a:rPr lang="en-US" sz="1600" dirty="0" smtClean="0"/>
              <a:t>OUTPUT-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429124" y="1357304"/>
            <a:ext cx="4214842" cy="38087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&lt;!DOCTYPE html&gt;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&lt;html&gt;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&lt;body&gt;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&lt;h2&gt;JavaScript Scope&lt;/h2&gt;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&lt;p&gt;&lt;b&gt;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carName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&lt;/b&gt; is undefined outside 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myFunction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():&lt;/p&gt;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&lt;p id="demo1"&gt;&lt;/p&gt;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&lt;p id="demo2"&gt;&lt;/p&gt;</a:t>
            </a:r>
          </a:p>
          <a:p>
            <a:endParaRPr lang="en-IN" sz="105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&lt;script&gt;</a:t>
            </a:r>
          </a:p>
          <a:p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myFunction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();</a:t>
            </a:r>
          </a:p>
          <a:p>
            <a:endParaRPr lang="en-IN" sz="105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function 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myFunction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 {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 let 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carName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= "Volvo";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 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document.getElementById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("demo1").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innerHTML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=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             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typeof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carName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+ " " + 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carName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  <a:p>
            <a:endParaRPr lang="en-IN" sz="105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document.getElementById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("demo2").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innerHTML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= 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     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typeof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carName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&lt;/script&gt;</a:t>
            </a:r>
          </a:p>
          <a:p>
            <a:endParaRPr lang="en-IN" sz="105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&lt;/body&gt;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&lt;/html&gt;</a:t>
            </a:r>
            <a:endParaRPr lang="en-IN" sz="105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324225"/>
            <a:ext cx="38004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r>
              <a:rPr lang="en-IN" sz="2800" dirty="0" smtClean="0"/>
              <a:t>JS: Local Vs Global scope</a:t>
            </a:r>
            <a:endParaRPr lang="en-US" sz="280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285720" y="642924"/>
            <a:ext cx="4071966" cy="3786214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600" dirty="0" smtClean="0"/>
              <a:t>A variable declared outside a function, becomes </a:t>
            </a:r>
            <a:r>
              <a:rPr lang="en-US" sz="1600" b="1" dirty="0" smtClean="0"/>
              <a:t>GLOBAL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All scripts and functions on a web page can access it. </a:t>
            </a:r>
          </a:p>
          <a:p>
            <a:r>
              <a:rPr lang="en-US" sz="1600" dirty="0" smtClean="0"/>
              <a:t>Output:</a:t>
            </a:r>
          </a:p>
          <a:p>
            <a:endParaRPr lang="en-US" sz="1600" dirty="0" smtClean="0"/>
          </a:p>
          <a:p>
            <a:r>
              <a:rPr lang="en-US" sz="1600" dirty="0" smtClean="0"/>
              <a:t>OUTPUT-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429124" y="1357304"/>
            <a:ext cx="4214842" cy="38087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&lt;!DOCTYPE html&gt;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&lt;html&gt;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&lt;body&gt;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&lt;h2&gt;JavaScript Scope&lt;/h2&gt;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&lt;p&gt;&lt;b&gt;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carName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&lt;/b&gt; is undefined outside 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myFunction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():&lt;/p&gt;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&lt;p id="demo1"&gt;&lt;/p&gt;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&lt;p id="demo2"&gt;&lt;/p&gt;</a:t>
            </a:r>
          </a:p>
          <a:p>
            <a:endParaRPr lang="en-IN" sz="105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&lt;script&gt;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let 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carName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= "Volvo";</a:t>
            </a:r>
          </a:p>
          <a:p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myFunction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();</a:t>
            </a:r>
          </a:p>
          <a:p>
            <a:endParaRPr lang="en-IN" sz="105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function 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myFunction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 {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  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document.getElementById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("demo1").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innerHTML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=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             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typeof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carName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+ " " + 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carName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  <a:p>
            <a:endParaRPr lang="en-IN" sz="105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document.getElementById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("demo2").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innerHTML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= 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             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typeof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carName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+ " " + </a:t>
            </a:r>
            <a:r>
              <a:rPr lang="en-IN" sz="105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carName</a:t>
            </a:r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&lt;/script&gt;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&lt;/body&gt;</a:t>
            </a:r>
          </a:p>
          <a:p>
            <a:r>
              <a:rPr lang="en-IN" sz="105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&lt;/html&gt;</a:t>
            </a:r>
            <a:endParaRPr lang="en-IN" sz="105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71816"/>
            <a:ext cx="38290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JEE Framework</a:t>
            </a:r>
            <a:endParaRPr lang="en-US" dirty="0"/>
          </a:p>
        </p:txBody>
      </p:sp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6280" b="1628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JEE Framework</a:t>
            </a:r>
            <a:r>
              <a:rPr lang="en-IN" dirty="0" smtClean="0"/>
              <a:t>: </a:t>
            </a:r>
            <a:r>
              <a:rPr lang="en-IN" dirty="0" err="1" smtClean="0"/>
              <a:t>Servlet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42910" y="1357304"/>
            <a:ext cx="4500594" cy="3200400"/>
          </a:xfrm>
        </p:spPr>
        <p:txBody>
          <a:bodyPr anchor="ctr">
            <a:noAutofit/>
          </a:bodyPr>
          <a:lstStyle>
            <a:extLst/>
          </a:lstStyle>
          <a:p>
            <a:pPr lvl="0"/>
            <a:r>
              <a:rPr lang="en-US" sz="1600" dirty="0" err="1" smtClean="0"/>
              <a:t>Servlet</a:t>
            </a:r>
            <a:r>
              <a:rPr lang="en-US" sz="1600" dirty="0" smtClean="0"/>
              <a:t> is a technology i.e. used to create web application.</a:t>
            </a:r>
            <a:endParaRPr lang="en-IN" sz="1600" dirty="0" smtClean="0"/>
          </a:p>
          <a:p>
            <a:pPr lvl="0"/>
            <a:r>
              <a:rPr lang="en-US" sz="1600" dirty="0" err="1" smtClean="0"/>
              <a:t>Servlet</a:t>
            </a:r>
            <a:r>
              <a:rPr lang="en-US" sz="1600" dirty="0" smtClean="0"/>
              <a:t> is an API that provides many interfaces and classes including documentations.</a:t>
            </a:r>
            <a:endParaRPr lang="en-IN" sz="1600" dirty="0" smtClean="0"/>
          </a:p>
          <a:p>
            <a:pPr lvl="0"/>
            <a:r>
              <a:rPr lang="en-US" sz="1600" dirty="0" err="1" smtClean="0"/>
              <a:t>Servlet</a:t>
            </a:r>
            <a:r>
              <a:rPr lang="en-US" sz="1600" dirty="0" smtClean="0"/>
              <a:t> is an interface that must be implemented for creating any </a:t>
            </a:r>
            <a:r>
              <a:rPr lang="en-US" sz="1600" dirty="0" err="1" smtClean="0"/>
              <a:t>servlet</a:t>
            </a:r>
            <a:r>
              <a:rPr lang="en-US" sz="1600" dirty="0" smtClean="0"/>
              <a:t>.</a:t>
            </a:r>
          </a:p>
          <a:p>
            <a:pPr lvl="0"/>
            <a:r>
              <a:rPr lang="en-US" sz="1600" dirty="0" err="1" smtClean="0"/>
              <a:t>Servlet</a:t>
            </a:r>
            <a:r>
              <a:rPr lang="en-US" sz="1600" dirty="0" smtClean="0"/>
              <a:t> is a class that extend the capabilities of the servers and respond to the incoming request. It can respond to any type of requests.</a:t>
            </a:r>
            <a:endParaRPr lang="en-IN" sz="1600" dirty="0" smtClean="0"/>
          </a:p>
          <a:p>
            <a:pPr lvl="0"/>
            <a:r>
              <a:rPr lang="en-US" sz="1600" dirty="0" err="1" smtClean="0"/>
              <a:t>Servlet</a:t>
            </a:r>
            <a:r>
              <a:rPr lang="en-US" sz="1600" dirty="0" smtClean="0"/>
              <a:t> is a web component that is deployed on the server to create dynamic web page.</a:t>
            </a:r>
            <a:endParaRPr lang="en-IN" sz="1600" dirty="0"/>
          </a:p>
        </p:txBody>
      </p:sp>
      <p:pic>
        <p:nvPicPr>
          <p:cNvPr id="7" name="Picture 6" descr="servlet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8392" y="1428742"/>
            <a:ext cx="4085608" cy="338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err="1" smtClean="0"/>
              <a:t>S</a:t>
            </a:r>
            <a:r>
              <a:rPr lang="en-IN" dirty="0" err="1" smtClean="0"/>
              <a:t>ervlet</a:t>
            </a:r>
            <a:r>
              <a:rPr lang="en-IN" dirty="0" smtClean="0"/>
              <a:t>: Advantages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42910" y="1357304"/>
            <a:ext cx="4500594" cy="3200400"/>
          </a:xfrm>
        </p:spPr>
        <p:txBody>
          <a:bodyPr anchor="ctr">
            <a:noAutofit/>
          </a:bodyPr>
          <a:lstStyle>
            <a:extLst/>
          </a:lstStyle>
          <a:p>
            <a:pPr lvl="0"/>
            <a:r>
              <a:rPr lang="en-US" sz="1600" b="1" dirty="0" smtClean="0"/>
              <a:t>Better performance:</a:t>
            </a:r>
            <a:r>
              <a:rPr lang="en-US" sz="1600" dirty="0" smtClean="0"/>
              <a:t> because it creates a thread for each request not process.</a:t>
            </a:r>
            <a:endParaRPr lang="en-IN" sz="1600" dirty="0" smtClean="0"/>
          </a:p>
          <a:p>
            <a:pPr lvl="0"/>
            <a:r>
              <a:rPr lang="en-US" sz="1600" b="1" dirty="0" smtClean="0"/>
              <a:t>Portability:</a:t>
            </a:r>
            <a:r>
              <a:rPr lang="en-US" sz="1600" dirty="0" smtClean="0"/>
              <a:t> because it uses java language.</a:t>
            </a:r>
            <a:endParaRPr lang="en-IN" sz="1600" dirty="0" smtClean="0"/>
          </a:p>
          <a:p>
            <a:pPr lvl="0"/>
            <a:r>
              <a:rPr lang="en-US" sz="1600" b="1" dirty="0" smtClean="0"/>
              <a:t>Robust:</a:t>
            </a:r>
            <a:r>
              <a:rPr lang="en-US" sz="1600" dirty="0" smtClean="0"/>
              <a:t> </a:t>
            </a:r>
            <a:r>
              <a:rPr lang="en-US" sz="1600" dirty="0" err="1" smtClean="0"/>
              <a:t>Servlets</a:t>
            </a:r>
            <a:r>
              <a:rPr lang="en-US" sz="1600" dirty="0" smtClean="0"/>
              <a:t> are managed by JVM so we don't need to worry about memory leak, garbage collection etc.</a:t>
            </a:r>
            <a:endParaRPr lang="en-IN" sz="1600" dirty="0" smtClean="0"/>
          </a:p>
          <a:p>
            <a:pPr lvl="0"/>
            <a:r>
              <a:rPr lang="en-US" sz="1600" b="1" dirty="0" smtClean="0"/>
              <a:t>Secure:</a:t>
            </a:r>
            <a:r>
              <a:rPr lang="en-US" sz="1600" dirty="0" smtClean="0"/>
              <a:t> because it uses java language..</a:t>
            </a:r>
            <a:endParaRPr lang="en-IN" sz="1600" dirty="0"/>
          </a:p>
        </p:txBody>
      </p:sp>
      <p:pic>
        <p:nvPicPr>
          <p:cNvPr id="5" name="Picture 4" descr="advantage of servlet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143254"/>
            <a:ext cx="3248577" cy="176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err="1" smtClean="0"/>
              <a:t>S</a:t>
            </a:r>
            <a:r>
              <a:rPr lang="en-IN" dirty="0" err="1" smtClean="0"/>
              <a:t>ervlet</a:t>
            </a:r>
            <a:r>
              <a:rPr lang="en-IN" dirty="0" smtClean="0"/>
              <a:t>: Container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42910" y="1357304"/>
            <a:ext cx="4500594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600" dirty="0" smtClean="0"/>
              <a:t>It provides the runtime environment for </a:t>
            </a:r>
            <a:r>
              <a:rPr lang="en-US" sz="1600" dirty="0" smtClean="0"/>
              <a:t>JEE </a:t>
            </a:r>
            <a:r>
              <a:rPr lang="en-US" sz="1600" dirty="0" smtClean="0"/>
              <a:t>(j2ee) applications. </a:t>
            </a:r>
          </a:p>
          <a:p>
            <a:r>
              <a:rPr lang="en-US" sz="1600" dirty="0" smtClean="0"/>
              <a:t>The client/user can request only a static WebPages from the server. </a:t>
            </a:r>
          </a:p>
          <a:p>
            <a:r>
              <a:rPr lang="en-US" sz="1600" dirty="0" smtClean="0"/>
              <a:t>If the user wants to read the web pages as per input then the </a:t>
            </a:r>
            <a:r>
              <a:rPr lang="en-US" sz="1600" dirty="0" err="1" smtClean="0"/>
              <a:t>servlet</a:t>
            </a:r>
            <a:r>
              <a:rPr lang="en-US" sz="1600" dirty="0" smtClean="0"/>
              <a:t> container is used in java.</a:t>
            </a:r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servlet</a:t>
            </a:r>
            <a:r>
              <a:rPr lang="en-US" sz="1600" dirty="0" smtClean="0"/>
              <a:t> container is used in java for dynamically generate the web pages on the server side. </a:t>
            </a:r>
          </a:p>
          <a:p>
            <a:r>
              <a:rPr lang="en-US" sz="1600" dirty="0" smtClean="0"/>
              <a:t>Therefore the </a:t>
            </a:r>
            <a:r>
              <a:rPr lang="en-US" sz="1600" dirty="0" err="1" smtClean="0"/>
              <a:t>servlet</a:t>
            </a:r>
            <a:r>
              <a:rPr lang="en-US" sz="1600" dirty="0" smtClean="0"/>
              <a:t> container is the part of a web server that interacts with the </a:t>
            </a:r>
            <a:r>
              <a:rPr lang="en-US" sz="1600" dirty="0" err="1" smtClean="0"/>
              <a:t>servlet</a:t>
            </a:r>
            <a:r>
              <a:rPr lang="en-US" sz="1600" dirty="0" smtClean="0"/>
              <a:t> for handling the dynamic web pages from the client.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5357818" y="164305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 smtClean="0"/>
              <a:t>Performs: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Life </a:t>
            </a:r>
            <a:r>
              <a:rPr lang="en-US" dirty="0" smtClean="0"/>
              <a:t>Cycle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b.  Multithreaded </a:t>
            </a:r>
            <a:r>
              <a:rPr lang="en-US" dirty="0" smtClean="0"/>
              <a:t>support</a:t>
            </a:r>
            <a:endParaRPr lang="en-IN" dirty="0" smtClean="0"/>
          </a:p>
          <a:p>
            <a:pPr lvl="1"/>
            <a:r>
              <a:rPr lang="en-US" dirty="0" smtClean="0"/>
              <a:t>c.  Object </a:t>
            </a:r>
            <a:r>
              <a:rPr lang="en-US" dirty="0" smtClean="0"/>
              <a:t>Pooling</a:t>
            </a:r>
            <a:endParaRPr lang="en-IN" dirty="0" smtClean="0"/>
          </a:p>
          <a:p>
            <a:pPr lvl="1"/>
            <a:r>
              <a:rPr lang="en-US" dirty="0" smtClean="0"/>
              <a:t>d.  Security </a:t>
            </a:r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7" name="Picture 6" descr="Servlet Container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357568"/>
            <a:ext cx="3235476" cy="92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err="1" smtClean="0"/>
              <a:t>S</a:t>
            </a:r>
            <a:r>
              <a:rPr lang="en-IN" dirty="0" err="1" smtClean="0"/>
              <a:t>ervlet</a:t>
            </a:r>
            <a:r>
              <a:rPr lang="en-IN" dirty="0" smtClean="0"/>
              <a:t>: Code pattern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142844" y="1357304"/>
            <a:ext cx="4786346" cy="3200400"/>
          </a:xfrm>
        </p:spPr>
        <p:txBody>
          <a:bodyPr anchor="ctr">
            <a:noAutofit/>
          </a:bodyPr>
          <a:lstStyle>
            <a:extLst/>
          </a:lstStyle>
          <a:p>
            <a:pPr lvl="0"/>
            <a:r>
              <a:rPr lang="en-US" sz="1050" b="1" dirty="0" smtClean="0"/>
              <a:t>public</a:t>
            </a:r>
            <a:r>
              <a:rPr lang="en-US" sz="1050" dirty="0" smtClean="0"/>
              <a:t> </a:t>
            </a:r>
            <a:r>
              <a:rPr lang="en-US" sz="1050" b="1" dirty="0" smtClean="0"/>
              <a:t>class</a:t>
            </a:r>
            <a:r>
              <a:rPr lang="en-US" sz="1050" dirty="0" smtClean="0"/>
              <a:t> Login </a:t>
            </a:r>
            <a:r>
              <a:rPr lang="en-US" sz="1050" b="1" dirty="0" smtClean="0"/>
              <a:t>extends</a:t>
            </a:r>
            <a:r>
              <a:rPr lang="en-US" sz="1050" dirty="0" smtClean="0"/>
              <a:t> </a:t>
            </a:r>
            <a:r>
              <a:rPr lang="en-US" sz="1050" dirty="0" err="1" smtClean="0"/>
              <a:t>HttpServlet</a:t>
            </a:r>
            <a:r>
              <a:rPr lang="en-US" sz="1050" dirty="0" smtClean="0"/>
              <a:t> {  </a:t>
            </a:r>
            <a:endParaRPr lang="en-IN" sz="1050" dirty="0" smtClean="0"/>
          </a:p>
          <a:p>
            <a:pPr lvl="0"/>
            <a:r>
              <a:rPr lang="en-US" sz="1050" dirty="0" smtClean="0"/>
              <a:t>  </a:t>
            </a:r>
            <a:r>
              <a:rPr lang="en-US" sz="1050" b="1" dirty="0" smtClean="0"/>
              <a:t>public</a:t>
            </a:r>
            <a:r>
              <a:rPr lang="en-US" sz="1050" dirty="0" smtClean="0"/>
              <a:t> </a:t>
            </a:r>
            <a:r>
              <a:rPr lang="en-US" sz="1050" b="1" dirty="0" smtClean="0"/>
              <a:t>void</a:t>
            </a:r>
            <a:r>
              <a:rPr lang="en-US" sz="1050" dirty="0" smtClean="0"/>
              <a:t> </a:t>
            </a:r>
            <a:r>
              <a:rPr lang="en-US" sz="1050" dirty="0" err="1" smtClean="0"/>
              <a:t>doPost</a:t>
            </a:r>
            <a:r>
              <a:rPr lang="en-US" sz="1050" dirty="0" smtClean="0"/>
              <a:t>(</a:t>
            </a:r>
            <a:r>
              <a:rPr lang="en-US" sz="1050" dirty="0" err="1" smtClean="0"/>
              <a:t>HttpServletRequest</a:t>
            </a:r>
            <a:r>
              <a:rPr lang="en-US" sz="1050" dirty="0" smtClean="0"/>
              <a:t> request, </a:t>
            </a:r>
            <a:r>
              <a:rPr lang="en-US" sz="1050" dirty="0" err="1" smtClean="0"/>
              <a:t>HttpServletResponse</a:t>
            </a:r>
            <a:r>
              <a:rPr lang="en-US" sz="1050" dirty="0" smtClean="0"/>
              <a:t> response</a:t>
            </a:r>
            <a:r>
              <a:rPr lang="en-US" sz="1050" dirty="0" smtClean="0"/>
              <a:t>)</a:t>
            </a:r>
          </a:p>
          <a:p>
            <a:pPr lvl="0"/>
            <a:r>
              <a:rPr lang="en-US" sz="1050" dirty="0" smtClean="0"/>
              <a:t>  </a:t>
            </a:r>
            <a:r>
              <a:rPr lang="en-US" sz="1050" b="1" dirty="0" smtClean="0"/>
              <a:t>throws</a:t>
            </a:r>
            <a:r>
              <a:rPr lang="en-US" sz="1050" dirty="0" smtClean="0"/>
              <a:t> </a:t>
            </a:r>
            <a:r>
              <a:rPr lang="en-US" sz="1050" dirty="0" err="1" smtClean="0"/>
              <a:t>ServletException</a:t>
            </a:r>
            <a:r>
              <a:rPr lang="en-US" sz="1050" dirty="0" smtClean="0"/>
              <a:t>, </a:t>
            </a:r>
            <a:r>
              <a:rPr lang="en-US" sz="1050" dirty="0" err="1" smtClean="0"/>
              <a:t>IOException</a:t>
            </a:r>
            <a:r>
              <a:rPr lang="en-US" sz="1050" dirty="0" smtClean="0"/>
              <a:t> {      </a:t>
            </a:r>
          </a:p>
          <a:p>
            <a:pPr lvl="0"/>
            <a:r>
              <a:rPr lang="en-US" sz="1050" dirty="0" smtClean="0"/>
              <a:t>   </a:t>
            </a:r>
            <a:r>
              <a:rPr lang="en-US" sz="1050" dirty="0" err="1" smtClean="0"/>
              <a:t>response.setContentType</a:t>
            </a:r>
            <a:r>
              <a:rPr lang="en-US" sz="1050" dirty="0" smtClean="0"/>
              <a:t>("text/html");  </a:t>
            </a:r>
            <a:endParaRPr lang="en-IN" sz="1050" dirty="0" smtClean="0"/>
          </a:p>
          <a:p>
            <a:pPr lvl="0"/>
            <a:r>
              <a:rPr lang="en-US" sz="1050" dirty="0" smtClean="0"/>
              <a:t>    </a:t>
            </a:r>
            <a:r>
              <a:rPr lang="en-US" sz="1050" dirty="0" err="1" smtClean="0"/>
              <a:t>PrintWriter</a:t>
            </a:r>
            <a:r>
              <a:rPr lang="en-US" sz="1050" dirty="0" smtClean="0"/>
              <a:t> out = </a:t>
            </a:r>
            <a:r>
              <a:rPr lang="en-US" sz="1050" dirty="0" err="1" smtClean="0"/>
              <a:t>response.getWriter</a:t>
            </a:r>
            <a:r>
              <a:rPr lang="en-US" sz="1050" dirty="0" smtClean="0"/>
              <a:t>();  </a:t>
            </a:r>
            <a:endParaRPr lang="en-IN" sz="1050" dirty="0" smtClean="0"/>
          </a:p>
          <a:p>
            <a:pPr lvl="0"/>
            <a:r>
              <a:rPr lang="en-US" sz="1050" dirty="0" smtClean="0"/>
              <a:t>     String n=</a:t>
            </a:r>
            <a:r>
              <a:rPr lang="en-US" sz="1050" dirty="0" err="1" smtClean="0"/>
              <a:t>request.getParameter</a:t>
            </a:r>
            <a:r>
              <a:rPr lang="en-US" sz="1050" dirty="0" smtClean="0"/>
              <a:t>("</a:t>
            </a:r>
            <a:r>
              <a:rPr lang="en-US" sz="1050" dirty="0" err="1" smtClean="0"/>
              <a:t>userName</a:t>
            </a:r>
            <a:r>
              <a:rPr lang="en-US" sz="1050" dirty="0" smtClean="0"/>
              <a:t>");  </a:t>
            </a:r>
            <a:endParaRPr lang="en-IN" sz="1050" dirty="0" smtClean="0"/>
          </a:p>
          <a:p>
            <a:pPr lvl="0"/>
            <a:r>
              <a:rPr lang="en-US" sz="1050" dirty="0" smtClean="0"/>
              <a:t>    String p=</a:t>
            </a:r>
            <a:r>
              <a:rPr lang="en-US" sz="1050" dirty="0" err="1" smtClean="0"/>
              <a:t>request.getParameter</a:t>
            </a:r>
            <a:r>
              <a:rPr lang="en-US" sz="1050" dirty="0" smtClean="0"/>
              <a:t>("</a:t>
            </a:r>
            <a:r>
              <a:rPr lang="en-US" sz="1050" dirty="0" err="1" smtClean="0"/>
              <a:t>userPass</a:t>
            </a:r>
            <a:r>
              <a:rPr lang="en-US" sz="1050" dirty="0" smtClean="0"/>
              <a:t>");  </a:t>
            </a:r>
            <a:endParaRPr lang="en-IN" sz="1050" dirty="0" smtClean="0"/>
          </a:p>
          <a:p>
            <a:pPr lvl="0"/>
            <a:r>
              <a:rPr lang="en-US" sz="1050" dirty="0" smtClean="0"/>
              <a:t>       </a:t>
            </a:r>
            <a:r>
              <a:rPr lang="en-US" sz="1050" b="1" dirty="0" smtClean="0"/>
              <a:t>if</a:t>
            </a:r>
            <a:r>
              <a:rPr lang="en-US" sz="1050" dirty="0" smtClean="0"/>
              <a:t>(</a:t>
            </a:r>
            <a:r>
              <a:rPr lang="en-US" sz="1050" dirty="0" err="1" smtClean="0"/>
              <a:t>p.equals</a:t>
            </a:r>
            <a:r>
              <a:rPr lang="en-US" sz="1050" dirty="0" smtClean="0"/>
              <a:t>("</a:t>
            </a:r>
            <a:r>
              <a:rPr lang="en-US" sz="1050" dirty="0" err="1" smtClean="0"/>
              <a:t>servlet</a:t>
            </a:r>
            <a:r>
              <a:rPr lang="en-US" sz="1050" dirty="0" smtClean="0"/>
              <a:t>"){  </a:t>
            </a:r>
            <a:endParaRPr lang="en-IN" sz="1050" dirty="0" smtClean="0"/>
          </a:p>
          <a:p>
            <a:pPr lvl="0"/>
            <a:r>
              <a:rPr lang="en-US" sz="1050" dirty="0" smtClean="0"/>
              <a:t>        </a:t>
            </a:r>
            <a:r>
              <a:rPr lang="en-US" sz="1050" dirty="0" err="1" smtClean="0"/>
              <a:t>RequestDispatcher</a:t>
            </a:r>
            <a:r>
              <a:rPr lang="en-US" sz="1050" dirty="0" smtClean="0"/>
              <a:t> rd=</a:t>
            </a:r>
            <a:r>
              <a:rPr lang="en-US" sz="1050" dirty="0" err="1" smtClean="0"/>
              <a:t>request.getRequestDispatcher</a:t>
            </a:r>
            <a:r>
              <a:rPr lang="en-US" sz="1050" dirty="0" smtClean="0"/>
              <a:t>("servlet2");  </a:t>
            </a:r>
            <a:endParaRPr lang="en-IN" sz="1050" dirty="0" smtClean="0"/>
          </a:p>
          <a:p>
            <a:pPr lvl="0"/>
            <a:r>
              <a:rPr lang="en-US" sz="1050" dirty="0" smtClean="0"/>
              <a:t>        </a:t>
            </a:r>
            <a:r>
              <a:rPr lang="en-US" sz="1050" dirty="0" err="1" smtClean="0"/>
              <a:t>rd.forward</a:t>
            </a:r>
            <a:r>
              <a:rPr lang="en-US" sz="1050" dirty="0" smtClean="0"/>
              <a:t>(request, response);  </a:t>
            </a:r>
            <a:endParaRPr lang="en-IN" sz="1050" dirty="0" smtClean="0"/>
          </a:p>
          <a:p>
            <a:pPr lvl="0"/>
            <a:r>
              <a:rPr lang="en-US" sz="1050" dirty="0" smtClean="0"/>
              <a:t>    }  </a:t>
            </a:r>
            <a:endParaRPr lang="en-IN" sz="1050" dirty="0" smtClean="0"/>
          </a:p>
          <a:p>
            <a:pPr lvl="0"/>
            <a:r>
              <a:rPr lang="en-US" sz="1050" dirty="0" smtClean="0"/>
              <a:t>  </a:t>
            </a:r>
            <a:endParaRPr lang="en-IN" sz="1050" dirty="0"/>
          </a:p>
        </p:txBody>
      </p:sp>
      <p:sp>
        <p:nvSpPr>
          <p:cNvPr id="8" name="Rectangle 2"/>
          <p:cNvSpPr>
            <a:spLocks noGrp="1"/>
          </p:cNvSpPr>
          <p:nvPr>
            <p:ph sz="quarter" idx="13"/>
          </p:nvPr>
        </p:nvSpPr>
        <p:spPr>
          <a:xfrm>
            <a:off x="4786314" y="1142990"/>
            <a:ext cx="4500594" cy="3200400"/>
          </a:xfrm>
        </p:spPr>
        <p:txBody>
          <a:bodyPr anchor="ctr">
            <a:noAutofit/>
          </a:bodyPr>
          <a:lstStyle>
            <a:extLst/>
          </a:lstStyle>
          <a:p>
            <a:pPr lvl="0"/>
            <a:r>
              <a:rPr lang="en-US" sz="1050" dirty="0" smtClean="0"/>
              <a:t>    </a:t>
            </a:r>
            <a:r>
              <a:rPr lang="en-US" sz="1050" b="1" dirty="0" smtClean="0"/>
              <a:t>else</a:t>
            </a:r>
            <a:r>
              <a:rPr lang="en-US" sz="1050" dirty="0" smtClean="0"/>
              <a:t>{  </a:t>
            </a:r>
            <a:endParaRPr lang="en-IN" sz="1050" dirty="0" smtClean="0"/>
          </a:p>
          <a:p>
            <a:pPr lvl="0"/>
            <a:r>
              <a:rPr lang="en-US" sz="1050" dirty="0" smtClean="0"/>
              <a:t>        </a:t>
            </a:r>
            <a:r>
              <a:rPr lang="en-US" sz="1050" dirty="0" err="1" smtClean="0"/>
              <a:t>out.print</a:t>
            </a:r>
            <a:r>
              <a:rPr lang="en-US" sz="1050" dirty="0" smtClean="0"/>
              <a:t>("Sorry </a:t>
            </a:r>
            <a:r>
              <a:rPr lang="en-US" sz="1050" dirty="0" err="1" smtClean="0"/>
              <a:t>UserName</a:t>
            </a:r>
            <a:r>
              <a:rPr lang="en-US" sz="1050" dirty="0" smtClean="0"/>
              <a:t> or Password Error!");  </a:t>
            </a:r>
            <a:endParaRPr lang="en-IN" sz="1050" dirty="0" smtClean="0"/>
          </a:p>
          <a:p>
            <a:pPr lvl="0"/>
            <a:r>
              <a:rPr lang="en-US" sz="1050" dirty="0" smtClean="0"/>
              <a:t>        </a:t>
            </a:r>
            <a:r>
              <a:rPr lang="en-US" sz="1050" dirty="0" err="1" smtClean="0"/>
              <a:t>RequestDispatcher</a:t>
            </a:r>
            <a:r>
              <a:rPr lang="en-US" sz="1050" dirty="0" smtClean="0"/>
              <a:t> rd=</a:t>
            </a:r>
            <a:r>
              <a:rPr lang="en-US" sz="1050" dirty="0" err="1" smtClean="0"/>
              <a:t>request.getRequestDispatcher</a:t>
            </a:r>
            <a:r>
              <a:rPr lang="en-US" sz="1050" dirty="0" smtClean="0"/>
              <a:t>("/index.html");  </a:t>
            </a:r>
            <a:endParaRPr lang="en-IN" sz="1050" dirty="0" smtClean="0"/>
          </a:p>
          <a:p>
            <a:pPr lvl="0"/>
            <a:r>
              <a:rPr lang="en-US" sz="1050" dirty="0" smtClean="0"/>
              <a:t>        </a:t>
            </a:r>
            <a:r>
              <a:rPr lang="en-US" sz="1050" dirty="0" err="1" smtClean="0"/>
              <a:t>rd.include</a:t>
            </a:r>
            <a:r>
              <a:rPr lang="en-US" sz="1050" dirty="0" smtClean="0"/>
              <a:t>(request, response);  </a:t>
            </a:r>
            <a:endParaRPr lang="en-IN" sz="1050" dirty="0" smtClean="0"/>
          </a:p>
          <a:p>
            <a:pPr lvl="0"/>
            <a:r>
              <a:rPr lang="en-US" sz="1050" dirty="0" smtClean="0"/>
              <a:t>          }  </a:t>
            </a:r>
            <a:endParaRPr lang="en-IN" sz="1050" dirty="0" smtClean="0"/>
          </a:p>
          <a:p>
            <a:pPr lvl="0"/>
            <a:r>
              <a:rPr lang="en-US" sz="1050" dirty="0" smtClean="0"/>
              <a:t>    }  </a:t>
            </a:r>
            <a:endParaRPr lang="en-IN" sz="1050" dirty="0" smtClean="0"/>
          </a:p>
          <a:p>
            <a:pPr lvl="0"/>
            <a:r>
              <a:rPr lang="en-US" sz="1050" dirty="0" smtClean="0"/>
              <a:t>}  </a:t>
            </a:r>
            <a:endParaRPr lang="en-IN" sz="1050" dirty="0" smtClean="0"/>
          </a:p>
          <a:p>
            <a:endParaRPr lang="en-IN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576653"/>
          </a:xfrm>
        </p:spPr>
        <p:txBody>
          <a:bodyPr>
            <a:normAutofit fontScale="40000" lnSpcReduction="20000"/>
          </a:bodyPr>
          <a:lstStyle>
            <a:extLst/>
          </a:lstStyle>
          <a:p>
            <a:pPr marL="0" indent="0"/>
            <a:r>
              <a:rPr lang="en-US" altLang="x-none" dirty="0" smtClean="0"/>
              <a:t>Topics:</a:t>
            </a:r>
          </a:p>
          <a:p>
            <a:pPr marL="0" indent="0"/>
            <a:r>
              <a:rPr lang="en-US" dirty="0" smtClean="0"/>
              <a:t>User Interface</a:t>
            </a:r>
          </a:p>
          <a:p>
            <a:pPr marL="320040" lvl="1" indent="0"/>
            <a:r>
              <a:rPr lang="en-US" dirty="0" smtClean="0"/>
              <a:t>HTML5</a:t>
            </a:r>
          </a:p>
          <a:p>
            <a:pPr marL="320040" lvl="1" indent="0"/>
            <a:r>
              <a:rPr lang="en-US" dirty="0" smtClean="0"/>
              <a:t>CSS3</a:t>
            </a:r>
          </a:p>
          <a:p>
            <a:pPr marL="320040" lvl="1" indent="0"/>
            <a:r>
              <a:rPr lang="en-US" dirty="0" smtClean="0"/>
              <a:t>Java script</a:t>
            </a:r>
          </a:p>
          <a:p>
            <a:pPr marL="0" indent="0"/>
            <a:r>
              <a:rPr lang="en-US" dirty="0" smtClean="0"/>
              <a:t>J2EE components </a:t>
            </a:r>
          </a:p>
          <a:p>
            <a:pPr marL="320040" lvl="1" indent="0"/>
            <a:r>
              <a:rPr lang="en-US" dirty="0" err="1" smtClean="0"/>
              <a:t>Servlets</a:t>
            </a:r>
            <a:endParaRPr lang="en-US" dirty="0" smtClean="0"/>
          </a:p>
          <a:p>
            <a:pPr marL="320040" lvl="1" indent="0"/>
            <a:r>
              <a:rPr lang="en-US" dirty="0" smtClean="0"/>
              <a:t>JSP</a:t>
            </a:r>
          </a:p>
          <a:p>
            <a:pPr marL="0" indent="0"/>
            <a:r>
              <a:rPr lang="en-US" dirty="0" smtClean="0"/>
              <a:t>Spring Framework components</a:t>
            </a:r>
          </a:p>
          <a:p>
            <a:pPr marL="320040" lvl="1" indent="0"/>
            <a:r>
              <a:rPr lang="en-US" dirty="0" smtClean="0"/>
              <a:t>Spring Core</a:t>
            </a:r>
          </a:p>
          <a:p>
            <a:pPr marL="320040" lvl="1" indent="0"/>
            <a:r>
              <a:rPr lang="en-US" dirty="0" smtClean="0"/>
              <a:t>Spring MVC</a:t>
            </a:r>
          </a:p>
          <a:p>
            <a:pPr marL="320040" lvl="1" indent="0"/>
            <a:r>
              <a:rPr lang="en-US" dirty="0" smtClean="0"/>
              <a:t>Spring Boot</a:t>
            </a:r>
          </a:p>
          <a:p>
            <a:pPr marL="0" indent="0"/>
            <a:r>
              <a:rPr lang="en-US" dirty="0" smtClean="0"/>
              <a:t>Web service architectures</a:t>
            </a:r>
          </a:p>
          <a:p>
            <a:pPr marL="320040" lvl="1" indent="0"/>
            <a:r>
              <a:rPr lang="en-US" dirty="0" smtClean="0"/>
              <a:t>SOAP, REST</a:t>
            </a:r>
          </a:p>
          <a:p>
            <a:pPr marL="0" indent="0"/>
            <a:r>
              <a:rPr lang="en-US" dirty="0" smtClean="0"/>
              <a:t>JPA</a:t>
            </a:r>
          </a:p>
          <a:p>
            <a:pPr marL="320040" lvl="1" indent="0"/>
            <a:r>
              <a:rPr lang="en-US" dirty="0" smtClean="0"/>
              <a:t>Spring Data JPA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43504" y="1714494"/>
            <a:ext cx="3000396" cy="1928826"/>
            <a:chOff x="4953000" y="3409950"/>
            <a:chExt cx="1676400" cy="1235491"/>
          </a:xfrm>
        </p:grpSpPr>
        <p:sp>
          <p:nvSpPr>
            <p:cNvPr id="7" name="Rounded Rectangle 6"/>
            <p:cNvSpPr>
              <a:spLocks noChangeAspect="1" noChangeArrowheads="1"/>
            </p:cNvSpPr>
            <p:nvPr/>
          </p:nvSpPr>
          <p:spPr bwMode="auto">
            <a:xfrm>
              <a:off x="4953000" y="3409950"/>
              <a:ext cx="1676400" cy="1235491"/>
            </a:xfrm>
            <a:prstGeom prst="roundRect">
              <a:avLst>
                <a:gd name="adj" fmla="val 5507"/>
              </a:avLst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>
              <a:extLst/>
            </a:lstStyle>
            <a:p>
              <a:endParaRPr lang="en-US" dirty="0"/>
            </a:p>
          </p:txBody>
        </p:sp>
        <p:pic>
          <p:nvPicPr>
            <p:cNvPr id="8" name="Rounded Rectangl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68240" y="3565208"/>
              <a:ext cx="1645920" cy="924974"/>
            </a:xfrm>
            <a:prstGeom prst="roundRect">
              <a:avLst>
                <a:gd name="adj" fmla="val 6075"/>
              </a:avLst>
            </a:prstGeom>
            <a:noFill/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JSP</a:t>
            </a:r>
            <a:r>
              <a:rPr lang="en-IN" dirty="0" smtClean="0"/>
              <a:t>: 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248680" cy="3576653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 smtClean="0"/>
              <a:t>JSP</a:t>
            </a:r>
            <a:r>
              <a:rPr lang="en-US" sz="1600" dirty="0" smtClean="0"/>
              <a:t> technology is used to create web application just like </a:t>
            </a:r>
            <a:r>
              <a:rPr lang="en-US" sz="1600" dirty="0" err="1" smtClean="0"/>
              <a:t>Servlet</a:t>
            </a:r>
            <a:r>
              <a:rPr lang="en-US" sz="1600" dirty="0" smtClean="0"/>
              <a:t> technology. </a:t>
            </a:r>
          </a:p>
          <a:p>
            <a:r>
              <a:rPr lang="en-US" sz="1600" dirty="0" smtClean="0"/>
              <a:t>It can be thought of as an extension to </a:t>
            </a:r>
            <a:r>
              <a:rPr lang="en-US" sz="1600" dirty="0" err="1" smtClean="0"/>
              <a:t>servlet</a:t>
            </a:r>
            <a:r>
              <a:rPr lang="en-US" sz="1600" dirty="0" smtClean="0"/>
              <a:t> because it provides more functionality than </a:t>
            </a:r>
            <a:r>
              <a:rPr lang="en-US" sz="1600" dirty="0" err="1" smtClean="0"/>
              <a:t>servlet</a:t>
            </a:r>
            <a:r>
              <a:rPr lang="en-US" sz="1600" dirty="0" smtClean="0"/>
              <a:t> such as expression language, </a:t>
            </a:r>
            <a:r>
              <a:rPr lang="en-US" sz="1600" dirty="0" err="1" smtClean="0"/>
              <a:t>jstl</a:t>
            </a:r>
            <a:r>
              <a:rPr lang="en-US" sz="1600" dirty="0" smtClean="0"/>
              <a:t> etc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It  consists of </a:t>
            </a:r>
            <a:r>
              <a:rPr lang="en-US" sz="1600" dirty="0" smtClean="0"/>
              <a:t>HTML tags and JSP tags. </a:t>
            </a:r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jsp</a:t>
            </a:r>
            <a:r>
              <a:rPr lang="en-US" sz="1600" dirty="0" smtClean="0"/>
              <a:t> pages are easier to maintain than </a:t>
            </a:r>
            <a:r>
              <a:rPr lang="en-US" sz="1600" dirty="0" err="1" smtClean="0"/>
              <a:t>servlet</a:t>
            </a:r>
            <a:r>
              <a:rPr lang="en-US" sz="1600" dirty="0" smtClean="0"/>
              <a:t> because we can separate designing and development. </a:t>
            </a:r>
          </a:p>
          <a:p>
            <a:r>
              <a:rPr lang="en-US" sz="1600" dirty="0" smtClean="0"/>
              <a:t>It provides some additional features such as Expression Language, Custom Tag etc</a:t>
            </a:r>
            <a:r>
              <a:rPr lang="en-US" sz="1600" dirty="0" smtClean="0"/>
              <a:t>.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Advantages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JSP technology is the extension to </a:t>
            </a:r>
            <a:r>
              <a:rPr lang="en-US" sz="1600" dirty="0" err="1" smtClean="0"/>
              <a:t>servlet</a:t>
            </a:r>
            <a:r>
              <a:rPr lang="en-US" sz="1600" dirty="0" smtClean="0"/>
              <a:t> technology. </a:t>
            </a:r>
          </a:p>
          <a:p>
            <a:r>
              <a:rPr lang="en-US" sz="1600" dirty="0" smtClean="0"/>
              <a:t>can </a:t>
            </a:r>
            <a:r>
              <a:rPr lang="en-US" sz="1600" dirty="0" smtClean="0"/>
              <a:t>use all the features of </a:t>
            </a:r>
            <a:r>
              <a:rPr lang="en-US" sz="1600" dirty="0" err="1" smtClean="0"/>
              <a:t>servlet</a:t>
            </a:r>
            <a:r>
              <a:rPr lang="en-US" sz="1600" dirty="0" smtClean="0"/>
              <a:t> in JSP. </a:t>
            </a:r>
          </a:p>
          <a:p>
            <a:r>
              <a:rPr lang="en-US" sz="1600" dirty="0" smtClean="0"/>
              <a:t>In addition to, </a:t>
            </a:r>
            <a:r>
              <a:rPr lang="en-US" sz="1600" dirty="0" smtClean="0"/>
              <a:t>use </a:t>
            </a:r>
            <a:r>
              <a:rPr lang="en-US" sz="1600" dirty="0" smtClean="0"/>
              <a:t>implicit objects, predefined tags, expression language and Custom tags in JSP, that makes JSP development easy.</a:t>
            </a:r>
            <a:endParaRPr lang="en-IN" sz="1600" dirty="0" smtClean="0"/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JSP</a:t>
            </a:r>
            <a:r>
              <a:rPr lang="en-IN" dirty="0" smtClean="0"/>
              <a:t>: Life  Cycle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248680" cy="3576653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The JSP pages follows these phases:</a:t>
            </a:r>
            <a:endParaRPr lang="en-IN" sz="1400" b="1" dirty="0" smtClean="0"/>
          </a:p>
          <a:p>
            <a:r>
              <a:rPr lang="en-US" sz="1400" dirty="0" smtClean="0"/>
              <a:t>Whenever the client browser requests for a particular JSP page, </a:t>
            </a:r>
            <a:r>
              <a:rPr lang="en-US" sz="1400" dirty="0" smtClean="0"/>
              <a:t>the </a:t>
            </a:r>
            <a:r>
              <a:rPr lang="en-US" sz="1400" dirty="0" smtClean="0"/>
              <a:t>server, in turn, sends a request to the JSP engine.</a:t>
            </a:r>
          </a:p>
          <a:p>
            <a:r>
              <a:rPr lang="en-US" sz="1400" dirty="0" smtClean="0"/>
              <a:t>A JSP engine is a part of a Web container that compiles </a:t>
            </a:r>
            <a:r>
              <a:rPr lang="en-US" sz="1400" dirty="0" smtClean="0"/>
              <a:t>a  </a:t>
            </a:r>
            <a:r>
              <a:rPr lang="en-US" sz="1400" dirty="0" smtClean="0"/>
              <a:t>JSP page to a </a:t>
            </a:r>
            <a:r>
              <a:rPr lang="en-US" sz="1400" dirty="0" err="1" smtClean="0"/>
              <a:t>servlet</a:t>
            </a:r>
            <a:r>
              <a:rPr lang="en-US" sz="1400" dirty="0" smtClean="0"/>
              <a:t>.</a:t>
            </a:r>
          </a:p>
          <a:p>
            <a:pPr lvl="0"/>
            <a:r>
              <a:rPr lang="en-US" sz="1400" dirty="0" smtClean="0"/>
              <a:t>Translation </a:t>
            </a:r>
            <a:r>
              <a:rPr lang="en-US" sz="1400" dirty="0" smtClean="0"/>
              <a:t>of JSP Page</a:t>
            </a:r>
            <a:endParaRPr lang="en-IN" sz="1400" dirty="0" smtClean="0"/>
          </a:p>
          <a:p>
            <a:pPr lvl="0"/>
            <a:r>
              <a:rPr lang="en-US" sz="1400" dirty="0" smtClean="0"/>
              <a:t>Compilation of JSP Page</a:t>
            </a:r>
            <a:endParaRPr lang="en-IN" sz="1400" dirty="0" smtClean="0"/>
          </a:p>
          <a:p>
            <a:pPr lvl="0"/>
            <a:r>
              <a:rPr lang="en-US" sz="1400" dirty="0" smtClean="0"/>
              <a:t>Class loading (class file is loaded by the </a:t>
            </a:r>
            <a:r>
              <a:rPr lang="en-US" sz="1400" dirty="0" err="1" smtClean="0"/>
              <a:t>classloader</a:t>
            </a:r>
            <a:r>
              <a:rPr lang="en-US" sz="1400" dirty="0" smtClean="0"/>
              <a:t>)</a:t>
            </a:r>
            <a:endParaRPr lang="en-IN" sz="1400" dirty="0" smtClean="0"/>
          </a:p>
          <a:p>
            <a:pPr lvl="0"/>
            <a:r>
              <a:rPr lang="en-US" sz="1400" b="1" dirty="0" smtClean="0"/>
              <a:t>Instantiation</a:t>
            </a:r>
            <a:r>
              <a:rPr lang="en-US" sz="1400" dirty="0" smtClean="0"/>
              <a:t> (Object of the Generated </a:t>
            </a:r>
            <a:r>
              <a:rPr lang="en-US" sz="1400" dirty="0" err="1" smtClean="0"/>
              <a:t>Servlet</a:t>
            </a:r>
            <a:r>
              <a:rPr lang="en-US" sz="1400" dirty="0" smtClean="0"/>
              <a:t> is created).</a:t>
            </a:r>
            <a:endParaRPr lang="en-IN" sz="1400" dirty="0" smtClean="0"/>
          </a:p>
          <a:p>
            <a:pPr lvl="0"/>
            <a:r>
              <a:rPr lang="en-US" sz="1400" b="1" dirty="0" smtClean="0"/>
              <a:t>Initialization</a:t>
            </a:r>
            <a:r>
              <a:rPr lang="en-US" sz="1400" dirty="0" smtClean="0"/>
              <a:t> ( </a:t>
            </a:r>
            <a:r>
              <a:rPr lang="en-US" sz="1400" dirty="0" err="1" smtClean="0"/>
              <a:t>jspInit</a:t>
            </a:r>
            <a:r>
              <a:rPr lang="en-US" sz="1400" dirty="0" smtClean="0"/>
              <a:t>() method is invoked by the container).</a:t>
            </a:r>
            <a:endParaRPr lang="en-IN" sz="1400" dirty="0" smtClean="0"/>
          </a:p>
          <a:p>
            <a:pPr lvl="0"/>
            <a:r>
              <a:rPr lang="en-US" sz="1400" b="1" dirty="0" err="1" smtClean="0"/>
              <a:t>Reqeust</a:t>
            </a:r>
            <a:r>
              <a:rPr lang="en-US" sz="1400" b="1" dirty="0" smtClean="0"/>
              <a:t> process</a:t>
            </a:r>
            <a:r>
              <a:rPr lang="en-US" sz="1400" dirty="0" smtClean="0"/>
              <a:t>ing ( _</a:t>
            </a:r>
            <a:r>
              <a:rPr lang="en-US" sz="1400" dirty="0" err="1" smtClean="0"/>
              <a:t>jspService</a:t>
            </a:r>
            <a:r>
              <a:rPr lang="en-US" sz="1400" dirty="0" smtClean="0"/>
              <a:t>() method is invoked by the container).</a:t>
            </a:r>
            <a:endParaRPr lang="en-IN" sz="1400" dirty="0" smtClean="0"/>
          </a:p>
          <a:p>
            <a:pPr lvl="0"/>
            <a:r>
              <a:rPr lang="en-US" sz="1400" b="1" dirty="0" smtClean="0"/>
              <a:t>Destroy</a:t>
            </a:r>
            <a:r>
              <a:rPr lang="en-US" sz="1400" dirty="0" smtClean="0"/>
              <a:t> ( </a:t>
            </a:r>
            <a:r>
              <a:rPr lang="en-US" sz="1400" dirty="0" err="1" smtClean="0"/>
              <a:t>jspDestroy</a:t>
            </a:r>
            <a:r>
              <a:rPr lang="en-US" sz="1400" dirty="0" smtClean="0"/>
              <a:t>() method is invoked by the container).</a:t>
            </a:r>
            <a:endParaRPr lang="en-IN" sz="1400" dirty="0"/>
          </a:p>
        </p:txBody>
      </p:sp>
      <p:pic>
        <p:nvPicPr>
          <p:cNvPr id="4" name="Picture 3" descr="how JSP is converted into servlet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2500312"/>
            <a:ext cx="2357635" cy="24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JSP</a:t>
            </a:r>
            <a:r>
              <a:rPr lang="en-IN" dirty="0" smtClean="0"/>
              <a:t>: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534400" cy="3576653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 smtClean="0"/>
              <a:t>&lt;%@ page language="java" </a:t>
            </a:r>
            <a:r>
              <a:rPr lang="en-US" sz="1400" b="1" dirty="0" err="1" smtClean="0"/>
              <a:t>contentType</a:t>
            </a:r>
            <a:r>
              <a:rPr lang="en-US" sz="1400" b="1" dirty="0" smtClean="0"/>
              <a:t>="text/html; </a:t>
            </a:r>
            <a:r>
              <a:rPr lang="en-US" sz="1400" b="1" dirty="0" err="1" smtClean="0"/>
              <a:t>charset</a:t>
            </a:r>
            <a:r>
              <a:rPr lang="en-US" sz="1400" b="1" dirty="0" smtClean="0"/>
              <a:t>=ISO-8859-1"</a:t>
            </a:r>
          </a:p>
          <a:p>
            <a:r>
              <a:rPr lang="en-US" sz="1400" b="1" dirty="0" smtClean="0"/>
              <a:t>    </a:t>
            </a:r>
            <a:r>
              <a:rPr lang="en-US" sz="1400" b="1" dirty="0" err="1" smtClean="0"/>
              <a:t>pageEncoding</a:t>
            </a:r>
            <a:r>
              <a:rPr lang="en-US" sz="1400" b="1" dirty="0" smtClean="0"/>
              <a:t>="ISO-8859-1"%&gt;</a:t>
            </a:r>
          </a:p>
          <a:p>
            <a:r>
              <a:rPr lang="en-US" sz="1400" b="1" dirty="0" smtClean="0"/>
              <a:t>&lt;!DOCTYPE html PUBLIC "-//W3C//DTD HTML 4.01 Transitional//EN" "http://www.w3.org/TR/html4/loose.dtd"&gt;</a:t>
            </a:r>
          </a:p>
          <a:p>
            <a:r>
              <a:rPr lang="en-US" sz="1400" b="1" dirty="0" smtClean="0"/>
              <a:t>&lt;html&gt;</a:t>
            </a:r>
          </a:p>
          <a:p>
            <a:r>
              <a:rPr lang="en-US" sz="1400" b="1" dirty="0" smtClean="0"/>
              <a:t>&lt;head&gt;</a:t>
            </a:r>
          </a:p>
          <a:p>
            <a:r>
              <a:rPr lang="en-US" sz="1400" b="1" dirty="0" smtClean="0"/>
              <a:t>&lt;meta http-equiv="Content-Type" content="text/html; </a:t>
            </a:r>
            <a:r>
              <a:rPr lang="en-US" sz="1400" b="1" dirty="0" err="1" smtClean="0"/>
              <a:t>charset</a:t>
            </a:r>
            <a:r>
              <a:rPr lang="en-US" sz="1400" b="1" dirty="0" smtClean="0"/>
              <a:t>=ISO-8859-1"&gt;</a:t>
            </a:r>
          </a:p>
          <a:p>
            <a:r>
              <a:rPr lang="en-US" sz="1400" b="1" dirty="0" smtClean="0"/>
              <a:t>&lt;title&gt;JSP - Hello World Tutorial - Programmer Gate&lt;/title&gt;</a:t>
            </a:r>
          </a:p>
          <a:p>
            <a:r>
              <a:rPr lang="en-US" sz="1400" b="1" dirty="0" smtClean="0"/>
              <a:t>&lt;/head&gt;</a:t>
            </a:r>
          </a:p>
          <a:p>
            <a:r>
              <a:rPr lang="en-US" sz="1400" b="1" dirty="0" smtClean="0"/>
              <a:t>&lt;body</a:t>
            </a:r>
            <a:r>
              <a:rPr lang="en-US" sz="1400" b="1" dirty="0" smtClean="0"/>
              <a:t>&gt;</a:t>
            </a:r>
          </a:p>
          <a:p>
            <a:r>
              <a:rPr lang="en-US" sz="1400" b="1" dirty="0" smtClean="0"/>
              <a:t>&lt;%!  String data =“Hello World!” %&gt;</a:t>
            </a:r>
            <a:endParaRPr lang="en-US" sz="1400" b="1" dirty="0" smtClean="0"/>
          </a:p>
          <a:p>
            <a:r>
              <a:rPr lang="en-US" sz="1400" b="1" dirty="0" smtClean="0"/>
              <a:t>&lt;%= </a:t>
            </a:r>
            <a:r>
              <a:rPr lang="en-US" sz="1400" b="1" dirty="0" smtClean="0"/>
              <a:t>data%&gt;</a:t>
            </a:r>
            <a:endParaRPr lang="en-US" sz="1400" b="1" dirty="0" smtClean="0"/>
          </a:p>
          <a:p>
            <a:r>
              <a:rPr lang="en-US" sz="1400" b="1" dirty="0" smtClean="0"/>
              <a:t>&lt;/body&gt;</a:t>
            </a:r>
          </a:p>
          <a:p>
            <a:r>
              <a:rPr lang="en-US" sz="1400" b="1" dirty="0" smtClean="0"/>
              <a:t>&lt;/html&gt;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Spring Framework</a:t>
            </a:r>
            <a:endParaRPr lang="en-US" dirty="0"/>
          </a:p>
        </p:txBody>
      </p:sp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6280" b="1628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Spring Framework: Introduction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42910" y="1357304"/>
            <a:ext cx="4500594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600" dirty="0" smtClean="0"/>
              <a:t>Spring is a </a:t>
            </a:r>
            <a:r>
              <a:rPr lang="en-US" sz="1600" i="1" dirty="0" smtClean="0"/>
              <a:t>lightweight</a:t>
            </a:r>
            <a:r>
              <a:rPr lang="en-US" sz="1600" dirty="0" smtClean="0"/>
              <a:t> framework. </a:t>
            </a:r>
          </a:p>
          <a:p>
            <a:r>
              <a:rPr lang="en-US" sz="1600" dirty="0" smtClean="0"/>
              <a:t>popular open-source Java-based framework developed by Rod Johnson in 2003. </a:t>
            </a:r>
          </a:p>
          <a:p>
            <a:r>
              <a:rPr lang="en-US" sz="1600" dirty="0" smtClean="0"/>
              <a:t>It can be thought of as a </a:t>
            </a:r>
            <a:r>
              <a:rPr lang="en-US" sz="1600" i="1" dirty="0" smtClean="0"/>
              <a:t>framework of frameworks</a:t>
            </a:r>
            <a:r>
              <a:rPr lang="en-US" sz="1600" dirty="0" smtClean="0"/>
              <a:t> because it provides support to various frameworks such as Struts, Hibernate etc.</a:t>
            </a:r>
          </a:p>
          <a:p>
            <a:r>
              <a:rPr lang="en-US" sz="1600" dirty="0" smtClean="0"/>
              <a:t>allows developers to use POJOs to create enterprise-class apps. The advantage of using simply POJOs is that you don’t require an EJB container product like an application server</a:t>
            </a:r>
          </a:p>
          <a:p>
            <a:endParaRPr lang="en-IN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714494"/>
            <a:ext cx="3286148" cy="199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Spring Framework: Advantages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571472" y="1357304"/>
            <a:ext cx="8215370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600" dirty="0" smtClean="0"/>
              <a:t>Predefined Templates: </a:t>
            </a:r>
          </a:p>
          <a:p>
            <a:pPr lvl="1"/>
            <a:r>
              <a:rPr lang="en-US" sz="1300" dirty="0" smtClean="0"/>
              <a:t>Spring framework provides templates for JDBC, Hibernate, JPA etc. technologies. </a:t>
            </a:r>
          </a:p>
          <a:p>
            <a:pPr lvl="1"/>
            <a:r>
              <a:rPr lang="en-US" sz="1300" dirty="0" smtClean="0"/>
              <a:t>There is no need to write too much code. It hides the basic steps of these technologies.</a:t>
            </a:r>
          </a:p>
          <a:p>
            <a:r>
              <a:rPr lang="en-US" sz="1600" dirty="0" smtClean="0"/>
              <a:t>Loose Coupling</a:t>
            </a:r>
          </a:p>
          <a:p>
            <a:pPr lvl="1"/>
            <a:r>
              <a:rPr lang="en-US" sz="1300" dirty="0" smtClean="0"/>
              <a:t>loosely coupled because of dependency injection.</a:t>
            </a:r>
          </a:p>
          <a:p>
            <a:r>
              <a:rPr lang="en-US" sz="1600" dirty="0" smtClean="0"/>
              <a:t>Lightweight</a:t>
            </a:r>
          </a:p>
          <a:p>
            <a:pPr lvl="1"/>
            <a:r>
              <a:rPr lang="en-US" sz="1300" dirty="0" smtClean="0"/>
              <a:t>lightweight because of its POJO implementation.</a:t>
            </a:r>
          </a:p>
          <a:p>
            <a:r>
              <a:rPr lang="en-US" sz="1600" dirty="0" smtClean="0"/>
              <a:t>Fast Development</a:t>
            </a:r>
          </a:p>
          <a:p>
            <a:pPr lvl="1"/>
            <a:r>
              <a:rPr lang="en-US" sz="1300" dirty="0" smtClean="0"/>
              <a:t>supports to various frameworks makes the easy development of </a:t>
            </a:r>
            <a:r>
              <a:rPr lang="en-US" sz="1300" dirty="0" err="1" smtClean="0"/>
              <a:t>JavaEE</a:t>
            </a:r>
            <a:r>
              <a:rPr lang="en-US" sz="1300" dirty="0" smtClean="0"/>
              <a:t> application.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Spring Framework: Concepts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28596" y="1500180"/>
            <a:ext cx="8215370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600" b="1" dirty="0" err="1" smtClean="0"/>
              <a:t>IoC</a:t>
            </a:r>
            <a:r>
              <a:rPr lang="en-US" sz="1600" b="1" dirty="0" smtClean="0"/>
              <a:t> (Inversion of Control) Container</a:t>
            </a:r>
            <a:r>
              <a:rPr lang="en-US" sz="1600" dirty="0" smtClean="0"/>
              <a:t>:</a:t>
            </a:r>
          </a:p>
          <a:p>
            <a:r>
              <a:rPr lang="en-US" sz="1600" dirty="0" err="1" smtClean="0"/>
              <a:t>IoC</a:t>
            </a:r>
            <a:r>
              <a:rPr lang="en-US" sz="1600" dirty="0" smtClean="0"/>
              <a:t> container is responsible to instantiate, configure and assemble the objects. </a:t>
            </a:r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IoC</a:t>
            </a:r>
            <a:r>
              <a:rPr lang="en-US" sz="1600" dirty="0" smtClean="0"/>
              <a:t> container gets </a:t>
            </a:r>
            <a:r>
              <a:rPr lang="en-US" sz="1600" dirty="0" err="1" smtClean="0"/>
              <a:t>informations</a:t>
            </a:r>
            <a:r>
              <a:rPr lang="en-US" sz="1600" dirty="0" smtClean="0"/>
              <a:t> from the XML file and works accordingly. </a:t>
            </a:r>
          </a:p>
          <a:p>
            <a:r>
              <a:rPr lang="en-US" sz="1600" dirty="0" smtClean="0"/>
              <a:t>The main tasks performed by </a:t>
            </a:r>
            <a:r>
              <a:rPr lang="en-US" sz="1600" dirty="0" err="1" smtClean="0"/>
              <a:t>IoC</a:t>
            </a:r>
            <a:r>
              <a:rPr lang="en-US" sz="1600" dirty="0" smtClean="0"/>
              <a:t> container are:</a:t>
            </a:r>
          </a:p>
          <a:p>
            <a:pPr lvl="1"/>
            <a:r>
              <a:rPr lang="en-US" sz="1300" dirty="0" smtClean="0"/>
              <a:t>to instantiate the application class</a:t>
            </a:r>
          </a:p>
          <a:p>
            <a:pPr lvl="1"/>
            <a:r>
              <a:rPr lang="en-US" sz="1300" dirty="0" smtClean="0"/>
              <a:t>to configure the object</a:t>
            </a:r>
          </a:p>
          <a:p>
            <a:pPr lvl="1"/>
            <a:r>
              <a:rPr lang="en-US" sz="1300" dirty="0" smtClean="0"/>
              <a:t>to assemble the dependencies between the objects</a:t>
            </a:r>
          </a:p>
          <a:p>
            <a:r>
              <a:rPr lang="en-US" sz="1600" dirty="0" smtClean="0"/>
              <a:t>There are two types of </a:t>
            </a:r>
            <a:r>
              <a:rPr lang="en-US" sz="1600" dirty="0" err="1" smtClean="0"/>
              <a:t>IoC</a:t>
            </a:r>
            <a:r>
              <a:rPr lang="en-US" sz="1600" dirty="0" smtClean="0"/>
              <a:t> containers. They are:</a:t>
            </a:r>
          </a:p>
          <a:p>
            <a:r>
              <a:rPr lang="en-US" sz="1600" b="1" dirty="0" err="1" smtClean="0"/>
              <a:t>BeanFactory</a:t>
            </a:r>
            <a:endParaRPr lang="en-US" sz="1600" dirty="0" smtClean="0"/>
          </a:p>
          <a:p>
            <a:r>
              <a:rPr lang="en-US" sz="1600" b="1" dirty="0" err="1" smtClean="0"/>
              <a:t>ApplicationContext</a:t>
            </a: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Spring Framework: Concepts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500034" y="1285866"/>
            <a:ext cx="8215370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600" b="1" dirty="0" err="1" smtClean="0"/>
              <a:t>IoC</a:t>
            </a:r>
            <a:r>
              <a:rPr lang="en-US" sz="1600" b="1" dirty="0" smtClean="0"/>
              <a:t> (Inversion of Control) Configuration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Spring Framework provides three ways to configure beans created bin IOC to be used in the application.</a:t>
            </a:r>
          </a:p>
          <a:p>
            <a:r>
              <a:rPr lang="en-US" sz="1600" b="1" dirty="0" smtClean="0"/>
              <a:t>Annotation Based Configuration </a:t>
            </a:r>
            <a:r>
              <a:rPr lang="en-US" sz="1600" dirty="0" smtClean="0"/>
              <a:t>- By using @Service or @Component annotations. Scope details can be provided with @Scope annotation.</a:t>
            </a:r>
          </a:p>
          <a:p>
            <a:r>
              <a:rPr lang="en-US" sz="1600" b="1" dirty="0" smtClean="0"/>
              <a:t>XML Based Configuration </a:t>
            </a:r>
            <a:r>
              <a:rPr lang="en-US" sz="1600" dirty="0" smtClean="0"/>
              <a:t>- By creating Spring Configuration XML file to configure the beans. </a:t>
            </a:r>
          </a:p>
          <a:p>
            <a:r>
              <a:rPr lang="en-US" sz="1600" b="1" dirty="0" smtClean="0"/>
              <a:t>Java Based Configuration </a:t>
            </a:r>
            <a:r>
              <a:rPr lang="en-US" sz="1600" dirty="0" smtClean="0"/>
              <a:t>- Starting from Spring 3.0, configure Spring beans using java programs. </a:t>
            </a:r>
          </a:p>
          <a:p>
            <a:pPr lvl="1"/>
            <a:r>
              <a:rPr lang="en-US" sz="1300" dirty="0" smtClean="0"/>
              <a:t>important annotations used for java based configuration are @</a:t>
            </a:r>
            <a:r>
              <a:rPr lang="en-US" sz="1300" b="1" dirty="0" smtClean="0"/>
              <a:t>Configuration</a:t>
            </a:r>
            <a:r>
              <a:rPr lang="en-US" sz="1300" dirty="0" smtClean="0"/>
              <a:t>, @</a:t>
            </a:r>
            <a:r>
              <a:rPr lang="en-US" sz="1300" b="1" dirty="0" err="1" smtClean="0"/>
              <a:t>ComponentScan</a:t>
            </a:r>
            <a:r>
              <a:rPr lang="en-US" sz="1300" dirty="0" smtClean="0"/>
              <a:t> and @</a:t>
            </a:r>
            <a:r>
              <a:rPr lang="en-US" sz="1300" b="1" dirty="0" smtClean="0"/>
              <a:t>Bean</a:t>
            </a:r>
            <a:r>
              <a:rPr lang="en-US" sz="1300" dirty="0" smtClean="0"/>
              <a:t>.</a:t>
            </a: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Spring Framework: Concepts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28596" y="1285866"/>
            <a:ext cx="8215370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600" b="1" dirty="0" smtClean="0"/>
              <a:t>DI (Dependency Injection) :</a:t>
            </a:r>
          </a:p>
          <a:p>
            <a:r>
              <a:rPr lang="en-US" sz="1600" dirty="0" smtClean="0"/>
              <a:t>is a design pattern that removes the dependency from the programming code so that it can be easy to manage and test the application. </a:t>
            </a:r>
          </a:p>
          <a:p>
            <a:r>
              <a:rPr lang="en-US" sz="1600" dirty="0" smtClean="0"/>
              <a:t>makes our programming code loosely coupled. </a:t>
            </a:r>
          </a:p>
          <a:p>
            <a:r>
              <a:rPr lang="en-US" sz="1600" dirty="0" smtClean="0"/>
              <a:t>Two ways to make DI in code.</a:t>
            </a:r>
          </a:p>
          <a:p>
            <a:pPr lvl="1"/>
            <a:r>
              <a:rPr lang="en-US" sz="1300" dirty="0" smtClean="0"/>
              <a:t>By Constructor</a:t>
            </a:r>
          </a:p>
          <a:p>
            <a:pPr lvl="1"/>
            <a:r>
              <a:rPr lang="en-US" sz="1300" dirty="0" smtClean="0"/>
              <a:t>By Setter method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Spring Framework: Concepts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0" y="1657366"/>
            <a:ext cx="4714876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600" b="1" dirty="0" smtClean="0"/>
              <a:t>Setter </a:t>
            </a:r>
            <a:r>
              <a:rPr lang="en-US" sz="1600" b="1" dirty="0" err="1" smtClean="0"/>
              <a:t>vs</a:t>
            </a:r>
            <a:r>
              <a:rPr lang="en-US" sz="1600" b="1" dirty="0" smtClean="0"/>
              <a:t> Constructor based DI (Dependency Injection) :</a:t>
            </a:r>
          </a:p>
          <a:p>
            <a:r>
              <a:rPr lang="en-US" sz="1600" dirty="0" smtClean="0"/>
              <a:t>Constructor-based DI fixes the order in which the dependencies need to be injected. </a:t>
            </a:r>
          </a:p>
          <a:p>
            <a:r>
              <a:rPr lang="en-US" sz="1600" dirty="0" smtClean="0"/>
              <a:t>Setter-based DI helps us to inject the dependency only when it is required, as opposed to requiring it at construction time. </a:t>
            </a:r>
          </a:p>
          <a:p>
            <a:r>
              <a:rPr lang="en-US" sz="1600" dirty="0" smtClean="0"/>
              <a:t>If use both constructor and setter injection, IOC container will use the setter injection. </a:t>
            </a:r>
          </a:p>
          <a:p>
            <a:r>
              <a:rPr lang="en-US" sz="1600" dirty="0" smtClean="0"/>
              <a:t>Changes: We can easily change the value by setter injection. It doesn't create a new bean instance always like constructor. So setter injection is flexible than constructor injection.</a:t>
            </a:r>
          </a:p>
          <a:p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785932"/>
            <a:ext cx="4357686" cy="222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UI Technologies</a:t>
            </a:r>
            <a:endParaRPr lang="en-US" dirty="0"/>
          </a:p>
        </p:txBody>
      </p:sp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6280" b="1628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Spring Web MVC</a:t>
            </a:r>
            <a:endParaRPr lang="en-US" dirty="0"/>
          </a:p>
        </p:txBody>
      </p:sp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6280" b="1628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Spring Web MVC: Define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571472" y="1214428"/>
            <a:ext cx="7429552" cy="3200400"/>
          </a:xfrm>
        </p:spPr>
        <p:txBody>
          <a:bodyPr anchor="ctr">
            <a:noAutofit/>
          </a:bodyPr>
          <a:lstStyle>
            <a:extLst/>
          </a:lstStyle>
          <a:p>
            <a:pPr fontAlgn="base"/>
            <a:r>
              <a:rPr lang="en-US" sz="1600" b="1" dirty="0" smtClean="0"/>
              <a:t>Spring MVC Framework </a:t>
            </a:r>
            <a:r>
              <a:rPr lang="en-US" sz="1600" dirty="0" smtClean="0"/>
              <a:t>follows the Model-View-Controller design pattern. </a:t>
            </a:r>
          </a:p>
          <a:p>
            <a:pPr fontAlgn="base"/>
            <a:r>
              <a:rPr lang="en-US" sz="1600" dirty="0" smtClean="0"/>
              <a:t>used to develop web applications. </a:t>
            </a:r>
          </a:p>
          <a:p>
            <a:pPr fontAlgn="base"/>
            <a:r>
              <a:rPr lang="en-US" sz="1600" dirty="0" smtClean="0"/>
              <a:t>works around </a:t>
            </a:r>
            <a:r>
              <a:rPr lang="en-US" sz="1600" dirty="0" err="1" smtClean="0"/>
              <a:t>DispatcherServlet</a:t>
            </a:r>
            <a:r>
              <a:rPr lang="en-US" sz="1600" dirty="0" smtClean="0"/>
              <a:t>. </a:t>
            </a:r>
          </a:p>
          <a:p>
            <a:pPr fontAlgn="base"/>
            <a:r>
              <a:rPr lang="en-US" sz="1600" dirty="0" err="1" smtClean="0"/>
              <a:t>DispatcherServlet</a:t>
            </a:r>
            <a:r>
              <a:rPr lang="en-US" sz="1600" dirty="0" smtClean="0"/>
              <a:t> handles all the HTTP requests and responses. </a:t>
            </a:r>
          </a:p>
          <a:p>
            <a:pPr lvl="1" fontAlgn="base"/>
            <a:r>
              <a:rPr lang="en-US" sz="1300" dirty="0" smtClean="0"/>
              <a:t>dispatches the requests to handlers. </a:t>
            </a:r>
          </a:p>
          <a:p>
            <a:pPr fontAlgn="base"/>
            <a:r>
              <a:rPr lang="en-US" sz="1600" dirty="0" smtClean="0"/>
              <a:t>uses @Controller and @</a:t>
            </a:r>
            <a:r>
              <a:rPr lang="en-US" sz="1600" dirty="0" err="1" smtClean="0"/>
              <a:t>RequestMapping</a:t>
            </a:r>
            <a:r>
              <a:rPr lang="en-US" sz="1600" dirty="0" smtClean="0"/>
              <a:t> as default request handlers. </a:t>
            </a:r>
          </a:p>
          <a:p>
            <a:pPr lvl="1" fontAlgn="base"/>
            <a:r>
              <a:rPr lang="en-US" sz="1300" dirty="0" smtClean="0"/>
              <a:t>@Controller annotation defines that a particular class is a controller.</a:t>
            </a:r>
          </a:p>
          <a:p>
            <a:pPr lvl="1" fontAlgn="base"/>
            <a:r>
              <a:rPr lang="en-US" sz="1600" dirty="0" smtClean="0"/>
              <a:t>@</a:t>
            </a:r>
            <a:r>
              <a:rPr lang="en-US" sz="1600" dirty="0" err="1" smtClean="0"/>
              <a:t>RequestMapping</a:t>
            </a:r>
            <a:r>
              <a:rPr lang="en-US" sz="1600" dirty="0" smtClean="0"/>
              <a:t> annotation maps web requests to Spring Controller methods. </a:t>
            </a:r>
            <a:br>
              <a:rPr lang="en-US" sz="1600" dirty="0" smtClean="0"/>
            </a:b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Spring Web MVC: Significance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28596" y="785800"/>
            <a:ext cx="6572296" cy="3200400"/>
          </a:xfrm>
        </p:spPr>
        <p:txBody>
          <a:bodyPr anchor="ctr">
            <a:noAutofit/>
          </a:bodyPr>
          <a:lstStyle>
            <a:extLst/>
          </a:lstStyle>
          <a:p>
            <a:pPr fontAlgn="base"/>
            <a:r>
              <a:rPr lang="en-US" sz="1600" dirty="0" smtClean="0"/>
              <a:t>The terms model, view, and controller are as follows:</a:t>
            </a:r>
          </a:p>
          <a:p>
            <a:pPr fontAlgn="base"/>
            <a:r>
              <a:rPr lang="en-US" sz="1600" b="1" dirty="0" smtClean="0"/>
              <a:t>Model</a:t>
            </a:r>
            <a:r>
              <a:rPr lang="en-US" sz="1600" dirty="0" smtClean="0"/>
              <a:t>: The Model encapsulates the application data.</a:t>
            </a:r>
          </a:p>
          <a:p>
            <a:pPr fontAlgn="base"/>
            <a:r>
              <a:rPr lang="en-US" sz="1600" b="1" dirty="0" smtClean="0"/>
              <a:t>View</a:t>
            </a:r>
            <a:r>
              <a:rPr lang="en-US" sz="1600" dirty="0" smtClean="0"/>
              <a:t>: View renders the model data and also generates HTML output that the client’s browser can interpret.</a:t>
            </a:r>
          </a:p>
          <a:p>
            <a:pPr fontAlgn="base"/>
            <a:r>
              <a:rPr lang="en-US" sz="1600" b="1" dirty="0" smtClean="0"/>
              <a:t>Controller</a:t>
            </a:r>
            <a:r>
              <a:rPr lang="en-US" sz="1600" dirty="0" smtClean="0"/>
              <a:t>: The Controller processes the user requests and passes them to the view for rendering.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Spring Web MVC: </a:t>
            </a:r>
            <a:r>
              <a:rPr lang="en-IN" dirty="0" err="1" smtClean="0"/>
              <a:t>WorkFlow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285720" y="642924"/>
            <a:ext cx="8643998" cy="3200400"/>
          </a:xfrm>
        </p:spPr>
        <p:txBody>
          <a:bodyPr anchor="ctr">
            <a:noAutofit/>
          </a:bodyPr>
          <a:lstStyle>
            <a:extLst/>
          </a:lstStyle>
          <a:p>
            <a:pPr fontAlgn="base"/>
            <a:r>
              <a:rPr lang="en-US" sz="1600" dirty="0" smtClean="0"/>
              <a:t>All the incoming requests are intercepted by the </a:t>
            </a:r>
            <a:r>
              <a:rPr lang="en-US" sz="1600" dirty="0" err="1" smtClean="0"/>
              <a:t>DispatcherServlet</a:t>
            </a:r>
            <a:r>
              <a:rPr lang="en-US" sz="1600" dirty="0" smtClean="0"/>
              <a:t> that works as the front controller.</a:t>
            </a:r>
          </a:p>
          <a:p>
            <a:pPr fontAlgn="base"/>
            <a:r>
              <a:rPr lang="en-US" sz="1600" dirty="0" smtClean="0"/>
              <a:t>The </a:t>
            </a:r>
            <a:r>
              <a:rPr lang="en-US" sz="1600" dirty="0" err="1" smtClean="0"/>
              <a:t>DispatcherServlet</a:t>
            </a:r>
            <a:r>
              <a:rPr lang="en-US" sz="1600" dirty="0" smtClean="0"/>
              <a:t> then gets an entry of handler mapping from the XML file and forwards the request to the controller.</a:t>
            </a:r>
          </a:p>
          <a:p>
            <a:pPr fontAlgn="base"/>
            <a:r>
              <a:rPr lang="en-US" sz="1600" dirty="0" smtClean="0"/>
              <a:t>The object of </a:t>
            </a:r>
            <a:r>
              <a:rPr lang="en-US" sz="1600" dirty="0" err="1" smtClean="0"/>
              <a:t>ModelAndView</a:t>
            </a:r>
            <a:r>
              <a:rPr lang="en-US" sz="1600" dirty="0" smtClean="0"/>
              <a:t> is returned by the controller.</a:t>
            </a:r>
          </a:p>
          <a:p>
            <a:pPr fontAlgn="base"/>
            <a:r>
              <a:rPr lang="en-US" sz="1600" dirty="0" smtClean="0"/>
              <a:t>The </a:t>
            </a:r>
            <a:r>
              <a:rPr lang="en-US" sz="1600" dirty="0" err="1" smtClean="0"/>
              <a:t>DispatcherServlet</a:t>
            </a:r>
            <a:r>
              <a:rPr lang="en-US" sz="1600" dirty="0" smtClean="0"/>
              <a:t> checks the entry of the view resolver in the XML file and invokes the appropriate view component.</a:t>
            </a:r>
            <a:endParaRPr lang="en-US" sz="1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3071816"/>
            <a:ext cx="4901925" cy="185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Spring Web MVC: Advantages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28596" y="1000114"/>
            <a:ext cx="8643998" cy="2914648"/>
          </a:xfrm>
        </p:spPr>
        <p:txBody>
          <a:bodyPr anchor="ctr">
            <a:noAutofit/>
          </a:bodyPr>
          <a:lstStyle>
            <a:extLst/>
          </a:lstStyle>
          <a:p>
            <a:pPr fontAlgn="base"/>
            <a:r>
              <a:rPr lang="en-US" sz="1600" dirty="0" smtClean="0"/>
              <a:t>The container is used for the development and deployment of applications and uses a lightweight </a:t>
            </a:r>
            <a:r>
              <a:rPr lang="en-US" sz="1600" dirty="0" err="1" smtClean="0"/>
              <a:t>servlet</a:t>
            </a:r>
            <a:r>
              <a:rPr lang="en-US" sz="1600" dirty="0" smtClean="0"/>
              <a:t>.</a:t>
            </a:r>
          </a:p>
          <a:p>
            <a:pPr fontAlgn="base"/>
            <a:r>
              <a:rPr lang="en-US" sz="1600" dirty="0" smtClean="0"/>
              <a:t>It enables rapid and parallel development.</a:t>
            </a:r>
          </a:p>
          <a:p>
            <a:pPr fontAlgn="base"/>
            <a:r>
              <a:rPr lang="en-US" sz="1600" dirty="0" smtClean="0"/>
              <a:t>Development of the application becomes fast.</a:t>
            </a:r>
          </a:p>
          <a:p>
            <a:pPr fontAlgn="base"/>
            <a:r>
              <a:rPr lang="en-US" sz="1600" dirty="0" smtClean="0"/>
              <a:t>Easy for multiple developers to work together.</a:t>
            </a:r>
          </a:p>
          <a:p>
            <a:pPr fontAlgn="base"/>
            <a:r>
              <a:rPr lang="en-US" sz="1600" dirty="0" smtClean="0"/>
              <a:t>Easier to Update the application.</a:t>
            </a:r>
          </a:p>
          <a:p>
            <a:pPr fontAlgn="base"/>
            <a:r>
              <a:rPr lang="en-US" sz="1600" dirty="0" smtClean="0"/>
              <a:t>It is Easier to Debug.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Web Service</a:t>
            </a:r>
            <a:endParaRPr lang="en-US" dirty="0"/>
          </a:p>
        </p:txBody>
      </p:sp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6280" b="1628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Web Service: Define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42910" y="1357304"/>
            <a:ext cx="3886200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IN" sz="1600" dirty="0" smtClean="0"/>
              <a:t>A web service is any piece of software that makes itself available over the internet and uses a standardized XML messaging system. </a:t>
            </a:r>
          </a:p>
          <a:p>
            <a:r>
              <a:rPr lang="en-IN" sz="1600" dirty="0" smtClean="0"/>
              <a:t>XML is used to encode all communications to a web service. </a:t>
            </a:r>
          </a:p>
          <a:p>
            <a:r>
              <a:rPr lang="en-IN" sz="1600" dirty="0" smtClean="0"/>
              <a:t>For example, a client invokes a web service by sending an XML message, then waits for a corresponding XML response. </a:t>
            </a:r>
            <a:endParaRPr lang="en-IN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2" descr="Web service architectur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2" y="1428742"/>
            <a:ext cx="4166729" cy="2862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Web Service: Advantages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42910" y="1357304"/>
            <a:ext cx="3886200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600" dirty="0" smtClean="0"/>
              <a:t>Web services allow various applications to talk to each other and share data and services among themselves. </a:t>
            </a:r>
          </a:p>
          <a:p>
            <a:r>
              <a:rPr lang="en-US" sz="1600" dirty="0" smtClean="0"/>
              <a:t>Web services use standardized industry standard protocol for the communication. All the four layers (Service Transport, XML Messaging, Service Description, and Service Discovery layers) use well-defined protocols in the web services protocol stack.  </a:t>
            </a:r>
          </a:p>
          <a:p>
            <a:r>
              <a:rPr lang="en-IN" sz="1600" dirty="0" smtClean="0"/>
              <a:t>Provides low cost communication compared to </a:t>
            </a:r>
            <a:r>
              <a:rPr lang="en-US" sz="1600" dirty="0" smtClean="0"/>
              <a:t>other reliable transport mechanisms like FTP.</a:t>
            </a:r>
            <a:r>
              <a:rPr lang="en-IN" sz="1600" dirty="0" smtClean="0"/>
              <a:t>. </a:t>
            </a:r>
            <a:endParaRPr lang="en-IN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643056"/>
            <a:ext cx="415278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Web Service: SOAP &amp; REST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357158" y="1357304"/>
            <a:ext cx="5643602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600" dirty="0" smtClean="0"/>
              <a:t>SOAP and REST are two internet data exchange mechanisms. </a:t>
            </a:r>
          </a:p>
          <a:p>
            <a:r>
              <a:rPr lang="en-US" sz="1600" dirty="0" smtClean="0"/>
              <a:t>For example, imagine that your internal accounts system shares data with your customer's accounting system to automate invoicing tasks. </a:t>
            </a:r>
          </a:p>
          <a:p>
            <a:r>
              <a:rPr lang="en-US" sz="1600" dirty="0" smtClean="0"/>
              <a:t>The two applications share data by using an API that defines communication rules. SOAP and REST are two different approaches to API design. </a:t>
            </a:r>
          </a:p>
          <a:p>
            <a:r>
              <a:rPr lang="en-US" sz="1600" dirty="0" smtClean="0"/>
              <a:t>The SOAP approach is highly structured and uses XML data format. </a:t>
            </a:r>
          </a:p>
          <a:p>
            <a:r>
              <a:rPr lang="en-US" sz="1600" dirty="0" smtClean="0"/>
              <a:t>REST is more flexible and allows applications to exchange data in multiple formats.</a:t>
            </a:r>
            <a:endParaRPr lang="en-IN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3214692"/>
            <a:ext cx="2751292" cy="135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000760" y="1428742"/>
            <a:ext cx="30003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SOAP</a:t>
            </a:r>
            <a:r>
              <a:rPr lang="en-US" dirty="0" smtClean="0"/>
              <a:t>:  </a:t>
            </a:r>
          </a:p>
          <a:p>
            <a:r>
              <a:rPr lang="en-US" b="1" dirty="0" smtClean="0"/>
              <a:t>S</a:t>
            </a:r>
            <a:r>
              <a:rPr lang="en-US" dirty="0" smtClean="0"/>
              <a:t>imple </a:t>
            </a:r>
            <a:r>
              <a:rPr lang="en-US" b="1" dirty="0" smtClean="0"/>
              <a:t>O</a:t>
            </a:r>
            <a:r>
              <a:rPr lang="en-US" dirty="0" smtClean="0"/>
              <a:t>bject </a:t>
            </a:r>
            <a:r>
              <a:rPr lang="en-US" b="1" dirty="0" smtClean="0"/>
              <a:t>A</a:t>
            </a:r>
            <a:r>
              <a:rPr lang="en-US" dirty="0" smtClean="0"/>
              <a:t>ccess </a:t>
            </a:r>
            <a:r>
              <a:rPr lang="en-US" b="1" dirty="0" smtClean="0"/>
              <a:t>P</a:t>
            </a:r>
            <a:r>
              <a:rPr lang="en-US" dirty="0" smtClean="0"/>
              <a:t>rotocol</a:t>
            </a:r>
          </a:p>
          <a:p>
            <a:endParaRPr lang="en-US" dirty="0" smtClean="0"/>
          </a:p>
          <a:p>
            <a:r>
              <a:rPr lang="en-US" b="1" dirty="0" smtClean="0"/>
              <a:t>REST</a:t>
            </a:r>
            <a:r>
              <a:rPr lang="en-US" dirty="0" smtClean="0"/>
              <a:t> : </a:t>
            </a:r>
            <a:r>
              <a:rPr lang="en-IN" b="1" dirty="0" err="1" smtClean="0"/>
              <a:t>RE</a:t>
            </a:r>
            <a:r>
              <a:rPr lang="en-IN" dirty="0" err="1" smtClean="0"/>
              <a:t>presentational</a:t>
            </a:r>
            <a:r>
              <a:rPr lang="en-IN" dirty="0" smtClean="0"/>
              <a:t> </a:t>
            </a:r>
            <a:r>
              <a:rPr lang="en-IN" b="1" dirty="0" smtClean="0"/>
              <a:t>S</a:t>
            </a:r>
            <a:r>
              <a:rPr lang="en-IN" dirty="0" smtClean="0"/>
              <a:t>tate </a:t>
            </a:r>
          </a:p>
          <a:p>
            <a:r>
              <a:rPr lang="en-IN" b="1" dirty="0" smtClean="0"/>
              <a:t>T</a:t>
            </a:r>
            <a:r>
              <a:rPr lang="en-IN" dirty="0" smtClean="0"/>
              <a:t>ransfer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IN" dirty="0" smtClean="0"/>
              <a:t>Web Service : SOAP &amp; REST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571618"/>
            <a:ext cx="70866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r>
              <a:rPr lang="en-IN" sz="2800" dirty="0" smtClean="0"/>
              <a:t>HTML5[</a:t>
            </a:r>
            <a:r>
              <a:rPr lang="en-US" sz="2800" dirty="0" smtClean="0"/>
              <a:t>Hypertext and Markup language ]</a:t>
            </a:r>
            <a:r>
              <a:rPr lang="en-IN" sz="2800" dirty="0" smtClean="0"/>
              <a:t>: Introduction</a:t>
            </a:r>
            <a:endParaRPr lang="en-US" sz="280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357158" y="1643056"/>
            <a:ext cx="8501122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400" dirty="0" smtClean="0"/>
              <a:t>used to design web pages using a markup language. </a:t>
            </a:r>
          </a:p>
          <a:p>
            <a:r>
              <a:rPr lang="en-US" sz="1400" dirty="0" smtClean="0"/>
              <a:t>HTML 5 is the fifth version of HTML. </a:t>
            </a:r>
          </a:p>
          <a:p>
            <a:r>
              <a:rPr lang="en-US" sz="1400" dirty="0" smtClean="0"/>
              <a:t>It has improved the markup available for documents and has introduced application programming interfaces (API) and Document Object Model (DOM). </a:t>
            </a:r>
          </a:p>
          <a:p>
            <a:endParaRPr lang="en-US" sz="1400" dirty="0" smtClean="0"/>
          </a:p>
          <a:p>
            <a:pPr fontAlgn="base"/>
            <a:r>
              <a:rPr lang="en-US" sz="1400" b="1" dirty="0" smtClean="0"/>
              <a:t>Features:</a:t>
            </a:r>
            <a:endParaRPr lang="en-US" sz="1400" dirty="0" smtClean="0"/>
          </a:p>
          <a:p>
            <a:pPr fontAlgn="base"/>
            <a:r>
              <a:rPr lang="en-US" sz="1400" dirty="0" smtClean="0"/>
              <a:t>It has introduced new multimedia features which supports both audio and video controls by using &lt;audio&gt; and &lt;video&gt; tags.</a:t>
            </a:r>
          </a:p>
          <a:p>
            <a:pPr fontAlgn="base"/>
            <a:r>
              <a:rPr lang="en-US" sz="1400" dirty="0" smtClean="0"/>
              <a:t>Enrich semantic content by including &lt;header&gt; &lt;footer&gt;, &lt;article&gt;, &lt;section&gt; and &lt;figure&gt; are added.</a:t>
            </a:r>
          </a:p>
          <a:p>
            <a:pPr fontAlgn="base"/>
            <a:r>
              <a:rPr lang="en-US" sz="1400" dirty="0" smtClean="0"/>
              <a:t>Geo-location services- It helps to locate the geographical location of a client.</a:t>
            </a:r>
          </a:p>
          <a:p>
            <a:pPr fontAlgn="base"/>
            <a:r>
              <a:rPr lang="en-US" sz="1400" dirty="0" smtClean="0"/>
              <a:t>Web storage facility which provides web application methods to store data on the web browser.</a:t>
            </a:r>
          </a:p>
          <a:p>
            <a:pPr fontAlgn="base"/>
            <a:r>
              <a:rPr lang="en-US" sz="1400" dirty="0" smtClean="0"/>
              <a:t>Easy DOCTYPE declaration i.e., &lt;!</a:t>
            </a:r>
            <a:r>
              <a:rPr lang="en-US" sz="1400" dirty="0" err="1" smtClean="0"/>
              <a:t>doctype</a:t>
            </a:r>
            <a:r>
              <a:rPr lang="en-US" sz="1400" dirty="0" smtClean="0"/>
              <a:t> html&gt;</a:t>
            </a:r>
          </a:p>
          <a:p>
            <a:pPr fontAlgn="base"/>
            <a:endParaRPr lang="en-US" sz="1400" dirty="0" smtClean="0"/>
          </a:p>
          <a:p>
            <a:endParaRPr lang="en-IN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572132" y="1428742"/>
            <a:ext cx="3886200" cy="32686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RESTFULL APIs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357158" y="1357304"/>
            <a:ext cx="5643602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IN" sz="1600" dirty="0" smtClean="0"/>
              <a:t>It is architectural style for </a:t>
            </a:r>
            <a:r>
              <a:rPr lang="en-IN" sz="1600" b="1" dirty="0" smtClean="0"/>
              <a:t>distributed hypermedia systems</a:t>
            </a:r>
          </a:p>
          <a:p>
            <a:r>
              <a:rPr lang="en-IN" sz="1600" dirty="0" smtClean="0"/>
              <a:t>The key abstraction of information in REST is a </a:t>
            </a:r>
            <a:r>
              <a:rPr lang="en-IN" sz="1600" b="1" dirty="0" smtClean="0"/>
              <a:t>resource</a:t>
            </a:r>
            <a:r>
              <a:rPr lang="en-IN" sz="1600" dirty="0" smtClean="0"/>
              <a:t>.</a:t>
            </a:r>
          </a:p>
          <a:p>
            <a:r>
              <a:rPr lang="en-IN" sz="1600" b="1" dirty="0" smtClean="0"/>
              <a:t>Media Types</a:t>
            </a:r>
            <a:r>
              <a:rPr lang="en-IN" sz="1600" dirty="0" smtClean="0"/>
              <a:t> are specified with identifiers like text/html , application/</a:t>
            </a:r>
            <a:r>
              <a:rPr lang="en-IN" sz="1600" dirty="0" err="1" smtClean="0"/>
              <a:t>json</a:t>
            </a:r>
            <a:r>
              <a:rPr lang="en-IN" sz="1600" dirty="0" smtClean="0"/>
              <a:t> , and application/xml , which correspond to HTML, JSON, and XML respectively, the most common web formats.</a:t>
            </a:r>
          </a:p>
          <a:p>
            <a:r>
              <a:rPr lang="en-US" sz="1600" dirty="0" smtClean="0"/>
              <a:t>It consists of two components :</a:t>
            </a:r>
          </a:p>
          <a:p>
            <a:pPr lvl="1"/>
            <a:r>
              <a:rPr lang="en-US" sz="1600" dirty="0" smtClean="0"/>
              <a:t>REST server which provides access to the resources </a:t>
            </a:r>
          </a:p>
          <a:p>
            <a:pPr lvl="1"/>
            <a:r>
              <a:rPr lang="en-US" sz="1600" dirty="0" smtClean="0"/>
              <a:t>REST client which accesses and modify the REST resources.</a:t>
            </a:r>
          </a:p>
          <a:p>
            <a:endParaRPr lang="en-IN" sz="1600" dirty="0" smtClean="0"/>
          </a:p>
          <a:p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6000760" y="1428742"/>
            <a:ext cx="300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REST</a:t>
            </a:r>
            <a:r>
              <a:rPr lang="en-US" dirty="0" smtClean="0"/>
              <a:t> : </a:t>
            </a:r>
            <a:r>
              <a:rPr lang="en-IN" b="1" dirty="0" err="1" smtClean="0"/>
              <a:t>RE</a:t>
            </a:r>
            <a:r>
              <a:rPr lang="en-IN" dirty="0" err="1" smtClean="0"/>
              <a:t>presentational</a:t>
            </a:r>
            <a:r>
              <a:rPr lang="en-IN" dirty="0" smtClean="0"/>
              <a:t> </a:t>
            </a:r>
            <a:r>
              <a:rPr lang="en-IN" b="1" dirty="0" smtClean="0"/>
              <a:t>S</a:t>
            </a:r>
            <a:r>
              <a:rPr lang="en-IN" dirty="0" smtClean="0"/>
              <a:t>tate </a:t>
            </a:r>
          </a:p>
          <a:p>
            <a:r>
              <a:rPr lang="en-IN" b="1" dirty="0" smtClean="0"/>
              <a:t>T</a:t>
            </a:r>
            <a:r>
              <a:rPr lang="en-IN" dirty="0" smtClean="0"/>
              <a:t>ransfer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032" y="4071966"/>
            <a:ext cx="4062968" cy="1071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REST: HTTP Methods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214282" y="2000246"/>
            <a:ext cx="8715436" cy="2414582"/>
          </a:xfrm>
        </p:spPr>
        <p:txBody>
          <a:bodyPr anchor="ctr">
            <a:noAutofit/>
          </a:bodyPr>
          <a:lstStyle>
            <a:extLst/>
          </a:lstStyle>
          <a:p>
            <a:pPr fontAlgn="base"/>
            <a:r>
              <a:rPr lang="en-US" sz="1600" b="1" dirty="0" smtClean="0"/>
              <a:t>GET</a:t>
            </a:r>
            <a:r>
              <a:rPr lang="en-US" sz="1600" dirty="0" smtClean="0"/>
              <a:t>:</a:t>
            </a:r>
          </a:p>
          <a:p>
            <a:pPr lvl="1" fontAlgn="base"/>
            <a:r>
              <a:rPr lang="en-US" sz="1600" dirty="0" smtClean="0"/>
              <a:t>defines a reading access of the resource without side-effects.</a:t>
            </a:r>
          </a:p>
          <a:p>
            <a:pPr lvl="1" fontAlgn="base"/>
            <a:r>
              <a:rPr lang="en-US" sz="1600" dirty="0" smtClean="0"/>
              <a:t>This operation is idempotent i.e. they can be applied multiple times without changing result.</a:t>
            </a:r>
          </a:p>
          <a:p>
            <a:pPr fontAlgn="base"/>
            <a:r>
              <a:rPr lang="en-US" sz="1600" b="1" dirty="0" smtClean="0"/>
              <a:t>PUT</a:t>
            </a:r>
            <a:r>
              <a:rPr lang="en-US" sz="1600" dirty="0" smtClean="0"/>
              <a:t> :  </a:t>
            </a:r>
          </a:p>
          <a:p>
            <a:pPr lvl="1" fontAlgn="base"/>
            <a:r>
              <a:rPr lang="en-US" sz="1600" dirty="0" smtClean="0"/>
              <a:t>It is generally used for updating resource.</a:t>
            </a:r>
          </a:p>
          <a:p>
            <a:pPr lvl="1" fontAlgn="base"/>
            <a:r>
              <a:rPr lang="en-US" sz="1600" dirty="0" smtClean="0"/>
              <a:t>It must also be idempotent.</a:t>
            </a:r>
          </a:p>
          <a:p>
            <a:pPr fontAlgn="base"/>
            <a:r>
              <a:rPr lang="en-US" sz="1600" b="1" dirty="0" smtClean="0"/>
              <a:t>DELETE </a:t>
            </a:r>
            <a:r>
              <a:rPr lang="en-US" sz="1600" dirty="0" smtClean="0"/>
              <a:t>:</a:t>
            </a:r>
          </a:p>
          <a:p>
            <a:pPr lvl="1" fontAlgn="base"/>
            <a:r>
              <a:rPr lang="en-US" sz="1600" dirty="0" smtClean="0"/>
              <a:t>It removes the resources. </a:t>
            </a:r>
          </a:p>
          <a:p>
            <a:pPr lvl="1" fontAlgn="base"/>
            <a:r>
              <a:rPr lang="en-US" sz="1600" dirty="0" smtClean="0"/>
              <a:t>The operations are idempotent i.e. they can get repeated without leading to different results.</a:t>
            </a:r>
          </a:p>
          <a:p>
            <a:pPr fontAlgn="base"/>
            <a:r>
              <a:rPr lang="en-US" sz="1600" b="1" dirty="0" smtClean="0"/>
              <a:t>POST</a:t>
            </a:r>
            <a:r>
              <a:rPr lang="en-US" sz="1600" dirty="0" smtClean="0"/>
              <a:t> :</a:t>
            </a:r>
          </a:p>
          <a:p>
            <a:pPr lvl="1" fontAlgn="base"/>
            <a:r>
              <a:rPr lang="en-US" sz="1600" dirty="0" smtClean="0"/>
              <a:t>It is used for creating a new resource. </a:t>
            </a:r>
          </a:p>
          <a:p>
            <a:pPr lvl="1" fontAlgn="base"/>
            <a:r>
              <a:rPr lang="en-US" sz="1600" dirty="0" smtClean="0"/>
              <a:t>It is not idempotent.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JPA</a:t>
            </a:r>
            <a:endParaRPr lang="en-US" dirty="0"/>
          </a:p>
        </p:txBody>
      </p:sp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6280" b="1628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JPA: Define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357158" y="1357304"/>
            <a:ext cx="4171952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IN" sz="1600" b="1" dirty="0" smtClean="0"/>
              <a:t>Spring Boot JPA </a:t>
            </a:r>
            <a:r>
              <a:rPr lang="en-IN" sz="1600" dirty="0" smtClean="0"/>
              <a:t>is a Java specification for managing </a:t>
            </a:r>
            <a:r>
              <a:rPr lang="en-IN" sz="1600" b="1" dirty="0" smtClean="0"/>
              <a:t>relational</a:t>
            </a:r>
            <a:r>
              <a:rPr lang="en-IN" sz="1600" dirty="0" smtClean="0"/>
              <a:t> data in Java applications. </a:t>
            </a:r>
          </a:p>
          <a:p>
            <a:r>
              <a:rPr lang="en-IN" sz="1600" dirty="0" smtClean="0"/>
              <a:t>It allows us to access and persist data between Java object/ class and relational database. </a:t>
            </a:r>
          </a:p>
          <a:p>
            <a:r>
              <a:rPr lang="en-IN" sz="1600" dirty="0" smtClean="0"/>
              <a:t>JPA follows </a:t>
            </a:r>
            <a:r>
              <a:rPr lang="en-IN" sz="1600" b="1" dirty="0" smtClean="0"/>
              <a:t>Object-Relation Mapping </a:t>
            </a:r>
            <a:r>
              <a:rPr lang="en-IN" sz="1600" dirty="0" smtClean="0"/>
              <a:t>(ORM). </a:t>
            </a:r>
          </a:p>
          <a:p>
            <a:endParaRPr lang="en-IN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571618"/>
            <a:ext cx="425235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Object-Relation Mapping (ORM)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357158" y="1357304"/>
            <a:ext cx="4171952" cy="2643206"/>
          </a:xfrm>
        </p:spPr>
        <p:txBody>
          <a:bodyPr anchor="ctr">
            <a:noAutofit/>
          </a:bodyPr>
          <a:lstStyle>
            <a:extLst/>
          </a:lstStyle>
          <a:p>
            <a:r>
              <a:rPr lang="en-IN" sz="1600" dirty="0" smtClean="0"/>
              <a:t>In ORM, the mapping of Java objects to database tables, and vice-versa is called </a:t>
            </a:r>
            <a:r>
              <a:rPr lang="en-IN" sz="1600" b="1" dirty="0" smtClean="0"/>
              <a:t>Object-Relational Mapping.</a:t>
            </a:r>
            <a:r>
              <a:rPr lang="en-IN" sz="1600" dirty="0" smtClean="0"/>
              <a:t> </a:t>
            </a:r>
          </a:p>
          <a:p>
            <a:r>
              <a:rPr lang="en-IN" sz="1600" dirty="0" smtClean="0"/>
              <a:t>The ORM mapping works as a bridge between a </a:t>
            </a:r>
            <a:r>
              <a:rPr lang="en-IN" sz="1600" b="1" dirty="0" smtClean="0"/>
              <a:t>relational database</a:t>
            </a:r>
            <a:r>
              <a:rPr lang="en-IN" sz="1600" dirty="0" smtClean="0"/>
              <a:t> (tables and records) and </a:t>
            </a:r>
            <a:r>
              <a:rPr lang="en-IN" sz="1600" b="1" dirty="0" smtClean="0"/>
              <a:t>Java application</a:t>
            </a:r>
            <a:r>
              <a:rPr lang="en-IN" sz="1600" dirty="0" smtClean="0"/>
              <a:t> (classes and objects).</a:t>
            </a:r>
            <a:endParaRPr lang="en-IN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pring Boot jpa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8" y="1428742"/>
            <a:ext cx="3714776" cy="2143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JPA :  Advantages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357158" y="1714494"/>
            <a:ext cx="5929354" cy="2643206"/>
          </a:xfrm>
        </p:spPr>
        <p:txBody>
          <a:bodyPr anchor="ctr">
            <a:noAutofit/>
          </a:bodyPr>
          <a:lstStyle>
            <a:extLst/>
          </a:lstStyle>
          <a:p>
            <a:pPr marL="457200" indent="-457200">
              <a:buFont typeface="+mj-lt"/>
              <a:buAutoNum type="arabicPeriod"/>
            </a:pPr>
            <a:r>
              <a:rPr lang="en-IN" sz="1600" dirty="0" smtClean="0"/>
              <a:t>JPA avoids writing DDL in a database-specific dialect of SQL. Instead of this, it allows mapping in XML or using Java annotations.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dirty="0" smtClean="0"/>
              <a:t>JPA allows us to avoid writing DML in the database-specific dialect of SQL.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dirty="0" smtClean="0"/>
              <a:t>JPA allows us to save and load Java objects and graphs without any DML language at all.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dirty="0" smtClean="0"/>
              <a:t>When we need to perform queries JPQL, it allows us to express the queries in terms of Java entities rather than the (native) SQL table and columns.</a:t>
            </a:r>
          </a:p>
          <a:p>
            <a:endParaRPr lang="en-IN" sz="1600" dirty="0"/>
          </a:p>
        </p:txBody>
      </p:sp>
      <p:pic>
        <p:nvPicPr>
          <p:cNvPr id="7" name="Picture 6" descr="Spring Boot jpa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50" y="2143122"/>
            <a:ext cx="2214578" cy="171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JPA :  Annotations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85786" y="1285866"/>
            <a:ext cx="8072494" cy="2643206"/>
          </a:xfrm>
        </p:spPr>
        <p:txBody>
          <a:bodyPr anchor="ctr">
            <a:noAutofit/>
          </a:bodyPr>
          <a:lstStyle>
            <a:extLst/>
          </a:lstStyle>
          <a:p>
            <a:r>
              <a:rPr lang="en-IN" sz="1600" dirty="0" smtClean="0"/>
              <a:t>@Entity : marks this class as an entity.</a:t>
            </a:r>
          </a:p>
          <a:p>
            <a:r>
              <a:rPr lang="en-IN" sz="1600" dirty="0" smtClean="0"/>
              <a:t>@Table : specifies the table name where data of this entity is to be persisted. </a:t>
            </a:r>
          </a:p>
          <a:p>
            <a:pPr lvl="1"/>
            <a:r>
              <a:rPr lang="en-IN" sz="1300" dirty="0" smtClean="0"/>
              <a:t>If you don't use @Table annotation, </a:t>
            </a:r>
            <a:r>
              <a:rPr lang="en-IN" sz="1300" dirty="0" err="1" smtClean="0"/>
              <a:t>JPAwill</a:t>
            </a:r>
            <a:r>
              <a:rPr lang="en-IN" sz="1300" dirty="0" smtClean="0"/>
              <a:t> use the class name as the table name by default.</a:t>
            </a:r>
          </a:p>
          <a:p>
            <a:r>
              <a:rPr lang="en-IN" sz="1600" dirty="0" smtClean="0"/>
              <a:t>@Id : marks the identifier for this entity.</a:t>
            </a:r>
          </a:p>
          <a:p>
            <a:r>
              <a:rPr lang="en-IN" sz="1600" dirty="0" smtClean="0"/>
              <a:t>@Column : specifies the details of the column for this property or field. </a:t>
            </a:r>
          </a:p>
          <a:p>
            <a:pPr lvl="1"/>
            <a:r>
              <a:rPr lang="en-IN" sz="1300" dirty="0" smtClean="0"/>
              <a:t>If @Column annotation is not specified, property name will be used as the column name by default.</a:t>
            </a:r>
          </a:p>
          <a:p>
            <a:pPr lvl="1">
              <a:buNone/>
            </a:pPr>
            <a:r>
              <a:rPr lang="en-IN" sz="1400" dirty="0" smtClean="0"/>
              <a:t>@Id : marks the identifier for this entity.</a:t>
            </a:r>
          </a:p>
          <a:p>
            <a:pPr lvl="1">
              <a:buNone/>
            </a:pPr>
            <a:endParaRPr lang="en-IN" sz="1300" dirty="0"/>
          </a:p>
        </p:txBody>
      </p:sp>
      <p:sp>
        <p:nvSpPr>
          <p:cNvPr id="5" name="Rectangle 4"/>
          <p:cNvSpPr/>
          <p:nvPr/>
        </p:nvSpPr>
        <p:spPr>
          <a:xfrm>
            <a:off x="928662" y="3714758"/>
            <a:ext cx="6370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@Query : to write  custom query using JPQL or Native SQL 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 smtClean="0">
                <a:solidFill>
                  <a:srgbClr val="DDDDDD">
                    <a:alpha val="100000"/>
                  </a:srgbClr>
                </a:solidFill>
              </a:rPr>
              <a:t>Thank you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400" b="1" dirty="0" smtClean="0">
                <a:solidFill>
                  <a:srgbClr val="DDDDDD">
                    <a:alpha val="100000"/>
                  </a:srgbClr>
                </a:solidFill>
                <a:sym typeface="Wingdings" pitchFamily="2" charset="2"/>
              </a:rPr>
              <a:t></a:t>
            </a:r>
            <a:endParaRPr lang="en-US" altLang="x-none" sz="1400" dirty="0">
              <a:solidFill>
                <a:srgbClr val="DDDDDD">
                  <a:alpha val="100000"/>
                </a:srgbClr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16x9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4x3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r>
              <a:rPr lang="en-IN" sz="2800" dirty="0" smtClean="0"/>
              <a:t>HTML5[</a:t>
            </a:r>
            <a:r>
              <a:rPr lang="en-US" sz="2800" dirty="0" smtClean="0"/>
              <a:t>Hypertext and Markup language ]</a:t>
            </a:r>
            <a:r>
              <a:rPr lang="en-IN" sz="2800" dirty="0" smtClean="0"/>
              <a:t>: Code</a:t>
            </a:r>
            <a:endParaRPr lang="en-US" sz="280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357158" y="1643056"/>
            <a:ext cx="8501122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400" dirty="0" smtClean="0"/>
              <a:t>&lt;!DOCTYPE html&gt;</a:t>
            </a:r>
            <a:br>
              <a:rPr lang="en-US" sz="1400" dirty="0" smtClean="0"/>
            </a:br>
            <a:r>
              <a:rPr lang="en-US" sz="1400" dirty="0" smtClean="0"/>
              <a:t>&lt;html&gt;</a:t>
            </a:r>
            <a:br>
              <a:rPr lang="en-US" sz="1400" dirty="0" smtClean="0"/>
            </a:br>
            <a:r>
              <a:rPr lang="en-US" sz="1400" dirty="0" smtClean="0"/>
              <a:t>&lt;head&gt;</a:t>
            </a:r>
            <a:br>
              <a:rPr lang="en-US" sz="1400" dirty="0" smtClean="0"/>
            </a:br>
            <a:r>
              <a:rPr lang="en-US" sz="1400" dirty="0" smtClean="0"/>
              <a:t>&lt;meta </a:t>
            </a:r>
            <a:r>
              <a:rPr lang="en-US" sz="1400" dirty="0" err="1" smtClean="0"/>
              <a:t>charset</a:t>
            </a:r>
            <a:r>
              <a:rPr lang="en-US" sz="1400" dirty="0" smtClean="0"/>
              <a:t>="UTF-8"&gt;</a:t>
            </a:r>
            <a:br>
              <a:rPr lang="en-US" sz="1400" dirty="0" smtClean="0"/>
            </a:br>
            <a:r>
              <a:rPr lang="en-US" sz="1400" dirty="0" smtClean="0"/>
              <a:t>&lt;title&gt;</a:t>
            </a:r>
            <a:r>
              <a:rPr lang="en-US" sz="1400" i="1" dirty="0" smtClean="0"/>
              <a:t>Title of the document</a:t>
            </a:r>
            <a:r>
              <a:rPr lang="en-US" sz="1400" dirty="0" smtClean="0"/>
              <a:t>&lt;/title&gt;</a:t>
            </a:r>
            <a:br>
              <a:rPr lang="en-US" sz="1400" dirty="0" smtClean="0"/>
            </a:br>
            <a:r>
              <a:rPr lang="en-US" sz="1400" dirty="0" smtClean="0"/>
              <a:t>&lt;/head&gt;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&lt;body&gt;</a:t>
            </a:r>
            <a:br>
              <a:rPr lang="en-US" sz="1400" dirty="0" smtClean="0"/>
            </a:br>
            <a:r>
              <a:rPr lang="en-US" sz="1400" i="1" dirty="0" smtClean="0"/>
              <a:t>Content of the document......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&lt;/body&gt;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&lt;/html&gt;</a:t>
            </a:r>
          </a:p>
          <a:p>
            <a:endParaRPr lang="en-US" sz="1400" dirty="0" smtClean="0"/>
          </a:p>
          <a:p>
            <a:r>
              <a:rPr lang="en-US" sz="1400" dirty="0" smtClean="0"/>
              <a:t>The default character encoding in HTML5 is UTF-8.</a:t>
            </a:r>
          </a:p>
          <a:p>
            <a:endParaRPr lang="en-US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572132" y="1428742"/>
            <a:ext cx="3886200" cy="32686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r>
              <a:rPr lang="en-IN" sz="2800" dirty="0" smtClean="0"/>
              <a:t>HTML5: Form Elements</a:t>
            </a:r>
            <a:endParaRPr lang="en-US" sz="280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285720" y="571486"/>
            <a:ext cx="8501122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400" dirty="0" smtClean="0"/>
              <a:t>The forms section of HTML5 was originally a specification titled Web Forms 2.0 that added new types of controls for forms. </a:t>
            </a:r>
          </a:p>
          <a:p>
            <a:r>
              <a:rPr lang="en-US" sz="1400" dirty="0" smtClean="0"/>
              <a:t>HTML5 form attributes :There are new attributes added .</a:t>
            </a:r>
          </a:p>
          <a:p>
            <a:r>
              <a:rPr lang="en-US" sz="1400" dirty="0" smtClean="0"/>
              <a:t>placeholder / autofocus / </a:t>
            </a:r>
            <a:r>
              <a:rPr lang="en-US" sz="1400" dirty="0" err="1" smtClean="0"/>
              <a:t>autocomplete</a:t>
            </a:r>
            <a:r>
              <a:rPr lang="en-US" sz="1400" dirty="0" smtClean="0"/>
              <a:t> / required / pattern</a:t>
            </a:r>
          </a:p>
          <a:p>
            <a:r>
              <a:rPr lang="en-US" sz="1400" dirty="0" smtClean="0"/>
              <a:t>list / multiple / </a:t>
            </a:r>
            <a:r>
              <a:rPr lang="en-US" sz="1400" dirty="0" err="1" smtClean="0"/>
              <a:t>novalidate</a:t>
            </a:r>
            <a:r>
              <a:rPr lang="en-US" sz="1400" dirty="0" smtClean="0"/>
              <a:t> / </a:t>
            </a:r>
            <a:r>
              <a:rPr lang="en-US" sz="1400" dirty="0" err="1" smtClean="0"/>
              <a:t>formnovalidate</a:t>
            </a:r>
            <a:r>
              <a:rPr lang="en-US" sz="1400" dirty="0" smtClean="0"/>
              <a:t> / form</a:t>
            </a:r>
          </a:p>
          <a:p>
            <a:r>
              <a:rPr lang="en-US" sz="1400" dirty="0" err="1" smtClean="0"/>
              <a:t>formaction</a:t>
            </a:r>
            <a:r>
              <a:rPr lang="en-US" sz="1400" dirty="0" smtClean="0"/>
              <a:t> / </a:t>
            </a:r>
            <a:r>
              <a:rPr lang="en-US" sz="1400" dirty="0" err="1" smtClean="0"/>
              <a:t>formenctype</a:t>
            </a:r>
            <a:r>
              <a:rPr lang="en-US" sz="1400" dirty="0" smtClean="0"/>
              <a:t> / </a:t>
            </a:r>
            <a:r>
              <a:rPr lang="en-US" sz="1400" dirty="0" err="1" smtClean="0"/>
              <a:t>formmethod</a:t>
            </a:r>
            <a:r>
              <a:rPr lang="en-US" sz="1400" dirty="0" smtClean="0"/>
              <a:t> / </a:t>
            </a:r>
            <a:r>
              <a:rPr lang="en-US" sz="1400" dirty="0" err="1" smtClean="0"/>
              <a:t>formtarget</a:t>
            </a:r>
            <a:endParaRPr lang="en-US" sz="14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572132" y="1428742"/>
            <a:ext cx="3886200" cy="32686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6872288" y="3155950"/>
          <a:ext cx="528637" cy="438150"/>
        </p:xfrm>
        <a:graphic>
          <a:graphicData uri="http://schemas.openxmlformats.org/presentationml/2006/ole">
            <p:oleObj spid="_x0000_s8194" name="Packager Shell Object" showAsIcon="1" r:id="rId4" imgW="528840" imgH="4374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r>
              <a:rPr lang="en-IN" sz="2800" dirty="0" smtClean="0"/>
              <a:t>CCS3: Introduction</a:t>
            </a:r>
            <a:endParaRPr lang="en-US" sz="280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285720" y="1000114"/>
            <a:ext cx="8501122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400" b="1" dirty="0" smtClean="0"/>
              <a:t>CSS</a:t>
            </a:r>
            <a:r>
              <a:rPr lang="en-US" sz="1400" dirty="0" smtClean="0"/>
              <a:t> stands for </a:t>
            </a:r>
            <a:r>
              <a:rPr lang="en-US" sz="1400" b="1" dirty="0" smtClean="0"/>
              <a:t>C</a:t>
            </a:r>
            <a:r>
              <a:rPr lang="en-US" sz="1400" dirty="0" smtClean="0"/>
              <a:t>ascading </a:t>
            </a:r>
            <a:r>
              <a:rPr lang="en-US" sz="1400" b="1" dirty="0" smtClean="0"/>
              <a:t>S</a:t>
            </a:r>
            <a:r>
              <a:rPr lang="en-US" sz="1400" dirty="0" smtClean="0"/>
              <a:t>tyle </a:t>
            </a:r>
            <a:r>
              <a:rPr lang="en-US" sz="1400" b="1" dirty="0" smtClean="0"/>
              <a:t>S</a:t>
            </a:r>
            <a:r>
              <a:rPr lang="en-US" sz="1400" dirty="0" smtClean="0"/>
              <a:t>heets.</a:t>
            </a:r>
          </a:p>
          <a:p>
            <a:endParaRPr lang="en-US" sz="1400" dirty="0" smtClean="0"/>
          </a:p>
          <a:p>
            <a:r>
              <a:rPr lang="en-US" sz="1400" dirty="0" smtClean="0"/>
              <a:t>CSS describes </a:t>
            </a:r>
            <a:r>
              <a:rPr lang="en-US" sz="1400" b="1" dirty="0" smtClean="0"/>
              <a:t>how HTML elements are to be displayed on screen, paper, or in other media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It can control the layout of multiple web pages all at once.</a:t>
            </a:r>
          </a:p>
          <a:p>
            <a:r>
              <a:rPr lang="en-US" sz="1400" dirty="0" smtClean="0"/>
              <a:t>when you work with multiple web pages in a single web site by applying styles to all pages from a single file.</a:t>
            </a:r>
          </a:p>
          <a:p>
            <a:r>
              <a:rPr lang="en-IN" sz="1400" dirty="0" smtClean="0"/>
              <a:t>CSS syntax: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572132" y="1428742"/>
            <a:ext cx="3886200" cy="32686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3357568"/>
            <a:ext cx="3933825" cy="113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r>
              <a:rPr lang="en-IN" sz="2800" dirty="0" smtClean="0"/>
              <a:t>CCS3: Techniques</a:t>
            </a:r>
            <a:endParaRPr lang="en-US" sz="280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214282" y="571486"/>
            <a:ext cx="8501122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400" dirty="0" smtClean="0"/>
              <a:t>CSS can be added to HTML elements in 3 ways:</a:t>
            </a:r>
          </a:p>
          <a:p>
            <a:r>
              <a:rPr lang="en-US" sz="1400" b="1" dirty="0" smtClean="0"/>
              <a:t>Inline</a:t>
            </a:r>
            <a:r>
              <a:rPr lang="en-US" sz="1400" dirty="0" smtClean="0"/>
              <a:t> - by using the style attribute in HTML elements</a:t>
            </a:r>
          </a:p>
          <a:p>
            <a:r>
              <a:rPr lang="en-US" sz="1400" b="1" dirty="0" smtClean="0"/>
              <a:t>Internal</a:t>
            </a:r>
            <a:r>
              <a:rPr lang="en-US" sz="1400" dirty="0" smtClean="0"/>
              <a:t> - by using a &lt;style&gt; element in the &lt;head&gt; section</a:t>
            </a:r>
          </a:p>
          <a:p>
            <a:r>
              <a:rPr lang="en-US" sz="1400" b="1" dirty="0" smtClean="0"/>
              <a:t>External</a:t>
            </a:r>
            <a:r>
              <a:rPr lang="en-US" sz="1400" dirty="0" smtClean="0"/>
              <a:t> - by using an external CSS file</a:t>
            </a:r>
          </a:p>
          <a:p>
            <a:endParaRPr lang="en-US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786064"/>
            <a:ext cx="3262315" cy="135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619374"/>
            <a:ext cx="2244757" cy="252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1357304"/>
            <a:ext cx="2179171" cy="146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00826" y="2928940"/>
            <a:ext cx="2285984" cy="1863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r>
              <a:rPr lang="en-IN" sz="2800" dirty="0" smtClean="0"/>
              <a:t>CCS3: Selectors</a:t>
            </a:r>
            <a:endParaRPr lang="en-US" sz="280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142844" y="500048"/>
            <a:ext cx="8501122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600" dirty="0" smtClean="0"/>
              <a:t>CSS selectors are used to identify the element to apply the styles</a:t>
            </a:r>
          </a:p>
          <a:p>
            <a:r>
              <a:rPr lang="en-US" sz="1600" dirty="0" smtClean="0"/>
              <a:t>Element is identified using the following selectors</a:t>
            </a:r>
          </a:p>
          <a:p>
            <a:pPr lvl="1"/>
            <a:r>
              <a:rPr lang="en-US" sz="1600" dirty="0" smtClean="0"/>
              <a:t>element</a:t>
            </a:r>
          </a:p>
          <a:p>
            <a:pPr lvl="1"/>
            <a:r>
              <a:rPr lang="en-US" sz="1600" dirty="0" smtClean="0"/>
              <a:t>id</a:t>
            </a:r>
          </a:p>
          <a:p>
            <a:pPr lvl="1"/>
            <a:r>
              <a:rPr lang="en-US" sz="1600" dirty="0" smtClean="0"/>
              <a:t>class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998690"/>
            <a:ext cx="1703142" cy="2073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3214692"/>
            <a:ext cx="1930225" cy="18720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80" y="3000378"/>
            <a:ext cx="1959651" cy="2105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2092</Words>
  <Application>Microsoft Office PowerPoint</Application>
  <PresentationFormat>On-screen Show (16:9)</PresentationFormat>
  <Paragraphs>431</Paragraphs>
  <Slides>47</Slides>
  <Notes>47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WidescreenPresentation</vt:lpstr>
      <vt:lpstr>Packager Shell Object</vt:lpstr>
      <vt:lpstr>Master class-2</vt:lpstr>
      <vt:lpstr>Today’s Agenda</vt:lpstr>
      <vt:lpstr>UI Technologies</vt:lpstr>
      <vt:lpstr>HTML5[Hypertext and Markup language ]: Introduction</vt:lpstr>
      <vt:lpstr>HTML5[Hypertext and Markup language ]: Code</vt:lpstr>
      <vt:lpstr>HTML5: Form Elements</vt:lpstr>
      <vt:lpstr>CCS3: Introduction</vt:lpstr>
      <vt:lpstr>CCS3: Techniques</vt:lpstr>
      <vt:lpstr>CCS3: Selectors</vt:lpstr>
      <vt:lpstr>JS: Introduction</vt:lpstr>
      <vt:lpstr>JS: Uses</vt:lpstr>
      <vt:lpstr>JS: Uses</vt:lpstr>
      <vt:lpstr>JS: Local Vs Global scope</vt:lpstr>
      <vt:lpstr>JS: Local Vs Global scope</vt:lpstr>
      <vt:lpstr>JEE Framework</vt:lpstr>
      <vt:lpstr>JEE Framework: Servlet</vt:lpstr>
      <vt:lpstr>Servlet: Advantages</vt:lpstr>
      <vt:lpstr>Servlet: Container</vt:lpstr>
      <vt:lpstr>Servlet: Code pattern</vt:lpstr>
      <vt:lpstr>JSP: Introduction</vt:lpstr>
      <vt:lpstr>JSP: Life  Cycle</vt:lpstr>
      <vt:lpstr>JSP: Code</vt:lpstr>
      <vt:lpstr>Spring Framework</vt:lpstr>
      <vt:lpstr>Spring Framework: Introduction</vt:lpstr>
      <vt:lpstr>Spring Framework: Advantages</vt:lpstr>
      <vt:lpstr>Spring Framework: Concepts</vt:lpstr>
      <vt:lpstr>Spring Framework: Concepts</vt:lpstr>
      <vt:lpstr>Spring Framework: Concepts</vt:lpstr>
      <vt:lpstr>Spring Framework: Concepts</vt:lpstr>
      <vt:lpstr>Spring Web MVC</vt:lpstr>
      <vt:lpstr>Spring Web MVC: Define</vt:lpstr>
      <vt:lpstr>Spring Web MVC: Significance</vt:lpstr>
      <vt:lpstr>Spring Web MVC: WorkFlow</vt:lpstr>
      <vt:lpstr>Spring Web MVC: Advantages</vt:lpstr>
      <vt:lpstr>Web Service</vt:lpstr>
      <vt:lpstr>Web Service: Define</vt:lpstr>
      <vt:lpstr>Web Service: Advantages</vt:lpstr>
      <vt:lpstr>Web Service: SOAP &amp; REST</vt:lpstr>
      <vt:lpstr>Web Service : SOAP &amp; REST</vt:lpstr>
      <vt:lpstr>RESTFULL APIs</vt:lpstr>
      <vt:lpstr>REST: HTTP Methods</vt:lpstr>
      <vt:lpstr>JPA</vt:lpstr>
      <vt:lpstr>JPA: Define</vt:lpstr>
      <vt:lpstr>Object-Relation Mapping (ORM)</vt:lpstr>
      <vt:lpstr>JPA :  Advantages</vt:lpstr>
      <vt:lpstr>JPA :  Annotations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2023-09-07T14:10:13Z</dcterms:created>
  <dcterms:modified xsi:type="dcterms:W3CDTF">2023-09-19T18:51:32Z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