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72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0" r:id="rId19"/>
    <p:sldId id="262" r:id="rId20"/>
    <p:sldId id="287" r:id="rId21"/>
    <p:sldId id="263" r:id="rId22"/>
    <p:sldId id="264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0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5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AFE022-74B2-45DB-93A5-A42AD5F93B5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Data </a:t>
            </a:r>
            <a:r>
              <a:rPr lang="en-IN" dirty="0" err="1" smtClean="0"/>
              <a:t>Jpa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architecture: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7589"/>
            <a:ext cx="9720073" cy="435177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Hibernate architecture includes many objects such as persistent object, session factory, transaction factory, connection factory, session, transaction etc.</a:t>
            </a:r>
          </a:p>
          <a:p>
            <a:endParaRPr lang="en-IN" dirty="0"/>
          </a:p>
          <a:p>
            <a:r>
              <a:rPr lang="en-IN" dirty="0"/>
              <a:t>The Hibernate architecture is categorized in four layers.</a:t>
            </a:r>
          </a:p>
          <a:p>
            <a:r>
              <a:rPr lang="en-IN" dirty="0"/>
              <a:t>Java application layer</a:t>
            </a:r>
          </a:p>
          <a:p>
            <a:r>
              <a:rPr lang="en-IN" dirty="0"/>
              <a:t>Hibernate framework layer</a:t>
            </a:r>
          </a:p>
          <a:p>
            <a:r>
              <a:rPr lang="en-IN" dirty="0"/>
              <a:t>Backhand </a:t>
            </a:r>
            <a:r>
              <a:rPr lang="en-IN" dirty="0" err="1"/>
              <a:t>api</a:t>
            </a:r>
            <a:r>
              <a:rPr lang="en-IN" dirty="0"/>
              <a:t> layer</a:t>
            </a:r>
          </a:p>
          <a:p>
            <a:r>
              <a:rPr lang="en-IN" dirty="0"/>
              <a:t>Database layer</a:t>
            </a:r>
          </a:p>
          <a:p>
            <a:endParaRPr lang="en-IN" dirty="0"/>
          </a:p>
          <a:p>
            <a:r>
              <a:rPr lang="en-IN" dirty="0"/>
              <a:t>Hibernate framework uses many objects such as session factory, session, transaction etc. </a:t>
            </a:r>
            <a:r>
              <a:rPr lang="en-IN" dirty="0" err="1"/>
              <a:t>alongwith</a:t>
            </a:r>
            <a:r>
              <a:rPr lang="en-IN" dirty="0"/>
              <a:t> existing Java API such as JDBC (Java Database Connectivity), JTA (Java Transaction API) and JNDI (Java Naming Directory Interface).</a:t>
            </a:r>
          </a:p>
        </p:txBody>
      </p:sp>
    </p:spTree>
    <p:extLst>
      <p:ext uri="{BB962C8B-B14F-4D97-AF65-F5344CB8AC3E}">
        <p14:creationId xmlns:p14="http://schemas.microsoft.com/office/powerpoint/2010/main" val="352598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architecture: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7589"/>
            <a:ext cx="9720073" cy="435177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A. </a:t>
            </a:r>
            <a:r>
              <a:rPr lang="en-IN" dirty="0" err="1"/>
              <a:t>SessionFactory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SessionFactory</a:t>
            </a:r>
            <a:r>
              <a:rPr lang="en-IN" dirty="0"/>
              <a:t> is a factory of session and client of </a:t>
            </a:r>
            <a:r>
              <a:rPr lang="en-IN" dirty="0" err="1"/>
              <a:t>ConnectionProvider</a:t>
            </a:r>
            <a:r>
              <a:rPr lang="en-IN" dirty="0"/>
              <a:t>. </a:t>
            </a:r>
          </a:p>
          <a:p>
            <a:r>
              <a:rPr lang="en-IN" dirty="0"/>
              <a:t>It holds second level cache (optional) of data. </a:t>
            </a:r>
          </a:p>
          <a:p>
            <a:r>
              <a:rPr lang="en-IN" dirty="0"/>
              <a:t>The </a:t>
            </a:r>
            <a:r>
              <a:rPr lang="en-IN" dirty="0" err="1"/>
              <a:t>org.hibernate.SessionFactory</a:t>
            </a:r>
            <a:r>
              <a:rPr lang="en-IN" dirty="0"/>
              <a:t> interface provides factory method to get the object of Session.</a:t>
            </a:r>
          </a:p>
          <a:p>
            <a:endParaRPr lang="en-IN" dirty="0"/>
          </a:p>
          <a:p>
            <a:r>
              <a:rPr lang="en-IN" dirty="0"/>
              <a:t>B. Session</a:t>
            </a:r>
          </a:p>
          <a:p>
            <a:r>
              <a:rPr lang="en-IN" dirty="0"/>
              <a:t>The session object provides an interface between the application and data stored in the database. </a:t>
            </a:r>
          </a:p>
          <a:p>
            <a:r>
              <a:rPr lang="en-IN" dirty="0"/>
              <a:t>It is a short-lived object and wraps the JDBC connection. </a:t>
            </a:r>
          </a:p>
          <a:p>
            <a:r>
              <a:rPr lang="en-IN" dirty="0"/>
              <a:t>It is factory of Transaction, Query and Criteria. </a:t>
            </a:r>
          </a:p>
          <a:p>
            <a:r>
              <a:rPr lang="en-IN" dirty="0"/>
              <a:t>It holds a first-level cache (mandatory) of data. </a:t>
            </a:r>
          </a:p>
          <a:p>
            <a:r>
              <a:rPr lang="en-IN" dirty="0"/>
              <a:t>The </a:t>
            </a:r>
            <a:r>
              <a:rPr lang="en-IN" dirty="0" err="1"/>
              <a:t>org.hibernate.Session</a:t>
            </a:r>
            <a:r>
              <a:rPr lang="en-IN" dirty="0"/>
              <a:t> interface provides methods to insert, update and delete the object. </a:t>
            </a:r>
          </a:p>
          <a:p>
            <a:r>
              <a:rPr lang="en-IN" dirty="0"/>
              <a:t>It also provides factory methods for Transaction, Query and Criteria.</a:t>
            </a:r>
          </a:p>
        </p:txBody>
      </p:sp>
    </p:spTree>
    <p:extLst>
      <p:ext uri="{BB962C8B-B14F-4D97-AF65-F5344CB8AC3E}">
        <p14:creationId xmlns:p14="http://schemas.microsoft.com/office/powerpoint/2010/main" val="402713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architecture: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7589"/>
            <a:ext cx="9720073" cy="435177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C. Transaction</a:t>
            </a:r>
          </a:p>
          <a:p>
            <a:r>
              <a:rPr lang="en-IN" dirty="0"/>
              <a:t>The transaction object specifies the atomic unit of work. </a:t>
            </a:r>
          </a:p>
          <a:p>
            <a:r>
              <a:rPr lang="en-IN" dirty="0"/>
              <a:t>It is optional. </a:t>
            </a:r>
          </a:p>
          <a:p>
            <a:r>
              <a:rPr lang="en-IN" dirty="0"/>
              <a:t>The </a:t>
            </a:r>
            <a:r>
              <a:rPr lang="en-IN" dirty="0" err="1"/>
              <a:t>org.hibernate.Transaction</a:t>
            </a:r>
            <a:r>
              <a:rPr lang="en-IN" dirty="0"/>
              <a:t> interface provides methods for transaction management.</a:t>
            </a:r>
          </a:p>
          <a:p>
            <a:endParaRPr lang="en-IN" dirty="0"/>
          </a:p>
          <a:p>
            <a:r>
              <a:rPr lang="en-IN" dirty="0"/>
              <a:t>D. </a:t>
            </a:r>
            <a:r>
              <a:rPr lang="en-IN" dirty="0" err="1"/>
              <a:t>ConnectionProvider</a:t>
            </a:r>
            <a:endParaRPr lang="en-IN" dirty="0"/>
          </a:p>
          <a:p>
            <a:r>
              <a:rPr lang="en-IN" dirty="0"/>
              <a:t>It is a factory of JDBC connections. </a:t>
            </a:r>
          </a:p>
          <a:p>
            <a:r>
              <a:rPr lang="en-IN" dirty="0"/>
              <a:t>It abstracts the application from </a:t>
            </a:r>
            <a:r>
              <a:rPr lang="en-IN" dirty="0" err="1"/>
              <a:t>DriverManager</a:t>
            </a:r>
            <a:r>
              <a:rPr lang="en-IN" dirty="0"/>
              <a:t> or </a:t>
            </a:r>
            <a:r>
              <a:rPr lang="en-IN" dirty="0" err="1"/>
              <a:t>DataSource</a:t>
            </a:r>
            <a:r>
              <a:rPr lang="en-IN" dirty="0"/>
              <a:t>. </a:t>
            </a:r>
          </a:p>
          <a:p>
            <a:r>
              <a:rPr lang="en-IN" dirty="0"/>
              <a:t>It is optional.</a:t>
            </a:r>
          </a:p>
          <a:p>
            <a:endParaRPr lang="en-IN" dirty="0"/>
          </a:p>
          <a:p>
            <a:r>
              <a:rPr lang="en-IN" dirty="0" err="1"/>
              <a:t>E.TransactionFactory</a:t>
            </a:r>
            <a:endParaRPr lang="en-IN" dirty="0"/>
          </a:p>
          <a:p>
            <a:r>
              <a:rPr lang="en-IN" dirty="0"/>
              <a:t>It is a factory of Transaction. </a:t>
            </a:r>
          </a:p>
          <a:p>
            <a:r>
              <a:rPr lang="en-IN" dirty="0"/>
              <a:t>It is optional.</a:t>
            </a:r>
          </a:p>
        </p:txBody>
      </p:sp>
    </p:spTree>
    <p:extLst>
      <p:ext uri="{BB962C8B-B14F-4D97-AF65-F5344CB8AC3E}">
        <p14:creationId xmlns:p14="http://schemas.microsoft.com/office/powerpoint/2010/main" val="213250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a. Create the Persistent class</a:t>
            </a:r>
          </a:p>
          <a:p>
            <a:r>
              <a:rPr lang="en-IN" dirty="0"/>
              <a:t>b. Create the mapping file for Persistent class</a:t>
            </a:r>
          </a:p>
          <a:p>
            <a:r>
              <a:rPr lang="en-IN" dirty="0"/>
              <a:t>c. Create the Configuration file</a:t>
            </a:r>
          </a:p>
          <a:p>
            <a:r>
              <a:rPr lang="en-IN" dirty="0"/>
              <a:t>d. Create the class that retrieves or stores the persistent object</a:t>
            </a:r>
          </a:p>
          <a:p>
            <a:r>
              <a:rPr lang="en-IN" dirty="0"/>
              <a:t>e. Load the jar file</a:t>
            </a:r>
          </a:p>
          <a:p>
            <a:r>
              <a:rPr lang="en-IN" dirty="0"/>
              <a:t>f. Run hibernate application</a:t>
            </a:r>
          </a:p>
        </p:txBody>
      </p:sp>
    </p:spTree>
    <p:extLst>
      <p:ext uri="{BB962C8B-B14F-4D97-AF65-F5344CB8AC3E}">
        <p14:creationId xmlns:p14="http://schemas.microsoft.com/office/powerpoint/2010/main" val="52271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 Persistent class should follow some rules:</a:t>
            </a:r>
          </a:p>
          <a:p>
            <a:endParaRPr lang="en-IN" dirty="0"/>
          </a:p>
          <a:p>
            <a:r>
              <a:rPr lang="en-IN" dirty="0"/>
              <a:t>A no-</a:t>
            </a:r>
            <a:r>
              <a:rPr lang="en-IN" dirty="0" err="1"/>
              <a:t>arg</a:t>
            </a:r>
            <a:r>
              <a:rPr lang="en-IN" dirty="0"/>
              <a:t> constructor</a:t>
            </a:r>
          </a:p>
          <a:p>
            <a:r>
              <a:rPr lang="en-IN" dirty="0"/>
              <a:t>Provide an identifier property</a:t>
            </a:r>
          </a:p>
          <a:p>
            <a:r>
              <a:rPr lang="en-IN" dirty="0"/>
              <a:t>Declare getter and setter methods</a:t>
            </a:r>
          </a:p>
          <a:p>
            <a:r>
              <a:rPr lang="en-IN" dirty="0"/>
              <a:t>Prefer non-final class</a:t>
            </a:r>
          </a:p>
        </p:txBody>
      </p:sp>
    </p:spTree>
    <p:extLst>
      <p:ext uri="{BB962C8B-B14F-4D97-AF65-F5344CB8AC3E}">
        <p14:creationId xmlns:p14="http://schemas.microsoft.com/office/powerpoint/2010/main" val="320367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4558"/>
            <a:ext cx="9720073" cy="445480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For mapping file for Persistent class</a:t>
            </a:r>
          </a:p>
          <a:p>
            <a:endParaRPr lang="en-IN" dirty="0"/>
          </a:p>
          <a:p>
            <a:r>
              <a:rPr lang="en-IN" dirty="0"/>
              <a:t>The mapping file name conventionally, should be class_name.hbm.xml. </a:t>
            </a:r>
          </a:p>
          <a:p>
            <a:r>
              <a:rPr lang="en-IN" dirty="0"/>
              <a:t>There are many elements of the mapping file.</a:t>
            </a:r>
          </a:p>
          <a:p>
            <a:r>
              <a:rPr lang="en-IN" dirty="0" smtClean="0"/>
              <a:t>hibernate-mapping </a:t>
            </a:r>
            <a:r>
              <a:rPr lang="en-IN" dirty="0"/>
              <a:t>: It is the root element in the mapping file that contains all the mapping elements.</a:t>
            </a:r>
          </a:p>
          <a:p>
            <a:r>
              <a:rPr lang="en-IN" dirty="0"/>
              <a:t>class : It is the sub-element of the hibernate-mapping element. It specifies the Persistent class.</a:t>
            </a:r>
          </a:p>
          <a:p>
            <a:r>
              <a:rPr lang="en-IN" dirty="0"/>
              <a:t>id : It is the </a:t>
            </a:r>
            <a:r>
              <a:rPr lang="en-IN" dirty="0" err="1"/>
              <a:t>subelement</a:t>
            </a:r>
            <a:r>
              <a:rPr lang="en-IN" dirty="0"/>
              <a:t> of class. It specifies the primary key attribute in the class.</a:t>
            </a:r>
          </a:p>
          <a:p>
            <a:r>
              <a:rPr lang="en-IN" dirty="0"/>
              <a:t>generator : It is the sub-element of id. It is used to generate the primary key. There are many generator classes such as assigned, </a:t>
            </a:r>
            <a:r>
              <a:rPr lang="en-IN" dirty="0" err="1"/>
              <a:t>incrementetc</a:t>
            </a:r>
            <a:r>
              <a:rPr lang="en-IN" dirty="0"/>
              <a:t>. </a:t>
            </a:r>
          </a:p>
          <a:p>
            <a:r>
              <a:rPr lang="en-IN" dirty="0"/>
              <a:t>property : It is the sub-element of class that specifies the property name of the Persistent class.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36435"/>
              </p:ext>
            </p:extLst>
          </p:nvPr>
        </p:nvGraphicFramePr>
        <p:xfrm>
          <a:off x="9634538" y="2422525"/>
          <a:ext cx="1368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1369080" imgH="491040" progId="Package">
                  <p:embed/>
                </p:oleObj>
              </mc:Choice>
              <mc:Fallback>
                <p:oleObj name="Packager Shell Object" showAsIcon="1" r:id="rId3" imgW="136908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4538" y="2422525"/>
                        <a:ext cx="13684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17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4558"/>
            <a:ext cx="9720073" cy="4454802"/>
          </a:xfrm>
        </p:spPr>
        <p:txBody>
          <a:bodyPr>
            <a:normAutofit/>
          </a:bodyPr>
          <a:lstStyle/>
          <a:p>
            <a:r>
              <a:rPr lang="en-IN" b="1" dirty="0"/>
              <a:t>Configuration file</a:t>
            </a:r>
          </a:p>
          <a:p>
            <a:r>
              <a:rPr lang="en-IN" b="1" dirty="0"/>
              <a:t>------------------------------------</a:t>
            </a:r>
          </a:p>
          <a:p>
            <a:r>
              <a:rPr lang="en-IN" dirty="0"/>
              <a:t>The configuration file contains information about the database and mapping file. </a:t>
            </a:r>
          </a:p>
          <a:p>
            <a:r>
              <a:rPr lang="en-IN" dirty="0"/>
              <a:t>Conventionally, its name should be hibernate.cfg.xml 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35661"/>
              </p:ext>
            </p:extLst>
          </p:nvPr>
        </p:nvGraphicFramePr>
        <p:xfrm>
          <a:off x="9377363" y="1779588"/>
          <a:ext cx="12509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3" imgW="1251000" imgH="491040" progId="Package">
                  <p:embed/>
                </p:oleObj>
              </mc:Choice>
              <mc:Fallback>
                <p:oleObj name="Packager Shell Object" showAsIcon="1" r:id="rId3" imgW="12510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77363" y="1779588"/>
                        <a:ext cx="12509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8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4558"/>
            <a:ext cx="9720073" cy="4454802"/>
          </a:xfrm>
        </p:spPr>
        <p:txBody>
          <a:bodyPr>
            <a:normAutofit/>
          </a:bodyPr>
          <a:lstStyle/>
          <a:p>
            <a:r>
              <a:rPr lang="en-IN" dirty="0" smtClean="0"/>
              <a:t>Each </a:t>
            </a:r>
            <a:r>
              <a:rPr lang="en-IN" dirty="0"/>
              <a:t>SQL vendor has its own set of supported syntax. This is known as the dialect. </a:t>
            </a:r>
          </a:p>
          <a:p>
            <a:r>
              <a:rPr lang="en-IN" dirty="0"/>
              <a:t>In order to generate appropriate SQL query, Hibernate needs to know, for which DB query needs to be generated. </a:t>
            </a:r>
          </a:p>
          <a:p>
            <a:r>
              <a:rPr lang="en-IN" dirty="0"/>
              <a:t>Hibernate does it by </a:t>
            </a:r>
            <a:r>
              <a:rPr lang="en-IN" dirty="0" err="1"/>
              <a:t>org.hibernate.dialect.Dialect</a:t>
            </a:r>
            <a:r>
              <a:rPr lang="en-IN" dirty="0"/>
              <a:t> class and its subclass for each vendor.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r>
              <a:rPr lang="en-IN" dirty="0"/>
              <a:t>DB2       </a:t>
            </a:r>
            <a:r>
              <a:rPr lang="en-IN" dirty="0" smtClean="0"/>
              <a:t>	:</a:t>
            </a:r>
            <a:r>
              <a:rPr lang="en-IN" dirty="0"/>
              <a:t>   org.hibernate.dialect.DB2Dialect</a:t>
            </a:r>
          </a:p>
          <a:p>
            <a:r>
              <a:rPr lang="en-IN" dirty="0"/>
              <a:t>MySQL  	</a:t>
            </a:r>
            <a:r>
              <a:rPr lang="en-IN" dirty="0" smtClean="0"/>
              <a:t>:</a:t>
            </a:r>
            <a:r>
              <a:rPr lang="en-IN" dirty="0"/>
              <a:t>   </a:t>
            </a:r>
            <a:r>
              <a:rPr lang="en-IN" dirty="0" err="1"/>
              <a:t>org.hibernate.dialect.MySQLDialect</a:t>
            </a:r>
            <a:endParaRPr lang="en-IN" dirty="0"/>
          </a:p>
          <a:p>
            <a:r>
              <a:rPr lang="en-IN" dirty="0"/>
              <a:t>Oracle	  </a:t>
            </a:r>
            <a:r>
              <a:rPr lang="en-IN" dirty="0" smtClean="0"/>
              <a:t>	:   </a:t>
            </a:r>
            <a:r>
              <a:rPr lang="en-IN" dirty="0"/>
              <a:t>org.hibernate.dialect.Oracle10gDialect</a:t>
            </a:r>
          </a:p>
        </p:txBody>
      </p:sp>
    </p:spTree>
    <p:extLst>
      <p:ext uri="{BB962C8B-B14F-4D97-AF65-F5344CB8AC3E}">
        <p14:creationId xmlns:p14="http://schemas.microsoft.com/office/powerpoint/2010/main" val="124735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dependency : pom.xml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&lt;dependency&gt;  </a:t>
            </a:r>
          </a:p>
          <a:p>
            <a:r>
              <a:rPr lang="en-IN" dirty="0"/>
              <a:t>    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org.hibernate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  </a:t>
            </a:r>
          </a:p>
          <a:p>
            <a:r>
              <a:rPr lang="en-IN" dirty="0"/>
              <a:t>    &lt;</a:t>
            </a:r>
            <a:r>
              <a:rPr lang="en-IN" dirty="0" err="1"/>
              <a:t>artifactId</a:t>
            </a:r>
            <a:r>
              <a:rPr lang="en-IN" dirty="0"/>
              <a:t>&gt;hibernate-core&lt;/</a:t>
            </a:r>
            <a:r>
              <a:rPr lang="en-IN" dirty="0" err="1"/>
              <a:t>artifactId</a:t>
            </a:r>
            <a:r>
              <a:rPr lang="en-IN" dirty="0"/>
              <a:t>&gt;  </a:t>
            </a:r>
          </a:p>
          <a:p>
            <a:r>
              <a:rPr lang="en-IN" dirty="0"/>
              <a:t>    &lt;version&gt;5.3.1.Final&lt;/version&gt;  </a:t>
            </a:r>
          </a:p>
          <a:p>
            <a:r>
              <a:rPr lang="en-IN" dirty="0"/>
              <a:t>&lt;/dependency&gt;  </a:t>
            </a:r>
          </a:p>
          <a:p>
            <a:r>
              <a:rPr lang="en-IN" dirty="0"/>
              <a:t>      </a:t>
            </a:r>
          </a:p>
          <a:p>
            <a:r>
              <a:rPr lang="en-IN" dirty="0"/>
              <a:t>&lt;dependency&gt;  </a:t>
            </a:r>
          </a:p>
          <a:p>
            <a:r>
              <a:rPr lang="en-IN" dirty="0"/>
              <a:t>    </a:t>
            </a:r>
            <a:r>
              <a:rPr lang="en-IN" dirty="0" smtClean="0"/>
              <a:t>database driver dependency….</a:t>
            </a:r>
            <a:endParaRPr lang="en-IN" dirty="0"/>
          </a:p>
          <a:p>
            <a:r>
              <a:rPr lang="en-IN" dirty="0"/>
              <a:t>&lt;/dependency&gt;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Persistence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0011"/>
            <a:ext cx="9720073" cy="4609349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javax.persistence.Entity</a:t>
            </a:r>
            <a:r>
              <a:rPr lang="en-IN" dirty="0"/>
              <a:t>;  </a:t>
            </a:r>
          </a:p>
          <a:p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javax.persistence.Id</a:t>
            </a:r>
            <a:r>
              <a:rPr lang="en-IN" dirty="0"/>
              <a:t>;  </a:t>
            </a:r>
          </a:p>
          <a:p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javax.persistence.Table</a:t>
            </a:r>
            <a:r>
              <a:rPr lang="en-IN" dirty="0"/>
              <a:t>;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@Entity  </a:t>
            </a:r>
          </a:p>
          <a:p>
            <a:r>
              <a:rPr lang="en-IN" dirty="0"/>
              <a:t>@Table(name= "emp500") 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Employee {  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@Id   </a:t>
            </a:r>
          </a:p>
          <a:p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id;    </a:t>
            </a:r>
          </a:p>
          <a:p>
            <a:r>
              <a:rPr lang="en-IN" b="1" dirty="0"/>
              <a:t>private</a:t>
            </a:r>
            <a:r>
              <a:rPr lang="en-IN" dirty="0"/>
              <a:t> String </a:t>
            </a:r>
            <a:r>
              <a:rPr lang="en-IN" dirty="0" err="1"/>
              <a:t>firstName,lastName</a:t>
            </a:r>
            <a:r>
              <a:rPr lang="en-IN" dirty="0"/>
              <a:t>;    </a:t>
            </a:r>
          </a:p>
          <a:p>
            <a:r>
              <a:rPr lang="en-IN" dirty="0"/>
              <a:t>    </a:t>
            </a:r>
          </a:p>
          <a:p>
            <a:r>
              <a:rPr lang="en-IN" dirty="0" smtClean="0"/>
              <a:t>// setter &amp; </a:t>
            </a:r>
            <a:r>
              <a:rPr lang="en-IN" dirty="0" err="1" smtClean="0"/>
              <a:t>geter</a:t>
            </a:r>
            <a:endParaRPr lang="en-IN" dirty="0" smtClean="0"/>
          </a:p>
          <a:p>
            <a:r>
              <a:rPr lang="en-IN" dirty="0" smtClean="0"/>
              <a:t>// constructor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5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JPA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Spring Boot JPA </a:t>
            </a:r>
            <a:r>
              <a:rPr lang="en-IN" dirty="0"/>
              <a:t>is a Java specification for managing </a:t>
            </a:r>
            <a:r>
              <a:rPr lang="en-IN" b="1" dirty="0"/>
              <a:t>relational</a:t>
            </a:r>
            <a:r>
              <a:rPr lang="en-IN" dirty="0"/>
              <a:t> data in Java applications.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allows us to access and persist data between Java object/ class and relational database. </a:t>
            </a:r>
            <a:endParaRPr lang="en-IN" dirty="0" smtClean="0"/>
          </a:p>
          <a:p>
            <a:r>
              <a:rPr lang="en-IN" dirty="0" smtClean="0"/>
              <a:t>JPA </a:t>
            </a:r>
            <a:r>
              <a:rPr lang="en-IN" dirty="0"/>
              <a:t>follows </a:t>
            </a:r>
            <a:r>
              <a:rPr lang="en-IN" b="1" dirty="0"/>
              <a:t>Object-Relation Mapping </a:t>
            </a:r>
            <a:r>
              <a:rPr lang="en-IN" dirty="0"/>
              <a:t>(ORM).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98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Annotation :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0011"/>
            <a:ext cx="9720073" cy="460934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@Entity :</a:t>
            </a:r>
          </a:p>
          <a:p>
            <a:r>
              <a:rPr lang="en-IN" dirty="0"/>
              <a:t>annotation marks this class as an entity.</a:t>
            </a:r>
          </a:p>
          <a:p>
            <a:r>
              <a:rPr lang="en-IN" dirty="0"/>
              <a:t>@Table :</a:t>
            </a:r>
          </a:p>
          <a:p>
            <a:r>
              <a:rPr lang="en-IN" dirty="0"/>
              <a:t>annotation specifies the table name where data of this entity is to be persisted. </a:t>
            </a:r>
          </a:p>
          <a:p>
            <a:r>
              <a:rPr lang="en-IN" dirty="0"/>
              <a:t>If you don't use @Table annotation, hibernate will use the class name as the table name by default.</a:t>
            </a:r>
          </a:p>
          <a:p>
            <a:r>
              <a:rPr lang="en-IN" dirty="0"/>
              <a:t>@Id :</a:t>
            </a:r>
          </a:p>
          <a:p>
            <a:r>
              <a:rPr lang="en-IN" dirty="0"/>
              <a:t>annotation marks the identifier for this entity.</a:t>
            </a:r>
          </a:p>
          <a:p>
            <a:r>
              <a:rPr lang="en-IN" dirty="0"/>
              <a:t>@Column :</a:t>
            </a:r>
          </a:p>
          <a:p>
            <a:r>
              <a:rPr lang="en-IN" dirty="0"/>
              <a:t>annotation specifies the details of the column for this property or field. </a:t>
            </a:r>
          </a:p>
          <a:p>
            <a:r>
              <a:rPr lang="en-IN" dirty="0"/>
              <a:t>If @Column annotation is not specified, property name will be used as the column name by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9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21576"/>
            <a:ext cx="9720072" cy="676914"/>
          </a:xfrm>
        </p:spPr>
        <p:txBody>
          <a:bodyPr>
            <a:normAutofit fontScale="90000"/>
          </a:bodyPr>
          <a:lstStyle/>
          <a:p>
            <a:r>
              <a:rPr lang="en-IN" dirty="0"/>
              <a:t>Configuration </a:t>
            </a:r>
            <a:r>
              <a:rPr lang="en-IN" dirty="0" smtClean="0"/>
              <a:t>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8491"/>
            <a:ext cx="9720073" cy="5924282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err="1"/>
              <a:t>src</a:t>
            </a:r>
            <a:r>
              <a:rPr lang="en-IN" b="1" dirty="0"/>
              <a:t>/main/java - new - file -</a:t>
            </a:r>
            <a:r>
              <a:rPr lang="en-IN" dirty="0"/>
              <a:t> specify the file name (e.g. hibernate.cfg.xml) - </a:t>
            </a:r>
            <a:r>
              <a:rPr lang="en-IN" b="1" dirty="0"/>
              <a:t>Finish</a:t>
            </a:r>
            <a:r>
              <a:rPr lang="en-IN" dirty="0"/>
              <a:t>.</a:t>
            </a:r>
          </a:p>
          <a:p>
            <a:r>
              <a:rPr lang="en-IN" b="1" dirty="0"/>
              <a:t>hibernate.cfg.xml</a:t>
            </a:r>
            <a:endParaRPr lang="en-IN" dirty="0"/>
          </a:p>
          <a:p>
            <a:r>
              <a:rPr lang="en-IN" dirty="0"/>
              <a:t>&lt;?xml version="1.0" encoding="UTF-8"?&gt;  </a:t>
            </a:r>
          </a:p>
          <a:p>
            <a:r>
              <a:rPr lang="en-IN" dirty="0"/>
              <a:t>&lt;!DOCTYPE hibernate-configuration PUBLIC  </a:t>
            </a:r>
          </a:p>
          <a:p>
            <a:r>
              <a:rPr lang="en-IN" dirty="0"/>
              <a:t>        "-//Hibernate/Hibernate Configuration DTD 5.3//EN"  </a:t>
            </a:r>
          </a:p>
          <a:p>
            <a:r>
              <a:rPr lang="en-IN" dirty="0"/>
              <a:t>        "http://www.hibernate.org/dtd/hibernate-configuration-5.3.dtd"&gt;  </a:t>
            </a:r>
          </a:p>
          <a:p>
            <a:r>
              <a:rPr lang="en-IN" dirty="0"/>
              <a:t>&lt;hibernate-configuration&gt;  </a:t>
            </a:r>
          </a:p>
          <a:p>
            <a:r>
              <a:rPr lang="en-IN" dirty="0"/>
              <a:t>    &lt;session-factory&gt;  </a:t>
            </a:r>
          </a:p>
          <a:p>
            <a:r>
              <a:rPr lang="en-IN" dirty="0"/>
              <a:t>            </a:t>
            </a:r>
          </a:p>
          <a:p>
            <a:r>
              <a:rPr lang="en-IN" dirty="0"/>
              <a:t>    &lt;property name="hbm2ddl.auto"&gt;update&lt;/property&gt;    </a:t>
            </a:r>
          </a:p>
          <a:p>
            <a:r>
              <a:rPr lang="en-IN" dirty="0"/>
              <a:t>        &lt;property name="dialect"&gt;org.hibernate.dialect.Oracle9Dialect&lt;/property&gt;    </a:t>
            </a:r>
          </a:p>
          <a:p>
            <a:r>
              <a:rPr lang="en-IN" dirty="0"/>
              <a:t>        &lt;property name="connection.url"&gt;</a:t>
            </a:r>
            <a:r>
              <a:rPr lang="en-IN" dirty="0" err="1"/>
              <a:t>jdbc:oracle:thin</a:t>
            </a:r>
            <a:r>
              <a:rPr lang="en-IN" dirty="0"/>
              <a:t>:@localhost:1521:xe&lt;/property&gt;    </a:t>
            </a:r>
          </a:p>
          <a:p>
            <a:r>
              <a:rPr lang="en-IN" dirty="0"/>
              <a:t>        &lt;property name="</a:t>
            </a:r>
            <a:r>
              <a:rPr lang="en-IN" dirty="0" err="1"/>
              <a:t>connection.username</a:t>
            </a:r>
            <a:r>
              <a:rPr lang="en-IN" dirty="0"/>
              <a:t>"&gt;system&lt;/property&gt;    </a:t>
            </a:r>
          </a:p>
          <a:p>
            <a:r>
              <a:rPr lang="en-IN" dirty="0"/>
              <a:t>        &lt;property name="</a:t>
            </a:r>
            <a:r>
              <a:rPr lang="en-IN" dirty="0" err="1"/>
              <a:t>connection.password</a:t>
            </a:r>
            <a:r>
              <a:rPr lang="en-IN" dirty="0"/>
              <a:t>"&gt;</a:t>
            </a:r>
            <a:r>
              <a:rPr lang="en-IN" dirty="0" err="1"/>
              <a:t>jtp</a:t>
            </a:r>
            <a:r>
              <a:rPr lang="en-IN" dirty="0"/>
              <a:t>&lt;/property&gt;    </a:t>
            </a:r>
          </a:p>
          <a:p>
            <a:r>
              <a:rPr lang="en-IN" dirty="0"/>
              <a:t>        &lt;property name="</a:t>
            </a:r>
            <a:r>
              <a:rPr lang="en-IN" dirty="0" err="1"/>
              <a:t>connection.driver_class</a:t>
            </a:r>
            <a:r>
              <a:rPr lang="en-IN" dirty="0"/>
              <a:t>"&gt;</a:t>
            </a:r>
            <a:r>
              <a:rPr lang="en-IN" dirty="0" err="1"/>
              <a:t>oracle.jdbc.driver.OracleDriver</a:t>
            </a:r>
            <a:r>
              <a:rPr lang="en-IN" dirty="0"/>
              <a:t>&lt;/property&gt;   </a:t>
            </a:r>
          </a:p>
          <a:p>
            <a:r>
              <a:rPr lang="en-IN" dirty="0"/>
              <a:t>       </a:t>
            </a:r>
          </a:p>
          <a:p>
            <a:r>
              <a:rPr lang="en-IN" dirty="0"/>
              <a:t>        &lt;mapping </a:t>
            </a:r>
            <a:r>
              <a:rPr lang="en-IN" b="1" dirty="0"/>
              <a:t>class</a:t>
            </a:r>
            <a:r>
              <a:rPr lang="en-IN" dirty="0"/>
              <a:t>="</a:t>
            </a:r>
            <a:r>
              <a:rPr lang="en-IN" dirty="0" err="1"/>
              <a:t>com.javatpoint.mypackage.Employee</a:t>
            </a:r>
            <a:r>
              <a:rPr lang="en-IN" dirty="0"/>
              <a:t>"/&gt;  </a:t>
            </a:r>
          </a:p>
          <a:p>
            <a:r>
              <a:rPr lang="en-IN" dirty="0"/>
              <a:t>    &lt;/session-factory&gt;  </a:t>
            </a:r>
          </a:p>
          <a:p>
            <a:r>
              <a:rPr lang="en-IN" dirty="0"/>
              <a:t>&lt;/hibernate-configuration&gt;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1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342900"/>
            <a:ext cx="9720073" cy="6309360"/>
          </a:xfrm>
        </p:spPr>
        <p:txBody>
          <a:bodyPr>
            <a:normAutofit fontScale="25000" lnSpcReduction="20000"/>
          </a:bodyPr>
          <a:lstStyle/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org.hibernate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</a:p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org.hibernate.boot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org.hibernate.boot.registry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StoreData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{    </a:t>
            </a:r>
          </a:p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main(String[]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) {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StandardServiceRegistry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ssr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StandardServiceRegistryBuilder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().configure("hibernate.cfg.xml").build();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meta = 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MetadataSources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ssr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getMetadataBuilder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().build();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factory =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meta.getSessionFactoryBuilder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().build();  </a:t>
            </a:r>
          </a:p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 Session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factory.openSession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();  </a:t>
            </a:r>
          </a:p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t =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session.beginTransaction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();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e1=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Employee();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e1.setId(101);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e1.setFirstName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(“Raja");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e1.setLastName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(“Das");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session.save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(e1);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t.commit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();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("successfully saved");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factory.close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();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session.close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();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5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21576"/>
            <a:ext cx="9720072" cy="6769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CRUD -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8491"/>
            <a:ext cx="9720073" cy="592428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 save an object in table :</a:t>
            </a:r>
          </a:p>
          <a:p>
            <a:r>
              <a:rPr lang="en-IN" dirty="0"/>
              <a:t>**************************</a:t>
            </a:r>
          </a:p>
          <a:p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addEmp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){</a:t>
            </a:r>
          </a:p>
          <a:p>
            <a:r>
              <a:rPr lang="en-IN" dirty="0"/>
              <a:t>	 </a:t>
            </a:r>
            <a:r>
              <a:rPr lang="en-IN" dirty="0" err="1"/>
              <a:t>boolean</a:t>
            </a:r>
            <a:r>
              <a:rPr lang="en-IN" dirty="0"/>
              <a:t> result=false;</a:t>
            </a:r>
          </a:p>
          <a:p>
            <a:r>
              <a:rPr lang="en-IN" dirty="0"/>
              <a:t>	 try{</a:t>
            </a:r>
          </a:p>
          <a:p>
            <a:r>
              <a:rPr lang="en-IN" dirty="0"/>
              <a:t>		 Session </a:t>
            </a:r>
            <a:r>
              <a:rPr lang="en-IN" dirty="0" err="1"/>
              <a:t>session</a:t>
            </a:r>
            <a:r>
              <a:rPr lang="en-IN" dirty="0"/>
              <a:t> = new </a:t>
            </a:r>
            <a:r>
              <a:rPr lang="en-IN" dirty="0" err="1"/>
              <a:t>SessionDao</a:t>
            </a:r>
            <a:r>
              <a:rPr lang="en-IN" dirty="0"/>
              <a:t>().</a:t>
            </a:r>
            <a:r>
              <a:rPr lang="en-IN" dirty="0" err="1"/>
              <a:t>getSession</a:t>
            </a:r>
            <a:r>
              <a:rPr lang="en-IN" dirty="0"/>
              <a:t>(); </a:t>
            </a:r>
          </a:p>
          <a:p>
            <a:r>
              <a:rPr lang="en-IN" dirty="0"/>
              <a:t>		 Transaction t=</a:t>
            </a:r>
            <a:r>
              <a:rPr lang="en-IN" dirty="0" err="1"/>
              <a:t>session.beginTransaction</a:t>
            </a:r>
            <a:r>
              <a:rPr lang="en-IN" dirty="0"/>
              <a:t>();  </a:t>
            </a:r>
          </a:p>
          <a:p>
            <a:r>
              <a:rPr lang="en-IN" dirty="0"/>
              <a:t>		 </a:t>
            </a:r>
            <a:r>
              <a:rPr lang="en-IN" dirty="0" err="1"/>
              <a:t>session.save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);</a:t>
            </a:r>
          </a:p>
          <a:p>
            <a:r>
              <a:rPr lang="en-IN" dirty="0"/>
              <a:t>		 </a:t>
            </a:r>
            <a:r>
              <a:rPr lang="en-IN" dirty="0" err="1"/>
              <a:t>t.commit</a:t>
            </a:r>
            <a:r>
              <a:rPr lang="en-IN" dirty="0"/>
              <a:t>();</a:t>
            </a:r>
          </a:p>
          <a:p>
            <a:r>
              <a:rPr lang="en-IN" dirty="0"/>
              <a:t>		 </a:t>
            </a:r>
            <a:r>
              <a:rPr lang="en-IN" dirty="0" err="1"/>
              <a:t>session.close</a:t>
            </a:r>
            <a:r>
              <a:rPr lang="en-IN" dirty="0"/>
              <a:t>(); </a:t>
            </a:r>
          </a:p>
          <a:p>
            <a:r>
              <a:rPr lang="en-IN" dirty="0"/>
              <a:t>		 result=true;</a:t>
            </a:r>
          </a:p>
          <a:p>
            <a:r>
              <a:rPr lang="en-IN" dirty="0"/>
              <a:t>	 }</a:t>
            </a:r>
          </a:p>
          <a:p>
            <a:r>
              <a:rPr lang="en-IN" dirty="0"/>
              <a:t>	catch(Exception e){	</a:t>
            </a:r>
            <a:r>
              <a:rPr lang="en-IN" dirty="0" err="1"/>
              <a:t>System.out.println</a:t>
            </a:r>
            <a:r>
              <a:rPr lang="en-IN" dirty="0"/>
              <a:t>("Error:"+e);	}</a:t>
            </a:r>
          </a:p>
          <a:p>
            <a:r>
              <a:rPr lang="en-IN" dirty="0"/>
              <a:t>	return result;</a:t>
            </a:r>
          </a:p>
          <a:p>
            <a:r>
              <a:rPr lang="en-IN" dirty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21576"/>
            <a:ext cx="9720072" cy="6769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CRUD -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8491"/>
            <a:ext cx="9720073" cy="592428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 update an object in table :</a:t>
            </a:r>
          </a:p>
          <a:p>
            <a:r>
              <a:rPr lang="en-IN" dirty="0"/>
              <a:t>**********************</a:t>
            </a:r>
          </a:p>
          <a:p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editEmp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){</a:t>
            </a:r>
          </a:p>
          <a:p>
            <a:r>
              <a:rPr lang="en-IN" dirty="0"/>
              <a:t>	 </a:t>
            </a:r>
            <a:r>
              <a:rPr lang="en-IN" dirty="0" err="1"/>
              <a:t>boolean</a:t>
            </a:r>
            <a:r>
              <a:rPr lang="en-IN" dirty="0"/>
              <a:t> result=false;</a:t>
            </a:r>
          </a:p>
          <a:p>
            <a:r>
              <a:rPr lang="en-IN" dirty="0"/>
              <a:t>	 try{</a:t>
            </a:r>
          </a:p>
          <a:p>
            <a:r>
              <a:rPr lang="en-IN" dirty="0"/>
              <a:t>		 Session </a:t>
            </a:r>
            <a:r>
              <a:rPr lang="en-IN" dirty="0" err="1"/>
              <a:t>session</a:t>
            </a:r>
            <a:r>
              <a:rPr lang="en-IN" dirty="0"/>
              <a:t> = new </a:t>
            </a:r>
            <a:r>
              <a:rPr lang="en-IN" dirty="0" err="1"/>
              <a:t>SessionDao</a:t>
            </a:r>
            <a:r>
              <a:rPr lang="en-IN" dirty="0"/>
              <a:t>().</a:t>
            </a:r>
            <a:r>
              <a:rPr lang="en-IN" dirty="0" err="1"/>
              <a:t>getSession</a:t>
            </a:r>
            <a:r>
              <a:rPr lang="en-IN" dirty="0"/>
              <a:t>(); </a:t>
            </a:r>
          </a:p>
          <a:p>
            <a:r>
              <a:rPr lang="en-IN" dirty="0"/>
              <a:t>		 Transaction t=</a:t>
            </a:r>
            <a:r>
              <a:rPr lang="en-IN" dirty="0" err="1"/>
              <a:t>session.beginTransaction</a:t>
            </a:r>
            <a:r>
              <a:rPr lang="en-IN" dirty="0"/>
              <a:t>();  </a:t>
            </a:r>
          </a:p>
          <a:p>
            <a:r>
              <a:rPr lang="en-IN" dirty="0"/>
              <a:t>		 </a:t>
            </a:r>
            <a:r>
              <a:rPr lang="en-IN" dirty="0" err="1"/>
              <a:t>session.update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);</a:t>
            </a:r>
          </a:p>
          <a:p>
            <a:r>
              <a:rPr lang="en-IN" dirty="0"/>
              <a:t>		 </a:t>
            </a:r>
            <a:r>
              <a:rPr lang="en-IN" dirty="0" err="1"/>
              <a:t>t.commit</a:t>
            </a:r>
            <a:r>
              <a:rPr lang="en-IN" dirty="0"/>
              <a:t>();</a:t>
            </a:r>
          </a:p>
          <a:p>
            <a:r>
              <a:rPr lang="en-IN" dirty="0"/>
              <a:t>		 </a:t>
            </a:r>
            <a:r>
              <a:rPr lang="en-IN" dirty="0" err="1"/>
              <a:t>session.close</a:t>
            </a:r>
            <a:r>
              <a:rPr lang="en-IN" dirty="0"/>
              <a:t>(); </a:t>
            </a:r>
          </a:p>
          <a:p>
            <a:r>
              <a:rPr lang="en-IN" dirty="0"/>
              <a:t>		 result=true;</a:t>
            </a:r>
          </a:p>
          <a:p>
            <a:r>
              <a:rPr lang="en-IN" dirty="0"/>
              <a:t>	 }</a:t>
            </a:r>
          </a:p>
          <a:p>
            <a:r>
              <a:rPr lang="en-IN" dirty="0"/>
              <a:t>	catch(Exception e){	</a:t>
            </a:r>
            <a:r>
              <a:rPr lang="en-IN" dirty="0" err="1"/>
              <a:t>System.out.println</a:t>
            </a:r>
            <a:r>
              <a:rPr lang="en-IN" dirty="0"/>
              <a:t>("Error:"+e);	}</a:t>
            </a:r>
          </a:p>
          <a:p>
            <a:r>
              <a:rPr lang="en-IN" dirty="0"/>
              <a:t>	return result;</a:t>
            </a:r>
          </a:p>
          <a:p>
            <a:r>
              <a:rPr lang="en-IN" dirty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4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21576"/>
            <a:ext cx="9720072" cy="6769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CRUD -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8491"/>
            <a:ext cx="9720073" cy="592428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 remove an object in table :</a:t>
            </a:r>
          </a:p>
          <a:p>
            <a:r>
              <a:rPr lang="en-IN" dirty="0"/>
              <a:t>****************</a:t>
            </a:r>
          </a:p>
          <a:p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delEmp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){</a:t>
            </a:r>
          </a:p>
          <a:p>
            <a:r>
              <a:rPr lang="en-IN" dirty="0"/>
              <a:t>	 </a:t>
            </a:r>
            <a:r>
              <a:rPr lang="en-IN" dirty="0" err="1"/>
              <a:t>boolean</a:t>
            </a:r>
            <a:r>
              <a:rPr lang="en-IN" dirty="0"/>
              <a:t> result=false;</a:t>
            </a:r>
          </a:p>
          <a:p>
            <a:r>
              <a:rPr lang="en-IN" dirty="0"/>
              <a:t>	 try{</a:t>
            </a:r>
          </a:p>
          <a:p>
            <a:r>
              <a:rPr lang="en-IN" dirty="0"/>
              <a:t>		 Session </a:t>
            </a:r>
            <a:r>
              <a:rPr lang="en-IN" dirty="0" err="1"/>
              <a:t>session</a:t>
            </a:r>
            <a:r>
              <a:rPr lang="en-IN" dirty="0"/>
              <a:t> = new </a:t>
            </a:r>
            <a:r>
              <a:rPr lang="en-IN" dirty="0" err="1"/>
              <a:t>SessionDao</a:t>
            </a:r>
            <a:r>
              <a:rPr lang="en-IN" dirty="0"/>
              <a:t>().</a:t>
            </a:r>
            <a:r>
              <a:rPr lang="en-IN" dirty="0" err="1"/>
              <a:t>getSession</a:t>
            </a:r>
            <a:r>
              <a:rPr lang="en-IN" dirty="0"/>
              <a:t>(); </a:t>
            </a:r>
          </a:p>
          <a:p>
            <a:r>
              <a:rPr lang="en-IN" dirty="0"/>
              <a:t>		 Transaction t=</a:t>
            </a:r>
            <a:r>
              <a:rPr lang="en-IN" dirty="0" err="1"/>
              <a:t>session.beginTransaction</a:t>
            </a:r>
            <a:r>
              <a:rPr lang="en-IN" dirty="0"/>
              <a:t>();  </a:t>
            </a:r>
          </a:p>
          <a:p>
            <a:r>
              <a:rPr lang="en-IN" dirty="0"/>
              <a:t>		 </a:t>
            </a:r>
            <a:r>
              <a:rPr lang="en-IN" dirty="0" err="1"/>
              <a:t>session.delete</a:t>
            </a:r>
            <a:r>
              <a:rPr lang="en-IN" dirty="0"/>
              <a:t>(</a:t>
            </a:r>
            <a:r>
              <a:rPr lang="en-IN" dirty="0" err="1"/>
              <a:t>emp.getEno</a:t>
            </a:r>
            <a:r>
              <a:rPr lang="en-IN" dirty="0"/>
              <a:t>());</a:t>
            </a:r>
          </a:p>
          <a:p>
            <a:r>
              <a:rPr lang="en-IN" dirty="0"/>
              <a:t>		 </a:t>
            </a:r>
            <a:r>
              <a:rPr lang="en-IN" dirty="0" err="1"/>
              <a:t>t.commit</a:t>
            </a:r>
            <a:r>
              <a:rPr lang="en-IN" dirty="0"/>
              <a:t>();</a:t>
            </a:r>
          </a:p>
          <a:p>
            <a:r>
              <a:rPr lang="en-IN" dirty="0"/>
              <a:t>		 </a:t>
            </a:r>
            <a:r>
              <a:rPr lang="en-IN" dirty="0" err="1"/>
              <a:t>session.close</a:t>
            </a:r>
            <a:r>
              <a:rPr lang="en-IN" dirty="0"/>
              <a:t>(); </a:t>
            </a:r>
          </a:p>
          <a:p>
            <a:r>
              <a:rPr lang="en-IN" dirty="0"/>
              <a:t>		 result=true;</a:t>
            </a:r>
          </a:p>
          <a:p>
            <a:r>
              <a:rPr lang="en-IN" dirty="0"/>
              <a:t>	 }</a:t>
            </a:r>
          </a:p>
          <a:p>
            <a:r>
              <a:rPr lang="en-IN" dirty="0"/>
              <a:t>	catch(Exception e){	</a:t>
            </a:r>
            <a:r>
              <a:rPr lang="en-IN" dirty="0" err="1"/>
              <a:t>System.out.println</a:t>
            </a:r>
            <a:r>
              <a:rPr lang="en-IN" dirty="0"/>
              <a:t>("Error:"+e);	}</a:t>
            </a:r>
          </a:p>
          <a:p>
            <a:r>
              <a:rPr lang="en-IN" dirty="0"/>
              <a:t>	return result;</a:t>
            </a:r>
          </a:p>
          <a:p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59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21576"/>
            <a:ext cx="9720072" cy="6769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CRUD -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8491"/>
            <a:ext cx="9720073" cy="5924282"/>
          </a:xfrm>
        </p:spPr>
        <p:txBody>
          <a:bodyPr>
            <a:normAutofit/>
          </a:bodyPr>
          <a:lstStyle/>
          <a:p>
            <a:r>
              <a:rPr lang="en-IN" dirty="0"/>
              <a:t>To Search an object from a table :</a:t>
            </a:r>
          </a:p>
          <a:p>
            <a:r>
              <a:rPr lang="en-IN" dirty="0"/>
              <a:t>********************************</a:t>
            </a:r>
          </a:p>
          <a:p>
            <a:r>
              <a:rPr lang="en-IN" dirty="0"/>
              <a:t>	public Employee </a:t>
            </a:r>
            <a:r>
              <a:rPr lang="en-IN" dirty="0" err="1"/>
              <a:t>getEmp</a:t>
            </a:r>
            <a:r>
              <a:rPr lang="en-IN" dirty="0"/>
              <a:t>(Employee </a:t>
            </a:r>
            <a:r>
              <a:rPr lang="en-IN" dirty="0" err="1"/>
              <a:t>emp</a:t>
            </a:r>
            <a:r>
              <a:rPr lang="en-IN" dirty="0"/>
              <a:t>) {</a:t>
            </a:r>
          </a:p>
          <a:p>
            <a:r>
              <a:rPr lang="en-IN" dirty="0"/>
              <a:t>		Employee e1 =null;</a:t>
            </a:r>
          </a:p>
          <a:p>
            <a:r>
              <a:rPr lang="en-IN" dirty="0"/>
              <a:t>		try {</a:t>
            </a:r>
          </a:p>
          <a:p>
            <a:r>
              <a:rPr lang="en-IN" dirty="0"/>
              <a:t>			Session </a:t>
            </a:r>
            <a:r>
              <a:rPr lang="en-IN" dirty="0" err="1"/>
              <a:t>session</a:t>
            </a:r>
            <a:r>
              <a:rPr lang="en-IN" dirty="0"/>
              <a:t> = new </a:t>
            </a:r>
            <a:r>
              <a:rPr lang="en-IN" dirty="0" err="1"/>
              <a:t>SessionModel</a:t>
            </a:r>
            <a:r>
              <a:rPr lang="en-IN" dirty="0"/>
              <a:t>().</a:t>
            </a:r>
            <a:r>
              <a:rPr lang="en-IN" dirty="0" err="1"/>
              <a:t>getSession</a:t>
            </a:r>
            <a:r>
              <a:rPr lang="en-IN" dirty="0"/>
              <a:t>();</a:t>
            </a:r>
          </a:p>
          <a:p>
            <a:r>
              <a:rPr lang="en-IN" dirty="0"/>
              <a:t>			e1 = (Employee)</a:t>
            </a:r>
            <a:r>
              <a:rPr lang="en-IN" dirty="0" err="1"/>
              <a:t>session.get</a:t>
            </a:r>
            <a:r>
              <a:rPr lang="en-IN" dirty="0"/>
              <a:t>(</a:t>
            </a:r>
            <a:r>
              <a:rPr lang="en-IN" dirty="0" err="1"/>
              <a:t>Employee.class</a:t>
            </a:r>
            <a:r>
              <a:rPr lang="en-IN" dirty="0"/>
              <a:t>, </a:t>
            </a:r>
            <a:r>
              <a:rPr lang="en-IN" dirty="0" err="1"/>
              <a:t>emp.getEno</a:t>
            </a:r>
            <a:r>
              <a:rPr lang="en-IN" dirty="0"/>
              <a:t>()) 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catch(Exception e){	</a:t>
            </a:r>
            <a:r>
              <a:rPr lang="en-IN" dirty="0" err="1"/>
              <a:t>System.out.println</a:t>
            </a:r>
            <a:r>
              <a:rPr lang="en-IN" dirty="0"/>
              <a:t>("Error:"+e);	}</a:t>
            </a:r>
          </a:p>
          <a:p>
            <a:r>
              <a:rPr lang="en-IN" dirty="0"/>
              <a:t>		return e1;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27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Hibernate </a:t>
            </a:r>
            <a:r>
              <a:rPr lang="en-IN" dirty="0" err="1"/>
              <a:t>vs</a:t>
            </a:r>
            <a:r>
              <a:rPr lang="en-IN" dirty="0"/>
              <a:t>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3070"/>
            <a:ext cx="9720073" cy="5154930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Hibernate is the object-relational mapping framework which helps to deal with the data persistence.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 Java specification to manage the java application with relational data.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It’s is one of the best JPA providers.	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It </a:t>
            </a:r>
            <a:r>
              <a:rPr lang="en-IN" dirty="0"/>
              <a:t>is the only specification which doesn’t deal with any implementation.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In this, we use Session for handling the persistence in an application.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this, we use the Entity manager.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It is used to map Java data types with database tables and SQL data types</a:t>
            </a:r>
            <a:r>
              <a:rPr lang="en-IN" dirty="0" smtClean="0">
                <a:solidFill>
                  <a:srgbClr val="FF0000"/>
                </a:solidFill>
              </a:rPr>
              <a:t>.	</a:t>
            </a:r>
          </a:p>
          <a:p>
            <a:r>
              <a:rPr lang="en-IN" dirty="0" smtClean="0"/>
              <a:t>It is the standard API which allows developers to perform database operations smoothly.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The Query language in this is Hibernate Query Language.</a:t>
            </a:r>
            <a:r>
              <a:rPr lang="en-IN" dirty="0"/>
              <a:t>	</a:t>
            </a:r>
          </a:p>
          <a:p>
            <a:r>
              <a:rPr lang="en-IN" dirty="0"/>
              <a:t>The query language of JPA is JPQL (Java Persistence Query Language)</a:t>
            </a:r>
          </a:p>
          <a:p>
            <a:endParaRPr lang="en-IN" dirty="0"/>
          </a:p>
          <a:p>
            <a:r>
              <a:rPr lang="en-IN" dirty="0"/>
              <a:t>The major difference between both is </a:t>
            </a:r>
            <a:r>
              <a:rPr lang="en-IN" dirty="0">
                <a:solidFill>
                  <a:srgbClr val="FF0000"/>
                </a:solidFill>
              </a:rPr>
              <a:t>hibernated is the framework </a:t>
            </a:r>
            <a:r>
              <a:rPr lang="en-IN" dirty="0"/>
              <a:t>while JPA is API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3765852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Hibernate </a:t>
            </a:r>
            <a:r>
              <a:rPr lang="en-IN" dirty="0" err="1"/>
              <a:t>vs</a:t>
            </a:r>
            <a:r>
              <a:rPr lang="en-IN" dirty="0"/>
              <a:t> JPA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461030"/>
              </p:ext>
            </p:extLst>
          </p:nvPr>
        </p:nvGraphicFramePr>
        <p:xfrm>
          <a:off x="1023938" y="1703388"/>
          <a:ext cx="10714672" cy="400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336"/>
                <a:gridCol w="5357336"/>
              </a:tblGrid>
              <a:tr h="558343">
                <a:tc>
                  <a:txBody>
                    <a:bodyPr/>
                    <a:lstStyle/>
                    <a:p>
                      <a:r>
                        <a:rPr lang="en-IN" dirty="0" smtClean="0"/>
                        <a:t>Hibernate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JPA</a:t>
                      </a:r>
                      <a:endParaRPr lang="en-IN" dirty="0"/>
                    </a:p>
                  </a:txBody>
                  <a:tcPr/>
                </a:tc>
              </a:tr>
              <a:tr h="34418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Hibernate’s</a:t>
                      </a:r>
                      <a:r>
                        <a:rPr lang="en-IN" dirty="0" smtClean="0"/>
                        <a:t> primary features are to map the Java classes to database tables. </a:t>
                      </a:r>
                    </a:p>
                    <a:p>
                      <a:r>
                        <a:rPr lang="en-IN" dirty="0" smtClean="0"/>
                        <a:t>Some key feature of Hibernate is given below: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It’s an implementation of JPA guidelines.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It helps to map Java classes to database tables and Java data types to SQL data types.</a:t>
                      </a:r>
                    </a:p>
                    <a:p>
                      <a:pPr algn="just"/>
                      <a:endParaRPr lang="en-IN" dirty="0" smtClean="0"/>
                    </a:p>
                    <a:p>
                      <a:pPr algn="just"/>
                      <a:r>
                        <a:rPr lang="en-IN" dirty="0" smtClean="0"/>
                        <a:t>Hibernate is the provider of JPA.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JPA is not an implementation it is only a specification.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It is a set of rules and guidelines for setting interfaces for the implementation of object-relational mapping.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It requires a small number of classes and interfaces.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It supports easier cleaner and standardized object-relational mapping.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It supports polymorphism and inheritance.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30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JPA </a:t>
            </a:r>
            <a:r>
              <a:rPr lang="en-IN" dirty="0" err="1"/>
              <a:t>EntityManager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Hibernate provides implementation of JPA interfaces </a:t>
            </a:r>
            <a:r>
              <a:rPr lang="en-IN" dirty="0" err="1"/>
              <a:t>EntityManagerFactory</a:t>
            </a:r>
            <a:r>
              <a:rPr lang="en-IN" dirty="0"/>
              <a:t> and </a:t>
            </a:r>
            <a:r>
              <a:rPr lang="en-IN" dirty="0" err="1"/>
              <a:t>EntityManager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EntityManagerFactory</a:t>
            </a:r>
            <a:r>
              <a:rPr lang="en-IN" dirty="0"/>
              <a:t> provides instances of </a:t>
            </a:r>
            <a:r>
              <a:rPr lang="en-IN" dirty="0" err="1"/>
              <a:t>EntityManager</a:t>
            </a:r>
            <a:r>
              <a:rPr lang="en-IN" dirty="0"/>
              <a:t> for connecting to same database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the instances are configured to use the same setting as defined by the default implementation. </a:t>
            </a:r>
            <a:endParaRPr lang="en-IN" dirty="0" smtClean="0"/>
          </a:p>
          <a:p>
            <a:pPr lvl="1"/>
            <a:r>
              <a:rPr lang="en-IN" dirty="0" smtClean="0"/>
              <a:t>Several </a:t>
            </a:r>
            <a:r>
              <a:rPr lang="en-IN" dirty="0"/>
              <a:t>entity manager factories can be prepared for connecting to different data stores.</a:t>
            </a:r>
          </a:p>
          <a:p>
            <a:endParaRPr lang="en-IN" dirty="0"/>
          </a:p>
          <a:p>
            <a:r>
              <a:rPr lang="en-IN" dirty="0"/>
              <a:t>JPA </a:t>
            </a:r>
            <a:r>
              <a:rPr lang="en-IN" dirty="0" err="1"/>
              <a:t>EntityManager</a:t>
            </a:r>
            <a:r>
              <a:rPr lang="en-IN" dirty="0"/>
              <a:t> is used to access a database in a particular application.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is used to manage persistent entity instances, to find entities by their primary key identity, and to query over all entities.</a:t>
            </a:r>
          </a:p>
        </p:txBody>
      </p:sp>
    </p:spTree>
    <p:extLst>
      <p:ext uri="{BB962C8B-B14F-4D97-AF65-F5344CB8AC3E}">
        <p14:creationId xmlns:p14="http://schemas.microsoft.com/office/powerpoint/2010/main" val="65672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: JPA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set of interfaces.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also provides a runtime </a:t>
            </a:r>
            <a:r>
              <a:rPr lang="en-IN" b="1" dirty="0" err="1"/>
              <a:t>EntityManager</a:t>
            </a:r>
            <a:r>
              <a:rPr lang="en-IN" dirty="0"/>
              <a:t> API for processing queries and transactions on the objects against the database. </a:t>
            </a:r>
          </a:p>
          <a:p>
            <a:r>
              <a:rPr lang="en-IN" dirty="0"/>
              <a:t>It uses a platform-independent object-oriented query language JPQL (Java Persistent Query Language).</a:t>
            </a:r>
          </a:p>
        </p:txBody>
      </p:sp>
    </p:spTree>
    <p:extLst>
      <p:ext uri="{BB962C8B-B14F-4D97-AF65-F5344CB8AC3E}">
        <p14:creationId xmlns:p14="http://schemas.microsoft.com/office/powerpoint/2010/main" val="2531089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JPA </a:t>
            </a:r>
            <a:r>
              <a:rPr lang="en-IN" dirty="0" err="1"/>
              <a:t>EntityManager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Persistence.createEntityManagerFactory</a:t>
            </a:r>
            <a:r>
              <a:rPr lang="en-IN" dirty="0"/>
              <a:t> () :</a:t>
            </a:r>
          </a:p>
          <a:p>
            <a:r>
              <a:rPr lang="en-IN" dirty="0"/>
              <a:t>provide </a:t>
            </a:r>
            <a:r>
              <a:rPr lang="en-IN" dirty="0" err="1"/>
              <a:t>EntityManagerFactory</a:t>
            </a:r>
            <a:r>
              <a:rPr lang="en-IN" dirty="0"/>
              <a:t> instance using the persistence-unit that we have provided in the persistence.xml file</a:t>
            </a:r>
          </a:p>
          <a:p>
            <a:endParaRPr lang="en-IN" dirty="0"/>
          </a:p>
          <a:p>
            <a:r>
              <a:rPr lang="en-IN" dirty="0" err="1"/>
              <a:t>entityManagerFactory.createEntityManager</a:t>
            </a:r>
            <a:r>
              <a:rPr lang="en-IN" dirty="0"/>
              <a:t>() :</a:t>
            </a:r>
          </a:p>
          <a:p>
            <a:r>
              <a:rPr lang="en-IN" dirty="0"/>
              <a:t>create </a:t>
            </a:r>
            <a:r>
              <a:rPr lang="en-IN" dirty="0" err="1"/>
              <a:t>EntityManager</a:t>
            </a:r>
            <a:r>
              <a:rPr lang="en-IN" dirty="0"/>
              <a:t> instance to use. Every time we call </a:t>
            </a:r>
            <a:r>
              <a:rPr lang="en-IN" dirty="0" err="1"/>
              <a:t>createEntityManager</a:t>
            </a:r>
            <a:r>
              <a:rPr lang="en-IN" dirty="0"/>
              <a:t>() method, it will return a new instance of </a:t>
            </a:r>
            <a:r>
              <a:rPr lang="en-IN" dirty="0" err="1"/>
              <a:t>EntityManager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11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JPA </a:t>
            </a:r>
            <a:r>
              <a:rPr lang="en-IN" dirty="0" err="1"/>
              <a:t>EntityManager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entityManager.getTransaction</a:t>
            </a:r>
            <a:r>
              <a:rPr lang="en-IN" dirty="0"/>
              <a:t>().begin() :</a:t>
            </a:r>
          </a:p>
          <a:p>
            <a:r>
              <a:rPr lang="en-IN" dirty="0"/>
              <a:t>first pulls the transaction from current persistence context and then begins the transaction using begin() method.</a:t>
            </a:r>
          </a:p>
          <a:p>
            <a:endParaRPr lang="en-IN" dirty="0"/>
          </a:p>
          <a:p>
            <a:r>
              <a:rPr lang="en-IN" dirty="0" err="1"/>
              <a:t>entityManager.persist</a:t>
            </a:r>
            <a:r>
              <a:rPr lang="en-IN" dirty="0"/>
              <a:t>(employee) :</a:t>
            </a:r>
          </a:p>
          <a:p>
            <a:r>
              <a:rPr lang="en-IN" dirty="0"/>
              <a:t>to persist the employee object in the database.</a:t>
            </a:r>
          </a:p>
          <a:p>
            <a:endParaRPr lang="en-IN" dirty="0"/>
          </a:p>
          <a:p>
            <a:r>
              <a:rPr lang="en-IN" dirty="0" err="1"/>
              <a:t>entityManager.getTransaction.commit</a:t>
            </a:r>
            <a:r>
              <a:rPr lang="en-IN" dirty="0"/>
              <a:t>() :</a:t>
            </a:r>
          </a:p>
          <a:p>
            <a:r>
              <a:rPr lang="en-IN" dirty="0"/>
              <a:t>to fetch the transaction and then to commit the same transaction. This will commit all the changes to database.</a:t>
            </a:r>
          </a:p>
        </p:txBody>
      </p:sp>
    </p:spTree>
    <p:extLst>
      <p:ext uri="{BB962C8B-B14F-4D97-AF65-F5344CB8AC3E}">
        <p14:creationId xmlns:p14="http://schemas.microsoft.com/office/powerpoint/2010/main" val="4201828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JPA </a:t>
            </a:r>
            <a:r>
              <a:rPr lang="en-IN" dirty="0" err="1"/>
              <a:t>EntityManager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7360"/>
            <a:ext cx="9720073" cy="4572000"/>
          </a:xfrm>
        </p:spPr>
        <p:txBody>
          <a:bodyPr>
            <a:normAutofit/>
          </a:bodyPr>
          <a:lstStyle/>
          <a:p>
            <a:r>
              <a:rPr lang="en-IN" dirty="0" err="1"/>
              <a:t>entityManager.find</a:t>
            </a:r>
            <a:r>
              <a:rPr lang="en-IN" dirty="0"/>
              <a:t>() :</a:t>
            </a:r>
          </a:p>
          <a:p>
            <a:r>
              <a:rPr lang="en-IN" dirty="0"/>
              <a:t>to find an entity in the database using primary key.</a:t>
            </a:r>
          </a:p>
          <a:p>
            <a:endParaRPr lang="en-IN" dirty="0"/>
          </a:p>
          <a:p>
            <a:r>
              <a:rPr lang="en-IN" dirty="0" err="1"/>
              <a:t>entityManager.createQuery</a:t>
            </a:r>
            <a:r>
              <a:rPr lang="en-IN" dirty="0"/>
              <a:t>() :</a:t>
            </a:r>
          </a:p>
          <a:p>
            <a:r>
              <a:rPr lang="en-IN" dirty="0"/>
              <a:t>to write a custom query. Important point - </a:t>
            </a:r>
            <a:r>
              <a:rPr lang="en-IN" dirty="0" err="1"/>
              <a:t>createQuery</a:t>
            </a:r>
            <a:r>
              <a:rPr lang="en-IN" dirty="0"/>
              <a:t>() method will have name given in the entity class and not the actual table name.</a:t>
            </a:r>
          </a:p>
          <a:p>
            <a:endParaRPr lang="en-IN" dirty="0"/>
          </a:p>
          <a:p>
            <a:r>
              <a:rPr lang="en-IN" dirty="0" err="1"/>
              <a:t>entityManager.remove</a:t>
            </a:r>
            <a:r>
              <a:rPr lang="en-IN" dirty="0"/>
              <a:t>() :</a:t>
            </a:r>
          </a:p>
          <a:p>
            <a:r>
              <a:rPr lang="en-IN" dirty="0"/>
              <a:t>to remove an entity from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7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JPA </a:t>
            </a:r>
            <a:r>
              <a:rPr lang="en-IN" dirty="0" err="1"/>
              <a:t>EntityManager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7360"/>
            <a:ext cx="9720073" cy="4572000"/>
          </a:xfrm>
        </p:spPr>
        <p:txBody>
          <a:bodyPr>
            <a:normAutofit/>
          </a:bodyPr>
          <a:lstStyle/>
          <a:p>
            <a:r>
              <a:rPr lang="en-IN" dirty="0" err="1"/>
              <a:t>entityManager.close</a:t>
            </a:r>
            <a:r>
              <a:rPr lang="en-IN" dirty="0"/>
              <a:t>() :</a:t>
            </a:r>
          </a:p>
          <a:p>
            <a:r>
              <a:rPr lang="en-IN" dirty="0"/>
              <a:t>to close the entity manager. </a:t>
            </a:r>
          </a:p>
          <a:p>
            <a:endParaRPr lang="en-IN" dirty="0"/>
          </a:p>
          <a:p>
            <a:r>
              <a:rPr lang="en-IN" dirty="0" err="1"/>
              <a:t>entityManagerFactory.close</a:t>
            </a:r>
            <a:r>
              <a:rPr lang="en-IN" dirty="0"/>
              <a:t>() :</a:t>
            </a:r>
          </a:p>
          <a:p>
            <a:r>
              <a:rPr lang="en-IN" dirty="0"/>
              <a:t>to close the </a:t>
            </a:r>
            <a:r>
              <a:rPr lang="en-IN" dirty="0" err="1"/>
              <a:t>EntityManagerFactory</a:t>
            </a:r>
            <a:r>
              <a:rPr lang="en-IN" dirty="0"/>
              <a:t>. We should close these resources as soon as we are done with them.</a:t>
            </a:r>
          </a:p>
          <a:p>
            <a:endParaRPr lang="en-IN" dirty="0"/>
          </a:p>
          <a:p>
            <a:r>
              <a:rPr lang="en-IN" dirty="0" err="1"/>
              <a:t>entityManagerFactory.flush</a:t>
            </a:r>
            <a:r>
              <a:rPr lang="en-IN" dirty="0"/>
              <a:t>() :</a:t>
            </a:r>
          </a:p>
          <a:p>
            <a:r>
              <a:rPr lang="en-IN" dirty="0"/>
              <a:t>to flush all objects from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3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Object-Relation Mapping (ORM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ORM, the mapping of Java objects to database tables, and vice-versa is called </a:t>
            </a:r>
            <a:r>
              <a:rPr lang="en-IN" b="1" dirty="0"/>
              <a:t>Object-Relational Mapping.</a:t>
            </a:r>
            <a:r>
              <a:rPr lang="en-IN" dirty="0"/>
              <a:t> </a:t>
            </a:r>
          </a:p>
          <a:p>
            <a:r>
              <a:rPr lang="en-IN" dirty="0"/>
              <a:t>The ORM mapping works as a bridge between a </a:t>
            </a:r>
            <a:r>
              <a:rPr lang="en-IN" b="1" dirty="0"/>
              <a:t>relational database</a:t>
            </a:r>
            <a:r>
              <a:rPr lang="en-IN" dirty="0"/>
              <a:t> (tables and records) and </a:t>
            </a:r>
            <a:r>
              <a:rPr lang="en-IN" b="1" dirty="0"/>
              <a:t>Java application</a:t>
            </a:r>
            <a:r>
              <a:rPr lang="en-IN" dirty="0"/>
              <a:t> (classes and objects).</a:t>
            </a:r>
          </a:p>
          <a:p>
            <a:endParaRPr lang="en-IN" dirty="0"/>
          </a:p>
        </p:txBody>
      </p:sp>
      <p:pic>
        <p:nvPicPr>
          <p:cNvPr id="4" name="Picture 3" descr="Spring Boot jp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120" y="3968661"/>
            <a:ext cx="2477135" cy="16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85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ORM </a:t>
            </a:r>
            <a:r>
              <a:rPr lang="en-IN" dirty="0" smtClean="0"/>
              <a:t>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dirty="0"/>
              <a:t>ORM tool simplifies the data creation, data manipulation and data access. </a:t>
            </a:r>
          </a:p>
          <a:p>
            <a:r>
              <a:rPr lang="en-IN" dirty="0"/>
              <a:t>It is a programming technique that maps the object to the data stored in the database.</a:t>
            </a:r>
          </a:p>
          <a:p>
            <a:r>
              <a:rPr lang="en-IN" dirty="0"/>
              <a:t>The ORM tool internally uses the JDBC API to interact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719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Reasons to use </a:t>
            </a:r>
            <a:r>
              <a:rPr lang="en-IN" dirty="0" err="1" smtClean="0"/>
              <a:t>jpa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JPA avoids writing DDL in a database-specific dialect of SQL. Instead of this, it allows mapping in XML or using Java annotations.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JPA allows us to avoid writing DML in the database-specific dialect of SQL.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JPA allows us to save and load Java objects and graphs without any DML language at all.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When we need to perform queries JPQL, it allows us to express the queries in terms of Java entities rather than the (native) SQL table and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Architecture: </a:t>
            </a:r>
            <a:r>
              <a:rPr lang="en-IN" dirty="0" err="1" smtClean="0"/>
              <a:t>jpa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JPA that describes the core classes and interfaces of JPA that is defined in the </a:t>
            </a:r>
            <a:r>
              <a:rPr lang="en-IN" b="1" dirty="0" err="1"/>
              <a:t>javax</a:t>
            </a:r>
            <a:r>
              <a:rPr lang="en-IN" b="1" dirty="0"/>
              <a:t> persistence</a:t>
            </a:r>
            <a:r>
              <a:rPr lang="en-IN" dirty="0"/>
              <a:t> package. </a:t>
            </a:r>
          </a:p>
          <a:p>
            <a:r>
              <a:rPr lang="en-IN" dirty="0"/>
              <a:t>The JPA architecture contains the following units:</a:t>
            </a:r>
          </a:p>
          <a:p>
            <a:pPr lvl="0"/>
            <a:r>
              <a:rPr lang="en-IN" b="1" dirty="0"/>
              <a:t>Persistence:</a:t>
            </a:r>
            <a:r>
              <a:rPr lang="en-IN" dirty="0"/>
              <a:t> It is a class that contains static methods to obtain an </a:t>
            </a:r>
            <a:r>
              <a:rPr lang="en-IN" dirty="0" err="1"/>
              <a:t>EntityManagerFactory</a:t>
            </a:r>
            <a:r>
              <a:rPr lang="en-IN" dirty="0"/>
              <a:t> instance.</a:t>
            </a:r>
          </a:p>
          <a:p>
            <a:pPr lvl="0"/>
            <a:r>
              <a:rPr lang="en-IN" b="1" dirty="0" err="1"/>
              <a:t>EntityManagerFactory</a:t>
            </a:r>
            <a:r>
              <a:rPr lang="en-IN" b="1" dirty="0"/>
              <a:t>:</a:t>
            </a:r>
            <a:r>
              <a:rPr lang="en-IN" dirty="0"/>
              <a:t> It is a factory class of </a:t>
            </a:r>
            <a:r>
              <a:rPr lang="en-IN" dirty="0" err="1"/>
              <a:t>EntityManager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creates and manages multiple instances of </a:t>
            </a:r>
            <a:r>
              <a:rPr lang="en-IN" dirty="0" err="1"/>
              <a:t>EntityManager</a:t>
            </a:r>
            <a:r>
              <a:rPr lang="en-IN" dirty="0"/>
              <a:t>.</a:t>
            </a:r>
          </a:p>
          <a:p>
            <a:pPr lvl="0"/>
            <a:r>
              <a:rPr lang="en-IN" b="1" dirty="0" err="1"/>
              <a:t>EntityManager</a:t>
            </a:r>
            <a:r>
              <a:rPr lang="en-IN" b="1" dirty="0"/>
              <a:t>:</a:t>
            </a:r>
            <a:r>
              <a:rPr lang="en-IN" dirty="0"/>
              <a:t> It is an interface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controls the persistence operations on objects. It works for the Query instance.</a:t>
            </a:r>
          </a:p>
          <a:p>
            <a:pPr lvl="0"/>
            <a:r>
              <a:rPr lang="en-IN" b="1" dirty="0"/>
              <a:t>Entity:</a:t>
            </a:r>
            <a:r>
              <a:rPr lang="en-IN" dirty="0"/>
              <a:t> The entities are the persistence objects stores as a record in the database.</a:t>
            </a:r>
          </a:p>
          <a:p>
            <a:pPr lvl="0"/>
            <a:r>
              <a:rPr lang="en-IN" b="1" dirty="0"/>
              <a:t>Persistence Unit:</a:t>
            </a:r>
            <a:r>
              <a:rPr lang="en-IN" dirty="0"/>
              <a:t> It defines a set of all entity classes. In an application, </a:t>
            </a:r>
            <a:r>
              <a:rPr lang="en-IN" dirty="0" err="1"/>
              <a:t>EntityManager</a:t>
            </a:r>
            <a:r>
              <a:rPr lang="en-IN" dirty="0"/>
              <a:t> instances manage it.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set of entity classes represents the data contained within a single data store.</a:t>
            </a:r>
          </a:p>
          <a:p>
            <a:pPr lvl="0"/>
            <a:r>
              <a:rPr lang="en-IN" b="1" dirty="0" err="1"/>
              <a:t>EntityTransaction</a:t>
            </a:r>
            <a:r>
              <a:rPr lang="en-IN" b="1" dirty="0"/>
              <a:t>:</a:t>
            </a:r>
            <a:r>
              <a:rPr lang="en-IN" dirty="0"/>
              <a:t> It has a </a:t>
            </a:r>
            <a:r>
              <a:rPr lang="en-IN" b="1" dirty="0"/>
              <a:t>one-to-one</a:t>
            </a:r>
            <a:r>
              <a:rPr lang="en-IN" dirty="0"/>
              <a:t> relationship with the </a:t>
            </a:r>
            <a:r>
              <a:rPr lang="en-IN" dirty="0" err="1"/>
              <a:t>EntityManager</a:t>
            </a:r>
            <a:r>
              <a:rPr lang="en-IN" dirty="0"/>
              <a:t> class.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each </a:t>
            </a:r>
            <a:r>
              <a:rPr lang="en-IN" dirty="0" err="1"/>
              <a:t>EntityManager</a:t>
            </a:r>
            <a:r>
              <a:rPr lang="en-IN" dirty="0"/>
              <a:t>, operations are maintained by </a:t>
            </a:r>
            <a:r>
              <a:rPr lang="en-IN" dirty="0" err="1"/>
              <a:t>EntityTransaction</a:t>
            </a:r>
            <a:r>
              <a:rPr lang="en-IN" dirty="0"/>
              <a:t> class.</a:t>
            </a:r>
          </a:p>
          <a:p>
            <a:pPr lvl="0"/>
            <a:r>
              <a:rPr lang="en-IN" b="1" dirty="0"/>
              <a:t>Query:</a:t>
            </a:r>
            <a:r>
              <a:rPr lang="en-IN" dirty="0"/>
              <a:t> It is an interface that is implemented by each JPA vendor to obtain relation objects that meet the criteria.</a:t>
            </a:r>
          </a:p>
        </p:txBody>
      </p:sp>
    </p:spTree>
    <p:extLst>
      <p:ext uri="{BB962C8B-B14F-4D97-AF65-F5344CB8AC3E}">
        <p14:creationId xmlns:p14="http://schemas.microsoft.com/office/powerpoint/2010/main" val="374652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hibernate?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Hibernate is a Java framework that simplifies the development of Java application to interact with the database. </a:t>
            </a:r>
          </a:p>
          <a:p>
            <a:r>
              <a:rPr lang="en-IN" dirty="0"/>
              <a:t>It is an open source, lightweight, ORM (Object Relational Mapping) tool. </a:t>
            </a:r>
          </a:p>
          <a:p>
            <a:r>
              <a:rPr lang="en-IN" dirty="0"/>
              <a:t>Hibernate implements the specifications of JPA (Java Persistence API) for data persistence.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18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</a:t>
            </a:r>
            <a:r>
              <a:rPr lang="en-IN" dirty="0" smtClean="0"/>
              <a:t> :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Following </a:t>
            </a:r>
            <a:r>
              <a:rPr lang="en-IN" dirty="0"/>
              <a:t>are the advantages of hibernate framework:</a:t>
            </a:r>
          </a:p>
          <a:p>
            <a:endParaRPr lang="en-IN" dirty="0"/>
          </a:p>
          <a:p>
            <a:r>
              <a:rPr lang="en-IN" dirty="0"/>
              <a:t>1) Open Source and Lightweight</a:t>
            </a:r>
          </a:p>
          <a:p>
            <a:r>
              <a:rPr lang="en-IN" dirty="0"/>
              <a:t>2) Fast Performance</a:t>
            </a:r>
          </a:p>
          <a:p>
            <a:r>
              <a:rPr lang="en-IN" dirty="0"/>
              <a:t>3) Database Independent Query</a:t>
            </a:r>
          </a:p>
        </p:txBody>
      </p:sp>
    </p:spTree>
    <p:extLst>
      <p:ext uri="{BB962C8B-B14F-4D97-AF65-F5344CB8AC3E}">
        <p14:creationId xmlns:p14="http://schemas.microsoft.com/office/powerpoint/2010/main" val="283623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313</TotalTime>
  <Words>1306</Words>
  <Application>Microsoft Office PowerPoint</Application>
  <PresentationFormat>Widescreen</PresentationFormat>
  <Paragraphs>338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Tw Cen MT</vt:lpstr>
      <vt:lpstr>Tw Cen MT Condensed</vt:lpstr>
      <vt:lpstr>Wingdings 3</vt:lpstr>
      <vt:lpstr>Integral</vt:lpstr>
      <vt:lpstr>Package</vt:lpstr>
      <vt:lpstr>Spring Data Jpa</vt:lpstr>
      <vt:lpstr>What is JPA?</vt:lpstr>
      <vt:lpstr>Properties : JPA</vt:lpstr>
      <vt:lpstr>Object-Relation Mapping (ORM)</vt:lpstr>
      <vt:lpstr>ORM Tool</vt:lpstr>
      <vt:lpstr>Reasons to use jpa</vt:lpstr>
      <vt:lpstr>Architecture: jpa</vt:lpstr>
      <vt:lpstr>What is hibernate?</vt:lpstr>
      <vt:lpstr>Advantages  : hibernate</vt:lpstr>
      <vt:lpstr>architecture: hibernate</vt:lpstr>
      <vt:lpstr>architecture: hibernate</vt:lpstr>
      <vt:lpstr>architecture: hibernate</vt:lpstr>
      <vt:lpstr>Steps for hibernate</vt:lpstr>
      <vt:lpstr>Steps for hibernate</vt:lpstr>
      <vt:lpstr>Steps for hibernate</vt:lpstr>
      <vt:lpstr>Steps for hibernate</vt:lpstr>
      <vt:lpstr>Dialect</vt:lpstr>
      <vt:lpstr>Hibernate dependency : pom.xml </vt:lpstr>
      <vt:lpstr>Persistence class</vt:lpstr>
      <vt:lpstr>Annotation : hibernate</vt:lpstr>
      <vt:lpstr>Configuration file</vt:lpstr>
      <vt:lpstr>PowerPoint Presentation</vt:lpstr>
      <vt:lpstr>CRUD - hibernate</vt:lpstr>
      <vt:lpstr>CRUD - hibernate</vt:lpstr>
      <vt:lpstr>CRUD - hibernate</vt:lpstr>
      <vt:lpstr>CRUD - hibernate</vt:lpstr>
      <vt:lpstr>Hibernate vs JPA</vt:lpstr>
      <vt:lpstr>Hibernate vs JPA</vt:lpstr>
      <vt:lpstr>JPA EntityManager</vt:lpstr>
      <vt:lpstr>JPA EntityManager</vt:lpstr>
      <vt:lpstr>JPA EntityManager</vt:lpstr>
      <vt:lpstr>JPA EntityManager</vt:lpstr>
      <vt:lpstr>JPA EntityManager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Dibakar</cp:lastModifiedBy>
  <cp:revision>13</cp:revision>
  <dcterms:created xsi:type="dcterms:W3CDTF">2019-11-05T14:24:13Z</dcterms:created>
  <dcterms:modified xsi:type="dcterms:W3CDTF">2020-05-17T18:39:44Z</dcterms:modified>
</cp:coreProperties>
</file>