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66" r:id="rId15"/>
    <p:sldId id="267" r:id="rId16"/>
    <p:sldId id="268" r:id="rId17"/>
    <p:sldId id="269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5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AFE022-74B2-45DB-93A5-A42AD5F93B5F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C99A8D-CF70-4582-923E-D4490DF8C98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Data </a:t>
            </a:r>
            <a:r>
              <a:rPr lang="en-IN" dirty="0" err="1" smtClean="0"/>
              <a:t>Jpa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/>
              <a:t>Entity relations </a:t>
            </a:r>
            <a:r>
              <a:rPr lang="en-IN" b="1" dirty="0" smtClean="0"/>
              <a:t>- </a:t>
            </a:r>
            <a:r>
              <a:rPr lang="en-IN" b="1" dirty="0"/>
              <a:t>Author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1"/>
            <a:ext cx="9720073" cy="466086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@Entity</a:t>
            </a:r>
            <a:endParaRPr lang="en-IN" dirty="0"/>
          </a:p>
          <a:p>
            <a:r>
              <a:rPr lang="en-IN" b="1" dirty="0"/>
              <a:t>@Table(name = "AUTHORS")</a:t>
            </a:r>
            <a:endParaRPr lang="en-IN" dirty="0"/>
          </a:p>
          <a:p>
            <a:r>
              <a:rPr lang="en-IN" b="1" dirty="0"/>
              <a:t>public class Author {</a:t>
            </a:r>
            <a:endParaRPr lang="en-IN" dirty="0"/>
          </a:p>
          <a:p>
            <a:r>
              <a:rPr lang="en-IN" b="1" dirty="0"/>
              <a:t>@Id</a:t>
            </a:r>
            <a:endParaRPr lang="en-IN" dirty="0"/>
          </a:p>
          <a:p>
            <a:r>
              <a:rPr lang="en-IN" b="1" dirty="0"/>
              <a:t>private String name;</a:t>
            </a:r>
            <a:endParaRPr lang="en-IN" dirty="0"/>
          </a:p>
          <a:p>
            <a:r>
              <a:rPr lang="en-IN" b="1" dirty="0"/>
              <a:t>@</a:t>
            </a:r>
            <a:r>
              <a:rPr lang="en-IN" b="1" dirty="0" err="1"/>
              <a:t>ManyToMany</a:t>
            </a:r>
            <a:r>
              <a:rPr lang="en-IN" b="1" dirty="0"/>
              <a:t>(</a:t>
            </a:r>
            <a:r>
              <a:rPr lang="en-IN" b="1" dirty="0" err="1"/>
              <a:t>mappedBy</a:t>
            </a:r>
            <a:r>
              <a:rPr lang="en-IN" b="1" dirty="0"/>
              <a:t> = "authors")</a:t>
            </a:r>
            <a:endParaRPr lang="en-IN" dirty="0"/>
          </a:p>
          <a:p>
            <a:r>
              <a:rPr lang="en-IN" b="1" dirty="0" smtClean="0"/>
              <a:t>private </a:t>
            </a:r>
            <a:r>
              <a:rPr lang="en-IN" b="1" dirty="0"/>
              <a:t>final List&lt;Book&gt; books = new </a:t>
            </a:r>
            <a:r>
              <a:rPr lang="en-IN" b="1" dirty="0" err="1"/>
              <a:t>ArrayList</a:t>
            </a:r>
            <a:r>
              <a:rPr lang="en-IN" b="1" dirty="0" smtClean="0"/>
              <a:t>&lt;&gt;();</a:t>
            </a:r>
          </a:p>
          <a:p>
            <a:r>
              <a:rPr lang="en-IN" b="1" dirty="0" smtClean="0"/>
              <a:t>/* setter &amp; getter methods */</a:t>
            </a:r>
          </a:p>
          <a:p>
            <a:r>
              <a:rPr lang="en-IN" b="1" dirty="0" smtClean="0"/>
              <a:t>/* constructors – default  */</a:t>
            </a:r>
          </a:p>
          <a:p>
            <a:r>
              <a:rPr lang="en-IN" b="1" dirty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90445" y="28096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The </a:t>
            </a:r>
            <a:r>
              <a:rPr lang="en-IN" i="1" dirty="0" err="1" smtClean="0"/>
              <a:t>mappedBy</a:t>
            </a:r>
            <a:r>
              <a:rPr lang="en-IN" dirty="0" smtClean="0"/>
              <a:t> attribute is used to tell Hibernate which entity is the owner side of the relation. </a:t>
            </a:r>
          </a:p>
        </p:txBody>
      </p:sp>
    </p:spTree>
    <p:extLst>
      <p:ext uri="{BB962C8B-B14F-4D97-AF65-F5344CB8AC3E}">
        <p14:creationId xmlns:p14="http://schemas.microsoft.com/office/powerpoint/2010/main" val="2862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/>
              <a:t>Entity relations </a:t>
            </a:r>
            <a:r>
              <a:rPr lang="en-IN" b="1" dirty="0" smtClean="0"/>
              <a:t>- </a:t>
            </a:r>
            <a:r>
              <a:rPr lang="en-IN" b="1" dirty="0"/>
              <a:t>Author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1"/>
            <a:ext cx="9720073" cy="4660864"/>
          </a:xfrm>
        </p:spPr>
        <p:txBody>
          <a:bodyPr>
            <a:normAutofit/>
          </a:bodyPr>
          <a:lstStyle/>
          <a:p>
            <a:r>
              <a:rPr lang="en-IN" dirty="0"/>
              <a:t>new annotation: </a:t>
            </a:r>
            <a:r>
              <a:rPr lang="en-IN" b="1" i="1" dirty="0"/>
              <a:t>@</a:t>
            </a:r>
            <a:r>
              <a:rPr lang="en-IN" b="1" i="1" dirty="0" err="1"/>
              <a:t>ManyToMany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tells Hibernate that an Author entity maps to other Book entities.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 err="1"/>
              <a:t>mappedBy</a:t>
            </a:r>
            <a:r>
              <a:rPr lang="en-IN" dirty="0"/>
              <a:t> attribute is used to tell Hibernate which entity is the owner side of the relation.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is used mostly in </a:t>
            </a:r>
            <a:r>
              <a:rPr lang="en-IN" i="1" dirty="0"/>
              <a:t>one-to-many</a:t>
            </a:r>
            <a:r>
              <a:rPr lang="en-IN" dirty="0"/>
              <a:t> or </a:t>
            </a:r>
            <a:r>
              <a:rPr lang="en-IN" i="1" dirty="0"/>
              <a:t>many-to-one</a:t>
            </a:r>
            <a:r>
              <a:rPr lang="en-IN" dirty="0"/>
              <a:t> relations.</a:t>
            </a:r>
          </a:p>
        </p:txBody>
      </p:sp>
    </p:spTree>
    <p:extLst>
      <p:ext uri="{BB962C8B-B14F-4D97-AF65-F5344CB8AC3E}">
        <p14:creationId xmlns:p14="http://schemas.microsoft.com/office/powerpoint/2010/main" val="23364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/>
              <a:t>Entity relations </a:t>
            </a:r>
            <a:r>
              <a:rPr lang="en-IN" b="1" dirty="0" smtClean="0"/>
              <a:t>- </a:t>
            </a:r>
            <a:r>
              <a:rPr lang="en-IN" b="1" dirty="0"/>
              <a:t>Book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@Entity</a:t>
            </a:r>
            <a:endParaRPr lang="en-IN" dirty="0"/>
          </a:p>
          <a:p>
            <a:r>
              <a:rPr lang="en-IN" b="1" dirty="0"/>
              <a:t>@Table(name = "BOOKS")</a:t>
            </a:r>
            <a:endParaRPr lang="en-IN" dirty="0"/>
          </a:p>
          <a:p>
            <a:r>
              <a:rPr lang="en-IN" b="1" dirty="0"/>
              <a:t>public class Book {</a:t>
            </a:r>
            <a:endParaRPr lang="en-IN" dirty="0"/>
          </a:p>
          <a:p>
            <a:r>
              <a:rPr lang="en-IN" b="1" dirty="0"/>
              <a:t>@Id</a:t>
            </a:r>
            <a:endParaRPr lang="en-IN" dirty="0"/>
          </a:p>
          <a:p>
            <a:r>
              <a:rPr lang="en-IN" b="1" dirty="0"/>
              <a:t>private String </a:t>
            </a:r>
            <a:r>
              <a:rPr lang="en-IN" b="1" dirty="0" err="1"/>
              <a:t>isbn</a:t>
            </a:r>
            <a:r>
              <a:rPr lang="en-IN" b="1" dirty="0"/>
              <a:t>;</a:t>
            </a:r>
            <a:endParaRPr lang="en-IN" dirty="0"/>
          </a:p>
          <a:p>
            <a:r>
              <a:rPr lang="en-IN" b="1" dirty="0"/>
              <a:t>private String title;</a:t>
            </a:r>
            <a:endParaRPr lang="en-IN" dirty="0"/>
          </a:p>
          <a:p>
            <a:r>
              <a:rPr lang="en-IN" b="1" dirty="0"/>
              <a:t>@</a:t>
            </a:r>
            <a:r>
              <a:rPr lang="en-IN" b="1" dirty="0" err="1"/>
              <a:t>ManyToMany</a:t>
            </a:r>
            <a:endParaRPr lang="en-IN" dirty="0"/>
          </a:p>
          <a:p>
            <a:r>
              <a:rPr lang="en-IN" b="1" dirty="0"/>
              <a:t>private final List&lt;Author&gt; authors = new </a:t>
            </a:r>
            <a:r>
              <a:rPr lang="en-IN" b="1" dirty="0" err="1"/>
              <a:t>ArrayList</a:t>
            </a:r>
            <a:r>
              <a:rPr lang="en-IN" b="1" dirty="0"/>
              <a:t>&lt;&gt;();</a:t>
            </a:r>
            <a:endParaRPr lang="en-IN" dirty="0"/>
          </a:p>
          <a:p>
            <a:r>
              <a:rPr lang="en-IN" b="1" dirty="0"/>
              <a:t>@Temporal(</a:t>
            </a:r>
            <a:r>
              <a:rPr lang="en-IN" b="1" dirty="0" err="1"/>
              <a:t>TemporalType.DATE</a:t>
            </a:r>
            <a:r>
              <a:rPr lang="en-IN" b="1" dirty="0"/>
              <a:t>)</a:t>
            </a:r>
            <a:endParaRPr lang="en-IN" dirty="0"/>
          </a:p>
          <a:p>
            <a:r>
              <a:rPr lang="en-IN" b="1" dirty="0"/>
              <a:t>@Column(name = "PUBLISHED_DATE")</a:t>
            </a:r>
            <a:endParaRPr lang="en-IN" dirty="0"/>
          </a:p>
          <a:p>
            <a:r>
              <a:rPr lang="en-IN" b="1" dirty="0"/>
              <a:t>private Date published</a:t>
            </a:r>
            <a:r>
              <a:rPr lang="en-IN" b="1" dirty="0" smtClean="0"/>
              <a:t>;</a:t>
            </a:r>
          </a:p>
          <a:p>
            <a:r>
              <a:rPr lang="en-IN" b="1" dirty="0"/>
              <a:t>/* setter &amp; getter methods */</a:t>
            </a:r>
          </a:p>
          <a:p>
            <a:r>
              <a:rPr lang="en-IN" b="1" dirty="0"/>
              <a:t>/* constructors – default  */</a:t>
            </a:r>
          </a:p>
          <a:p>
            <a:r>
              <a:rPr lang="en-IN" b="1" dirty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62959" y="3414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dirty="0" smtClean="0">
                <a:solidFill>
                  <a:srgbClr val="535353"/>
                </a:solidFill>
                <a:effectLst/>
                <a:latin typeface="Karla"/>
              </a:rPr>
              <a:t>did not add any parameter to the </a:t>
            </a:r>
            <a:r>
              <a:rPr lang="en-IN" b="0" i="1" u="none" strike="noStrike" dirty="0" smtClean="0">
                <a:solidFill>
                  <a:srgbClr val="535353"/>
                </a:solidFill>
                <a:effectLst/>
                <a:latin typeface="&amp;quot"/>
              </a:rPr>
              <a:t>@</a:t>
            </a:r>
            <a:r>
              <a:rPr lang="en-IN" b="0" i="1" u="none" strike="noStrike" dirty="0" err="1" smtClean="0">
                <a:solidFill>
                  <a:srgbClr val="535353"/>
                </a:solidFill>
                <a:effectLst/>
                <a:latin typeface="&amp;quot"/>
              </a:rPr>
              <a:t>ManyToMany</a:t>
            </a:r>
            <a:r>
              <a:rPr lang="en-IN" b="0" i="0" u="none" strike="noStrike" dirty="0" smtClean="0">
                <a:solidFill>
                  <a:srgbClr val="535353"/>
                </a:solidFill>
                <a:effectLst/>
                <a:latin typeface="Karla"/>
              </a:rPr>
              <a:t> annotation because the Author is the owner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9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/>
              <a:t>Entity relations </a:t>
            </a:r>
            <a:r>
              <a:rPr lang="en-IN" b="1" dirty="0" smtClean="0"/>
              <a:t>- </a:t>
            </a:r>
            <a:r>
              <a:rPr lang="en-IN" b="1" i="1" dirty="0"/>
              <a:t>main</a:t>
            </a:r>
            <a:r>
              <a:rPr lang="en-IN" b="1" dirty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final Book </a:t>
            </a:r>
            <a:r>
              <a:rPr lang="en-IN" b="1" dirty="0" err="1"/>
              <a:t>book</a:t>
            </a:r>
            <a:r>
              <a:rPr lang="en-IN" b="1" dirty="0"/>
              <a:t> = new Book("9781617291999", "Java 8 in Action", new Date());</a:t>
            </a:r>
          </a:p>
          <a:p>
            <a:r>
              <a:rPr lang="en-IN" b="1" dirty="0"/>
              <a:t> </a:t>
            </a:r>
            <a:r>
              <a:rPr lang="en-IN" b="1" dirty="0" err="1"/>
              <a:t>session.beginTransaction</a:t>
            </a:r>
            <a:r>
              <a:rPr lang="en-IN" b="1" dirty="0"/>
              <a:t>();</a:t>
            </a:r>
          </a:p>
          <a:p>
            <a:r>
              <a:rPr lang="en-IN" b="1" dirty="0"/>
              <a:t> </a:t>
            </a:r>
            <a:r>
              <a:rPr lang="en-IN" b="1" dirty="0" err="1"/>
              <a:t>Arrays.stream</a:t>
            </a:r>
            <a:r>
              <a:rPr lang="en-IN" b="1" dirty="0"/>
              <a:t>("Raoul-Gabriel </a:t>
            </a:r>
            <a:r>
              <a:rPr lang="en-IN" b="1" dirty="0" err="1"/>
              <a:t>Urma,Mario</a:t>
            </a:r>
            <a:r>
              <a:rPr lang="en-IN" b="1" dirty="0"/>
              <a:t> </a:t>
            </a:r>
            <a:r>
              <a:rPr lang="en-IN" b="1" dirty="0" err="1"/>
              <a:t>Fusco,Alan</a:t>
            </a:r>
            <a:r>
              <a:rPr lang="en-IN" b="1" dirty="0"/>
              <a:t> </a:t>
            </a:r>
            <a:r>
              <a:rPr lang="en-IN" b="1" dirty="0" err="1"/>
              <a:t>Mycroft".split</a:t>
            </a:r>
            <a:r>
              <a:rPr lang="en-IN" b="1" dirty="0"/>
              <a:t>(",")).map(name -&gt; new Author(name)).</a:t>
            </a:r>
            <a:r>
              <a:rPr lang="en-IN" b="1" dirty="0" err="1"/>
              <a:t>forEach</a:t>
            </a:r>
            <a:r>
              <a:rPr lang="en-IN" b="1" dirty="0"/>
              <a:t>(author -&gt; {</a:t>
            </a:r>
          </a:p>
          <a:p>
            <a:r>
              <a:rPr lang="en-IN" b="1" dirty="0"/>
              <a:t> </a:t>
            </a:r>
            <a:r>
              <a:rPr lang="en-IN" b="1" dirty="0" err="1"/>
              <a:t>author.getBooks</a:t>
            </a:r>
            <a:r>
              <a:rPr lang="en-IN" b="1" dirty="0"/>
              <a:t>().add(book);</a:t>
            </a:r>
          </a:p>
          <a:p>
            <a:r>
              <a:rPr lang="en-IN" b="1" dirty="0"/>
              <a:t> </a:t>
            </a:r>
            <a:r>
              <a:rPr lang="en-IN" b="1" dirty="0" err="1"/>
              <a:t>book.getAuthors</a:t>
            </a:r>
            <a:r>
              <a:rPr lang="en-IN" b="1" dirty="0"/>
              <a:t>().add(author);</a:t>
            </a:r>
          </a:p>
          <a:p>
            <a:r>
              <a:rPr lang="en-IN" b="1" dirty="0"/>
              <a:t> </a:t>
            </a:r>
            <a:r>
              <a:rPr lang="en-IN" b="1" dirty="0" err="1"/>
              <a:t>session.save</a:t>
            </a:r>
            <a:r>
              <a:rPr lang="en-IN" b="1" dirty="0"/>
              <a:t>(author);</a:t>
            </a:r>
          </a:p>
          <a:p>
            <a:r>
              <a:rPr lang="en-IN" b="1" dirty="0"/>
              <a:t> });</a:t>
            </a:r>
          </a:p>
          <a:p>
            <a:r>
              <a:rPr lang="en-IN" b="1" dirty="0"/>
              <a:t> </a:t>
            </a:r>
            <a:r>
              <a:rPr lang="en-IN" b="1" dirty="0" err="1"/>
              <a:t>session.save</a:t>
            </a:r>
            <a:r>
              <a:rPr lang="en-IN" b="1" dirty="0"/>
              <a:t>(book);</a:t>
            </a:r>
          </a:p>
          <a:p>
            <a:r>
              <a:rPr lang="en-IN" b="1" dirty="0"/>
              <a:t> </a:t>
            </a:r>
            <a:r>
              <a:rPr lang="en-IN" b="1" dirty="0" err="1"/>
              <a:t>session.getTransaction</a:t>
            </a:r>
            <a:r>
              <a:rPr lang="en-IN" b="1" dirty="0"/>
              <a:t>().commit();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 </a:t>
            </a:r>
            <a:r>
              <a:rPr lang="en-IN" dirty="0" smtClean="0"/>
              <a:t>Data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Case Study:</a:t>
            </a:r>
          </a:p>
          <a:p>
            <a:r>
              <a:rPr lang="en-IN" dirty="0"/>
              <a:t>When a customer visits the store, the </a:t>
            </a:r>
            <a:r>
              <a:rPr lang="en-IN" dirty="0" err="1"/>
              <a:t>catalog</a:t>
            </a:r>
            <a:r>
              <a:rPr lang="en-IN" dirty="0"/>
              <a:t> must be loaded from the database.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probably don’t want the implementation to load every single one of the entities representing the tens of thousands of products to be loaded into memory. </a:t>
            </a:r>
            <a:endParaRPr lang="en-IN" dirty="0" smtClean="0"/>
          </a:p>
          <a:p>
            <a:r>
              <a:rPr lang="en-IN" dirty="0"/>
              <a:t>Even if this was possible, it would probably cripple the performance of the site. </a:t>
            </a:r>
            <a:endParaRPr lang="en-IN" dirty="0" smtClean="0"/>
          </a:p>
          <a:p>
            <a:r>
              <a:rPr lang="en-IN" dirty="0" smtClean="0"/>
              <a:t>Instead</a:t>
            </a:r>
            <a:r>
              <a:rPr lang="en-IN" dirty="0"/>
              <a:t>, we want only the </a:t>
            </a:r>
            <a:r>
              <a:rPr lang="en-IN" dirty="0" err="1"/>
              <a:t>catalog</a:t>
            </a:r>
            <a:r>
              <a:rPr lang="en-IN" dirty="0"/>
              <a:t> to load, possibly with the categories as well. </a:t>
            </a:r>
            <a:endParaRPr lang="en-IN" dirty="0" smtClean="0"/>
          </a:p>
          <a:p>
            <a:pPr lvl="1"/>
            <a:r>
              <a:rPr lang="en-IN" dirty="0" smtClean="0"/>
              <a:t>Only </a:t>
            </a:r>
            <a:r>
              <a:rPr lang="en-IN" dirty="0"/>
              <a:t>when the user drills down into the categories should a subset of the products in that category be loaded from the database</a:t>
            </a:r>
            <a:r>
              <a:rPr lang="en-IN" dirty="0" smtClean="0"/>
              <a:t>.</a:t>
            </a:r>
          </a:p>
          <a:p>
            <a:pPr lvl="1"/>
            <a:r>
              <a:rPr lang="en-IN" b="1" dirty="0" smtClean="0"/>
              <a:t>To </a:t>
            </a:r>
            <a:r>
              <a:rPr lang="en-IN" b="1" dirty="0"/>
              <a:t>manage this problem, Hibernate provides a facility called lazy loading. </a:t>
            </a:r>
            <a:endParaRPr lang="en-IN" b="1" dirty="0" smtClean="0"/>
          </a:p>
          <a:p>
            <a:pPr lvl="1"/>
            <a:r>
              <a:rPr lang="en-IN" dirty="0" smtClean="0"/>
              <a:t>When </a:t>
            </a:r>
            <a:r>
              <a:rPr lang="en-IN" dirty="0"/>
              <a:t>enabled, an entity’s associated entities will be loaded only when they are directly requested.</a:t>
            </a:r>
          </a:p>
        </p:txBody>
      </p:sp>
    </p:spTree>
    <p:extLst>
      <p:ext uri="{BB962C8B-B14F-4D97-AF65-F5344CB8AC3E}">
        <p14:creationId xmlns:p14="http://schemas.microsoft.com/office/powerpoint/2010/main" val="60976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5970"/>
            <a:ext cx="9720072" cy="779945"/>
          </a:xfrm>
        </p:spPr>
        <p:txBody>
          <a:bodyPr/>
          <a:lstStyle/>
          <a:p>
            <a:r>
              <a:rPr lang="en-IN" dirty="0"/>
              <a:t>Hibernate </a:t>
            </a:r>
            <a:r>
              <a:rPr lang="en-IN" dirty="0" smtClean="0"/>
              <a:t>Data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150261"/>
          </a:xfrm>
        </p:spPr>
        <p:txBody>
          <a:bodyPr>
            <a:normAutofit/>
          </a:bodyPr>
          <a:lstStyle/>
          <a:p>
            <a:r>
              <a:rPr lang="en-IN" dirty="0"/>
              <a:t>//Following code loads only a single category from the database:</a:t>
            </a:r>
          </a:p>
          <a:p>
            <a:r>
              <a:rPr lang="en-IN" dirty="0"/>
              <a:t>Category </a:t>
            </a:r>
            <a:r>
              <a:rPr lang="en-IN" dirty="0" err="1"/>
              <a:t>category</a:t>
            </a:r>
            <a:r>
              <a:rPr lang="en-IN" dirty="0"/>
              <a:t> = (Category)</a:t>
            </a:r>
            <a:r>
              <a:rPr lang="en-IN" dirty="0" err="1"/>
              <a:t>session.get</a:t>
            </a:r>
            <a:r>
              <a:rPr lang="en-IN" dirty="0"/>
              <a:t>(</a:t>
            </a:r>
            <a:r>
              <a:rPr lang="en-IN" dirty="0" err="1"/>
              <a:t>Category.class,new</a:t>
            </a:r>
            <a:r>
              <a:rPr lang="en-IN" dirty="0"/>
              <a:t> Integer(42));</a:t>
            </a:r>
          </a:p>
          <a:p>
            <a:endParaRPr lang="en-IN" dirty="0"/>
          </a:p>
          <a:p>
            <a:r>
              <a:rPr lang="en-IN" dirty="0"/>
              <a:t>//This code will fetch all products for category 42 from database </a:t>
            </a:r>
            <a:r>
              <a:rPr lang="en-IN" dirty="0" smtClean="0"/>
              <a:t> currently</a:t>
            </a:r>
            <a:endParaRPr lang="en-IN" dirty="0"/>
          </a:p>
          <a:p>
            <a:r>
              <a:rPr lang="en-IN" dirty="0"/>
              <a:t>Set&lt;Product&gt; products = </a:t>
            </a:r>
            <a:r>
              <a:rPr lang="en-IN" dirty="0" err="1"/>
              <a:t>category.getProducts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enable lazy loading in hibernate:</a:t>
            </a:r>
          </a:p>
          <a:p>
            <a:r>
              <a:rPr lang="en-IN" dirty="0"/>
              <a:t>@</a:t>
            </a:r>
            <a:r>
              <a:rPr lang="en-IN" dirty="0" err="1"/>
              <a:t>OneToMany</a:t>
            </a:r>
            <a:r>
              <a:rPr lang="en-IN" dirty="0"/>
              <a:t>( </a:t>
            </a:r>
            <a:r>
              <a:rPr lang="en-IN" dirty="0" err="1"/>
              <a:t>mappedBy</a:t>
            </a:r>
            <a:r>
              <a:rPr lang="en-IN" dirty="0"/>
              <a:t> = "category", fetch = </a:t>
            </a:r>
            <a:r>
              <a:rPr lang="en-IN" dirty="0" err="1"/>
              <a:t>FetchType.LAZY</a:t>
            </a:r>
            <a:r>
              <a:rPr lang="en-IN" dirty="0"/>
              <a:t> )</a:t>
            </a:r>
          </a:p>
          <a:p>
            <a:r>
              <a:rPr lang="en-IN" dirty="0"/>
              <a:t>private Set&lt;</a:t>
            </a:r>
            <a:r>
              <a:rPr lang="en-IN" dirty="0" err="1"/>
              <a:t>ProductEntity</a:t>
            </a:r>
            <a:r>
              <a:rPr lang="en-IN" dirty="0"/>
              <a:t>&gt; products; </a:t>
            </a:r>
          </a:p>
        </p:txBody>
      </p:sp>
    </p:spTree>
    <p:extLst>
      <p:ext uri="{BB962C8B-B14F-4D97-AF65-F5344CB8AC3E}">
        <p14:creationId xmlns:p14="http://schemas.microsoft.com/office/powerpoint/2010/main" val="274044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49"/>
            <a:ext cx="9720072" cy="689792"/>
          </a:xfrm>
        </p:spPr>
        <p:txBody>
          <a:bodyPr>
            <a:normAutofit fontScale="90000"/>
          </a:bodyPr>
          <a:lstStyle/>
          <a:p>
            <a:r>
              <a:rPr lang="en-IN" dirty="0"/>
              <a:t>Hibernate </a:t>
            </a:r>
            <a:r>
              <a:rPr lang="en-IN" dirty="0" smtClean="0"/>
              <a:t>Data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68947"/>
            <a:ext cx="9720073" cy="524041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//Following code loads only a single category from the database:</a:t>
            </a:r>
          </a:p>
          <a:p>
            <a:r>
              <a:rPr lang="en-IN" dirty="0"/>
              <a:t>Category </a:t>
            </a:r>
            <a:r>
              <a:rPr lang="en-IN" dirty="0" err="1"/>
              <a:t>category</a:t>
            </a:r>
            <a:r>
              <a:rPr lang="en-IN" dirty="0"/>
              <a:t> = (Category)</a:t>
            </a:r>
            <a:r>
              <a:rPr lang="en-IN" dirty="0" err="1"/>
              <a:t>session.get</a:t>
            </a:r>
            <a:r>
              <a:rPr lang="en-IN" dirty="0"/>
              <a:t>(</a:t>
            </a:r>
            <a:r>
              <a:rPr lang="en-IN" dirty="0" err="1"/>
              <a:t>Category.class,new</a:t>
            </a:r>
            <a:r>
              <a:rPr lang="en-IN" dirty="0"/>
              <a:t> Integer(42));</a:t>
            </a:r>
          </a:p>
          <a:p>
            <a:endParaRPr lang="en-IN" dirty="0"/>
          </a:p>
          <a:p>
            <a:r>
              <a:rPr lang="en-IN" dirty="0"/>
              <a:t>//This code will fetch all products for category 42 from database </a:t>
            </a:r>
            <a:r>
              <a:rPr lang="en-IN" dirty="0" smtClean="0"/>
              <a:t> currently</a:t>
            </a:r>
            <a:endParaRPr lang="en-IN" dirty="0"/>
          </a:p>
          <a:p>
            <a:r>
              <a:rPr lang="en-IN" dirty="0"/>
              <a:t>Set&lt;Product&gt; products = </a:t>
            </a:r>
            <a:r>
              <a:rPr lang="en-IN" dirty="0" err="1"/>
              <a:t>category.getProducts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enable lazy loading in hibernate:</a:t>
            </a:r>
          </a:p>
          <a:p>
            <a:r>
              <a:rPr lang="en-IN" dirty="0"/>
              <a:t>@</a:t>
            </a:r>
            <a:r>
              <a:rPr lang="en-IN" dirty="0" err="1"/>
              <a:t>OneToMany</a:t>
            </a:r>
            <a:r>
              <a:rPr lang="en-IN" dirty="0"/>
              <a:t>( </a:t>
            </a:r>
            <a:r>
              <a:rPr lang="en-IN" dirty="0" err="1"/>
              <a:t>mappedBy</a:t>
            </a:r>
            <a:r>
              <a:rPr lang="en-IN" dirty="0"/>
              <a:t> = "category", fetch = </a:t>
            </a:r>
            <a:r>
              <a:rPr lang="en-IN" dirty="0" err="1"/>
              <a:t>FetchType</a:t>
            </a:r>
            <a:r>
              <a:rPr lang="en-IN" dirty="0" smtClean="0"/>
              <a:t>.</a:t>
            </a:r>
            <a:r>
              <a:rPr lang="en-IN" dirty="0"/>
              <a:t> EAGER</a:t>
            </a:r>
            <a:r>
              <a:rPr lang="en-IN" dirty="0" smtClean="0"/>
              <a:t> </a:t>
            </a:r>
            <a:r>
              <a:rPr lang="en-IN" dirty="0"/>
              <a:t>)</a:t>
            </a:r>
          </a:p>
          <a:p>
            <a:r>
              <a:rPr lang="en-IN" dirty="0"/>
              <a:t>private Set&lt;</a:t>
            </a:r>
            <a:r>
              <a:rPr lang="en-IN" dirty="0" err="1"/>
              <a:t>ProductEntity</a:t>
            </a:r>
            <a:r>
              <a:rPr lang="en-IN" dirty="0"/>
              <a:t>&gt; products;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attribute parallel to "</a:t>
            </a:r>
            <a:r>
              <a:rPr lang="en-IN" dirty="0" err="1"/>
              <a:t>FetchType.LAZY</a:t>
            </a:r>
            <a:r>
              <a:rPr lang="en-IN" dirty="0"/>
              <a:t>" is "</a:t>
            </a:r>
            <a:r>
              <a:rPr lang="en-IN" dirty="0" err="1"/>
              <a:t>FetchType.EAGER</a:t>
            </a:r>
            <a:r>
              <a:rPr lang="en-IN" dirty="0"/>
              <a:t>" which is just opposite to LAZY </a:t>
            </a:r>
            <a:endParaRPr lang="en-IN" dirty="0" smtClean="0"/>
          </a:p>
          <a:p>
            <a:r>
              <a:rPr lang="en-IN" dirty="0" smtClean="0"/>
              <a:t>i.e</a:t>
            </a:r>
            <a:r>
              <a:rPr lang="en-IN" dirty="0"/>
              <a:t>. it will load association entity as well when owner entity is fetched first time.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57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JPA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8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JPA Queries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There are three basic types of JPA Queries:</a:t>
            </a:r>
            <a:endParaRPr lang="en-IN" dirty="0"/>
          </a:p>
          <a:p>
            <a:pPr lvl="1"/>
            <a:r>
              <a:rPr lang="en-IN" i="1" dirty="0" smtClean="0"/>
              <a:t> Query</a:t>
            </a:r>
            <a:r>
              <a:rPr lang="en-IN" dirty="0"/>
              <a:t>, written in Java Persistence Query Language (JPQL) syntax</a:t>
            </a:r>
          </a:p>
          <a:p>
            <a:pPr lvl="1"/>
            <a:r>
              <a:rPr lang="en-IN" i="1" dirty="0" smtClean="0"/>
              <a:t> </a:t>
            </a:r>
            <a:r>
              <a:rPr lang="en-IN" i="1" dirty="0" err="1" smtClean="0"/>
              <a:t>NativeQuery</a:t>
            </a:r>
            <a:r>
              <a:rPr lang="en-IN" dirty="0"/>
              <a:t>, written in plain SQL syntax</a:t>
            </a:r>
          </a:p>
          <a:p>
            <a:pPr lvl="1"/>
            <a:r>
              <a:rPr lang="en-IN" i="1" dirty="0" smtClean="0"/>
              <a:t> Criteria </a:t>
            </a:r>
            <a:r>
              <a:rPr lang="en-IN" i="1" dirty="0"/>
              <a:t>API Query</a:t>
            </a:r>
            <a:r>
              <a:rPr lang="en-IN" dirty="0"/>
              <a:t>, constructed programmatically via different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89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Query is similar in syntax to SQL, and it's generally used to perform CRUD operations:</a:t>
            </a:r>
          </a:p>
          <a:p>
            <a:endParaRPr lang="en-IN" dirty="0"/>
          </a:p>
          <a:p>
            <a:r>
              <a:rPr lang="en-IN" sz="1700" dirty="0"/>
              <a:t>public </a:t>
            </a:r>
            <a:r>
              <a:rPr lang="en-IN" sz="1700" dirty="0" err="1"/>
              <a:t>UserEntity</a:t>
            </a:r>
            <a:r>
              <a:rPr lang="en-IN" sz="1700" dirty="0"/>
              <a:t> </a:t>
            </a:r>
            <a:r>
              <a:rPr lang="en-IN" sz="1700" dirty="0" err="1"/>
              <a:t>getUserByIdWithPlainQuery</a:t>
            </a:r>
            <a:r>
              <a:rPr lang="en-IN" sz="1700" dirty="0"/>
              <a:t>(Long id) {</a:t>
            </a:r>
          </a:p>
          <a:p>
            <a:r>
              <a:rPr lang="en-IN" sz="1700" dirty="0"/>
              <a:t>    Query </a:t>
            </a:r>
            <a:r>
              <a:rPr lang="en-IN" sz="1700" dirty="0" err="1"/>
              <a:t>jpqlQuery</a:t>
            </a:r>
            <a:r>
              <a:rPr lang="en-IN" sz="1700" dirty="0"/>
              <a:t> = </a:t>
            </a:r>
            <a:r>
              <a:rPr lang="en-IN" sz="1700" dirty="0" err="1"/>
              <a:t>getEntityManager</a:t>
            </a:r>
            <a:r>
              <a:rPr lang="en-IN" sz="1700" dirty="0"/>
              <a:t>().</a:t>
            </a:r>
            <a:r>
              <a:rPr lang="en-IN" sz="1700" dirty="0" err="1"/>
              <a:t>createQuery</a:t>
            </a:r>
            <a:r>
              <a:rPr lang="en-IN" sz="1700" dirty="0"/>
              <a:t>("SELECT u FROM </a:t>
            </a:r>
            <a:r>
              <a:rPr lang="en-IN" sz="1700" dirty="0" err="1"/>
              <a:t>UserEntity</a:t>
            </a:r>
            <a:r>
              <a:rPr lang="en-IN" sz="1700" dirty="0"/>
              <a:t> u WHERE u.id=:id");</a:t>
            </a:r>
          </a:p>
          <a:p>
            <a:r>
              <a:rPr lang="en-IN" sz="1700" dirty="0"/>
              <a:t>    </a:t>
            </a:r>
            <a:r>
              <a:rPr lang="en-IN" sz="1700" dirty="0" err="1"/>
              <a:t>jpqlQuery.setParameter</a:t>
            </a:r>
            <a:r>
              <a:rPr lang="en-IN" sz="1700" dirty="0"/>
              <a:t>("id", id);</a:t>
            </a:r>
          </a:p>
          <a:p>
            <a:r>
              <a:rPr lang="en-IN" sz="1700" dirty="0"/>
              <a:t>    return (</a:t>
            </a:r>
            <a:r>
              <a:rPr lang="en-IN" sz="1700" dirty="0" err="1"/>
              <a:t>UserEntity</a:t>
            </a:r>
            <a:r>
              <a:rPr lang="en-IN" sz="1700" dirty="0"/>
              <a:t>) </a:t>
            </a:r>
            <a:r>
              <a:rPr lang="en-IN" sz="1700" dirty="0" err="1"/>
              <a:t>jpqlQuery.getSingleResult</a:t>
            </a:r>
            <a:r>
              <a:rPr lang="en-IN" sz="1700" dirty="0"/>
              <a:t>();</a:t>
            </a:r>
          </a:p>
          <a:p>
            <a:r>
              <a:rPr lang="en-IN" sz="1700" dirty="0"/>
              <a:t>}</a:t>
            </a:r>
          </a:p>
          <a:p>
            <a:endParaRPr lang="en-IN" dirty="0"/>
          </a:p>
          <a:p>
            <a:r>
              <a:rPr lang="en-IN" dirty="0"/>
              <a:t>This Query retrieves the matching record from the users table and also maps it to the </a:t>
            </a:r>
            <a:r>
              <a:rPr lang="en-IN" dirty="0" err="1"/>
              <a:t>UserEntity</a:t>
            </a:r>
            <a:r>
              <a:rPr lang="en-IN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4174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 and Their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Entities can contain references to other entities, either directly as an embedded property or field, or indirectly via a collection of some sort (arrays, sets, lists, etc.). </a:t>
            </a:r>
          </a:p>
          <a:p>
            <a:r>
              <a:rPr lang="en-IN" dirty="0"/>
              <a:t>These associations are represented using foreign key relationships in the underlying tables. </a:t>
            </a:r>
          </a:p>
          <a:p>
            <a:r>
              <a:rPr lang="en-IN" dirty="0"/>
              <a:t>These foreign keys will rely on the identifiers used by participating tables</a:t>
            </a:r>
            <a:r>
              <a:rPr lang="en-IN" dirty="0" smtClean="0"/>
              <a:t>.</a:t>
            </a:r>
          </a:p>
          <a:p>
            <a:r>
              <a:rPr lang="en-IN" dirty="0"/>
              <a:t>When only one of the pair of entities contains a reference to the other, the association is unidirectional. If the association is mutual, then it is referred to as bidirectional.</a:t>
            </a:r>
          </a:p>
        </p:txBody>
      </p:sp>
    </p:spTree>
    <p:extLst>
      <p:ext uri="{BB962C8B-B14F-4D97-AF65-F5344CB8AC3E}">
        <p14:creationId xmlns:p14="http://schemas.microsoft.com/office/powerpoint/2010/main" val="63683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two additional </a:t>
            </a:r>
            <a:r>
              <a:rPr lang="en-IN" i="1" dirty="0"/>
              <a:t>Query</a:t>
            </a:r>
            <a:r>
              <a:rPr lang="en-IN" dirty="0"/>
              <a:t> sub-types:</a:t>
            </a:r>
          </a:p>
          <a:p>
            <a:pPr lvl="1"/>
            <a:r>
              <a:rPr lang="en-IN" i="1" dirty="0" err="1"/>
              <a:t>TypedQuery</a:t>
            </a:r>
            <a:endParaRPr lang="en-IN" dirty="0"/>
          </a:p>
          <a:p>
            <a:pPr lvl="1"/>
            <a:r>
              <a:rPr lang="en-IN" i="1" dirty="0" err="1"/>
              <a:t>NamedQuery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3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/>
          </a:bodyPr>
          <a:lstStyle/>
          <a:p>
            <a:r>
              <a:rPr lang="en-IN" b="1" dirty="0" err="1"/>
              <a:t>TypedQuery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JPA can't deduce what the Query result type will be, and, as a result, have to cast.</a:t>
            </a:r>
          </a:p>
          <a:p>
            <a:r>
              <a:rPr lang="en-IN" dirty="0"/>
              <a:t>JPA provides a special Query sub-type known as a </a:t>
            </a:r>
            <a:r>
              <a:rPr lang="en-IN" dirty="0" err="1"/>
              <a:t>TypedQuery</a:t>
            </a:r>
            <a:r>
              <a:rPr lang="en-IN" dirty="0"/>
              <a:t>. </a:t>
            </a:r>
          </a:p>
          <a:p>
            <a:r>
              <a:rPr lang="en-IN" dirty="0"/>
              <a:t>This is always preferred if we know our Query result type. </a:t>
            </a:r>
          </a:p>
          <a:p>
            <a:r>
              <a:rPr lang="en-IN" dirty="0"/>
              <a:t>Additionally, it makes our code much more reliable and easier to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326524"/>
            <a:ext cx="11857149" cy="4982836"/>
          </a:xfrm>
        </p:spPr>
        <p:txBody>
          <a:bodyPr>
            <a:normAutofit/>
          </a:bodyPr>
          <a:lstStyle/>
          <a:p>
            <a:r>
              <a:rPr lang="en-IN" b="1" dirty="0" err="1"/>
              <a:t>TypedQuery</a:t>
            </a:r>
            <a:endParaRPr lang="en-IN" b="1" dirty="0"/>
          </a:p>
          <a:p>
            <a:endParaRPr lang="en-IN" dirty="0"/>
          </a:p>
          <a:p>
            <a:r>
              <a:rPr lang="en-IN" dirty="0" smtClean="0"/>
              <a:t>public </a:t>
            </a:r>
            <a:r>
              <a:rPr lang="en-IN" dirty="0" err="1"/>
              <a:t>UserEntity</a:t>
            </a:r>
            <a:r>
              <a:rPr lang="en-IN" dirty="0"/>
              <a:t> </a:t>
            </a:r>
            <a:r>
              <a:rPr lang="en-IN" dirty="0" err="1"/>
              <a:t>getUserByIdWithTypedQuery</a:t>
            </a:r>
            <a:r>
              <a:rPr lang="en-IN" dirty="0"/>
              <a:t>(Long id) {</a:t>
            </a:r>
          </a:p>
          <a:p>
            <a:r>
              <a:rPr lang="en-IN" dirty="0"/>
              <a:t>    </a:t>
            </a:r>
            <a:r>
              <a:rPr lang="en-IN" dirty="0" err="1"/>
              <a:t>TypedQuery</a:t>
            </a:r>
            <a:r>
              <a:rPr lang="en-IN" dirty="0"/>
              <a:t>&lt;</a:t>
            </a:r>
            <a:r>
              <a:rPr lang="en-IN" dirty="0" err="1"/>
              <a:t>UserEntity</a:t>
            </a:r>
            <a:r>
              <a:rPr lang="en-IN" dirty="0"/>
              <a:t>&gt; </a:t>
            </a:r>
            <a:r>
              <a:rPr lang="en-IN" dirty="0" err="1"/>
              <a:t>typedQuery</a:t>
            </a:r>
            <a:endParaRPr lang="en-IN" dirty="0"/>
          </a:p>
          <a:p>
            <a:r>
              <a:rPr lang="en-IN" dirty="0"/>
              <a:t>      = </a:t>
            </a:r>
            <a:r>
              <a:rPr lang="en-IN" dirty="0" err="1"/>
              <a:t>getEntityManager</a:t>
            </a:r>
            <a:r>
              <a:rPr lang="en-IN" dirty="0"/>
              <a:t>().</a:t>
            </a:r>
            <a:r>
              <a:rPr lang="en-IN" dirty="0" err="1"/>
              <a:t>createQuery</a:t>
            </a:r>
            <a:r>
              <a:rPr lang="en-IN" dirty="0"/>
              <a:t>("SELECT u FROM </a:t>
            </a:r>
            <a:r>
              <a:rPr lang="en-IN" dirty="0" err="1"/>
              <a:t>UserEntity</a:t>
            </a:r>
            <a:r>
              <a:rPr lang="en-IN" dirty="0"/>
              <a:t> u WHERE u.id=:id", </a:t>
            </a:r>
            <a:r>
              <a:rPr lang="en-IN" dirty="0" err="1"/>
              <a:t>UserEntity.class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typedQuery.setParameter</a:t>
            </a:r>
            <a:r>
              <a:rPr lang="en-IN" dirty="0"/>
              <a:t>("id", id);</a:t>
            </a:r>
          </a:p>
          <a:p>
            <a:r>
              <a:rPr lang="en-IN" dirty="0"/>
              <a:t>    return </a:t>
            </a:r>
            <a:r>
              <a:rPr lang="en-IN" dirty="0" err="1"/>
              <a:t>typedQuery.getSingleResult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NamedQuery</a:t>
            </a:r>
            <a:endParaRPr lang="en-IN" b="1" dirty="0"/>
          </a:p>
          <a:p>
            <a:endParaRPr lang="en-IN" dirty="0"/>
          </a:p>
          <a:p>
            <a:r>
              <a:rPr lang="en-IN" dirty="0" smtClean="0"/>
              <a:t>While </a:t>
            </a:r>
            <a:r>
              <a:rPr lang="en-IN" dirty="0"/>
              <a:t>dynamically define a Query on specific methods, they can eventually grow into a hard to maintain code base. </a:t>
            </a:r>
          </a:p>
          <a:p>
            <a:endParaRPr lang="en-IN" dirty="0"/>
          </a:p>
          <a:p>
            <a:r>
              <a:rPr lang="en-IN" dirty="0"/>
              <a:t>JPA's also got us covered on this with another Query sub-type known as a </a:t>
            </a:r>
            <a:r>
              <a:rPr lang="en-IN" dirty="0" err="1"/>
              <a:t>NamedQuery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smtClean="0"/>
              <a:t>Define </a:t>
            </a:r>
            <a:r>
              <a:rPr lang="en-IN" dirty="0" err="1"/>
              <a:t>NamedQuery</a:t>
            </a:r>
            <a:r>
              <a:rPr lang="en-IN" dirty="0"/>
              <a:t> on the Entity class itself, providing a centralized, quick and easy way to read and find Entity‘s related queries.</a:t>
            </a:r>
          </a:p>
          <a:p>
            <a:endParaRPr lang="en-IN" dirty="0"/>
          </a:p>
          <a:p>
            <a:r>
              <a:rPr lang="en-IN" dirty="0"/>
              <a:t>All </a:t>
            </a:r>
            <a:r>
              <a:rPr lang="en-IN" dirty="0" err="1"/>
              <a:t>NamedQueries</a:t>
            </a:r>
            <a:r>
              <a:rPr lang="en-IN" dirty="0"/>
              <a:t> must have a unique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3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1308"/>
          </a:xfrm>
        </p:spPr>
        <p:txBody>
          <a:bodyPr/>
          <a:lstStyle/>
          <a:p>
            <a:r>
              <a:rPr lang="en-IN" b="1" i="1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26524"/>
            <a:ext cx="9720073" cy="4982836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err="1"/>
              <a:t>NamedQuery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@Table(name = "users")</a:t>
            </a:r>
          </a:p>
          <a:p>
            <a:r>
              <a:rPr lang="en-IN" dirty="0"/>
              <a:t>@Entity</a:t>
            </a:r>
          </a:p>
          <a:p>
            <a:r>
              <a:rPr lang="en-IN" dirty="0"/>
              <a:t>@</a:t>
            </a:r>
            <a:r>
              <a:rPr lang="en-IN" dirty="0" err="1"/>
              <a:t>NamedQuery</a:t>
            </a:r>
            <a:r>
              <a:rPr lang="en-IN" dirty="0"/>
              <a:t>(name = "</a:t>
            </a:r>
            <a:r>
              <a:rPr lang="en-IN" dirty="0" err="1"/>
              <a:t>UserEntity.findByUserId</a:t>
            </a:r>
            <a:r>
              <a:rPr lang="en-IN" dirty="0"/>
              <a:t>", query = "SELECT u FROM </a:t>
            </a:r>
            <a:r>
              <a:rPr lang="en-IN" dirty="0" err="1"/>
              <a:t>UserEntity</a:t>
            </a:r>
            <a:r>
              <a:rPr lang="en-IN" dirty="0"/>
              <a:t> u WHERE u.id=:</a:t>
            </a:r>
            <a:r>
              <a:rPr lang="en-IN" dirty="0" err="1"/>
              <a:t>userId</a:t>
            </a:r>
            <a:r>
              <a:rPr lang="en-IN" dirty="0"/>
              <a:t>")</a:t>
            </a:r>
          </a:p>
          <a:p>
            <a:r>
              <a:rPr lang="en-IN" dirty="0"/>
              <a:t>public class </a:t>
            </a:r>
            <a:r>
              <a:rPr lang="en-IN" dirty="0" err="1"/>
              <a:t>UserEntity</a:t>
            </a:r>
            <a:r>
              <a:rPr lang="en-IN" dirty="0"/>
              <a:t>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@Id</a:t>
            </a:r>
          </a:p>
          <a:p>
            <a:r>
              <a:rPr lang="en-IN" dirty="0"/>
              <a:t>    private Long id;</a:t>
            </a:r>
          </a:p>
          <a:p>
            <a:r>
              <a:rPr lang="en-IN" dirty="0"/>
              <a:t>    private String name;</a:t>
            </a:r>
          </a:p>
          <a:p>
            <a:r>
              <a:rPr lang="en-IN" dirty="0"/>
              <a:t>    //Standard constructor, getters and setters.</a:t>
            </a:r>
          </a:p>
          <a:p>
            <a:r>
              <a:rPr lang="en-IN" dirty="0"/>
              <a:t> </a:t>
            </a:r>
          </a:p>
          <a:p>
            <a:r>
              <a:rPr lang="en-IN" dirty="0" smtClean="0"/>
              <a:t>}</a:t>
            </a:r>
          </a:p>
          <a:p>
            <a:r>
              <a:rPr lang="en-IN" dirty="0"/>
              <a:t>@</a:t>
            </a:r>
            <a:r>
              <a:rPr lang="en-IN" dirty="0" err="1"/>
              <a:t>NamedQuery</a:t>
            </a:r>
            <a:r>
              <a:rPr lang="en-IN" dirty="0"/>
              <a:t> annotation has to be grouped inside a @</a:t>
            </a:r>
            <a:r>
              <a:rPr lang="en-IN" dirty="0" err="1"/>
              <a:t>NamedQueries</a:t>
            </a:r>
            <a:r>
              <a:rPr lang="en-IN" dirty="0"/>
              <a:t> annotation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11392" y="310861"/>
            <a:ext cx="7768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public </a:t>
            </a:r>
            <a:r>
              <a:rPr lang="en-IN" sz="1600" b="1" dirty="0" err="1">
                <a:solidFill>
                  <a:srgbClr val="002060"/>
                </a:solidFill>
              </a:rPr>
              <a:t>UserEntity</a:t>
            </a:r>
            <a:r>
              <a:rPr lang="en-IN" sz="1600" b="1" dirty="0">
                <a:solidFill>
                  <a:srgbClr val="002060"/>
                </a:solidFill>
              </a:rPr>
              <a:t> </a:t>
            </a:r>
            <a:r>
              <a:rPr lang="en-IN" sz="1600" b="1" dirty="0" err="1">
                <a:solidFill>
                  <a:srgbClr val="002060"/>
                </a:solidFill>
              </a:rPr>
              <a:t>getUserByIdWithNamedQuery</a:t>
            </a:r>
            <a:r>
              <a:rPr lang="en-IN" sz="1600" b="1" dirty="0">
                <a:solidFill>
                  <a:srgbClr val="002060"/>
                </a:solidFill>
              </a:rPr>
              <a:t>(Long id) </a:t>
            </a:r>
            <a:r>
              <a:rPr lang="en-IN" sz="16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IN" sz="1600" b="1" dirty="0" smtClean="0">
                <a:solidFill>
                  <a:srgbClr val="002060"/>
                </a:solidFill>
              </a:rPr>
              <a:t>Query </a:t>
            </a:r>
            <a:r>
              <a:rPr lang="en-IN" sz="1600" b="1" dirty="0" err="1">
                <a:solidFill>
                  <a:srgbClr val="002060"/>
                </a:solidFill>
              </a:rPr>
              <a:t>namedQuery</a:t>
            </a:r>
            <a:r>
              <a:rPr lang="en-IN" sz="1600" b="1" dirty="0">
                <a:solidFill>
                  <a:srgbClr val="002060"/>
                </a:solidFill>
              </a:rPr>
              <a:t> = </a:t>
            </a:r>
            <a:r>
              <a:rPr lang="en-IN" sz="1600" b="1" dirty="0" err="1">
                <a:solidFill>
                  <a:srgbClr val="002060"/>
                </a:solidFill>
              </a:rPr>
              <a:t>getEntityManager</a:t>
            </a:r>
            <a:r>
              <a:rPr lang="en-IN" sz="1600" b="1" dirty="0">
                <a:solidFill>
                  <a:srgbClr val="002060"/>
                </a:solidFill>
              </a:rPr>
              <a:t>().</a:t>
            </a:r>
            <a:r>
              <a:rPr lang="en-IN" sz="1600" b="1" dirty="0" err="1">
                <a:solidFill>
                  <a:srgbClr val="002060"/>
                </a:solidFill>
              </a:rPr>
              <a:t>createNamedQuery</a:t>
            </a:r>
            <a:r>
              <a:rPr lang="en-IN" sz="1600" b="1" dirty="0">
                <a:solidFill>
                  <a:srgbClr val="002060"/>
                </a:solidFill>
              </a:rPr>
              <a:t>("</a:t>
            </a:r>
            <a:r>
              <a:rPr lang="en-IN" sz="1600" b="1" dirty="0" err="1">
                <a:solidFill>
                  <a:srgbClr val="002060"/>
                </a:solidFill>
              </a:rPr>
              <a:t>UserEntity.findByUserId</a:t>
            </a:r>
            <a:r>
              <a:rPr lang="en-IN" sz="1600" b="1" dirty="0">
                <a:solidFill>
                  <a:srgbClr val="002060"/>
                </a:solidFill>
              </a:rPr>
              <a:t>");</a:t>
            </a:r>
          </a:p>
          <a:p>
            <a:r>
              <a:rPr lang="en-IN" sz="1600" b="1" dirty="0" err="1" smtClean="0">
                <a:solidFill>
                  <a:srgbClr val="002060"/>
                </a:solidFill>
              </a:rPr>
              <a:t>namedQuery.setParameter</a:t>
            </a:r>
            <a:r>
              <a:rPr lang="en-IN" sz="1600" b="1" dirty="0">
                <a:solidFill>
                  <a:srgbClr val="002060"/>
                </a:solidFill>
              </a:rPr>
              <a:t>("</a:t>
            </a:r>
            <a:r>
              <a:rPr lang="en-IN" sz="1600" b="1" dirty="0" err="1">
                <a:solidFill>
                  <a:srgbClr val="002060"/>
                </a:solidFill>
              </a:rPr>
              <a:t>userId</a:t>
            </a:r>
            <a:r>
              <a:rPr lang="en-IN" sz="1600" b="1" dirty="0">
                <a:solidFill>
                  <a:srgbClr val="002060"/>
                </a:solidFill>
              </a:rPr>
              <a:t>", id);</a:t>
            </a:r>
          </a:p>
          <a:p>
            <a:r>
              <a:rPr lang="en-IN" sz="1600" b="1" dirty="0" smtClean="0">
                <a:solidFill>
                  <a:srgbClr val="002060"/>
                </a:solidFill>
              </a:rPr>
              <a:t>return </a:t>
            </a:r>
            <a:r>
              <a:rPr lang="en-IN" sz="1600" b="1" dirty="0">
                <a:solidFill>
                  <a:srgbClr val="002060"/>
                </a:solidFill>
              </a:rPr>
              <a:t>(</a:t>
            </a:r>
            <a:r>
              <a:rPr lang="en-IN" sz="1600" b="1" dirty="0" err="1">
                <a:solidFill>
                  <a:srgbClr val="002060"/>
                </a:solidFill>
              </a:rPr>
              <a:t>UserEntity</a:t>
            </a:r>
            <a:r>
              <a:rPr lang="en-IN" sz="1600" b="1" dirty="0">
                <a:solidFill>
                  <a:srgbClr val="002060"/>
                </a:solidFill>
              </a:rPr>
              <a:t>) </a:t>
            </a:r>
            <a:r>
              <a:rPr lang="en-IN" sz="1600" b="1" dirty="0" err="1">
                <a:solidFill>
                  <a:srgbClr val="002060"/>
                </a:solidFill>
              </a:rPr>
              <a:t>namedQuery.getSingleResult</a:t>
            </a:r>
            <a:r>
              <a:rPr lang="en-IN" sz="1600" b="1" dirty="0">
                <a:solidFill>
                  <a:srgbClr val="002060"/>
                </a:solidFill>
              </a:rPr>
              <a:t>();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Criteria API </a:t>
            </a:r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Criteria </a:t>
            </a:r>
            <a:r>
              <a:rPr lang="en-IN" dirty="0"/>
              <a:t>API queries are programmatically-built, type-safe queries – somewhat similar to JPQL queries in syntax:</a:t>
            </a:r>
          </a:p>
          <a:p>
            <a:endParaRPr lang="en-IN" dirty="0"/>
          </a:p>
          <a:p>
            <a:r>
              <a:rPr lang="en-IN" dirty="0"/>
              <a:t>public </a:t>
            </a:r>
            <a:r>
              <a:rPr lang="en-IN" dirty="0" err="1"/>
              <a:t>UserEntity</a:t>
            </a:r>
            <a:r>
              <a:rPr lang="en-IN" dirty="0"/>
              <a:t> </a:t>
            </a:r>
            <a:r>
              <a:rPr lang="en-IN" dirty="0" err="1"/>
              <a:t>getUserByIdWithCriteriaQuery</a:t>
            </a:r>
            <a:r>
              <a:rPr lang="en-IN" dirty="0"/>
              <a:t>(Long id) {</a:t>
            </a:r>
          </a:p>
          <a:p>
            <a:r>
              <a:rPr lang="en-IN" dirty="0"/>
              <a:t>    </a:t>
            </a:r>
            <a:r>
              <a:rPr lang="en-IN" dirty="0" err="1"/>
              <a:t>CriteriaBuilder</a:t>
            </a:r>
            <a:r>
              <a:rPr lang="en-IN" dirty="0"/>
              <a:t> </a:t>
            </a:r>
            <a:r>
              <a:rPr lang="en-IN" dirty="0" err="1"/>
              <a:t>criteriaBuilder</a:t>
            </a:r>
            <a:r>
              <a:rPr lang="en-IN" dirty="0"/>
              <a:t> = </a:t>
            </a:r>
            <a:r>
              <a:rPr lang="en-IN" dirty="0" err="1"/>
              <a:t>getEntityManager</a:t>
            </a:r>
            <a:r>
              <a:rPr lang="en-IN" dirty="0"/>
              <a:t>().</a:t>
            </a:r>
            <a:r>
              <a:rPr lang="en-IN" dirty="0" err="1"/>
              <a:t>getCriteriaBuilder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CriteriaQuery</a:t>
            </a:r>
            <a:r>
              <a:rPr lang="en-IN" dirty="0"/>
              <a:t>&lt;</a:t>
            </a:r>
            <a:r>
              <a:rPr lang="en-IN" dirty="0" err="1"/>
              <a:t>UserEntity</a:t>
            </a:r>
            <a:r>
              <a:rPr lang="en-IN" dirty="0"/>
              <a:t>&gt; </a:t>
            </a:r>
            <a:r>
              <a:rPr lang="en-IN" dirty="0" err="1"/>
              <a:t>criteriaQuery</a:t>
            </a:r>
            <a:r>
              <a:rPr lang="en-IN" dirty="0"/>
              <a:t> = </a:t>
            </a:r>
            <a:r>
              <a:rPr lang="en-IN" dirty="0" err="1"/>
              <a:t>criteriaBuilder.createQuery</a:t>
            </a:r>
            <a:r>
              <a:rPr lang="en-IN" dirty="0"/>
              <a:t>(</a:t>
            </a:r>
            <a:r>
              <a:rPr lang="en-IN" dirty="0" err="1"/>
              <a:t>UserEntity.class</a:t>
            </a:r>
            <a:r>
              <a:rPr lang="en-IN" dirty="0"/>
              <a:t>);</a:t>
            </a:r>
          </a:p>
          <a:p>
            <a:r>
              <a:rPr lang="en-IN" dirty="0"/>
              <a:t>    Root&lt;</a:t>
            </a:r>
            <a:r>
              <a:rPr lang="en-IN" dirty="0" err="1"/>
              <a:t>UserEntity</a:t>
            </a:r>
            <a:r>
              <a:rPr lang="en-IN" dirty="0"/>
              <a:t>&gt; </a:t>
            </a:r>
            <a:r>
              <a:rPr lang="en-IN" dirty="0" err="1"/>
              <a:t>userRoot</a:t>
            </a:r>
            <a:r>
              <a:rPr lang="en-IN" dirty="0"/>
              <a:t> = </a:t>
            </a:r>
            <a:r>
              <a:rPr lang="en-IN" dirty="0" err="1"/>
              <a:t>criteriaQuery.from</a:t>
            </a:r>
            <a:r>
              <a:rPr lang="en-IN" dirty="0"/>
              <a:t>(</a:t>
            </a:r>
            <a:r>
              <a:rPr lang="en-IN" dirty="0" err="1"/>
              <a:t>UserEntity.class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UserEntity</a:t>
            </a:r>
            <a:r>
              <a:rPr lang="en-IN" dirty="0"/>
              <a:t> </a:t>
            </a:r>
            <a:r>
              <a:rPr lang="en-IN" dirty="0" err="1"/>
              <a:t>queryResult</a:t>
            </a:r>
            <a:r>
              <a:rPr lang="en-IN" dirty="0"/>
              <a:t> = </a:t>
            </a:r>
            <a:r>
              <a:rPr lang="en-IN" dirty="0" err="1"/>
              <a:t>getEntityManager</a:t>
            </a:r>
            <a:r>
              <a:rPr lang="en-IN" dirty="0"/>
              <a:t>().</a:t>
            </a:r>
            <a:r>
              <a:rPr lang="en-IN" dirty="0" err="1"/>
              <a:t>createQuery</a:t>
            </a:r>
            <a:r>
              <a:rPr lang="en-IN" dirty="0"/>
              <a:t>(</a:t>
            </a:r>
            <a:r>
              <a:rPr lang="en-IN" dirty="0" err="1"/>
              <a:t>criteriaQuery.select</a:t>
            </a:r>
            <a:r>
              <a:rPr lang="en-IN" dirty="0"/>
              <a:t>(</a:t>
            </a:r>
            <a:r>
              <a:rPr lang="en-IN" dirty="0" err="1"/>
              <a:t>userRoot</a:t>
            </a:r>
            <a:r>
              <a:rPr lang="en-IN" dirty="0"/>
              <a:t>)</a:t>
            </a:r>
          </a:p>
          <a:p>
            <a:r>
              <a:rPr lang="en-IN" dirty="0"/>
              <a:t>      .where(</a:t>
            </a:r>
            <a:r>
              <a:rPr lang="en-IN" dirty="0" err="1"/>
              <a:t>criteriaBuilder.equal</a:t>
            </a:r>
            <a:r>
              <a:rPr lang="en-IN" dirty="0"/>
              <a:t>(</a:t>
            </a:r>
            <a:r>
              <a:rPr lang="en-IN" dirty="0" err="1"/>
              <a:t>userRoot.get</a:t>
            </a:r>
            <a:r>
              <a:rPr lang="en-IN" dirty="0"/>
              <a:t>("id"), id)))</a:t>
            </a:r>
          </a:p>
          <a:p>
            <a:r>
              <a:rPr lang="en-IN" dirty="0"/>
              <a:t>      .</a:t>
            </a:r>
            <a:r>
              <a:rPr lang="en-IN" dirty="0" err="1"/>
              <a:t>getSingleResult</a:t>
            </a:r>
            <a:r>
              <a:rPr lang="en-IN" dirty="0"/>
              <a:t>();</a:t>
            </a:r>
          </a:p>
          <a:p>
            <a:r>
              <a:rPr lang="en-IN" dirty="0"/>
              <a:t>    return </a:t>
            </a:r>
            <a:r>
              <a:rPr lang="en-IN" dirty="0" err="1"/>
              <a:t>queryResult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45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JPQL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Define : HQL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HQL is an abbreviation </a:t>
            </a:r>
            <a:r>
              <a:rPr lang="en-IN" dirty="0" smtClean="0"/>
              <a:t>of Hibernate Query Language.</a:t>
            </a:r>
          </a:p>
          <a:p>
            <a:r>
              <a:rPr lang="en-IN" dirty="0" smtClean="0"/>
              <a:t>It </a:t>
            </a:r>
            <a:r>
              <a:rPr lang="en-IN" dirty="0"/>
              <a:t>is SQL inspired language provided by hibernate.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developer can write SQL like queries to work with data objects.</a:t>
            </a:r>
          </a:p>
        </p:txBody>
      </p:sp>
    </p:spTree>
    <p:extLst>
      <p:ext uri="{BB962C8B-B14F-4D97-AF65-F5344CB8AC3E}">
        <p14:creationId xmlns:p14="http://schemas.microsoft.com/office/powerpoint/2010/main" val="2862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Characteristics: HQL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SQL similarity:</a:t>
            </a:r>
            <a:r>
              <a:rPr lang="en-IN" dirty="0"/>
              <a:t> HQL’s syntax is very similar to standard SQL. </a:t>
            </a:r>
            <a:endParaRPr lang="en-IN" dirty="0" smtClean="0"/>
          </a:p>
          <a:p>
            <a:pPr lvl="1"/>
            <a:r>
              <a:rPr lang="en-IN" dirty="0" smtClean="0"/>
              <a:t>If familiar </a:t>
            </a:r>
            <a:r>
              <a:rPr lang="en-IN" dirty="0"/>
              <a:t>with SQL then writing HQL would be pretty easy: from SELECT, FROM, ORDERBY to arithmetic expressions and aggregate functions, etc.</a:t>
            </a:r>
          </a:p>
          <a:p>
            <a:r>
              <a:rPr lang="en-IN" b="1" dirty="0"/>
              <a:t>Fully object-oriented:</a:t>
            </a:r>
            <a:r>
              <a:rPr lang="en-IN" dirty="0"/>
              <a:t> HQL doesn’t use real names of table and columns.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uses class and property names instead. </a:t>
            </a:r>
            <a:endParaRPr lang="en-IN" dirty="0" smtClean="0"/>
          </a:p>
          <a:p>
            <a:pPr lvl="1"/>
            <a:r>
              <a:rPr lang="en-IN" dirty="0" smtClean="0"/>
              <a:t>HQL </a:t>
            </a:r>
            <a:r>
              <a:rPr lang="en-IN" dirty="0"/>
              <a:t>can understand inheritance, polymorphism and association.</a:t>
            </a:r>
          </a:p>
          <a:p>
            <a:r>
              <a:rPr lang="en-IN" b="1" dirty="0"/>
              <a:t>Case-insensitive for keywords:</a:t>
            </a:r>
            <a:r>
              <a:rPr lang="en-IN" dirty="0"/>
              <a:t> Like SQL, keywords in HQL are case-insensitive. </a:t>
            </a:r>
            <a:endParaRPr lang="en-IN" dirty="0" smtClean="0"/>
          </a:p>
          <a:p>
            <a:pPr lvl="1"/>
            <a:r>
              <a:rPr lang="en-IN" dirty="0" smtClean="0"/>
              <a:t>That </a:t>
            </a:r>
            <a:r>
              <a:rPr lang="en-IN" dirty="0"/>
              <a:t>means SELECT, select or Select are the same.</a:t>
            </a:r>
          </a:p>
          <a:p>
            <a:r>
              <a:rPr lang="en-IN" b="1" dirty="0"/>
              <a:t>Case-sensitive for Java classes and properties:</a:t>
            </a:r>
            <a:r>
              <a:rPr lang="en-IN" dirty="0"/>
              <a:t> HQL considers case-sensitive names for Java classes and their </a:t>
            </a:r>
            <a:r>
              <a:rPr lang="en-IN" dirty="0" smtClean="0"/>
              <a:t>properties</a:t>
            </a:r>
          </a:p>
          <a:p>
            <a:pPr lvl="1"/>
            <a:r>
              <a:rPr lang="en-IN" dirty="0" smtClean="0"/>
              <a:t>That means</a:t>
            </a:r>
            <a:r>
              <a:rPr lang="en-IN" dirty="0"/>
              <a:t> Person and person are two different objects.</a:t>
            </a:r>
          </a:p>
        </p:txBody>
      </p:sp>
    </p:spTree>
    <p:extLst>
      <p:ext uri="{BB962C8B-B14F-4D97-AF65-F5344CB8AC3E}">
        <p14:creationId xmlns:p14="http://schemas.microsoft.com/office/powerpoint/2010/main" val="33811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</a:t>
            </a:r>
            <a:r>
              <a:rPr lang="en-IN" b="1" dirty="0" smtClean="0"/>
              <a:t>JPQL</a:t>
            </a:r>
          </a:p>
          <a:p>
            <a:r>
              <a:rPr lang="en-IN" dirty="0"/>
              <a:t>HQL is the default query language of Hibernate (the abbreviation stays for Hibernate Query Language). </a:t>
            </a:r>
            <a:endParaRPr lang="en-IN" dirty="0" smtClean="0"/>
          </a:p>
          <a:p>
            <a:r>
              <a:rPr lang="en-IN" dirty="0" smtClean="0"/>
              <a:t>JPQL </a:t>
            </a:r>
            <a:r>
              <a:rPr lang="en-IN" dirty="0"/>
              <a:t>is for the more general Java Persistence Query Language which is a subset of HQL.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a valid JQPL query is a valid HQL query too — but the opposite is not always true.</a:t>
            </a:r>
          </a:p>
        </p:txBody>
      </p:sp>
    </p:spTree>
    <p:extLst>
      <p:ext uri="{BB962C8B-B14F-4D97-AF65-F5344CB8AC3E}">
        <p14:creationId xmlns:p14="http://schemas.microsoft.com/office/powerpoint/2010/main" val="34385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hibernate mapping associations, one (and only one) of the participating classes is referred to as “managing the relationship” and other one is called “managed by” using ‘</a:t>
            </a:r>
            <a:r>
              <a:rPr lang="en-IN" dirty="0" err="1"/>
              <a:t>mappedBy</a:t>
            </a:r>
            <a:r>
              <a:rPr lang="en-IN" dirty="0"/>
              <a:t>’ property.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should not make both ends of association “managing the relationship”. </a:t>
            </a:r>
            <a:endParaRPr lang="en-IN" dirty="0" smtClean="0"/>
          </a:p>
          <a:p>
            <a:r>
              <a:rPr lang="en-IN" dirty="0" smtClean="0"/>
              <a:t>Never </a:t>
            </a:r>
            <a:r>
              <a:rPr lang="en-IN" dirty="0"/>
              <a:t>do it.</a:t>
            </a:r>
          </a:p>
        </p:txBody>
      </p:sp>
    </p:spTree>
    <p:extLst>
      <p:ext uri="{BB962C8B-B14F-4D97-AF65-F5344CB8AC3E}">
        <p14:creationId xmlns:p14="http://schemas.microsoft.com/office/powerpoint/2010/main" val="35403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HQL and </a:t>
            </a:r>
            <a:r>
              <a:rPr lang="en-IN" b="1" dirty="0" smtClean="0"/>
              <a:t>JPQL</a:t>
            </a:r>
          </a:p>
          <a:p>
            <a:r>
              <a:rPr lang="en-IN" dirty="0"/>
              <a:t>The main idea behind HQL was that you can use the entity names in the queries instead of the table names in the database.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makes the storage and querying more transparent and you could split the tasks between developers because who writes queries needs only to know the entity name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simples HQL query is a select query</a:t>
            </a:r>
            <a:r>
              <a:rPr lang="en-IN" dirty="0" smtClean="0"/>
              <a:t>: </a:t>
            </a:r>
            <a:r>
              <a:rPr lang="en-IN" b="1" dirty="0" smtClean="0"/>
              <a:t>from </a:t>
            </a:r>
            <a:r>
              <a:rPr lang="en-IN" b="1" dirty="0"/>
              <a:t>Book</a:t>
            </a:r>
            <a:endParaRPr lang="en-IN" dirty="0"/>
          </a:p>
          <a:p>
            <a:r>
              <a:rPr lang="en-IN" dirty="0"/>
              <a:t>Beside </a:t>
            </a:r>
            <a:r>
              <a:rPr lang="en-IN" b="1" dirty="0"/>
              <a:t>select</a:t>
            </a:r>
            <a:r>
              <a:rPr lang="en-IN" dirty="0"/>
              <a:t> JPQL and HQL allow </a:t>
            </a:r>
            <a:r>
              <a:rPr lang="en-IN" b="1" dirty="0"/>
              <a:t>update</a:t>
            </a:r>
            <a:r>
              <a:rPr lang="en-IN" dirty="0"/>
              <a:t> and </a:t>
            </a:r>
            <a:r>
              <a:rPr lang="en-IN" b="1" dirty="0"/>
              <a:t>delete</a:t>
            </a:r>
            <a:r>
              <a:rPr lang="en-IN" dirty="0"/>
              <a:t> statements. </a:t>
            </a:r>
            <a:endParaRPr lang="en-IN" dirty="0" smtClean="0"/>
          </a:p>
          <a:p>
            <a:r>
              <a:rPr lang="en-IN" dirty="0" smtClean="0"/>
              <a:t>HQL </a:t>
            </a:r>
            <a:r>
              <a:rPr lang="en-IN" dirty="0"/>
              <a:t>offers additionally </a:t>
            </a:r>
            <a:r>
              <a:rPr lang="en-IN" b="1" dirty="0"/>
              <a:t>insert</a:t>
            </a:r>
            <a:r>
              <a:rPr lang="en-IN" dirty="0"/>
              <a:t> statements too.</a:t>
            </a:r>
          </a:p>
        </p:txBody>
      </p:sp>
    </p:spTree>
    <p:extLst>
      <p:ext uri="{BB962C8B-B14F-4D97-AF65-F5344CB8AC3E}">
        <p14:creationId xmlns:p14="http://schemas.microsoft.com/office/powerpoint/2010/main" val="2966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How to execute HQL in </a:t>
            </a:r>
            <a:r>
              <a:rPr lang="en-IN" b="1" dirty="0" smtClean="0"/>
              <a:t>Hibernate</a:t>
            </a:r>
          </a:p>
          <a:p>
            <a:r>
              <a:rPr lang="en-IN" b="1" dirty="0" smtClean="0"/>
              <a:t>Write </a:t>
            </a:r>
            <a:r>
              <a:rPr lang="en-IN" b="1" dirty="0"/>
              <a:t>HQL</a:t>
            </a:r>
            <a:r>
              <a:rPr lang="en-IN" b="1" dirty="0" smtClean="0"/>
              <a:t>:    </a:t>
            </a:r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"Your Query";</a:t>
            </a:r>
          </a:p>
          <a:p>
            <a:r>
              <a:rPr lang="en-IN" b="1" dirty="0" smtClean="0"/>
              <a:t>Create </a:t>
            </a:r>
            <a:r>
              <a:rPr lang="en-IN" b="1" dirty="0"/>
              <a:t>a Query from the Session</a:t>
            </a:r>
            <a:r>
              <a:rPr lang="en-IN" b="1" dirty="0" smtClean="0"/>
              <a:t>:  </a:t>
            </a:r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b="1" dirty="0" smtClean="0"/>
              <a:t>Execute </a:t>
            </a:r>
            <a:r>
              <a:rPr lang="en-IN" b="1" dirty="0"/>
              <a:t>the query: depending on the type of the query (listing or update), an appropriate method is used:</a:t>
            </a:r>
          </a:p>
          <a:p>
            <a:r>
              <a:rPr lang="en-IN" b="1" dirty="0" smtClean="0"/>
              <a:t>For </a:t>
            </a:r>
            <a:r>
              <a:rPr lang="en-IN" b="1" dirty="0"/>
              <a:t>a listing query (SELECT</a:t>
            </a:r>
            <a:r>
              <a:rPr lang="en-IN" b="1" dirty="0" smtClean="0"/>
              <a:t>):     </a:t>
            </a:r>
            <a:r>
              <a:rPr lang="en-IN" dirty="0" smtClean="0"/>
              <a:t>List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b="1" dirty="0" smtClean="0"/>
              <a:t>For </a:t>
            </a:r>
            <a:r>
              <a:rPr lang="en-IN" b="1" dirty="0"/>
              <a:t>an update query (INSERT, UPDATE, DELETE</a:t>
            </a:r>
            <a:r>
              <a:rPr lang="en-IN" b="1" dirty="0" smtClean="0"/>
              <a:t>):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rowsAffected</a:t>
            </a:r>
            <a:r>
              <a:rPr lang="en-IN" dirty="0"/>
              <a:t> = </a:t>
            </a:r>
            <a:r>
              <a:rPr lang="en-IN" dirty="0" err="1"/>
              <a:t>query.executeUpdate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Ex:</a:t>
            </a:r>
          </a:p>
          <a:p>
            <a:r>
              <a:rPr lang="en-IN" b="1" dirty="0"/>
              <a:t>List Query Example in Hibernate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Category";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List&lt;Category&gt; </a:t>
            </a:r>
            <a:r>
              <a:rPr lang="en-IN" dirty="0" err="1"/>
              <a:t>listCategories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for (Category </a:t>
            </a:r>
            <a:r>
              <a:rPr lang="en-IN" dirty="0" err="1"/>
              <a:t>aCategory</a:t>
            </a:r>
            <a:r>
              <a:rPr lang="en-IN" dirty="0"/>
              <a:t> : </a:t>
            </a:r>
            <a:r>
              <a:rPr lang="en-IN" dirty="0" err="1"/>
              <a:t>listCategories</a:t>
            </a:r>
            <a:r>
              <a:rPr lang="en-IN" dirty="0"/>
              <a:t>) {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aCategory.getName</a:t>
            </a:r>
            <a:r>
              <a:rPr lang="en-IN" dirty="0"/>
              <a:t>());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dirty="0"/>
              <a:t>HQL Select </a:t>
            </a:r>
            <a:r>
              <a:rPr lang="en-IN" dirty="0" smtClean="0"/>
              <a:t>/ Search Query Example</a:t>
            </a:r>
          </a:p>
          <a:p>
            <a:r>
              <a:rPr lang="en-IN" b="1" dirty="0"/>
              <a:t>Retrieve a stock data where stock code is “</a:t>
            </a:r>
            <a:r>
              <a:rPr lang="en-IN" b="1" dirty="0" smtClean="0"/>
              <a:t>727”:</a:t>
            </a:r>
            <a:endParaRPr lang="en-IN" b="1" dirty="0"/>
          </a:p>
          <a:p>
            <a:pPr lvl="1"/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("from Stock where </a:t>
            </a:r>
            <a:r>
              <a:rPr lang="en-IN" dirty="0" err="1"/>
              <a:t>stockCode</a:t>
            </a:r>
            <a:r>
              <a:rPr lang="en-IN" dirty="0"/>
              <a:t> = :code ");</a:t>
            </a:r>
          </a:p>
          <a:p>
            <a:pPr lvl="1"/>
            <a:r>
              <a:rPr lang="en-IN" dirty="0" err="1"/>
              <a:t>query.setParameter</a:t>
            </a:r>
            <a:r>
              <a:rPr lang="en-IN" dirty="0"/>
              <a:t>("code", "</a:t>
            </a:r>
            <a:r>
              <a:rPr lang="en-IN" dirty="0" smtClean="0"/>
              <a:t>727");</a:t>
            </a:r>
            <a:endParaRPr lang="en-IN" dirty="0"/>
          </a:p>
          <a:p>
            <a:pPr lvl="1"/>
            <a:r>
              <a:rPr lang="en-IN" dirty="0"/>
              <a:t>List </a:t>
            </a:r>
            <a:r>
              <a:rPr lang="en-IN" dirty="0" err="1"/>
              <a:t>list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b="1" dirty="0" smtClean="0"/>
              <a:t>By Fixed value:</a:t>
            </a:r>
            <a:endParaRPr lang="en-IN" b="1" dirty="0"/>
          </a:p>
          <a:p>
            <a:pPr lvl="1"/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("from Stock where </a:t>
            </a:r>
            <a:r>
              <a:rPr lang="en-IN" dirty="0" err="1"/>
              <a:t>stockCode</a:t>
            </a:r>
            <a:r>
              <a:rPr lang="en-IN" dirty="0"/>
              <a:t> = </a:t>
            </a:r>
            <a:r>
              <a:rPr lang="en-IN" dirty="0" smtClean="0"/>
              <a:t>'727' </a:t>
            </a:r>
            <a:r>
              <a:rPr lang="en-IN" dirty="0"/>
              <a:t>");</a:t>
            </a:r>
          </a:p>
          <a:p>
            <a:pPr lvl="1"/>
            <a:r>
              <a:rPr lang="en-IN" dirty="0"/>
              <a:t>List </a:t>
            </a:r>
            <a:r>
              <a:rPr lang="en-IN" dirty="0" err="1"/>
              <a:t>list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 smtClean="0"/>
              <a:t>();</a:t>
            </a:r>
          </a:p>
          <a:p>
            <a:pPr marL="12801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6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Using Named Parameters </a:t>
            </a:r>
            <a:r>
              <a:rPr lang="en-IN" b="1" dirty="0" smtClean="0"/>
              <a:t>Example</a:t>
            </a:r>
          </a:p>
          <a:p>
            <a:r>
              <a:rPr lang="en-IN" dirty="0"/>
              <a:t>parameterize query using a colon before parameter name, for example :id indicates a placeholder for a parameter named id. 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Product where description like :keyword";</a:t>
            </a:r>
          </a:p>
          <a:p>
            <a:r>
              <a:rPr lang="en-IN" dirty="0" smtClean="0"/>
              <a:t>String </a:t>
            </a:r>
            <a:r>
              <a:rPr lang="en-IN" dirty="0"/>
              <a:t>keyword = "New";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 err="1"/>
              <a:t>query.setParameter</a:t>
            </a:r>
            <a:r>
              <a:rPr lang="en-IN" dirty="0"/>
              <a:t>("keyword", "%" + keyword + "%");</a:t>
            </a:r>
          </a:p>
          <a:p>
            <a:r>
              <a:rPr lang="en-IN" dirty="0" smtClean="0"/>
              <a:t>List&lt;Product</a:t>
            </a:r>
            <a:r>
              <a:rPr lang="en-IN" dirty="0"/>
              <a:t>&gt; </a:t>
            </a:r>
            <a:r>
              <a:rPr lang="en-IN" dirty="0" err="1"/>
              <a:t>listProducts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(Product </a:t>
            </a:r>
            <a:r>
              <a:rPr lang="en-IN" dirty="0" err="1"/>
              <a:t>aProduct</a:t>
            </a:r>
            <a:r>
              <a:rPr lang="en-IN" dirty="0"/>
              <a:t> : </a:t>
            </a:r>
            <a:r>
              <a:rPr lang="en-IN" dirty="0" err="1"/>
              <a:t>listProducts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aProduct.getName</a:t>
            </a:r>
            <a:r>
              <a:rPr lang="en-IN" dirty="0" smtClean="0"/>
              <a:t>());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8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dirty="0"/>
              <a:t>HQL Update Query </a:t>
            </a:r>
            <a:r>
              <a:rPr lang="en-IN" dirty="0" smtClean="0"/>
              <a:t>Example</a:t>
            </a:r>
          </a:p>
          <a:p>
            <a:r>
              <a:rPr lang="en-IN" b="1" dirty="0"/>
              <a:t>Update a stock name to “DIALOG1” where stock code is “</a:t>
            </a:r>
            <a:r>
              <a:rPr lang="en-IN" b="1" dirty="0" smtClean="0"/>
              <a:t>727”:</a:t>
            </a:r>
            <a:endParaRPr lang="en-IN" b="1" dirty="0"/>
          </a:p>
          <a:p>
            <a:pPr lvl="1"/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("update Stock set </a:t>
            </a:r>
            <a:r>
              <a:rPr lang="en-IN" dirty="0" err="1"/>
              <a:t>stockName</a:t>
            </a:r>
            <a:r>
              <a:rPr lang="en-IN" dirty="0"/>
              <a:t> = :</a:t>
            </a:r>
            <a:r>
              <a:rPr lang="en-IN" dirty="0" err="1" smtClean="0"/>
              <a:t>stockName</a:t>
            </a:r>
            <a:r>
              <a:rPr lang="en-IN" dirty="0" smtClean="0"/>
              <a:t> where </a:t>
            </a:r>
            <a:r>
              <a:rPr lang="en-IN" dirty="0" err="1"/>
              <a:t>stockCode</a:t>
            </a:r>
            <a:r>
              <a:rPr lang="en-IN" dirty="0"/>
              <a:t> = :</a:t>
            </a:r>
            <a:r>
              <a:rPr lang="en-IN" dirty="0" err="1"/>
              <a:t>stockCode</a:t>
            </a:r>
            <a:r>
              <a:rPr lang="en-IN" dirty="0"/>
              <a:t>");</a:t>
            </a:r>
          </a:p>
          <a:p>
            <a:pPr lvl="1"/>
            <a:r>
              <a:rPr lang="en-IN" dirty="0" err="1"/>
              <a:t>query.setParameter</a:t>
            </a:r>
            <a:r>
              <a:rPr lang="en-IN" dirty="0"/>
              <a:t>("</a:t>
            </a:r>
            <a:r>
              <a:rPr lang="en-IN" dirty="0" err="1"/>
              <a:t>stockName</a:t>
            </a:r>
            <a:r>
              <a:rPr lang="en-IN" dirty="0"/>
              <a:t>", "DIALOG1");</a:t>
            </a:r>
          </a:p>
          <a:p>
            <a:pPr lvl="1"/>
            <a:r>
              <a:rPr lang="en-IN" dirty="0" err="1"/>
              <a:t>query.setParameter</a:t>
            </a:r>
            <a:r>
              <a:rPr lang="en-IN" dirty="0"/>
              <a:t>("</a:t>
            </a:r>
            <a:r>
              <a:rPr lang="en-IN" dirty="0" err="1"/>
              <a:t>stockCode</a:t>
            </a:r>
            <a:r>
              <a:rPr lang="en-IN" dirty="0"/>
              <a:t>", "</a:t>
            </a:r>
            <a:r>
              <a:rPr lang="en-IN" dirty="0" smtClean="0"/>
              <a:t>727");</a:t>
            </a:r>
            <a:endParaRPr lang="en-IN" dirty="0"/>
          </a:p>
          <a:p>
            <a:pPr lvl="1"/>
            <a:r>
              <a:rPr lang="en-IN" dirty="0" err="1"/>
              <a:t>int</a:t>
            </a:r>
            <a:r>
              <a:rPr lang="en-IN" dirty="0"/>
              <a:t> result = </a:t>
            </a:r>
            <a:r>
              <a:rPr lang="en-IN" dirty="0" err="1"/>
              <a:t>query.executeUpdate</a:t>
            </a:r>
            <a:r>
              <a:rPr lang="en-IN" dirty="0" smtClean="0"/>
              <a:t>();</a:t>
            </a:r>
          </a:p>
          <a:p>
            <a:r>
              <a:rPr lang="en-US" b="1" dirty="0" smtClean="0"/>
              <a:t>By Fixed Value: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("update Stock set </a:t>
            </a:r>
            <a:r>
              <a:rPr lang="en-US" dirty="0" err="1"/>
              <a:t>stockName</a:t>
            </a:r>
            <a:r>
              <a:rPr lang="en-US" dirty="0"/>
              <a:t> = </a:t>
            </a:r>
            <a:r>
              <a:rPr lang="en-US" dirty="0" smtClean="0"/>
              <a:t>'DIALOG2‘ where </a:t>
            </a:r>
            <a:r>
              <a:rPr lang="en-US" dirty="0" err="1"/>
              <a:t>stockCode</a:t>
            </a:r>
            <a:r>
              <a:rPr lang="en-US" dirty="0"/>
              <a:t> = </a:t>
            </a:r>
            <a:r>
              <a:rPr lang="en-US" dirty="0" smtClean="0"/>
              <a:t>'727'");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dirty="0"/>
              <a:t>HQL </a:t>
            </a:r>
            <a:r>
              <a:rPr lang="en-IN" dirty="0" smtClean="0"/>
              <a:t>Delete Query </a:t>
            </a:r>
            <a:r>
              <a:rPr lang="en-IN" dirty="0"/>
              <a:t>Example</a:t>
            </a:r>
          </a:p>
          <a:p>
            <a:endParaRPr lang="en-IN" b="1" dirty="0" smtClean="0"/>
          </a:p>
          <a:p>
            <a:r>
              <a:rPr lang="en-IN" b="1" dirty="0" smtClean="0"/>
              <a:t>Delete </a:t>
            </a:r>
            <a:r>
              <a:rPr lang="en-IN" b="1" dirty="0"/>
              <a:t>a stock where stock code is “</a:t>
            </a:r>
            <a:r>
              <a:rPr lang="en-IN" b="1" dirty="0" smtClean="0"/>
              <a:t>727”:</a:t>
            </a:r>
            <a:endParaRPr lang="en-IN" b="1" dirty="0"/>
          </a:p>
          <a:p>
            <a:pPr lvl="1"/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("delete Stock where </a:t>
            </a:r>
            <a:r>
              <a:rPr lang="en-IN" dirty="0" err="1"/>
              <a:t>stockCode</a:t>
            </a:r>
            <a:r>
              <a:rPr lang="en-IN" dirty="0"/>
              <a:t> = :</a:t>
            </a:r>
            <a:r>
              <a:rPr lang="en-IN" dirty="0" err="1"/>
              <a:t>stockCode</a:t>
            </a:r>
            <a:r>
              <a:rPr lang="en-IN" dirty="0"/>
              <a:t>");</a:t>
            </a:r>
          </a:p>
          <a:p>
            <a:pPr lvl="1"/>
            <a:r>
              <a:rPr lang="en-IN" dirty="0" err="1"/>
              <a:t>query.setParameter</a:t>
            </a:r>
            <a:r>
              <a:rPr lang="en-IN" dirty="0"/>
              <a:t>("</a:t>
            </a:r>
            <a:r>
              <a:rPr lang="en-IN" dirty="0" err="1"/>
              <a:t>stockCode</a:t>
            </a:r>
            <a:r>
              <a:rPr lang="en-IN" dirty="0"/>
              <a:t>", "</a:t>
            </a:r>
            <a:r>
              <a:rPr lang="en-IN" dirty="0" smtClean="0"/>
              <a:t>727");</a:t>
            </a:r>
            <a:endParaRPr lang="en-IN" dirty="0"/>
          </a:p>
          <a:p>
            <a:pPr lvl="1"/>
            <a:r>
              <a:rPr lang="en-IN" dirty="0" err="1"/>
              <a:t>int</a:t>
            </a:r>
            <a:r>
              <a:rPr lang="en-IN" dirty="0"/>
              <a:t> result = </a:t>
            </a:r>
            <a:r>
              <a:rPr lang="en-IN" dirty="0" err="1"/>
              <a:t>query.executeUpdate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b="1" dirty="0"/>
              <a:t>By Fixed :</a:t>
            </a:r>
          </a:p>
          <a:p>
            <a:pPr lvl="1"/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("delete Stock where </a:t>
            </a:r>
            <a:r>
              <a:rPr lang="en-IN" dirty="0" err="1"/>
              <a:t>stockCode</a:t>
            </a:r>
            <a:r>
              <a:rPr lang="en-IN" dirty="0"/>
              <a:t> = </a:t>
            </a:r>
            <a:r>
              <a:rPr lang="en-IN" dirty="0" smtClean="0"/>
              <a:t>'727'");</a:t>
            </a:r>
            <a:endParaRPr lang="en-IN" dirty="0"/>
          </a:p>
          <a:p>
            <a:pPr lvl="1"/>
            <a:r>
              <a:rPr lang="en-IN" dirty="0" err="1"/>
              <a:t>int</a:t>
            </a:r>
            <a:r>
              <a:rPr lang="en-IN" dirty="0"/>
              <a:t> result = </a:t>
            </a:r>
            <a:r>
              <a:rPr lang="en-IN" dirty="0" err="1"/>
              <a:t>query.executeUpdate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54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HQL Insert Query Example</a:t>
            </a:r>
          </a:p>
          <a:p>
            <a:endParaRPr lang="en-IN" b="1" dirty="0" smtClean="0"/>
          </a:p>
          <a:p>
            <a:r>
              <a:rPr lang="en-IN" b="1" dirty="0"/>
              <a:t>In HQL, only the INSERT INTO … SELECT … is supported; there is no INSERT INTO … VALUES. HQL only support insert from another table. For example</a:t>
            </a:r>
          </a:p>
          <a:p>
            <a:endParaRPr lang="en-IN" b="1" dirty="0"/>
          </a:p>
          <a:p>
            <a:pPr lvl="1"/>
            <a:r>
              <a:rPr lang="en-IN" b="1" dirty="0" smtClean="0"/>
              <a:t>insert </a:t>
            </a:r>
            <a:r>
              <a:rPr lang="en-IN" b="1" dirty="0"/>
              <a:t>into Object (id, name) select oo.id, oo.name from </a:t>
            </a:r>
            <a:r>
              <a:rPr lang="en-IN" b="1" dirty="0" err="1"/>
              <a:t>OtherObject</a:t>
            </a:r>
            <a:r>
              <a:rPr lang="en-IN" b="1" dirty="0"/>
              <a:t> </a:t>
            </a:r>
            <a:r>
              <a:rPr lang="en-IN" b="1" dirty="0" err="1" smtClean="0"/>
              <a:t>oo</a:t>
            </a:r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Insert </a:t>
            </a:r>
            <a:r>
              <a:rPr lang="en-IN" b="1" dirty="0"/>
              <a:t>a stock record from another </a:t>
            </a:r>
            <a:r>
              <a:rPr lang="en-IN" b="1" dirty="0" err="1"/>
              <a:t>backup_stock</a:t>
            </a:r>
            <a:r>
              <a:rPr lang="en-IN" b="1" dirty="0"/>
              <a:t> table. This can also called bulk-insert statement.</a:t>
            </a:r>
          </a:p>
          <a:p>
            <a:endParaRPr lang="en-IN" b="1" dirty="0"/>
          </a:p>
          <a:p>
            <a:pPr lvl="1"/>
            <a:r>
              <a:rPr lang="en-IN" b="1" dirty="0"/>
              <a:t>Query </a:t>
            </a:r>
            <a:r>
              <a:rPr lang="en-IN" b="1" dirty="0" err="1"/>
              <a:t>query</a:t>
            </a:r>
            <a:r>
              <a:rPr lang="en-IN" b="1" dirty="0"/>
              <a:t> = </a:t>
            </a:r>
            <a:r>
              <a:rPr lang="en-IN" b="1" dirty="0" err="1"/>
              <a:t>session.createQuery</a:t>
            </a:r>
            <a:r>
              <a:rPr lang="en-IN" b="1" dirty="0"/>
              <a:t>("insert into Stock(</a:t>
            </a:r>
            <a:r>
              <a:rPr lang="en-IN" b="1" dirty="0" err="1"/>
              <a:t>stock_code</a:t>
            </a:r>
            <a:r>
              <a:rPr lang="en-IN" b="1" dirty="0"/>
              <a:t>, </a:t>
            </a:r>
            <a:r>
              <a:rPr lang="en-IN" b="1" dirty="0" err="1" smtClean="0"/>
              <a:t>stock_name</a:t>
            </a:r>
            <a:r>
              <a:rPr lang="en-IN" b="1" dirty="0" smtClean="0"/>
              <a:t>) select </a:t>
            </a:r>
            <a:r>
              <a:rPr lang="en-IN" b="1" dirty="0" err="1"/>
              <a:t>stock_code</a:t>
            </a:r>
            <a:r>
              <a:rPr lang="en-IN" b="1" dirty="0"/>
              <a:t>, </a:t>
            </a:r>
            <a:r>
              <a:rPr lang="en-IN" b="1" dirty="0" err="1"/>
              <a:t>stock_name</a:t>
            </a:r>
            <a:r>
              <a:rPr lang="en-IN" b="1" dirty="0"/>
              <a:t> from </a:t>
            </a:r>
            <a:r>
              <a:rPr lang="en-IN" b="1" dirty="0" err="1"/>
              <a:t>backup_stock</a:t>
            </a:r>
            <a:r>
              <a:rPr lang="en-IN" b="1" dirty="0"/>
              <a:t>");</a:t>
            </a:r>
          </a:p>
          <a:p>
            <a:pPr lvl="1"/>
            <a:r>
              <a:rPr lang="en-IN" b="1" dirty="0" err="1"/>
              <a:t>int</a:t>
            </a:r>
            <a:r>
              <a:rPr lang="en-IN" b="1" dirty="0"/>
              <a:t> result = </a:t>
            </a:r>
            <a:r>
              <a:rPr lang="en-IN" b="1" dirty="0" err="1"/>
              <a:t>query.executeUpdate</a:t>
            </a:r>
            <a:r>
              <a:rPr lang="en-IN" b="1" dirty="0"/>
              <a:t>();</a:t>
            </a:r>
          </a:p>
          <a:p>
            <a:r>
              <a:rPr lang="en-IN" b="1" dirty="0" smtClean="0"/>
              <a:t>The </a:t>
            </a:r>
            <a:r>
              <a:rPr lang="en-IN" b="1" dirty="0" err="1"/>
              <a:t>query.executeUpdate</a:t>
            </a:r>
            <a:r>
              <a:rPr lang="en-IN" b="1" dirty="0"/>
              <a:t>() will return how many number of record has been inserted, updated or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8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62500" lnSpcReduction="20000"/>
          </a:bodyPr>
          <a:lstStyle/>
          <a:p>
            <a:r>
              <a:rPr lang="en-IN" sz="3200" b="1" dirty="0"/>
              <a:t>Join Query </a:t>
            </a:r>
            <a:r>
              <a:rPr lang="en-IN" sz="3200" b="1" dirty="0" smtClean="0"/>
              <a:t>Example </a:t>
            </a:r>
            <a:endParaRPr lang="en-IN" sz="3200" b="1" dirty="0"/>
          </a:p>
          <a:p>
            <a:r>
              <a:rPr lang="en-IN" b="1" dirty="0"/>
              <a:t>HQL supports the following join types (similar to SQL):</a:t>
            </a:r>
          </a:p>
          <a:p>
            <a:pPr lvl="1"/>
            <a:r>
              <a:rPr lang="en-IN" b="1" dirty="0" err="1"/>
              <a:t>innerjoin</a:t>
            </a:r>
            <a:r>
              <a:rPr lang="en-IN" b="1" dirty="0"/>
              <a:t> (can be abbreviated as join).</a:t>
            </a:r>
          </a:p>
          <a:p>
            <a:pPr lvl="1"/>
            <a:r>
              <a:rPr lang="en-IN" b="1" dirty="0" err="1"/>
              <a:t>leftouterjoin</a:t>
            </a:r>
            <a:r>
              <a:rPr lang="en-IN" b="1" dirty="0"/>
              <a:t> (can be abbreviated as </a:t>
            </a:r>
            <a:r>
              <a:rPr lang="en-IN" b="1" dirty="0" err="1"/>
              <a:t>leftjoin</a:t>
            </a:r>
            <a:r>
              <a:rPr lang="en-IN" b="1" dirty="0"/>
              <a:t>).</a:t>
            </a:r>
          </a:p>
          <a:p>
            <a:pPr lvl="1"/>
            <a:r>
              <a:rPr lang="en-IN" b="1" dirty="0" err="1"/>
              <a:t>rightouterjoin</a:t>
            </a:r>
            <a:r>
              <a:rPr lang="en-IN" b="1" dirty="0"/>
              <a:t> (can be abbreviated as </a:t>
            </a:r>
            <a:r>
              <a:rPr lang="en-IN" b="1" dirty="0" err="1"/>
              <a:t>rightjoin</a:t>
            </a:r>
            <a:r>
              <a:rPr lang="en-IN" b="1" dirty="0"/>
              <a:t>).</a:t>
            </a:r>
          </a:p>
          <a:p>
            <a:pPr lvl="1"/>
            <a:r>
              <a:rPr lang="en-IN" b="1" dirty="0" err="1"/>
              <a:t>fulljoin</a:t>
            </a:r>
            <a:endParaRPr lang="en-IN" b="1" dirty="0"/>
          </a:p>
          <a:p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"from Product p inner join </a:t>
            </a:r>
            <a:r>
              <a:rPr lang="en-IN" dirty="0" err="1"/>
              <a:t>p.category</a:t>
            </a:r>
            <a:r>
              <a:rPr lang="en-IN" dirty="0"/>
              <a:t>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for (Object[] </a:t>
            </a:r>
            <a:r>
              <a:rPr lang="en-IN" dirty="0" err="1"/>
              <a:t>aRow</a:t>
            </a:r>
            <a:r>
              <a:rPr lang="en-IN" dirty="0"/>
              <a:t> : </a:t>
            </a:r>
            <a:r>
              <a:rPr lang="en-IN" dirty="0" err="1"/>
              <a:t>listResult</a:t>
            </a:r>
            <a:r>
              <a:rPr lang="en-IN" dirty="0"/>
              <a:t>) {</a:t>
            </a:r>
          </a:p>
          <a:p>
            <a:r>
              <a:rPr lang="en-IN" dirty="0"/>
              <a:t>    Product </a:t>
            </a:r>
            <a:r>
              <a:rPr lang="en-IN" dirty="0" err="1"/>
              <a:t>product</a:t>
            </a:r>
            <a:r>
              <a:rPr lang="en-IN" dirty="0"/>
              <a:t> = (Product) </a:t>
            </a:r>
            <a:r>
              <a:rPr lang="en-IN" dirty="0" err="1"/>
              <a:t>aRow</a:t>
            </a:r>
            <a:r>
              <a:rPr lang="en-IN" dirty="0"/>
              <a:t>[0];</a:t>
            </a:r>
          </a:p>
          <a:p>
            <a:r>
              <a:rPr lang="en-IN" dirty="0"/>
              <a:t>    Category </a:t>
            </a:r>
            <a:r>
              <a:rPr lang="en-IN" dirty="0" err="1"/>
              <a:t>category</a:t>
            </a:r>
            <a:r>
              <a:rPr lang="en-IN" dirty="0"/>
              <a:t> = (Category) </a:t>
            </a:r>
            <a:r>
              <a:rPr lang="en-IN" dirty="0" err="1"/>
              <a:t>aRow</a:t>
            </a:r>
            <a:r>
              <a:rPr lang="en-IN" dirty="0"/>
              <a:t>[1];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product.getName</a:t>
            </a:r>
            <a:r>
              <a:rPr lang="en-IN" dirty="0"/>
              <a:t>() + " - " + </a:t>
            </a:r>
            <a:r>
              <a:rPr lang="en-IN" dirty="0" err="1"/>
              <a:t>category.getName</a:t>
            </a:r>
            <a:r>
              <a:rPr lang="en-IN" dirty="0"/>
              <a:t>());  }</a:t>
            </a:r>
          </a:p>
          <a:p>
            <a:endParaRPr lang="en-IN" b="1" dirty="0"/>
          </a:p>
          <a:p>
            <a:r>
              <a:rPr lang="en-IN" b="1" dirty="0"/>
              <a:t>Using the join keyword in HQL is called explicit join. </a:t>
            </a:r>
          </a:p>
          <a:p>
            <a:r>
              <a:rPr lang="en-IN" b="1" dirty="0"/>
              <a:t>Note that a JOIN query returns a list of Object arrays, so need to deal with the result set differently: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75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Join Query </a:t>
            </a:r>
            <a:r>
              <a:rPr lang="en-IN" sz="3200" b="1" dirty="0" smtClean="0"/>
              <a:t>Example </a:t>
            </a:r>
            <a:endParaRPr lang="en-IN" sz="3200" b="1" dirty="0"/>
          </a:p>
          <a:p>
            <a:r>
              <a:rPr lang="en-IN" dirty="0"/>
              <a:t>HQL provides with keyword which can be used in case you want to supply extra join conditions. For example: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p inner join </a:t>
            </a:r>
            <a:r>
              <a:rPr lang="en-IN" dirty="0" err="1"/>
              <a:t>p.category</a:t>
            </a:r>
            <a:r>
              <a:rPr lang="en-IN" dirty="0"/>
              <a:t> with </a:t>
            </a:r>
            <a:r>
              <a:rPr lang="en-IN" dirty="0" err="1"/>
              <a:t>p.price</a:t>
            </a:r>
            <a:r>
              <a:rPr lang="en-IN" dirty="0"/>
              <a:t> &gt; 500</a:t>
            </a:r>
          </a:p>
          <a:p>
            <a:r>
              <a:rPr lang="en-IN" dirty="0"/>
              <a:t>That joins the Product and Category together with a condition specifies that product’s price must be higher than 500.</a:t>
            </a:r>
          </a:p>
          <a:p>
            <a:r>
              <a:rPr lang="en-IN" dirty="0"/>
              <a:t>As stated earlier, we can write implicit join query which uses dot-notation.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where category.name = 'Computer'</a:t>
            </a:r>
          </a:p>
          <a:p>
            <a:r>
              <a:rPr lang="en-IN" dirty="0"/>
              <a:t>That result in </a:t>
            </a:r>
            <a:r>
              <a:rPr lang="en-IN" dirty="0" err="1"/>
              <a:t>innerjoin</a:t>
            </a:r>
            <a:r>
              <a:rPr lang="en-IN" dirty="0"/>
              <a:t> in the resulting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27155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Sort Query </a:t>
            </a:r>
            <a:r>
              <a:rPr lang="en-IN" sz="3200" b="1" dirty="0" smtClean="0"/>
              <a:t>Example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Product order by price ASC";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List&lt;Product&gt; </a:t>
            </a:r>
            <a:r>
              <a:rPr lang="en-IN" dirty="0" err="1"/>
              <a:t>listProducts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(Product </a:t>
            </a:r>
            <a:r>
              <a:rPr lang="en-IN" dirty="0" err="1"/>
              <a:t>aProduct</a:t>
            </a:r>
            <a:r>
              <a:rPr lang="en-IN" dirty="0"/>
              <a:t> : </a:t>
            </a:r>
            <a:r>
              <a:rPr lang="en-IN" dirty="0" err="1"/>
              <a:t>listProducts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aProduct.getName</a:t>
            </a:r>
            <a:r>
              <a:rPr lang="en-IN" dirty="0"/>
              <a:t>() + "\t - " + </a:t>
            </a:r>
            <a:r>
              <a:rPr lang="en-IN" dirty="0" err="1"/>
              <a:t>aProduct.getPrice</a:t>
            </a:r>
            <a:r>
              <a:rPr lang="en-IN" dirty="0"/>
              <a:t>());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2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7305" y="16722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@Entity</a:t>
            </a:r>
          </a:p>
          <a:p>
            <a:r>
              <a:rPr lang="en-IN" dirty="0"/>
              <a:t>@Table(name = "Account")</a:t>
            </a:r>
          </a:p>
          <a:p>
            <a:r>
              <a:rPr lang="en-IN" dirty="0"/>
              <a:t>public class </a:t>
            </a:r>
            <a:r>
              <a:rPr lang="en-IN" dirty="0" err="1"/>
              <a:t>AccountEntity</a:t>
            </a:r>
            <a:r>
              <a:rPr lang="en-IN" dirty="0"/>
              <a:t> {</a:t>
            </a:r>
          </a:p>
          <a:p>
            <a:r>
              <a:rPr lang="en-IN" dirty="0"/>
              <a:t>   @Id</a:t>
            </a:r>
          </a:p>
          <a:p>
            <a:r>
              <a:rPr lang="en-IN" dirty="0" smtClean="0"/>
              <a:t>   @</a:t>
            </a:r>
            <a:r>
              <a:rPr lang="en-IN" dirty="0" err="1"/>
              <a:t>GeneratedValue</a:t>
            </a:r>
            <a:r>
              <a:rPr lang="en-IN" dirty="0"/>
              <a:t>(strategy = </a:t>
            </a:r>
            <a:r>
              <a:rPr lang="en-IN" dirty="0" err="1"/>
              <a:t>GenerationType.SEQUENCE</a:t>
            </a:r>
            <a:r>
              <a:rPr lang="en-IN" dirty="0"/>
              <a:t>)</a:t>
            </a:r>
          </a:p>
          <a:p>
            <a:r>
              <a:rPr lang="en-IN" dirty="0"/>
              <a:t>   private Integer           </a:t>
            </a:r>
            <a:r>
              <a:rPr lang="en-IN" dirty="0" err="1"/>
              <a:t>accountId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 smtClean="0"/>
              <a:t>    private </a:t>
            </a:r>
            <a:r>
              <a:rPr lang="en-IN" dirty="0"/>
              <a:t>String            </a:t>
            </a:r>
            <a:r>
              <a:rPr lang="en-IN" dirty="0" err="1"/>
              <a:t>accountNumber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//We will define the association here</a:t>
            </a:r>
          </a:p>
          <a:p>
            <a:r>
              <a:rPr lang="en-IN" dirty="0"/>
              <a:t>   </a:t>
            </a:r>
            <a:r>
              <a:rPr lang="en-IN" dirty="0" err="1"/>
              <a:t>EmployeeEntity</a:t>
            </a:r>
            <a:r>
              <a:rPr lang="en-IN" dirty="0"/>
              <a:t>            employee;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//Getters and Setters are not shown for brevity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3305" y="16722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@Entity</a:t>
            </a:r>
          </a:p>
          <a:p>
            <a:r>
              <a:rPr lang="en-IN" dirty="0"/>
              <a:t>@Table(name = "Employee")</a:t>
            </a:r>
          </a:p>
          <a:p>
            <a:r>
              <a:rPr lang="en-IN" dirty="0"/>
              <a:t>public class </a:t>
            </a:r>
            <a:r>
              <a:rPr lang="en-IN" dirty="0" err="1"/>
              <a:t>EmployeeEntity</a:t>
            </a:r>
            <a:r>
              <a:rPr lang="en-IN" dirty="0"/>
              <a:t> {</a:t>
            </a:r>
          </a:p>
          <a:p>
            <a:r>
              <a:rPr lang="en-IN" dirty="0"/>
              <a:t>   @Id</a:t>
            </a:r>
          </a:p>
          <a:p>
            <a:r>
              <a:rPr lang="en-IN" dirty="0" smtClean="0"/>
              <a:t>   @</a:t>
            </a:r>
            <a:r>
              <a:rPr lang="en-IN" dirty="0" err="1"/>
              <a:t>GeneratedValue</a:t>
            </a:r>
            <a:r>
              <a:rPr lang="en-IN" dirty="0"/>
              <a:t>(strategy = </a:t>
            </a:r>
            <a:r>
              <a:rPr lang="en-IN" dirty="0" err="1"/>
              <a:t>GenerationType.SEQUENCE</a:t>
            </a:r>
            <a:r>
              <a:rPr lang="en-IN" dirty="0"/>
              <a:t>)</a:t>
            </a:r>
          </a:p>
          <a:p>
            <a:r>
              <a:rPr lang="en-IN" dirty="0"/>
              <a:t>   private Integer           </a:t>
            </a:r>
            <a:r>
              <a:rPr lang="en-IN" dirty="0" err="1"/>
              <a:t>employeeId</a:t>
            </a:r>
            <a:r>
              <a:rPr lang="en-IN" dirty="0"/>
              <a:t>;</a:t>
            </a:r>
          </a:p>
          <a:p>
            <a:r>
              <a:rPr lang="en-IN" dirty="0" smtClean="0"/>
              <a:t>   private </a:t>
            </a:r>
            <a:r>
              <a:rPr lang="en-IN" dirty="0"/>
              <a:t>String            </a:t>
            </a:r>
            <a:r>
              <a:rPr lang="en-IN" dirty="0" err="1"/>
              <a:t>firstName</a:t>
            </a:r>
            <a:r>
              <a:rPr lang="en-IN" dirty="0"/>
              <a:t>;</a:t>
            </a:r>
          </a:p>
          <a:p>
            <a:r>
              <a:rPr lang="en-IN" dirty="0" smtClean="0"/>
              <a:t>   private </a:t>
            </a:r>
            <a:r>
              <a:rPr lang="en-IN" dirty="0"/>
              <a:t>String            </a:t>
            </a:r>
            <a:r>
              <a:rPr lang="en-IN" dirty="0" err="1"/>
              <a:t>lastName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//We will define the association here</a:t>
            </a:r>
          </a:p>
          <a:p>
            <a:r>
              <a:rPr lang="en-IN" dirty="0"/>
              <a:t>   </a:t>
            </a:r>
            <a:r>
              <a:rPr lang="en-IN" dirty="0" err="1"/>
              <a:t>AccountEntity</a:t>
            </a:r>
            <a:r>
              <a:rPr lang="en-IN" dirty="0"/>
              <a:t>             account;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//Getters and Setters are not shown for brevity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9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Group By Query Example</a:t>
            </a:r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"select sum(</a:t>
            </a:r>
            <a:r>
              <a:rPr lang="en-IN" dirty="0" err="1"/>
              <a:t>p.price</a:t>
            </a:r>
            <a:r>
              <a:rPr lang="en-IN" dirty="0"/>
              <a:t>), p.category.name from Product p group by category";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List&lt;Object[]&gt;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(Object[] </a:t>
            </a:r>
            <a:r>
              <a:rPr lang="en-IN" dirty="0" err="1"/>
              <a:t>aRow</a:t>
            </a:r>
            <a:r>
              <a:rPr lang="en-IN" dirty="0"/>
              <a:t> : </a:t>
            </a:r>
            <a:r>
              <a:rPr lang="en-IN" dirty="0" err="1"/>
              <a:t>listResult</a:t>
            </a:r>
            <a:r>
              <a:rPr lang="en-IN" dirty="0"/>
              <a:t>) {</a:t>
            </a:r>
          </a:p>
          <a:p>
            <a:r>
              <a:rPr lang="en-IN" dirty="0"/>
              <a:t>    Double sum = (Double) </a:t>
            </a:r>
            <a:r>
              <a:rPr lang="en-IN" dirty="0" err="1"/>
              <a:t>aRow</a:t>
            </a:r>
            <a:r>
              <a:rPr lang="en-IN" dirty="0"/>
              <a:t>[0];</a:t>
            </a:r>
          </a:p>
          <a:p>
            <a:r>
              <a:rPr lang="en-IN" dirty="0"/>
              <a:t>    String category = (String) </a:t>
            </a:r>
            <a:r>
              <a:rPr lang="en-IN" dirty="0" err="1"/>
              <a:t>aRow</a:t>
            </a:r>
            <a:r>
              <a:rPr lang="en-IN" dirty="0"/>
              <a:t>[1];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(category + " - " + sum);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6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49661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094704"/>
            <a:ext cx="11333408" cy="5447763"/>
          </a:xfrm>
        </p:spPr>
        <p:txBody>
          <a:bodyPr>
            <a:normAutofit fontScale="77500" lnSpcReduction="20000"/>
          </a:bodyPr>
          <a:lstStyle/>
          <a:p>
            <a:r>
              <a:rPr lang="en-IN" sz="3200" b="1" dirty="0"/>
              <a:t>Date Range Query </a:t>
            </a:r>
            <a:r>
              <a:rPr lang="en-IN" sz="3200" b="1" dirty="0" smtClean="0"/>
              <a:t>Example</a:t>
            </a:r>
          </a:p>
          <a:p>
            <a:r>
              <a:rPr lang="en-IN" dirty="0"/>
              <a:t>A nice feature of Hibernate is that it is able to defer parameter type to generate the resulting SQL statement accordingly. </a:t>
            </a:r>
          </a:p>
          <a:p>
            <a:r>
              <a:rPr lang="en-IN" dirty="0"/>
              <a:t>So using date time parameters in HQL is quick and easy.</a:t>
            </a:r>
          </a:p>
          <a:p>
            <a:endParaRPr lang="en-IN" dirty="0"/>
          </a:p>
          <a:p>
            <a:r>
              <a:rPr lang="en-IN" dirty="0"/>
              <a:t>String </a:t>
            </a:r>
            <a:r>
              <a:rPr lang="en-IN" dirty="0" err="1"/>
              <a:t>hql</a:t>
            </a:r>
            <a:r>
              <a:rPr lang="en-IN" dirty="0"/>
              <a:t> = "from Order where </a:t>
            </a:r>
            <a:r>
              <a:rPr lang="en-IN" dirty="0" err="1"/>
              <a:t>purchaseDate</a:t>
            </a:r>
            <a:r>
              <a:rPr lang="en-IN" dirty="0"/>
              <a:t> &gt;= :</a:t>
            </a:r>
            <a:r>
              <a:rPr lang="en-IN" dirty="0" err="1"/>
              <a:t>beginDate</a:t>
            </a:r>
            <a:r>
              <a:rPr lang="en-IN" dirty="0"/>
              <a:t> and </a:t>
            </a:r>
            <a:r>
              <a:rPr lang="en-IN" dirty="0" err="1"/>
              <a:t>purchaseDate</a:t>
            </a:r>
            <a:r>
              <a:rPr lang="en-IN" dirty="0"/>
              <a:t> &lt;= :</a:t>
            </a:r>
            <a:r>
              <a:rPr lang="en-IN" dirty="0" err="1"/>
              <a:t>endDate</a:t>
            </a:r>
            <a:r>
              <a:rPr lang="en-IN" dirty="0"/>
              <a:t>";</a:t>
            </a:r>
          </a:p>
          <a:p>
            <a:r>
              <a:rPr lang="en-IN" dirty="0" smtClean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 err="1" smtClean="0"/>
              <a:t>SimpleDateFormat</a:t>
            </a:r>
            <a:r>
              <a:rPr lang="en-IN" dirty="0" smtClean="0"/>
              <a:t> </a:t>
            </a:r>
            <a:r>
              <a:rPr lang="en-IN" dirty="0" err="1"/>
              <a:t>dateFormatter</a:t>
            </a:r>
            <a:r>
              <a:rPr lang="en-IN" dirty="0"/>
              <a:t> = new </a:t>
            </a:r>
            <a:r>
              <a:rPr lang="en-IN" dirty="0" err="1"/>
              <a:t>SimpleDateFormat</a:t>
            </a:r>
            <a:r>
              <a:rPr lang="en-IN" dirty="0"/>
              <a:t>("</a:t>
            </a:r>
            <a:r>
              <a:rPr lang="en-IN" dirty="0" err="1"/>
              <a:t>yyyy</a:t>
            </a:r>
            <a:r>
              <a:rPr lang="en-IN" dirty="0"/>
              <a:t>-MM-</a:t>
            </a:r>
            <a:r>
              <a:rPr lang="en-IN" dirty="0" err="1"/>
              <a:t>dd</a:t>
            </a:r>
            <a:r>
              <a:rPr lang="en-IN" dirty="0"/>
              <a:t>");</a:t>
            </a:r>
          </a:p>
          <a:p>
            <a:r>
              <a:rPr lang="en-IN" dirty="0"/>
              <a:t>Date </a:t>
            </a:r>
            <a:r>
              <a:rPr lang="en-IN" dirty="0" err="1"/>
              <a:t>beginDate</a:t>
            </a:r>
            <a:r>
              <a:rPr lang="en-IN" dirty="0"/>
              <a:t> = </a:t>
            </a:r>
            <a:r>
              <a:rPr lang="en-IN" dirty="0" err="1"/>
              <a:t>dateFormatter.parse</a:t>
            </a:r>
            <a:r>
              <a:rPr lang="en-IN" dirty="0"/>
              <a:t>("2014-11-01");</a:t>
            </a:r>
          </a:p>
          <a:p>
            <a:r>
              <a:rPr lang="en-IN" dirty="0" err="1" smtClean="0"/>
              <a:t>query.setParameter</a:t>
            </a:r>
            <a:r>
              <a:rPr lang="en-IN" dirty="0"/>
              <a:t>("</a:t>
            </a:r>
            <a:r>
              <a:rPr lang="en-IN" dirty="0" err="1"/>
              <a:t>beginDate</a:t>
            </a:r>
            <a:r>
              <a:rPr lang="en-IN" dirty="0"/>
              <a:t>", </a:t>
            </a:r>
            <a:r>
              <a:rPr lang="en-IN" dirty="0" err="1"/>
              <a:t>beginDate</a:t>
            </a:r>
            <a:r>
              <a:rPr lang="en-IN" dirty="0"/>
              <a:t>);</a:t>
            </a:r>
          </a:p>
          <a:p>
            <a:r>
              <a:rPr lang="en-IN" dirty="0" smtClean="0"/>
              <a:t>Date </a:t>
            </a:r>
            <a:r>
              <a:rPr lang="en-IN" dirty="0" err="1"/>
              <a:t>endDate</a:t>
            </a:r>
            <a:r>
              <a:rPr lang="en-IN" dirty="0"/>
              <a:t> = </a:t>
            </a:r>
            <a:r>
              <a:rPr lang="en-IN" dirty="0" err="1"/>
              <a:t>dateFormatter.parse</a:t>
            </a:r>
            <a:r>
              <a:rPr lang="en-IN" dirty="0"/>
              <a:t>("2014-11-22");</a:t>
            </a:r>
          </a:p>
          <a:p>
            <a:r>
              <a:rPr lang="en-IN" dirty="0" err="1"/>
              <a:t>query.setParameter</a:t>
            </a:r>
            <a:r>
              <a:rPr lang="en-IN" dirty="0"/>
              <a:t>("</a:t>
            </a:r>
            <a:r>
              <a:rPr lang="en-IN" dirty="0" err="1"/>
              <a:t>endDate</a:t>
            </a:r>
            <a:r>
              <a:rPr lang="en-IN" dirty="0"/>
              <a:t>", </a:t>
            </a:r>
            <a:r>
              <a:rPr lang="en-IN" dirty="0" err="1"/>
              <a:t>endDate</a:t>
            </a:r>
            <a:r>
              <a:rPr lang="en-IN" dirty="0"/>
              <a:t>);</a:t>
            </a:r>
          </a:p>
          <a:p>
            <a:r>
              <a:rPr lang="en-IN" dirty="0" smtClean="0"/>
              <a:t>List&lt;Order</a:t>
            </a:r>
            <a:r>
              <a:rPr lang="en-IN" dirty="0"/>
              <a:t>&gt; </a:t>
            </a:r>
            <a:r>
              <a:rPr lang="en-IN" dirty="0" err="1"/>
              <a:t>listOrders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 smtClean="0"/>
              <a:t>for </a:t>
            </a:r>
            <a:r>
              <a:rPr lang="en-IN" dirty="0"/>
              <a:t>(Order </a:t>
            </a:r>
            <a:r>
              <a:rPr lang="en-IN" dirty="0" err="1"/>
              <a:t>anOrder</a:t>
            </a:r>
            <a:r>
              <a:rPr lang="en-IN" dirty="0"/>
              <a:t> : </a:t>
            </a:r>
            <a:r>
              <a:rPr lang="en-IN" dirty="0" err="1"/>
              <a:t>listOrders</a:t>
            </a:r>
            <a:r>
              <a:rPr lang="en-IN" dirty="0"/>
              <a:t>) {</a:t>
            </a:r>
          </a:p>
          <a:p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anOrder.getProduct</a:t>
            </a:r>
            <a:r>
              <a:rPr lang="en-IN" dirty="0"/>
              <a:t>().</a:t>
            </a:r>
            <a:r>
              <a:rPr lang="en-IN" dirty="0" err="1"/>
              <a:t>getName</a:t>
            </a:r>
            <a:r>
              <a:rPr lang="en-IN" dirty="0"/>
              <a:t>() + " - </a:t>
            </a:r>
            <a:r>
              <a:rPr lang="en-IN" dirty="0" smtClean="0"/>
              <a:t>"</a:t>
            </a:r>
            <a:r>
              <a:rPr lang="en-IN" dirty="0"/>
              <a:t> +  </a:t>
            </a:r>
            <a:r>
              <a:rPr lang="en-IN" dirty="0" err="1"/>
              <a:t>anOrder.getAmount</a:t>
            </a:r>
            <a:r>
              <a:rPr lang="en-IN" dirty="0"/>
              <a:t>() + " - </a:t>
            </a:r>
            <a:r>
              <a:rPr lang="en-IN" dirty="0" smtClean="0"/>
              <a:t>"</a:t>
            </a:r>
            <a:r>
              <a:rPr lang="en-IN" dirty="0"/>
              <a:t> + </a:t>
            </a:r>
            <a:r>
              <a:rPr lang="en-IN" dirty="0" err="1"/>
              <a:t>anOrder.getPurchaseDate</a:t>
            </a:r>
            <a:r>
              <a:rPr lang="en-IN" dirty="0" smtClean="0"/>
              <a:t>());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/>
          </a:bodyPr>
          <a:lstStyle/>
          <a:p>
            <a:r>
              <a:rPr lang="en-IN" sz="3200" b="1" dirty="0"/>
              <a:t>Using Expressions in </a:t>
            </a:r>
            <a:r>
              <a:rPr lang="en-IN" sz="3200" b="1" dirty="0" smtClean="0"/>
              <a:t>Query</a:t>
            </a:r>
          </a:p>
          <a:p>
            <a:r>
              <a:rPr lang="en-IN" dirty="0"/>
              <a:t>For expressions used in the WHERE clause, HQL supports all basic arithmetic expressions similar to SQL include the following:</a:t>
            </a:r>
          </a:p>
          <a:p>
            <a:pPr lvl="1"/>
            <a:r>
              <a:rPr lang="en-IN" dirty="0"/>
              <a:t>mathematical operators: +, -, *, /</a:t>
            </a:r>
          </a:p>
          <a:p>
            <a:pPr lvl="1"/>
            <a:r>
              <a:rPr lang="en-IN" dirty="0"/>
              <a:t>binary comparison operators: =, &gt;=, &lt;=, &lt;&gt;, !=, like</a:t>
            </a:r>
          </a:p>
          <a:p>
            <a:pPr lvl="1"/>
            <a:r>
              <a:rPr lang="en-IN" dirty="0"/>
              <a:t>logical operators: and, or, not 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 example, the following query returns only products with price is ranging from 500 to 1000:</a:t>
            </a:r>
          </a:p>
          <a:p>
            <a:pPr lvl="1"/>
            <a:r>
              <a:rPr lang="en-IN" dirty="0" smtClean="0"/>
              <a:t>from </a:t>
            </a:r>
            <a:r>
              <a:rPr lang="en-IN" dirty="0"/>
              <a:t>Product where price &gt;= 500 and price &lt;= 1000</a:t>
            </a:r>
          </a:p>
        </p:txBody>
      </p:sp>
    </p:spTree>
    <p:extLst>
      <p:ext uri="{BB962C8B-B14F-4D97-AF65-F5344CB8AC3E}">
        <p14:creationId xmlns:p14="http://schemas.microsoft.com/office/powerpoint/2010/main" val="39111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10888830" cy="5177307"/>
          </a:xfrm>
        </p:spPr>
        <p:txBody>
          <a:bodyPr>
            <a:normAutofit fontScale="92500" lnSpcReduction="10000"/>
          </a:bodyPr>
          <a:lstStyle/>
          <a:p>
            <a:r>
              <a:rPr lang="en-IN" sz="3200" b="1" dirty="0"/>
              <a:t>Using Aggregate Functions in </a:t>
            </a:r>
            <a:r>
              <a:rPr lang="en-IN" sz="3200" b="1" dirty="0" smtClean="0"/>
              <a:t>Query</a:t>
            </a:r>
          </a:p>
          <a:p>
            <a:r>
              <a:rPr lang="en-IN" dirty="0"/>
              <a:t>HQL supports the following aggregate functions:</a:t>
            </a:r>
          </a:p>
          <a:p>
            <a:r>
              <a:rPr lang="en-IN" dirty="0" err="1"/>
              <a:t>avg</a:t>
            </a:r>
            <a:r>
              <a:rPr lang="en-IN" dirty="0"/>
              <a:t>(…), sum(…), min(…), max(…),count(*),count(…), count(distinct…), count(all…)</a:t>
            </a:r>
          </a:p>
          <a:p>
            <a:r>
              <a:rPr lang="en-IN" dirty="0"/>
              <a:t>For example, the following query counts all products:</a:t>
            </a:r>
          </a:p>
          <a:p>
            <a:r>
              <a:rPr lang="en-IN" dirty="0"/>
              <a:t>select count(name) from Product</a:t>
            </a:r>
          </a:p>
          <a:p>
            <a:endParaRPr lang="en-IN" dirty="0"/>
          </a:p>
          <a:p>
            <a:r>
              <a:rPr lang="en-IN" dirty="0"/>
              <a:t>And here’s the code snippet that shows how to extract the result:</a:t>
            </a:r>
          </a:p>
          <a:p>
            <a:r>
              <a:rPr lang="en-IN" dirty="0" smtClean="0"/>
              <a:t>String </a:t>
            </a:r>
            <a:r>
              <a:rPr lang="en-IN" dirty="0" err="1"/>
              <a:t>hql</a:t>
            </a:r>
            <a:r>
              <a:rPr lang="en-IN" dirty="0"/>
              <a:t> = "select count(name) from Product";</a:t>
            </a:r>
          </a:p>
          <a:p>
            <a:r>
              <a:rPr lang="en-IN" dirty="0"/>
              <a:t>Query </a:t>
            </a:r>
            <a:r>
              <a:rPr lang="en-IN" dirty="0" err="1"/>
              <a:t>query</a:t>
            </a:r>
            <a:r>
              <a:rPr lang="en-IN" dirty="0"/>
              <a:t> = </a:t>
            </a:r>
            <a:r>
              <a:rPr lang="en-IN" dirty="0" err="1"/>
              <a:t>session.createQuery</a:t>
            </a:r>
            <a:r>
              <a:rPr lang="en-IN" dirty="0"/>
              <a:t>(</a:t>
            </a:r>
            <a:r>
              <a:rPr lang="en-IN" dirty="0" err="1"/>
              <a:t>hql</a:t>
            </a:r>
            <a:r>
              <a:rPr lang="en-IN" dirty="0"/>
              <a:t>);</a:t>
            </a:r>
          </a:p>
          <a:p>
            <a:r>
              <a:rPr lang="en-IN" dirty="0"/>
              <a:t>List </a:t>
            </a:r>
            <a:r>
              <a:rPr lang="en-IN" dirty="0" err="1"/>
              <a:t>listResult</a:t>
            </a:r>
            <a:r>
              <a:rPr lang="en-IN" dirty="0"/>
              <a:t> = </a:t>
            </a:r>
            <a:r>
              <a:rPr lang="en-IN" dirty="0" err="1"/>
              <a:t>query.list</a:t>
            </a:r>
            <a:r>
              <a:rPr lang="en-IN" dirty="0"/>
              <a:t>();</a:t>
            </a:r>
          </a:p>
          <a:p>
            <a:r>
              <a:rPr lang="en-IN" dirty="0"/>
              <a:t>Number </a:t>
            </a:r>
            <a:r>
              <a:rPr lang="en-IN" dirty="0" err="1"/>
              <a:t>number</a:t>
            </a:r>
            <a:r>
              <a:rPr lang="en-IN" dirty="0"/>
              <a:t> = (Number) </a:t>
            </a:r>
            <a:r>
              <a:rPr lang="en-IN" dirty="0" err="1"/>
              <a:t>listResult.get</a:t>
            </a:r>
            <a:r>
              <a:rPr lang="en-IN" dirty="0"/>
              <a:t>(0);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number.intValue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220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Sometimes it comes handy to write native queries because you need some specific methods only available in the database you are using. </a:t>
            </a:r>
            <a:endParaRPr lang="en-IN" dirty="0" smtClean="0"/>
          </a:p>
          <a:p>
            <a:r>
              <a:rPr lang="en-IN" dirty="0" smtClean="0"/>
              <a:t>Fortunately </a:t>
            </a:r>
            <a:r>
              <a:rPr lang="en-IN" dirty="0"/>
              <a:t>Hibernate supports native queries too.</a:t>
            </a:r>
          </a:p>
          <a:p>
            <a:r>
              <a:rPr lang="en-IN" dirty="0"/>
              <a:t>Native queries are plain old SQL where you have to use the table name instead of the entity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The difference is in the result types.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 counting objects with SQL queries returns a </a:t>
            </a:r>
            <a:r>
              <a:rPr lang="en-IN" b="1" dirty="0" err="1"/>
              <a:t>BigInteger</a:t>
            </a:r>
            <a:r>
              <a:rPr lang="en-IN" dirty="0"/>
              <a:t> using a HQL query we get back a </a:t>
            </a:r>
            <a:r>
              <a:rPr lang="en-IN" b="1" dirty="0"/>
              <a:t>Long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changing the query time is not always transparent and can cause some nasty bugs in your application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6" y="366275"/>
            <a:ext cx="10888830" cy="895854"/>
          </a:xfrm>
        </p:spPr>
        <p:txBody>
          <a:bodyPr/>
          <a:lstStyle/>
          <a:p>
            <a:r>
              <a:rPr lang="en-IN" b="1" dirty="0" smtClean="0"/>
              <a:t>Query </a:t>
            </a:r>
            <a:r>
              <a:rPr lang="en-IN" b="1" dirty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976" y="1365160"/>
            <a:ext cx="9720073" cy="5177307"/>
          </a:xfrm>
        </p:spPr>
        <p:txBody>
          <a:bodyPr>
            <a:normAutofit/>
          </a:bodyPr>
          <a:lstStyle/>
          <a:p>
            <a:r>
              <a:rPr lang="en-IN" b="1" dirty="0"/>
              <a:t>Native </a:t>
            </a:r>
            <a:r>
              <a:rPr lang="en-IN" b="1" dirty="0" smtClean="0"/>
              <a:t>queries</a:t>
            </a:r>
          </a:p>
          <a:p>
            <a:r>
              <a:rPr lang="en-IN" dirty="0"/>
              <a:t>Why can native queries be better? </a:t>
            </a:r>
            <a:endParaRPr lang="en-IN" dirty="0" smtClean="0"/>
          </a:p>
          <a:p>
            <a:r>
              <a:rPr lang="en-IN" dirty="0"/>
              <a:t>Because you can eliminate some joins Hibernate does by its nature</a:t>
            </a:r>
            <a:r>
              <a:rPr lang="en-IN" dirty="0" smtClean="0"/>
              <a:t>.</a:t>
            </a:r>
          </a:p>
          <a:p>
            <a:r>
              <a:rPr lang="en-IN" dirty="0"/>
              <a:t>For example counting the Authors with Hibernate query results in the following SQL in the end:</a:t>
            </a:r>
          </a:p>
          <a:p>
            <a:r>
              <a:rPr lang="en-IN" b="1" dirty="0"/>
              <a:t>select count(*) from Author a inner join PERSONS p on a.name = p.name</a:t>
            </a:r>
            <a:endParaRPr lang="en-IN" dirty="0"/>
          </a:p>
          <a:p>
            <a:r>
              <a:rPr lang="en-IN" dirty="0"/>
              <a:t>However we know the data structure and we can say we eliminate the join</a:t>
            </a:r>
            <a:r>
              <a:rPr lang="en-IN" dirty="0" smtClean="0"/>
              <a:t>:</a:t>
            </a:r>
          </a:p>
          <a:p>
            <a:r>
              <a:rPr lang="en-IN" b="1" dirty="0"/>
              <a:t>return (</a:t>
            </a:r>
            <a:r>
              <a:rPr lang="en-IN" b="1" dirty="0" err="1"/>
              <a:t>BigInteger</a:t>
            </a:r>
            <a:r>
              <a:rPr lang="en-IN" b="1" dirty="0"/>
              <a:t>) </a:t>
            </a:r>
            <a:r>
              <a:rPr lang="en-IN" b="1" dirty="0" err="1"/>
              <a:t>session.createSQLQuery</a:t>
            </a:r>
            <a:r>
              <a:rPr lang="en-IN" b="1" dirty="0"/>
              <a:t>("select count(*) from author").</a:t>
            </a:r>
            <a:r>
              <a:rPr lang="en-IN" b="1" dirty="0" err="1"/>
              <a:t>uniqueResult</a:t>
            </a:r>
            <a:r>
              <a:rPr lang="en-IN" b="1" dirty="0" smtClean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7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@Query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@Query annotation in Spring Data JPA to execute both JPQL and native SQL queries.</a:t>
            </a:r>
          </a:p>
          <a:p>
            <a:endParaRPr lang="en-IN" dirty="0"/>
          </a:p>
          <a:p>
            <a:r>
              <a:rPr lang="en-IN" dirty="0"/>
              <a:t>In order to define SQL to execute for a Spring Data repository method, we can annotate the method with the @Query annotation  — its value attribute contains the JPQL or SQL to execute.</a:t>
            </a:r>
          </a:p>
          <a:p>
            <a:endParaRPr lang="en-IN" dirty="0"/>
          </a:p>
          <a:p>
            <a:r>
              <a:rPr lang="en-IN" dirty="0"/>
              <a:t>By default the query definition uses JPQL.</a:t>
            </a:r>
          </a:p>
          <a:p>
            <a:endParaRPr lang="en-IN" dirty="0"/>
          </a:p>
          <a:p>
            <a:r>
              <a:rPr lang="en-IN" dirty="0"/>
              <a:t>@Query("SELECT u FROM User u WHERE </a:t>
            </a:r>
            <a:r>
              <a:rPr lang="en-IN" dirty="0" err="1"/>
              <a:t>u.status</a:t>
            </a:r>
            <a:r>
              <a:rPr lang="en-IN" dirty="0"/>
              <a:t> = 1")</a:t>
            </a:r>
          </a:p>
          <a:p>
            <a:r>
              <a:rPr lang="en-IN" dirty="0"/>
              <a:t>Collection&lt;User&gt; </a:t>
            </a:r>
            <a:r>
              <a:rPr lang="en-IN" dirty="0" err="1"/>
              <a:t>findAllActiveUsers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40299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@Query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Native query</a:t>
            </a:r>
            <a:endParaRPr lang="en-IN" dirty="0"/>
          </a:p>
          <a:p>
            <a:endParaRPr lang="en-IN" dirty="0"/>
          </a:p>
          <a:p>
            <a:r>
              <a:rPr lang="en-IN" dirty="0"/>
              <a:t>To set the value of the </a:t>
            </a:r>
            <a:r>
              <a:rPr lang="en-IN" dirty="0" err="1"/>
              <a:t>nativeQuery</a:t>
            </a:r>
            <a:r>
              <a:rPr lang="en-IN" dirty="0"/>
              <a:t> attribute to true and define the native SQL query in the value attribute of the annotation: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@Query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</a:t>
            </a:r>
            <a:r>
              <a:rPr lang="en-IN" dirty="0"/>
              <a:t>value = "SELECT * FROM USERS u WHERE </a:t>
            </a:r>
            <a:r>
              <a:rPr lang="en-IN" dirty="0" err="1"/>
              <a:t>u.status</a:t>
            </a:r>
            <a:r>
              <a:rPr lang="en-IN" dirty="0"/>
              <a:t> = 1", </a:t>
            </a:r>
            <a:r>
              <a:rPr lang="en-IN" dirty="0" smtClean="0"/>
              <a:t>  </a:t>
            </a:r>
            <a:r>
              <a:rPr lang="en-IN" dirty="0" err="1"/>
              <a:t>nativeQuery</a:t>
            </a:r>
            <a:r>
              <a:rPr lang="en-IN" dirty="0"/>
              <a:t> = true)</a:t>
            </a:r>
          </a:p>
          <a:p>
            <a:r>
              <a:rPr lang="en-IN" dirty="0"/>
              <a:t>Collection&lt;User&gt; </a:t>
            </a:r>
            <a:r>
              <a:rPr lang="en-IN" dirty="0" err="1"/>
              <a:t>findAllActiveUsersNative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11353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5" y="276123"/>
            <a:ext cx="9720072" cy="715550"/>
          </a:xfrm>
        </p:spPr>
        <p:txBody>
          <a:bodyPr/>
          <a:lstStyle/>
          <a:p>
            <a:r>
              <a:rPr lang="en-IN" b="1" dirty="0"/>
              <a:t>Creating Query </a:t>
            </a:r>
            <a:r>
              <a:rPr lang="en-IN" b="1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91673"/>
            <a:ext cx="9720073" cy="531768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 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@Query("SELECT t FROM </a:t>
            </a:r>
            <a:r>
              <a:rPr lang="en-IN" dirty="0" err="1"/>
              <a:t>Todo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findById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Even though the </a:t>
            </a:r>
            <a:r>
              <a:rPr lang="en-IN" dirty="0" err="1"/>
              <a:t>findById</a:t>
            </a:r>
            <a:r>
              <a:rPr lang="en-IN" dirty="0"/>
              <a:t>() method follows the naming convention that is used to create database queries from the method name of the query </a:t>
            </a:r>
            <a:r>
              <a:rPr lang="en-IN" dirty="0" smtClean="0"/>
              <a:t>method</a:t>
            </a:r>
          </a:p>
          <a:p>
            <a:r>
              <a:rPr lang="en-IN" dirty="0" err="1" smtClean="0"/>
              <a:t>findById</a:t>
            </a:r>
            <a:r>
              <a:rPr lang="en-IN" dirty="0"/>
              <a:t>() method returns </a:t>
            </a:r>
            <a:r>
              <a:rPr lang="en-IN" dirty="0" err="1"/>
              <a:t>todo</a:t>
            </a:r>
            <a:r>
              <a:rPr lang="en-IN" dirty="0"/>
              <a:t> entries whose title is ‘title’, because that is the query which is specified by using the @Query annotation.</a:t>
            </a:r>
          </a:p>
        </p:txBody>
      </p:sp>
    </p:spTree>
    <p:extLst>
      <p:ext uri="{BB962C8B-B14F-4D97-AF65-F5344CB8AC3E}">
        <p14:creationId xmlns:p14="http://schemas.microsoft.com/office/powerpoint/2010/main" val="2625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Scenario 1) Association managed by both entities</a:t>
            </a:r>
          </a:p>
          <a:p>
            <a:r>
              <a:rPr lang="en-IN" dirty="0"/>
              <a:t>In this type of association, define the association as below using @</a:t>
            </a:r>
            <a:r>
              <a:rPr lang="en-IN" dirty="0" err="1"/>
              <a:t>OneToOne</a:t>
            </a:r>
            <a:r>
              <a:rPr lang="en-IN" dirty="0"/>
              <a:t> annotation.</a:t>
            </a:r>
          </a:p>
          <a:p>
            <a:endParaRPr lang="en-IN" dirty="0"/>
          </a:p>
          <a:p>
            <a:r>
              <a:rPr lang="en-IN" dirty="0"/>
              <a:t>//Inside EmployeeEntity.java</a:t>
            </a:r>
          </a:p>
          <a:p>
            <a:r>
              <a:rPr lang="en-IN" dirty="0"/>
              <a:t>@</a:t>
            </a:r>
            <a:r>
              <a:rPr lang="en-IN" dirty="0" err="1"/>
              <a:t>OneToOne</a:t>
            </a:r>
            <a:endParaRPr lang="en-IN" dirty="0"/>
          </a:p>
          <a:p>
            <a:r>
              <a:rPr lang="en-IN" dirty="0" err="1"/>
              <a:t>AccountEntity</a:t>
            </a:r>
            <a:r>
              <a:rPr lang="en-IN" dirty="0"/>
              <a:t>       account;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//Inside AccountEntity.java</a:t>
            </a:r>
          </a:p>
          <a:p>
            <a:r>
              <a:rPr lang="en-IN" dirty="0"/>
              <a:t>@</a:t>
            </a:r>
            <a:r>
              <a:rPr lang="en-IN" dirty="0" err="1"/>
              <a:t>OneToOne</a:t>
            </a:r>
            <a:endParaRPr lang="en-IN" dirty="0"/>
          </a:p>
          <a:p>
            <a:r>
              <a:rPr lang="en-IN" dirty="0" err="1"/>
              <a:t>EmployeeEntity</a:t>
            </a:r>
            <a:r>
              <a:rPr lang="en-IN" dirty="0"/>
              <a:t>      employee;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44226" y="373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With above association, both ends are managing the association so both must be updated with information of each other using setter methods defined in entity java files. </a:t>
            </a:r>
          </a:p>
          <a:p>
            <a:r>
              <a:rPr lang="en-IN" dirty="0"/>
              <a:t>If fail to do so, will not be able to fetch the associated entity information and it will be returned as null.</a:t>
            </a:r>
          </a:p>
        </p:txBody>
      </p:sp>
    </p:spTree>
    <p:extLst>
      <p:ext uri="{BB962C8B-B14F-4D97-AF65-F5344CB8AC3E}">
        <p14:creationId xmlns:p14="http://schemas.microsoft.com/office/powerpoint/2010/main" val="8199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0517"/>
            <a:ext cx="9720072" cy="702671"/>
          </a:xfrm>
        </p:spPr>
        <p:txBody>
          <a:bodyPr/>
          <a:lstStyle/>
          <a:p>
            <a:r>
              <a:rPr lang="en-IN" b="1" dirty="0"/>
              <a:t>Creating JPQL </a:t>
            </a:r>
            <a:r>
              <a:rPr lang="en-IN" b="1" dirty="0" smtClean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78039"/>
            <a:ext cx="9720073" cy="493132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We can create a JPQL query with the @Query annotation by following these steps:</a:t>
            </a:r>
          </a:p>
          <a:p>
            <a:endParaRPr lang="en-IN" dirty="0"/>
          </a:p>
          <a:p>
            <a:r>
              <a:rPr lang="en-IN" dirty="0"/>
              <a:t>Add a query method to our repository interface.</a:t>
            </a:r>
          </a:p>
          <a:p>
            <a:r>
              <a:rPr lang="en-IN" dirty="0"/>
              <a:t>Annotate the query method with the @Query annotation, and specify the invoked query by setting it as the value of the @Query annotation.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@Query("SELECT t FROM </a:t>
            </a:r>
            <a:r>
              <a:rPr lang="en-IN" dirty="0" err="1"/>
              <a:t>Todo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360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0517"/>
            <a:ext cx="9720072" cy="7026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Creating </a:t>
            </a:r>
            <a:r>
              <a:rPr lang="en-IN" b="1" dirty="0" smtClean="0"/>
              <a:t>Native SQL </a:t>
            </a:r>
            <a:r>
              <a:rPr lang="en-IN" b="1" dirty="0"/>
              <a:t>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43189"/>
            <a:ext cx="9720073" cy="526617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We can create a SQL query with the @Query annotation by following these steps:</a:t>
            </a:r>
          </a:p>
          <a:p>
            <a:r>
              <a:rPr lang="en-IN" dirty="0" smtClean="0"/>
              <a:t>Add </a:t>
            </a:r>
            <a:r>
              <a:rPr lang="en-IN" dirty="0"/>
              <a:t>a query method to our repository interface.</a:t>
            </a:r>
          </a:p>
          <a:p>
            <a:r>
              <a:rPr lang="en-IN" dirty="0"/>
              <a:t>Annotate the query method with the @Query annotation, and specify the invoked query by setting it as the value of the @Query annotation’s value attribute.</a:t>
            </a:r>
          </a:p>
          <a:p>
            <a:r>
              <a:rPr lang="en-IN" dirty="0"/>
              <a:t>Set the value of the @Query annotation’s </a:t>
            </a:r>
            <a:r>
              <a:rPr lang="en-IN" b="1" dirty="0" err="1"/>
              <a:t>nativeQuery</a:t>
            </a:r>
            <a:r>
              <a:rPr lang="en-IN" b="1" dirty="0"/>
              <a:t> attribute to true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@Query(value = "SELECT * FROM </a:t>
            </a:r>
            <a:r>
              <a:rPr lang="en-IN" dirty="0" err="1"/>
              <a:t>todos</a:t>
            </a:r>
            <a:r>
              <a:rPr lang="en-IN" dirty="0"/>
              <a:t> t WHERE </a:t>
            </a:r>
            <a:r>
              <a:rPr lang="en-IN" dirty="0" err="1"/>
              <a:t>t.title</a:t>
            </a:r>
            <a:r>
              <a:rPr lang="en-IN" dirty="0"/>
              <a:t> = 'title'",</a:t>
            </a:r>
          </a:p>
          <a:p>
            <a:r>
              <a:rPr lang="en-IN" dirty="0"/>
              <a:t>            </a:t>
            </a:r>
            <a:r>
              <a:rPr lang="en-IN" dirty="0" err="1"/>
              <a:t>nativeQuery</a:t>
            </a:r>
            <a:r>
              <a:rPr lang="en-IN" dirty="0"/>
              <a:t>=true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4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@</a:t>
            </a:r>
            <a:r>
              <a:rPr lang="en-IN" i="1" dirty="0" err="1"/>
              <a:t>Param</a:t>
            </a:r>
            <a:r>
              <a:rPr lang="en-IN" dirty="0"/>
              <a:t> annotation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Add </a:t>
            </a:r>
            <a:r>
              <a:rPr lang="en-IN" dirty="0"/>
              <a:t>one method parameter to the query method and configure the name of the named parameter by annotating the method parameter with the @</a:t>
            </a:r>
            <a:r>
              <a:rPr lang="en-IN" dirty="0" err="1"/>
              <a:t>Param</a:t>
            </a:r>
            <a:r>
              <a:rPr lang="en-IN" dirty="0"/>
              <a:t> annotation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org.springframework.data.jpa.repository.Query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org.springframework.data.repository.query.Param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@Query("SELECT t FROM </a:t>
            </a:r>
            <a:r>
              <a:rPr lang="en-IN" dirty="0" err="1"/>
              <a:t>Todo</a:t>
            </a:r>
            <a:r>
              <a:rPr lang="en-IN" dirty="0"/>
              <a:t> t WHERE " +</a:t>
            </a:r>
          </a:p>
          <a:p>
            <a:r>
              <a:rPr lang="en-IN" dirty="0"/>
              <a:t>            "LOWER(</a:t>
            </a:r>
            <a:r>
              <a:rPr lang="en-IN" dirty="0" err="1"/>
              <a:t>t.title</a:t>
            </a:r>
            <a:r>
              <a:rPr lang="en-IN" dirty="0"/>
              <a:t>) LIKE LOWER(CONCAT('%',:</a:t>
            </a:r>
            <a:r>
              <a:rPr lang="en-IN" dirty="0" err="1"/>
              <a:t>searchTerm</a:t>
            </a:r>
            <a:r>
              <a:rPr lang="en-IN" dirty="0"/>
              <a:t>, '%')) OR " +</a:t>
            </a:r>
          </a:p>
          <a:p>
            <a:r>
              <a:rPr lang="en-IN" dirty="0"/>
              <a:t>            "LOWER(</a:t>
            </a:r>
            <a:r>
              <a:rPr lang="en-IN" dirty="0" err="1"/>
              <a:t>t.description</a:t>
            </a:r>
            <a:r>
              <a:rPr lang="en-IN" dirty="0"/>
              <a:t>) LIKE LOWER(CONCAT('%',:</a:t>
            </a:r>
            <a:r>
              <a:rPr lang="en-IN" dirty="0" err="1"/>
              <a:t>searchTerm</a:t>
            </a:r>
            <a:r>
              <a:rPr lang="en-IN" dirty="0"/>
              <a:t>, '%'))")</a:t>
            </a:r>
          </a:p>
          <a:p>
            <a:r>
              <a:rPr lang="en-IN" dirty="0"/>
              <a:t>   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findBySearchTerm</a:t>
            </a:r>
            <a:r>
              <a:rPr lang="en-IN" dirty="0"/>
              <a:t>(@</a:t>
            </a:r>
            <a:r>
              <a:rPr lang="en-IN" dirty="0" err="1"/>
              <a:t>Param</a:t>
            </a:r>
            <a:r>
              <a:rPr lang="en-IN" dirty="0"/>
              <a:t>("</a:t>
            </a:r>
            <a:r>
              <a:rPr lang="en-IN" dirty="0" err="1"/>
              <a:t>searchTerm</a:t>
            </a:r>
            <a:r>
              <a:rPr lang="en-IN" dirty="0"/>
              <a:t>") String </a:t>
            </a:r>
            <a:r>
              <a:rPr lang="en-IN" dirty="0" err="1"/>
              <a:t>searchTerm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4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If we want to create a query method that returns the </a:t>
            </a:r>
            <a:r>
              <a:rPr lang="en-IN" dirty="0" err="1"/>
              <a:t>todo</a:t>
            </a:r>
            <a:r>
              <a:rPr lang="en-IN" dirty="0"/>
              <a:t> entry whose id is given as a method parameter, we have to add one of the following query methods to our repository interface:</a:t>
            </a:r>
          </a:p>
          <a:p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java.util.Optional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/*** Returns the found </a:t>
            </a:r>
            <a:r>
              <a:rPr lang="en-IN" dirty="0" err="1"/>
              <a:t>todo</a:t>
            </a:r>
            <a:r>
              <a:rPr lang="en-IN" dirty="0"/>
              <a:t> entry by using its id as search </a:t>
            </a:r>
            <a:r>
              <a:rPr lang="en-IN" dirty="0" smtClean="0"/>
              <a:t>criteria</a:t>
            </a:r>
            <a:r>
              <a:rPr lang="en-IN" dirty="0"/>
              <a:t>. If no </a:t>
            </a:r>
            <a:r>
              <a:rPr lang="en-IN" dirty="0" err="1"/>
              <a:t>todo</a:t>
            </a:r>
            <a:r>
              <a:rPr lang="en-IN" dirty="0"/>
              <a:t> entry is found, this method returns null.*/</a:t>
            </a:r>
          </a:p>
          <a:p>
            <a:r>
              <a:rPr lang="en-IN" dirty="0" smtClean="0"/>
              <a:t>public </a:t>
            </a:r>
            <a:r>
              <a:rPr lang="en-IN" dirty="0" err="1"/>
              <a:t>Todo</a:t>
            </a:r>
            <a:r>
              <a:rPr lang="en-IN" dirty="0"/>
              <a:t> </a:t>
            </a:r>
            <a:r>
              <a:rPr lang="en-IN" dirty="0" err="1"/>
              <a:t>findById</a:t>
            </a:r>
            <a:r>
              <a:rPr lang="en-IN" dirty="0"/>
              <a:t>(Long id);</a:t>
            </a:r>
          </a:p>
          <a:p>
            <a:endParaRPr lang="en-IN" dirty="0" smtClean="0"/>
          </a:p>
          <a:p>
            <a:r>
              <a:rPr lang="en-IN" dirty="0" smtClean="0"/>
              <a:t>/*** </a:t>
            </a:r>
            <a:r>
              <a:rPr lang="en-IN" dirty="0"/>
              <a:t>Returns an Optional which contains the found </a:t>
            </a:r>
            <a:r>
              <a:rPr lang="en-IN" dirty="0" err="1"/>
              <a:t>todo</a:t>
            </a:r>
            <a:r>
              <a:rPr lang="en-IN" dirty="0"/>
              <a:t> </a:t>
            </a:r>
            <a:r>
              <a:rPr lang="en-IN" dirty="0" smtClean="0"/>
              <a:t> entry </a:t>
            </a:r>
            <a:r>
              <a:rPr lang="en-IN" dirty="0"/>
              <a:t>by using its id as search criteria. If no to </a:t>
            </a:r>
            <a:r>
              <a:rPr lang="en-IN" dirty="0" smtClean="0"/>
              <a:t>entry </a:t>
            </a:r>
            <a:r>
              <a:rPr lang="en-IN" dirty="0"/>
              <a:t>is found, this method returns an empty Optional. */</a:t>
            </a:r>
          </a:p>
          <a:p>
            <a:r>
              <a:rPr lang="en-IN" dirty="0"/>
              <a:t>public Optional&lt;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findById</a:t>
            </a:r>
            <a:r>
              <a:rPr lang="en-IN" dirty="0"/>
              <a:t>(Long id);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8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create a query method that returns </a:t>
            </a:r>
            <a:r>
              <a:rPr lang="en-IN" dirty="0" err="1"/>
              <a:t>todo</a:t>
            </a:r>
            <a:r>
              <a:rPr lang="en-IN" dirty="0"/>
              <a:t> entries whose title or description is given as a method parameter, we have to add the following query method to our repository interface: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/**</a:t>
            </a:r>
          </a:p>
          <a:p>
            <a:r>
              <a:rPr lang="en-IN" dirty="0"/>
              <a:t>     * Returns the found </a:t>
            </a:r>
            <a:r>
              <a:rPr lang="en-IN" dirty="0" err="1"/>
              <a:t>todo</a:t>
            </a:r>
            <a:r>
              <a:rPr lang="en-IN" dirty="0"/>
              <a:t> entry whose title or description is given</a:t>
            </a:r>
          </a:p>
          <a:p>
            <a:r>
              <a:rPr lang="en-IN" dirty="0"/>
              <a:t>     * as a method parameter. If no </a:t>
            </a:r>
            <a:r>
              <a:rPr lang="en-IN" dirty="0" err="1"/>
              <a:t>todo</a:t>
            </a:r>
            <a:r>
              <a:rPr lang="en-IN" dirty="0"/>
              <a:t> entry is found, this method</a:t>
            </a:r>
          </a:p>
          <a:p>
            <a:r>
              <a:rPr lang="en-IN" dirty="0"/>
              <a:t>     * returns an empty list.</a:t>
            </a:r>
          </a:p>
          <a:p>
            <a:r>
              <a:rPr lang="en-IN" dirty="0"/>
              <a:t>     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findByTitleOrDescription</a:t>
            </a:r>
            <a:r>
              <a:rPr lang="en-IN" dirty="0"/>
              <a:t>(String title, String description);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425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/>
          </a:bodyPr>
          <a:lstStyle/>
          <a:p>
            <a:r>
              <a:rPr lang="en-IN" dirty="0"/>
              <a:t>If we want to create a query method that returns the number of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the following query method to our repository interface:</a:t>
            </a:r>
          </a:p>
          <a:p>
            <a:endParaRPr lang="en-IN" dirty="0"/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 smtClean="0"/>
              <a:t>/**</a:t>
            </a:r>
            <a:endParaRPr lang="en-IN" dirty="0"/>
          </a:p>
          <a:p>
            <a:r>
              <a:rPr lang="en-IN" dirty="0"/>
              <a:t>     * Returns the number of </a:t>
            </a:r>
            <a:r>
              <a:rPr lang="en-IN" dirty="0" err="1"/>
              <a:t>todo</a:t>
            </a:r>
            <a:r>
              <a:rPr lang="en-IN" dirty="0"/>
              <a:t> entry whose title is given</a:t>
            </a:r>
          </a:p>
          <a:p>
            <a:r>
              <a:rPr lang="en-IN" dirty="0"/>
              <a:t>     * as a method parameter.</a:t>
            </a:r>
          </a:p>
          <a:p>
            <a:r>
              <a:rPr lang="en-IN" dirty="0" smtClean="0"/>
              <a:t>*/</a:t>
            </a:r>
            <a:endParaRPr lang="en-IN" dirty="0"/>
          </a:p>
          <a:p>
            <a:r>
              <a:rPr lang="en-IN" dirty="0"/>
              <a:t>    public long </a:t>
            </a:r>
            <a:r>
              <a:rPr lang="en-IN" dirty="0" err="1"/>
              <a:t>countByTitle</a:t>
            </a:r>
            <a:r>
              <a:rPr lang="en-IN" dirty="0"/>
              <a:t>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057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59099"/>
            <a:ext cx="9720073" cy="549927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return the distinct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the following query method to our repository interface:</a:t>
            </a:r>
          </a:p>
          <a:p>
            <a:r>
              <a:rPr lang="en-IN" dirty="0" smtClean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/**</a:t>
            </a:r>
          </a:p>
          <a:p>
            <a:r>
              <a:rPr lang="en-IN" dirty="0"/>
              <a:t>     * Returns the distinct </a:t>
            </a:r>
            <a:r>
              <a:rPr lang="en-IN" dirty="0" err="1"/>
              <a:t>todo</a:t>
            </a:r>
            <a:r>
              <a:rPr lang="en-IN" dirty="0"/>
              <a:t> entries whose title is given</a:t>
            </a:r>
          </a:p>
          <a:p>
            <a:r>
              <a:rPr lang="en-IN" dirty="0"/>
              <a:t>     * as a method parameter. If no </a:t>
            </a:r>
            <a:r>
              <a:rPr lang="en-IN" dirty="0" err="1"/>
              <a:t>todo</a:t>
            </a:r>
            <a:r>
              <a:rPr lang="en-IN" dirty="0"/>
              <a:t> entries is found, this</a:t>
            </a:r>
          </a:p>
          <a:p>
            <a:r>
              <a:rPr lang="en-IN" dirty="0"/>
              <a:t>     * method returns an empty list.</a:t>
            </a:r>
          </a:p>
          <a:p>
            <a:r>
              <a:rPr lang="en-IN" dirty="0"/>
              <a:t>     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findDistinctByTitle</a:t>
            </a:r>
            <a:r>
              <a:rPr lang="en-IN" dirty="0"/>
              <a:t>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5341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65915"/>
            <a:ext cx="9720073" cy="56924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If we want to </a:t>
            </a:r>
            <a:r>
              <a:rPr lang="en-IN" dirty="0" err="1"/>
              <a:t>to</a:t>
            </a:r>
            <a:r>
              <a:rPr lang="en-IN" dirty="0"/>
              <a:t> return the first 3 </a:t>
            </a:r>
            <a:r>
              <a:rPr lang="en-IN" dirty="0" err="1"/>
              <a:t>todo</a:t>
            </a:r>
            <a:r>
              <a:rPr lang="en-IN" dirty="0"/>
              <a:t> entries whose title is given as a method parameter, we have to add one of the following query methods to our repository interface: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/>
              <a:t> </a:t>
            </a:r>
            <a:r>
              <a:rPr lang="en-IN" dirty="0" smtClean="0"/>
              <a:t> /*** </a:t>
            </a:r>
            <a:r>
              <a:rPr lang="en-IN" dirty="0"/>
              <a:t>Returns the first three </a:t>
            </a:r>
            <a:r>
              <a:rPr lang="en-IN" dirty="0" err="1"/>
              <a:t>todo</a:t>
            </a:r>
            <a:r>
              <a:rPr lang="en-IN" dirty="0"/>
              <a:t> entries whose title is </a:t>
            </a:r>
            <a:r>
              <a:rPr lang="en-IN" dirty="0" smtClean="0"/>
              <a:t>given </a:t>
            </a:r>
            <a:r>
              <a:rPr lang="en-IN" dirty="0"/>
              <a:t>as a method parameter. If no </a:t>
            </a:r>
            <a:r>
              <a:rPr lang="en-IN" dirty="0" err="1"/>
              <a:t>todo</a:t>
            </a:r>
            <a:r>
              <a:rPr lang="en-IN" dirty="0"/>
              <a:t> entries is found, </a:t>
            </a:r>
            <a:r>
              <a:rPr lang="en-IN" dirty="0" smtClean="0"/>
              <a:t>this </a:t>
            </a:r>
            <a:r>
              <a:rPr lang="en-IN" dirty="0"/>
              <a:t>method returns an empty list</a:t>
            </a:r>
            <a:r>
              <a:rPr lang="en-IN" dirty="0" smtClean="0"/>
              <a:t>.     </a:t>
            </a:r>
            <a:r>
              <a:rPr lang="en-IN" dirty="0"/>
              <a:t>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findFirst3ByTitleOrderByTitleAsc(String title);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smtClean="0"/>
              <a:t>/*** </a:t>
            </a:r>
            <a:r>
              <a:rPr lang="en-IN" dirty="0"/>
              <a:t>Returns the first three </a:t>
            </a:r>
            <a:r>
              <a:rPr lang="en-IN" dirty="0" err="1"/>
              <a:t>todo</a:t>
            </a:r>
            <a:r>
              <a:rPr lang="en-IN" dirty="0"/>
              <a:t> entries whose title is </a:t>
            </a:r>
            <a:r>
              <a:rPr lang="en-IN" dirty="0" smtClean="0"/>
              <a:t>given </a:t>
            </a:r>
            <a:r>
              <a:rPr lang="en-IN" dirty="0"/>
              <a:t>as a method parameter. If no </a:t>
            </a:r>
            <a:r>
              <a:rPr lang="en-IN" dirty="0" err="1"/>
              <a:t>todo</a:t>
            </a:r>
            <a:r>
              <a:rPr lang="en-IN" dirty="0"/>
              <a:t> entries is found, </a:t>
            </a:r>
            <a:r>
              <a:rPr lang="en-IN" dirty="0" smtClean="0"/>
              <a:t>this </a:t>
            </a:r>
            <a:r>
              <a:rPr lang="en-IN" dirty="0"/>
              <a:t>method returns an empty list</a:t>
            </a:r>
            <a:r>
              <a:rPr lang="en-IN" dirty="0" smtClean="0"/>
              <a:t>.    </a:t>
            </a:r>
            <a:r>
              <a:rPr lang="en-IN" dirty="0"/>
              <a:t>*/</a:t>
            </a:r>
          </a:p>
          <a:p>
            <a:r>
              <a:rPr lang="en-IN" dirty="0"/>
              <a:t>    public List&lt;</a:t>
            </a:r>
            <a:r>
              <a:rPr lang="en-IN" dirty="0" err="1"/>
              <a:t>Todo</a:t>
            </a:r>
            <a:r>
              <a:rPr lang="en-IN" dirty="0"/>
              <a:t>&gt; findTop3ByTitleOrderByTitleAsc(String title);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46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65115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Query with 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65915"/>
            <a:ext cx="9720073" cy="5692462"/>
          </a:xfrm>
        </p:spPr>
        <p:txBody>
          <a:bodyPr>
            <a:normAutofit fontScale="92500"/>
          </a:bodyPr>
          <a:lstStyle/>
          <a:p>
            <a:r>
              <a:rPr lang="en-IN" dirty="0"/>
              <a:t>Ensure that the query method returns </a:t>
            </a:r>
            <a:r>
              <a:rPr lang="en-IN" dirty="0" err="1"/>
              <a:t>todo</a:t>
            </a:r>
            <a:r>
              <a:rPr lang="en-IN" dirty="0"/>
              <a:t> entries whose title contains the given search term. </a:t>
            </a:r>
          </a:p>
          <a:p>
            <a:r>
              <a:rPr lang="en-IN" dirty="0"/>
              <a:t>By appending the property expression: Title and the keyword: Contains to the method name.</a:t>
            </a:r>
          </a:p>
          <a:p>
            <a:r>
              <a:rPr lang="en-IN" dirty="0"/>
              <a:t>Ensure that the search is case insensitive. </a:t>
            </a:r>
          </a:p>
          <a:p>
            <a:r>
              <a:rPr lang="en-IN" dirty="0"/>
              <a:t>Do this by appending the keyword: </a:t>
            </a:r>
            <a:r>
              <a:rPr lang="en-IN" dirty="0" err="1"/>
              <a:t>AllIgnoreCase</a:t>
            </a:r>
            <a:r>
              <a:rPr lang="en-IN" dirty="0"/>
              <a:t> to the method name.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org.springframework.data.jpa.repository.Query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org.springframework.data.repository.Repository</a:t>
            </a:r>
            <a:r>
              <a:rPr lang="en-IN" dirty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r>
              <a:rPr lang="en-IN" dirty="0" smtClean="0"/>
              <a:t>interface </a:t>
            </a:r>
            <a:r>
              <a:rPr lang="en-IN" dirty="0" err="1"/>
              <a:t>TodoRepository</a:t>
            </a:r>
            <a:r>
              <a:rPr lang="en-IN" dirty="0"/>
              <a:t> extends Repository&lt;</a:t>
            </a:r>
            <a:r>
              <a:rPr lang="en-IN" dirty="0" err="1"/>
              <a:t>Todo</a:t>
            </a:r>
            <a:r>
              <a:rPr lang="en-IN" dirty="0"/>
              <a:t>, Long&gt; {</a:t>
            </a:r>
          </a:p>
          <a:p>
            <a:r>
              <a:rPr lang="en-IN" dirty="0" smtClean="0"/>
              <a:t>    </a:t>
            </a:r>
            <a:r>
              <a:rPr lang="en-IN" dirty="0"/>
              <a:t>List&lt;</a:t>
            </a:r>
            <a:r>
              <a:rPr lang="en-IN" dirty="0" err="1"/>
              <a:t>Todo</a:t>
            </a:r>
            <a:r>
              <a:rPr lang="en-IN" dirty="0"/>
              <a:t>&gt; </a:t>
            </a:r>
            <a:r>
              <a:rPr lang="en-IN" dirty="0" err="1"/>
              <a:t>findByDescriptionContainsOrTitleContainsAllIgnoreCase</a:t>
            </a:r>
            <a:r>
              <a:rPr lang="en-IN" dirty="0"/>
              <a:t>(</a:t>
            </a:r>
          </a:p>
          <a:p>
            <a:r>
              <a:rPr lang="en-IN" dirty="0"/>
              <a:t>                 String </a:t>
            </a:r>
            <a:r>
              <a:rPr lang="en-IN" dirty="0" err="1"/>
              <a:t>descriptionPart,String</a:t>
            </a:r>
            <a:r>
              <a:rPr lang="en-IN" dirty="0"/>
              <a:t> </a:t>
            </a:r>
            <a:r>
              <a:rPr lang="en-IN" dirty="0" err="1"/>
              <a:t>titlePart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02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7003"/>
            <a:ext cx="9720072" cy="5094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50006"/>
            <a:ext cx="9720073" cy="5872766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Scenario 1) Association managed by both entities</a:t>
            </a:r>
          </a:p>
          <a:p>
            <a:r>
              <a:rPr lang="en-IN" dirty="0"/>
              <a:t>In this type of association, define the association as below using @</a:t>
            </a:r>
            <a:r>
              <a:rPr lang="en-IN" dirty="0" err="1"/>
              <a:t>OneToOne</a:t>
            </a:r>
            <a:r>
              <a:rPr lang="en-IN" dirty="0"/>
              <a:t> annotation.</a:t>
            </a:r>
          </a:p>
          <a:p>
            <a:endParaRPr lang="en-IN" dirty="0"/>
          </a:p>
          <a:p>
            <a:r>
              <a:rPr lang="en-IN" dirty="0"/>
              <a:t>// Create new Employee object</a:t>
            </a:r>
          </a:p>
          <a:p>
            <a:r>
              <a:rPr lang="en-IN" dirty="0"/>
              <a:t>      </a:t>
            </a:r>
            <a:r>
              <a:rPr lang="en-IN" dirty="0" err="1"/>
              <a:t>EmployeeEntity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= new </a:t>
            </a:r>
            <a:r>
              <a:rPr lang="en-IN" dirty="0" err="1"/>
              <a:t>EmployeeEntity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emp.setFirstName</a:t>
            </a:r>
            <a:r>
              <a:rPr lang="en-IN" dirty="0" smtClean="0"/>
              <a:t>(“ABC");</a:t>
            </a:r>
            <a:endParaRPr lang="en-IN" dirty="0"/>
          </a:p>
          <a:p>
            <a:r>
              <a:rPr lang="en-IN" dirty="0"/>
              <a:t>      </a:t>
            </a:r>
            <a:r>
              <a:rPr lang="en-IN" dirty="0" err="1"/>
              <a:t>emp.setLastName</a:t>
            </a:r>
            <a:r>
              <a:rPr lang="en-IN" dirty="0" smtClean="0"/>
              <a:t>(“XYZ");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   // Create new Employee object</a:t>
            </a:r>
          </a:p>
          <a:p>
            <a:r>
              <a:rPr lang="en-IN" dirty="0"/>
              <a:t>      </a:t>
            </a:r>
            <a:r>
              <a:rPr lang="en-IN" dirty="0" err="1"/>
              <a:t>AccountEntity</a:t>
            </a:r>
            <a:r>
              <a:rPr lang="en-IN" dirty="0"/>
              <a:t> </a:t>
            </a:r>
            <a:r>
              <a:rPr lang="en-IN" dirty="0" err="1"/>
              <a:t>acc</a:t>
            </a:r>
            <a:r>
              <a:rPr lang="en-IN" dirty="0"/>
              <a:t> = new </a:t>
            </a:r>
            <a:r>
              <a:rPr lang="en-IN" dirty="0" err="1"/>
              <a:t>AccountEntity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acc.setAccountNumber</a:t>
            </a:r>
            <a:r>
              <a:rPr lang="en-IN" dirty="0"/>
              <a:t>("DUMMY_ACCOUNT");</a:t>
            </a:r>
          </a:p>
          <a:p>
            <a:r>
              <a:rPr lang="en-IN" dirty="0"/>
              <a:t>      </a:t>
            </a:r>
            <a:r>
              <a:rPr lang="en-IN" dirty="0" err="1"/>
              <a:t>emp.setAccount</a:t>
            </a:r>
            <a:r>
              <a:rPr lang="en-IN" dirty="0"/>
              <a:t>(</a:t>
            </a:r>
            <a:r>
              <a:rPr lang="en-IN" dirty="0" err="1"/>
              <a:t>acc</a:t>
            </a:r>
            <a:r>
              <a:rPr lang="en-IN" dirty="0"/>
              <a:t>);</a:t>
            </a:r>
          </a:p>
          <a:p>
            <a:r>
              <a:rPr lang="en-IN" dirty="0"/>
              <a:t>      //</a:t>
            </a:r>
            <a:r>
              <a:rPr lang="en-IN" dirty="0" err="1"/>
              <a:t>acc.setEmployee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</a:t>
            </a:r>
            <a:r>
              <a:rPr lang="en-IN" dirty="0" err="1"/>
              <a:t>sessionOne.save</a:t>
            </a:r>
            <a:r>
              <a:rPr lang="en-IN" dirty="0"/>
              <a:t>(</a:t>
            </a:r>
            <a:r>
              <a:rPr lang="en-IN" dirty="0" err="1"/>
              <a:t>acc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sessionOne.save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/>
              <a:t>      </a:t>
            </a:r>
            <a:r>
              <a:rPr lang="en-IN" dirty="0" err="1"/>
              <a:t>sessionOne.getTransaction</a:t>
            </a:r>
            <a:r>
              <a:rPr lang="en-IN" dirty="0"/>
              <a:t>().commit();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4164" y="178881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Integer </a:t>
            </a:r>
            <a:r>
              <a:rPr lang="en-IN" dirty="0" err="1"/>
              <a:t>genEmpId</a:t>
            </a:r>
            <a:r>
              <a:rPr lang="en-IN" dirty="0"/>
              <a:t> = </a:t>
            </a:r>
            <a:r>
              <a:rPr lang="en-IN" dirty="0" err="1"/>
              <a:t>emp.getEmployeeId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Integer </a:t>
            </a:r>
            <a:r>
              <a:rPr lang="en-IN" dirty="0" err="1"/>
              <a:t>genAccId</a:t>
            </a:r>
            <a:r>
              <a:rPr lang="en-IN" dirty="0"/>
              <a:t>  = </a:t>
            </a:r>
            <a:r>
              <a:rPr lang="en-IN" dirty="0" err="1"/>
              <a:t>acc.getAccountId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</a:p>
          <a:p>
            <a:r>
              <a:rPr lang="en-IN" dirty="0" smtClean="0"/>
              <a:t>Session </a:t>
            </a:r>
            <a:r>
              <a:rPr lang="en-IN" dirty="0" err="1"/>
              <a:t>sessionTwo</a:t>
            </a:r>
            <a:r>
              <a:rPr lang="en-IN" dirty="0"/>
              <a:t> = </a:t>
            </a:r>
            <a:r>
              <a:rPr lang="en-IN" dirty="0" err="1"/>
              <a:t>HibernateUtil.getSessionFactory</a:t>
            </a:r>
            <a:r>
              <a:rPr lang="en-IN" dirty="0"/>
              <a:t>().</a:t>
            </a:r>
            <a:r>
              <a:rPr lang="en-IN" dirty="0" err="1"/>
              <a:t>openSession</a:t>
            </a:r>
            <a:r>
              <a:rPr lang="en-IN" dirty="0"/>
              <a:t>();</a:t>
            </a:r>
          </a:p>
          <a:p>
            <a:endParaRPr lang="en-IN" dirty="0" smtClean="0"/>
          </a:p>
          <a:p>
            <a:r>
              <a:rPr lang="en-IN" dirty="0" err="1" smtClean="0"/>
              <a:t>sessionTwo.beginTransaction</a:t>
            </a:r>
            <a:r>
              <a:rPr lang="en-IN" dirty="0"/>
              <a:t>();</a:t>
            </a:r>
          </a:p>
          <a:p>
            <a:r>
              <a:rPr lang="en-IN" dirty="0" err="1" smtClean="0"/>
              <a:t>EmployeeEntity</a:t>
            </a:r>
            <a:r>
              <a:rPr lang="en-IN" dirty="0" smtClean="0"/>
              <a:t> </a:t>
            </a:r>
            <a:r>
              <a:rPr lang="en-IN" dirty="0"/>
              <a:t>employee = (</a:t>
            </a:r>
            <a:r>
              <a:rPr lang="en-IN" dirty="0" err="1"/>
              <a:t>EmployeeEntity</a:t>
            </a:r>
            <a:r>
              <a:rPr lang="en-IN" dirty="0"/>
              <a:t>) </a:t>
            </a:r>
            <a:r>
              <a:rPr lang="en-IN" dirty="0" err="1"/>
              <a:t>sessionTwo.get</a:t>
            </a:r>
            <a:r>
              <a:rPr lang="en-IN" dirty="0"/>
              <a:t>(</a:t>
            </a:r>
            <a:r>
              <a:rPr lang="en-IN" dirty="0" err="1"/>
              <a:t>EmployeeEntity.class</a:t>
            </a:r>
            <a:r>
              <a:rPr lang="en-IN" dirty="0"/>
              <a:t>, </a:t>
            </a:r>
            <a:r>
              <a:rPr lang="en-IN" dirty="0" err="1"/>
              <a:t>genEmpId</a:t>
            </a:r>
            <a:r>
              <a:rPr lang="en-IN" dirty="0"/>
              <a:t>);</a:t>
            </a:r>
          </a:p>
          <a:p>
            <a:r>
              <a:rPr lang="en-IN" dirty="0" err="1" smtClean="0"/>
              <a:t>AccountEntity</a:t>
            </a:r>
            <a:r>
              <a:rPr lang="en-IN" dirty="0" smtClean="0"/>
              <a:t> </a:t>
            </a:r>
            <a:r>
              <a:rPr lang="en-IN" dirty="0"/>
              <a:t>account = (</a:t>
            </a:r>
            <a:r>
              <a:rPr lang="en-IN" dirty="0" err="1"/>
              <a:t>AccountEntity</a:t>
            </a:r>
            <a:r>
              <a:rPr lang="en-IN" dirty="0"/>
              <a:t>) </a:t>
            </a:r>
            <a:r>
              <a:rPr lang="en-IN" dirty="0" err="1"/>
              <a:t>sessionTwo.get</a:t>
            </a:r>
            <a:r>
              <a:rPr lang="en-IN" dirty="0"/>
              <a:t>(</a:t>
            </a:r>
            <a:r>
              <a:rPr lang="en-IN" dirty="0" err="1"/>
              <a:t>AccountEntity.class</a:t>
            </a:r>
            <a:r>
              <a:rPr lang="en-IN" dirty="0"/>
              <a:t>, </a:t>
            </a:r>
            <a:r>
              <a:rPr lang="en-IN" dirty="0" err="1"/>
              <a:t>genAccId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employee.getEmployeeId</a:t>
            </a:r>
            <a:r>
              <a:rPr lang="en-IN" dirty="0"/>
              <a:t>());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employee.getAccount</a:t>
            </a:r>
            <a:r>
              <a:rPr lang="en-IN" dirty="0"/>
              <a:t>().</a:t>
            </a:r>
            <a:r>
              <a:rPr lang="en-IN" dirty="0" err="1"/>
              <a:t>getAccountNumber</a:t>
            </a:r>
            <a:r>
              <a:rPr lang="en-IN" dirty="0"/>
              <a:t>());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account.getAccountId</a:t>
            </a:r>
            <a:r>
              <a:rPr lang="en-IN" dirty="0"/>
              <a:t>());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account.getEmployee</a:t>
            </a:r>
            <a:r>
              <a:rPr lang="en-IN" dirty="0"/>
              <a:t>().</a:t>
            </a:r>
            <a:r>
              <a:rPr lang="en-IN" dirty="0" err="1"/>
              <a:t>getEmployeeId</a:t>
            </a:r>
            <a:r>
              <a:rPr lang="en-IN" dirty="0"/>
              <a:t>());</a:t>
            </a:r>
          </a:p>
          <a:p>
            <a:r>
              <a:rPr lang="en-IN" dirty="0"/>
              <a:t> </a:t>
            </a:r>
          </a:p>
          <a:p>
            <a:r>
              <a:rPr lang="en-IN" dirty="0" err="1" smtClean="0"/>
              <a:t>HibernateUtil.shutdown</a:t>
            </a:r>
            <a:r>
              <a:rPr lang="en-IN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17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Exception will come.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To correct, must </a:t>
            </a:r>
            <a:r>
              <a:rPr lang="en-IN" b="1" dirty="0">
                <a:solidFill>
                  <a:srgbClr val="FF0000"/>
                </a:solidFill>
              </a:rPr>
              <a:t>un-comment the </a:t>
            </a:r>
            <a:r>
              <a:rPr lang="en-IN" b="1" dirty="0" smtClean="0">
                <a:solidFill>
                  <a:srgbClr val="FF0000"/>
                </a:solidFill>
              </a:rPr>
              <a:t>line- </a:t>
            </a:r>
            <a:r>
              <a:rPr lang="en-IN" b="1" dirty="0" err="1" smtClean="0">
                <a:solidFill>
                  <a:srgbClr val="FF0000"/>
                </a:solidFill>
              </a:rPr>
              <a:t>acc.setEmployee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emp</a:t>
            </a:r>
            <a:r>
              <a:rPr lang="en-IN" b="1" dirty="0" smtClean="0">
                <a:solidFill>
                  <a:srgbClr val="FF0000"/>
                </a:solidFill>
              </a:rPr>
              <a:t>);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Scenario 2) Association managed by single </a:t>
            </a:r>
            <a:r>
              <a:rPr lang="en-IN" b="1" dirty="0" smtClean="0"/>
              <a:t>entity</a:t>
            </a:r>
          </a:p>
          <a:p>
            <a:r>
              <a:rPr lang="en-IN" dirty="0"/>
              <a:t>association is managed by </a:t>
            </a:r>
            <a:r>
              <a:rPr lang="en-IN" dirty="0" err="1" smtClean="0"/>
              <a:t>EmployeeEntity</a:t>
            </a:r>
            <a:r>
              <a:rPr lang="en-IN" dirty="0" smtClean="0"/>
              <a:t> only.</a:t>
            </a:r>
          </a:p>
          <a:p>
            <a:endParaRPr lang="en-IN" dirty="0"/>
          </a:p>
          <a:p>
            <a:r>
              <a:rPr lang="en-IN" dirty="0"/>
              <a:t>//Inside </a:t>
            </a:r>
            <a:r>
              <a:rPr lang="en-IN" dirty="0" smtClean="0"/>
              <a:t>EmployeeEntity.java</a:t>
            </a:r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OneToOne</a:t>
            </a:r>
            <a:endParaRPr lang="en-IN" dirty="0"/>
          </a:p>
          <a:p>
            <a:r>
              <a:rPr lang="en-IN" dirty="0" err="1"/>
              <a:t>AccountEntity</a:t>
            </a:r>
            <a:r>
              <a:rPr lang="en-IN" dirty="0"/>
              <a:t>       account;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//Inside AccountEntity.java</a:t>
            </a:r>
          </a:p>
          <a:p>
            <a:r>
              <a:rPr lang="en-IN" dirty="0"/>
              <a:t>@</a:t>
            </a:r>
            <a:r>
              <a:rPr lang="en-IN" dirty="0" err="1"/>
              <a:t>OneToOne</a:t>
            </a:r>
            <a:r>
              <a:rPr lang="en-IN" dirty="0"/>
              <a:t> (</a:t>
            </a:r>
            <a:r>
              <a:rPr lang="en-IN" dirty="0" err="1"/>
              <a:t>mappedBy</a:t>
            </a:r>
            <a:r>
              <a:rPr lang="en-IN" dirty="0"/>
              <a:t> = "account")</a:t>
            </a:r>
          </a:p>
          <a:p>
            <a:r>
              <a:rPr lang="en-IN" dirty="0" err="1"/>
              <a:t>EmployeeEntity</a:t>
            </a:r>
            <a:r>
              <a:rPr lang="en-IN" dirty="0"/>
              <a:t>      employee;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9532" y="3089581"/>
            <a:ext cx="6417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Now to tell hibernate the association is managed by </a:t>
            </a:r>
            <a:r>
              <a:rPr lang="en-IN" dirty="0" err="1" smtClean="0"/>
              <a:t>EmployeeEntity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 </a:t>
            </a:r>
            <a:r>
              <a:rPr lang="en-IN" dirty="0"/>
              <a:t>‘</a:t>
            </a:r>
            <a:r>
              <a:rPr lang="en-IN" dirty="0" err="1"/>
              <a:t>mappedBy</a:t>
            </a:r>
            <a:r>
              <a:rPr lang="en-IN" dirty="0"/>
              <a:t>‘ attribute inside </a:t>
            </a:r>
            <a:r>
              <a:rPr lang="en-IN" dirty="0" err="1"/>
              <a:t>AccountEntity</a:t>
            </a:r>
            <a:r>
              <a:rPr lang="en-IN" dirty="0"/>
              <a:t> to make it manageable. </a:t>
            </a:r>
          </a:p>
          <a:p>
            <a:r>
              <a:rPr lang="en-IN" dirty="0"/>
              <a:t>Now to test above code , set the association only once using “</a:t>
            </a:r>
            <a:r>
              <a:rPr lang="en-IN" dirty="0" err="1"/>
              <a:t>emp.setAccount</a:t>
            </a:r>
            <a:r>
              <a:rPr lang="en-IN" dirty="0"/>
              <a:t>(</a:t>
            </a:r>
            <a:r>
              <a:rPr lang="en-IN" dirty="0" err="1"/>
              <a:t>acc</a:t>
            </a:r>
            <a:r>
              <a:rPr lang="en-IN" dirty="0"/>
              <a:t>);” and employee entity is which is managing the relationship. </a:t>
            </a:r>
          </a:p>
          <a:p>
            <a:r>
              <a:rPr lang="en-IN" dirty="0" err="1"/>
              <a:t>AccountEntity</a:t>
            </a:r>
            <a:r>
              <a:rPr lang="en-IN" dirty="0"/>
              <a:t> dos not need to know anything explicitly.</a:t>
            </a:r>
          </a:p>
        </p:txBody>
      </p:sp>
    </p:spTree>
    <p:extLst>
      <p:ext uri="{BB962C8B-B14F-4D97-AF65-F5344CB8AC3E}">
        <p14:creationId xmlns:p14="http://schemas.microsoft.com/office/powerpoint/2010/main" val="12104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6859"/>
            <a:ext cx="9720072" cy="3935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9"/>
            <a:ext cx="9720073" cy="5485112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Scenario 2) Association managed by single </a:t>
            </a:r>
            <a:r>
              <a:rPr lang="en-IN" b="1" dirty="0" smtClean="0"/>
              <a:t>entity</a:t>
            </a:r>
          </a:p>
          <a:p>
            <a:r>
              <a:rPr lang="en-IN" dirty="0"/>
              <a:t>Session </a:t>
            </a:r>
            <a:r>
              <a:rPr lang="en-IN" dirty="0" err="1"/>
              <a:t>sessionOne</a:t>
            </a:r>
            <a:r>
              <a:rPr lang="en-IN" dirty="0"/>
              <a:t> = </a:t>
            </a:r>
            <a:r>
              <a:rPr lang="en-IN" dirty="0" err="1"/>
              <a:t>HibernateUtil.getSessionFactory</a:t>
            </a:r>
            <a:r>
              <a:rPr lang="en-IN" dirty="0"/>
              <a:t>().</a:t>
            </a:r>
            <a:r>
              <a:rPr lang="en-IN" dirty="0" err="1"/>
              <a:t>openSession</a:t>
            </a:r>
            <a:r>
              <a:rPr lang="en-IN" dirty="0"/>
              <a:t>();</a:t>
            </a:r>
          </a:p>
          <a:p>
            <a:r>
              <a:rPr lang="en-IN" dirty="0" err="1"/>
              <a:t>sessionOne.beginTransaction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  <a:r>
              <a:rPr lang="en-IN" dirty="0" smtClean="0"/>
              <a:t>// </a:t>
            </a:r>
            <a:r>
              <a:rPr lang="en-IN" dirty="0"/>
              <a:t>Create new Employee object</a:t>
            </a:r>
          </a:p>
          <a:p>
            <a:r>
              <a:rPr lang="en-IN" dirty="0" err="1"/>
              <a:t>EmployeeEntity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= new </a:t>
            </a:r>
            <a:r>
              <a:rPr lang="en-IN" dirty="0" err="1"/>
              <a:t>EmployeeEntity</a:t>
            </a:r>
            <a:r>
              <a:rPr lang="en-IN" dirty="0"/>
              <a:t>();</a:t>
            </a:r>
          </a:p>
          <a:p>
            <a:r>
              <a:rPr lang="en-IN" dirty="0" err="1"/>
              <a:t>emp.setFirstName</a:t>
            </a:r>
            <a:r>
              <a:rPr lang="en-IN" dirty="0"/>
              <a:t>("</a:t>
            </a:r>
            <a:r>
              <a:rPr lang="en-IN" dirty="0" err="1"/>
              <a:t>Lokesh</a:t>
            </a:r>
            <a:r>
              <a:rPr lang="en-IN" dirty="0"/>
              <a:t>");</a:t>
            </a:r>
          </a:p>
          <a:p>
            <a:r>
              <a:rPr lang="en-IN" dirty="0" err="1"/>
              <a:t>emp.setLastName</a:t>
            </a:r>
            <a:r>
              <a:rPr lang="en-IN" dirty="0"/>
              <a:t>("Gupta");</a:t>
            </a:r>
          </a:p>
          <a:p>
            <a:r>
              <a:rPr lang="en-IN" dirty="0"/>
              <a:t> </a:t>
            </a:r>
            <a:r>
              <a:rPr lang="en-IN" dirty="0" smtClean="0"/>
              <a:t>// </a:t>
            </a:r>
            <a:r>
              <a:rPr lang="en-IN" dirty="0"/>
              <a:t>Create new Employee object</a:t>
            </a:r>
          </a:p>
          <a:p>
            <a:r>
              <a:rPr lang="en-IN" dirty="0" err="1"/>
              <a:t>AccountEntity</a:t>
            </a:r>
            <a:r>
              <a:rPr lang="en-IN" dirty="0"/>
              <a:t> </a:t>
            </a:r>
            <a:r>
              <a:rPr lang="en-IN" dirty="0" err="1"/>
              <a:t>acc</a:t>
            </a:r>
            <a:r>
              <a:rPr lang="en-IN" dirty="0"/>
              <a:t> = new </a:t>
            </a:r>
            <a:r>
              <a:rPr lang="en-IN" dirty="0" err="1"/>
              <a:t>AccountEntity</a:t>
            </a:r>
            <a:r>
              <a:rPr lang="en-IN" dirty="0"/>
              <a:t>();</a:t>
            </a:r>
          </a:p>
          <a:p>
            <a:r>
              <a:rPr lang="en-IN" dirty="0" err="1"/>
              <a:t>acc.setAccountNumber</a:t>
            </a:r>
            <a:r>
              <a:rPr lang="en-IN" dirty="0"/>
              <a:t>("DUMMY_ACCOUNT");</a:t>
            </a:r>
          </a:p>
          <a:p>
            <a:r>
              <a:rPr lang="en-IN" dirty="0" err="1"/>
              <a:t>emp.setAccount</a:t>
            </a:r>
            <a:r>
              <a:rPr lang="en-IN" dirty="0"/>
              <a:t>(</a:t>
            </a:r>
            <a:r>
              <a:rPr lang="en-IN" dirty="0" err="1"/>
              <a:t>acc</a:t>
            </a:r>
            <a:r>
              <a:rPr lang="en-IN" dirty="0"/>
              <a:t>);</a:t>
            </a:r>
          </a:p>
          <a:p>
            <a:r>
              <a:rPr lang="en-IN" dirty="0"/>
              <a:t>//</a:t>
            </a:r>
            <a:r>
              <a:rPr lang="en-IN" dirty="0" err="1"/>
              <a:t>acc.setEmployee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  <a:p>
            <a:r>
              <a:rPr lang="en-IN" dirty="0" err="1"/>
              <a:t>sessionOne.save</a:t>
            </a:r>
            <a:r>
              <a:rPr lang="en-IN" dirty="0"/>
              <a:t>(</a:t>
            </a:r>
            <a:r>
              <a:rPr lang="en-IN" dirty="0" err="1"/>
              <a:t>acc</a:t>
            </a:r>
            <a:r>
              <a:rPr lang="en-IN" dirty="0"/>
              <a:t>);</a:t>
            </a:r>
          </a:p>
          <a:p>
            <a:r>
              <a:rPr lang="en-IN" dirty="0" err="1"/>
              <a:t>sessionOne.save</a:t>
            </a:r>
            <a:r>
              <a:rPr lang="en-IN" dirty="0"/>
              <a:t>(</a:t>
            </a:r>
            <a:r>
              <a:rPr lang="en-IN" dirty="0" err="1"/>
              <a:t>emp</a:t>
            </a:r>
            <a:r>
              <a:rPr lang="en-IN" dirty="0"/>
              <a:t>);</a:t>
            </a:r>
          </a:p>
          <a:p>
            <a:r>
              <a:rPr lang="en-IN" dirty="0" err="1"/>
              <a:t>sessionOne.getTransaction</a:t>
            </a:r>
            <a:r>
              <a:rPr lang="en-IN" dirty="0"/>
              <a:t>().commit();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9076" y="1878966"/>
            <a:ext cx="641797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Integer </a:t>
            </a:r>
            <a:r>
              <a:rPr lang="en-IN" sz="1600" b="1" dirty="0" err="1"/>
              <a:t>genEmpId</a:t>
            </a:r>
            <a:r>
              <a:rPr lang="en-IN" sz="1600" b="1" dirty="0"/>
              <a:t> = </a:t>
            </a:r>
            <a:r>
              <a:rPr lang="en-IN" sz="1600" b="1" dirty="0" err="1"/>
              <a:t>emp.getEmployeeId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Integer </a:t>
            </a:r>
            <a:r>
              <a:rPr lang="en-IN" sz="1600" b="1" dirty="0" err="1"/>
              <a:t>genAccId</a:t>
            </a:r>
            <a:r>
              <a:rPr lang="en-IN" sz="1600" b="1" dirty="0"/>
              <a:t>  = </a:t>
            </a:r>
            <a:r>
              <a:rPr lang="en-IN" sz="1600" b="1" dirty="0" err="1"/>
              <a:t>acc.getAccountId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 </a:t>
            </a:r>
          </a:p>
          <a:p>
            <a:r>
              <a:rPr lang="en-IN" sz="1600" b="1" dirty="0"/>
              <a:t>Session </a:t>
            </a:r>
            <a:r>
              <a:rPr lang="en-IN" sz="1600" b="1" dirty="0" err="1"/>
              <a:t>sessionTwo</a:t>
            </a:r>
            <a:r>
              <a:rPr lang="en-IN" sz="1600" b="1" dirty="0"/>
              <a:t> = </a:t>
            </a:r>
            <a:r>
              <a:rPr lang="en-IN" sz="1600" b="1" dirty="0" err="1"/>
              <a:t>HibernateUtil.getSessionFactory</a:t>
            </a:r>
            <a:r>
              <a:rPr lang="en-IN" sz="1600" b="1" dirty="0"/>
              <a:t>().</a:t>
            </a:r>
            <a:r>
              <a:rPr lang="en-IN" sz="1600" b="1" dirty="0" err="1"/>
              <a:t>openSession</a:t>
            </a:r>
            <a:r>
              <a:rPr lang="en-IN" sz="1600" b="1" dirty="0"/>
              <a:t>();</a:t>
            </a:r>
          </a:p>
          <a:p>
            <a:r>
              <a:rPr lang="en-IN" sz="1600" b="1" dirty="0" err="1"/>
              <a:t>sessionTwo.beginTransaction</a:t>
            </a:r>
            <a:r>
              <a:rPr lang="en-IN" sz="1600" b="1" dirty="0"/>
              <a:t>();</a:t>
            </a:r>
          </a:p>
          <a:p>
            <a:r>
              <a:rPr lang="en-IN" sz="1600" b="1" dirty="0" err="1"/>
              <a:t>EmployeeEntity</a:t>
            </a:r>
            <a:r>
              <a:rPr lang="en-IN" sz="1600" b="1" dirty="0"/>
              <a:t> employee = (</a:t>
            </a:r>
            <a:r>
              <a:rPr lang="en-IN" sz="1600" b="1" dirty="0" err="1"/>
              <a:t>EmployeeEntity</a:t>
            </a:r>
            <a:r>
              <a:rPr lang="en-IN" sz="1600" b="1" dirty="0"/>
              <a:t>) </a:t>
            </a:r>
            <a:r>
              <a:rPr lang="en-IN" sz="1600" b="1" dirty="0" err="1"/>
              <a:t>sessionTwo.get</a:t>
            </a:r>
            <a:r>
              <a:rPr lang="en-IN" sz="1600" b="1" dirty="0"/>
              <a:t>(</a:t>
            </a:r>
            <a:r>
              <a:rPr lang="en-IN" sz="1600" b="1" dirty="0" err="1"/>
              <a:t>EmployeeEntity.class</a:t>
            </a:r>
            <a:r>
              <a:rPr lang="en-IN" sz="1600" b="1" dirty="0"/>
              <a:t>, </a:t>
            </a:r>
            <a:r>
              <a:rPr lang="en-IN" sz="1600" b="1" dirty="0" err="1"/>
              <a:t>genEmpId</a:t>
            </a:r>
            <a:r>
              <a:rPr lang="en-IN" sz="1600" b="1" dirty="0"/>
              <a:t>);</a:t>
            </a:r>
          </a:p>
          <a:p>
            <a:r>
              <a:rPr lang="en-IN" sz="1600" b="1" dirty="0" err="1"/>
              <a:t>AccountEntity</a:t>
            </a:r>
            <a:r>
              <a:rPr lang="en-IN" sz="1600" b="1" dirty="0"/>
              <a:t> account = (</a:t>
            </a:r>
            <a:r>
              <a:rPr lang="en-IN" sz="1600" b="1" dirty="0" err="1"/>
              <a:t>AccountEntity</a:t>
            </a:r>
            <a:r>
              <a:rPr lang="en-IN" sz="1600" b="1" dirty="0"/>
              <a:t>) </a:t>
            </a:r>
            <a:r>
              <a:rPr lang="en-IN" sz="1600" b="1" dirty="0" err="1"/>
              <a:t>sessionTwo.get</a:t>
            </a:r>
            <a:r>
              <a:rPr lang="en-IN" sz="1600" b="1" dirty="0"/>
              <a:t>(</a:t>
            </a:r>
            <a:r>
              <a:rPr lang="en-IN" sz="1600" b="1" dirty="0" err="1"/>
              <a:t>AccountEntity.class</a:t>
            </a:r>
            <a:r>
              <a:rPr lang="en-IN" sz="1600" b="1" dirty="0"/>
              <a:t>, </a:t>
            </a:r>
            <a:r>
              <a:rPr lang="en-IN" sz="1600" b="1" dirty="0" err="1"/>
              <a:t>genAccId</a:t>
            </a:r>
            <a:r>
              <a:rPr lang="en-IN" sz="1600" b="1" dirty="0"/>
              <a:t>);</a:t>
            </a:r>
          </a:p>
          <a:p>
            <a:r>
              <a:rPr lang="en-IN" sz="1600" b="1" dirty="0"/>
              <a:t> 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employee.getEmployeeId</a:t>
            </a:r>
            <a:r>
              <a:rPr lang="en-IN" sz="1600" b="1" dirty="0"/>
              <a:t>());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employee.getAccount</a:t>
            </a:r>
            <a:r>
              <a:rPr lang="en-IN" sz="1600" b="1" dirty="0"/>
              <a:t>().</a:t>
            </a:r>
            <a:r>
              <a:rPr lang="en-IN" sz="1600" b="1" dirty="0" err="1"/>
              <a:t>getAccountNumber</a:t>
            </a:r>
            <a:r>
              <a:rPr lang="en-IN" sz="1600" b="1" dirty="0"/>
              <a:t>());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account.getAccountId</a:t>
            </a:r>
            <a:r>
              <a:rPr lang="en-IN" sz="1600" b="1" dirty="0"/>
              <a:t>());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account.getEmployee</a:t>
            </a:r>
            <a:r>
              <a:rPr lang="en-IN" sz="1600" b="1" dirty="0"/>
              <a:t>().</a:t>
            </a:r>
            <a:r>
              <a:rPr lang="en-IN" sz="1600" b="1" dirty="0" err="1"/>
              <a:t>getEmployeeId</a:t>
            </a:r>
            <a:r>
              <a:rPr lang="en-IN" sz="1600" b="1" dirty="0"/>
              <a:t>());</a:t>
            </a:r>
          </a:p>
          <a:p>
            <a:r>
              <a:rPr lang="en-IN" sz="1600" b="1" dirty="0"/>
              <a:t> </a:t>
            </a:r>
          </a:p>
          <a:p>
            <a:r>
              <a:rPr lang="en-IN" sz="1600" b="1" dirty="0" err="1"/>
              <a:t>HibernateUtil.shutdown</a:t>
            </a:r>
            <a:r>
              <a:rPr lang="en-IN" sz="1600" b="1" dirty="0"/>
              <a:t>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8023" y="131587"/>
            <a:ext cx="5743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Output: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>
                <a:solidFill>
                  <a:srgbClr val="FF0000"/>
                </a:solidFill>
              </a:rPr>
              <a:t>Hibernate: insert into Account (ACC_NO, ID) values (?, ?)</a:t>
            </a:r>
          </a:p>
          <a:p>
            <a:r>
              <a:rPr lang="en-IN" sz="1200" dirty="0">
                <a:solidFill>
                  <a:srgbClr val="FF0000"/>
                </a:solidFill>
              </a:rPr>
              <a:t>Hibernate: insert into Employee (</a:t>
            </a:r>
            <a:r>
              <a:rPr lang="en-IN" sz="1200" dirty="0" err="1">
                <a:solidFill>
                  <a:srgbClr val="FF0000"/>
                </a:solidFill>
              </a:rPr>
              <a:t>account_ID</a:t>
            </a:r>
            <a:r>
              <a:rPr lang="en-IN" sz="1200" dirty="0">
                <a:solidFill>
                  <a:srgbClr val="FF0000"/>
                </a:solidFill>
              </a:rPr>
              <a:t>, FIRST_NAME, LAST_NAME, ID) values (?, ?, ?, ?)</a:t>
            </a:r>
          </a:p>
          <a:p>
            <a:r>
              <a:rPr lang="en-IN" sz="1200" dirty="0">
                <a:solidFill>
                  <a:srgbClr val="FF0000"/>
                </a:solidFill>
              </a:rPr>
              <a:t>20</a:t>
            </a:r>
          </a:p>
          <a:p>
            <a:r>
              <a:rPr lang="en-IN" sz="1200" dirty="0">
                <a:solidFill>
                  <a:srgbClr val="FF0000"/>
                </a:solidFill>
              </a:rPr>
              <a:t>DUMMY_ACCOUNT</a:t>
            </a:r>
          </a:p>
          <a:p>
            <a:r>
              <a:rPr lang="en-IN" sz="1200" dirty="0">
                <a:solidFill>
                  <a:srgbClr val="FF0000"/>
                </a:solidFill>
              </a:rPr>
              <a:t>10</a:t>
            </a:r>
          </a:p>
          <a:p>
            <a:r>
              <a:rPr lang="en-IN" sz="12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7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6859"/>
            <a:ext cx="9720072" cy="3935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Hibernate Associations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75763"/>
            <a:ext cx="10837314" cy="543359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Remember that to make an association the owner, must mark the other end as being mapped by the other.</a:t>
            </a:r>
          </a:p>
          <a:p>
            <a:r>
              <a:rPr lang="en-IN" dirty="0"/>
              <a:t>owner is to be declared by "mapped by"</a:t>
            </a:r>
          </a:p>
          <a:p>
            <a:r>
              <a:rPr lang="en-IN" b="1" dirty="0" smtClean="0"/>
              <a:t>One-to-One  ------</a:t>
            </a:r>
            <a:r>
              <a:rPr lang="en-IN" dirty="0"/>
              <a:t>	</a:t>
            </a:r>
          </a:p>
          <a:p>
            <a:r>
              <a:rPr lang="en-IN" dirty="0"/>
              <a:t>Either end can be made the owner, but one (and only one) of them should be; if don’t specify this, will end up with a circular dependency.</a:t>
            </a:r>
          </a:p>
          <a:p>
            <a:endParaRPr lang="en-IN" dirty="0"/>
          </a:p>
          <a:p>
            <a:r>
              <a:rPr lang="en-IN" b="1" dirty="0" smtClean="0"/>
              <a:t>One-to-Many  ------</a:t>
            </a:r>
            <a:endParaRPr lang="en-IN" b="1" dirty="0"/>
          </a:p>
          <a:p>
            <a:r>
              <a:rPr lang="en-IN" dirty="0"/>
              <a:t>The many end must be made the owner of the association.</a:t>
            </a:r>
          </a:p>
          <a:p>
            <a:endParaRPr lang="en-IN" dirty="0"/>
          </a:p>
          <a:p>
            <a:r>
              <a:rPr lang="en-IN" b="1" dirty="0" smtClean="0"/>
              <a:t>Many-to-One  --------</a:t>
            </a:r>
            <a:endParaRPr lang="en-IN" b="1" dirty="0"/>
          </a:p>
          <a:p>
            <a:r>
              <a:rPr lang="en-IN" dirty="0"/>
              <a:t>This is the same as the one-to-many relationship viewed from the opposite perspective, </a:t>
            </a:r>
          </a:p>
          <a:p>
            <a:r>
              <a:rPr lang="en-IN" dirty="0"/>
              <a:t>so the same rule applies: the many end must be made the owner of the association.</a:t>
            </a:r>
          </a:p>
          <a:p>
            <a:endParaRPr lang="en-IN" dirty="0"/>
          </a:p>
          <a:p>
            <a:r>
              <a:rPr lang="en-IN" b="1" dirty="0" smtClean="0"/>
              <a:t>Many-to-Many-</a:t>
            </a:r>
            <a:r>
              <a:rPr lang="en-IN" b="1" dirty="0"/>
              <a:t>-------</a:t>
            </a:r>
          </a:p>
          <a:p>
            <a:r>
              <a:rPr lang="en-IN" dirty="0"/>
              <a:t>Either end of the association can be made the owner.</a:t>
            </a:r>
          </a:p>
        </p:txBody>
      </p:sp>
    </p:spTree>
    <p:extLst>
      <p:ext uri="{BB962C8B-B14F-4D97-AF65-F5344CB8AC3E}">
        <p14:creationId xmlns:p14="http://schemas.microsoft.com/office/powerpoint/2010/main" val="5353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853</TotalTime>
  <Words>4426</Words>
  <Application>Microsoft Office PowerPoint</Application>
  <PresentationFormat>Widescreen</PresentationFormat>
  <Paragraphs>654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&amp;quot</vt:lpstr>
      <vt:lpstr>Arial</vt:lpstr>
      <vt:lpstr>Karla</vt:lpstr>
      <vt:lpstr>Tw Cen MT</vt:lpstr>
      <vt:lpstr>Tw Cen MT Condensed</vt:lpstr>
      <vt:lpstr>Wingdings 3</vt:lpstr>
      <vt:lpstr>Integral</vt:lpstr>
      <vt:lpstr>Spring Data Jpa</vt:lpstr>
      <vt:lpstr>Entities and Their Associations</vt:lpstr>
      <vt:lpstr>Hibernate Associations</vt:lpstr>
      <vt:lpstr>Hibernate Associations</vt:lpstr>
      <vt:lpstr>Hibernate Associations</vt:lpstr>
      <vt:lpstr>Hibernate Associations</vt:lpstr>
      <vt:lpstr>Hibernate Associations</vt:lpstr>
      <vt:lpstr>Hibernate Associations</vt:lpstr>
      <vt:lpstr>Hibernate Associations</vt:lpstr>
      <vt:lpstr>Entity relations - Author entity</vt:lpstr>
      <vt:lpstr>Entity relations - Author entity</vt:lpstr>
      <vt:lpstr>Entity relations - Book entity</vt:lpstr>
      <vt:lpstr>Entity relations - main method</vt:lpstr>
      <vt:lpstr>Hibernate Data Loading</vt:lpstr>
      <vt:lpstr>Hibernate Data Loading</vt:lpstr>
      <vt:lpstr>Hibernate Data Loading</vt:lpstr>
      <vt:lpstr>JPA Queries</vt:lpstr>
      <vt:lpstr>JPA Queries</vt:lpstr>
      <vt:lpstr>Query</vt:lpstr>
      <vt:lpstr>Query</vt:lpstr>
      <vt:lpstr>Query</vt:lpstr>
      <vt:lpstr>Query</vt:lpstr>
      <vt:lpstr>Query</vt:lpstr>
      <vt:lpstr>Query</vt:lpstr>
      <vt:lpstr>Criteria API Query</vt:lpstr>
      <vt:lpstr>Query languages</vt:lpstr>
      <vt:lpstr>Define : HQL</vt:lpstr>
      <vt:lpstr>Characteristics: HQL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Query languages</vt:lpstr>
      <vt:lpstr>@Query </vt:lpstr>
      <vt:lpstr>@Query </vt:lpstr>
      <vt:lpstr>Creating Query Methods</vt:lpstr>
      <vt:lpstr>Creating JPQL Queries</vt:lpstr>
      <vt:lpstr>Creating Native SQL Queries</vt:lpstr>
      <vt:lpstr>@Param annotation</vt:lpstr>
      <vt:lpstr>Query with Data repository</vt:lpstr>
      <vt:lpstr>Query with Data repository</vt:lpstr>
      <vt:lpstr>Query with Data repository</vt:lpstr>
      <vt:lpstr>Query with Data repository</vt:lpstr>
      <vt:lpstr>Query with Data repository</vt:lpstr>
      <vt:lpstr>Query with Data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35</cp:revision>
  <dcterms:created xsi:type="dcterms:W3CDTF">2019-11-05T14:24:13Z</dcterms:created>
  <dcterms:modified xsi:type="dcterms:W3CDTF">2020-05-18T18:25:20Z</dcterms:modified>
</cp:coreProperties>
</file>