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808A6F-5348-4D9C-9D6A-0558B90231B4}"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F658584B-2AEF-4609-8595-FD59CE880FD7}">
      <dgm:prSet/>
      <dgm:spPr/>
      <dgm:t>
        <a:bodyPr/>
        <a:lstStyle/>
        <a:p>
          <a:r>
            <a:rPr lang="en-US" b="0" i="0"/>
            <a:t>First things first, what is DevOps? DevOps is not just a set of tools; it's a cultural and philosophical approach to software development and IT operations. It aims to break down silos between development and operations teams, fostering collaboration and efficiency throughout the software development life cycle.</a:t>
          </a:r>
          <a:endParaRPr lang="en-IN"/>
        </a:p>
      </dgm:t>
    </dgm:pt>
    <dgm:pt modelId="{95B8696F-B1CC-40D9-920F-8DC084F3E455}" type="parTrans" cxnId="{6C994872-A735-493B-96BD-CA864D15F162}">
      <dgm:prSet/>
      <dgm:spPr/>
      <dgm:t>
        <a:bodyPr/>
        <a:lstStyle/>
        <a:p>
          <a:endParaRPr lang="en-IN"/>
        </a:p>
      </dgm:t>
    </dgm:pt>
    <dgm:pt modelId="{9A6D970F-FC41-4C2E-9D51-200E418E40A3}" type="sibTrans" cxnId="{6C994872-A735-493B-96BD-CA864D15F162}">
      <dgm:prSet/>
      <dgm:spPr/>
      <dgm:t>
        <a:bodyPr/>
        <a:lstStyle/>
        <a:p>
          <a:endParaRPr lang="en-IN"/>
        </a:p>
      </dgm:t>
    </dgm:pt>
    <dgm:pt modelId="{EDE62E06-EAED-4A7D-A656-B859645586A4}" type="pres">
      <dgm:prSet presAssocID="{39808A6F-5348-4D9C-9D6A-0558B90231B4}" presName="Name0" presStyleCnt="0">
        <dgm:presLayoutVars>
          <dgm:chMax val="7"/>
          <dgm:dir/>
          <dgm:animLvl val="lvl"/>
          <dgm:resizeHandles val="exact"/>
        </dgm:presLayoutVars>
      </dgm:prSet>
      <dgm:spPr/>
    </dgm:pt>
    <dgm:pt modelId="{B9938434-722D-4D5D-AE6E-C9E418E89E0A}" type="pres">
      <dgm:prSet presAssocID="{F658584B-2AEF-4609-8595-FD59CE880FD7}" presName="circle1" presStyleLbl="node1" presStyleIdx="0" presStyleCnt="1"/>
      <dgm:spPr/>
    </dgm:pt>
    <dgm:pt modelId="{9F1B1DBD-F775-46FE-AEFE-6B5142DB2253}" type="pres">
      <dgm:prSet presAssocID="{F658584B-2AEF-4609-8595-FD59CE880FD7}" presName="space" presStyleCnt="0"/>
      <dgm:spPr/>
    </dgm:pt>
    <dgm:pt modelId="{E1A56E69-653E-4135-BA8C-1119022DF663}" type="pres">
      <dgm:prSet presAssocID="{F658584B-2AEF-4609-8595-FD59CE880FD7}" presName="rect1" presStyleLbl="alignAcc1" presStyleIdx="0" presStyleCnt="1"/>
      <dgm:spPr/>
    </dgm:pt>
    <dgm:pt modelId="{32D5CF5C-11B6-4C9C-A421-A811281AF94E}" type="pres">
      <dgm:prSet presAssocID="{F658584B-2AEF-4609-8595-FD59CE880FD7}" presName="rect1ParTxNoCh" presStyleLbl="alignAcc1" presStyleIdx="0" presStyleCnt="1">
        <dgm:presLayoutVars>
          <dgm:chMax val="1"/>
          <dgm:bulletEnabled val="1"/>
        </dgm:presLayoutVars>
      </dgm:prSet>
      <dgm:spPr/>
    </dgm:pt>
  </dgm:ptLst>
  <dgm:cxnLst>
    <dgm:cxn modelId="{9EFC8B46-E255-4CFA-A77D-BBFD05BED81A}" type="presOf" srcId="{39808A6F-5348-4D9C-9D6A-0558B90231B4}" destId="{EDE62E06-EAED-4A7D-A656-B859645586A4}" srcOrd="0" destOrd="0" presId="urn:microsoft.com/office/officeart/2005/8/layout/target3"/>
    <dgm:cxn modelId="{ED640650-C267-45AB-8180-D174DD191FB1}" type="presOf" srcId="{F658584B-2AEF-4609-8595-FD59CE880FD7}" destId="{32D5CF5C-11B6-4C9C-A421-A811281AF94E}" srcOrd="1" destOrd="0" presId="urn:microsoft.com/office/officeart/2005/8/layout/target3"/>
    <dgm:cxn modelId="{6C994872-A735-493B-96BD-CA864D15F162}" srcId="{39808A6F-5348-4D9C-9D6A-0558B90231B4}" destId="{F658584B-2AEF-4609-8595-FD59CE880FD7}" srcOrd="0" destOrd="0" parTransId="{95B8696F-B1CC-40D9-920F-8DC084F3E455}" sibTransId="{9A6D970F-FC41-4C2E-9D51-200E418E40A3}"/>
    <dgm:cxn modelId="{2C9F62D6-A02D-48FB-BF89-D15AA6BB68FE}" type="presOf" srcId="{F658584B-2AEF-4609-8595-FD59CE880FD7}" destId="{E1A56E69-653E-4135-BA8C-1119022DF663}" srcOrd="0" destOrd="0" presId="urn:microsoft.com/office/officeart/2005/8/layout/target3"/>
    <dgm:cxn modelId="{DD30A5C3-4991-4E3F-8340-813A3FF55FC1}" type="presParOf" srcId="{EDE62E06-EAED-4A7D-A656-B859645586A4}" destId="{B9938434-722D-4D5D-AE6E-C9E418E89E0A}" srcOrd="0" destOrd="0" presId="urn:microsoft.com/office/officeart/2005/8/layout/target3"/>
    <dgm:cxn modelId="{4D6D19CF-64A2-4388-A032-118278C7512A}" type="presParOf" srcId="{EDE62E06-EAED-4A7D-A656-B859645586A4}" destId="{9F1B1DBD-F775-46FE-AEFE-6B5142DB2253}" srcOrd="1" destOrd="0" presId="urn:microsoft.com/office/officeart/2005/8/layout/target3"/>
    <dgm:cxn modelId="{E7507A0C-ACD4-441A-ADD5-C3DEC51BFB55}" type="presParOf" srcId="{EDE62E06-EAED-4A7D-A656-B859645586A4}" destId="{E1A56E69-653E-4135-BA8C-1119022DF663}" srcOrd="2" destOrd="0" presId="urn:microsoft.com/office/officeart/2005/8/layout/target3"/>
    <dgm:cxn modelId="{772B1F09-90EE-4D94-94B7-DD3642B06B4E}" type="presParOf" srcId="{EDE62E06-EAED-4A7D-A656-B859645586A4}" destId="{32D5CF5C-11B6-4C9C-A421-A811281AF94E}"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38434-722D-4D5D-AE6E-C9E418E89E0A}">
      <dsp:nvSpPr>
        <dsp:cNvPr id="0" name=""/>
        <dsp:cNvSpPr/>
      </dsp:nvSpPr>
      <dsp:spPr>
        <a:xfrm>
          <a:off x="0" y="0"/>
          <a:ext cx="4195480" cy="4195480"/>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A56E69-653E-4135-BA8C-1119022DF663}">
      <dsp:nvSpPr>
        <dsp:cNvPr id="0" name=""/>
        <dsp:cNvSpPr/>
      </dsp:nvSpPr>
      <dsp:spPr>
        <a:xfrm>
          <a:off x="2097740" y="0"/>
          <a:ext cx="6848800" cy="419548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First things first, what is DevOps? DevOps is not just a set of tools; it's a cultural and philosophical approach to software development and IT operations. It aims to break down silos between development and operations teams, fostering collaboration and efficiency throughout the software development life cycle.</a:t>
          </a:r>
          <a:endParaRPr lang="en-IN" sz="2800" kern="1200"/>
        </a:p>
      </dsp:txBody>
      <dsp:txXfrm>
        <a:off x="2097740" y="0"/>
        <a:ext cx="6848800" cy="419548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2054923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5E71E6-9BE6-4077-860D-5D14B6DC4613}"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67529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3085297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9785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2184168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3308544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1641592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825515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4165044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13954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379338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5E71E6-9BE6-4077-860D-5D14B6DC4613}"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578570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5E71E6-9BE6-4077-860D-5D14B6DC4613}" type="datetimeFigureOut">
              <a:rPr lang="en-IN" smtClean="0"/>
              <a:t>03-02-2024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38764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299544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3630907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404244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5E71E6-9BE6-4077-860D-5D14B6DC4613}"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2723342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E5E71E6-9BE6-4077-860D-5D14B6DC4613}" type="datetimeFigureOut">
              <a:rPr lang="en-IN" smtClean="0"/>
              <a:t>03-02-2024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EA2B8A5-41D1-428C-B86A-95B13B7894FE}" type="slidenum">
              <a:rPr lang="en-IN" smtClean="0"/>
              <a:t>‹#›</a:t>
            </a:fld>
            <a:endParaRPr lang="en-IN"/>
          </a:p>
        </p:txBody>
      </p:sp>
    </p:spTree>
    <p:extLst>
      <p:ext uri="{BB962C8B-B14F-4D97-AF65-F5344CB8AC3E}">
        <p14:creationId xmlns:p14="http://schemas.microsoft.com/office/powerpoint/2010/main" val="15670075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B98E-DCAC-08C0-0EA6-B2598CE94ABD}"/>
              </a:ext>
            </a:extLst>
          </p:cNvPr>
          <p:cNvSpPr>
            <a:spLocks noGrp="1"/>
          </p:cNvSpPr>
          <p:nvPr>
            <p:ph type="ctrTitle"/>
          </p:nvPr>
        </p:nvSpPr>
        <p:spPr/>
        <p:txBody>
          <a:bodyPr/>
          <a:lstStyle/>
          <a:p>
            <a:r>
              <a:rPr lang="en-IN" b="1" i="0" dirty="0">
                <a:solidFill>
                  <a:srgbClr val="D1D5DB"/>
                </a:solidFill>
                <a:effectLst/>
                <a:highlight>
                  <a:srgbClr val="000080"/>
                </a:highlight>
                <a:latin typeface="Söhne"/>
              </a:rPr>
              <a:t>DevOps</a:t>
            </a:r>
            <a:endParaRPr lang="en-IN" b="1" dirty="0">
              <a:highlight>
                <a:srgbClr val="000080"/>
              </a:highlight>
            </a:endParaRPr>
          </a:p>
        </p:txBody>
      </p:sp>
      <p:sp>
        <p:nvSpPr>
          <p:cNvPr id="3" name="Subtitle 2">
            <a:extLst>
              <a:ext uri="{FF2B5EF4-FFF2-40B4-BE49-F238E27FC236}">
                <a16:creationId xmlns:a16="http://schemas.microsoft.com/office/drawing/2014/main" id="{B047047F-AA84-6065-571A-9299AE2BF319}"/>
              </a:ext>
            </a:extLst>
          </p:cNvPr>
          <p:cNvSpPr>
            <a:spLocks noGrp="1"/>
          </p:cNvSpPr>
          <p:nvPr>
            <p:ph type="subTitle" idx="1"/>
          </p:nvPr>
        </p:nvSpPr>
        <p:spPr/>
        <p:txBody>
          <a:bodyPr/>
          <a:lstStyle/>
          <a:p>
            <a:r>
              <a:rPr lang="en-IN" b="1" dirty="0">
                <a:solidFill>
                  <a:srgbClr val="E2EEFF"/>
                </a:solidFill>
                <a:highlight>
                  <a:srgbClr val="00FF00"/>
                </a:highlight>
                <a:latin typeface="Google Sans"/>
              </a:rPr>
              <a:t>D</a:t>
            </a:r>
            <a:r>
              <a:rPr lang="en-IN" b="1" i="0" dirty="0">
                <a:solidFill>
                  <a:srgbClr val="E2EEFF"/>
                </a:solidFill>
                <a:effectLst/>
                <a:highlight>
                  <a:srgbClr val="00FF00"/>
                </a:highlight>
                <a:latin typeface="Google Sans"/>
              </a:rPr>
              <a:t>evelopment and operations</a:t>
            </a:r>
            <a:endParaRPr lang="en-IN" b="1" dirty="0">
              <a:highlight>
                <a:srgbClr val="00FF00"/>
              </a:highlight>
            </a:endParaRPr>
          </a:p>
        </p:txBody>
      </p:sp>
    </p:spTree>
    <p:extLst>
      <p:ext uri="{BB962C8B-B14F-4D97-AF65-F5344CB8AC3E}">
        <p14:creationId xmlns:p14="http://schemas.microsoft.com/office/powerpoint/2010/main" val="354703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76217-D44E-C758-187E-FF6AB06BE349}"/>
              </a:ext>
            </a:extLst>
          </p:cNvPr>
          <p:cNvSpPr>
            <a:spLocks noGrp="1"/>
          </p:cNvSpPr>
          <p:nvPr>
            <p:ph type="title"/>
          </p:nvPr>
        </p:nvSpPr>
        <p:spPr/>
        <p:txBody>
          <a:bodyPr/>
          <a:lstStyle/>
          <a:p>
            <a:r>
              <a:rPr lang="en-IN" b="0" i="0" dirty="0">
                <a:solidFill>
                  <a:srgbClr val="D1D5DB"/>
                </a:solidFill>
                <a:effectLst/>
                <a:latin typeface="Söhne"/>
              </a:rPr>
              <a:t>Introduction:</a:t>
            </a:r>
            <a:endParaRPr lang="en-IN" dirty="0"/>
          </a:p>
        </p:txBody>
      </p:sp>
      <p:sp>
        <p:nvSpPr>
          <p:cNvPr id="3" name="Content Placeholder 2">
            <a:extLst>
              <a:ext uri="{FF2B5EF4-FFF2-40B4-BE49-F238E27FC236}">
                <a16:creationId xmlns:a16="http://schemas.microsoft.com/office/drawing/2014/main" id="{BF500640-B3CC-C8AE-994B-A389E3909A77}"/>
              </a:ext>
            </a:extLst>
          </p:cNvPr>
          <p:cNvSpPr>
            <a:spLocks noGrp="1"/>
          </p:cNvSpPr>
          <p:nvPr>
            <p:ph idx="1"/>
          </p:nvPr>
        </p:nvSpPr>
        <p:spPr>
          <a:xfrm>
            <a:off x="1103312" y="2052918"/>
            <a:ext cx="10730100" cy="3783105"/>
          </a:xfrm>
        </p:spPr>
        <p:txBody>
          <a:bodyPr>
            <a:noAutofit/>
          </a:bodyPr>
          <a:lstStyle/>
          <a:p>
            <a:r>
              <a:rPr lang="en-US" sz="2800" b="0" i="0" dirty="0">
                <a:solidFill>
                  <a:srgbClr val="D1D5DB"/>
                </a:solidFill>
                <a:effectLst/>
                <a:latin typeface="Söhne"/>
              </a:rPr>
              <a:t>Hello, everyone! Welcome to this DevOps journey.</a:t>
            </a:r>
          </a:p>
          <a:p>
            <a:r>
              <a:rPr lang="en-US" sz="2800" b="0" i="0" dirty="0">
                <a:solidFill>
                  <a:srgbClr val="D1D5DB"/>
                </a:solidFill>
                <a:effectLst/>
                <a:latin typeface="Söhne"/>
              </a:rPr>
              <a:t>Today, we're going to delve into the fascinating world of DevOps, exploring key concepts and tools that play a crucial role in modern software development</a:t>
            </a:r>
            <a:r>
              <a:rPr lang="en-US" sz="2800" dirty="0">
                <a:solidFill>
                  <a:srgbClr val="D1D5DB"/>
                </a:solidFill>
                <a:latin typeface="Söhne"/>
              </a:rPr>
              <a:t>.</a:t>
            </a:r>
          </a:p>
          <a:p>
            <a:r>
              <a:rPr lang="en-US" sz="2800" b="0" i="0" dirty="0">
                <a:solidFill>
                  <a:srgbClr val="D1D5DB"/>
                </a:solidFill>
                <a:effectLst/>
                <a:latin typeface="Söhne"/>
              </a:rPr>
              <a:t>If you're already familiar with Linux fundamentals and have a basic understanding of Git, you're in the right place. Let's get started</a:t>
            </a:r>
            <a:endParaRPr lang="en-IN" sz="2800" dirty="0"/>
          </a:p>
        </p:txBody>
      </p:sp>
    </p:spTree>
    <p:extLst>
      <p:ext uri="{BB962C8B-B14F-4D97-AF65-F5344CB8AC3E}">
        <p14:creationId xmlns:p14="http://schemas.microsoft.com/office/powerpoint/2010/main" val="358536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FD1C-8AFD-710D-DE65-520193C4F2CA}"/>
              </a:ext>
            </a:extLst>
          </p:cNvPr>
          <p:cNvSpPr>
            <a:spLocks noGrp="1"/>
          </p:cNvSpPr>
          <p:nvPr>
            <p:ph type="title"/>
          </p:nvPr>
        </p:nvSpPr>
        <p:spPr/>
        <p:txBody>
          <a:bodyPr/>
          <a:lstStyle/>
          <a:p>
            <a:r>
              <a:rPr lang="en-IN" b="0" i="0" dirty="0">
                <a:solidFill>
                  <a:srgbClr val="D1D5DB"/>
                </a:solidFill>
                <a:effectLst/>
                <a:latin typeface="Söhne"/>
              </a:rPr>
              <a:t>Introduction to DevOps</a:t>
            </a:r>
            <a:endParaRPr lang="en-IN" dirty="0"/>
          </a:p>
        </p:txBody>
      </p:sp>
      <p:graphicFrame>
        <p:nvGraphicFramePr>
          <p:cNvPr id="4" name="Content Placeholder 3">
            <a:extLst>
              <a:ext uri="{FF2B5EF4-FFF2-40B4-BE49-F238E27FC236}">
                <a16:creationId xmlns:a16="http://schemas.microsoft.com/office/drawing/2014/main" id="{9818158D-DA94-46EE-683F-AD307351141A}"/>
              </a:ext>
            </a:extLst>
          </p:cNvPr>
          <p:cNvGraphicFramePr>
            <a:graphicFrameLocks noGrp="1"/>
          </p:cNvGraphicFramePr>
          <p:nvPr>
            <p:ph idx="1"/>
            <p:extLst>
              <p:ext uri="{D42A27DB-BD31-4B8C-83A1-F6EECF244321}">
                <p14:modId xmlns:p14="http://schemas.microsoft.com/office/powerpoint/2010/main" val="3411390114"/>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1267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ED48-F1BB-32CF-3100-4D7BC0843C00}"/>
              </a:ext>
            </a:extLst>
          </p:cNvPr>
          <p:cNvSpPr>
            <a:spLocks noGrp="1"/>
          </p:cNvSpPr>
          <p:nvPr>
            <p:ph type="title"/>
          </p:nvPr>
        </p:nvSpPr>
        <p:spPr>
          <a:xfrm>
            <a:off x="646111" y="452718"/>
            <a:ext cx="9404723" cy="1080660"/>
          </a:xfrm>
        </p:spPr>
        <p:txBody>
          <a:bodyPr/>
          <a:lstStyle/>
          <a:p>
            <a:r>
              <a:rPr lang="en-IN" b="0" i="0" dirty="0">
                <a:solidFill>
                  <a:srgbClr val="610B38"/>
                </a:solidFill>
                <a:effectLst/>
                <a:highlight>
                  <a:srgbClr val="808000"/>
                </a:highlight>
                <a:latin typeface="erdana"/>
              </a:rPr>
              <a:t>DevOps Lifecycle:</a:t>
            </a:r>
            <a:endParaRPr lang="en-IN" dirty="0">
              <a:highlight>
                <a:srgbClr val="808000"/>
              </a:highlight>
            </a:endParaRPr>
          </a:p>
        </p:txBody>
      </p:sp>
      <p:pic>
        <p:nvPicPr>
          <p:cNvPr id="1028" name="Picture 4" descr="DevOps Lifecycle">
            <a:extLst>
              <a:ext uri="{FF2B5EF4-FFF2-40B4-BE49-F238E27FC236}">
                <a16:creationId xmlns:a16="http://schemas.microsoft.com/office/drawing/2014/main" id="{A331843B-268F-341E-4C95-544835CCC9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3205" y="1899138"/>
            <a:ext cx="9115865" cy="21804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04570F20-7E1D-378B-DFDC-8BBB4E4BD7FE}"/>
              </a:ext>
            </a:extLst>
          </p:cNvPr>
          <p:cNvGraphicFramePr>
            <a:graphicFrameLocks noGrp="1"/>
          </p:cNvGraphicFramePr>
          <p:nvPr>
            <p:extLst>
              <p:ext uri="{D42A27DB-BD31-4B8C-83A1-F6EECF244321}">
                <p14:modId xmlns:p14="http://schemas.microsoft.com/office/powerpoint/2010/main" val="2047363925"/>
              </p:ext>
            </p:extLst>
          </p:nvPr>
        </p:nvGraphicFramePr>
        <p:xfrm>
          <a:off x="755277" y="4445392"/>
          <a:ext cx="10920908" cy="2834640"/>
        </p:xfrm>
        <a:graphic>
          <a:graphicData uri="http://schemas.openxmlformats.org/drawingml/2006/table">
            <a:tbl>
              <a:tblPr firstRow="1" bandRow="1">
                <a:tableStyleId>{C083E6E3-FA7D-4D7B-A595-EF9225AFEA82}</a:tableStyleId>
              </a:tblPr>
              <a:tblGrid>
                <a:gridCol w="10920908">
                  <a:extLst>
                    <a:ext uri="{9D8B030D-6E8A-4147-A177-3AD203B41FA5}">
                      <a16:colId xmlns:a16="http://schemas.microsoft.com/office/drawing/2014/main" val="1633595821"/>
                    </a:ext>
                  </a:extLst>
                </a:gridCol>
              </a:tblGrid>
              <a:tr h="21523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DevOps defines an agile relationship between operations and Development. It is a process that is practiced by the development team and operational engineers together from beginning to the final stage of the product. These are the steps mentioned above. </a:t>
                      </a:r>
                      <a:r>
                        <a:rPr lang="en-IN" sz="1800" b="0" i="0" kern="1200" dirty="0">
                          <a:solidFill>
                            <a:schemeClr val="tx1"/>
                          </a:solidFill>
                          <a:effectLst/>
                          <a:latin typeface="+mn-lt"/>
                          <a:ea typeface="+mn-ea"/>
                          <a:cs typeface="+mn-cs"/>
                        </a:rPr>
                        <a:t>Continuous Development,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Continuous Integration, Continuous Testing, Continuous Monitoring, Continuous Feedback, Continuous Deployment, Continuous Operations.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8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8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8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800" b="0" i="0" kern="1200" dirty="0">
                        <a:solidFill>
                          <a:schemeClr val="tx1"/>
                        </a:solidFill>
                        <a:effectLst/>
                        <a:latin typeface="+mn-lt"/>
                        <a:ea typeface="+mn-ea"/>
                        <a:cs typeface="+mn-cs"/>
                      </a:endParaRPr>
                    </a:p>
                    <a:p>
                      <a:endParaRPr lang="en-IN" dirty="0"/>
                    </a:p>
                  </a:txBody>
                  <a:tcPr/>
                </a:tc>
                <a:extLst>
                  <a:ext uri="{0D108BD9-81ED-4DB2-BD59-A6C34878D82A}">
                    <a16:rowId xmlns:a16="http://schemas.microsoft.com/office/drawing/2014/main" val="533866864"/>
                  </a:ext>
                </a:extLst>
              </a:tr>
            </a:tbl>
          </a:graphicData>
        </a:graphic>
      </p:graphicFrame>
    </p:spTree>
    <p:extLst>
      <p:ext uri="{BB962C8B-B14F-4D97-AF65-F5344CB8AC3E}">
        <p14:creationId xmlns:p14="http://schemas.microsoft.com/office/powerpoint/2010/main" val="83258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BD8F7-2E49-C18B-CC7C-FA80943A30C2}"/>
              </a:ext>
            </a:extLst>
          </p:cNvPr>
          <p:cNvSpPr>
            <a:spLocks noGrp="1"/>
          </p:cNvSpPr>
          <p:nvPr>
            <p:ph type="title"/>
          </p:nvPr>
        </p:nvSpPr>
        <p:spPr/>
        <p:txBody>
          <a:bodyPr/>
          <a:lstStyle/>
          <a:p>
            <a:r>
              <a:rPr lang="en-IN" b="1" i="0" dirty="0">
                <a:effectLst/>
                <a:latin typeface="Söhne"/>
              </a:rPr>
              <a:t>Introduction to Docker &amp; Containerization:</a:t>
            </a:r>
            <a:endParaRPr lang="en-IN" dirty="0"/>
          </a:p>
        </p:txBody>
      </p:sp>
      <p:sp>
        <p:nvSpPr>
          <p:cNvPr id="3" name="Content Placeholder 2">
            <a:extLst>
              <a:ext uri="{FF2B5EF4-FFF2-40B4-BE49-F238E27FC236}">
                <a16:creationId xmlns:a16="http://schemas.microsoft.com/office/drawing/2014/main" id="{DA774B9E-29A4-1B1A-FD15-736C468A736B}"/>
              </a:ext>
            </a:extLst>
          </p:cNvPr>
          <p:cNvSpPr>
            <a:spLocks noGrp="1"/>
          </p:cNvSpPr>
          <p:nvPr>
            <p:ph idx="1"/>
          </p:nvPr>
        </p:nvSpPr>
        <p:spPr/>
        <p:txBody>
          <a:bodyPr/>
          <a:lstStyle/>
          <a:p>
            <a:r>
              <a:rPr lang="en-US" sz="3200" b="0" i="0" dirty="0">
                <a:solidFill>
                  <a:srgbClr val="D1D5DB"/>
                </a:solidFill>
                <a:effectLst/>
                <a:latin typeface="Söhne"/>
              </a:rPr>
              <a:t>Ever heard of Docker? It's a star player in containerization. Think of it as a lightweight, portable package for our applications. Docker makes sure our code runs the same everywhere, from development to production</a:t>
            </a:r>
            <a:r>
              <a:rPr lang="en-US" b="0" i="0" dirty="0">
                <a:solidFill>
                  <a:srgbClr val="D1D5DB"/>
                </a:solidFill>
                <a:effectLst/>
                <a:latin typeface="Söhne"/>
              </a:rPr>
              <a:t>.</a:t>
            </a:r>
            <a:endParaRPr lang="en-IN" dirty="0"/>
          </a:p>
        </p:txBody>
      </p:sp>
    </p:spTree>
    <p:extLst>
      <p:ext uri="{BB962C8B-B14F-4D97-AF65-F5344CB8AC3E}">
        <p14:creationId xmlns:p14="http://schemas.microsoft.com/office/powerpoint/2010/main" val="247487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A670-8D38-D26F-C718-5E338A683FC2}"/>
              </a:ext>
            </a:extLst>
          </p:cNvPr>
          <p:cNvSpPr>
            <a:spLocks noGrp="1"/>
          </p:cNvSpPr>
          <p:nvPr>
            <p:ph type="title"/>
          </p:nvPr>
        </p:nvSpPr>
        <p:spPr/>
        <p:txBody>
          <a:bodyPr/>
          <a:lstStyle/>
          <a:p>
            <a:r>
              <a:rPr lang="en-IN" b="1" i="0" dirty="0">
                <a:effectLst/>
                <a:latin typeface="Söhne"/>
              </a:rPr>
              <a:t>CI/CD with Jenkins:</a:t>
            </a:r>
            <a:endParaRPr lang="en-IN" dirty="0"/>
          </a:p>
        </p:txBody>
      </p:sp>
      <p:sp>
        <p:nvSpPr>
          <p:cNvPr id="3" name="Content Placeholder 2">
            <a:extLst>
              <a:ext uri="{FF2B5EF4-FFF2-40B4-BE49-F238E27FC236}">
                <a16:creationId xmlns:a16="http://schemas.microsoft.com/office/drawing/2014/main" id="{DA2214E8-F678-DA7E-B79C-98E85065A974}"/>
              </a:ext>
            </a:extLst>
          </p:cNvPr>
          <p:cNvSpPr>
            <a:spLocks noGrp="1"/>
          </p:cNvSpPr>
          <p:nvPr>
            <p:ph idx="1"/>
          </p:nvPr>
        </p:nvSpPr>
        <p:spPr/>
        <p:txBody>
          <a:bodyPr/>
          <a:lstStyle/>
          <a:p>
            <a:r>
              <a:rPr lang="en-US" sz="3600" b="0" i="0" dirty="0">
                <a:solidFill>
                  <a:srgbClr val="D1D5DB"/>
                </a:solidFill>
                <a:effectLst/>
                <a:latin typeface="Söhne"/>
              </a:rPr>
              <a:t>Jenkins is the rockstar of continuous integration and continuous deployment. It automates the building, testing, and deployment of our code. That means faster releases and fewer headaches</a:t>
            </a:r>
            <a:r>
              <a:rPr lang="en-US" b="0" i="0" dirty="0">
                <a:solidFill>
                  <a:srgbClr val="D1D5DB"/>
                </a:solidFill>
                <a:effectLst/>
                <a:latin typeface="Söhne"/>
              </a:rPr>
              <a:t>.</a:t>
            </a:r>
            <a:endParaRPr lang="en-IN" dirty="0"/>
          </a:p>
        </p:txBody>
      </p:sp>
    </p:spTree>
    <p:extLst>
      <p:ext uri="{BB962C8B-B14F-4D97-AF65-F5344CB8AC3E}">
        <p14:creationId xmlns:p14="http://schemas.microsoft.com/office/powerpoint/2010/main" val="608603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0F01-2F23-D954-A9FC-7C53B17C4D33}"/>
              </a:ext>
            </a:extLst>
          </p:cNvPr>
          <p:cNvSpPr>
            <a:spLocks noGrp="1"/>
          </p:cNvSpPr>
          <p:nvPr>
            <p:ph type="title"/>
          </p:nvPr>
        </p:nvSpPr>
        <p:spPr/>
        <p:txBody>
          <a:bodyPr/>
          <a:lstStyle/>
          <a:p>
            <a:r>
              <a:rPr lang="en-IN" b="1" i="0" dirty="0">
                <a:effectLst/>
                <a:latin typeface="Söhne"/>
              </a:rPr>
              <a:t>Introduction to Kubernetes &amp; Container Orchestration:</a:t>
            </a:r>
            <a:endParaRPr lang="en-IN" dirty="0"/>
          </a:p>
        </p:txBody>
      </p:sp>
      <p:sp>
        <p:nvSpPr>
          <p:cNvPr id="3" name="Content Placeholder 2">
            <a:extLst>
              <a:ext uri="{FF2B5EF4-FFF2-40B4-BE49-F238E27FC236}">
                <a16:creationId xmlns:a16="http://schemas.microsoft.com/office/drawing/2014/main" id="{567C0152-AEBF-E886-593C-23CB4D5B6C4F}"/>
              </a:ext>
            </a:extLst>
          </p:cNvPr>
          <p:cNvSpPr>
            <a:spLocks noGrp="1"/>
          </p:cNvSpPr>
          <p:nvPr>
            <p:ph idx="1"/>
          </p:nvPr>
        </p:nvSpPr>
        <p:spPr/>
        <p:txBody>
          <a:bodyPr/>
          <a:lstStyle/>
          <a:p>
            <a:r>
              <a:rPr lang="en-US" sz="2800" b="0" i="0" dirty="0">
                <a:solidFill>
                  <a:srgbClr val="D1D5DB"/>
                </a:solidFill>
                <a:effectLst/>
                <a:latin typeface="Söhne"/>
              </a:rPr>
              <a:t>Now, enter Kubernetes, the maestro of container orchestration. It automates the deployment, scaling, and management of containerized applications. It's like having a symphony conductor for your containers.</a:t>
            </a:r>
          </a:p>
          <a:p>
            <a:r>
              <a:rPr lang="en-US" sz="2800" b="0" i="0" dirty="0">
                <a:solidFill>
                  <a:srgbClr val="D1D5DB"/>
                </a:solidFill>
                <a:effectLst/>
                <a:latin typeface="Söhne"/>
              </a:rPr>
              <a:t>In the upcoming videos, we'll deep-dive into each of these topics. We'll explore Docker's magic, dance with Jenkins in CI/CD, and orchestrate containers with Kubernetes. Subscribe, hit that like button, and let's embark on this DevOps journey together</a:t>
            </a:r>
            <a:r>
              <a:rPr lang="en-US" b="0" i="0" dirty="0">
                <a:solidFill>
                  <a:srgbClr val="D1D5DB"/>
                </a:solidFill>
                <a:effectLst/>
                <a:latin typeface="Söhne"/>
              </a:rPr>
              <a:t>.</a:t>
            </a:r>
            <a:endParaRPr lang="en-IN" dirty="0"/>
          </a:p>
        </p:txBody>
      </p:sp>
    </p:spTree>
    <p:extLst>
      <p:ext uri="{BB962C8B-B14F-4D97-AF65-F5344CB8AC3E}">
        <p14:creationId xmlns:p14="http://schemas.microsoft.com/office/powerpoint/2010/main" val="201129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8AD9-BFE3-3A23-A8D5-6A7C31449200}"/>
              </a:ext>
            </a:extLst>
          </p:cNvPr>
          <p:cNvSpPr>
            <a:spLocks noGrp="1"/>
          </p:cNvSpPr>
          <p:nvPr>
            <p:ph type="title"/>
          </p:nvPr>
        </p:nvSpPr>
        <p:spPr/>
        <p:txBody>
          <a:bodyPr/>
          <a:lstStyle/>
          <a:p>
            <a:r>
              <a:rPr lang="en-US" dirty="0"/>
              <a:t>Explanation Link: </a:t>
            </a:r>
            <a:endParaRPr lang="en-IN" dirty="0"/>
          </a:p>
        </p:txBody>
      </p:sp>
      <p:sp>
        <p:nvSpPr>
          <p:cNvPr id="3" name="Content Placeholder 2">
            <a:extLst>
              <a:ext uri="{FF2B5EF4-FFF2-40B4-BE49-F238E27FC236}">
                <a16:creationId xmlns:a16="http://schemas.microsoft.com/office/drawing/2014/main" id="{E730FDF8-021C-7C83-BFE4-74A32720D80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278253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vector thank you placard concept illustration">
            <a:extLst>
              <a:ext uri="{FF2B5EF4-FFF2-40B4-BE49-F238E27FC236}">
                <a16:creationId xmlns:a16="http://schemas.microsoft.com/office/drawing/2014/main" id="{779FDA5D-1049-A4DD-1187-AC019D9005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1680" y="1209822"/>
            <a:ext cx="8750105" cy="4839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264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2893</TotalTime>
  <Words>366</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Century Gothic</vt:lpstr>
      <vt:lpstr>erdana</vt:lpstr>
      <vt:lpstr>Google Sans</vt:lpstr>
      <vt:lpstr>Söhne</vt:lpstr>
      <vt:lpstr>Wingdings 3</vt:lpstr>
      <vt:lpstr>Ion</vt:lpstr>
      <vt:lpstr>DevOps</vt:lpstr>
      <vt:lpstr>Introduction:</vt:lpstr>
      <vt:lpstr>Introduction to DevOps</vt:lpstr>
      <vt:lpstr>DevOps Lifecycle:</vt:lpstr>
      <vt:lpstr>Introduction to Docker &amp; Containerization:</vt:lpstr>
      <vt:lpstr>CI/CD with Jenkins:</vt:lpstr>
      <vt:lpstr>Introduction to Kubernetes &amp; Container Orchestration:</vt:lpstr>
      <vt:lpstr>Explanation Link: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DIBAKAR HAZRA</dc:creator>
  <cp:lastModifiedBy>DIBAKAR HAZRA</cp:lastModifiedBy>
  <cp:revision>3</cp:revision>
  <dcterms:created xsi:type="dcterms:W3CDTF">2024-02-03T12:05:03Z</dcterms:created>
  <dcterms:modified xsi:type="dcterms:W3CDTF">2024-02-05T12:18:03Z</dcterms:modified>
</cp:coreProperties>
</file>