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8F1DB-4322-411D-BE1D-800208928B76}" type="datetime1">
              <a:rPr lang="en-US" smtClean="0"/>
              <a:t>1/2/2024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1FDFBCE-9522-474A-B58A-C4B46B53DA6F}" type="datetime1">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GB"/>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5EAE40C9-D0BC-431E-94CA-3A0AFB9CF2DC}" type="datetime1">
              <a:rPr lang="en-US" smtClean="0"/>
              <a:t>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68ACE20-7520-4CBD-AF10-4181E484D505}" type="datetime1">
              <a:rPr lang="en-US" smtClean="0"/>
              <a:t>1/2/2024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rtlCol="0"/>
          <a:lstStyle/>
          <a:p>
            <a:pPr rtl="0"/>
            <a:r>
              <a:rPr lang="en-GB"/>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7010D17-85D8-40AF-A827-D3D53BD21CF7}" type="datetime1">
              <a:rPr lang="en-US" smtClean="0"/>
              <a:t>1/2/2024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8C8693B-3DD6-45FE-8789-61898B52A928}" type="datetime1">
              <a:rPr lang="en-US" smtClean="0"/>
              <a:t>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GB"/>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B2153D3D-6C97-4D7F-B772-F372108194EF}" type="datetime1">
              <a:rPr lang="en-US" smtClean="0"/>
              <a:t>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rtlCol="0"/>
          <a:lstStyle/>
          <a:p>
            <a:pPr rtl="0"/>
            <a:r>
              <a:rPr lang="en-GB"/>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Content Placeholder 3"/>
          <p:cNvSpPr>
            <a:spLocks noGrp="1"/>
          </p:cNvSpPr>
          <p:nvPr>
            <p:ph sz="half" idx="2"/>
          </p:nvPr>
        </p:nvSpPr>
        <p:spPr>
          <a:xfrm>
            <a:off x="6515944" y="2120900"/>
            <a:ext cx="4639736" cy="3748194"/>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AA98EE32-EA07-47DB-A8CB-BEEA4248E79E}" type="datetime1">
              <a:rPr lang="en-US" smtClean="0"/>
              <a:t>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GB"/>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1097280" y="2958274"/>
            <a:ext cx="4639736" cy="291082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515944" y="2958273"/>
            <a:ext cx="4639736" cy="291082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08F3DCD7-2315-4B3C-A783-152D4A0443CE}" type="datetime1">
              <a:rPr lang="en-US" smtClean="0"/>
              <a:t>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114CA0E2-3171-4709-80F4-3E7D9CEDA1F5}" type="datetime1">
              <a:rPr lang="en-US" smtClean="0"/>
              <a:t>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AFE2A55-4918-4B78-B4C1-223F7257E9CD}" type="datetime1">
              <a:rPr lang="en-US" smtClean="0"/>
              <a:t>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GB"/>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Date Placeholder 4"/>
          <p:cNvSpPr>
            <a:spLocks noGrp="1"/>
          </p:cNvSpPr>
          <p:nvPr>
            <p:ph type="dt" sz="half" idx="10"/>
          </p:nvPr>
        </p:nvSpPr>
        <p:spPr>
          <a:xfrm>
            <a:off x="643464" y="6446520"/>
            <a:ext cx="3517568" cy="365125"/>
          </a:xfrm>
        </p:spPr>
        <p:txBody>
          <a:bodyPr rtlCol="0"/>
          <a:lstStyle>
            <a:lvl1pPr algn="l">
              <a:defRPr/>
            </a:lvl1pPr>
          </a:lstStyle>
          <a:p>
            <a:pPr rtl="0"/>
            <a:fld id="{5D2B994F-6814-42FC-A99F-20C3AC32CA91}" type="datetime1">
              <a:rPr lang="en-US" smtClean="0"/>
              <a:t>1/2/2024</a:t>
            </a:fld>
            <a:endParaRPr lang="en-US" dirty="0"/>
          </a:p>
        </p:txBody>
      </p:sp>
      <p:sp>
        <p:nvSpPr>
          <p:cNvPr id="6" name="Footer Placehold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lide Number Placehold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GB"/>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Date Placeholder 4"/>
          <p:cNvSpPr>
            <a:spLocks noGrp="1"/>
          </p:cNvSpPr>
          <p:nvPr>
            <p:ph type="dt" sz="half" idx="10"/>
          </p:nvPr>
        </p:nvSpPr>
        <p:spPr/>
        <p:txBody>
          <a:bodyPr rtlCol="0"/>
          <a:lstStyle>
            <a:lvl1pPr>
              <a:defRPr/>
            </a:lvl1pPr>
          </a:lstStyle>
          <a:p>
            <a:pPr rtl="0"/>
            <a:fld id="{5FE6B8DD-2C22-484C-9134-B065A54C675C}" type="datetime1">
              <a:rPr lang="en-US" smtClean="0"/>
              <a:t>1/2/2024</a:t>
            </a:fld>
            <a:endParaRPr lang="en-US" dirty="0"/>
          </a:p>
        </p:txBody>
      </p:sp>
      <p:sp>
        <p:nvSpPr>
          <p:cNvPr id="6" name="Footer Placehold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GB"/>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5601AA8C-C1C6-4293-BB33-7DEFE4232294}" type="datetime1">
              <a:rPr lang="en-US" smtClean="0"/>
              <a:t>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fontScale="90000"/>
          </a:bodyPr>
          <a:lstStyle/>
          <a:p>
            <a:r>
              <a:rPr lang="fr-FR" sz="5300" b="0" i="0" dirty="0">
                <a:solidFill>
                  <a:srgbClr val="271A38"/>
                </a:solidFill>
                <a:effectLst/>
                <a:latin typeface="Inter"/>
              </a:rPr>
              <a:t>Réalisez une application de recommandation de contenu</a:t>
            </a:r>
            <a:br>
              <a:rPr lang="fr-FR" b="0" i="0" dirty="0">
                <a:solidFill>
                  <a:srgbClr val="271A38"/>
                </a:solidFill>
                <a:effectLst/>
                <a:latin typeface="Inter"/>
              </a:rPr>
            </a:br>
            <a:endParaRPr lang="en-gb"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GB" dirty="0">
                <a:solidFill>
                  <a:schemeClr val="tx1">
                    <a:lumMod val="85000"/>
                    <a:lumOff val="15000"/>
                  </a:schemeClr>
                </a:solidFill>
              </a:rPr>
              <a:t>P</a:t>
            </a:r>
            <a:r>
              <a:rPr lang="en-gb" dirty="0">
                <a:solidFill>
                  <a:schemeClr val="tx1">
                    <a:lumMod val="85000"/>
                    <a:lumOff val="15000"/>
                  </a:schemeClr>
                </a:solidFill>
              </a:rPr>
              <a:t>rojet9</a:t>
            </a:r>
            <a:endParaRPr lang="en-gb"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Dans le cadre de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ce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projet</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nous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allons</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réaliser</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un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système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de recommendation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d’articles</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Les données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sont</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celles</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d’une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agence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de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presse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brésilienne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qui retrace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l’interaction</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des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utilisateurs</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de la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plateforme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numérique de cette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agence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avec les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articles.Ces</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interactions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sont</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représentées</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à travers les clicks.</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GB" dirty="0">
                <a:solidFill>
                  <a:srgbClr val="FFFFFF"/>
                </a:solidFill>
              </a:rPr>
              <a:t>Introduction</a:t>
            </a:r>
            <a:endParaRPr lang="en-gb"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Nous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allons</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construire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un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système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de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recommandations</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1- Choix de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l’algorithme</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Collaborative filtering</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utilisation de la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librairie</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surprise</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choix de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l’algorithme</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2-Service de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l’application</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sur le cloud</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3- Test de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l’application</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au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moyen</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d’un frontend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streamlit</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GB" dirty="0" err="1">
                <a:solidFill>
                  <a:srgbClr val="FFFFFF"/>
                </a:solidFill>
              </a:rPr>
              <a:t>Sommaire</a:t>
            </a:r>
            <a:endParaRPr lang="en-gb" dirty="0">
              <a:solidFill>
                <a:srgbClr val="FFFFFF"/>
              </a:solidFill>
            </a:endParaRPr>
          </a:p>
        </p:txBody>
      </p:sp>
    </p:spTree>
    <p:extLst>
      <p:ext uri="{BB962C8B-B14F-4D97-AF65-F5344CB8AC3E}">
        <p14:creationId xmlns:p14="http://schemas.microsoft.com/office/powerpoint/2010/main" val="333465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1-Choix de </a:t>
            </a:r>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l’algorithme</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a-Content based filtering</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b-Collaborative filtering</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GB" dirty="0">
                <a:solidFill>
                  <a:srgbClr val="FFFFFF"/>
                </a:solidFill>
              </a:rPr>
              <a:t>1-Choix de </a:t>
            </a:r>
            <a:r>
              <a:rPr lang="en-GB" dirty="0" err="1">
                <a:solidFill>
                  <a:srgbClr val="FFFFFF"/>
                </a:solidFill>
              </a:rPr>
              <a:t>l’algorithme</a:t>
            </a:r>
            <a:endParaRPr lang="en-gb" dirty="0">
              <a:solidFill>
                <a:srgbClr val="FFFFFF"/>
              </a:solidFill>
            </a:endParaRPr>
          </a:p>
        </p:txBody>
      </p:sp>
      <p:graphicFrame>
        <p:nvGraphicFramePr>
          <p:cNvPr id="5" name="Table 4">
            <a:extLst>
              <a:ext uri="{FF2B5EF4-FFF2-40B4-BE49-F238E27FC236}">
                <a16:creationId xmlns:a16="http://schemas.microsoft.com/office/drawing/2014/main" id="{26611720-F092-B086-5DEA-51849D2FC4A3}"/>
              </a:ext>
            </a:extLst>
          </p:cNvPr>
          <p:cNvGraphicFramePr>
            <a:graphicFrameLocks noGrp="1"/>
          </p:cNvGraphicFramePr>
          <p:nvPr>
            <p:extLst>
              <p:ext uri="{D42A27DB-BD31-4B8C-83A1-F6EECF244321}">
                <p14:modId xmlns:p14="http://schemas.microsoft.com/office/powerpoint/2010/main" val="492323403"/>
              </p:ext>
            </p:extLst>
          </p:nvPr>
        </p:nvGraphicFramePr>
        <p:xfrm>
          <a:off x="1036320" y="3091931"/>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24284030"/>
                    </a:ext>
                  </a:extLst>
                </a:gridCol>
                <a:gridCol w="4064000">
                  <a:extLst>
                    <a:ext uri="{9D8B030D-6E8A-4147-A177-3AD203B41FA5}">
                      <a16:colId xmlns:a16="http://schemas.microsoft.com/office/drawing/2014/main" val="2100289969"/>
                    </a:ext>
                  </a:extLst>
                </a:gridCol>
              </a:tblGrid>
              <a:tr h="370840">
                <a:tc>
                  <a:txBody>
                    <a:bodyPr/>
                    <a:lstStyle/>
                    <a:p>
                      <a:r>
                        <a:rPr lang="en-GB" dirty="0">
                          <a:solidFill>
                            <a:schemeClr val="tx1"/>
                          </a:solidFill>
                        </a:rPr>
                        <a:t>Algo</a:t>
                      </a:r>
                    </a:p>
                  </a:txBody>
                  <a:tcPr/>
                </a:tc>
                <a:tc>
                  <a:txBody>
                    <a:bodyPr/>
                    <a:lstStyle/>
                    <a:p>
                      <a:r>
                        <a:rPr lang="en-GB" dirty="0">
                          <a:solidFill>
                            <a:schemeClr val="tx1"/>
                          </a:solidFill>
                        </a:rPr>
                        <a:t>RMSE</a:t>
                      </a:r>
                    </a:p>
                  </a:txBody>
                  <a:tcPr/>
                </a:tc>
                <a:extLst>
                  <a:ext uri="{0D108BD9-81ED-4DB2-BD59-A6C34878D82A}">
                    <a16:rowId xmlns:a16="http://schemas.microsoft.com/office/drawing/2014/main" val="2893785507"/>
                  </a:ext>
                </a:extLst>
              </a:tr>
              <a:tr h="370840">
                <a:tc>
                  <a:txBody>
                    <a:bodyPr/>
                    <a:lstStyle/>
                    <a:p>
                      <a:r>
                        <a:rPr lang="en-GB" dirty="0"/>
                        <a:t>SVD</a:t>
                      </a:r>
                    </a:p>
                  </a:txBody>
                  <a:tcPr/>
                </a:tc>
                <a:tc>
                  <a:txBody>
                    <a:bodyPr/>
                    <a:lstStyle/>
                    <a:p>
                      <a:r>
                        <a:rPr lang="en-GB" dirty="0"/>
                        <a:t>1.055718060696429</a:t>
                      </a:r>
                    </a:p>
                  </a:txBody>
                  <a:tcPr/>
                </a:tc>
                <a:extLst>
                  <a:ext uri="{0D108BD9-81ED-4DB2-BD59-A6C34878D82A}">
                    <a16:rowId xmlns:a16="http://schemas.microsoft.com/office/drawing/2014/main" val="860842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kern="1200" dirty="0" err="1">
                          <a:solidFill>
                            <a:schemeClr val="dk1"/>
                          </a:solidFill>
                          <a:effectLst/>
                          <a:latin typeface="+mn-lt"/>
                          <a:ea typeface="+mn-ea"/>
                          <a:cs typeface="+mn-cs"/>
                        </a:rPr>
                        <a:t>BaselineOnly</a:t>
                      </a:r>
                      <a:endParaRPr lang="en-GB" sz="1800" b="0" kern="1200" dirty="0">
                        <a:solidFill>
                          <a:schemeClr val="dk1"/>
                        </a:solidFill>
                        <a:effectLst/>
                        <a:latin typeface="+mn-lt"/>
                        <a:ea typeface="+mn-ea"/>
                        <a:cs typeface="+mn-cs"/>
                      </a:endParaRPr>
                    </a:p>
                  </a:txBody>
                  <a:tcPr/>
                </a:tc>
                <a:tc>
                  <a:txBody>
                    <a:bodyPr/>
                    <a:lstStyle/>
                    <a:p>
                      <a:r>
                        <a:rPr lang="en-GB" dirty="0"/>
                        <a:t>1.280733039874609</a:t>
                      </a:r>
                    </a:p>
                  </a:txBody>
                  <a:tcPr/>
                </a:tc>
                <a:extLst>
                  <a:ext uri="{0D108BD9-81ED-4DB2-BD59-A6C34878D82A}">
                    <a16:rowId xmlns:a16="http://schemas.microsoft.com/office/drawing/2014/main" val="10895775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kern="1200" dirty="0" err="1">
                          <a:solidFill>
                            <a:schemeClr val="dk1"/>
                          </a:solidFill>
                          <a:effectLst/>
                          <a:latin typeface="+mn-lt"/>
                          <a:ea typeface="+mn-ea"/>
                          <a:cs typeface="+mn-cs"/>
                        </a:rPr>
                        <a:t>NormalPredictor</a:t>
                      </a:r>
                      <a:endParaRPr lang="en-GB" sz="1800" b="0" kern="1200" dirty="0">
                        <a:solidFill>
                          <a:schemeClr val="dk1"/>
                        </a:solidFill>
                        <a:effectLst/>
                        <a:latin typeface="+mn-lt"/>
                        <a:ea typeface="+mn-ea"/>
                        <a:cs typeface="+mn-cs"/>
                      </a:endParaRPr>
                    </a:p>
                  </a:txBody>
                  <a:tcPr/>
                </a:tc>
                <a:tc>
                  <a:txBody>
                    <a:bodyPr/>
                    <a:lstStyle/>
                    <a:p>
                      <a:r>
                        <a:rPr lang="en-GB" dirty="0"/>
                        <a:t>2.20499276695871</a:t>
                      </a:r>
                    </a:p>
                  </a:txBody>
                  <a:tcPr/>
                </a:tc>
                <a:extLst>
                  <a:ext uri="{0D108BD9-81ED-4DB2-BD59-A6C34878D82A}">
                    <a16:rowId xmlns:a16="http://schemas.microsoft.com/office/drawing/2014/main" val="1711169505"/>
                  </a:ext>
                </a:extLst>
              </a:tr>
            </a:tbl>
          </a:graphicData>
        </a:graphic>
      </p:graphicFrame>
    </p:spTree>
    <p:extLst>
      <p:ext uri="{BB962C8B-B14F-4D97-AF65-F5344CB8AC3E}">
        <p14:creationId xmlns:p14="http://schemas.microsoft.com/office/powerpoint/2010/main" val="222574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Architecture serverless version 0.1.0</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GB" dirty="0">
                <a:solidFill>
                  <a:srgbClr val="FFFFFF"/>
                </a:solidFill>
              </a:rPr>
              <a:t>2-Service de </a:t>
            </a:r>
            <a:r>
              <a:rPr lang="en-GB" dirty="0" err="1">
                <a:solidFill>
                  <a:srgbClr val="FFFFFF"/>
                </a:solidFill>
              </a:rPr>
              <a:t>l’application</a:t>
            </a:r>
            <a:r>
              <a:rPr lang="en-GB" dirty="0">
                <a:solidFill>
                  <a:srgbClr val="FFFFFF"/>
                </a:solidFill>
              </a:rPr>
              <a:t> sur le cloud</a:t>
            </a:r>
            <a:endParaRPr lang="en-gb" dirty="0">
              <a:solidFill>
                <a:srgbClr val="FFFFFF"/>
              </a:solidFill>
            </a:endParaRPr>
          </a:p>
        </p:txBody>
      </p:sp>
      <p:sp>
        <p:nvSpPr>
          <p:cNvPr id="4" name="Oval 3">
            <a:extLst>
              <a:ext uri="{FF2B5EF4-FFF2-40B4-BE49-F238E27FC236}">
                <a16:creationId xmlns:a16="http://schemas.microsoft.com/office/drawing/2014/main" id="{07448FCC-8C52-8EF2-1192-12A7C491B6D9}"/>
              </a:ext>
            </a:extLst>
          </p:cNvPr>
          <p:cNvSpPr/>
          <p:nvPr/>
        </p:nvSpPr>
        <p:spPr>
          <a:xfrm>
            <a:off x="1036321" y="2480096"/>
            <a:ext cx="2836940" cy="85832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dirty="0"/>
              <a:t>Frontend</a:t>
            </a:r>
          </a:p>
        </p:txBody>
      </p:sp>
      <p:sp>
        <p:nvSpPr>
          <p:cNvPr id="6" name="Oval 5">
            <a:extLst>
              <a:ext uri="{FF2B5EF4-FFF2-40B4-BE49-F238E27FC236}">
                <a16:creationId xmlns:a16="http://schemas.microsoft.com/office/drawing/2014/main" id="{3682C649-C441-9038-AD1E-723D010B7CEB}"/>
              </a:ext>
            </a:extLst>
          </p:cNvPr>
          <p:cNvSpPr/>
          <p:nvPr/>
        </p:nvSpPr>
        <p:spPr>
          <a:xfrm>
            <a:off x="6675410" y="2480095"/>
            <a:ext cx="3286664" cy="85832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Serverless API</a:t>
            </a:r>
          </a:p>
        </p:txBody>
      </p:sp>
      <p:cxnSp>
        <p:nvCxnSpPr>
          <p:cNvPr id="8" name="Straight Arrow Connector 7">
            <a:extLst>
              <a:ext uri="{FF2B5EF4-FFF2-40B4-BE49-F238E27FC236}">
                <a16:creationId xmlns:a16="http://schemas.microsoft.com/office/drawing/2014/main" id="{5CDD0960-B274-D679-E1D7-1E407DD0BF81}"/>
              </a:ext>
            </a:extLst>
          </p:cNvPr>
          <p:cNvCxnSpPr/>
          <p:nvPr/>
        </p:nvCxnSpPr>
        <p:spPr>
          <a:xfrm>
            <a:off x="3934220" y="2746120"/>
            <a:ext cx="27411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E0F919E-F35D-993F-AEEF-1A65D42F8C26}"/>
              </a:ext>
            </a:extLst>
          </p:cNvPr>
          <p:cNvCxnSpPr/>
          <p:nvPr/>
        </p:nvCxnSpPr>
        <p:spPr>
          <a:xfrm flipH="1">
            <a:off x="3994030" y="3001992"/>
            <a:ext cx="2484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032BA19-85D1-7211-A23E-36AEAB2CE558}"/>
              </a:ext>
            </a:extLst>
          </p:cNvPr>
          <p:cNvSpPr txBox="1"/>
          <p:nvPr/>
        </p:nvSpPr>
        <p:spPr>
          <a:xfrm>
            <a:off x="4373592" y="2421313"/>
            <a:ext cx="1725283" cy="369332"/>
          </a:xfrm>
          <a:prstGeom prst="rect">
            <a:avLst/>
          </a:prstGeom>
          <a:noFill/>
        </p:spPr>
        <p:txBody>
          <a:bodyPr wrap="square" rtlCol="0">
            <a:spAutoFit/>
          </a:bodyPr>
          <a:lstStyle/>
          <a:p>
            <a:r>
              <a:rPr lang="en-GB" dirty="0"/>
              <a:t>http get </a:t>
            </a:r>
            <a:r>
              <a:rPr lang="en-GB" dirty="0" err="1"/>
              <a:t>user_id</a:t>
            </a:r>
            <a:endParaRPr lang="en-GB" dirty="0"/>
          </a:p>
        </p:txBody>
      </p:sp>
      <p:sp>
        <p:nvSpPr>
          <p:cNvPr id="17" name="TextBox 16">
            <a:extLst>
              <a:ext uri="{FF2B5EF4-FFF2-40B4-BE49-F238E27FC236}">
                <a16:creationId xmlns:a16="http://schemas.microsoft.com/office/drawing/2014/main" id="{8AF5CFC4-CD68-AF5A-659E-495EF044C0C1}"/>
              </a:ext>
            </a:extLst>
          </p:cNvPr>
          <p:cNvSpPr txBox="1"/>
          <p:nvPr/>
        </p:nvSpPr>
        <p:spPr>
          <a:xfrm>
            <a:off x="4311773" y="3010618"/>
            <a:ext cx="1863306" cy="646331"/>
          </a:xfrm>
          <a:prstGeom prst="rect">
            <a:avLst/>
          </a:prstGeom>
          <a:noFill/>
        </p:spPr>
        <p:txBody>
          <a:bodyPr wrap="square" rtlCol="0">
            <a:spAutoFit/>
          </a:bodyPr>
          <a:lstStyle/>
          <a:p>
            <a:r>
              <a:rPr lang="en-GB" dirty="0"/>
              <a:t>http get top 5 </a:t>
            </a:r>
            <a:r>
              <a:rPr lang="en-GB" dirty="0" err="1"/>
              <a:t>recom</a:t>
            </a:r>
            <a:endParaRPr lang="en-GB" dirty="0"/>
          </a:p>
        </p:txBody>
      </p:sp>
    </p:spTree>
    <p:extLst>
      <p:ext uri="{BB962C8B-B14F-4D97-AF65-F5344CB8AC3E}">
        <p14:creationId xmlns:p14="http://schemas.microsoft.com/office/powerpoint/2010/main" val="303879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GB" sz="2000" i="1" dirty="0" err="1">
                <a:solidFill>
                  <a:schemeClr val="tx1"/>
                </a:solidFill>
                <a:latin typeface="Calibri" panose="020F0502020204030204" pitchFamily="34" charset="0"/>
                <a:ea typeface="Calibri" panose="020F0502020204030204" pitchFamily="34" charset="0"/>
                <a:cs typeface="Calibri" panose="020F0502020204030204" pitchFamily="34" charset="0"/>
              </a:rPr>
              <a:t>Amélioration</a:t>
            </a:r>
            <a: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t> future Architecture serverless </a:t>
            </a: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gb" sz="20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GB" dirty="0">
                <a:solidFill>
                  <a:srgbClr val="FFFFFF"/>
                </a:solidFill>
              </a:rPr>
              <a:t>2-Service de </a:t>
            </a:r>
            <a:r>
              <a:rPr lang="en-GB" dirty="0" err="1">
                <a:solidFill>
                  <a:srgbClr val="FFFFFF"/>
                </a:solidFill>
              </a:rPr>
              <a:t>l’application</a:t>
            </a:r>
            <a:r>
              <a:rPr lang="en-GB" dirty="0">
                <a:solidFill>
                  <a:srgbClr val="FFFFFF"/>
                </a:solidFill>
              </a:rPr>
              <a:t> sur le cloud</a:t>
            </a:r>
            <a:endParaRPr lang="en-gb" dirty="0">
              <a:solidFill>
                <a:srgbClr val="FFFFFF"/>
              </a:solidFill>
            </a:endParaRPr>
          </a:p>
        </p:txBody>
      </p:sp>
      <p:sp>
        <p:nvSpPr>
          <p:cNvPr id="4" name="Oval 3">
            <a:extLst>
              <a:ext uri="{FF2B5EF4-FFF2-40B4-BE49-F238E27FC236}">
                <a16:creationId xmlns:a16="http://schemas.microsoft.com/office/drawing/2014/main" id="{07448FCC-8C52-8EF2-1192-12A7C491B6D9}"/>
              </a:ext>
            </a:extLst>
          </p:cNvPr>
          <p:cNvSpPr/>
          <p:nvPr/>
        </p:nvSpPr>
        <p:spPr>
          <a:xfrm>
            <a:off x="1132069" y="2480096"/>
            <a:ext cx="2603169" cy="85832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dirty="0"/>
              <a:t>Frontend</a:t>
            </a:r>
          </a:p>
        </p:txBody>
      </p:sp>
      <p:sp>
        <p:nvSpPr>
          <p:cNvPr id="6" name="Oval 5">
            <a:extLst>
              <a:ext uri="{FF2B5EF4-FFF2-40B4-BE49-F238E27FC236}">
                <a16:creationId xmlns:a16="http://schemas.microsoft.com/office/drawing/2014/main" id="{3682C649-C441-9038-AD1E-723D010B7CEB}"/>
              </a:ext>
            </a:extLst>
          </p:cNvPr>
          <p:cNvSpPr/>
          <p:nvPr/>
        </p:nvSpPr>
        <p:spPr>
          <a:xfrm>
            <a:off x="6675410" y="2480095"/>
            <a:ext cx="2699777" cy="85832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dirty="0"/>
          </a:p>
          <a:p>
            <a:pPr algn="ctr"/>
            <a:r>
              <a:rPr lang="en-GB" dirty="0"/>
              <a:t>Serverless API</a:t>
            </a:r>
          </a:p>
          <a:p>
            <a:pPr algn="ctr"/>
            <a:endParaRPr lang="en-GB" dirty="0"/>
          </a:p>
        </p:txBody>
      </p:sp>
      <p:cxnSp>
        <p:nvCxnSpPr>
          <p:cNvPr id="8" name="Straight Arrow Connector 7">
            <a:extLst>
              <a:ext uri="{FF2B5EF4-FFF2-40B4-BE49-F238E27FC236}">
                <a16:creationId xmlns:a16="http://schemas.microsoft.com/office/drawing/2014/main" id="{5CDD0960-B274-D679-E1D7-1E407DD0BF81}"/>
              </a:ext>
            </a:extLst>
          </p:cNvPr>
          <p:cNvCxnSpPr/>
          <p:nvPr/>
        </p:nvCxnSpPr>
        <p:spPr>
          <a:xfrm>
            <a:off x="3934220" y="2746120"/>
            <a:ext cx="27411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E0F919E-F35D-993F-AEEF-1A65D42F8C26}"/>
              </a:ext>
            </a:extLst>
          </p:cNvPr>
          <p:cNvCxnSpPr/>
          <p:nvPr/>
        </p:nvCxnSpPr>
        <p:spPr>
          <a:xfrm flipH="1">
            <a:off x="3994030" y="3001992"/>
            <a:ext cx="2484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032BA19-85D1-7211-A23E-36AEAB2CE558}"/>
              </a:ext>
            </a:extLst>
          </p:cNvPr>
          <p:cNvSpPr txBox="1"/>
          <p:nvPr/>
        </p:nvSpPr>
        <p:spPr>
          <a:xfrm>
            <a:off x="4373592" y="2421313"/>
            <a:ext cx="1725283" cy="253916"/>
          </a:xfrm>
          <a:prstGeom prst="rect">
            <a:avLst/>
          </a:prstGeom>
          <a:noFill/>
        </p:spPr>
        <p:txBody>
          <a:bodyPr wrap="square" rtlCol="0">
            <a:spAutoFit/>
          </a:bodyPr>
          <a:lstStyle/>
          <a:p>
            <a:r>
              <a:rPr lang="en-GB" sz="1050" dirty="0"/>
              <a:t>http post params</a:t>
            </a:r>
          </a:p>
        </p:txBody>
      </p:sp>
      <p:sp>
        <p:nvSpPr>
          <p:cNvPr id="17" name="TextBox 16">
            <a:extLst>
              <a:ext uri="{FF2B5EF4-FFF2-40B4-BE49-F238E27FC236}">
                <a16:creationId xmlns:a16="http://schemas.microsoft.com/office/drawing/2014/main" id="{8AF5CFC4-CD68-AF5A-659E-495EF044C0C1}"/>
              </a:ext>
            </a:extLst>
          </p:cNvPr>
          <p:cNvSpPr txBox="1"/>
          <p:nvPr/>
        </p:nvSpPr>
        <p:spPr>
          <a:xfrm>
            <a:off x="4311773" y="3010618"/>
            <a:ext cx="1863306" cy="253916"/>
          </a:xfrm>
          <a:prstGeom prst="rect">
            <a:avLst/>
          </a:prstGeom>
          <a:noFill/>
        </p:spPr>
        <p:txBody>
          <a:bodyPr wrap="square" rtlCol="0">
            <a:spAutoFit/>
          </a:bodyPr>
          <a:lstStyle/>
          <a:p>
            <a:r>
              <a:rPr lang="en-GB" sz="1050" dirty="0"/>
              <a:t>http top 5 </a:t>
            </a:r>
            <a:r>
              <a:rPr lang="en-GB" sz="1050" dirty="0" err="1"/>
              <a:t>recom</a:t>
            </a:r>
            <a:endParaRPr lang="en-GB" sz="1050" dirty="0"/>
          </a:p>
        </p:txBody>
      </p:sp>
      <p:sp>
        <p:nvSpPr>
          <p:cNvPr id="5" name="Rectangle 4">
            <a:extLst>
              <a:ext uri="{FF2B5EF4-FFF2-40B4-BE49-F238E27FC236}">
                <a16:creationId xmlns:a16="http://schemas.microsoft.com/office/drawing/2014/main" id="{3475D304-7404-B864-9F33-CCE20CF98671}"/>
              </a:ext>
            </a:extLst>
          </p:cNvPr>
          <p:cNvSpPr/>
          <p:nvPr/>
        </p:nvSpPr>
        <p:spPr>
          <a:xfrm>
            <a:off x="8859328" y="1052423"/>
            <a:ext cx="1992702" cy="93791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dirty="0"/>
              <a:t>Azure DB</a:t>
            </a:r>
          </a:p>
        </p:txBody>
      </p:sp>
      <p:cxnSp>
        <p:nvCxnSpPr>
          <p:cNvPr id="9" name="Straight Arrow Connector 8">
            <a:extLst>
              <a:ext uri="{FF2B5EF4-FFF2-40B4-BE49-F238E27FC236}">
                <a16:creationId xmlns:a16="http://schemas.microsoft.com/office/drawing/2014/main" id="{ECCEE890-9C67-D086-6DB8-664FFD343E25}"/>
              </a:ext>
            </a:extLst>
          </p:cNvPr>
          <p:cNvCxnSpPr/>
          <p:nvPr/>
        </p:nvCxnSpPr>
        <p:spPr>
          <a:xfrm flipH="1">
            <a:off x="8859328" y="1990335"/>
            <a:ext cx="345057" cy="489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5C203AD-8656-4796-ECFA-0BBF05F51A51}"/>
              </a:ext>
            </a:extLst>
          </p:cNvPr>
          <p:cNvCxnSpPr/>
          <p:nvPr/>
        </p:nvCxnSpPr>
        <p:spPr>
          <a:xfrm flipV="1">
            <a:off x="9375187" y="2053087"/>
            <a:ext cx="405733" cy="693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238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GB" dirty="0">
                <a:solidFill>
                  <a:srgbClr val="FFFFFF"/>
                </a:solidFill>
              </a:rPr>
              <a:t>3-Test au </a:t>
            </a:r>
            <a:r>
              <a:rPr lang="en-GB" dirty="0" err="1">
                <a:solidFill>
                  <a:srgbClr val="FFFFFF"/>
                </a:solidFill>
              </a:rPr>
              <a:t>moyen</a:t>
            </a:r>
            <a:r>
              <a:rPr lang="en-GB" dirty="0">
                <a:solidFill>
                  <a:srgbClr val="FFFFFF"/>
                </a:solidFill>
              </a:rPr>
              <a:t> </a:t>
            </a:r>
            <a:r>
              <a:rPr lang="en-GB" dirty="0" err="1">
                <a:solidFill>
                  <a:srgbClr val="FFFFFF"/>
                </a:solidFill>
              </a:rPr>
              <a:t>d’une</a:t>
            </a:r>
            <a:r>
              <a:rPr lang="en-GB" dirty="0">
                <a:solidFill>
                  <a:srgbClr val="FFFFFF"/>
                </a:solidFill>
              </a:rPr>
              <a:t> application locale frontend</a:t>
            </a:r>
            <a:endParaRPr lang="en-gb" dirty="0">
              <a:solidFill>
                <a:srgbClr val="FFFFFF"/>
              </a:solidFill>
            </a:endParaRPr>
          </a:p>
        </p:txBody>
      </p:sp>
      <p:pic>
        <p:nvPicPr>
          <p:cNvPr id="15" name="Picture 14">
            <a:extLst>
              <a:ext uri="{FF2B5EF4-FFF2-40B4-BE49-F238E27FC236}">
                <a16:creationId xmlns:a16="http://schemas.microsoft.com/office/drawing/2014/main" id="{E72C74D5-5460-F45D-0A8A-6B4660470638}"/>
              </a:ext>
            </a:extLst>
          </p:cNvPr>
          <p:cNvPicPr>
            <a:picLocks noChangeAspect="1"/>
          </p:cNvPicPr>
          <p:nvPr/>
        </p:nvPicPr>
        <p:blipFill>
          <a:blip r:embed="rId2"/>
          <a:stretch>
            <a:fillRect/>
          </a:stretch>
        </p:blipFill>
        <p:spPr>
          <a:xfrm>
            <a:off x="103516" y="0"/>
            <a:ext cx="11838317" cy="4953000"/>
          </a:xfrm>
          <a:prstGeom prst="rect">
            <a:avLst/>
          </a:prstGeom>
        </p:spPr>
      </p:pic>
    </p:spTree>
    <p:extLst>
      <p:ext uri="{BB962C8B-B14F-4D97-AF65-F5344CB8AC3E}">
        <p14:creationId xmlns:p14="http://schemas.microsoft.com/office/powerpoint/2010/main" val="201575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GB" dirty="0">
                <a:solidFill>
                  <a:srgbClr val="FFFFFF"/>
                </a:solidFill>
              </a:rPr>
              <a:t>3-Test au </a:t>
            </a:r>
            <a:r>
              <a:rPr lang="en-GB" dirty="0" err="1">
                <a:solidFill>
                  <a:srgbClr val="FFFFFF"/>
                </a:solidFill>
              </a:rPr>
              <a:t>moyen</a:t>
            </a:r>
            <a:r>
              <a:rPr lang="en-GB" dirty="0">
                <a:solidFill>
                  <a:srgbClr val="FFFFFF"/>
                </a:solidFill>
              </a:rPr>
              <a:t> </a:t>
            </a:r>
            <a:r>
              <a:rPr lang="en-GB" dirty="0" err="1">
                <a:solidFill>
                  <a:srgbClr val="FFFFFF"/>
                </a:solidFill>
              </a:rPr>
              <a:t>d’une</a:t>
            </a:r>
            <a:r>
              <a:rPr lang="en-GB" dirty="0">
                <a:solidFill>
                  <a:srgbClr val="FFFFFF"/>
                </a:solidFill>
              </a:rPr>
              <a:t> application locale frontend</a:t>
            </a:r>
            <a:endParaRPr lang="en-gb" dirty="0">
              <a:solidFill>
                <a:srgbClr val="FFFFFF"/>
              </a:solidFill>
            </a:endParaRPr>
          </a:p>
        </p:txBody>
      </p:sp>
      <p:pic>
        <p:nvPicPr>
          <p:cNvPr id="15" name="Picture 14">
            <a:extLst>
              <a:ext uri="{FF2B5EF4-FFF2-40B4-BE49-F238E27FC236}">
                <a16:creationId xmlns:a16="http://schemas.microsoft.com/office/drawing/2014/main" id="{E72C74D5-5460-F45D-0A8A-6B4660470638}"/>
              </a:ext>
            </a:extLst>
          </p:cNvPr>
          <p:cNvPicPr>
            <a:picLocks noChangeAspect="1"/>
          </p:cNvPicPr>
          <p:nvPr/>
        </p:nvPicPr>
        <p:blipFill>
          <a:blip r:embed="rId2"/>
          <a:stretch>
            <a:fillRect/>
          </a:stretch>
        </p:blipFill>
        <p:spPr>
          <a:xfrm>
            <a:off x="103516" y="0"/>
            <a:ext cx="11838317" cy="4953000"/>
          </a:xfrm>
          <a:prstGeom prst="rect">
            <a:avLst/>
          </a:prstGeom>
        </p:spPr>
      </p:pic>
    </p:spTree>
    <p:extLst>
      <p:ext uri="{BB962C8B-B14F-4D97-AF65-F5344CB8AC3E}">
        <p14:creationId xmlns:p14="http://schemas.microsoft.com/office/powerpoint/2010/main" val="377442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GB" dirty="0">
                <a:solidFill>
                  <a:srgbClr val="FFFFFF"/>
                </a:solidFill>
              </a:rPr>
              <a:t>4-Conclusion</a:t>
            </a:r>
            <a:endParaRPr lang="en-gb" dirty="0">
              <a:solidFill>
                <a:srgbClr val="FFFFFF"/>
              </a:solidFill>
            </a:endParaRPr>
          </a:p>
        </p:txBody>
      </p:sp>
      <p:sp>
        <p:nvSpPr>
          <p:cNvPr id="2" name="TextBox 1">
            <a:extLst>
              <a:ext uri="{FF2B5EF4-FFF2-40B4-BE49-F238E27FC236}">
                <a16:creationId xmlns:a16="http://schemas.microsoft.com/office/drawing/2014/main" id="{9B3B67E9-6D87-A3B8-958F-8385D8CE694D}"/>
              </a:ext>
            </a:extLst>
          </p:cNvPr>
          <p:cNvSpPr txBox="1"/>
          <p:nvPr/>
        </p:nvSpPr>
        <p:spPr>
          <a:xfrm>
            <a:off x="1406106" y="1173193"/>
            <a:ext cx="10251781" cy="2585323"/>
          </a:xfrm>
          <a:prstGeom prst="rect">
            <a:avLst/>
          </a:prstGeom>
          <a:noFill/>
        </p:spPr>
        <p:txBody>
          <a:bodyPr wrap="none" rtlCol="0">
            <a:spAutoFit/>
          </a:bodyPr>
          <a:lstStyle/>
          <a:p>
            <a:r>
              <a:rPr lang="en-GB" dirty="0"/>
              <a:t>Cette Application </a:t>
            </a:r>
            <a:r>
              <a:rPr lang="en-GB" dirty="0" err="1"/>
              <a:t>est</a:t>
            </a:r>
            <a:r>
              <a:rPr lang="en-GB" dirty="0"/>
              <a:t> </a:t>
            </a:r>
            <a:r>
              <a:rPr lang="en-GB" dirty="0" err="1"/>
              <a:t>une</a:t>
            </a:r>
            <a:r>
              <a:rPr lang="en-GB" dirty="0"/>
              <a:t> 1ère version qui </a:t>
            </a:r>
            <a:r>
              <a:rPr lang="en-GB" dirty="0" err="1"/>
              <a:t>peut</a:t>
            </a:r>
            <a:r>
              <a:rPr lang="en-GB" dirty="0"/>
              <a:t> </a:t>
            </a:r>
            <a:r>
              <a:rPr lang="en-GB" dirty="0" err="1"/>
              <a:t>être</a:t>
            </a:r>
            <a:r>
              <a:rPr lang="en-GB" dirty="0"/>
              <a:t> </a:t>
            </a:r>
            <a:r>
              <a:rPr lang="en-GB" dirty="0" err="1"/>
              <a:t>améliorer</a:t>
            </a:r>
            <a:r>
              <a:rPr lang="en-GB" dirty="0"/>
              <a:t> en ameliorant </a:t>
            </a:r>
            <a:r>
              <a:rPr lang="en-GB" dirty="0" err="1"/>
              <a:t>l’API</a:t>
            </a:r>
            <a:r>
              <a:rPr lang="en-GB" dirty="0"/>
              <a:t> </a:t>
            </a:r>
          </a:p>
          <a:p>
            <a:r>
              <a:rPr lang="en-GB" dirty="0" err="1"/>
              <a:t>afin</a:t>
            </a:r>
            <a:r>
              <a:rPr lang="en-GB" dirty="0"/>
              <a:t> de </a:t>
            </a:r>
            <a:r>
              <a:rPr lang="en-GB" dirty="0" err="1"/>
              <a:t>pouvoir</a:t>
            </a:r>
            <a:r>
              <a:rPr lang="en-GB" dirty="0"/>
              <a:t> </a:t>
            </a:r>
            <a:r>
              <a:rPr lang="en-GB" dirty="0" err="1"/>
              <a:t>introduire</a:t>
            </a:r>
            <a:r>
              <a:rPr lang="en-GB" dirty="0"/>
              <a:t> des nouveaux users.</a:t>
            </a:r>
          </a:p>
          <a:p>
            <a:r>
              <a:rPr lang="en-GB" dirty="0"/>
              <a:t>Pour </a:t>
            </a:r>
            <a:r>
              <a:rPr lang="en-GB" dirty="0" err="1"/>
              <a:t>cela</a:t>
            </a:r>
            <a:r>
              <a:rPr lang="en-GB" dirty="0"/>
              <a:t> au lieu d’un </a:t>
            </a:r>
            <a:r>
              <a:rPr lang="en-GB" dirty="0" err="1"/>
              <a:t>appel</a:t>
            </a:r>
            <a:r>
              <a:rPr lang="en-GB" dirty="0"/>
              <a:t> HTTP get on </a:t>
            </a:r>
            <a:r>
              <a:rPr lang="en-GB" dirty="0" err="1"/>
              <a:t>va</a:t>
            </a:r>
            <a:r>
              <a:rPr lang="en-GB" dirty="0"/>
              <a:t> avoir </a:t>
            </a:r>
            <a:r>
              <a:rPr lang="en-GB" dirty="0" err="1"/>
              <a:t>recours</a:t>
            </a:r>
            <a:r>
              <a:rPr lang="en-GB" dirty="0"/>
              <a:t> à un </a:t>
            </a:r>
            <a:r>
              <a:rPr lang="en-GB" dirty="0" err="1"/>
              <a:t>appel</a:t>
            </a:r>
            <a:r>
              <a:rPr lang="en-GB" dirty="0"/>
              <a:t> HTTP post et d’un payload adapter.</a:t>
            </a:r>
          </a:p>
          <a:p>
            <a:r>
              <a:rPr lang="en-GB" dirty="0" err="1"/>
              <a:t>Concrètement</a:t>
            </a:r>
            <a:r>
              <a:rPr lang="en-GB" dirty="0"/>
              <a:t> </a:t>
            </a:r>
            <a:r>
              <a:rPr lang="en-GB" dirty="0" err="1"/>
              <a:t>l’application</a:t>
            </a:r>
            <a:r>
              <a:rPr lang="en-GB" dirty="0"/>
              <a:t> </a:t>
            </a:r>
            <a:r>
              <a:rPr lang="en-GB" dirty="0" err="1"/>
              <a:t>va</a:t>
            </a:r>
            <a:r>
              <a:rPr lang="en-GB" dirty="0"/>
              <a:t> </a:t>
            </a:r>
          </a:p>
          <a:p>
            <a:pPr marL="285750" indent="-285750">
              <a:buFont typeface="Arial" panose="020B0604020202020204" pitchFamily="34" charset="0"/>
              <a:buChar char="•"/>
            </a:pPr>
            <a:r>
              <a:rPr lang="en-GB" dirty="0"/>
              <a:t>parser le payload et </a:t>
            </a:r>
            <a:r>
              <a:rPr lang="en-GB" dirty="0" err="1"/>
              <a:t>recueillir</a:t>
            </a:r>
            <a:r>
              <a:rPr lang="en-GB" dirty="0"/>
              <a:t> un tuple </a:t>
            </a:r>
            <a:r>
              <a:rPr lang="en-GB" dirty="0" err="1"/>
              <a:t>identifiant</a:t>
            </a:r>
            <a:r>
              <a:rPr lang="en-GB" dirty="0"/>
              <a:t> un user et </a:t>
            </a:r>
            <a:r>
              <a:rPr lang="en-GB" dirty="0" err="1"/>
              <a:t>ses</a:t>
            </a:r>
            <a:r>
              <a:rPr lang="en-GB" dirty="0"/>
              <a:t> </a:t>
            </a:r>
            <a:r>
              <a:rPr lang="en-GB" dirty="0" err="1"/>
              <a:t>gôuts</a:t>
            </a:r>
            <a:r>
              <a:rPr lang="en-GB" dirty="0"/>
              <a:t>.</a:t>
            </a:r>
          </a:p>
          <a:p>
            <a:pPr marL="285750" indent="-285750">
              <a:buFont typeface="Arial" panose="020B0604020202020204" pitchFamily="34" charset="0"/>
              <a:buChar char="•"/>
            </a:pPr>
            <a:r>
              <a:rPr lang="en-GB" dirty="0"/>
              <a:t>Ensuite </a:t>
            </a:r>
            <a:r>
              <a:rPr lang="en-GB" dirty="0" err="1"/>
              <a:t>cherche</a:t>
            </a:r>
            <a:r>
              <a:rPr lang="en-GB" dirty="0"/>
              <a:t> dans la DB </a:t>
            </a:r>
            <a:r>
              <a:rPr lang="en-GB" dirty="0" err="1"/>
              <a:t>si</a:t>
            </a:r>
            <a:r>
              <a:rPr lang="en-GB" dirty="0"/>
              <a:t> le user y </a:t>
            </a:r>
            <a:r>
              <a:rPr lang="en-GB" dirty="0" err="1"/>
              <a:t>est</a:t>
            </a:r>
            <a:r>
              <a:rPr lang="en-GB" dirty="0"/>
              <a:t> déjà</a:t>
            </a:r>
          </a:p>
          <a:p>
            <a:pPr marL="285750" indent="-285750">
              <a:buFont typeface="Arial" panose="020B0604020202020204" pitchFamily="34" charset="0"/>
              <a:buChar char="•"/>
            </a:pPr>
            <a:r>
              <a:rPr lang="en-GB" dirty="0" err="1"/>
              <a:t>Calculer</a:t>
            </a:r>
            <a:r>
              <a:rPr lang="en-GB" dirty="0"/>
              <a:t> </a:t>
            </a:r>
            <a:r>
              <a:rPr lang="en-GB" dirty="0" err="1"/>
              <a:t>ses</a:t>
            </a:r>
            <a:r>
              <a:rPr lang="en-GB" dirty="0"/>
              <a:t> recommendation </a:t>
            </a:r>
            <a:r>
              <a:rPr lang="en-GB" dirty="0" err="1"/>
              <a:t>si</a:t>
            </a:r>
            <a:r>
              <a:rPr lang="en-GB" dirty="0"/>
              <a:t> </a:t>
            </a:r>
            <a:r>
              <a:rPr lang="en-GB" dirty="0" err="1"/>
              <a:t>oui</a:t>
            </a:r>
            <a:endParaRPr lang="en-GB" dirty="0"/>
          </a:p>
          <a:p>
            <a:pPr marL="285750" indent="-285750">
              <a:buFont typeface="Arial" panose="020B0604020202020204" pitchFamily="34" charset="0"/>
              <a:buChar char="•"/>
            </a:pPr>
            <a:r>
              <a:rPr lang="en-GB" dirty="0" err="1"/>
              <a:t>Sinon</a:t>
            </a:r>
            <a:r>
              <a:rPr lang="en-GB" dirty="0"/>
              <a:t> </a:t>
            </a:r>
            <a:r>
              <a:rPr lang="en-GB" dirty="0" err="1"/>
              <a:t>l’enregistrer</a:t>
            </a:r>
            <a:r>
              <a:rPr lang="en-GB" dirty="0"/>
              <a:t> dans la </a:t>
            </a:r>
            <a:r>
              <a:rPr lang="en-GB" dirty="0" err="1"/>
              <a:t>db</a:t>
            </a:r>
            <a:r>
              <a:rPr lang="en-GB" dirty="0"/>
              <a:t> et ensuite </a:t>
            </a:r>
            <a:r>
              <a:rPr lang="en-GB" dirty="0" err="1"/>
              <a:t>calculer</a:t>
            </a:r>
            <a:r>
              <a:rPr lang="en-GB" dirty="0"/>
              <a:t> </a:t>
            </a:r>
            <a:r>
              <a:rPr lang="en-GB" dirty="0" err="1"/>
              <a:t>ses</a:t>
            </a:r>
            <a:r>
              <a:rPr lang="en-GB" dirty="0"/>
              <a:t> recommendations</a:t>
            </a:r>
          </a:p>
          <a:p>
            <a:endParaRPr lang="en-GB" dirty="0"/>
          </a:p>
        </p:txBody>
      </p:sp>
    </p:spTree>
    <p:extLst>
      <p:ext uri="{BB962C8B-B14F-4D97-AF65-F5344CB8AC3E}">
        <p14:creationId xmlns:p14="http://schemas.microsoft.com/office/powerpoint/2010/main" val="9058642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145_TF56160789" id="{7406F58C-9744-47DE-91FA-E6DFDEC87FF1}" vid="{435CA12C-F27D-40DC-9B93-0415F0C54E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{D3200AF5-0173-4A2F-BA9A-2F7120565DF4}tf56160789_win32</Template>
  <TotalTime>59</TotalTime>
  <Words>293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Franklin Gothic Book</vt:lpstr>
      <vt:lpstr>Inter</vt:lpstr>
      <vt:lpstr>1_RetrospectVTI</vt:lpstr>
      <vt:lpstr>Réalisez une application de recommandation de contenu </vt:lpstr>
      <vt:lpstr>Dans le cadre de ce projet nous allons réaliser un système de recommendation d’articles. Les données sont celles d’une agence de presse brésilienne qui retrace l’interaction des utilisateurs de la plateforme numérique de cette agence avec les articles.Ces interactions sont représentées à travers les clicks.   </vt:lpstr>
      <vt:lpstr>Nous allons construire un système de recommandations:  1- Choix de l’algorithme Collaborative filtering - utilisation de la librairie surprise - choix de l’algorithme  2-Service de l’application sur le cloud   3- Test de l’application au moyen d’un frontend streamlit </vt:lpstr>
      <vt:lpstr>1-Choix de l’algorithme a-Content based filtering b-Collaborative filtering  </vt:lpstr>
      <vt:lpstr>Architecture serverless version 0.1.0     </vt:lpstr>
      <vt:lpstr>Amélioration future Architecture serverless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Réalisez une application de recommandation de contenu </dc:title>
  <dc:creator>dowta dibalaba</dc:creator>
  <cp:lastModifiedBy>dowta dibalaba</cp:lastModifiedBy>
  <cp:revision>1</cp:revision>
  <dcterms:created xsi:type="dcterms:W3CDTF">2024-01-02T13:15:28Z</dcterms:created>
  <dcterms:modified xsi:type="dcterms:W3CDTF">2024-01-02T14:14:50Z</dcterms:modified>
</cp:coreProperties>
</file>