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60"/>
  </p:notesMasterIdLst>
  <p:sldIdLst>
    <p:sldId id="256" r:id="rId6"/>
    <p:sldId id="2076136256" r:id="rId7"/>
    <p:sldId id="2076136257" r:id="rId8"/>
    <p:sldId id="2076136258" r:id="rId9"/>
    <p:sldId id="2076136265" r:id="rId10"/>
    <p:sldId id="2076136266" r:id="rId11"/>
    <p:sldId id="2076136267" r:id="rId12"/>
    <p:sldId id="2050" r:id="rId13"/>
    <p:sldId id="8461" r:id="rId14"/>
    <p:sldId id="317" r:id="rId15"/>
    <p:sldId id="2076136269" r:id="rId16"/>
    <p:sldId id="2076136271" r:id="rId17"/>
    <p:sldId id="2076136272" r:id="rId18"/>
    <p:sldId id="2076136273" r:id="rId19"/>
    <p:sldId id="2076136275" r:id="rId20"/>
    <p:sldId id="2076136276" r:id="rId21"/>
    <p:sldId id="2076136277" r:id="rId22"/>
    <p:sldId id="2076136278" r:id="rId23"/>
    <p:sldId id="2076136274" r:id="rId24"/>
    <p:sldId id="11044" r:id="rId25"/>
    <p:sldId id="11043" r:id="rId26"/>
    <p:sldId id="2076136279" r:id="rId27"/>
    <p:sldId id="2076136260" r:id="rId28"/>
    <p:sldId id="1548" r:id="rId29"/>
    <p:sldId id="11045" r:id="rId30"/>
    <p:sldId id="2076136264" r:id="rId31"/>
    <p:sldId id="2076136280" r:id="rId32"/>
    <p:sldId id="2076136281" r:id="rId33"/>
    <p:sldId id="2076136282" r:id="rId34"/>
    <p:sldId id="2076136283" r:id="rId35"/>
    <p:sldId id="355" r:id="rId36"/>
    <p:sldId id="2076136284" r:id="rId37"/>
    <p:sldId id="2076136285" r:id="rId38"/>
    <p:sldId id="360" r:id="rId39"/>
    <p:sldId id="456" r:id="rId40"/>
    <p:sldId id="459" r:id="rId41"/>
    <p:sldId id="461" r:id="rId42"/>
    <p:sldId id="462" r:id="rId43"/>
    <p:sldId id="458" r:id="rId44"/>
    <p:sldId id="2076136286" r:id="rId45"/>
    <p:sldId id="2076136287" r:id="rId46"/>
    <p:sldId id="2076136289" r:id="rId47"/>
    <p:sldId id="2076136290" r:id="rId48"/>
    <p:sldId id="263" r:id="rId49"/>
    <p:sldId id="8505" r:id="rId50"/>
    <p:sldId id="8509" r:id="rId51"/>
    <p:sldId id="8510" r:id="rId52"/>
    <p:sldId id="8512" r:id="rId53"/>
    <p:sldId id="8513" r:id="rId54"/>
    <p:sldId id="8387" r:id="rId55"/>
    <p:sldId id="8514" r:id="rId56"/>
    <p:sldId id="10646" r:id="rId57"/>
    <p:sldId id="2076136261" r:id="rId58"/>
    <p:sldId id="207613626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lding Location Slide" id="{4B38ED68-4DA1-4463-B026-C5EC12B3408E}">
          <p14:sldIdLst>
            <p14:sldId id="256"/>
          </p14:sldIdLst>
        </p14:section>
        <p14:section name="Session Slides" id="{3CF1E36A-93A1-4B56-BA61-645935495B87}">
          <p14:sldIdLst>
            <p14:sldId id="2076136256"/>
          </p14:sldIdLst>
        </p14:section>
        <p14:section name="NLU Basics" id="{46F0D690-817C-4329-AC02-58676E4EBF64}">
          <p14:sldIdLst>
            <p14:sldId id="2076136257"/>
            <p14:sldId id="2076136258"/>
            <p14:sldId id="2076136265"/>
            <p14:sldId id="2076136266"/>
            <p14:sldId id="2076136267"/>
            <p14:sldId id="2050"/>
            <p14:sldId id="8461"/>
            <p14:sldId id="317"/>
          </p14:sldIdLst>
        </p14:section>
        <p14:section name="Schema Basics" id="{3DBE0F70-CA54-4412-8083-940BA93DD0CA}">
          <p14:sldIdLst>
            <p14:sldId id="2076136269"/>
            <p14:sldId id="2076136271"/>
            <p14:sldId id="2076136272"/>
            <p14:sldId id="2076136273"/>
            <p14:sldId id="2076136275"/>
            <p14:sldId id="2076136276"/>
            <p14:sldId id="2076136277"/>
            <p14:sldId id="2076136278"/>
            <p14:sldId id="2076136274"/>
            <p14:sldId id="11044"/>
            <p14:sldId id="11043"/>
            <p14:sldId id="2076136279"/>
          </p14:sldIdLst>
        </p14:section>
        <p14:section name="Demo" id="{6DA67EE5-4247-41F1-B826-386653E23877}">
          <p14:sldIdLst>
            <p14:sldId id="2076136260"/>
            <p14:sldId id="1548"/>
            <p14:sldId id="11045"/>
            <p14:sldId id="2076136264"/>
          </p14:sldIdLst>
        </p14:section>
        <p14:section name="Advanced Modeling" id="{FDE5CFF1-400B-4D60-B928-F07AB2167BF6}">
          <p14:sldIdLst>
            <p14:sldId id="2076136280"/>
            <p14:sldId id="2076136281"/>
            <p14:sldId id="2076136282"/>
            <p14:sldId id="2076136283"/>
            <p14:sldId id="355"/>
          </p14:sldIdLst>
        </p14:section>
        <p14:section name="Utterances" id="{21393C65-8D75-4FC1-BAD6-58A6F344AB34}">
          <p14:sldIdLst>
            <p14:sldId id="2076136284"/>
            <p14:sldId id="2076136285"/>
            <p14:sldId id="360"/>
            <p14:sldId id="456"/>
            <p14:sldId id="459"/>
            <p14:sldId id="461"/>
            <p14:sldId id="462"/>
            <p14:sldId id="458"/>
          </p14:sldIdLst>
        </p14:section>
        <p14:section name="Hackathon" id="{A765C028-6DEA-417D-8632-3588290A29BF}">
          <p14:sldIdLst>
            <p14:sldId id="2076136286"/>
            <p14:sldId id="2076136287"/>
            <p14:sldId id="2076136289"/>
            <p14:sldId id="2076136290"/>
            <p14:sldId id="263"/>
            <p14:sldId id="8505"/>
            <p14:sldId id="8509"/>
            <p14:sldId id="8510"/>
            <p14:sldId id="8512"/>
            <p14:sldId id="8513"/>
            <p14:sldId id="8387"/>
            <p14:sldId id="8514"/>
            <p14:sldId id="10646"/>
            <p14:sldId id="2076136261"/>
          </p14:sldIdLst>
        </p14:section>
        <p14:section name="Other Slides" id="{66A621DD-AE13-4A11-9E63-F28D715A4C45}">
          <p14:sldIdLst>
            <p14:sldId id="2076136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D56"/>
    <a:srgbClr val="D653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50" d="100"/>
          <a:sy n="150" d="100"/>
        </p:scale>
        <p:origin x="197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26AF77-CB7C-43BF-A7B1-B23D07762512}" type="doc">
      <dgm:prSet loTypeId="urn:microsoft.com/office/officeart/2005/8/layout/hierarchy4" loCatId="hierarchy" qsTypeId="urn:microsoft.com/office/officeart/2005/8/quickstyle/simple2" qsCatId="simple" csTypeId="urn:microsoft.com/office/officeart/2005/8/colors/accent1_2" csCatId="accent1" phldr="1"/>
      <dgm:spPr/>
      <dgm:t>
        <a:bodyPr/>
        <a:lstStyle/>
        <a:p>
          <a:endParaRPr lang="en-US"/>
        </a:p>
      </dgm:t>
    </dgm:pt>
    <dgm:pt modelId="{0066ECB0-61B4-4A5F-A540-5A444000B0CC}">
      <dgm:prSet phldrT="[Text]"/>
      <dgm:spPr>
        <a:solidFill>
          <a:srgbClr val="D83B01"/>
        </a:solidFill>
      </dgm:spPr>
      <dgm:t>
        <a:bodyPr/>
        <a:lstStyle/>
        <a:p>
          <a:r>
            <a:rPr lang="en-US" dirty="0"/>
            <a:t>Prebuilt</a:t>
          </a:r>
        </a:p>
      </dgm:t>
    </dgm:pt>
    <dgm:pt modelId="{C01AA687-4A52-4FBC-B78E-4293C71EB697}" type="parTrans" cxnId="{818959BB-3A1D-4E52-BB92-5E28799EE42E}">
      <dgm:prSet/>
      <dgm:spPr/>
      <dgm:t>
        <a:bodyPr/>
        <a:lstStyle/>
        <a:p>
          <a:endParaRPr lang="en-US"/>
        </a:p>
      </dgm:t>
    </dgm:pt>
    <dgm:pt modelId="{BB428289-61F0-493A-835B-B510B2C94A5A}" type="sibTrans" cxnId="{818959BB-3A1D-4E52-BB92-5E28799EE42E}">
      <dgm:prSet/>
      <dgm:spPr/>
      <dgm:t>
        <a:bodyPr/>
        <a:lstStyle/>
        <a:p>
          <a:endParaRPr lang="en-US"/>
        </a:p>
      </dgm:t>
    </dgm:pt>
    <dgm:pt modelId="{70AA976B-F877-4E26-8AB1-FFD396976C32}">
      <dgm:prSet phldrT="[Text]"/>
      <dgm:spPr>
        <a:solidFill>
          <a:srgbClr val="D83B01"/>
        </a:solidFill>
      </dgm:spPr>
      <dgm:t>
        <a:bodyPr/>
        <a:lstStyle/>
        <a:p>
          <a:r>
            <a:rPr lang="en-US" dirty="0"/>
            <a:t>Regex</a:t>
          </a:r>
        </a:p>
      </dgm:t>
    </dgm:pt>
    <dgm:pt modelId="{854D9955-29B8-4688-B997-F6FD36432362}" type="parTrans" cxnId="{9F473C72-95E8-4166-AC57-C2603BBF37CD}">
      <dgm:prSet/>
      <dgm:spPr/>
      <dgm:t>
        <a:bodyPr/>
        <a:lstStyle/>
        <a:p>
          <a:endParaRPr lang="en-US"/>
        </a:p>
      </dgm:t>
    </dgm:pt>
    <dgm:pt modelId="{06FD2DD4-FE8B-41F1-BB59-E40E1D93EECE}" type="sibTrans" cxnId="{9F473C72-95E8-4166-AC57-C2603BBF37CD}">
      <dgm:prSet/>
      <dgm:spPr/>
      <dgm:t>
        <a:bodyPr/>
        <a:lstStyle/>
        <a:p>
          <a:endParaRPr lang="en-US"/>
        </a:p>
      </dgm:t>
    </dgm:pt>
    <dgm:pt modelId="{E4DD1CE4-BAA4-4D60-855A-19BB831F061F}">
      <dgm:prSet phldrT="[Text]"/>
      <dgm:spPr>
        <a:solidFill>
          <a:srgbClr val="D83B01"/>
        </a:solidFill>
      </dgm:spPr>
      <dgm:t>
        <a:bodyPr/>
        <a:lstStyle/>
        <a:p>
          <a:r>
            <a:rPr lang="en-US"/>
            <a:t>List</a:t>
          </a:r>
        </a:p>
      </dgm:t>
    </dgm:pt>
    <dgm:pt modelId="{ABAB6061-1C88-416D-B9F9-36FB584983F2}" type="sibTrans" cxnId="{47DA4CD9-5EEB-4D57-A147-2C96C95F6A1B}">
      <dgm:prSet/>
      <dgm:spPr/>
      <dgm:t>
        <a:bodyPr/>
        <a:lstStyle/>
        <a:p>
          <a:endParaRPr lang="en-US"/>
        </a:p>
      </dgm:t>
    </dgm:pt>
    <dgm:pt modelId="{07BAE836-9789-4697-BA03-AAF7D7015E2E}" type="parTrans" cxnId="{47DA4CD9-5EEB-4D57-A147-2C96C95F6A1B}">
      <dgm:prSet/>
      <dgm:spPr/>
      <dgm:t>
        <a:bodyPr/>
        <a:lstStyle/>
        <a:p>
          <a:endParaRPr lang="en-US"/>
        </a:p>
      </dgm:t>
    </dgm:pt>
    <dgm:pt modelId="{98D617B0-A47B-4170-9E56-0CAFED9F120A}">
      <dgm:prSet phldrT="[Text]"/>
      <dgm:spPr/>
      <dgm:t>
        <a:bodyPr/>
        <a:lstStyle/>
        <a:p>
          <a:r>
            <a:rPr lang="en-US"/>
            <a:t>Simple</a:t>
          </a:r>
        </a:p>
      </dgm:t>
    </dgm:pt>
    <dgm:pt modelId="{16DABF88-944F-4CB4-927B-C24334393DB2}" type="sibTrans" cxnId="{AD428E87-9109-473F-8EE5-D5155E7CB8EC}">
      <dgm:prSet/>
      <dgm:spPr/>
      <dgm:t>
        <a:bodyPr/>
        <a:lstStyle/>
        <a:p>
          <a:endParaRPr lang="en-US"/>
        </a:p>
      </dgm:t>
    </dgm:pt>
    <dgm:pt modelId="{C1F5DBD8-7AE6-4A6C-B7E0-9BE6F802DB33}" type="parTrans" cxnId="{AD428E87-9109-473F-8EE5-D5155E7CB8EC}">
      <dgm:prSet/>
      <dgm:spPr/>
      <dgm:t>
        <a:bodyPr/>
        <a:lstStyle/>
        <a:p>
          <a:endParaRPr lang="en-US"/>
        </a:p>
      </dgm:t>
    </dgm:pt>
    <dgm:pt modelId="{59F1F08A-E3F7-44D7-8858-1E58884E8CBB}">
      <dgm:prSet phldrT="[Text]"/>
      <dgm:spPr>
        <a:solidFill>
          <a:schemeClr val="accent1">
            <a:lumMod val="75000"/>
          </a:schemeClr>
        </a:solidFill>
      </dgm:spPr>
      <dgm:t>
        <a:bodyPr/>
        <a:lstStyle/>
        <a:p>
          <a:r>
            <a:rPr lang="en-US" dirty="0"/>
            <a:t>Hierarchical</a:t>
          </a:r>
        </a:p>
      </dgm:t>
    </dgm:pt>
    <dgm:pt modelId="{FEA28597-0E0A-4918-8ECE-2817FBE483CF}" type="sibTrans" cxnId="{C3F97BA9-ABE7-4D2F-A6DE-A691A958F149}">
      <dgm:prSet/>
      <dgm:spPr/>
      <dgm:t>
        <a:bodyPr/>
        <a:lstStyle/>
        <a:p>
          <a:endParaRPr lang="en-US"/>
        </a:p>
      </dgm:t>
    </dgm:pt>
    <dgm:pt modelId="{418796F4-0691-4B04-A6DB-1A9421FDA45E}" type="parTrans" cxnId="{C3F97BA9-ABE7-4D2F-A6DE-A691A958F149}">
      <dgm:prSet/>
      <dgm:spPr/>
      <dgm:t>
        <a:bodyPr/>
        <a:lstStyle/>
        <a:p>
          <a:endParaRPr lang="en-US"/>
        </a:p>
      </dgm:t>
    </dgm:pt>
    <dgm:pt modelId="{928A377A-9A9C-4844-9CC2-D6C93467FE0D}" type="pres">
      <dgm:prSet presAssocID="{CA26AF77-CB7C-43BF-A7B1-B23D07762512}" presName="Name0" presStyleCnt="0">
        <dgm:presLayoutVars>
          <dgm:chPref val="1"/>
          <dgm:dir/>
          <dgm:animOne val="branch"/>
          <dgm:animLvl val="lvl"/>
          <dgm:resizeHandles/>
        </dgm:presLayoutVars>
      </dgm:prSet>
      <dgm:spPr/>
    </dgm:pt>
    <dgm:pt modelId="{98802015-A236-4F3B-B379-12536E4DEDD9}" type="pres">
      <dgm:prSet presAssocID="{59F1F08A-E3F7-44D7-8858-1E58884E8CBB}" presName="vertOne" presStyleCnt="0"/>
      <dgm:spPr/>
    </dgm:pt>
    <dgm:pt modelId="{6E36644A-ACB0-4CDC-827C-7B10F1F13A80}" type="pres">
      <dgm:prSet presAssocID="{59F1F08A-E3F7-44D7-8858-1E58884E8CBB}" presName="txOne" presStyleLbl="node0" presStyleIdx="0" presStyleCnt="1">
        <dgm:presLayoutVars>
          <dgm:chPref val="3"/>
        </dgm:presLayoutVars>
      </dgm:prSet>
      <dgm:spPr/>
    </dgm:pt>
    <dgm:pt modelId="{95BCD255-9D8A-4F0E-BEAF-B593A610E153}" type="pres">
      <dgm:prSet presAssocID="{59F1F08A-E3F7-44D7-8858-1E58884E8CBB}" presName="parTransOne" presStyleCnt="0"/>
      <dgm:spPr/>
    </dgm:pt>
    <dgm:pt modelId="{A95F4375-13AE-41E5-B4B1-3991D9D1035B}" type="pres">
      <dgm:prSet presAssocID="{59F1F08A-E3F7-44D7-8858-1E58884E8CBB}" presName="horzOne" presStyleCnt="0"/>
      <dgm:spPr/>
    </dgm:pt>
    <dgm:pt modelId="{E125C7A9-D366-40CC-A5E6-B9321F99DC96}" type="pres">
      <dgm:prSet presAssocID="{98D617B0-A47B-4170-9E56-0CAFED9F120A}" presName="vertTwo" presStyleCnt="0"/>
      <dgm:spPr/>
    </dgm:pt>
    <dgm:pt modelId="{030B7B1B-83D8-4814-861B-252BABA85BFA}" type="pres">
      <dgm:prSet presAssocID="{98D617B0-A47B-4170-9E56-0CAFED9F120A}" presName="txTwo" presStyleLbl="node2" presStyleIdx="0" presStyleCnt="4">
        <dgm:presLayoutVars>
          <dgm:chPref val="3"/>
        </dgm:presLayoutVars>
      </dgm:prSet>
      <dgm:spPr/>
    </dgm:pt>
    <dgm:pt modelId="{1A9092CE-0AFF-47EB-801C-9E8991BC30FB}" type="pres">
      <dgm:prSet presAssocID="{98D617B0-A47B-4170-9E56-0CAFED9F120A}" presName="horzTwo" presStyleCnt="0"/>
      <dgm:spPr/>
    </dgm:pt>
    <dgm:pt modelId="{E5560D83-AE54-4CB4-8E76-BEB4502AC64A}" type="pres">
      <dgm:prSet presAssocID="{16DABF88-944F-4CB4-927B-C24334393DB2}" presName="sibSpaceTwo" presStyleCnt="0"/>
      <dgm:spPr/>
    </dgm:pt>
    <dgm:pt modelId="{AA56618B-67E2-438F-9087-881B176EDA27}" type="pres">
      <dgm:prSet presAssocID="{E4DD1CE4-BAA4-4D60-855A-19BB831F061F}" presName="vertTwo" presStyleCnt="0"/>
      <dgm:spPr/>
    </dgm:pt>
    <dgm:pt modelId="{2D454B10-EFD5-4FF6-A872-55CC137DA61B}" type="pres">
      <dgm:prSet presAssocID="{E4DD1CE4-BAA4-4D60-855A-19BB831F061F}" presName="txTwo" presStyleLbl="node2" presStyleIdx="1" presStyleCnt="4">
        <dgm:presLayoutVars>
          <dgm:chPref val="3"/>
        </dgm:presLayoutVars>
      </dgm:prSet>
      <dgm:spPr/>
    </dgm:pt>
    <dgm:pt modelId="{85774137-C632-43A5-9F7E-E196D19F0451}" type="pres">
      <dgm:prSet presAssocID="{E4DD1CE4-BAA4-4D60-855A-19BB831F061F}" presName="horzTwo" presStyleCnt="0"/>
      <dgm:spPr/>
    </dgm:pt>
    <dgm:pt modelId="{8ADBA7E2-F0C0-4240-962B-852AB2B03A2F}" type="pres">
      <dgm:prSet presAssocID="{ABAB6061-1C88-416D-B9F9-36FB584983F2}" presName="sibSpaceTwo" presStyleCnt="0"/>
      <dgm:spPr/>
    </dgm:pt>
    <dgm:pt modelId="{0168C859-D971-424F-91E3-A7D5E528CA63}" type="pres">
      <dgm:prSet presAssocID="{0066ECB0-61B4-4A5F-A540-5A444000B0CC}" presName="vertTwo" presStyleCnt="0"/>
      <dgm:spPr/>
    </dgm:pt>
    <dgm:pt modelId="{B4D1EDFB-ED4E-4BB6-89FD-A3B01B6B7884}" type="pres">
      <dgm:prSet presAssocID="{0066ECB0-61B4-4A5F-A540-5A444000B0CC}" presName="txTwo" presStyleLbl="node2" presStyleIdx="2" presStyleCnt="4">
        <dgm:presLayoutVars>
          <dgm:chPref val="3"/>
        </dgm:presLayoutVars>
      </dgm:prSet>
      <dgm:spPr/>
    </dgm:pt>
    <dgm:pt modelId="{9080C4A6-E1D1-405B-B1E1-2A56334656B5}" type="pres">
      <dgm:prSet presAssocID="{0066ECB0-61B4-4A5F-A540-5A444000B0CC}" presName="horzTwo" presStyleCnt="0"/>
      <dgm:spPr/>
    </dgm:pt>
    <dgm:pt modelId="{4DB79F92-CFB4-4F5E-9993-F7059903BB11}" type="pres">
      <dgm:prSet presAssocID="{BB428289-61F0-493A-835B-B510B2C94A5A}" presName="sibSpaceTwo" presStyleCnt="0"/>
      <dgm:spPr/>
    </dgm:pt>
    <dgm:pt modelId="{5C6C71E1-A4C2-476F-ADD1-38ADDF037F0A}" type="pres">
      <dgm:prSet presAssocID="{70AA976B-F877-4E26-8AB1-FFD396976C32}" presName="vertTwo" presStyleCnt="0"/>
      <dgm:spPr/>
    </dgm:pt>
    <dgm:pt modelId="{F7D7C091-9D5E-4B67-B9D3-0CCEF903DBBB}" type="pres">
      <dgm:prSet presAssocID="{70AA976B-F877-4E26-8AB1-FFD396976C32}" presName="txTwo" presStyleLbl="node2" presStyleIdx="3" presStyleCnt="4">
        <dgm:presLayoutVars>
          <dgm:chPref val="3"/>
        </dgm:presLayoutVars>
      </dgm:prSet>
      <dgm:spPr/>
    </dgm:pt>
    <dgm:pt modelId="{1B6C5D55-F0D0-45CF-90FE-4E755659CCCD}" type="pres">
      <dgm:prSet presAssocID="{70AA976B-F877-4E26-8AB1-FFD396976C32}" presName="horzTwo" presStyleCnt="0"/>
      <dgm:spPr/>
    </dgm:pt>
  </dgm:ptLst>
  <dgm:cxnLst>
    <dgm:cxn modelId="{EBD4F463-FFF8-4D09-97A7-B82C6A45B559}" type="presOf" srcId="{70AA976B-F877-4E26-8AB1-FFD396976C32}" destId="{F7D7C091-9D5E-4B67-B9D3-0CCEF903DBBB}" srcOrd="0" destOrd="0" presId="urn:microsoft.com/office/officeart/2005/8/layout/hierarchy4"/>
    <dgm:cxn modelId="{B40BF749-88A4-4244-B721-995786A06A19}" type="presOf" srcId="{E4DD1CE4-BAA4-4D60-855A-19BB831F061F}" destId="{2D454B10-EFD5-4FF6-A872-55CC137DA61B}" srcOrd="0" destOrd="0" presId="urn:microsoft.com/office/officeart/2005/8/layout/hierarchy4"/>
    <dgm:cxn modelId="{9F473C72-95E8-4166-AC57-C2603BBF37CD}" srcId="{59F1F08A-E3F7-44D7-8858-1E58884E8CBB}" destId="{70AA976B-F877-4E26-8AB1-FFD396976C32}" srcOrd="3" destOrd="0" parTransId="{854D9955-29B8-4688-B997-F6FD36432362}" sibTransId="{06FD2DD4-FE8B-41F1-BB59-E40E1D93EECE}"/>
    <dgm:cxn modelId="{AD428E87-9109-473F-8EE5-D5155E7CB8EC}" srcId="{59F1F08A-E3F7-44D7-8858-1E58884E8CBB}" destId="{98D617B0-A47B-4170-9E56-0CAFED9F120A}" srcOrd="0" destOrd="0" parTransId="{C1F5DBD8-7AE6-4A6C-B7E0-9BE6F802DB33}" sibTransId="{16DABF88-944F-4CB4-927B-C24334393DB2}"/>
    <dgm:cxn modelId="{A3071A9E-1DA4-4F47-B786-F276DDA8AEE0}" type="presOf" srcId="{0066ECB0-61B4-4A5F-A540-5A444000B0CC}" destId="{B4D1EDFB-ED4E-4BB6-89FD-A3B01B6B7884}" srcOrd="0" destOrd="0" presId="urn:microsoft.com/office/officeart/2005/8/layout/hierarchy4"/>
    <dgm:cxn modelId="{965F18A1-8731-49F1-91E1-21DDB8F90E22}" type="presOf" srcId="{CA26AF77-CB7C-43BF-A7B1-B23D07762512}" destId="{928A377A-9A9C-4844-9CC2-D6C93467FE0D}" srcOrd="0" destOrd="0" presId="urn:microsoft.com/office/officeart/2005/8/layout/hierarchy4"/>
    <dgm:cxn modelId="{C3F97BA9-ABE7-4D2F-A6DE-A691A958F149}" srcId="{CA26AF77-CB7C-43BF-A7B1-B23D07762512}" destId="{59F1F08A-E3F7-44D7-8858-1E58884E8CBB}" srcOrd="0" destOrd="0" parTransId="{418796F4-0691-4B04-A6DB-1A9421FDA45E}" sibTransId="{FEA28597-0E0A-4918-8ECE-2817FBE483CF}"/>
    <dgm:cxn modelId="{818959BB-3A1D-4E52-BB92-5E28799EE42E}" srcId="{59F1F08A-E3F7-44D7-8858-1E58884E8CBB}" destId="{0066ECB0-61B4-4A5F-A540-5A444000B0CC}" srcOrd="2" destOrd="0" parTransId="{C01AA687-4A52-4FBC-B78E-4293C71EB697}" sibTransId="{BB428289-61F0-493A-835B-B510B2C94A5A}"/>
    <dgm:cxn modelId="{44FFF6C3-ED0E-42BB-A222-734B703FD456}" type="presOf" srcId="{59F1F08A-E3F7-44D7-8858-1E58884E8CBB}" destId="{6E36644A-ACB0-4CDC-827C-7B10F1F13A80}" srcOrd="0" destOrd="0" presId="urn:microsoft.com/office/officeart/2005/8/layout/hierarchy4"/>
    <dgm:cxn modelId="{47DA4CD9-5EEB-4D57-A147-2C96C95F6A1B}" srcId="{59F1F08A-E3F7-44D7-8858-1E58884E8CBB}" destId="{E4DD1CE4-BAA4-4D60-855A-19BB831F061F}" srcOrd="1" destOrd="0" parTransId="{07BAE836-9789-4697-BA03-AAF7D7015E2E}" sibTransId="{ABAB6061-1C88-416D-B9F9-36FB584983F2}"/>
    <dgm:cxn modelId="{A51D70DC-BC30-4F0D-9BB9-2CAB72373E62}" type="presOf" srcId="{98D617B0-A47B-4170-9E56-0CAFED9F120A}" destId="{030B7B1B-83D8-4814-861B-252BABA85BFA}" srcOrd="0" destOrd="0" presId="urn:microsoft.com/office/officeart/2005/8/layout/hierarchy4"/>
    <dgm:cxn modelId="{44ECFC6E-EA85-4AE7-9AE1-E433BB75D1B3}" type="presParOf" srcId="{928A377A-9A9C-4844-9CC2-D6C93467FE0D}" destId="{98802015-A236-4F3B-B379-12536E4DEDD9}" srcOrd="0" destOrd="0" presId="urn:microsoft.com/office/officeart/2005/8/layout/hierarchy4"/>
    <dgm:cxn modelId="{B70191C6-A60D-4C16-9E69-50E872BBD292}" type="presParOf" srcId="{98802015-A236-4F3B-B379-12536E4DEDD9}" destId="{6E36644A-ACB0-4CDC-827C-7B10F1F13A80}" srcOrd="0" destOrd="0" presId="urn:microsoft.com/office/officeart/2005/8/layout/hierarchy4"/>
    <dgm:cxn modelId="{D173B766-F529-47C0-BE5D-354BC40F2D59}" type="presParOf" srcId="{98802015-A236-4F3B-B379-12536E4DEDD9}" destId="{95BCD255-9D8A-4F0E-BEAF-B593A610E153}" srcOrd="1" destOrd="0" presId="urn:microsoft.com/office/officeart/2005/8/layout/hierarchy4"/>
    <dgm:cxn modelId="{5A20F477-962B-4EB9-BDA5-1D6A20A63D4B}" type="presParOf" srcId="{98802015-A236-4F3B-B379-12536E4DEDD9}" destId="{A95F4375-13AE-41E5-B4B1-3991D9D1035B}" srcOrd="2" destOrd="0" presId="urn:microsoft.com/office/officeart/2005/8/layout/hierarchy4"/>
    <dgm:cxn modelId="{C19B41C4-7CF4-4333-AA0D-8BFF6847697E}" type="presParOf" srcId="{A95F4375-13AE-41E5-B4B1-3991D9D1035B}" destId="{E125C7A9-D366-40CC-A5E6-B9321F99DC96}" srcOrd="0" destOrd="0" presId="urn:microsoft.com/office/officeart/2005/8/layout/hierarchy4"/>
    <dgm:cxn modelId="{C4429BDC-9A5F-420F-8CD4-44B9715C7F47}" type="presParOf" srcId="{E125C7A9-D366-40CC-A5E6-B9321F99DC96}" destId="{030B7B1B-83D8-4814-861B-252BABA85BFA}" srcOrd="0" destOrd="0" presId="urn:microsoft.com/office/officeart/2005/8/layout/hierarchy4"/>
    <dgm:cxn modelId="{05BE39A6-A241-46DE-91E5-346DE8E02D63}" type="presParOf" srcId="{E125C7A9-D366-40CC-A5E6-B9321F99DC96}" destId="{1A9092CE-0AFF-47EB-801C-9E8991BC30FB}" srcOrd="1" destOrd="0" presId="urn:microsoft.com/office/officeart/2005/8/layout/hierarchy4"/>
    <dgm:cxn modelId="{AF9A5804-92E1-4649-921A-CFFEBD9B1E4E}" type="presParOf" srcId="{A95F4375-13AE-41E5-B4B1-3991D9D1035B}" destId="{E5560D83-AE54-4CB4-8E76-BEB4502AC64A}" srcOrd="1" destOrd="0" presId="urn:microsoft.com/office/officeart/2005/8/layout/hierarchy4"/>
    <dgm:cxn modelId="{AFC7D26E-A4CE-46B2-B0CB-3D97B98AC9D5}" type="presParOf" srcId="{A95F4375-13AE-41E5-B4B1-3991D9D1035B}" destId="{AA56618B-67E2-438F-9087-881B176EDA27}" srcOrd="2" destOrd="0" presId="urn:microsoft.com/office/officeart/2005/8/layout/hierarchy4"/>
    <dgm:cxn modelId="{59CA4209-3797-44AE-8D40-B9C2E3D4F0CE}" type="presParOf" srcId="{AA56618B-67E2-438F-9087-881B176EDA27}" destId="{2D454B10-EFD5-4FF6-A872-55CC137DA61B}" srcOrd="0" destOrd="0" presId="urn:microsoft.com/office/officeart/2005/8/layout/hierarchy4"/>
    <dgm:cxn modelId="{B2B2AC96-745E-49B8-97DD-35D7C337DDC8}" type="presParOf" srcId="{AA56618B-67E2-438F-9087-881B176EDA27}" destId="{85774137-C632-43A5-9F7E-E196D19F0451}" srcOrd="1" destOrd="0" presId="urn:microsoft.com/office/officeart/2005/8/layout/hierarchy4"/>
    <dgm:cxn modelId="{00B62C70-0667-4FC8-8ACE-03B93610FDE4}" type="presParOf" srcId="{A95F4375-13AE-41E5-B4B1-3991D9D1035B}" destId="{8ADBA7E2-F0C0-4240-962B-852AB2B03A2F}" srcOrd="3" destOrd="0" presId="urn:microsoft.com/office/officeart/2005/8/layout/hierarchy4"/>
    <dgm:cxn modelId="{87E16EBA-7A42-4458-80F4-47A7A76D5B10}" type="presParOf" srcId="{A95F4375-13AE-41E5-B4B1-3991D9D1035B}" destId="{0168C859-D971-424F-91E3-A7D5E528CA63}" srcOrd="4" destOrd="0" presId="urn:microsoft.com/office/officeart/2005/8/layout/hierarchy4"/>
    <dgm:cxn modelId="{A886406E-FCC0-421A-931D-85F2EDA68B5D}" type="presParOf" srcId="{0168C859-D971-424F-91E3-A7D5E528CA63}" destId="{B4D1EDFB-ED4E-4BB6-89FD-A3B01B6B7884}" srcOrd="0" destOrd="0" presId="urn:microsoft.com/office/officeart/2005/8/layout/hierarchy4"/>
    <dgm:cxn modelId="{DAB2999A-AEB8-41DD-B38C-178738069053}" type="presParOf" srcId="{0168C859-D971-424F-91E3-A7D5E528CA63}" destId="{9080C4A6-E1D1-405B-B1E1-2A56334656B5}" srcOrd="1" destOrd="0" presId="urn:microsoft.com/office/officeart/2005/8/layout/hierarchy4"/>
    <dgm:cxn modelId="{8042A739-22DC-4698-BDFB-B6C45A8D0C0A}" type="presParOf" srcId="{A95F4375-13AE-41E5-B4B1-3991D9D1035B}" destId="{4DB79F92-CFB4-4F5E-9993-F7059903BB11}" srcOrd="5" destOrd="0" presId="urn:microsoft.com/office/officeart/2005/8/layout/hierarchy4"/>
    <dgm:cxn modelId="{89ECE860-62B8-4C3E-85F8-21BE018F8458}" type="presParOf" srcId="{A95F4375-13AE-41E5-B4B1-3991D9D1035B}" destId="{5C6C71E1-A4C2-476F-ADD1-38ADDF037F0A}" srcOrd="6" destOrd="0" presId="urn:microsoft.com/office/officeart/2005/8/layout/hierarchy4"/>
    <dgm:cxn modelId="{7D50CE1A-0EB6-42BC-AD90-954F1EF39621}" type="presParOf" srcId="{5C6C71E1-A4C2-476F-ADD1-38ADDF037F0A}" destId="{F7D7C091-9D5E-4B67-B9D3-0CCEF903DBBB}" srcOrd="0" destOrd="0" presId="urn:microsoft.com/office/officeart/2005/8/layout/hierarchy4"/>
    <dgm:cxn modelId="{D653F72B-8236-4729-8604-5F466C41D3FB}" type="presParOf" srcId="{5C6C71E1-A4C2-476F-ADD1-38ADDF037F0A}" destId="{1B6C5D55-F0D0-45CF-90FE-4E755659CCC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CC2386-20A8-4903-B32C-44B53128AAAA}"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7D0937E7-7148-4799-A52E-7D2633337ACF}">
      <dgm:prSet phldrT="[Text]"/>
      <dgm:spPr/>
      <dgm:t>
        <a:bodyPr/>
        <a:lstStyle/>
        <a:p>
          <a:r>
            <a:rPr lang="en-US" dirty="0"/>
            <a:t>Determine the role of the BOT and set goals</a:t>
          </a:r>
        </a:p>
      </dgm:t>
    </dgm:pt>
    <dgm:pt modelId="{05F14CC5-82E5-43EA-BF7B-61E04F7705CF}" type="parTrans" cxnId="{76A7D338-F2D4-44B9-B925-E69548A1FEA1}">
      <dgm:prSet/>
      <dgm:spPr/>
      <dgm:t>
        <a:bodyPr/>
        <a:lstStyle/>
        <a:p>
          <a:endParaRPr lang="en-US"/>
        </a:p>
      </dgm:t>
    </dgm:pt>
    <dgm:pt modelId="{8E3973E9-F8E2-4D07-AE1D-118E08FF4FBA}" type="sibTrans" cxnId="{76A7D338-F2D4-44B9-B925-E69548A1FEA1}">
      <dgm:prSet/>
      <dgm:spPr/>
      <dgm:t>
        <a:bodyPr/>
        <a:lstStyle/>
        <a:p>
          <a:endParaRPr lang="en-US"/>
        </a:p>
      </dgm:t>
    </dgm:pt>
    <dgm:pt modelId="{E49A9503-ACB1-4C3E-84CE-83362257E81A}">
      <dgm:prSet phldrT="[Text]"/>
      <dgm:spPr/>
      <dgm:t>
        <a:bodyPr/>
        <a:lstStyle/>
        <a:p>
          <a:r>
            <a:rPr lang="en-US" dirty="0"/>
            <a:t>Create the conversational architecture</a:t>
          </a:r>
        </a:p>
      </dgm:t>
    </dgm:pt>
    <dgm:pt modelId="{CA3826A2-EDDC-4BCE-A116-6705386FEC16}" type="parTrans" cxnId="{7BAE46AE-E20B-4515-A546-FCA9EEDD9B9C}">
      <dgm:prSet/>
      <dgm:spPr/>
      <dgm:t>
        <a:bodyPr/>
        <a:lstStyle/>
        <a:p>
          <a:endParaRPr lang="en-US"/>
        </a:p>
      </dgm:t>
    </dgm:pt>
    <dgm:pt modelId="{1A7DED19-1FC8-458A-8056-6D2328415368}" type="sibTrans" cxnId="{7BAE46AE-E20B-4515-A546-FCA9EEDD9B9C}">
      <dgm:prSet/>
      <dgm:spPr/>
      <dgm:t>
        <a:bodyPr/>
        <a:lstStyle/>
        <a:p>
          <a:endParaRPr lang="en-US"/>
        </a:p>
      </dgm:t>
    </dgm:pt>
    <dgm:pt modelId="{B4496BFF-7B3E-4CD9-A8DF-79B120DBD479}">
      <dgm:prSet phldrT="[Text]"/>
      <dgm:spPr/>
      <dgm:t>
        <a:bodyPr/>
        <a:lstStyle/>
        <a:p>
          <a:r>
            <a:rPr lang="en-US" dirty="0"/>
            <a:t>Design dialogs and storyboards</a:t>
          </a:r>
        </a:p>
      </dgm:t>
    </dgm:pt>
    <dgm:pt modelId="{5968ED88-082C-48CC-A0E0-E4442FBE139F}" type="parTrans" cxnId="{DB459DE0-7904-44D7-AACB-5C66A85F04B3}">
      <dgm:prSet/>
      <dgm:spPr/>
      <dgm:t>
        <a:bodyPr/>
        <a:lstStyle/>
        <a:p>
          <a:endParaRPr lang="en-US"/>
        </a:p>
      </dgm:t>
    </dgm:pt>
    <dgm:pt modelId="{101E175C-44BD-4E39-A048-64209C98D0BB}" type="sibTrans" cxnId="{DB459DE0-7904-44D7-AACB-5C66A85F04B3}">
      <dgm:prSet/>
      <dgm:spPr/>
      <dgm:t>
        <a:bodyPr/>
        <a:lstStyle/>
        <a:p>
          <a:endParaRPr lang="en-US"/>
        </a:p>
      </dgm:t>
    </dgm:pt>
    <dgm:pt modelId="{B520B872-8A38-4C89-9726-334B5A00E45A}">
      <dgm:prSet phldrT="[Text]"/>
      <dgm:spPr/>
      <dgm:t>
        <a:bodyPr/>
        <a:lstStyle/>
        <a:p>
          <a:r>
            <a:rPr lang="en-US" dirty="0"/>
            <a:t>Collect Bot Data</a:t>
          </a:r>
        </a:p>
      </dgm:t>
    </dgm:pt>
    <dgm:pt modelId="{0B45B7C0-965E-42CF-870A-4E8513872926}" type="parTrans" cxnId="{3B61CCA7-08F8-4D48-B2D2-D7B9827B681D}">
      <dgm:prSet/>
      <dgm:spPr/>
      <dgm:t>
        <a:bodyPr/>
        <a:lstStyle/>
        <a:p>
          <a:endParaRPr lang="en-US"/>
        </a:p>
      </dgm:t>
    </dgm:pt>
    <dgm:pt modelId="{636D922F-7312-4E01-8CC9-D162A473D00F}" type="sibTrans" cxnId="{3B61CCA7-08F8-4D48-B2D2-D7B9827B681D}">
      <dgm:prSet/>
      <dgm:spPr/>
      <dgm:t>
        <a:bodyPr/>
        <a:lstStyle/>
        <a:p>
          <a:endParaRPr lang="en-US"/>
        </a:p>
      </dgm:t>
    </dgm:pt>
    <dgm:pt modelId="{5F5D02A5-2188-4C3B-BBA4-F88D9A411735}">
      <dgm:prSet phldrT="[Text]"/>
      <dgm:spPr/>
      <dgm:t>
        <a:bodyPr/>
        <a:lstStyle/>
        <a:p>
          <a:r>
            <a:rPr lang="en-US" dirty="0"/>
            <a:t>Pick platform and start implementing</a:t>
          </a:r>
        </a:p>
      </dgm:t>
    </dgm:pt>
    <dgm:pt modelId="{07F62C40-7970-44FF-A082-9694CFFA00FB}" type="parTrans" cxnId="{0A2154A1-64EE-422C-8A64-09549D142BC4}">
      <dgm:prSet/>
      <dgm:spPr/>
      <dgm:t>
        <a:bodyPr/>
        <a:lstStyle/>
        <a:p>
          <a:endParaRPr lang="en-US"/>
        </a:p>
      </dgm:t>
    </dgm:pt>
    <dgm:pt modelId="{E888155C-C898-44D7-824D-D3DF66210928}" type="sibTrans" cxnId="{0A2154A1-64EE-422C-8A64-09549D142BC4}">
      <dgm:prSet/>
      <dgm:spPr/>
      <dgm:t>
        <a:bodyPr/>
        <a:lstStyle/>
        <a:p>
          <a:endParaRPr lang="en-US"/>
        </a:p>
      </dgm:t>
    </dgm:pt>
    <dgm:pt modelId="{6CB4374E-3E5C-4D00-AA3B-726F358DD283}">
      <dgm:prSet phldrT="[Text]"/>
      <dgm:spPr/>
      <dgm:t>
        <a:bodyPr/>
        <a:lstStyle/>
        <a:p>
          <a:r>
            <a:rPr lang="en-US" dirty="0"/>
            <a:t>Implement Dialogue and Engineer the NLU </a:t>
          </a:r>
        </a:p>
      </dgm:t>
    </dgm:pt>
    <dgm:pt modelId="{41EE627C-BA20-4F92-B289-94C05F127FE6}" type="parTrans" cxnId="{A7392F7D-896E-4C9C-914B-22FBC4FE4B63}">
      <dgm:prSet/>
      <dgm:spPr/>
      <dgm:t>
        <a:bodyPr/>
        <a:lstStyle/>
        <a:p>
          <a:endParaRPr lang="en-US"/>
        </a:p>
      </dgm:t>
    </dgm:pt>
    <dgm:pt modelId="{33923761-45E3-4C7B-AD94-C5DB901AF384}" type="sibTrans" cxnId="{A7392F7D-896E-4C9C-914B-22FBC4FE4B63}">
      <dgm:prSet/>
      <dgm:spPr/>
      <dgm:t>
        <a:bodyPr/>
        <a:lstStyle/>
        <a:p>
          <a:endParaRPr lang="en-US"/>
        </a:p>
      </dgm:t>
    </dgm:pt>
    <dgm:pt modelId="{6B3C62B2-435E-4208-A2BA-E049602E85A1}" type="pres">
      <dgm:prSet presAssocID="{80CC2386-20A8-4903-B32C-44B53128AAAA}" presName="rootnode" presStyleCnt="0">
        <dgm:presLayoutVars>
          <dgm:chMax/>
          <dgm:chPref/>
          <dgm:dir/>
          <dgm:animLvl val="lvl"/>
        </dgm:presLayoutVars>
      </dgm:prSet>
      <dgm:spPr/>
    </dgm:pt>
    <dgm:pt modelId="{F6E8333F-F339-4F8E-BEDD-122C7B338E67}" type="pres">
      <dgm:prSet presAssocID="{7D0937E7-7148-4799-A52E-7D2633337ACF}" presName="composite" presStyleCnt="0"/>
      <dgm:spPr/>
    </dgm:pt>
    <dgm:pt modelId="{5BAE1A30-B76E-450E-952F-33C7FDE41B63}" type="pres">
      <dgm:prSet presAssocID="{7D0937E7-7148-4799-A52E-7D2633337ACF}" presName="LShape" presStyleLbl="alignNode1" presStyleIdx="0" presStyleCnt="11"/>
      <dgm:spPr/>
    </dgm:pt>
    <dgm:pt modelId="{828B0666-1A5A-4C21-9161-237E7181483E}" type="pres">
      <dgm:prSet presAssocID="{7D0937E7-7148-4799-A52E-7D2633337ACF}" presName="ParentText" presStyleLbl="revTx" presStyleIdx="0" presStyleCnt="6">
        <dgm:presLayoutVars>
          <dgm:chMax val="0"/>
          <dgm:chPref val="0"/>
          <dgm:bulletEnabled val="1"/>
        </dgm:presLayoutVars>
      </dgm:prSet>
      <dgm:spPr/>
    </dgm:pt>
    <dgm:pt modelId="{A4511347-262F-497E-A648-6F7EB5C60E3B}" type="pres">
      <dgm:prSet presAssocID="{7D0937E7-7148-4799-A52E-7D2633337ACF}" presName="Triangle" presStyleLbl="alignNode1" presStyleIdx="1" presStyleCnt="11"/>
      <dgm:spPr/>
    </dgm:pt>
    <dgm:pt modelId="{B914DB5B-5065-4AD6-8C35-DEA777EB7130}" type="pres">
      <dgm:prSet presAssocID="{8E3973E9-F8E2-4D07-AE1D-118E08FF4FBA}" presName="sibTrans" presStyleCnt="0"/>
      <dgm:spPr/>
    </dgm:pt>
    <dgm:pt modelId="{DB8AD0B8-3165-41FC-9931-B8DEE31716FE}" type="pres">
      <dgm:prSet presAssocID="{8E3973E9-F8E2-4D07-AE1D-118E08FF4FBA}" presName="space" presStyleCnt="0"/>
      <dgm:spPr/>
    </dgm:pt>
    <dgm:pt modelId="{A592B7E2-A67B-4E05-A43F-C6AA9A0F2CEF}" type="pres">
      <dgm:prSet presAssocID="{E49A9503-ACB1-4C3E-84CE-83362257E81A}" presName="composite" presStyleCnt="0"/>
      <dgm:spPr/>
    </dgm:pt>
    <dgm:pt modelId="{E67E8620-F0B7-4403-82B9-8B8ED83E5B75}" type="pres">
      <dgm:prSet presAssocID="{E49A9503-ACB1-4C3E-84CE-83362257E81A}" presName="LShape" presStyleLbl="alignNode1" presStyleIdx="2" presStyleCnt="11"/>
      <dgm:spPr/>
    </dgm:pt>
    <dgm:pt modelId="{EEADEE0F-0FEB-49AD-9344-93DE029DB0F0}" type="pres">
      <dgm:prSet presAssocID="{E49A9503-ACB1-4C3E-84CE-83362257E81A}" presName="ParentText" presStyleLbl="revTx" presStyleIdx="1" presStyleCnt="6">
        <dgm:presLayoutVars>
          <dgm:chMax val="0"/>
          <dgm:chPref val="0"/>
          <dgm:bulletEnabled val="1"/>
        </dgm:presLayoutVars>
      </dgm:prSet>
      <dgm:spPr/>
    </dgm:pt>
    <dgm:pt modelId="{2F1859EB-BDF6-4D9B-A7B0-725C3E4F40CB}" type="pres">
      <dgm:prSet presAssocID="{E49A9503-ACB1-4C3E-84CE-83362257E81A}" presName="Triangle" presStyleLbl="alignNode1" presStyleIdx="3" presStyleCnt="11"/>
      <dgm:spPr/>
    </dgm:pt>
    <dgm:pt modelId="{363473D8-1FD3-4C6F-B063-9F2413825A34}" type="pres">
      <dgm:prSet presAssocID="{1A7DED19-1FC8-458A-8056-6D2328415368}" presName="sibTrans" presStyleCnt="0"/>
      <dgm:spPr/>
    </dgm:pt>
    <dgm:pt modelId="{044B9C61-B75E-46C1-818A-E627DCF656E2}" type="pres">
      <dgm:prSet presAssocID="{1A7DED19-1FC8-458A-8056-6D2328415368}" presName="space" presStyleCnt="0"/>
      <dgm:spPr/>
    </dgm:pt>
    <dgm:pt modelId="{BE7F4518-8EB0-4B51-B156-DCF9405FFB2E}" type="pres">
      <dgm:prSet presAssocID="{B4496BFF-7B3E-4CD9-A8DF-79B120DBD479}" presName="composite" presStyleCnt="0"/>
      <dgm:spPr/>
    </dgm:pt>
    <dgm:pt modelId="{F3ECF2DD-A9F8-4574-9527-020E0BCEA1C9}" type="pres">
      <dgm:prSet presAssocID="{B4496BFF-7B3E-4CD9-A8DF-79B120DBD479}" presName="LShape" presStyleLbl="alignNode1" presStyleIdx="4" presStyleCnt="11"/>
      <dgm:spPr/>
    </dgm:pt>
    <dgm:pt modelId="{DE23FD4C-91A5-419B-88C1-A7283F799CA5}" type="pres">
      <dgm:prSet presAssocID="{B4496BFF-7B3E-4CD9-A8DF-79B120DBD479}" presName="ParentText" presStyleLbl="revTx" presStyleIdx="2" presStyleCnt="6">
        <dgm:presLayoutVars>
          <dgm:chMax val="0"/>
          <dgm:chPref val="0"/>
          <dgm:bulletEnabled val="1"/>
        </dgm:presLayoutVars>
      </dgm:prSet>
      <dgm:spPr/>
    </dgm:pt>
    <dgm:pt modelId="{AF2CA0DE-819E-4728-8BB7-93B0D4BE7E5F}" type="pres">
      <dgm:prSet presAssocID="{B4496BFF-7B3E-4CD9-A8DF-79B120DBD479}" presName="Triangle" presStyleLbl="alignNode1" presStyleIdx="5" presStyleCnt="11"/>
      <dgm:spPr/>
    </dgm:pt>
    <dgm:pt modelId="{D0D2136A-F436-40BC-893B-7A54C29A5DD7}" type="pres">
      <dgm:prSet presAssocID="{101E175C-44BD-4E39-A048-64209C98D0BB}" presName="sibTrans" presStyleCnt="0"/>
      <dgm:spPr/>
    </dgm:pt>
    <dgm:pt modelId="{924C6737-7539-4902-B827-19EE96EEA465}" type="pres">
      <dgm:prSet presAssocID="{101E175C-44BD-4E39-A048-64209C98D0BB}" presName="space" presStyleCnt="0"/>
      <dgm:spPr/>
    </dgm:pt>
    <dgm:pt modelId="{687800B5-F921-4B12-9929-FBDE3CFB1E58}" type="pres">
      <dgm:prSet presAssocID="{B520B872-8A38-4C89-9726-334B5A00E45A}" presName="composite" presStyleCnt="0"/>
      <dgm:spPr/>
    </dgm:pt>
    <dgm:pt modelId="{34589D82-A14B-45F8-ADA5-CEC6C9062256}" type="pres">
      <dgm:prSet presAssocID="{B520B872-8A38-4C89-9726-334B5A00E45A}" presName="LShape" presStyleLbl="alignNode1" presStyleIdx="6" presStyleCnt="11"/>
      <dgm:spPr/>
    </dgm:pt>
    <dgm:pt modelId="{175932DC-7208-4A30-A508-547BA1033443}" type="pres">
      <dgm:prSet presAssocID="{B520B872-8A38-4C89-9726-334B5A00E45A}" presName="ParentText" presStyleLbl="revTx" presStyleIdx="3" presStyleCnt="6">
        <dgm:presLayoutVars>
          <dgm:chMax val="0"/>
          <dgm:chPref val="0"/>
          <dgm:bulletEnabled val="1"/>
        </dgm:presLayoutVars>
      </dgm:prSet>
      <dgm:spPr/>
    </dgm:pt>
    <dgm:pt modelId="{88B9C8A4-B1C8-4FEE-84E5-2E92EF13E471}" type="pres">
      <dgm:prSet presAssocID="{B520B872-8A38-4C89-9726-334B5A00E45A}" presName="Triangle" presStyleLbl="alignNode1" presStyleIdx="7" presStyleCnt="11"/>
      <dgm:spPr/>
    </dgm:pt>
    <dgm:pt modelId="{C8D012C6-1A05-41BD-B893-98C2FAF3806B}" type="pres">
      <dgm:prSet presAssocID="{636D922F-7312-4E01-8CC9-D162A473D00F}" presName="sibTrans" presStyleCnt="0"/>
      <dgm:spPr/>
    </dgm:pt>
    <dgm:pt modelId="{05CEEA88-4CB4-41F4-96E3-CC3087CC23D5}" type="pres">
      <dgm:prSet presAssocID="{636D922F-7312-4E01-8CC9-D162A473D00F}" presName="space" presStyleCnt="0"/>
      <dgm:spPr/>
    </dgm:pt>
    <dgm:pt modelId="{9B61833B-4B6F-4A9C-A8C4-BA0A2C5D6A0F}" type="pres">
      <dgm:prSet presAssocID="{5F5D02A5-2188-4C3B-BBA4-F88D9A411735}" presName="composite" presStyleCnt="0"/>
      <dgm:spPr/>
    </dgm:pt>
    <dgm:pt modelId="{9C6F8779-70EC-4723-B5F0-0F3187B8F2A2}" type="pres">
      <dgm:prSet presAssocID="{5F5D02A5-2188-4C3B-BBA4-F88D9A411735}" presName="LShape" presStyleLbl="alignNode1" presStyleIdx="8" presStyleCnt="11"/>
      <dgm:spPr/>
    </dgm:pt>
    <dgm:pt modelId="{E6E7B310-41E9-4EBC-B982-EFA6DBD9F1B0}" type="pres">
      <dgm:prSet presAssocID="{5F5D02A5-2188-4C3B-BBA4-F88D9A411735}" presName="ParentText" presStyleLbl="revTx" presStyleIdx="4" presStyleCnt="6">
        <dgm:presLayoutVars>
          <dgm:chMax val="0"/>
          <dgm:chPref val="0"/>
          <dgm:bulletEnabled val="1"/>
        </dgm:presLayoutVars>
      </dgm:prSet>
      <dgm:spPr/>
    </dgm:pt>
    <dgm:pt modelId="{01F4DF88-241F-4E81-BBB3-E24D83C0C22E}" type="pres">
      <dgm:prSet presAssocID="{5F5D02A5-2188-4C3B-BBA4-F88D9A411735}" presName="Triangle" presStyleLbl="alignNode1" presStyleIdx="9" presStyleCnt="11"/>
      <dgm:spPr/>
    </dgm:pt>
    <dgm:pt modelId="{29681A19-ED39-4204-9A50-1F8BABB2682A}" type="pres">
      <dgm:prSet presAssocID="{E888155C-C898-44D7-824D-D3DF66210928}" presName="sibTrans" presStyleCnt="0"/>
      <dgm:spPr/>
    </dgm:pt>
    <dgm:pt modelId="{DFE8B837-A161-45C7-A08C-AF14652E1109}" type="pres">
      <dgm:prSet presAssocID="{E888155C-C898-44D7-824D-D3DF66210928}" presName="space" presStyleCnt="0"/>
      <dgm:spPr/>
    </dgm:pt>
    <dgm:pt modelId="{4B78B9B2-4530-41EF-8D31-01ABBA26F801}" type="pres">
      <dgm:prSet presAssocID="{6CB4374E-3E5C-4D00-AA3B-726F358DD283}" presName="composite" presStyleCnt="0"/>
      <dgm:spPr/>
    </dgm:pt>
    <dgm:pt modelId="{0461B2E0-8170-46DF-B8FC-A70463774AE6}" type="pres">
      <dgm:prSet presAssocID="{6CB4374E-3E5C-4D00-AA3B-726F358DD283}" presName="LShape" presStyleLbl="alignNode1" presStyleIdx="10" presStyleCnt="11"/>
      <dgm:spPr/>
    </dgm:pt>
    <dgm:pt modelId="{470BA9FE-FCB7-4BC8-97EB-586368A33769}" type="pres">
      <dgm:prSet presAssocID="{6CB4374E-3E5C-4D00-AA3B-726F358DD283}" presName="ParentText" presStyleLbl="revTx" presStyleIdx="5" presStyleCnt="6">
        <dgm:presLayoutVars>
          <dgm:chMax val="0"/>
          <dgm:chPref val="0"/>
          <dgm:bulletEnabled val="1"/>
        </dgm:presLayoutVars>
      </dgm:prSet>
      <dgm:spPr/>
    </dgm:pt>
  </dgm:ptLst>
  <dgm:cxnLst>
    <dgm:cxn modelId="{2EFA030C-9D7F-44FA-85D0-E735A8883EE0}" type="presOf" srcId="{B520B872-8A38-4C89-9726-334B5A00E45A}" destId="{175932DC-7208-4A30-A508-547BA1033443}" srcOrd="0" destOrd="0" presId="urn:microsoft.com/office/officeart/2009/3/layout/StepUpProcess"/>
    <dgm:cxn modelId="{4212B115-17A8-4D6E-8B2C-721384403E23}" type="presOf" srcId="{5F5D02A5-2188-4C3B-BBA4-F88D9A411735}" destId="{E6E7B310-41E9-4EBC-B982-EFA6DBD9F1B0}" srcOrd="0" destOrd="0" presId="urn:microsoft.com/office/officeart/2009/3/layout/StepUpProcess"/>
    <dgm:cxn modelId="{90B00838-A995-4F28-A4C0-30B027C42F8D}" type="presOf" srcId="{E49A9503-ACB1-4C3E-84CE-83362257E81A}" destId="{EEADEE0F-0FEB-49AD-9344-93DE029DB0F0}" srcOrd="0" destOrd="0" presId="urn:microsoft.com/office/officeart/2009/3/layout/StepUpProcess"/>
    <dgm:cxn modelId="{76A7D338-F2D4-44B9-B925-E69548A1FEA1}" srcId="{80CC2386-20A8-4903-B32C-44B53128AAAA}" destId="{7D0937E7-7148-4799-A52E-7D2633337ACF}" srcOrd="0" destOrd="0" parTransId="{05F14CC5-82E5-43EA-BF7B-61E04F7705CF}" sibTransId="{8E3973E9-F8E2-4D07-AE1D-118E08FF4FBA}"/>
    <dgm:cxn modelId="{B8FA8E63-5DD0-476A-8FC9-AED0E48710A0}" type="presOf" srcId="{7D0937E7-7148-4799-A52E-7D2633337ACF}" destId="{828B0666-1A5A-4C21-9161-237E7181483E}" srcOrd="0" destOrd="0" presId="urn:microsoft.com/office/officeart/2009/3/layout/StepUpProcess"/>
    <dgm:cxn modelId="{00EB0C45-DD62-4446-8A4E-3C9DCEEDFB83}" type="presOf" srcId="{6CB4374E-3E5C-4D00-AA3B-726F358DD283}" destId="{470BA9FE-FCB7-4BC8-97EB-586368A33769}" srcOrd="0" destOrd="0" presId="urn:microsoft.com/office/officeart/2009/3/layout/StepUpProcess"/>
    <dgm:cxn modelId="{AA5FF46C-CF94-4000-860F-5E8C632BF543}" type="presOf" srcId="{B4496BFF-7B3E-4CD9-A8DF-79B120DBD479}" destId="{DE23FD4C-91A5-419B-88C1-A7283F799CA5}" srcOrd="0" destOrd="0" presId="urn:microsoft.com/office/officeart/2009/3/layout/StepUpProcess"/>
    <dgm:cxn modelId="{A7392F7D-896E-4C9C-914B-22FBC4FE4B63}" srcId="{80CC2386-20A8-4903-B32C-44B53128AAAA}" destId="{6CB4374E-3E5C-4D00-AA3B-726F358DD283}" srcOrd="5" destOrd="0" parTransId="{41EE627C-BA20-4F92-B289-94C05F127FE6}" sibTransId="{33923761-45E3-4C7B-AD94-C5DB901AF384}"/>
    <dgm:cxn modelId="{0A2154A1-64EE-422C-8A64-09549D142BC4}" srcId="{80CC2386-20A8-4903-B32C-44B53128AAAA}" destId="{5F5D02A5-2188-4C3B-BBA4-F88D9A411735}" srcOrd="4" destOrd="0" parTransId="{07F62C40-7970-44FF-A082-9694CFFA00FB}" sibTransId="{E888155C-C898-44D7-824D-D3DF66210928}"/>
    <dgm:cxn modelId="{3B61CCA7-08F8-4D48-B2D2-D7B9827B681D}" srcId="{80CC2386-20A8-4903-B32C-44B53128AAAA}" destId="{B520B872-8A38-4C89-9726-334B5A00E45A}" srcOrd="3" destOrd="0" parTransId="{0B45B7C0-965E-42CF-870A-4E8513872926}" sibTransId="{636D922F-7312-4E01-8CC9-D162A473D00F}"/>
    <dgm:cxn modelId="{7BAE46AE-E20B-4515-A546-FCA9EEDD9B9C}" srcId="{80CC2386-20A8-4903-B32C-44B53128AAAA}" destId="{E49A9503-ACB1-4C3E-84CE-83362257E81A}" srcOrd="1" destOrd="0" parTransId="{CA3826A2-EDDC-4BCE-A116-6705386FEC16}" sibTransId="{1A7DED19-1FC8-458A-8056-6D2328415368}"/>
    <dgm:cxn modelId="{267948D0-A24D-4A21-BF86-E60F9D750919}" type="presOf" srcId="{80CC2386-20A8-4903-B32C-44B53128AAAA}" destId="{6B3C62B2-435E-4208-A2BA-E049602E85A1}" srcOrd="0" destOrd="0" presId="urn:microsoft.com/office/officeart/2009/3/layout/StepUpProcess"/>
    <dgm:cxn modelId="{DB459DE0-7904-44D7-AACB-5C66A85F04B3}" srcId="{80CC2386-20A8-4903-B32C-44B53128AAAA}" destId="{B4496BFF-7B3E-4CD9-A8DF-79B120DBD479}" srcOrd="2" destOrd="0" parTransId="{5968ED88-082C-48CC-A0E0-E4442FBE139F}" sibTransId="{101E175C-44BD-4E39-A048-64209C98D0BB}"/>
    <dgm:cxn modelId="{5123D0DB-6EA9-484A-8A86-DD92A9552D61}" type="presParOf" srcId="{6B3C62B2-435E-4208-A2BA-E049602E85A1}" destId="{F6E8333F-F339-4F8E-BEDD-122C7B338E67}" srcOrd="0" destOrd="0" presId="urn:microsoft.com/office/officeart/2009/3/layout/StepUpProcess"/>
    <dgm:cxn modelId="{6E4B7D32-6520-41AA-928B-529C701766DA}" type="presParOf" srcId="{F6E8333F-F339-4F8E-BEDD-122C7B338E67}" destId="{5BAE1A30-B76E-450E-952F-33C7FDE41B63}" srcOrd="0" destOrd="0" presId="urn:microsoft.com/office/officeart/2009/3/layout/StepUpProcess"/>
    <dgm:cxn modelId="{9E19105F-2696-40DA-88BD-D2FC0E4BFFD4}" type="presParOf" srcId="{F6E8333F-F339-4F8E-BEDD-122C7B338E67}" destId="{828B0666-1A5A-4C21-9161-237E7181483E}" srcOrd="1" destOrd="0" presId="urn:microsoft.com/office/officeart/2009/3/layout/StepUpProcess"/>
    <dgm:cxn modelId="{A01DB98D-8B3B-4E3A-A095-660AD7EDABBA}" type="presParOf" srcId="{F6E8333F-F339-4F8E-BEDD-122C7B338E67}" destId="{A4511347-262F-497E-A648-6F7EB5C60E3B}" srcOrd="2" destOrd="0" presId="urn:microsoft.com/office/officeart/2009/3/layout/StepUpProcess"/>
    <dgm:cxn modelId="{6460C66B-2904-4256-BCB3-060AE1782AFA}" type="presParOf" srcId="{6B3C62B2-435E-4208-A2BA-E049602E85A1}" destId="{B914DB5B-5065-4AD6-8C35-DEA777EB7130}" srcOrd="1" destOrd="0" presId="urn:microsoft.com/office/officeart/2009/3/layout/StepUpProcess"/>
    <dgm:cxn modelId="{C660EF32-2E72-47D4-9833-43D7DCEE76C7}" type="presParOf" srcId="{B914DB5B-5065-4AD6-8C35-DEA777EB7130}" destId="{DB8AD0B8-3165-41FC-9931-B8DEE31716FE}" srcOrd="0" destOrd="0" presId="urn:microsoft.com/office/officeart/2009/3/layout/StepUpProcess"/>
    <dgm:cxn modelId="{CB52EE9C-D597-421F-9ECA-1D04CB7D722D}" type="presParOf" srcId="{6B3C62B2-435E-4208-A2BA-E049602E85A1}" destId="{A592B7E2-A67B-4E05-A43F-C6AA9A0F2CEF}" srcOrd="2" destOrd="0" presId="urn:microsoft.com/office/officeart/2009/3/layout/StepUpProcess"/>
    <dgm:cxn modelId="{9AC65274-CAB4-4E32-AA5D-2087A5FA11B3}" type="presParOf" srcId="{A592B7E2-A67B-4E05-A43F-C6AA9A0F2CEF}" destId="{E67E8620-F0B7-4403-82B9-8B8ED83E5B75}" srcOrd="0" destOrd="0" presId="urn:microsoft.com/office/officeart/2009/3/layout/StepUpProcess"/>
    <dgm:cxn modelId="{C6105A5B-B71D-41F8-B980-39441CB5F657}" type="presParOf" srcId="{A592B7E2-A67B-4E05-A43F-C6AA9A0F2CEF}" destId="{EEADEE0F-0FEB-49AD-9344-93DE029DB0F0}" srcOrd="1" destOrd="0" presId="urn:microsoft.com/office/officeart/2009/3/layout/StepUpProcess"/>
    <dgm:cxn modelId="{8115B428-0788-46FE-BA98-15B3B8999B5C}" type="presParOf" srcId="{A592B7E2-A67B-4E05-A43F-C6AA9A0F2CEF}" destId="{2F1859EB-BDF6-4D9B-A7B0-725C3E4F40CB}" srcOrd="2" destOrd="0" presId="urn:microsoft.com/office/officeart/2009/3/layout/StepUpProcess"/>
    <dgm:cxn modelId="{3E474A46-7DFF-4B20-B94B-4A193EBB1B91}" type="presParOf" srcId="{6B3C62B2-435E-4208-A2BA-E049602E85A1}" destId="{363473D8-1FD3-4C6F-B063-9F2413825A34}" srcOrd="3" destOrd="0" presId="urn:microsoft.com/office/officeart/2009/3/layout/StepUpProcess"/>
    <dgm:cxn modelId="{705F5C43-7FE5-4268-9902-B5C734D6C4C4}" type="presParOf" srcId="{363473D8-1FD3-4C6F-B063-9F2413825A34}" destId="{044B9C61-B75E-46C1-818A-E627DCF656E2}" srcOrd="0" destOrd="0" presId="urn:microsoft.com/office/officeart/2009/3/layout/StepUpProcess"/>
    <dgm:cxn modelId="{8A6742E2-0E05-416B-BC96-DD535D5B8573}" type="presParOf" srcId="{6B3C62B2-435E-4208-A2BA-E049602E85A1}" destId="{BE7F4518-8EB0-4B51-B156-DCF9405FFB2E}" srcOrd="4" destOrd="0" presId="urn:microsoft.com/office/officeart/2009/3/layout/StepUpProcess"/>
    <dgm:cxn modelId="{C06C2825-C936-4A19-A5C1-4F18136A8DA9}" type="presParOf" srcId="{BE7F4518-8EB0-4B51-B156-DCF9405FFB2E}" destId="{F3ECF2DD-A9F8-4574-9527-020E0BCEA1C9}" srcOrd="0" destOrd="0" presId="urn:microsoft.com/office/officeart/2009/3/layout/StepUpProcess"/>
    <dgm:cxn modelId="{B115188B-FA2C-4909-A5BB-8DB51E9AD13F}" type="presParOf" srcId="{BE7F4518-8EB0-4B51-B156-DCF9405FFB2E}" destId="{DE23FD4C-91A5-419B-88C1-A7283F799CA5}" srcOrd="1" destOrd="0" presId="urn:microsoft.com/office/officeart/2009/3/layout/StepUpProcess"/>
    <dgm:cxn modelId="{9CDC0C2F-3961-4756-8A6C-7B652455DEDA}" type="presParOf" srcId="{BE7F4518-8EB0-4B51-B156-DCF9405FFB2E}" destId="{AF2CA0DE-819E-4728-8BB7-93B0D4BE7E5F}" srcOrd="2" destOrd="0" presId="urn:microsoft.com/office/officeart/2009/3/layout/StepUpProcess"/>
    <dgm:cxn modelId="{9B75DE87-5A4F-4B9D-ADAB-676D10BCC87B}" type="presParOf" srcId="{6B3C62B2-435E-4208-A2BA-E049602E85A1}" destId="{D0D2136A-F436-40BC-893B-7A54C29A5DD7}" srcOrd="5" destOrd="0" presId="urn:microsoft.com/office/officeart/2009/3/layout/StepUpProcess"/>
    <dgm:cxn modelId="{F67F6996-B416-4AD9-8FE8-78D833CB2660}" type="presParOf" srcId="{D0D2136A-F436-40BC-893B-7A54C29A5DD7}" destId="{924C6737-7539-4902-B827-19EE96EEA465}" srcOrd="0" destOrd="0" presId="urn:microsoft.com/office/officeart/2009/3/layout/StepUpProcess"/>
    <dgm:cxn modelId="{2222F2C6-2F17-4969-8AB0-7CAA18A265C9}" type="presParOf" srcId="{6B3C62B2-435E-4208-A2BA-E049602E85A1}" destId="{687800B5-F921-4B12-9929-FBDE3CFB1E58}" srcOrd="6" destOrd="0" presId="urn:microsoft.com/office/officeart/2009/3/layout/StepUpProcess"/>
    <dgm:cxn modelId="{B6235349-7740-47CF-B78A-9102CF218D33}" type="presParOf" srcId="{687800B5-F921-4B12-9929-FBDE3CFB1E58}" destId="{34589D82-A14B-45F8-ADA5-CEC6C9062256}" srcOrd="0" destOrd="0" presId="urn:microsoft.com/office/officeart/2009/3/layout/StepUpProcess"/>
    <dgm:cxn modelId="{0D099E12-4367-4A09-8DEF-29C9092768E4}" type="presParOf" srcId="{687800B5-F921-4B12-9929-FBDE3CFB1E58}" destId="{175932DC-7208-4A30-A508-547BA1033443}" srcOrd="1" destOrd="0" presId="urn:microsoft.com/office/officeart/2009/3/layout/StepUpProcess"/>
    <dgm:cxn modelId="{527AD6CA-E65E-4290-B2F1-22D566877A0F}" type="presParOf" srcId="{687800B5-F921-4B12-9929-FBDE3CFB1E58}" destId="{88B9C8A4-B1C8-4FEE-84E5-2E92EF13E471}" srcOrd="2" destOrd="0" presId="urn:microsoft.com/office/officeart/2009/3/layout/StepUpProcess"/>
    <dgm:cxn modelId="{94C72CE6-8B7F-48E0-BE97-697F2E139AD6}" type="presParOf" srcId="{6B3C62B2-435E-4208-A2BA-E049602E85A1}" destId="{C8D012C6-1A05-41BD-B893-98C2FAF3806B}" srcOrd="7" destOrd="0" presId="urn:microsoft.com/office/officeart/2009/3/layout/StepUpProcess"/>
    <dgm:cxn modelId="{69945C74-E819-4209-A0BA-9B34F0E7A224}" type="presParOf" srcId="{C8D012C6-1A05-41BD-B893-98C2FAF3806B}" destId="{05CEEA88-4CB4-41F4-96E3-CC3087CC23D5}" srcOrd="0" destOrd="0" presId="urn:microsoft.com/office/officeart/2009/3/layout/StepUpProcess"/>
    <dgm:cxn modelId="{FC820A44-A25D-48BA-BF5E-087DF85050EC}" type="presParOf" srcId="{6B3C62B2-435E-4208-A2BA-E049602E85A1}" destId="{9B61833B-4B6F-4A9C-A8C4-BA0A2C5D6A0F}" srcOrd="8" destOrd="0" presId="urn:microsoft.com/office/officeart/2009/3/layout/StepUpProcess"/>
    <dgm:cxn modelId="{645B7DC1-4B47-4C52-A046-9E1DB7CB9E2A}" type="presParOf" srcId="{9B61833B-4B6F-4A9C-A8C4-BA0A2C5D6A0F}" destId="{9C6F8779-70EC-4723-B5F0-0F3187B8F2A2}" srcOrd="0" destOrd="0" presId="urn:microsoft.com/office/officeart/2009/3/layout/StepUpProcess"/>
    <dgm:cxn modelId="{21C2C05D-A57B-4FC2-8B4B-981B9418A74B}" type="presParOf" srcId="{9B61833B-4B6F-4A9C-A8C4-BA0A2C5D6A0F}" destId="{E6E7B310-41E9-4EBC-B982-EFA6DBD9F1B0}" srcOrd="1" destOrd="0" presId="urn:microsoft.com/office/officeart/2009/3/layout/StepUpProcess"/>
    <dgm:cxn modelId="{8287A203-D9EA-44A8-A4E2-731D8D3605A3}" type="presParOf" srcId="{9B61833B-4B6F-4A9C-A8C4-BA0A2C5D6A0F}" destId="{01F4DF88-241F-4E81-BBB3-E24D83C0C22E}" srcOrd="2" destOrd="0" presId="urn:microsoft.com/office/officeart/2009/3/layout/StepUpProcess"/>
    <dgm:cxn modelId="{F9210DAF-9CEC-487C-9F73-79C239D1AFE2}" type="presParOf" srcId="{6B3C62B2-435E-4208-A2BA-E049602E85A1}" destId="{29681A19-ED39-4204-9A50-1F8BABB2682A}" srcOrd="9" destOrd="0" presId="urn:microsoft.com/office/officeart/2009/3/layout/StepUpProcess"/>
    <dgm:cxn modelId="{772CA5E3-63CD-4679-90F1-EB6D5A0ED5EE}" type="presParOf" srcId="{29681A19-ED39-4204-9A50-1F8BABB2682A}" destId="{DFE8B837-A161-45C7-A08C-AF14652E1109}" srcOrd="0" destOrd="0" presId="urn:microsoft.com/office/officeart/2009/3/layout/StepUpProcess"/>
    <dgm:cxn modelId="{ABBA2F10-9DDF-442F-8C68-720C9402AA85}" type="presParOf" srcId="{6B3C62B2-435E-4208-A2BA-E049602E85A1}" destId="{4B78B9B2-4530-41EF-8D31-01ABBA26F801}" srcOrd="10" destOrd="0" presId="urn:microsoft.com/office/officeart/2009/3/layout/StepUpProcess"/>
    <dgm:cxn modelId="{7A240C35-9681-497B-9DB9-D08A96235E1E}" type="presParOf" srcId="{4B78B9B2-4530-41EF-8D31-01ABBA26F801}" destId="{0461B2E0-8170-46DF-B8FC-A70463774AE6}" srcOrd="0" destOrd="0" presId="urn:microsoft.com/office/officeart/2009/3/layout/StepUpProcess"/>
    <dgm:cxn modelId="{3F171C0D-6D3E-45A2-89E1-84E517C0681C}" type="presParOf" srcId="{4B78B9B2-4530-41EF-8D31-01ABBA26F801}" destId="{470BA9FE-FCB7-4BC8-97EB-586368A3376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6644A-ACB0-4CDC-827C-7B10F1F13A80}">
      <dsp:nvSpPr>
        <dsp:cNvPr id="0" name=""/>
        <dsp:cNvSpPr/>
      </dsp:nvSpPr>
      <dsp:spPr>
        <a:xfrm>
          <a:off x="1780" y="714"/>
          <a:ext cx="11013459" cy="576360"/>
        </a:xfrm>
        <a:prstGeom prst="roundRect">
          <a:avLst>
            <a:gd name="adj" fmla="val 10000"/>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Hierarchical</a:t>
          </a:r>
        </a:p>
      </dsp:txBody>
      <dsp:txXfrm>
        <a:off x="18661" y="17595"/>
        <a:ext cx="10979697" cy="542598"/>
      </dsp:txXfrm>
    </dsp:sp>
    <dsp:sp modelId="{030B7B1B-83D8-4814-861B-252BABA85BFA}">
      <dsp:nvSpPr>
        <dsp:cNvPr id="0" name=""/>
        <dsp:cNvSpPr/>
      </dsp:nvSpPr>
      <dsp:spPr>
        <a:xfrm>
          <a:off x="1780" y="829821"/>
          <a:ext cx="2590183" cy="5763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Simple</a:t>
          </a:r>
        </a:p>
      </dsp:txBody>
      <dsp:txXfrm>
        <a:off x="18661" y="846702"/>
        <a:ext cx="2556421" cy="542598"/>
      </dsp:txXfrm>
    </dsp:sp>
    <dsp:sp modelId="{2D454B10-EFD5-4FF6-A872-55CC137DA61B}">
      <dsp:nvSpPr>
        <dsp:cNvPr id="0" name=""/>
        <dsp:cNvSpPr/>
      </dsp:nvSpPr>
      <dsp:spPr>
        <a:xfrm>
          <a:off x="2809539" y="829821"/>
          <a:ext cx="2590183" cy="576360"/>
        </a:xfrm>
        <a:prstGeom prst="roundRect">
          <a:avLst>
            <a:gd name="adj" fmla="val 10000"/>
          </a:avLst>
        </a:prstGeom>
        <a:solidFill>
          <a:srgbClr val="D83B0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List</a:t>
          </a:r>
        </a:p>
      </dsp:txBody>
      <dsp:txXfrm>
        <a:off x="2826420" y="846702"/>
        <a:ext cx="2556421" cy="542598"/>
      </dsp:txXfrm>
    </dsp:sp>
    <dsp:sp modelId="{B4D1EDFB-ED4E-4BB6-89FD-A3B01B6B7884}">
      <dsp:nvSpPr>
        <dsp:cNvPr id="0" name=""/>
        <dsp:cNvSpPr/>
      </dsp:nvSpPr>
      <dsp:spPr>
        <a:xfrm>
          <a:off x="5617298" y="829821"/>
          <a:ext cx="2590183" cy="576360"/>
        </a:xfrm>
        <a:prstGeom prst="roundRect">
          <a:avLst>
            <a:gd name="adj" fmla="val 10000"/>
          </a:avLst>
        </a:prstGeom>
        <a:solidFill>
          <a:srgbClr val="D83B0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Prebuilt</a:t>
          </a:r>
        </a:p>
      </dsp:txBody>
      <dsp:txXfrm>
        <a:off x="5634179" y="846702"/>
        <a:ext cx="2556421" cy="542598"/>
      </dsp:txXfrm>
    </dsp:sp>
    <dsp:sp modelId="{F7D7C091-9D5E-4B67-B9D3-0CCEF903DBBB}">
      <dsp:nvSpPr>
        <dsp:cNvPr id="0" name=""/>
        <dsp:cNvSpPr/>
      </dsp:nvSpPr>
      <dsp:spPr>
        <a:xfrm>
          <a:off x="8425057" y="829821"/>
          <a:ext cx="2590183" cy="576360"/>
        </a:xfrm>
        <a:prstGeom prst="roundRect">
          <a:avLst>
            <a:gd name="adj" fmla="val 10000"/>
          </a:avLst>
        </a:prstGeom>
        <a:solidFill>
          <a:srgbClr val="D83B0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Regex</a:t>
          </a:r>
        </a:p>
      </dsp:txBody>
      <dsp:txXfrm>
        <a:off x="8441938" y="846702"/>
        <a:ext cx="2556421" cy="542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E1A30-B76E-450E-952F-33C7FDE41B63}">
      <dsp:nvSpPr>
        <dsp:cNvPr id="0" name=""/>
        <dsp:cNvSpPr/>
      </dsp:nvSpPr>
      <dsp:spPr>
        <a:xfrm rot="5400000">
          <a:off x="323147" y="2238280"/>
          <a:ext cx="967715" cy="16102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8B0666-1A5A-4C21-9161-237E7181483E}">
      <dsp:nvSpPr>
        <dsp:cNvPr id="0" name=""/>
        <dsp:cNvSpPr/>
      </dsp:nvSpPr>
      <dsp:spPr>
        <a:xfrm>
          <a:off x="161611" y="2719399"/>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Determine the role of the BOT and set goals</a:t>
          </a:r>
        </a:p>
      </dsp:txBody>
      <dsp:txXfrm>
        <a:off x="161611" y="2719399"/>
        <a:ext cx="1453748" cy="1274296"/>
      </dsp:txXfrm>
    </dsp:sp>
    <dsp:sp modelId="{A4511347-262F-497E-A648-6F7EB5C60E3B}">
      <dsp:nvSpPr>
        <dsp:cNvPr id="0" name=""/>
        <dsp:cNvSpPr/>
      </dsp:nvSpPr>
      <dsp:spPr>
        <a:xfrm>
          <a:off x="1341068" y="2119731"/>
          <a:ext cx="274292" cy="27429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E8620-F0B7-4403-82B9-8B8ED83E5B75}">
      <dsp:nvSpPr>
        <dsp:cNvPr id="0" name=""/>
        <dsp:cNvSpPr/>
      </dsp:nvSpPr>
      <dsp:spPr>
        <a:xfrm rot="5400000">
          <a:off x="2102819" y="1797898"/>
          <a:ext cx="967715" cy="16102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DEE0F-0FEB-49AD-9344-93DE029DB0F0}">
      <dsp:nvSpPr>
        <dsp:cNvPr id="0" name=""/>
        <dsp:cNvSpPr/>
      </dsp:nvSpPr>
      <dsp:spPr>
        <a:xfrm>
          <a:off x="1941284" y="2279018"/>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Create the conversational architecture</a:t>
          </a:r>
        </a:p>
      </dsp:txBody>
      <dsp:txXfrm>
        <a:off x="1941284" y="2279018"/>
        <a:ext cx="1453748" cy="1274296"/>
      </dsp:txXfrm>
    </dsp:sp>
    <dsp:sp modelId="{2F1859EB-BDF6-4D9B-A7B0-725C3E4F40CB}">
      <dsp:nvSpPr>
        <dsp:cNvPr id="0" name=""/>
        <dsp:cNvSpPr/>
      </dsp:nvSpPr>
      <dsp:spPr>
        <a:xfrm>
          <a:off x="3120740" y="1679349"/>
          <a:ext cx="274292" cy="27429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CF2DD-A9F8-4574-9527-020E0BCEA1C9}">
      <dsp:nvSpPr>
        <dsp:cNvPr id="0" name=""/>
        <dsp:cNvSpPr/>
      </dsp:nvSpPr>
      <dsp:spPr>
        <a:xfrm rot="5400000">
          <a:off x="3882492" y="1357516"/>
          <a:ext cx="967715" cy="16102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3FD4C-91A5-419B-88C1-A7283F799CA5}">
      <dsp:nvSpPr>
        <dsp:cNvPr id="0" name=""/>
        <dsp:cNvSpPr/>
      </dsp:nvSpPr>
      <dsp:spPr>
        <a:xfrm>
          <a:off x="3720956" y="1838636"/>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Design dialogs and storyboards</a:t>
          </a:r>
        </a:p>
      </dsp:txBody>
      <dsp:txXfrm>
        <a:off x="3720956" y="1838636"/>
        <a:ext cx="1453748" cy="1274296"/>
      </dsp:txXfrm>
    </dsp:sp>
    <dsp:sp modelId="{AF2CA0DE-819E-4728-8BB7-93B0D4BE7E5F}">
      <dsp:nvSpPr>
        <dsp:cNvPr id="0" name=""/>
        <dsp:cNvSpPr/>
      </dsp:nvSpPr>
      <dsp:spPr>
        <a:xfrm>
          <a:off x="4900413" y="1238967"/>
          <a:ext cx="274292" cy="27429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89D82-A14B-45F8-ADA5-CEC6C9062256}">
      <dsp:nvSpPr>
        <dsp:cNvPr id="0" name=""/>
        <dsp:cNvSpPr/>
      </dsp:nvSpPr>
      <dsp:spPr>
        <a:xfrm rot="5400000">
          <a:off x="5662165" y="917134"/>
          <a:ext cx="967715" cy="16102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932DC-7208-4A30-A508-547BA1033443}">
      <dsp:nvSpPr>
        <dsp:cNvPr id="0" name=""/>
        <dsp:cNvSpPr/>
      </dsp:nvSpPr>
      <dsp:spPr>
        <a:xfrm>
          <a:off x="5500629" y="1398254"/>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Collect Bot Data</a:t>
          </a:r>
        </a:p>
      </dsp:txBody>
      <dsp:txXfrm>
        <a:off x="5500629" y="1398254"/>
        <a:ext cx="1453748" cy="1274296"/>
      </dsp:txXfrm>
    </dsp:sp>
    <dsp:sp modelId="{88B9C8A4-B1C8-4FEE-84E5-2E92EF13E471}">
      <dsp:nvSpPr>
        <dsp:cNvPr id="0" name=""/>
        <dsp:cNvSpPr/>
      </dsp:nvSpPr>
      <dsp:spPr>
        <a:xfrm>
          <a:off x="6680085" y="798585"/>
          <a:ext cx="274292" cy="27429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6F8779-70EC-4723-B5F0-0F3187B8F2A2}">
      <dsp:nvSpPr>
        <dsp:cNvPr id="0" name=""/>
        <dsp:cNvSpPr/>
      </dsp:nvSpPr>
      <dsp:spPr>
        <a:xfrm rot="5400000">
          <a:off x="7441837" y="476753"/>
          <a:ext cx="967715" cy="16102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B310-41E9-4EBC-B982-EFA6DBD9F1B0}">
      <dsp:nvSpPr>
        <dsp:cNvPr id="0" name=""/>
        <dsp:cNvSpPr/>
      </dsp:nvSpPr>
      <dsp:spPr>
        <a:xfrm>
          <a:off x="7280301" y="957872"/>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Pick platform and start implementing</a:t>
          </a:r>
        </a:p>
      </dsp:txBody>
      <dsp:txXfrm>
        <a:off x="7280301" y="957872"/>
        <a:ext cx="1453748" cy="1274296"/>
      </dsp:txXfrm>
    </dsp:sp>
    <dsp:sp modelId="{01F4DF88-241F-4E81-BBB3-E24D83C0C22E}">
      <dsp:nvSpPr>
        <dsp:cNvPr id="0" name=""/>
        <dsp:cNvSpPr/>
      </dsp:nvSpPr>
      <dsp:spPr>
        <a:xfrm>
          <a:off x="8459758" y="358204"/>
          <a:ext cx="274292" cy="27429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1B2E0-8170-46DF-B8FC-A70463774AE6}">
      <dsp:nvSpPr>
        <dsp:cNvPr id="0" name=""/>
        <dsp:cNvSpPr/>
      </dsp:nvSpPr>
      <dsp:spPr>
        <a:xfrm rot="5400000">
          <a:off x="9221510" y="36371"/>
          <a:ext cx="967715" cy="16102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BA9FE-FCB7-4BC8-97EB-586368A33769}">
      <dsp:nvSpPr>
        <dsp:cNvPr id="0" name=""/>
        <dsp:cNvSpPr/>
      </dsp:nvSpPr>
      <dsp:spPr>
        <a:xfrm>
          <a:off x="9059974" y="517491"/>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Implement Dialogue and Engineer the NLU </a:t>
          </a:r>
        </a:p>
      </dsp:txBody>
      <dsp:txXfrm>
        <a:off x="9059974" y="517491"/>
        <a:ext cx="1453748" cy="1274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F31E7-9F77-434B-916A-1BC850ADC440}"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FEDE0-10B7-4A95-A6BE-7FADBB659601}" type="slidenum">
              <a:rPr lang="en-US" smtClean="0"/>
              <a:t>‹#›</a:t>
            </a:fld>
            <a:endParaRPr lang="en-US"/>
          </a:p>
        </p:txBody>
      </p:sp>
    </p:spTree>
    <p:extLst>
      <p:ext uri="{BB962C8B-B14F-4D97-AF65-F5344CB8AC3E}">
        <p14:creationId xmlns:p14="http://schemas.microsoft.com/office/powerpoint/2010/main" val="3946657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Before I go any further could I get a show of hand for those who have do something with Natural Language Understanding?</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How many have used LUIS previously?</a:t>
            </a:r>
          </a:p>
          <a:p>
            <a:endParaRPr lang="en-US" dirty="0"/>
          </a:p>
          <a:p>
            <a:r>
              <a:rPr lang="en-US" dirty="0"/>
              <a:t>That is great to see the amount of people who have used NLU, it is a growing area along with the growth in the conversational AI space</a:t>
            </a:r>
          </a:p>
          <a:p>
            <a:endParaRPr lang="en-US" dirty="0"/>
          </a:p>
          <a:p>
            <a:r>
              <a:rPr lang="en-US" dirty="0"/>
              <a:t>LUIS is the cognitive service that performs NLU enabling everyone including developers with limited machine learning knowledge, to create Language understanding models. Machine learning and machine teaching, which is an integration of machine learning with human computer interaction are used to generate the models to perform extraction from user utterances for intents (what a user wants with his/her statement) and the entities, which is what the user is acting upon</a:t>
            </a:r>
          </a:p>
          <a:p>
            <a:endParaRPr lang="en-US" dirty="0"/>
          </a:p>
          <a:p>
            <a:r>
              <a:rPr lang="en-US" dirty="0"/>
              <a:t>Collectively these provide a machine representation of the user utterance that could be used in an E2E solution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3/19/2020 12:05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68069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3/19/2020 12:09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4390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2D8EE78-442A-4071-A051-0EC196C0344A}"/>
              </a:ext>
            </a:extLst>
          </p:cNvPr>
          <p:cNvSpPr>
            <a:spLocks noGrp="1"/>
          </p:cNvSpPr>
          <p:nvPr>
            <p:ph type="body" idx="1"/>
          </p:nvPr>
        </p:nvSpPr>
        <p:spPr/>
        <p:txBody>
          <a:bodyPr/>
          <a:lstStyle/>
          <a:p>
            <a:r>
              <a:rPr lang="en-US" dirty="0"/>
              <a:t>So this is a more formal description of the entity types, I wouldn’t run you through that </a:t>
            </a:r>
          </a:p>
          <a:p>
            <a:endParaRPr lang="en-US" dirty="0"/>
          </a:p>
          <a:p>
            <a:r>
              <a:rPr lang="en-US" dirty="0"/>
              <a:t>But this is just highlighting that the simple entity is a machine learnt entity extractor as opposed to the list, prebuilt and regex which are non-machine learnt</a:t>
            </a:r>
          </a:p>
          <a:p>
            <a:endParaRPr lang="en-US" dirty="0"/>
          </a:p>
          <a:p>
            <a:r>
              <a:rPr lang="en-US" dirty="0"/>
              <a:t>And that the composite and roles reside on top of all these entity types to form structures that are useful in decomposing entities</a:t>
            </a:r>
          </a:p>
          <a:p>
            <a:endParaRPr lang="en-US" dirty="0"/>
          </a:p>
        </p:txBody>
      </p:sp>
    </p:spTree>
    <p:extLst>
      <p:ext uri="{BB962C8B-B14F-4D97-AF65-F5344CB8AC3E}">
        <p14:creationId xmlns:p14="http://schemas.microsoft.com/office/powerpoint/2010/main" val="3597663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2D8EE78-442A-4071-A051-0EC196C0344A}"/>
              </a:ext>
            </a:extLst>
          </p:cNvPr>
          <p:cNvSpPr>
            <a:spLocks noGrp="1"/>
          </p:cNvSpPr>
          <p:nvPr>
            <p:ph type="body" idx="1"/>
          </p:nvPr>
        </p:nvSpPr>
        <p:spPr/>
        <p:txBody>
          <a:bodyPr/>
          <a:lstStyle/>
          <a:p>
            <a:r>
              <a:rPr lang="en-US" dirty="0"/>
              <a:t>Before moving further, LUIS boosts several entity types that make it a very powerful tool, and I thought I would share with you when each type should be used</a:t>
            </a:r>
          </a:p>
          <a:p>
            <a:endParaRPr lang="en-US" dirty="0"/>
          </a:p>
          <a:p>
            <a:r>
              <a:rPr lang="en-US" dirty="0"/>
              <a:t>So the default entity should be a simple entity, so things like products would be a simple machine learnt entity,</a:t>
            </a:r>
          </a:p>
          <a:p>
            <a:endParaRPr lang="en-US" dirty="0"/>
          </a:p>
          <a:p>
            <a:r>
              <a:rPr lang="en-US" dirty="0"/>
              <a:t>You could use list entities which are exact matches of elements in the list, this is good for a bounded set that doesn’t change like pizza sizes or toppings</a:t>
            </a:r>
          </a:p>
          <a:p>
            <a:endParaRPr lang="en-US" dirty="0"/>
          </a:p>
          <a:p>
            <a:r>
              <a:rPr lang="en-US" dirty="0"/>
              <a:t>You are encouraged to use Prebuilt entities when you have well formed entity extractors like number extractor</a:t>
            </a:r>
          </a:p>
          <a:p>
            <a:endParaRPr lang="en-US" dirty="0"/>
          </a:p>
          <a:p>
            <a:r>
              <a:rPr lang="en-US" dirty="0"/>
              <a:t>You can also place roles on any of these entities, which would define the contextual use of an entity like number here is quantity but in “four cheese pizza” its actually in the pizza type</a:t>
            </a:r>
          </a:p>
          <a:p>
            <a:endParaRPr lang="en-US" dirty="0"/>
          </a:p>
          <a:p>
            <a:r>
              <a:rPr lang="en-US" dirty="0"/>
              <a:t>Composite entities are a structure of entities, so you could form things like quantity, size and type as a composite entity defining a full produce</a:t>
            </a:r>
          </a:p>
          <a:p>
            <a:endParaRPr lang="en-US" dirty="0"/>
          </a:p>
          <a:p>
            <a:r>
              <a:rPr lang="en-US" dirty="0"/>
              <a:t>But you could also use it to bind intents and entities, or actionable composite, where you capture things like remove mushrooms in a composite, and this would be used to present an action as opposed to the intent based approach</a:t>
            </a:r>
          </a:p>
          <a:p>
            <a:endParaRPr lang="en-US" dirty="0"/>
          </a:p>
          <a:p>
            <a:r>
              <a:rPr lang="en-US" dirty="0"/>
              <a:t>Regex entities are good for well formed alpha-numeric elements like product codes</a:t>
            </a:r>
          </a:p>
          <a:p>
            <a:endParaRPr lang="en-US" dirty="0"/>
          </a:p>
          <a:p>
            <a:r>
              <a:rPr lang="en-US" dirty="0"/>
              <a:t>Just a quick tip I communicate with developers that you should over detect entities, its better to have to resolve them downstream with logic if there are overlapping as opposed to missing something in the extraction</a:t>
            </a:r>
          </a:p>
          <a:p>
            <a:endParaRPr lang="en-US" dirty="0"/>
          </a:p>
        </p:txBody>
      </p:sp>
    </p:spTree>
    <p:extLst>
      <p:ext uri="{BB962C8B-B14F-4D97-AF65-F5344CB8AC3E}">
        <p14:creationId xmlns:p14="http://schemas.microsoft.com/office/powerpoint/2010/main" val="152032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rather than just list the new features we are adding in LUIS addressing core language understanding, I will take this opportunity to run you through an experience of building a model</a:t>
            </a:r>
          </a:p>
          <a:p>
            <a:endParaRPr lang="en-US" dirty="0"/>
          </a:p>
          <a:p>
            <a:r>
              <a:rPr lang="en-US" dirty="0"/>
              <a:t>So this ignite we are going to launch Microsoft Pizza, and definitely needs to be enabled with a Bot… </a:t>
            </a:r>
          </a:p>
          <a:p>
            <a:endParaRPr lang="en-US" dirty="0"/>
          </a:p>
          <a:p>
            <a:r>
              <a:rPr lang="en-US" dirty="0"/>
              <a:t>To do an end to end solution for this we need to be able to integrate with the different platforms, and devices, use speech as an input and complete the picture with some insights, the BF delivers these aspects and builds upon the LUIS model we will create</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3/19/2020 12:53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94257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an architecture that would integrate speech with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3/19/2020 1:34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575917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rather than just list the new features we are adding in LUIS addressing core language understanding, I will take this opportunity to run you through an experience of building a model</a:t>
            </a:r>
          </a:p>
          <a:p>
            <a:endParaRPr lang="en-US" dirty="0"/>
          </a:p>
          <a:p>
            <a:r>
              <a:rPr lang="en-US" dirty="0"/>
              <a:t>So this ignite we are going to launch Microsoft Pizza, and definitely needs to be enabled with a Bot… </a:t>
            </a:r>
          </a:p>
          <a:p>
            <a:endParaRPr lang="en-US" dirty="0"/>
          </a:p>
          <a:p>
            <a:r>
              <a:rPr lang="en-US" dirty="0"/>
              <a:t>To do an end to end solution for this we need to be able to integrate with the different platforms, and devices, use speech as an input and complete the picture with some insights, the BF delivers these aspects and builds upon the LUIS model we will create</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3/19/2020 2:05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10443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1D1FA4-BFB4-486D-9F5F-716A8DE25D6E}" type="slidenum">
              <a:rPr lang="en-US" smtClean="0"/>
              <a:t>50</a:t>
            </a:fld>
            <a:endParaRPr lang="en-US"/>
          </a:p>
        </p:txBody>
      </p:sp>
    </p:spTree>
    <p:extLst>
      <p:ext uri="{BB962C8B-B14F-4D97-AF65-F5344CB8AC3E}">
        <p14:creationId xmlns:p14="http://schemas.microsoft.com/office/powerpoint/2010/main" val="256435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3/19/2020 2:19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3493299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0F8B-915B-42D1-8643-26C38BAAE3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EC7AC9-4D90-42EB-B2DA-7B9E7B609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1CA4FC-7AC4-479E-BA4F-2AB21DA11760}"/>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5" name="Footer Placeholder 4">
            <a:extLst>
              <a:ext uri="{FF2B5EF4-FFF2-40B4-BE49-F238E27FC236}">
                <a16:creationId xmlns:a16="http://schemas.microsoft.com/office/drawing/2014/main" id="{E22C6521-34BF-4F95-ACA3-4C88677AE5F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EEEB591E-F045-4DB2-B8D1-43A765B23A60}"/>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289857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950B-BD85-4FD2-A9DD-AE1228AA40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0BB311-4FE7-4D65-A408-0A2F51678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511F91-A4C9-4630-A6C6-7CEF03F49AB7}"/>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5" name="Footer Placeholder 4">
            <a:extLst>
              <a:ext uri="{FF2B5EF4-FFF2-40B4-BE49-F238E27FC236}">
                <a16:creationId xmlns:a16="http://schemas.microsoft.com/office/drawing/2014/main" id="{69EE7755-736E-4A37-A75A-D3E75277E4C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E99E6CD-41E2-4919-8705-763ED1E41E3B}"/>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41004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9E01A-FD2A-4DD8-8FFF-2D584FF86F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516C10-A958-42F0-B96A-452377EE1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15F6D8-385C-4E08-B2AC-0F39418BD5C0}"/>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5" name="Footer Placeholder 4">
            <a:extLst>
              <a:ext uri="{FF2B5EF4-FFF2-40B4-BE49-F238E27FC236}">
                <a16:creationId xmlns:a16="http://schemas.microsoft.com/office/drawing/2014/main" id="{4354BCD8-CD81-4306-AC41-34F9ABFA2FB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93C4AAA-334B-4B14-89A8-A537384D0F61}"/>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3271348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246385030"/>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854427403"/>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32"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54606469"/>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33"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2781711693"/>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34"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54528705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72944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09812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11060178" cy="46407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9437604"/>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0F8B-915B-42D1-8643-26C38BAAE3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EC7AC9-4D90-42EB-B2DA-7B9E7B609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1CA4FC-7AC4-479E-BA4F-2AB21DA11760}"/>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5" name="Footer Placeholder 4">
            <a:extLst>
              <a:ext uri="{FF2B5EF4-FFF2-40B4-BE49-F238E27FC236}">
                <a16:creationId xmlns:a16="http://schemas.microsoft.com/office/drawing/2014/main" id="{E22C6521-34BF-4F95-ACA3-4C88677AE5F7}"/>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EEB591E-F045-4DB2-B8D1-43A765B23A60}"/>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147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77A6-16EC-4B94-B924-5A6D52C891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88A133-2456-4409-9EE7-0F33B68626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DBF5B1-C299-4926-9D44-92E0A0847088}"/>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5" name="Footer Placeholder 4">
            <a:extLst>
              <a:ext uri="{FF2B5EF4-FFF2-40B4-BE49-F238E27FC236}">
                <a16:creationId xmlns:a16="http://schemas.microsoft.com/office/drawing/2014/main" id="{2E042C23-2FD1-4972-B8B0-A992F3FEA536}"/>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A288C383-24AE-4BF8-806F-E4FDCC259E1C}"/>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3023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07F6-872C-4E5A-8AF2-996278499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538A4E-CE6F-4A98-951F-A98F4E968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EBA91B-B3FC-423C-919B-9CA2C3A0D722}"/>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5" name="Footer Placeholder 4">
            <a:extLst>
              <a:ext uri="{FF2B5EF4-FFF2-40B4-BE49-F238E27FC236}">
                <a16:creationId xmlns:a16="http://schemas.microsoft.com/office/drawing/2014/main" id="{425BAF57-794F-4BD8-9933-A36BFED33F30}"/>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14C3BC73-D006-451C-ADEA-2983AFFF9FD8}"/>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87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77A6-16EC-4B94-B924-5A6D52C891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88A133-2456-4409-9EE7-0F33B68626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DBF5B1-C299-4926-9D44-92E0A0847088}"/>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5" name="Footer Placeholder 4">
            <a:extLst>
              <a:ext uri="{FF2B5EF4-FFF2-40B4-BE49-F238E27FC236}">
                <a16:creationId xmlns:a16="http://schemas.microsoft.com/office/drawing/2014/main" id="{2E042C23-2FD1-4972-B8B0-A992F3FEA53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A288C383-24AE-4BF8-806F-E4FDCC259E1C}"/>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2810629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A521-24AD-4610-B631-9192FB4B50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745F9C-B77B-4F5C-AFDC-EA4B50B20C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E349A8-0032-4B06-9111-1E6169A2BC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307CC3-DAC8-4867-80EF-17BB82AB09DD}"/>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6" name="Footer Placeholder 5">
            <a:extLst>
              <a:ext uri="{FF2B5EF4-FFF2-40B4-BE49-F238E27FC236}">
                <a16:creationId xmlns:a16="http://schemas.microsoft.com/office/drawing/2014/main" id="{0A24EB73-2C4B-46F2-B73C-024F17749197}"/>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0CA3C72-D684-4894-8F55-E41790DE6D18}"/>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474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A31A-2160-43D4-8839-222436178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7E4531-2E16-4E72-A67C-5680DA2C2B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8BA38-0FAF-4729-8CBD-9FF5E6069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513F0E0-52A1-4344-8DAE-7FD520BE4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125A00-73E7-46B5-BF6D-5E95202CF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31D5C5-954D-4C9E-9252-FD576C60D987}"/>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8" name="Footer Placeholder 7">
            <a:extLst>
              <a:ext uri="{FF2B5EF4-FFF2-40B4-BE49-F238E27FC236}">
                <a16:creationId xmlns:a16="http://schemas.microsoft.com/office/drawing/2014/main" id="{A3E53A61-00EB-4E35-B89F-06E00656383F}"/>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F85D7501-DA67-4D32-A371-6FB4D7FFCAA4}"/>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8724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1EB2-479A-4689-B49C-11D376BF6D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A67AFF-911F-449D-A320-B9490111A9C8}"/>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4" name="Footer Placeholder 3">
            <a:extLst>
              <a:ext uri="{FF2B5EF4-FFF2-40B4-BE49-F238E27FC236}">
                <a16:creationId xmlns:a16="http://schemas.microsoft.com/office/drawing/2014/main" id="{FB7D37F8-CE83-4101-8BE9-44C7D7A47006}"/>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451E7A84-8CD2-4CDD-980D-9201925D2C8B}"/>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502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CF10C-858C-4BDF-8CA7-31BE5324FC53}"/>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3" name="Footer Placeholder 2">
            <a:extLst>
              <a:ext uri="{FF2B5EF4-FFF2-40B4-BE49-F238E27FC236}">
                <a16:creationId xmlns:a16="http://schemas.microsoft.com/office/drawing/2014/main" id="{22FEB15C-A01B-4870-9282-F47EB96FD2E4}"/>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82906F3-D52B-461A-A624-B608F4E8FB77}"/>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9039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602C-B183-412D-9ACA-23D397373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C17774-17AE-4948-B323-342864BE5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C958F2-2D8A-4D5B-869B-0F3FC63F7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68D36-FE09-4DD3-B16F-DFB8AD8FC2DB}"/>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6" name="Footer Placeholder 5">
            <a:extLst>
              <a:ext uri="{FF2B5EF4-FFF2-40B4-BE49-F238E27FC236}">
                <a16:creationId xmlns:a16="http://schemas.microsoft.com/office/drawing/2014/main" id="{3A228372-2021-4FD5-A249-6BFDAF6ABBBA}"/>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2D4B400-AC1C-4E19-B18D-26AF93DA91FE}"/>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8782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9C52-2470-407A-8CC0-17A220204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56508B6-68A5-4E01-BB8A-AB6BCCA0B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68D717-C096-406F-8BA8-E9696573F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D630A-F6E4-4C09-BF0D-0A23D7BB4C28}"/>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6" name="Footer Placeholder 5">
            <a:extLst>
              <a:ext uri="{FF2B5EF4-FFF2-40B4-BE49-F238E27FC236}">
                <a16:creationId xmlns:a16="http://schemas.microsoft.com/office/drawing/2014/main" id="{975B1847-7E5C-4CF0-B31C-ADA4EC397F1E}"/>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F10D4D6-04D8-456F-BE99-3E509C447CDF}"/>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4306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950B-BD85-4FD2-A9DD-AE1228AA40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0BB311-4FE7-4D65-A408-0A2F51678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511F91-A4C9-4630-A6C6-7CEF03F49AB7}"/>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5" name="Footer Placeholder 4">
            <a:extLst>
              <a:ext uri="{FF2B5EF4-FFF2-40B4-BE49-F238E27FC236}">
                <a16:creationId xmlns:a16="http://schemas.microsoft.com/office/drawing/2014/main" id="{69EE7755-736E-4A37-A75A-D3E75277E4CE}"/>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E99E6CD-41E2-4919-8705-763ED1E41E3B}"/>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2113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9E01A-FD2A-4DD8-8FFF-2D584FF86F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516C10-A958-42F0-B96A-452377EE1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15F6D8-385C-4E08-B2AC-0F39418BD5C0}"/>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B06DE-4445-4DCE-8B8D-74D5823EBBC5}" type="datetimeFigureOut">
              <a:rPr kumimoji="0" lang="en-GB" sz="1800" b="0" i="0" u="none" strike="noStrike" kern="1200" cap="none" spc="0" normalizeH="0" baseline="0" noProof="0" smtClean="0">
                <a:ln>
                  <a:noFill/>
                </a:ln>
                <a:solidFill>
                  <a:prstClr val="black"/>
                </a:solidFill>
                <a:effectLst/>
                <a:uLnTx/>
                <a:uFillTx/>
                <a:latin typeface="Quicksand" panose="02070303000000060000" pitchFamily="18"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19/03/2020</a:t>
            </a:fld>
            <a:endParaRPr kumimoji="0" lang="en-GB" sz="1800" b="0" i="0" u="none" strike="noStrike" kern="1200" cap="none" spc="0" normalizeH="0" baseline="0" noProof="0">
              <a:ln>
                <a:noFill/>
              </a:ln>
              <a:solidFill>
                <a:prstClr val="black"/>
              </a:solidFill>
              <a:effectLst/>
              <a:uLnTx/>
              <a:uFillTx/>
              <a:latin typeface="Quicksand" panose="02070303000000060000" pitchFamily="18" charset="0"/>
              <a:ea typeface="+mn-ea"/>
              <a:cs typeface="+mn-cs"/>
            </a:endParaRPr>
          </a:p>
        </p:txBody>
      </p:sp>
      <p:sp>
        <p:nvSpPr>
          <p:cNvPr id="5" name="Footer Placeholder 4">
            <a:extLst>
              <a:ext uri="{FF2B5EF4-FFF2-40B4-BE49-F238E27FC236}">
                <a16:creationId xmlns:a16="http://schemas.microsoft.com/office/drawing/2014/main" id="{4354BCD8-CD81-4306-AC41-34F9ABFA2FB8}"/>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93C4AAA-334B-4B14-89A8-A537384D0F61}"/>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FC10D2-CC4B-4F2D-9614-269147830E47}"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891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07F6-872C-4E5A-8AF2-996278499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538A4E-CE6F-4A98-951F-A98F4E968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EBA91B-B3FC-423C-919B-9CA2C3A0D722}"/>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5" name="Footer Placeholder 4">
            <a:extLst>
              <a:ext uri="{FF2B5EF4-FFF2-40B4-BE49-F238E27FC236}">
                <a16:creationId xmlns:a16="http://schemas.microsoft.com/office/drawing/2014/main" id="{425BAF57-794F-4BD8-9933-A36BFED33F30}"/>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4C3BC73-D006-451C-ADEA-2983AFFF9FD8}"/>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86899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A521-24AD-4610-B631-9192FB4B50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745F9C-B77B-4F5C-AFDC-EA4B50B20C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E349A8-0032-4B06-9111-1E6169A2BC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307CC3-DAC8-4867-80EF-17BB82AB09DD}"/>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6" name="Footer Placeholder 5">
            <a:extLst>
              <a:ext uri="{FF2B5EF4-FFF2-40B4-BE49-F238E27FC236}">
                <a16:creationId xmlns:a16="http://schemas.microsoft.com/office/drawing/2014/main" id="{0A24EB73-2C4B-46F2-B73C-024F1774919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F0CA3C72-D684-4894-8F55-E41790DE6D18}"/>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131672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A31A-2160-43D4-8839-222436178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7E4531-2E16-4E72-A67C-5680DA2C2B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8BA38-0FAF-4729-8CBD-9FF5E6069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513F0E0-52A1-4344-8DAE-7FD520BE4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125A00-73E7-46B5-BF6D-5E95202CF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31D5C5-954D-4C9E-9252-FD576C60D987}"/>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8" name="Footer Placeholder 7">
            <a:extLst>
              <a:ext uri="{FF2B5EF4-FFF2-40B4-BE49-F238E27FC236}">
                <a16:creationId xmlns:a16="http://schemas.microsoft.com/office/drawing/2014/main" id="{A3E53A61-00EB-4E35-B89F-06E00656383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5D7501-DA67-4D32-A371-6FB4D7FFCAA4}"/>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17569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1EB2-479A-4689-B49C-11D376BF6D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A67AFF-911F-449D-A320-B9490111A9C8}"/>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4" name="Footer Placeholder 3">
            <a:extLst>
              <a:ext uri="{FF2B5EF4-FFF2-40B4-BE49-F238E27FC236}">
                <a16:creationId xmlns:a16="http://schemas.microsoft.com/office/drawing/2014/main" id="{FB7D37F8-CE83-4101-8BE9-44C7D7A4700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51E7A84-8CD2-4CDD-980D-9201925D2C8B}"/>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3171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CF10C-858C-4BDF-8CA7-31BE5324FC53}"/>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3" name="Footer Placeholder 2">
            <a:extLst>
              <a:ext uri="{FF2B5EF4-FFF2-40B4-BE49-F238E27FC236}">
                <a16:creationId xmlns:a16="http://schemas.microsoft.com/office/drawing/2014/main" id="{22FEB15C-A01B-4870-9282-F47EB96FD2E4}"/>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782906F3-D52B-461A-A624-B608F4E8FB77}"/>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385749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602C-B183-412D-9ACA-23D397373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C17774-17AE-4948-B323-342864BE5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C958F2-2D8A-4D5B-869B-0F3FC63F7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68D36-FE09-4DD3-B16F-DFB8AD8FC2DB}"/>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6" name="Footer Placeholder 5">
            <a:extLst>
              <a:ext uri="{FF2B5EF4-FFF2-40B4-BE49-F238E27FC236}">
                <a16:creationId xmlns:a16="http://schemas.microsoft.com/office/drawing/2014/main" id="{3A228372-2021-4FD5-A249-6BFDAF6ABBB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2D4B400-AC1C-4E19-B18D-26AF93DA91FE}"/>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58994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9C52-2470-407A-8CC0-17A220204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56508B6-68A5-4E01-BB8A-AB6BCCA0B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7868D717-C096-406F-8BA8-E9696573F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D630A-F6E4-4C09-BF0D-0A23D7BB4C28}"/>
              </a:ext>
            </a:extLst>
          </p:cNvPr>
          <p:cNvSpPr>
            <a:spLocks noGrp="1"/>
          </p:cNvSpPr>
          <p:nvPr>
            <p:ph type="dt" sz="half" idx="10"/>
          </p:nvPr>
        </p:nvSpPr>
        <p:spPr>
          <a:xfrm>
            <a:off x="838200" y="6356350"/>
            <a:ext cx="2743200" cy="365125"/>
          </a:xfrm>
          <a:prstGeom prst="rect">
            <a:avLst/>
          </a:prstGeom>
        </p:spPr>
        <p:txBody>
          <a:bodyPr/>
          <a:lstStyle/>
          <a:p>
            <a:fld id="{631B06DE-4445-4DCE-8B8D-74D5823EBBC5}" type="datetimeFigureOut">
              <a:rPr lang="en-GB" smtClean="0"/>
              <a:t>19/03/2020</a:t>
            </a:fld>
            <a:endParaRPr lang="en-GB"/>
          </a:p>
        </p:txBody>
      </p:sp>
      <p:sp>
        <p:nvSpPr>
          <p:cNvPr id="6" name="Footer Placeholder 5">
            <a:extLst>
              <a:ext uri="{FF2B5EF4-FFF2-40B4-BE49-F238E27FC236}">
                <a16:creationId xmlns:a16="http://schemas.microsoft.com/office/drawing/2014/main" id="{975B1847-7E5C-4CF0-B31C-ADA4EC397F1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F10D4D6-04D8-456F-BE99-3E509C447CDF}"/>
              </a:ext>
            </a:extLst>
          </p:cNvPr>
          <p:cNvSpPr>
            <a:spLocks noGrp="1"/>
          </p:cNvSpPr>
          <p:nvPr>
            <p:ph type="sldNum" sz="quarter" idx="12"/>
          </p:nvPr>
        </p:nvSpPr>
        <p:spPr>
          <a:xfrm>
            <a:off x="8610600" y="6356350"/>
            <a:ext cx="2743200" cy="365125"/>
          </a:xfrm>
          <a:prstGeom prst="rect">
            <a:avLst/>
          </a:prstGeom>
        </p:spPr>
        <p:txBody>
          <a:bodyPr/>
          <a:lstStyle/>
          <a:p>
            <a:fld id="{52FC10D2-CC4B-4F2D-9614-269147830E47}" type="slidenum">
              <a:rPr lang="en-GB" smtClean="0"/>
              <a:t>‹#›</a:t>
            </a:fld>
            <a:endParaRPr lang="en-GB"/>
          </a:p>
        </p:txBody>
      </p:sp>
    </p:spTree>
    <p:extLst>
      <p:ext uri="{BB962C8B-B14F-4D97-AF65-F5344CB8AC3E}">
        <p14:creationId xmlns:p14="http://schemas.microsoft.com/office/powerpoint/2010/main" val="22406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7AA85-61BB-4AE6-8353-BFF89A0656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1F4A34-7641-4D13-8EF6-990FE8A31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Picture 7" descr="A picture containing drawing, clock&#10;&#10;Description automatically generated">
            <a:extLst>
              <a:ext uri="{FF2B5EF4-FFF2-40B4-BE49-F238E27FC236}">
                <a16:creationId xmlns:a16="http://schemas.microsoft.com/office/drawing/2014/main" id="{F2D5AFAD-B5B9-40B5-B4C4-9F1262B2ABD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37393" y="6370191"/>
            <a:ext cx="2456428" cy="328079"/>
          </a:xfrm>
          <a:prstGeom prst="rect">
            <a:avLst/>
          </a:prstGeom>
        </p:spPr>
      </p:pic>
      <p:sp>
        <p:nvSpPr>
          <p:cNvPr id="10" name="TextBox 9">
            <a:extLst>
              <a:ext uri="{FF2B5EF4-FFF2-40B4-BE49-F238E27FC236}">
                <a16:creationId xmlns:a16="http://schemas.microsoft.com/office/drawing/2014/main" id="{79663464-C11D-4FB3-BFAC-D35E4008CDEF}"/>
              </a:ext>
            </a:extLst>
          </p:cNvPr>
          <p:cNvSpPr txBox="1"/>
          <p:nvPr userDrawn="1"/>
        </p:nvSpPr>
        <p:spPr>
          <a:xfrm>
            <a:off x="9985130" y="6359716"/>
            <a:ext cx="1969477" cy="338554"/>
          </a:xfrm>
          <a:prstGeom prst="rect">
            <a:avLst/>
          </a:prstGeom>
          <a:noFill/>
        </p:spPr>
        <p:txBody>
          <a:bodyPr wrap="square" rtlCol="0">
            <a:spAutoFit/>
          </a:bodyPr>
          <a:lstStyle/>
          <a:p>
            <a:pPr algn="r"/>
            <a:r>
              <a:rPr lang="en-GB" sz="1600" dirty="0">
                <a:latin typeface="Quicksand" panose="02070303000000060000" pitchFamily="18" charset="0"/>
              </a:rPr>
              <a:t>#</a:t>
            </a:r>
            <a:r>
              <a:rPr lang="en-GB" sz="1600" dirty="0" err="1">
                <a:latin typeface="Quicksand" panose="02070303000000060000" pitchFamily="18" charset="0"/>
              </a:rPr>
              <a:t>GlobalAIOnTour</a:t>
            </a:r>
            <a:endParaRPr lang="en-GB" sz="1600" dirty="0">
              <a:latin typeface="Quicksand" panose="02070303000000060000" pitchFamily="18" charset="0"/>
            </a:endParaRPr>
          </a:p>
        </p:txBody>
      </p:sp>
    </p:spTree>
    <p:extLst>
      <p:ext uri="{BB962C8B-B14F-4D97-AF65-F5344CB8AC3E}">
        <p14:creationId xmlns:p14="http://schemas.microsoft.com/office/powerpoint/2010/main" val="78565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7AA85-61BB-4AE6-8353-BFF89A0656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1F4A34-7641-4D13-8EF6-990FE8A31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Box 5">
            <a:extLst>
              <a:ext uri="{FF2B5EF4-FFF2-40B4-BE49-F238E27FC236}">
                <a16:creationId xmlns:a16="http://schemas.microsoft.com/office/drawing/2014/main" id="{81B5BCD0-3291-4AE1-84A1-0D4B34ED802F}"/>
              </a:ext>
            </a:extLst>
          </p:cNvPr>
          <p:cNvSpPr txBox="1"/>
          <p:nvPr userDrawn="1"/>
        </p:nvSpPr>
        <p:spPr>
          <a:xfrm>
            <a:off x="9985130" y="6359716"/>
            <a:ext cx="1969477" cy="338554"/>
          </a:xfrm>
          <a:prstGeom prst="rect">
            <a:avLst/>
          </a:prstGeom>
          <a:noFill/>
        </p:spPr>
        <p:txBody>
          <a:bodyPr wrap="square" rtlCol="0">
            <a:spAutoFit/>
          </a:bodyPr>
          <a:lstStyle/>
          <a:p>
            <a:pPr algn="r"/>
            <a:r>
              <a:rPr lang="en-GB" sz="1600" dirty="0">
                <a:latin typeface="Quicksand" panose="02070303000000060000" pitchFamily="18" charset="0"/>
              </a:rPr>
              <a:t>#</a:t>
            </a:r>
            <a:r>
              <a:rPr lang="en-GB" sz="1600" dirty="0" err="1">
                <a:latin typeface="Quicksand" panose="02070303000000060000" pitchFamily="18" charset="0"/>
              </a:rPr>
              <a:t>GlobalAIOnTour</a:t>
            </a:r>
            <a:endParaRPr lang="en-GB" sz="1600" dirty="0">
              <a:latin typeface="Quicksand" panose="02070303000000060000" pitchFamily="18" charset="0"/>
            </a:endParaRPr>
          </a:p>
        </p:txBody>
      </p:sp>
    </p:spTree>
    <p:extLst>
      <p:ext uri="{BB962C8B-B14F-4D97-AF65-F5344CB8AC3E}">
        <p14:creationId xmlns:p14="http://schemas.microsoft.com/office/powerpoint/2010/main" val="1203750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2.emf"/><Relationship Id="rId5" Type="http://schemas.openxmlformats.org/officeDocument/2006/relationships/image" Target="../media/image21.emf"/><Relationship Id="rId10" Type="http://schemas.openxmlformats.org/officeDocument/2006/relationships/image" Target="../media/image26.svg"/><Relationship Id="rId4" Type="http://schemas.openxmlformats.org/officeDocument/2006/relationships/image" Target="../media/image20.emf"/><Relationship Id="rId9" Type="http://schemas.openxmlformats.org/officeDocument/2006/relationships/image" Target="../media/image25.sv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zure/pizza_luis_bot"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nawanas/MVPSummit2020"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emf"/><Relationship Id="rId18" Type="http://schemas.openxmlformats.org/officeDocument/2006/relationships/image" Target="../media/image43.png"/><Relationship Id="rId26" Type="http://schemas.openxmlformats.org/officeDocument/2006/relationships/image" Target="../media/image51.sv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notesSlide" Target="../notesSlides/notesSlide8.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1.emf"/><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Microsoft/BotBuilder-Samples/tree/master/experimental/adaptive-dialog" TargetMode="External"/><Relationship Id="rId2" Type="http://schemas.openxmlformats.org/officeDocument/2006/relationships/hyperlink" Target="https://github.com/microsoft/BotFramework-Composer"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Microsoft/NLU.DevOps"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ruck&#10;&#10;Description automatically generated">
            <a:extLst>
              <a:ext uri="{FF2B5EF4-FFF2-40B4-BE49-F238E27FC236}">
                <a16:creationId xmlns:a16="http://schemas.microsoft.com/office/drawing/2014/main" id="{C9172C79-18C3-45E8-863F-21B697165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 y="149469"/>
            <a:ext cx="12198703" cy="5336931"/>
          </a:xfrm>
          <a:prstGeom prst="rect">
            <a:avLst/>
          </a:prstGeom>
        </p:spPr>
      </p:pic>
      <p:sp>
        <p:nvSpPr>
          <p:cNvPr id="8" name="TextBox 7">
            <a:extLst>
              <a:ext uri="{FF2B5EF4-FFF2-40B4-BE49-F238E27FC236}">
                <a16:creationId xmlns:a16="http://schemas.microsoft.com/office/drawing/2014/main" id="{BF26F352-77E2-4488-969A-731E1858B7F3}"/>
              </a:ext>
            </a:extLst>
          </p:cNvPr>
          <p:cNvSpPr txBox="1"/>
          <p:nvPr/>
        </p:nvSpPr>
        <p:spPr>
          <a:xfrm>
            <a:off x="0" y="5231423"/>
            <a:ext cx="12192000" cy="1077218"/>
          </a:xfrm>
          <a:prstGeom prst="rect">
            <a:avLst/>
          </a:prstGeom>
          <a:noFill/>
        </p:spPr>
        <p:txBody>
          <a:bodyPr wrap="square" rtlCol="0">
            <a:spAutoFit/>
          </a:bodyPr>
          <a:lstStyle/>
          <a:p>
            <a:pPr algn="ctr"/>
            <a:r>
              <a:rPr lang="en-GB" sz="3200" dirty="0">
                <a:latin typeface="Quicksand" panose="02070303000000060000" pitchFamily="18" charset="0"/>
              </a:rPr>
              <a:t>Virtual Session</a:t>
            </a:r>
          </a:p>
          <a:p>
            <a:pPr algn="ctr"/>
            <a:r>
              <a:rPr lang="en-GB" sz="3200" dirty="0">
                <a:latin typeface="Quicksand" panose="02070303000000060000" pitchFamily="18" charset="0"/>
              </a:rPr>
              <a:t>20</a:t>
            </a:r>
            <a:r>
              <a:rPr lang="en-GB" sz="3200" baseline="30000" dirty="0">
                <a:latin typeface="Quicksand" panose="02070303000000060000" pitchFamily="18" charset="0"/>
              </a:rPr>
              <a:t>th</a:t>
            </a:r>
            <a:r>
              <a:rPr lang="en-GB" sz="3200" dirty="0">
                <a:latin typeface="Quicksand" panose="02070303000000060000" pitchFamily="18" charset="0"/>
              </a:rPr>
              <a:t> March 2020</a:t>
            </a:r>
          </a:p>
        </p:txBody>
      </p:sp>
    </p:spTree>
    <p:extLst>
      <p:ext uri="{BB962C8B-B14F-4D97-AF65-F5344CB8AC3E}">
        <p14:creationId xmlns:p14="http://schemas.microsoft.com/office/powerpoint/2010/main" val="286393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6001-DF91-4098-823F-FD8DCAE32B8C}"/>
              </a:ext>
            </a:extLst>
          </p:cNvPr>
          <p:cNvSpPr>
            <a:spLocks noGrp="1"/>
          </p:cNvSpPr>
          <p:nvPr>
            <p:ph type="title"/>
          </p:nvPr>
        </p:nvSpPr>
        <p:spPr/>
        <p:txBody>
          <a:bodyPr/>
          <a:lstStyle/>
          <a:p>
            <a:r>
              <a:rPr lang="en-US" dirty="0"/>
              <a:t>Machine Teaching</a:t>
            </a:r>
          </a:p>
        </p:txBody>
      </p:sp>
      <p:sp>
        <p:nvSpPr>
          <p:cNvPr id="3" name="Content Placeholder 2">
            <a:extLst>
              <a:ext uri="{FF2B5EF4-FFF2-40B4-BE49-F238E27FC236}">
                <a16:creationId xmlns:a16="http://schemas.microsoft.com/office/drawing/2014/main" id="{B51F3A43-3456-4F0A-8442-007D39D34964}"/>
              </a:ext>
            </a:extLst>
          </p:cNvPr>
          <p:cNvSpPr>
            <a:spLocks noGrp="1"/>
          </p:cNvSpPr>
          <p:nvPr>
            <p:ph idx="1"/>
          </p:nvPr>
        </p:nvSpPr>
        <p:spPr>
          <a:xfrm>
            <a:off x="1341438" y="2539932"/>
            <a:ext cx="9509125" cy="3098867"/>
          </a:xfrm>
        </p:spPr>
        <p:txBody>
          <a:bodyPr>
            <a:normAutofit/>
          </a:bodyPr>
          <a:lstStyle/>
          <a:p>
            <a:r>
              <a:rPr lang="en-US" sz="2400" dirty="0"/>
              <a:t>Interleaves ML algorithms with HCI in the form of human teachers who provide interactions on the utterances to achieve improved performance</a:t>
            </a:r>
          </a:p>
          <a:p>
            <a:r>
              <a:rPr lang="en-US" sz="2400" dirty="0"/>
              <a:t>Leverage huge volumes of unlabeled utterances to improve modeling </a:t>
            </a:r>
          </a:p>
          <a:p>
            <a:r>
              <a:rPr lang="en-US" sz="2400" dirty="0"/>
              <a:t>Active learning cycle of training, scoring and machine-driven feedback. </a:t>
            </a:r>
          </a:p>
          <a:p>
            <a:pPr lvl="1"/>
            <a:r>
              <a:rPr lang="en-US" sz="2000" dirty="0"/>
              <a:t>Cross fertilization of the human expert with the machine learning algorithms</a:t>
            </a:r>
          </a:p>
          <a:p>
            <a:pPr lvl="1"/>
            <a:r>
              <a:rPr lang="en-US" sz="2000" dirty="0"/>
              <a:t>Select data points that would be labeled to improve efficiency of the models developed. </a:t>
            </a:r>
          </a:p>
        </p:txBody>
      </p:sp>
      <p:grpSp>
        <p:nvGrpSpPr>
          <p:cNvPr id="4" name="Group 3">
            <a:extLst>
              <a:ext uri="{FF2B5EF4-FFF2-40B4-BE49-F238E27FC236}">
                <a16:creationId xmlns:a16="http://schemas.microsoft.com/office/drawing/2014/main" id="{8B28816A-D9DF-4F6A-BE74-B3CFF9EEE6EE}"/>
              </a:ext>
            </a:extLst>
          </p:cNvPr>
          <p:cNvGrpSpPr/>
          <p:nvPr/>
        </p:nvGrpSpPr>
        <p:grpSpPr>
          <a:xfrm>
            <a:off x="1734305" y="1438275"/>
            <a:ext cx="7914404" cy="828016"/>
            <a:chOff x="1891210" y="5402921"/>
            <a:chExt cx="7914404" cy="828016"/>
          </a:xfrm>
        </p:grpSpPr>
        <p:grpSp>
          <p:nvGrpSpPr>
            <p:cNvPr id="5" name="Group 4">
              <a:extLst>
                <a:ext uri="{FF2B5EF4-FFF2-40B4-BE49-F238E27FC236}">
                  <a16:creationId xmlns:a16="http://schemas.microsoft.com/office/drawing/2014/main" id="{44DA12C7-2347-4FDB-94AE-C7E40506416E}"/>
                </a:ext>
              </a:extLst>
            </p:cNvPr>
            <p:cNvGrpSpPr/>
            <p:nvPr/>
          </p:nvGrpSpPr>
          <p:grpSpPr>
            <a:xfrm>
              <a:off x="3119683" y="5502270"/>
              <a:ext cx="6685931" cy="728667"/>
              <a:chOff x="1559168" y="4566948"/>
              <a:chExt cx="9092176" cy="990911"/>
            </a:xfrm>
          </p:grpSpPr>
          <p:sp>
            <p:nvSpPr>
              <p:cNvPr id="11" name="Rectangle 10">
                <a:extLst>
                  <a:ext uri="{FF2B5EF4-FFF2-40B4-BE49-F238E27FC236}">
                    <a16:creationId xmlns:a16="http://schemas.microsoft.com/office/drawing/2014/main" id="{6244F448-A898-424A-A8EA-FA8D2973C558}"/>
                  </a:ext>
                </a:extLst>
              </p:cNvPr>
              <p:cNvSpPr/>
              <p:nvPr/>
            </p:nvSpPr>
            <p:spPr>
              <a:xfrm>
                <a:off x="1559168" y="5074190"/>
                <a:ext cx="3045783" cy="460398"/>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7030A0"/>
                    </a:solidFill>
                    <a:effectLst/>
                    <a:uLnTx/>
                    <a:uFillTx/>
                  </a:rPr>
                  <a:t>Rule based Approaches</a:t>
                </a:r>
                <a:endParaRPr kumimoji="0" lang="en-US" sz="1600" b="0" i="0" u="none" strike="noStrike" kern="0" cap="none" spc="0" normalizeH="0" baseline="0" noProof="0" dirty="0">
                  <a:ln>
                    <a:noFill/>
                  </a:ln>
                  <a:solidFill>
                    <a:srgbClr val="000000"/>
                  </a:solidFill>
                  <a:effectLst/>
                  <a:uLnTx/>
                  <a:uFillTx/>
                </a:endParaRPr>
              </a:p>
            </p:txBody>
          </p:sp>
          <p:sp>
            <p:nvSpPr>
              <p:cNvPr id="12" name="Rectangle 11">
                <a:extLst>
                  <a:ext uri="{FF2B5EF4-FFF2-40B4-BE49-F238E27FC236}">
                    <a16:creationId xmlns:a16="http://schemas.microsoft.com/office/drawing/2014/main" id="{8EB60322-7D24-47B3-A53C-B955A717ABDE}"/>
                  </a:ext>
                </a:extLst>
              </p:cNvPr>
              <p:cNvSpPr/>
              <p:nvPr/>
            </p:nvSpPr>
            <p:spPr>
              <a:xfrm>
                <a:off x="7540164" y="5097461"/>
                <a:ext cx="3111180" cy="460398"/>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4E67C8"/>
                    </a:solidFill>
                    <a:effectLst/>
                    <a:uLnTx/>
                    <a:uFillTx/>
                  </a:rPr>
                  <a:t>Data Based Approaches</a:t>
                </a:r>
                <a:endParaRPr kumimoji="0" lang="en-US" sz="1600" b="0" i="0" u="none" strike="noStrike" kern="0" cap="none" spc="0" normalizeH="0" baseline="0" noProof="0" dirty="0">
                  <a:ln>
                    <a:noFill/>
                  </a:ln>
                  <a:solidFill>
                    <a:srgbClr val="000000"/>
                  </a:solidFill>
                  <a:effectLst/>
                  <a:uLnTx/>
                  <a:uFillTx/>
                </a:endParaRPr>
              </a:p>
            </p:txBody>
          </p:sp>
          <p:sp>
            <p:nvSpPr>
              <p:cNvPr id="13" name="Arrow: Right 12">
                <a:extLst>
                  <a:ext uri="{FF2B5EF4-FFF2-40B4-BE49-F238E27FC236}">
                    <a16:creationId xmlns:a16="http://schemas.microsoft.com/office/drawing/2014/main" id="{F9819F9A-DB6D-449B-B8A2-90E5DA8414FB}"/>
                  </a:ext>
                </a:extLst>
              </p:cNvPr>
              <p:cNvSpPr/>
              <p:nvPr/>
            </p:nvSpPr>
            <p:spPr bwMode="auto">
              <a:xfrm>
                <a:off x="3115222" y="4566948"/>
                <a:ext cx="1143000" cy="222070"/>
              </a:xfrm>
              <a:prstGeom prst="rightArrow">
                <a:avLst/>
              </a:prstGeom>
              <a:solidFill>
                <a:srgbClr val="C00000"/>
              </a:solidFill>
              <a:ln w="19050" cap="flat" cmpd="sng" algn="ctr">
                <a:noFill/>
                <a:prstDash val="solid"/>
                <a:headEnd type="none" w="med" len="med"/>
                <a:tailEnd type="none" w="med" len="med"/>
              </a:ln>
              <a:effectLst/>
            </p:spPr>
            <p:txBody>
              <a:bodyPr vert="horz" wrap="square" lIns="0" tIns="34295" rIns="0" bIns="34295" numCol="1" rtlCol="0" anchor="ctr" anchorCtr="0" compatLnSpc="1">
                <a:prstTxWarp prst="textNoShape">
                  <a:avLst/>
                </a:prstTxWarp>
              </a:bodyPr>
              <a:lstStyle/>
              <a:p>
                <a:pPr marL="0" marR="0" lvl="0" indent="0" algn="ctr" defTabSz="685717" eaLnBrk="1" fontAlgn="base" latinLnBrk="0" hangingPunct="1">
                  <a:lnSpc>
                    <a:spcPct val="100000"/>
                  </a:lnSpc>
                  <a:spcBef>
                    <a:spcPct val="0"/>
                  </a:spcBef>
                  <a:spcAft>
                    <a:spcPct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grpSp>
        <p:sp>
          <p:nvSpPr>
            <p:cNvPr id="6" name="矩形 17">
              <a:extLst>
                <a:ext uri="{FF2B5EF4-FFF2-40B4-BE49-F238E27FC236}">
                  <a16:creationId xmlns:a16="http://schemas.microsoft.com/office/drawing/2014/main" id="{9B205906-1CEE-434B-A236-EA524691EEFF}"/>
                </a:ext>
              </a:extLst>
            </p:cNvPr>
            <p:cNvSpPr/>
            <p:nvPr/>
          </p:nvSpPr>
          <p:spPr>
            <a:xfrm>
              <a:off x="3981813" y="5769081"/>
              <a:ext cx="4705394" cy="62468"/>
            </a:xfrm>
            <a:prstGeom prst="rect">
              <a:avLst/>
            </a:prstGeom>
            <a:solidFill>
              <a:srgbClr val="4E67C8"/>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五邊形 18">
              <a:extLst>
                <a:ext uri="{FF2B5EF4-FFF2-40B4-BE49-F238E27FC236}">
                  <a16:creationId xmlns:a16="http://schemas.microsoft.com/office/drawing/2014/main" id="{34824EF0-7B71-44B4-B568-159A4A5D87CF}"/>
                </a:ext>
              </a:extLst>
            </p:cNvPr>
            <p:cNvSpPr/>
            <p:nvPr/>
          </p:nvSpPr>
          <p:spPr>
            <a:xfrm rot="5400000">
              <a:off x="5031664" y="5708589"/>
              <a:ext cx="145532" cy="210349"/>
            </a:xfrm>
            <a:prstGeom prst="homePlate">
              <a:avLst/>
            </a:prstGeom>
            <a:solidFill>
              <a:srgbClr val="4E67C8">
                <a:lumMod val="5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DCB5FA9D-E43B-4CCF-8962-FAE07DE418F5}"/>
                </a:ext>
              </a:extLst>
            </p:cNvPr>
            <p:cNvSpPr/>
            <p:nvPr/>
          </p:nvSpPr>
          <p:spPr>
            <a:xfrm>
              <a:off x="1891210" y="5402921"/>
              <a:ext cx="2295821"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2">
                      <a:lumMod val="75000"/>
                    </a:schemeClr>
                  </a:solidFill>
                  <a:effectLst/>
                  <a:uLnTx/>
                  <a:uFillTx/>
                </a:rPr>
                <a:t>Labeled Data Availability</a:t>
              </a:r>
              <a:endParaRPr kumimoji="0" lang="en-US" sz="1600" b="0" i="0" u="none" strike="noStrike" kern="0" cap="none" spc="0" normalizeH="0" baseline="0" noProof="0" dirty="0">
                <a:ln>
                  <a:noFill/>
                </a:ln>
                <a:solidFill>
                  <a:schemeClr val="tx2">
                    <a:lumMod val="75000"/>
                  </a:schemeClr>
                </a:solidFill>
                <a:effectLst/>
                <a:uLnTx/>
                <a:uFillTx/>
              </a:endParaRPr>
            </a:p>
          </p:txBody>
        </p:sp>
      </p:grpSp>
      <p:grpSp>
        <p:nvGrpSpPr>
          <p:cNvPr id="73" name="Group 72">
            <a:extLst>
              <a:ext uri="{FF2B5EF4-FFF2-40B4-BE49-F238E27FC236}">
                <a16:creationId xmlns:a16="http://schemas.microsoft.com/office/drawing/2014/main" id="{894609B4-2CC9-4ECC-AE21-B870828BE5DD}"/>
              </a:ext>
            </a:extLst>
          </p:cNvPr>
          <p:cNvGrpSpPr/>
          <p:nvPr/>
        </p:nvGrpSpPr>
        <p:grpSpPr>
          <a:xfrm>
            <a:off x="1545514" y="5006256"/>
            <a:ext cx="9100972" cy="1411502"/>
            <a:chOff x="642700" y="1922463"/>
            <a:chExt cx="11096526" cy="1803303"/>
          </a:xfrm>
        </p:grpSpPr>
        <p:sp>
          <p:nvSpPr>
            <p:cNvPr id="14" name="Rectangle 13">
              <a:extLst>
                <a:ext uri="{FF2B5EF4-FFF2-40B4-BE49-F238E27FC236}">
                  <a16:creationId xmlns:a16="http://schemas.microsoft.com/office/drawing/2014/main" id="{D3663ABA-A0E5-49B8-943C-AEC1C84FE8DB}"/>
                </a:ext>
              </a:extLst>
            </p:cNvPr>
            <p:cNvSpPr/>
            <p:nvPr/>
          </p:nvSpPr>
          <p:spPr bwMode="auto">
            <a:xfrm>
              <a:off x="642700" y="3329153"/>
              <a:ext cx="1749549" cy="3966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568" b="0" i="0" u="none" strike="noStrike" kern="1200" cap="none" spc="0" normalizeH="0" baseline="0" noProof="0">
                  <a:ln>
                    <a:noFill/>
                  </a:ln>
                  <a:solidFill>
                    <a:srgbClr val="266DCE"/>
                  </a:solidFill>
                  <a:effectLst/>
                  <a:uLnTx/>
                  <a:uFillTx/>
                  <a:latin typeface="Segoe UI Semibold" panose="020B0702040204020203" pitchFamily="34" charset="0"/>
                  <a:ea typeface="Segoe UI" pitchFamily="34" charset="0"/>
                  <a:cs typeface="Segoe UI Semibold" panose="020B0702040204020203" pitchFamily="34" charset="0"/>
                </a:rPr>
                <a:t>Plan</a:t>
              </a:r>
            </a:p>
          </p:txBody>
        </p:sp>
        <p:sp>
          <p:nvSpPr>
            <p:cNvPr id="15" name="Rectangle 14">
              <a:extLst>
                <a:ext uri="{FF2B5EF4-FFF2-40B4-BE49-F238E27FC236}">
                  <a16:creationId xmlns:a16="http://schemas.microsoft.com/office/drawing/2014/main" id="{C7778819-E02F-47EE-936C-0E557DE67712}"/>
                </a:ext>
              </a:extLst>
            </p:cNvPr>
            <p:cNvSpPr/>
            <p:nvPr/>
          </p:nvSpPr>
          <p:spPr bwMode="auto">
            <a:xfrm>
              <a:off x="2532198" y="3329153"/>
              <a:ext cx="1749549" cy="3966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568" b="0" i="0" u="none" strike="noStrike" kern="1200" cap="none" spc="0" normalizeH="0" baseline="0" noProof="0">
                  <a:ln>
                    <a:noFill/>
                  </a:ln>
                  <a:solidFill>
                    <a:srgbClr val="266DCE"/>
                  </a:solidFill>
                  <a:effectLst/>
                  <a:uLnTx/>
                  <a:uFillTx/>
                  <a:latin typeface="Segoe UI Semibold" panose="020B0702040204020203" pitchFamily="34" charset="0"/>
                  <a:ea typeface="+mn-ea"/>
                  <a:cs typeface="Segoe UI Semibold" panose="020B0702040204020203" pitchFamily="34" charset="0"/>
                </a:rPr>
                <a:t>Build</a:t>
              </a:r>
            </a:p>
          </p:txBody>
        </p:sp>
        <p:sp>
          <p:nvSpPr>
            <p:cNvPr id="16" name="Rectangle 15">
              <a:extLst>
                <a:ext uri="{FF2B5EF4-FFF2-40B4-BE49-F238E27FC236}">
                  <a16:creationId xmlns:a16="http://schemas.microsoft.com/office/drawing/2014/main" id="{AF09F42C-6000-4E3D-B4DE-594085E5E7A9}"/>
                </a:ext>
              </a:extLst>
            </p:cNvPr>
            <p:cNvSpPr/>
            <p:nvPr/>
          </p:nvSpPr>
          <p:spPr bwMode="auto">
            <a:xfrm>
              <a:off x="4218709" y="3329154"/>
              <a:ext cx="2072767" cy="3966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568" b="0" i="0" u="none" strike="noStrike" kern="1200" cap="none" spc="0" normalizeH="0" baseline="0" noProof="0" dirty="0">
                  <a:ln>
                    <a:noFill/>
                  </a:ln>
                  <a:solidFill>
                    <a:srgbClr val="266DCE"/>
                  </a:solidFill>
                  <a:effectLst/>
                  <a:uLnTx/>
                  <a:uFillTx/>
                  <a:latin typeface="Segoe UI Semibold" panose="020B0702040204020203" pitchFamily="34" charset="0"/>
                  <a:ea typeface="+mn-ea"/>
                  <a:cs typeface="Segoe UI Semibold" panose="020B0702040204020203" pitchFamily="34" charset="0"/>
                </a:rPr>
                <a:t>Test and Improve</a:t>
              </a:r>
            </a:p>
          </p:txBody>
        </p:sp>
        <p:sp>
          <p:nvSpPr>
            <p:cNvPr id="17" name="Rectangle 16">
              <a:extLst>
                <a:ext uri="{FF2B5EF4-FFF2-40B4-BE49-F238E27FC236}">
                  <a16:creationId xmlns:a16="http://schemas.microsoft.com/office/drawing/2014/main" id="{57D5680D-4563-4E8B-B7D8-99D5A70E62AD}"/>
                </a:ext>
              </a:extLst>
            </p:cNvPr>
            <p:cNvSpPr/>
            <p:nvPr/>
          </p:nvSpPr>
          <p:spPr bwMode="auto">
            <a:xfrm>
              <a:off x="6311194" y="3329153"/>
              <a:ext cx="1749549" cy="3966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568" b="0" i="0" u="none" strike="noStrike" kern="1200" cap="none" spc="0" normalizeH="0" baseline="0" noProof="0">
                  <a:ln>
                    <a:noFill/>
                  </a:ln>
                  <a:solidFill>
                    <a:srgbClr val="266DCE"/>
                  </a:solidFill>
                  <a:effectLst/>
                  <a:uLnTx/>
                  <a:uFillTx/>
                  <a:latin typeface="Segoe UI Semibold" panose="020B0702040204020203" pitchFamily="34" charset="0"/>
                  <a:ea typeface="+mn-ea"/>
                  <a:cs typeface="Segoe UI Semibold" panose="020B0702040204020203" pitchFamily="34" charset="0"/>
                </a:rPr>
                <a:t>Publish</a:t>
              </a:r>
            </a:p>
          </p:txBody>
        </p:sp>
        <p:sp>
          <p:nvSpPr>
            <p:cNvPr id="18" name="Rectangle 17">
              <a:extLst>
                <a:ext uri="{FF2B5EF4-FFF2-40B4-BE49-F238E27FC236}">
                  <a16:creationId xmlns:a16="http://schemas.microsoft.com/office/drawing/2014/main" id="{B1C767BC-9A03-4023-BFC4-A461601EC491}"/>
                </a:ext>
              </a:extLst>
            </p:cNvPr>
            <p:cNvSpPr/>
            <p:nvPr/>
          </p:nvSpPr>
          <p:spPr bwMode="auto">
            <a:xfrm>
              <a:off x="8200692" y="3329153"/>
              <a:ext cx="1749549" cy="3966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568" b="0" i="0" u="none" strike="noStrike" kern="1200" cap="none" spc="0" normalizeH="0" baseline="0" noProof="0">
                  <a:ln>
                    <a:noFill/>
                  </a:ln>
                  <a:solidFill>
                    <a:srgbClr val="266DCE"/>
                  </a:solidFill>
                  <a:effectLst/>
                  <a:uLnTx/>
                  <a:uFillTx/>
                  <a:latin typeface="Segoe UI Semibold" panose="020B0702040204020203" pitchFamily="34" charset="0"/>
                  <a:ea typeface="+mn-ea"/>
                  <a:cs typeface="Segoe UI Semibold" panose="020B0702040204020203" pitchFamily="34" charset="0"/>
                </a:rPr>
                <a:t>Connect</a:t>
              </a:r>
            </a:p>
          </p:txBody>
        </p:sp>
        <p:sp>
          <p:nvSpPr>
            <p:cNvPr id="19" name="Rectangle 18">
              <a:extLst>
                <a:ext uri="{FF2B5EF4-FFF2-40B4-BE49-F238E27FC236}">
                  <a16:creationId xmlns:a16="http://schemas.microsoft.com/office/drawing/2014/main" id="{3B7B6954-3C13-4639-A55F-62BB3CB2F443}"/>
                </a:ext>
              </a:extLst>
            </p:cNvPr>
            <p:cNvSpPr/>
            <p:nvPr/>
          </p:nvSpPr>
          <p:spPr bwMode="auto">
            <a:xfrm>
              <a:off x="9989677" y="3329153"/>
              <a:ext cx="1749549" cy="3966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568" b="0" i="0" u="none" strike="noStrike" kern="1200" cap="none" spc="0" normalizeH="0" baseline="0" noProof="0">
                  <a:ln>
                    <a:noFill/>
                  </a:ln>
                  <a:solidFill>
                    <a:srgbClr val="266DCE"/>
                  </a:solidFill>
                  <a:effectLst/>
                  <a:uLnTx/>
                  <a:uFillTx/>
                  <a:latin typeface="Segoe UI Semibold" panose="020B0702040204020203" pitchFamily="34" charset="0"/>
                  <a:ea typeface="+mn-ea"/>
                  <a:cs typeface="Segoe UI Semibold" panose="020B0702040204020203" pitchFamily="34" charset="0"/>
                </a:rPr>
                <a:t>Refine</a:t>
              </a:r>
            </a:p>
          </p:txBody>
        </p:sp>
        <p:sp>
          <p:nvSpPr>
            <p:cNvPr id="20" name="AutoShape 58">
              <a:extLst>
                <a:ext uri="{FF2B5EF4-FFF2-40B4-BE49-F238E27FC236}">
                  <a16:creationId xmlns:a16="http://schemas.microsoft.com/office/drawing/2014/main" id="{2AFF5BF0-7A66-4D15-92D7-BEB862B90476}"/>
                </a:ext>
              </a:extLst>
            </p:cNvPr>
            <p:cNvSpPr>
              <a:spLocks noChangeAspect="1" noChangeArrowheads="1" noTextEdit="1"/>
            </p:cNvSpPr>
            <p:nvPr/>
          </p:nvSpPr>
          <p:spPr bwMode="auto">
            <a:xfrm>
              <a:off x="1131888" y="1922463"/>
              <a:ext cx="10058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0">
              <a:extLst>
                <a:ext uri="{FF2B5EF4-FFF2-40B4-BE49-F238E27FC236}">
                  <a16:creationId xmlns:a16="http://schemas.microsoft.com/office/drawing/2014/main" id="{DD169170-ACD9-48C0-A97F-2629C03CD1E6}"/>
                </a:ext>
              </a:extLst>
            </p:cNvPr>
            <p:cNvSpPr>
              <a:spLocks noEditPoints="1"/>
            </p:cNvSpPr>
            <p:nvPr/>
          </p:nvSpPr>
          <p:spPr bwMode="auto">
            <a:xfrm>
              <a:off x="1131888" y="2441576"/>
              <a:ext cx="133350" cy="134938"/>
            </a:xfrm>
            <a:custGeom>
              <a:avLst/>
              <a:gdLst>
                <a:gd name="T0" fmla="*/ 0 w 103"/>
                <a:gd name="T1" fmla="*/ 104 h 104"/>
                <a:gd name="T2" fmla="*/ 0 w 103"/>
                <a:gd name="T3" fmla="*/ 104 h 104"/>
                <a:gd name="T4" fmla="*/ 103 w 103"/>
                <a:gd name="T5" fmla="*/ 104 h 104"/>
                <a:gd name="T6" fmla="*/ 103 w 103"/>
                <a:gd name="T7" fmla="*/ 0 h 104"/>
                <a:gd name="T8" fmla="*/ 0 w 103"/>
                <a:gd name="T9" fmla="*/ 0 h 104"/>
                <a:gd name="T10" fmla="*/ 0 w 103"/>
                <a:gd name="T11" fmla="*/ 104 h 104"/>
                <a:gd name="T12" fmla="*/ 19 w 103"/>
                <a:gd name="T13" fmla="*/ 20 h 104"/>
                <a:gd name="T14" fmla="*/ 19 w 103"/>
                <a:gd name="T15" fmla="*/ 20 h 104"/>
                <a:gd name="T16" fmla="*/ 83 w 103"/>
                <a:gd name="T17" fmla="*/ 20 h 104"/>
                <a:gd name="T18" fmla="*/ 83 w 103"/>
                <a:gd name="T19" fmla="*/ 84 h 104"/>
                <a:gd name="T20" fmla="*/ 19 w 103"/>
                <a:gd name="T21" fmla="*/ 84 h 104"/>
                <a:gd name="T22" fmla="*/ 19 w 103"/>
                <a:gd name="T23"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04">
                  <a:moveTo>
                    <a:pt x="0" y="104"/>
                  </a:moveTo>
                  <a:lnTo>
                    <a:pt x="0" y="104"/>
                  </a:lnTo>
                  <a:lnTo>
                    <a:pt x="103" y="104"/>
                  </a:lnTo>
                  <a:lnTo>
                    <a:pt x="103" y="0"/>
                  </a:lnTo>
                  <a:lnTo>
                    <a:pt x="0" y="0"/>
                  </a:lnTo>
                  <a:lnTo>
                    <a:pt x="0" y="104"/>
                  </a:lnTo>
                  <a:close/>
                  <a:moveTo>
                    <a:pt x="19" y="20"/>
                  </a:moveTo>
                  <a:lnTo>
                    <a:pt x="19" y="20"/>
                  </a:lnTo>
                  <a:lnTo>
                    <a:pt x="83" y="20"/>
                  </a:lnTo>
                  <a:lnTo>
                    <a:pt x="83" y="84"/>
                  </a:lnTo>
                  <a:lnTo>
                    <a:pt x="19" y="84"/>
                  </a:lnTo>
                  <a:lnTo>
                    <a:pt x="19" y="20"/>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
              <a:extLst>
                <a:ext uri="{FF2B5EF4-FFF2-40B4-BE49-F238E27FC236}">
                  <a16:creationId xmlns:a16="http://schemas.microsoft.com/office/drawing/2014/main" id="{84436B4A-6955-4B1E-8524-5D91199F0618}"/>
                </a:ext>
              </a:extLst>
            </p:cNvPr>
            <p:cNvSpPr>
              <a:spLocks noEditPoints="1"/>
            </p:cNvSpPr>
            <p:nvPr/>
          </p:nvSpPr>
          <p:spPr bwMode="auto">
            <a:xfrm>
              <a:off x="1131888" y="2990851"/>
              <a:ext cx="133350" cy="133350"/>
            </a:xfrm>
            <a:custGeom>
              <a:avLst/>
              <a:gdLst>
                <a:gd name="T0" fmla="*/ 0 w 103"/>
                <a:gd name="T1" fmla="*/ 103 h 103"/>
                <a:gd name="T2" fmla="*/ 0 w 103"/>
                <a:gd name="T3" fmla="*/ 103 h 103"/>
                <a:gd name="T4" fmla="*/ 103 w 103"/>
                <a:gd name="T5" fmla="*/ 103 h 103"/>
                <a:gd name="T6" fmla="*/ 103 w 103"/>
                <a:gd name="T7" fmla="*/ 0 h 103"/>
                <a:gd name="T8" fmla="*/ 0 w 103"/>
                <a:gd name="T9" fmla="*/ 0 h 103"/>
                <a:gd name="T10" fmla="*/ 0 w 103"/>
                <a:gd name="T11" fmla="*/ 103 h 103"/>
                <a:gd name="T12" fmla="*/ 19 w 103"/>
                <a:gd name="T13" fmla="*/ 19 h 103"/>
                <a:gd name="T14" fmla="*/ 19 w 103"/>
                <a:gd name="T15" fmla="*/ 19 h 103"/>
                <a:gd name="T16" fmla="*/ 83 w 103"/>
                <a:gd name="T17" fmla="*/ 19 h 103"/>
                <a:gd name="T18" fmla="*/ 83 w 103"/>
                <a:gd name="T19" fmla="*/ 84 h 103"/>
                <a:gd name="T20" fmla="*/ 19 w 103"/>
                <a:gd name="T21" fmla="*/ 84 h 103"/>
                <a:gd name="T22" fmla="*/ 19 w 103"/>
                <a:gd name="T23" fmla="*/ 1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03">
                  <a:moveTo>
                    <a:pt x="0" y="103"/>
                  </a:moveTo>
                  <a:lnTo>
                    <a:pt x="0" y="103"/>
                  </a:lnTo>
                  <a:lnTo>
                    <a:pt x="103" y="103"/>
                  </a:lnTo>
                  <a:lnTo>
                    <a:pt x="103" y="0"/>
                  </a:lnTo>
                  <a:lnTo>
                    <a:pt x="0" y="0"/>
                  </a:lnTo>
                  <a:lnTo>
                    <a:pt x="0" y="103"/>
                  </a:lnTo>
                  <a:close/>
                  <a:moveTo>
                    <a:pt x="19" y="19"/>
                  </a:moveTo>
                  <a:lnTo>
                    <a:pt x="19" y="19"/>
                  </a:lnTo>
                  <a:lnTo>
                    <a:pt x="83" y="19"/>
                  </a:lnTo>
                  <a:lnTo>
                    <a:pt x="83" y="84"/>
                  </a:lnTo>
                  <a:lnTo>
                    <a:pt x="19" y="84"/>
                  </a:lnTo>
                  <a:lnTo>
                    <a:pt x="19" y="19"/>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2">
              <a:extLst>
                <a:ext uri="{FF2B5EF4-FFF2-40B4-BE49-F238E27FC236}">
                  <a16:creationId xmlns:a16="http://schemas.microsoft.com/office/drawing/2014/main" id="{04F3CB43-6675-4D62-8F9D-C34E053E1B60}"/>
                </a:ext>
              </a:extLst>
            </p:cNvPr>
            <p:cNvSpPr>
              <a:spLocks noEditPoints="1"/>
            </p:cNvSpPr>
            <p:nvPr/>
          </p:nvSpPr>
          <p:spPr bwMode="auto">
            <a:xfrm>
              <a:off x="1674813" y="2990851"/>
              <a:ext cx="133350" cy="133350"/>
            </a:xfrm>
            <a:custGeom>
              <a:avLst/>
              <a:gdLst>
                <a:gd name="T0" fmla="*/ 0 w 103"/>
                <a:gd name="T1" fmla="*/ 103 h 103"/>
                <a:gd name="T2" fmla="*/ 0 w 103"/>
                <a:gd name="T3" fmla="*/ 103 h 103"/>
                <a:gd name="T4" fmla="*/ 103 w 103"/>
                <a:gd name="T5" fmla="*/ 103 h 103"/>
                <a:gd name="T6" fmla="*/ 103 w 103"/>
                <a:gd name="T7" fmla="*/ 0 h 103"/>
                <a:gd name="T8" fmla="*/ 0 w 103"/>
                <a:gd name="T9" fmla="*/ 0 h 103"/>
                <a:gd name="T10" fmla="*/ 0 w 103"/>
                <a:gd name="T11" fmla="*/ 103 h 103"/>
                <a:gd name="T12" fmla="*/ 19 w 103"/>
                <a:gd name="T13" fmla="*/ 19 h 103"/>
                <a:gd name="T14" fmla="*/ 19 w 103"/>
                <a:gd name="T15" fmla="*/ 19 h 103"/>
                <a:gd name="T16" fmla="*/ 84 w 103"/>
                <a:gd name="T17" fmla="*/ 19 h 103"/>
                <a:gd name="T18" fmla="*/ 84 w 103"/>
                <a:gd name="T19" fmla="*/ 84 h 103"/>
                <a:gd name="T20" fmla="*/ 19 w 103"/>
                <a:gd name="T21" fmla="*/ 84 h 103"/>
                <a:gd name="T22" fmla="*/ 19 w 103"/>
                <a:gd name="T23" fmla="*/ 1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03">
                  <a:moveTo>
                    <a:pt x="0" y="103"/>
                  </a:moveTo>
                  <a:lnTo>
                    <a:pt x="0" y="103"/>
                  </a:lnTo>
                  <a:lnTo>
                    <a:pt x="103" y="103"/>
                  </a:lnTo>
                  <a:lnTo>
                    <a:pt x="103" y="0"/>
                  </a:lnTo>
                  <a:lnTo>
                    <a:pt x="0" y="0"/>
                  </a:lnTo>
                  <a:lnTo>
                    <a:pt x="0" y="103"/>
                  </a:lnTo>
                  <a:close/>
                  <a:moveTo>
                    <a:pt x="19" y="19"/>
                  </a:moveTo>
                  <a:lnTo>
                    <a:pt x="19" y="19"/>
                  </a:lnTo>
                  <a:lnTo>
                    <a:pt x="84" y="19"/>
                  </a:lnTo>
                  <a:lnTo>
                    <a:pt x="84" y="84"/>
                  </a:lnTo>
                  <a:lnTo>
                    <a:pt x="19" y="84"/>
                  </a:lnTo>
                  <a:lnTo>
                    <a:pt x="19" y="19"/>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3">
              <a:extLst>
                <a:ext uri="{FF2B5EF4-FFF2-40B4-BE49-F238E27FC236}">
                  <a16:creationId xmlns:a16="http://schemas.microsoft.com/office/drawing/2014/main" id="{0A6E9F74-CF84-477A-86C8-7E7BB40E80C5}"/>
                </a:ext>
              </a:extLst>
            </p:cNvPr>
            <p:cNvSpPr>
              <a:spLocks/>
            </p:cNvSpPr>
            <p:nvPr/>
          </p:nvSpPr>
          <p:spPr bwMode="auto">
            <a:xfrm>
              <a:off x="1590676" y="3040063"/>
              <a:ext cx="36513" cy="36513"/>
            </a:xfrm>
            <a:custGeom>
              <a:avLst/>
              <a:gdLst>
                <a:gd name="T0" fmla="*/ 14 w 28"/>
                <a:gd name="T1" fmla="*/ 28 h 28"/>
                <a:gd name="T2" fmla="*/ 14 w 28"/>
                <a:gd name="T3" fmla="*/ 28 h 28"/>
                <a:gd name="T4" fmla="*/ 0 w 28"/>
                <a:gd name="T5" fmla="*/ 14 h 28"/>
                <a:gd name="T6" fmla="*/ 14 w 28"/>
                <a:gd name="T7" fmla="*/ 0 h 28"/>
                <a:gd name="T8" fmla="*/ 28 w 28"/>
                <a:gd name="T9" fmla="*/ 14 h 28"/>
                <a:gd name="T10" fmla="*/ 14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14" y="28"/>
                  </a:moveTo>
                  <a:lnTo>
                    <a:pt x="14" y="28"/>
                  </a:lnTo>
                  <a:cubicBezTo>
                    <a:pt x="6" y="28"/>
                    <a:pt x="0" y="21"/>
                    <a:pt x="0" y="14"/>
                  </a:cubicBezTo>
                  <a:cubicBezTo>
                    <a:pt x="0" y="6"/>
                    <a:pt x="6" y="0"/>
                    <a:pt x="14" y="0"/>
                  </a:cubicBezTo>
                  <a:cubicBezTo>
                    <a:pt x="22" y="0"/>
                    <a:pt x="28" y="6"/>
                    <a:pt x="28" y="14"/>
                  </a:cubicBezTo>
                  <a:cubicBezTo>
                    <a:pt x="28" y="21"/>
                    <a:pt x="22" y="28"/>
                    <a:pt x="14" y="28"/>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4">
              <a:extLst>
                <a:ext uri="{FF2B5EF4-FFF2-40B4-BE49-F238E27FC236}">
                  <a16:creationId xmlns:a16="http://schemas.microsoft.com/office/drawing/2014/main" id="{64907735-647B-4038-8DAF-B4A4F36E40D6}"/>
                </a:ext>
              </a:extLst>
            </p:cNvPr>
            <p:cNvSpPr>
              <a:spLocks/>
            </p:cNvSpPr>
            <p:nvPr/>
          </p:nvSpPr>
          <p:spPr bwMode="auto">
            <a:xfrm>
              <a:off x="1498601" y="3040063"/>
              <a:ext cx="36513" cy="36513"/>
            </a:xfrm>
            <a:custGeom>
              <a:avLst/>
              <a:gdLst>
                <a:gd name="T0" fmla="*/ 14 w 28"/>
                <a:gd name="T1" fmla="*/ 28 h 28"/>
                <a:gd name="T2" fmla="*/ 14 w 28"/>
                <a:gd name="T3" fmla="*/ 28 h 28"/>
                <a:gd name="T4" fmla="*/ 0 w 28"/>
                <a:gd name="T5" fmla="*/ 14 h 28"/>
                <a:gd name="T6" fmla="*/ 14 w 28"/>
                <a:gd name="T7" fmla="*/ 0 h 28"/>
                <a:gd name="T8" fmla="*/ 28 w 28"/>
                <a:gd name="T9" fmla="*/ 14 h 28"/>
                <a:gd name="T10" fmla="*/ 14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14" y="28"/>
                  </a:moveTo>
                  <a:lnTo>
                    <a:pt x="14" y="28"/>
                  </a:lnTo>
                  <a:cubicBezTo>
                    <a:pt x="6" y="28"/>
                    <a:pt x="0" y="21"/>
                    <a:pt x="0" y="14"/>
                  </a:cubicBezTo>
                  <a:cubicBezTo>
                    <a:pt x="0" y="6"/>
                    <a:pt x="6" y="0"/>
                    <a:pt x="14" y="0"/>
                  </a:cubicBezTo>
                  <a:cubicBezTo>
                    <a:pt x="21" y="0"/>
                    <a:pt x="28" y="6"/>
                    <a:pt x="28" y="14"/>
                  </a:cubicBezTo>
                  <a:cubicBezTo>
                    <a:pt x="28" y="21"/>
                    <a:pt x="21" y="28"/>
                    <a:pt x="14" y="28"/>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65">
              <a:extLst>
                <a:ext uri="{FF2B5EF4-FFF2-40B4-BE49-F238E27FC236}">
                  <a16:creationId xmlns:a16="http://schemas.microsoft.com/office/drawing/2014/main" id="{BF423D6C-4501-4488-8DD3-0FC6579C6F72}"/>
                </a:ext>
              </a:extLst>
            </p:cNvPr>
            <p:cNvSpPr>
              <a:spLocks/>
            </p:cNvSpPr>
            <p:nvPr/>
          </p:nvSpPr>
          <p:spPr bwMode="auto">
            <a:xfrm>
              <a:off x="1404938" y="3040063"/>
              <a:ext cx="36513" cy="36513"/>
            </a:xfrm>
            <a:custGeom>
              <a:avLst/>
              <a:gdLst>
                <a:gd name="T0" fmla="*/ 14 w 28"/>
                <a:gd name="T1" fmla="*/ 28 h 28"/>
                <a:gd name="T2" fmla="*/ 14 w 28"/>
                <a:gd name="T3" fmla="*/ 28 h 28"/>
                <a:gd name="T4" fmla="*/ 0 w 28"/>
                <a:gd name="T5" fmla="*/ 14 h 28"/>
                <a:gd name="T6" fmla="*/ 14 w 28"/>
                <a:gd name="T7" fmla="*/ 0 h 28"/>
                <a:gd name="T8" fmla="*/ 28 w 28"/>
                <a:gd name="T9" fmla="*/ 14 h 28"/>
                <a:gd name="T10" fmla="*/ 14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14" y="28"/>
                  </a:moveTo>
                  <a:lnTo>
                    <a:pt x="14" y="28"/>
                  </a:lnTo>
                  <a:cubicBezTo>
                    <a:pt x="6" y="28"/>
                    <a:pt x="0" y="21"/>
                    <a:pt x="0" y="14"/>
                  </a:cubicBezTo>
                  <a:cubicBezTo>
                    <a:pt x="0" y="6"/>
                    <a:pt x="6" y="0"/>
                    <a:pt x="14" y="0"/>
                  </a:cubicBezTo>
                  <a:cubicBezTo>
                    <a:pt x="22" y="0"/>
                    <a:pt x="28" y="6"/>
                    <a:pt x="28" y="14"/>
                  </a:cubicBezTo>
                  <a:cubicBezTo>
                    <a:pt x="28" y="21"/>
                    <a:pt x="22" y="28"/>
                    <a:pt x="14" y="28"/>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6">
              <a:extLst>
                <a:ext uri="{FF2B5EF4-FFF2-40B4-BE49-F238E27FC236}">
                  <a16:creationId xmlns:a16="http://schemas.microsoft.com/office/drawing/2014/main" id="{2B133677-1E1B-40B7-A839-65C8470E95CA}"/>
                </a:ext>
              </a:extLst>
            </p:cNvPr>
            <p:cNvSpPr>
              <a:spLocks/>
            </p:cNvSpPr>
            <p:nvPr/>
          </p:nvSpPr>
          <p:spPr bwMode="auto">
            <a:xfrm>
              <a:off x="1312863" y="3040063"/>
              <a:ext cx="36513" cy="36513"/>
            </a:xfrm>
            <a:custGeom>
              <a:avLst/>
              <a:gdLst>
                <a:gd name="T0" fmla="*/ 14 w 28"/>
                <a:gd name="T1" fmla="*/ 28 h 28"/>
                <a:gd name="T2" fmla="*/ 14 w 28"/>
                <a:gd name="T3" fmla="*/ 28 h 28"/>
                <a:gd name="T4" fmla="*/ 0 w 28"/>
                <a:gd name="T5" fmla="*/ 14 h 28"/>
                <a:gd name="T6" fmla="*/ 14 w 28"/>
                <a:gd name="T7" fmla="*/ 0 h 28"/>
                <a:gd name="T8" fmla="*/ 28 w 28"/>
                <a:gd name="T9" fmla="*/ 14 h 28"/>
                <a:gd name="T10" fmla="*/ 14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14" y="28"/>
                  </a:moveTo>
                  <a:lnTo>
                    <a:pt x="14" y="28"/>
                  </a:lnTo>
                  <a:cubicBezTo>
                    <a:pt x="6" y="28"/>
                    <a:pt x="0" y="21"/>
                    <a:pt x="0" y="14"/>
                  </a:cubicBezTo>
                  <a:cubicBezTo>
                    <a:pt x="0" y="6"/>
                    <a:pt x="6" y="0"/>
                    <a:pt x="14" y="0"/>
                  </a:cubicBezTo>
                  <a:cubicBezTo>
                    <a:pt x="21" y="0"/>
                    <a:pt x="28" y="6"/>
                    <a:pt x="28" y="14"/>
                  </a:cubicBezTo>
                  <a:cubicBezTo>
                    <a:pt x="28" y="21"/>
                    <a:pt x="21" y="28"/>
                    <a:pt x="14" y="28"/>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7">
              <a:extLst>
                <a:ext uri="{FF2B5EF4-FFF2-40B4-BE49-F238E27FC236}">
                  <a16:creationId xmlns:a16="http://schemas.microsoft.com/office/drawing/2014/main" id="{93F961F0-15B8-4BC9-8503-AAC1F83EBACB}"/>
                </a:ext>
              </a:extLst>
            </p:cNvPr>
            <p:cNvSpPr>
              <a:spLocks/>
            </p:cNvSpPr>
            <p:nvPr/>
          </p:nvSpPr>
          <p:spPr bwMode="auto">
            <a:xfrm>
              <a:off x="1498601" y="2490788"/>
              <a:ext cx="36513" cy="36513"/>
            </a:xfrm>
            <a:custGeom>
              <a:avLst/>
              <a:gdLst>
                <a:gd name="T0" fmla="*/ 14 w 28"/>
                <a:gd name="T1" fmla="*/ 28 h 28"/>
                <a:gd name="T2" fmla="*/ 14 w 28"/>
                <a:gd name="T3" fmla="*/ 28 h 28"/>
                <a:gd name="T4" fmla="*/ 0 w 28"/>
                <a:gd name="T5" fmla="*/ 14 h 28"/>
                <a:gd name="T6" fmla="*/ 14 w 28"/>
                <a:gd name="T7" fmla="*/ 0 h 28"/>
                <a:gd name="T8" fmla="*/ 28 w 28"/>
                <a:gd name="T9" fmla="*/ 14 h 28"/>
                <a:gd name="T10" fmla="*/ 14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14" y="28"/>
                  </a:moveTo>
                  <a:lnTo>
                    <a:pt x="14" y="28"/>
                  </a:lnTo>
                  <a:cubicBezTo>
                    <a:pt x="6" y="28"/>
                    <a:pt x="0" y="22"/>
                    <a:pt x="0" y="14"/>
                  </a:cubicBezTo>
                  <a:cubicBezTo>
                    <a:pt x="0" y="6"/>
                    <a:pt x="6" y="0"/>
                    <a:pt x="14" y="0"/>
                  </a:cubicBezTo>
                  <a:cubicBezTo>
                    <a:pt x="21" y="0"/>
                    <a:pt x="28" y="6"/>
                    <a:pt x="28" y="14"/>
                  </a:cubicBezTo>
                  <a:cubicBezTo>
                    <a:pt x="28" y="22"/>
                    <a:pt x="21" y="28"/>
                    <a:pt x="14" y="28"/>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8">
              <a:extLst>
                <a:ext uri="{FF2B5EF4-FFF2-40B4-BE49-F238E27FC236}">
                  <a16:creationId xmlns:a16="http://schemas.microsoft.com/office/drawing/2014/main" id="{1E2B255C-8F80-412F-96AF-176D4F2DFF35}"/>
                </a:ext>
              </a:extLst>
            </p:cNvPr>
            <p:cNvSpPr>
              <a:spLocks/>
            </p:cNvSpPr>
            <p:nvPr/>
          </p:nvSpPr>
          <p:spPr bwMode="auto">
            <a:xfrm>
              <a:off x="1404938" y="2490788"/>
              <a:ext cx="36513" cy="36513"/>
            </a:xfrm>
            <a:custGeom>
              <a:avLst/>
              <a:gdLst>
                <a:gd name="T0" fmla="*/ 14 w 28"/>
                <a:gd name="T1" fmla="*/ 28 h 28"/>
                <a:gd name="T2" fmla="*/ 14 w 28"/>
                <a:gd name="T3" fmla="*/ 28 h 28"/>
                <a:gd name="T4" fmla="*/ 0 w 28"/>
                <a:gd name="T5" fmla="*/ 14 h 28"/>
                <a:gd name="T6" fmla="*/ 14 w 28"/>
                <a:gd name="T7" fmla="*/ 0 h 28"/>
                <a:gd name="T8" fmla="*/ 28 w 28"/>
                <a:gd name="T9" fmla="*/ 14 h 28"/>
                <a:gd name="T10" fmla="*/ 14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14" y="28"/>
                  </a:moveTo>
                  <a:lnTo>
                    <a:pt x="14" y="28"/>
                  </a:lnTo>
                  <a:cubicBezTo>
                    <a:pt x="6" y="28"/>
                    <a:pt x="0" y="22"/>
                    <a:pt x="0" y="14"/>
                  </a:cubicBezTo>
                  <a:cubicBezTo>
                    <a:pt x="0" y="6"/>
                    <a:pt x="6" y="0"/>
                    <a:pt x="14" y="0"/>
                  </a:cubicBezTo>
                  <a:cubicBezTo>
                    <a:pt x="22" y="0"/>
                    <a:pt x="28" y="6"/>
                    <a:pt x="28" y="14"/>
                  </a:cubicBezTo>
                  <a:cubicBezTo>
                    <a:pt x="28" y="22"/>
                    <a:pt x="22" y="28"/>
                    <a:pt x="14" y="28"/>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EB3156F8-C478-45CB-9DD4-338D76A4432D}"/>
                </a:ext>
              </a:extLst>
            </p:cNvPr>
            <p:cNvSpPr>
              <a:spLocks/>
            </p:cNvSpPr>
            <p:nvPr/>
          </p:nvSpPr>
          <p:spPr bwMode="auto">
            <a:xfrm>
              <a:off x="1312863" y="2490788"/>
              <a:ext cx="36513" cy="36513"/>
            </a:xfrm>
            <a:custGeom>
              <a:avLst/>
              <a:gdLst>
                <a:gd name="T0" fmla="*/ 14 w 28"/>
                <a:gd name="T1" fmla="*/ 28 h 28"/>
                <a:gd name="T2" fmla="*/ 14 w 28"/>
                <a:gd name="T3" fmla="*/ 28 h 28"/>
                <a:gd name="T4" fmla="*/ 0 w 28"/>
                <a:gd name="T5" fmla="*/ 14 h 28"/>
                <a:gd name="T6" fmla="*/ 14 w 28"/>
                <a:gd name="T7" fmla="*/ 0 h 28"/>
                <a:gd name="T8" fmla="*/ 28 w 28"/>
                <a:gd name="T9" fmla="*/ 14 h 28"/>
                <a:gd name="T10" fmla="*/ 14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14" y="28"/>
                  </a:moveTo>
                  <a:lnTo>
                    <a:pt x="14" y="28"/>
                  </a:lnTo>
                  <a:cubicBezTo>
                    <a:pt x="6" y="28"/>
                    <a:pt x="0" y="22"/>
                    <a:pt x="0" y="14"/>
                  </a:cubicBezTo>
                  <a:cubicBezTo>
                    <a:pt x="0" y="6"/>
                    <a:pt x="6" y="0"/>
                    <a:pt x="14" y="0"/>
                  </a:cubicBezTo>
                  <a:cubicBezTo>
                    <a:pt x="21" y="0"/>
                    <a:pt x="28" y="6"/>
                    <a:pt x="28" y="14"/>
                  </a:cubicBezTo>
                  <a:cubicBezTo>
                    <a:pt x="28" y="22"/>
                    <a:pt x="21" y="28"/>
                    <a:pt x="14" y="28"/>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70">
              <a:extLst>
                <a:ext uri="{FF2B5EF4-FFF2-40B4-BE49-F238E27FC236}">
                  <a16:creationId xmlns:a16="http://schemas.microsoft.com/office/drawing/2014/main" id="{7056C4EE-0F2D-46D0-AC53-EFFF10FFC8B5}"/>
                </a:ext>
              </a:extLst>
            </p:cNvPr>
            <p:cNvSpPr>
              <a:spLocks noEditPoints="1"/>
            </p:cNvSpPr>
            <p:nvPr/>
          </p:nvSpPr>
          <p:spPr bwMode="auto">
            <a:xfrm>
              <a:off x="1314451" y="2435226"/>
              <a:ext cx="493713" cy="495300"/>
            </a:xfrm>
            <a:custGeom>
              <a:avLst/>
              <a:gdLst>
                <a:gd name="T0" fmla="*/ 349 w 381"/>
                <a:gd name="T1" fmla="*/ 78 h 380"/>
                <a:gd name="T2" fmla="*/ 349 w 381"/>
                <a:gd name="T3" fmla="*/ 78 h 380"/>
                <a:gd name="T4" fmla="*/ 332 w 381"/>
                <a:gd name="T5" fmla="*/ 95 h 380"/>
                <a:gd name="T6" fmla="*/ 286 w 381"/>
                <a:gd name="T7" fmla="*/ 49 h 380"/>
                <a:gd name="T8" fmla="*/ 302 w 381"/>
                <a:gd name="T9" fmla="*/ 33 h 380"/>
                <a:gd name="T10" fmla="*/ 349 w 381"/>
                <a:gd name="T11" fmla="*/ 33 h 380"/>
                <a:gd name="T12" fmla="*/ 349 w 381"/>
                <a:gd name="T13" fmla="*/ 78 h 380"/>
                <a:gd name="T14" fmla="*/ 91 w 381"/>
                <a:gd name="T15" fmla="*/ 337 h 380"/>
                <a:gd name="T16" fmla="*/ 91 w 381"/>
                <a:gd name="T17" fmla="*/ 337 h 380"/>
                <a:gd name="T18" fmla="*/ 26 w 381"/>
                <a:gd name="T19" fmla="*/ 354 h 380"/>
                <a:gd name="T20" fmla="*/ 43 w 381"/>
                <a:gd name="T21" fmla="*/ 291 h 380"/>
                <a:gd name="T22" fmla="*/ 273 w 381"/>
                <a:gd name="T23" fmla="*/ 62 h 380"/>
                <a:gd name="T24" fmla="*/ 319 w 381"/>
                <a:gd name="T25" fmla="*/ 108 h 380"/>
                <a:gd name="T26" fmla="*/ 91 w 381"/>
                <a:gd name="T27" fmla="*/ 337 h 380"/>
                <a:gd name="T28" fmla="*/ 362 w 381"/>
                <a:gd name="T29" fmla="*/ 19 h 380"/>
                <a:gd name="T30" fmla="*/ 362 w 381"/>
                <a:gd name="T31" fmla="*/ 19 h 380"/>
                <a:gd name="T32" fmla="*/ 289 w 381"/>
                <a:gd name="T33" fmla="*/ 19 h 380"/>
                <a:gd name="T34" fmla="*/ 26 w 381"/>
                <a:gd name="T35" fmla="*/ 281 h 380"/>
                <a:gd name="T36" fmla="*/ 0 w 381"/>
                <a:gd name="T37" fmla="*/ 380 h 380"/>
                <a:gd name="T38" fmla="*/ 101 w 381"/>
                <a:gd name="T39" fmla="*/ 353 h 380"/>
                <a:gd name="T40" fmla="*/ 362 w 381"/>
                <a:gd name="T41" fmla="*/ 92 h 380"/>
                <a:gd name="T42" fmla="*/ 362 w 381"/>
                <a:gd name="T43" fmla="*/ 1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1" h="380">
                  <a:moveTo>
                    <a:pt x="349" y="78"/>
                  </a:moveTo>
                  <a:lnTo>
                    <a:pt x="349" y="78"/>
                  </a:lnTo>
                  <a:lnTo>
                    <a:pt x="332" y="95"/>
                  </a:lnTo>
                  <a:lnTo>
                    <a:pt x="286" y="49"/>
                  </a:lnTo>
                  <a:lnTo>
                    <a:pt x="302" y="33"/>
                  </a:lnTo>
                  <a:cubicBezTo>
                    <a:pt x="316" y="20"/>
                    <a:pt x="336" y="20"/>
                    <a:pt x="349" y="33"/>
                  </a:cubicBezTo>
                  <a:cubicBezTo>
                    <a:pt x="361" y="45"/>
                    <a:pt x="361" y="66"/>
                    <a:pt x="349" y="78"/>
                  </a:cubicBezTo>
                  <a:close/>
                  <a:moveTo>
                    <a:pt x="91" y="337"/>
                  </a:moveTo>
                  <a:lnTo>
                    <a:pt x="91" y="337"/>
                  </a:lnTo>
                  <a:lnTo>
                    <a:pt x="26" y="354"/>
                  </a:lnTo>
                  <a:lnTo>
                    <a:pt x="43" y="291"/>
                  </a:lnTo>
                  <a:lnTo>
                    <a:pt x="273" y="62"/>
                  </a:lnTo>
                  <a:lnTo>
                    <a:pt x="319" y="108"/>
                  </a:lnTo>
                  <a:lnTo>
                    <a:pt x="91" y="337"/>
                  </a:lnTo>
                  <a:close/>
                  <a:moveTo>
                    <a:pt x="362" y="19"/>
                  </a:moveTo>
                  <a:lnTo>
                    <a:pt x="362" y="19"/>
                  </a:lnTo>
                  <a:cubicBezTo>
                    <a:pt x="342" y="0"/>
                    <a:pt x="310" y="0"/>
                    <a:pt x="289" y="19"/>
                  </a:cubicBezTo>
                  <a:lnTo>
                    <a:pt x="26" y="281"/>
                  </a:lnTo>
                  <a:lnTo>
                    <a:pt x="0" y="380"/>
                  </a:lnTo>
                  <a:lnTo>
                    <a:pt x="101" y="353"/>
                  </a:lnTo>
                  <a:lnTo>
                    <a:pt x="362" y="92"/>
                  </a:lnTo>
                  <a:cubicBezTo>
                    <a:pt x="381" y="71"/>
                    <a:pt x="381" y="39"/>
                    <a:pt x="362" y="19"/>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1">
              <a:extLst>
                <a:ext uri="{FF2B5EF4-FFF2-40B4-BE49-F238E27FC236}">
                  <a16:creationId xmlns:a16="http://schemas.microsoft.com/office/drawing/2014/main" id="{B69C8AC2-6909-4F49-A183-39241BC4DD63}"/>
                </a:ext>
              </a:extLst>
            </p:cNvPr>
            <p:cNvSpPr>
              <a:spLocks/>
            </p:cNvSpPr>
            <p:nvPr/>
          </p:nvSpPr>
          <p:spPr bwMode="auto">
            <a:xfrm>
              <a:off x="1179513" y="2906713"/>
              <a:ext cx="36513" cy="36513"/>
            </a:xfrm>
            <a:custGeom>
              <a:avLst/>
              <a:gdLst>
                <a:gd name="T0" fmla="*/ 0 w 28"/>
                <a:gd name="T1" fmla="*/ 14 h 28"/>
                <a:gd name="T2" fmla="*/ 0 w 28"/>
                <a:gd name="T3" fmla="*/ 14 h 28"/>
                <a:gd name="T4" fmla="*/ 14 w 28"/>
                <a:gd name="T5" fmla="*/ 0 h 28"/>
                <a:gd name="T6" fmla="*/ 28 w 28"/>
                <a:gd name="T7" fmla="*/ 14 h 28"/>
                <a:gd name="T8" fmla="*/ 14 w 28"/>
                <a:gd name="T9" fmla="*/ 28 h 28"/>
                <a:gd name="T10" fmla="*/ 0 w 28"/>
                <a:gd name="T11" fmla="*/ 14 h 28"/>
              </a:gdLst>
              <a:ahLst/>
              <a:cxnLst>
                <a:cxn ang="0">
                  <a:pos x="T0" y="T1"/>
                </a:cxn>
                <a:cxn ang="0">
                  <a:pos x="T2" y="T3"/>
                </a:cxn>
                <a:cxn ang="0">
                  <a:pos x="T4" y="T5"/>
                </a:cxn>
                <a:cxn ang="0">
                  <a:pos x="T6" y="T7"/>
                </a:cxn>
                <a:cxn ang="0">
                  <a:pos x="T8" y="T9"/>
                </a:cxn>
                <a:cxn ang="0">
                  <a:pos x="T10" y="T11"/>
                </a:cxn>
              </a:cxnLst>
              <a:rect l="0" t="0" r="r" b="b"/>
              <a:pathLst>
                <a:path w="28" h="28">
                  <a:moveTo>
                    <a:pt x="0" y="14"/>
                  </a:moveTo>
                  <a:lnTo>
                    <a:pt x="0" y="14"/>
                  </a:lnTo>
                  <a:cubicBezTo>
                    <a:pt x="0" y="6"/>
                    <a:pt x="7" y="0"/>
                    <a:pt x="14" y="0"/>
                  </a:cubicBezTo>
                  <a:cubicBezTo>
                    <a:pt x="22" y="0"/>
                    <a:pt x="28" y="6"/>
                    <a:pt x="28" y="14"/>
                  </a:cubicBezTo>
                  <a:cubicBezTo>
                    <a:pt x="28" y="21"/>
                    <a:pt x="22" y="28"/>
                    <a:pt x="14" y="28"/>
                  </a:cubicBezTo>
                  <a:cubicBezTo>
                    <a:pt x="7" y="28"/>
                    <a:pt x="0" y="21"/>
                    <a:pt x="0" y="14"/>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72">
              <a:extLst>
                <a:ext uri="{FF2B5EF4-FFF2-40B4-BE49-F238E27FC236}">
                  <a16:creationId xmlns:a16="http://schemas.microsoft.com/office/drawing/2014/main" id="{6947CEC4-305D-4549-991E-7BC38C980A00}"/>
                </a:ext>
              </a:extLst>
            </p:cNvPr>
            <p:cNvSpPr>
              <a:spLocks/>
            </p:cNvSpPr>
            <p:nvPr/>
          </p:nvSpPr>
          <p:spPr bwMode="auto">
            <a:xfrm>
              <a:off x="1179513" y="2813051"/>
              <a:ext cx="36513" cy="36513"/>
            </a:xfrm>
            <a:custGeom>
              <a:avLst/>
              <a:gdLst>
                <a:gd name="T0" fmla="*/ 0 w 28"/>
                <a:gd name="T1" fmla="*/ 14 h 28"/>
                <a:gd name="T2" fmla="*/ 0 w 28"/>
                <a:gd name="T3" fmla="*/ 14 h 28"/>
                <a:gd name="T4" fmla="*/ 14 w 28"/>
                <a:gd name="T5" fmla="*/ 0 h 28"/>
                <a:gd name="T6" fmla="*/ 28 w 28"/>
                <a:gd name="T7" fmla="*/ 14 h 28"/>
                <a:gd name="T8" fmla="*/ 14 w 28"/>
                <a:gd name="T9" fmla="*/ 28 h 28"/>
                <a:gd name="T10" fmla="*/ 0 w 28"/>
                <a:gd name="T11" fmla="*/ 14 h 28"/>
              </a:gdLst>
              <a:ahLst/>
              <a:cxnLst>
                <a:cxn ang="0">
                  <a:pos x="T0" y="T1"/>
                </a:cxn>
                <a:cxn ang="0">
                  <a:pos x="T2" y="T3"/>
                </a:cxn>
                <a:cxn ang="0">
                  <a:pos x="T4" y="T5"/>
                </a:cxn>
                <a:cxn ang="0">
                  <a:pos x="T6" y="T7"/>
                </a:cxn>
                <a:cxn ang="0">
                  <a:pos x="T8" y="T9"/>
                </a:cxn>
                <a:cxn ang="0">
                  <a:pos x="T10" y="T11"/>
                </a:cxn>
              </a:cxnLst>
              <a:rect l="0" t="0" r="r" b="b"/>
              <a:pathLst>
                <a:path w="28" h="28">
                  <a:moveTo>
                    <a:pt x="0" y="14"/>
                  </a:moveTo>
                  <a:lnTo>
                    <a:pt x="0" y="14"/>
                  </a:lnTo>
                  <a:cubicBezTo>
                    <a:pt x="0" y="6"/>
                    <a:pt x="7" y="0"/>
                    <a:pt x="14" y="0"/>
                  </a:cubicBezTo>
                  <a:cubicBezTo>
                    <a:pt x="22" y="0"/>
                    <a:pt x="28" y="6"/>
                    <a:pt x="28" y="14"/>
                  </a:cubicBezTo>
                  <a:cubicBezTo>
                    <a:pt x="28" y="22"/>
                    <a:pt x="22" y="28"/>
                    <a:pt x="14" y="28"/>
                  </a:cubicBezTo>
                  <a:cubicBezTo>
                    <a:pt x="7" y="28"/>
                    <a:pt x="0" y="22"/>
                    <a:pt x="0" y="14"/>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73">
              <a:extLst>
                <a:ext uri="{FF2B5EF4-FFF2-40B4-BE49-F238E27FC236}">
                  <a16:creationId xmlns:a16="http://schemas.microsoft.com/office/drawing/2014/main" id="{E7BF6DD8-CF78-4087-B9E7-DB56723C6A2D}"/>
                </a:ext>
              </a:extLst>
            </p:cNvPr>
            <p:cNvSpPr>
              <a:spLocks/>
            </p:cNvSpPr>
            <p:nvPr/>
          </p:nvSpPr>
          <p:spPr bwMode="auto">
            <a:xfrm>
              <a:off x="1179513" y="2719388"/>
              <a:ext cx="36513" cy="36513"/>
            </a:xfrm>
            <a:custGeom>
              <a:avLst/>
              <a:gdLst>
                <a:gd name="T0" fmla="*/ 0 w 28"/>
                <a:gd name="T1" fmla="*/ 14 h 28"/>
                <a:gd name="T2" fmla="*/ 0 w 28"/>
                <a:gd name="T3" fmla="*/ 14 h 28"/>
                <a:gd name="T4" fmla="*/ 14 w 28"/>
                <a:gd name="T5" fmla="*/ 0 h 28"/>
                <a:gd name="T6" fmla="*/ 28 w 28"/>
                <a:gd name="T7" fmla="*/ 14 h 28"/>
                <a:gd name="T8" fmla="*/ 14 w 28"/>
                <a:gd name="T9" fmla="*/ 28 h 28"/>
                <a:gd name="T10" fmla="*/ 0 w 28"/>
                <a:gd name="T11" fmla="*/ 14 h 28"/>
              </a:gdLst>
              <a:ahLst/>
              <a:cxnLst>
                <a:cxn ang="0">
                  <a:pos x="T0" y="T1"/>
                </a:cxn>
                <a:cxn ang="0">
                  <a:pos x="T2" y="T3"/>
                </a:cxn>
                <a:cxn ang="0">
                  <a:pos x="T4" y="T5"/>
                </a:cxn>
                <a:cxn ang="0">
                  <a:pos x="T6" y="T7"/>
                </a:cxn>
                <a:cxn ang="0">
                  <a:pos x="T8" y="T9"/>
                </a:cxn>
                <a:cxn ang="0">
                  <a:pos x="T10" y="T11"/>
                </a:cxn>
              </a:cxnLst>
              <a:rect l="0" t="0" r="r" b="b"/>
              <a:pathLst>
                <a:path w="28" h="28">
                  <a:moveTo>
                    <a:pt x="0" y="14"/>
                  </a:moveTo>
                  <a:lnTo>
                    <a:pt x="0" y="14"/>
                  </a:lnTo>
                  <a:cubicBezTo>
                    <a:pt x="0" y="6"/>
                    <a:pt x="7" y="0"/>
                    <a:pt x="14" y="0"/>
                  </a:cubicBezTo>
                  <a:cubicBezTo>
                    <a:pt x="22" y="0"/>
                    <a:pt x="28" y="6"/>
                    <a:pt x="28" y="14"/>
                  </a:cubicBezTo>
                  <a:cubicBezTo>
                    <a:pt x="28" y="21"/>
                    <a:pt x="22" y="28"/>
                    <a:pt x="14" y="28"/>
                  </a:cubicBezTo>
                  <a:cubicBezTo>
                    <a:pt x="7" y="28"/>
                    <a:pt x="0" y="21"/>
                    <a:pt x="0" y="14"/>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74">
              <a:extLst>
                <a:ext uri="{FF2B5EF4-FFF2-40B4-BE49-F238E27FC236}">
                  <a16:creationId xmlns:a16="http://schemas.microsoft.com/office/drawing/2014/main" id="{3864DFAB-BD7E-4D1D-9453-7BF61018C577}"/>
                </a:ext>
              </a:extLst>
            </p:cNvPr>
            <p:cNvSpPr>
              <a:spLocks/>
            </p:cNvSpPr>
            <p:nvPr/>
          </p:nvSpPr>
          <p:spPr bwMode="auto">
            <a:xfrm>
              <a:off x="1179513" y="2625726"/>
              <a:ext cx="36513" cy="36513"/>
            </a:xfrm>
            <a:custGeom>
              <a:avLst/>
              <a:gdLst>
                <a:gd name="T0" fmla="*/ 0 w 28"/>
                <a:gd name="T1" fmla="*/ 14 h 28"/>
                <a:gd name="T2" fmla="*/ 0 w 28"/>
                <a:gd name="T3" fmla="*/ 14 h 28"/>
                <a:gd name="T4" fmla="*/ 14 w 28"/>
                <a:gd name="T5" fmla="*/ 0 h 28"/>
                <a:gd name="T6" fmla="*/ 28 w 28"/>
                <a:gd name="T7" fmla="*/ 14 h 28"/>
                <a:gd name="T8" fmla="*/ 14 w 28"/>
                <a:gd name="T9" fmla="*/ 28 h 28"/>
                <a:gd name="T10" fmla="*/ 0 w 28"/>
                <a:gd name="T11" fmla="*/ 14 h 28"/>
              </a:gdLst>
              <a:ahLst/>
              <a:cxnLst>
                <a:cxn ang="0">
                  <a:pos x="T0" y="T1"/>
                </a:cxn>
                <a:cxn ang="0">
                  <a:pos x="T2" y="T3"/>
                </a:cxn>
                <a:cxn ang="0">
                  <a:pos x="T4" y="T5"/>
                </a:cxn>
                <a:cxn ang="0">
                  <a:pos x="T6" y="T7"/>
                </a:cxn>
                <a:cxn ang="0">
                  <a:pos x="T8" y="T9"/>
                </a:cxn>
                <a:cxn ang="0">
                  <a:pos x="T10" y="T11"/>
                </a:cxn>
              </a:cxnLst>
              <a:rect l="0" t="0" r="r" b="b"/>
              <a:pathLst>
                <a:path w="28" h="28">
                  <a:moveTo>
                    <a:pt x="0" y="14"/>
                  </a:moveTo>
                  <a:lnTo>
                    <a:pt x="0" y="14"/>
                  </a:lnTo>
                  <a:cubicBezTo>
                    <a:pt x="0" y="6"/>
                    <a:pt x="7" y="0"/>
                    <a:pt x="14" y="0"/>
                  </a:cubicBezTo>
                  <a:cubicBezTo>
                    <a:pt x="22" y="0"/>
                    <a:pt x="28" y="6"/>
                    <a:pt x="28" y="14"/>
                  </a:cubicBezTo>
                  <a:cubicBezTo>
                    <a:pt x="28" y="22"/>
                    <a:pt x="22" y="28"/>
                    <a:pt x="14" y="28"/>
                  </a:cubicBezTo>
                  <a:cubicBezTo>
                    <a:pt x="7" y="28"/>
                    <a:pt x="0" y="22"/>
                    <a:pt x="0" y="14"/>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75">
              <a:extLst>
                <a:ext uri="{FF2B5EF4-FFF2-40B4-BE49-F238E27FC236}">
                  <a16:creationId xmlns:a16="http://schemas.microsoft.com/office/drawing/2014/main" id="{53A8FA4A-341A-4795-AA6A-4CF2C7BEC6A9}"/>
                </a:ext>
              </a:extLst>
            </p:cNvPr>
            <p:cNvSpPr>
              <a:spLocks/>
            </p:cNvSpPr>
            <p:nvPr/>
          </p:nvSpPr>
          <p:spPr bwMode="auto">
            <a:xfrm>
              <a:off x="1724026" y="2906713"/>
              <a:ext cx="36513" cy="36513"/>
            </a:xfrm>
            <a:custGeom>
              <a:avLst/>
              <a:gdLst>
                <a:gd name="T0" fmla="*/ 0 w 28"/>
                <a:gd name="T1" fmla="*/ 14 h 28"/>
                <a:gd name="T2" fmla="*/ 0 w 28"/>
                <a:gd name="T3" fmla="*/ 14 h 28"/>
                <a:gd name="T4" fmla="*/ 14 w 28"/>
                <a:gd name="T5" fmla="*/ 0 h 28"/>
                <a:gd name="T6" fmla="*/ 28 w 28"/>
                <a:gd name="T7" fmla="*/ 14 h 28"/>
                <a:gd name="T8" fmla="*/ 14 w 28"/>
                <a:gd name="T9" fmla="*/ 28 h 28"/>
                <a:gd name="T10" fmla="*/ 0 w 28"/>
                <a:gd name="T11" fmla="*/ 14 h 28"/>
              </a:gdLst>
              <a:ahLst/>
              <a:cxnLst>
                <a:cxn ang="0">
                  <a:pos x="T0" y="T1"/>
                </a:cxn>
                <a:cxn ang="0">
                  <a:pos x="T2" y="T3"/>
                </a:cxn>
                <a:cxn ang="0">
                  <a:pos x="T4" y="T5"/>
                </a:cxn>
                <a:cxn ang="0">
                  <a:pos x="T6" y="T7"/>
                </a:cxn>
                <a:cxn ang="0">
                  <a:pos x="T8" y="T9"/>
                </a:cxn>
                <a:cxn ang="0">
                  <a:pos x="T10" y="T11"/>
                </a:cxn>
              </a:cxnLst>
              <a:rect l="0" t="0" r="r" b="b"/>
              <a:pathLst>
                <a:path w="28" h="28">
                  <a:moveTo>
                    <a:pt x="0" y="14"/>
                  </a:moveTo>
                  <a:lnTo>
                    <a:pt x="0" y="14"/>
                  </a:lnTo>
                  <a:cubicBezTo>
                    <a:pt x="0" y="6"/>
                    <a:pt x="6" y="0"/>
                    <a:pt x="14" y="0"/>
                  </a:cubicBezTo>
                  <a:cubicBezTo>
                    <a:pt x="22" y="0"/>
                    <a:pt x="28" y="6"/>
                    <a:pt x="28" y="14"/>
                  </a:cubicBezTo>
                  <a:cubicBezTo>
                    <a:pt x="28" y="21"/>
                    <a:pt x="22" y="28"/>
                    <a:pt x="14" y="28"/>
                  </a:cubicBezTo>
                  <a:cubicBezTo>
                    <a:pt x="6" y="28"/>
                    <a:pt x="0" y="21"/>
                    <a:pt x="0" y="14"/>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76">
              <a:extLst>
                <a:ext uri="{FF2B5EF4-FFF2-40B4-BE49-F238E27FC236}">
                  <a16:creationId xmlns:a16="http://schemas.microsoft.com/office/drawing/2014/main" id="{24E43B87-C618-442D-ABBD-2592F97C6921}"/>
                </a:ext>
              </a:extLst>
            </p:cNvPr>
            <p:cNvSpPr>
              <a:spLocks/>
            </p:cNvSpPr>
            <p:nvPr/>
          </p:nvSpPr>
          <p:spPr bwMode="auto">
            <a:xfrm>
              <a:off x="1724026" y="2813051"/>
              <a:ext cx="36513" cy="36513"/>
            </a:xfrm>
            <a:custGeom>
              <a:avLst/>
              <a:gdLst>
                <a:gd name="T0" fmla="*/ 0 w 28"/>
                <a:gd name="T1" fmla="*/ 14 h 28"/>
                <a:gd name="T2" fmla="*/ 0 w 28"/>
                <a:gd name="T3" fmla="*/ 14 h 28"/>
                <a:gd name="T4" fmla="*/ 14 w 28"/>
                <a:gd name="T5" fmla="*/ 0 h 28"/>
                <a:gd name="T6" fmla="*/ 28 w 28"/>
                <a:gd name="T7" fmla="*/ 14 h 28"/>
                <a:gd name="T8" fmla="*/ 14 w 28"/>
                <a:gd name="T9" fmla="*/ 28 h 28"/>
                <a:gd name="T10" fmla="*/ 0 w 28"/>
                <a:gd name="T11" fmla="*/ 14 h 28"/>
              </a:gdLst>
              <a:ahLst/>
              <a:cxnLst>
                <a:cxn ang="0">
                  <a:pos x="T0" y="T1"/>
                </a:cxn>
                <a:cxn ang="0">
                  <a:pos x="T2" y="T3"/>
                </a:cxn>
                <a:cxn ang="0">
                  <a:pos x="T4" y="T5"/>
                </a:cxn>
                <a:cxn ang="0">
                  <a:pos x="T6" y="T7"/>
                </a:cxn>
                <a:cxn ang="0">
                  <a:pos x="T8" y="T9"/>
                </a:cxn>
                <a:cxn ang="0">
                  <a:pos x="T10" y="T11"/>
                </a:cxn>
              </a:cxnLst>
              <a:rect l="0" t="0" r="r" b="b"/>
              <a:pathLst>
                <a:path w="28" h="28">
                  <a:moveTo>
                    <a:pt x="0" y="14"/>
                  </a:moveTo>
                  <a:lnTo>
                    <a:pt x="0" y="14"/>
                  </a:lnTo>
                  <a:cubicBezTo>
                    <a:pt x="0" y="6"/>
                    <a:pt x="6" y="0"/>
                    <a:pt x="14" y="0"/>
                  </a:cubicBezTo>
                  <a:cubicBezTo>
                    <a:pt x="22" y="0"/>
                    <a:pt x="28" y="6"/>
                    <a:pt x="28" y="14"/>
                  </a:cubicBezTo>
                  <a:cubicBezTo>
                    <a:pt x="28" y="22"/>
                    <a:pt x="22" y="28"/>
                    <a:pt x="14" y="28"/>
                  </a:cubicBezTo>
                  <a:cubicBezTo>
                    <a:pt x="6" y="28"/>
                    <a:pt x="0" y="22"/>
                    <a:pt x="0" y="14"/>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7">
              <a:extLst>
                <a:ext uri="{FF2B5EF4-FFF2-40B4-BE49-F238E27FC236}">
                  <a16:creationId xmlns:a16="http://schemas.microsoft.com/office/drawing/2014/main" id="{DD7443D9-C15E-4E43-8C70-65559840B192}"/>
                </a:ext>
              </a:extLst>
            </p:cNvPr>
            <p:cNvSpPr>
              <a:spLocks/>
            </p:cNvSpPr>
            <p:nvPr/>
          </p:nvSpPr>
          <p:spPr bwMode="auto">
            <a:xfrm>
              <a:off x="1724026" y="2719388"/>
              <a:ext cx="36513" cy="36513"/>
            </a:xfrm>
            <a:custGeom>
              <a:avLst/>
              <a:gdLst>
                <a:gd name="T0" fmla="*/ 0 w 28"/>
                <a:gd name="T1" fmla="*/ 14 h 28"/>
                <a:gd name="T2" fmla="*/ 0 w 28"/>
                <a:gd name="T3" fmla="*/ 14 h 28"/>
                <a:gd name="T4" fmla="*/ 14 w 28"/>
                <a:gd name="T5" fmla="*/ 0 h 28"/>
                <a:gd name="T6" fmla="*/ 28 w 28"/>
                <a:gd name="T7" fmla="*/ 14 h 28"/>
                <a:gd name="T8" fmla="*/ 14 w 28"/>
                <a:gd name="T9" fmla="*/ 28 h 28"/>
                <a:gd name="T10" fmla="*/ 0 w 28"/>
                <a:gd name="T11" fmla="*/ 14 h 28"/>
              </a:gdLst>
              <a:ahLst/>
              <a:cxnLst>
                <a:cxn ang="0">
                  <a:pos x="T0" y="T1"/>
                </a:cxn>
                <a:cxn ang="0">
                  <a:pos x="T2" y="T3"/>
                </a:cxn>
                <a:cxn ang="0">
                  <a:pos x="T4" y="T5"/>
                </a:cxn>
                <a:cxn ang="0">
                  <a:pos x="T6" y="T7"/>
                </a:cxn>
                <a:cxn ang="0">
                  <a:pos x="T8" y="T9"/>
                </a:cxn>
                <a:cxn ang="0">
                  <a:pos x="T10" y="T11"/>
                </a:cxn>
              </a:cxnLst>
              <a:rect l="0" t="0" r="r" b="b"/>
              <a:pathLst>
                <a:path w="28" h="28">
                  <a:moveTo>
                    <a:pt x="0" y="14"/>
                  </a:moveTo>
                  <a:lnTo>
                    <a:pt x="0" y="14"/>
                  </a:lnTo>
                  <a:cubicBezTo>
                    <a:pt x="0" y="6"/>
                    <a:pt x="6" y="0"/>
                    <a:pt x="14" y="0"/>
                  </a:cubicBezTo>
                  <a:cubicBezTo>
                    <a:pt x="22" y="0"/>
                    <a:pt x="28" y="6"/>
                    <a:pt x="28" y="14"/>
                  </a:cubicBezTo>
                  <a:cubicBezTo>
                    <a:pt x="28" y="21"/>
                    <a:pt x="22" y="28"/>
                    <a:pt x="14" y="28"/>
                  </a:cubicBezTo>
                  <a:cubicBezTo>
                    <a:pt x="6" y="28"/>
                    <a:pt x="0" y="21"/>
                    <a:pt x="0" y="14"/>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78">
              <a:extLst>
                <a:ext uri="{FF2B5EF4-FFF2-40B4-BE49-F238E27FC236}">
                  <a16:creationId xmlns:a16="http://schemas.microsoft.com/office/drawing/2014/main" id="{2C1A6571-5312-4AEE-A446-4C510263A33F}"/>
                </a:ext>
              </a:extLst>
            </p:cNvPr>
            <p:cNvSpPr>
              <a:spLocks/>
            </p:cNvSpPr>
            <p:nvPr/>
          </p:nvSpPr>
          <p:spPr bwMode="auto">
            <a:xfrm>
              <a:off x="3195638" y="2806701"/>
              <a:ext cx="47625" cy="49213"/>
            </a:xfrm>
            <a:custGeom>
              <a:avLst/>
              <a:gdLst>
                <a:gd name="T0" fmla="*/ 19 w 37"/>
                <a:gd name="T1" fmla="*/ 37 h 37"/>
                <a:gd name="T2" fmla="*/ 19 w 37"/>
                <a:gd name="T3" fmla="*/ 37 h 37"/>
                <a:gd name="T4" fmla="*/ 0 w 37"/>
                <a:gd name="T5" fmla="*/ 18 h 37"/>
                <a:gd name="T6" fmla="*/ 19 w 37"/>
                <a:gd name="T7" fmla="*/ 0 h 37"/>
                <a:gd name="T8" fmla="*/ 37 w 37"/>
                <a:gd name="T9" fmla="*/ 18 h 37"/>
                <a:gd name="T10" fmla="*/ 19 w 37"/>
                <a:gd name="T11" fmla="*/ 37 h 37"/>
              </a:gdLst>
              <a:ahLst/>
              <a:cxnLst>
                <a:cxn ang="0">
                  <a:pos x="T0" y="T1"/>
                </a:cxn>
                <a:cxn ang="0">
                  <a:pos x="T2" y="T3"/>
                </a:cxn>
                <a:cxn ang="0">
                  <a:pos x="T4" y="T5"/>
                </a:cxn>
                <a:cxn ang="0">
                  <a:pos x="T6" y="T7"/>
                </a:cxn>
                <a:cxn ang="0">
                  <a:pos x="T8" y="T9"/>
                </a:cxn>
                <a:cxn ang="0">
                  <a:pos x="T10" y="T11"/>
                </a:cxn>
              </a:cxnLst>
              <a:rect l="0" t="0" r="r" b="b"/>
              <a:pathLst>
                <a:path w="37" h="37">
                  <a:moveTo>
                    <a:pt x="19" y="37"/>
                  </a:moveTo>
                  <a:lnTo>
                    <a:pt x="19" y="37"/>
                  </a:lnTo>
                  <a:cubicBezTo>
                    <a:pt x="8" y="37"/>
                    <a:pt x="0" y="29"/>
                    <a:pt x="0" y="18"/>
                  </a:cubicBezTo>
                  <a:cubicBezTo>
                    <a:pt x="0" y="8"/>
                    <a:pt x="8" y="0"/>
                    <a:pt x="19" y="0"/>
                  </a:cubicBezTo>
                  <a:cubicBezTo>
                    <a:pt x="29" y="0"/>
                    <a:pt x="37" y="8"/>
                    <a:pt x="37" y="18"/>
                  </a:cubicBezTo>
                  <a:cubicBezTo>
                    <a:pt x="37" y="29"/>
                    <a:pt x="29" y="37"/>
                    <a:pt x="19" y="37"/>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D793BB88-5E30-41F0-BD2C-C835058C69C0}"/>
                </a:ext>
              </a:extLst>
            </p:cNvPr>
            <p:cNvSpPr>
              <a:spLocks noEditPoints="1"/>
            </p:cNvSpPr>
            <p:nvPr/>
          </p:nvSpPr>
          <p:spPr bwMode="auto">
            <a:xfrm>
              <a:off x="3049588" y="2441576"/>
              <a:ext cx="679450" cy="682625"/>
            </a:xfrm>
            <a:custGeom>
              <a:avLst/>
              <a:gdLst>
                <a:gd name="T0" fmla="*/ 453 w 523"/>
                <a:gd name="T1" fmla="*/ 303 h 523"/>
                <a:gd name="T2" fmla="*/ 420 w 523"/>
                <a:gd name="T3" fmla="*/ 292 h 523"/>
                <a:gd name="T4" fmla="*/ 450 w 523"/>
                <a:gd name="T5" fmla="*/ 248 h 523"/>
                <a:gd name="T6" fmla="*/ 453 w 523"/>
                <a:gd name="T7" fmla="*/ 303 h 523"/>
                <a:gd name="T8" fmla="*/ 401 w 523"/>
                <a:gd name="T9" fmla="*/ 249 h 523"/>
                <a:gd name="T10" fmla="*/ 367 w 523"/>
                <a:gd name="T11" fmla="*/ 101 h 523"/>
                <a:gd name="T12" fmla="*/ 443 w 523"/>
                <a:gd name="T13" fmla="*/ 230 h 523"/>
                <a:gd name="T14" fmla="*/ 213 w 523"/>
                <a:gd name="T15" fmla="*/ 236 h 523"/>
                <a:gd name="T16" fmla="*/ 147 w 523"/>
                <a:gd name="T17" fmla="*/ 189 h 523"/>
                <a:gd name="T18" fmla="*/ 324 w 523"/>
                <a:gd name="T19" fmla="*/ 19 h 523"/>
                <a:gd name="T20" fmla="*/ 353 w 523"/>
                <a:gd name="T21" fmla="*/ 88 h 523"/>
                <a:gd name="T22" fmla="*/ 205 w 523"/>
                <a:gd name="T23" fmla="*/ 504 h 523"/>
                <a:gd name="T24" fmla="*/ 56 w 523"/>
                <a:gd name="T25" fmla="*/ 504 h 523"/>
                <a:gd name="T26" fmla="*/ 131 w 523"/>
                <a:gd name="T27" fmla="*/ 206 h 523"/>
                <a:gd name="T28" fmla="*/ 205 w 523"/>
                <a:gd name="T29" fmla="*/ 504 h 523"/>
                <a:gd name="T30" fmla="*/ 480 w 523"/>
                <a:gd name="T31" fmla="*/ 296 h 523"/>
                <a:gd name="T32" fmla="*/ 381 w 523"/>
                <a:gd name="T33" fmla="*/ 43 h 523"/>
                <a:gd name="T34" fmla="*/ 366 w 523"/>
                <a:gd name="T35" fmla="*/ 17 h 523"/>
                <a:gd name="T36" fmla="*/ 283 w 523"/>
                <a:gd name="T37" fmla="*/ 19 h 523"/>
                <a:gd name="T38" fmla="*/ 122 w 523"/>
                <a:gd name="T39" fmla="*/ 187 h 523"/>
                <a:gd name="T40" fmla="*/ 37 w 523"/>
                <a:gd name="T41" fmla="*/ 504 h 523"/>
                <a:gd name="T42" fmla="*/ 0 w 523"/>
                <a:gd name="T43" fmla="*/ 523 h 523"/>
                <a:gd name="T44" fmla="*/ 261 w 523"/>
                <a:gd name="T45" fmla="*/ 504 h 523"/>
                <a:gd name="T46" fmla="*/ 224 w 523"/>
                <a:gd name="T47" fmla="*/ 279 h 523"/>
                <a:gd name="T48" fmla="*/ 332 w 523"/>
                <a:gd name="T49" fmla="*/ 139 h 523"/>
                <a:gd name="T50" fmla="*/ 406 w 523"/>
                <a:gd name="T51" fmla="*/ 307 h 523"/>
                <a:gd name="T52" fmla="*/ 373 w 523"/>
                <a:gd name="T53" fmla="*/ 392 h 523"/>
                <a:gd name="T54" fmla="*/ 392 w 523"/>
                <a:gd name="T55" fmla="*/ 349 h 523"/>
                <a:gd name="T56" fmla="*/ 429 w 523"/>
                <a:gd name="T57" fmla="*/ 324 h 523"/>
                <a:gd name="T58" fmla="*/ 464 w 523"/>
                <a:gd name="T59" fmla="*/ 318 h 523"/>
                <a:gd name="T60" fmla="*/ 504 w 523"/>
                <a:gd name="T61" fmla="*/ 349 h 523"/>
                <a:gd name="T62" fmla="*/ 523 w 523"/>
                <a:gd name="T63" fmla="*/ 392 h 523"/>
                <a:gd name="T64" fmla="*/ 480 w 523"/>
                <a:gd name="T65" fmla="*/ 29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3" h="523">
                  <a:moveTo>
                    <a:pt x="453" y="303"/>
                  </a:moveTo>
                  <a:lnTo>
                    <a:pt x="453" y="303"/>
                  </a:lnTo>
                  <a:cubicBezTo>
                    <a:pt x="448" y="307"/>
                    <a:pt x="441" y="308"/>
                    <a:pt x="434" y="306"/>
                  </a:cubicBezTo>
                  <a:cubicBezTo>
                    <a:pt x="428" y="304"/>
                    <a:pt x="422" y="299"/>
                    <a:pt x="420" y="292"/>
                  </a:cubicBezTo>
                  <a:lnTo>
                    <a:pt x="408" y="267"/>
                  </a:lnTo>
                  <a:cubicBezTo>
                    <a:pt x="431" y="257"/>
                    <a:pt x="443" y="251"/>
                    <a:pt x="450" y="248"/>
                  </a:cubicBezTo>
                  <a:lnTo>
                    <a:pt x="461" y="271"/>
                  </a:lnTo>
                  <a:cubicBezTo>
                    <a:pt x="466" y="283"/>
                    <a:pt x="463" y="296"/>
                    <a:pt x="453" y="303"/>
                  </a:cubicBezTo>
                  <a:close/>
                  <a:moveTo>
                    <a:pt x="401" y="249"/>
                  </a:moveTo>
                  <a:lnTo>
                    <a:pt x="401" y="249"/>
                  </a:lnTo>
                  <a:lnTo>
                    <a:pt x="346" y="124"/>
                  </a:lnTo>
                  <a:lnTo>
                    <a:pt x="367" y="101"/>
                  </a:lnTo>
                  <a:cubicBezTo>
                    <a:pt x="372" y="96"/>
                    <a:pt x="376" y="90"/>
                    <a:pt x="378" y="84"/>
                  </a:cubicBezTo>
                  <a:lnTo>
                    <a:pt x="443" y="230"/>
                  </a:lnTo>
                  <a:cubicBezTo>
                    <a:pt x="437" y="233"/>
                    <a:pt x="425" y="239"/>
                    <a:pt x="401" y="249"/>
                  </a:cubicBezTo>
                  <a:close/>
                  <a:moveTo>
                    <a:pt x="213" y="236"/>
                  </a:moveTo>
                  <a:lnTo>
                    <a:pt x="213" y="236"/>
                  </a:lnTo>
                  <a:cubicBezTo>
                    <a:pt x="200" y="211"/>
                    <a:pt x="176" y="194"/>
                    <a:pt x="147" y="189"/>
                  </a:cubicBezTo>
                  <a:cubicBezTo>
                    <a:pt x="164" y="171"/>
                    <a:pt x="204" y="130"/>
                    <a:pt x="297" y="32"/>
                  </a:cubicBezTo>
                  <a:cubicBezTo>
                    <a:pt x="304" y="24"/>
                    <a:pt x="314" y="20"/>
                    <a:pt x="324" y="19"/>
                  </a:cubicBezTo>
                  <a:cubicBezTo>
                    <a:pt x="335" y="19"/>
                    <a:pt x="345" y="23"/>
                    <a:pt x="352" y="31"/>
                  </a:cubicBezTo>
                  <a:cubicBezTo>
                    <a:pt x="368" y="46"/>
                    <a:pt x="368" y="72"/>
                    <a:pt x="353" y="88"/>
                  </a:cubicBezTo>
                  <a:lnTo>
                    <a:pt x="213" y="236"/>
                  </a:lnTo>
                  <a:close/>
                  <a:moveTo>
                    <a:pt x="205" y="504"/>
                  </a:moveTo>
                  <a:lnTo>
                    <a:pt x="205" y="504"/>
                  </a:lnTo>
                  <a:lnTo>
                    <a:pt x="56" y="504"/>
                  </a:lnTo>
                  <a:lnTo>
                    <a:pt x="56" y="279"/>
                  </a:lnTo>
                  <a:cubicBezTo>
                    <a:pt x="56" y="239"/>
                    <a:pt x="89" y="206"/>
                    <a:pt x="131" y="206"/>
                  </a:cubicBezTo>
                  <a:cubicBezTo>
                    <a:pt x="172" y="206"/>
                    <a:pt x="205" y="239"/>
                    <a:pt x="205" y="279"/>
                  </a:cubicBezTo>
                  <a:lnTo>
                    <a:pt x="205" y="504"/>
                  </a:lnTo>
                  <a:close/>
                  <a:moveTo>
                    <a:pt x="480" y="296"/>
                  </a:moveTo>
                  <a:lnTo>
                    <a:pt x="480" y="296"/>
                  </a:lnTo>
                  <a:cubicBezTo>
                    <a:pt x="483" y="286"/>
                    <a:pt x="483" y="274"/>
                    <a:pt x="478" y="264"/>
                  </a:cubicBezTo>
                  <a:lnTo>
                    <a:pt x="381" y="43"/>
                  </a:lnTo>
                  <a:lnTo>
                    <a:pt x="381" y="43"/>
                  </a:lnTo>
                  <a:cubicBezTo>
                    <a:pt x="378" y="33"/>
                    <a:pt x="373" y="25"/>
                    <a:pt x="366" y="17"/>
                  </a:cubicBezTo>
                  <a:cubicBezTo>
                    <a:pt x="354" y="6"/>
                    <a:pt x="339" y="0"/>
                    <a:pt x="324" y="0"/>
                  </a:cubicBezTo>
                  <a:cubicBezTo>
                    <a:pt x="308" y="1"/>
                    <a:pt x="294" y="7"/>
                    <a:pt x="283" y="19"/>
                  </a:cubicBezTo>
                  <a:cubicBezTo>
                    <a:pt x="135" y="174"/>
                    <a:pt x="122" y="187"/>
                    <a:pt x="122" y="187"/>
                  </a:cubicBezTo>
                  <a:lnTo>
                    <a:pt x="122" y="187"/>
                  </a:lnTo>
                  <a:cubicBezTo>
                    <a:pt x="74" y="192"/>
                    <a:pt x="37" y="231"/>
                    <a:pt x="37" y="279"/>
                  </a:cubicBezTo>
                  <a:lnTo>
                    <a:pt x="37" y="504"/>
                  </a:lnTo>
                  <a:lnTo>
                    <a:pt x="0" y="504"/>
                  </a:lnTo>
                  <a:lnTo>
                    <a:pt x="0" y="523"/>
                  </a:lnTo>
                  <a:lnTo>
                    <a:pt x="261" y="523"/>
                  </a:lnTo>
                  <a:lnTo>
                    <a:pt x="261" y="504"/>
                  </a:lnTo>
                  <a:lnTo>
                    <a:pt x="224" y="504"/>
                  </a:lnTo>
                  <a:lnTo>
                    <a:pt x="224" y="279"/>
                  </a:lnTo>
                  <a:cubicBezTo>
                    <a:pt x="224" y="271"/>
                    <a:pt x="223" y="263"/>
                    <a:pt x="221" y="255"/>
                  </a:cubicBezTo>
                  <a:lnTo>
                    <a:pt x="332" y="139"/>
                  </a:lnTo>
                  <a:lnTo>
                    <a:pt x="402" y="300"/>
                  </a:lnTo>
                  <a:cubicBezTo>
                    <a:pt x="403" y="303"/>
                    <a:pt x="405" y="305"/>
                    <a:pt x="406" y="307"/>
                  </a:cubicBezTo>
                  <a:lnTo>
                    <a:pt x="373" y="341"/>
                  </a:lnTo>
                  <a:lnTo>
                    <a:pt x="373" y="392"/>
                  </a:lnTo>
                  <a:lnTo>
                    <a:pt x="392" y="392"/>
                  </a:lnTo>
                  <a:lnTo>
                    <a:pt x="392" y="349"/>
                  </a:lnTo>
                  <a:lnTo>
                    <a:pt x="420" y="320"/>
                  </a:lnTo>
                  <a:cubicBezTo>
                    <a:pt x="423" y="322"/>
                    <a:pt x="426" y="323"/>
                    <a:pt x="429" y="324"/>
                  </a:cubicBezTo>
                  <a:cubicBezTo>
                    <a:pt x="433" y="325"/>
                    <a:pt x="437" y="326"/>
                    <a:pt x="441" y="326"/>
                  </a:cubicBezTo>
                  <a:cubicBezTo>
                    <a:pt x="449" y="326"/>
                    <a:pt x="457" y="323"/>
                    <a:pt x="464" y="318"/>
                  </a:cubicBezTo>
                  <a:cubicBezTo>
                    <a:pt x="466" y="317"/>
                    <a:pt x="468" y="315"/>
                    <a:pt x="470" y="314"/>
                  </a:cubicBezTo>
                  <a:lnTo>
                    <a:pt x="504" y="349"/>
                  </a:lnTo>
                  <a:lnTo>
                    <a:pt x="504" y="392"/>
                  </a:lnTo>
                  <a:lnTo>
                    <a:pt x="523" y="392"/>
                  </a:lnTo>
                  <a:lnTo>
                    <a:pt x="523" y="342"/>
                  </a:lnTo>
                  <a:lnTo>
                    <a:pt x="480" y="296"/>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80">
              <a:extLst>
                <a:ext uri="{FF2B5EF4-FFF2-40B4-BE49-F238E27FC236}">
                  <a16:creationId xmlns:a16="http://schemas.microsoft.com/office/drawing/2014/main" id="{FBD2268E-51A8-4C14-BC8E-185825C801F4}"/>
                </a:ext>
              </a:extLst>
            </p:cNvPr>
            <p:cNvSpPr>
              <a:spLocks/>
            </p:cNvSpPr>
            <p:nvPr/>
          </p:nvSpPr>
          <p:spPr bwMode="auto">
            <a:xfrm>
              <a:off x="5056188" y="2819401"/>
              <a:ext cx="125413" cy="92075"/>
            </a:xfrm>
            <a:custGeom>
              <a:avLst/>
              <a:gdLst>
                <a:gd name="T0" fmla="*/ 40 w 96"/>
                <a:gd name="T1" fmla="*/ 71 h 71"/>
                <a:gd name="T2" fmla="*/ 40 w 96"/>
                <a:gd name="T3" fmla="*/ 71 h 71"/>
                <a:gd name="T4" fmla="*/ 0 w 96"/>
                <a:gd name="T5" fmla="*/ 30 h 71"/>
                <a:gd name="T6" fmla="*/ 13 w 96"/>
                <a:gd name="T7" fmla="*/ 17 h 71"/>
                <a:gd name="T8" fmla="*/ 40 w 96"/>
                <a:gd name="T9" fmla="*/ 44 h 71"/>
                <a:gd name="T10" fmla="*/ 83 w 96"/>
                <a:gd name="T11" fmla="*/ 0 h 71"/>
                <a:gd name="T12" fmla="*/ 96 w 96"/>
                <a:gd name="T13" fmla="*/ 13 h 71"/>
                <a:gd name="T14" fmla="*/ 40 w 96"/>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71">
                  <a:moveTo>
                    <a:pt x="40" y="71"/>
                  </a:moveTo>
                  <a:lnTo>
                    <a:pt x="40" y="71"/>
                  </a:lnTo>
                  <a:lnTo>
                    <a:pt x="0" y="30"/>
                  </a:lnTo>
                  <a:lnTo>
                    <a:pt x="13" y="17"/>
                  </a:lnTo>
                  <a:lnTo>
                    <a:pt x="40" y="44"/>
                  </a:lnTo>
                  <a:lnTo>
                    <a:pt x="83" y="0"/>
                  </a:lnTo>
                  <a:lnTo>
                    <a:pt x="96" y="13"/>
                  </a:lnTo>
                  <a:lnTo>
                    <a:pt x="40" y="71"/>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81">
              <a:extLst>
                <a:ext uri="{FF2B5EF4-FFF2-40B4-BE49-F238E27FC236}">
                  <a16:creationId xmlns:a16="http://schemas.microsoft.com/office/drawing/2014/main" id="{D374AF5A-2AA1-4937-9309-82691EF3C2E4}"/>
                </a:ext>
              </a:extLst>
            </p:cNvPr>
            <p:cNvSpPr>
              <a:spLocks/>
            </p:cNvSpPr>
            <p:nvPr/>
          </p:nvSpPr>
          <p:spPr bwMode="auto">
            <a:xfrm>
              <a:off x="5056188" y="2687638"/>
              <a:ext cx="125413" cy="90488"/>
            </a:xfrm>
            <a:custGeom>
              <a:avLst/>
              <a:gdLst>
                <a:gd name="T0" fmla="*/ 40 w 96"/>
                <a:gd name="T1" fmla="*/ 70 h 70"/>
                <a:gd name="T2" fmla="*/ 40 w 96"/>
                <a:gd name="T3" fmla="*/ 70 h 70"/>
                <a:gd name="T4" fmla="*/ 0 w 96"/>
                <a:gd name="T5" fmla="*/ 30 h 70"/>
                <a:gd name="T6" fmla="*/ 13 w 96"/>
                <a:gd name="T7" fmla="*/ 17 h 70"/>
                <a:gd name="T8" fmla="*/ 40 w 96"/>
                <a:gd name="T9" fmla="*/ 44 h 70"/>
                <a:gd name="T10" fmla="*/ 83 w 96"/>
                <a:gd name="T11" fmla="*/ 0 h 70"/>
                <a:gd name="T12" fmla="*/ 96 w 96"/>
                <a:gd name="T13" fmla="*/ 13 h 70"/>
                <a:gd name="T14" fmla="*/ 40 w 96"/>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70">
                  <a:moveTo>
                    <a:pt x="40" y="70"/>
                  </a:moveTo>
                  <a:lnTo>
                    <a:pt x="40" y="70"/>
                  </a:lnTo>
                  <a:lnTo>
                    <a:pt x="0" y="30"/>
                  </a:lnTo>
                  <a:lnTo>
                    <a:pt x="13" y="17"/>
                  </a:lnTo>
                  <a:lnTo>
                    <a:pt x="40" y="44"/>
                  </a:lnTo>
                  <a:lnTo>
                    <a:pt x="83" y="0"/>
                  </a:lnTo>
                  <a:lnTo>
                    <a:pt x="96" y="13"/>
                  </a:lnTo>
                  <a:lnTo>
                    <a:pt x="40" y="70"/>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82">
              <a:extLst>
                <a:ext uri="{FF2B5EF4-FFF2-40B4-BE49-F238E27FC236}">
                  <a16:creationId xmlns:a16="http://schemas.microsoft.com/office/drawing/2014/main" id="{FA6A9A6E-EAF9-44B4-B347-02EDC1B6E283}"/>
                </a:ext>
              </a:extLst>
            </p:cNvPr>
            <p:cNvSpPr>
              <a:spLocks/>
            </p:cNvSpPr>
            <p:nvPr/>
          </p:nvSpPr>
          <p:spPr bwMode="auto">
            <a:xfrm>
              <a:off x="5232401" y="3003551"/>
              <a:ext cx="169863" cy="23813"/>
            </a:xfrm>
            <a:custGeom>
              <a:avLst/>
              <a:gdLst>
                <a:gd name="T0" fmla="*/ 131 w 131"/>
                <a:gd name="T1" fmla="*/ 19 h 19"/>
                <a:gd name="T2" fmla="*/ 131 w 131"/>
                <a:gd name="T3" fmla="*/ 19 h 19"/>
                <a:gd name="T4" fmla="*/ 0 w 131"/>
                <a:gd name="T5" fmla="*/ 19 h 19"/>
                <a:gd name="T6" fmla="*/ 0 w 131"/>
                <a:gd name="T7" fmla="*/ 0 h 19"/>
                <a:gd name="T8" fmla="*/ 131 w 131"/>
                <a:gd name="T9" fmla="*/ 0 h 19"/>
                <a:gd name="T10" fmla="*/ 131 w 131"/>
                <a:gd name="T11" fmla="*/ 19 h 19"/>
              </a:gdLst>
              <a:ahLst/>
              <a:cxnLst>
                <a:cxn ang="0">
                  <a:pos x="T0" y="T1"/>
                </a:cxn>
                <a:cxn ang="0">
                  <a:pos x="T2" y="T3"/>
                </a:cxn>
                <a:cxn ang="0">
                  <a:pos x="T4" y="T5"/>
                </a:cxn>
                <a:cxn ang="0">
                  <a:pos x="T6" y="T7"/>
                </a:cxn>
                <a:cxn ang="0">
                  <a:pos x="T8" y="T9"/>
                </a:cxn>
                <a:cxn ang="0">
                  <a:pos x="T10" y="T11"/>
                </a:cxn>
              </a:cxnLst>
              <a:rect l="0" t="0" r="r" b="b"/>
              <a:pathLst>
                <a:path w="131" h="19">
                  <a:moveTo>
                    <a:pt x="131" y="19"/>
                  </a:moveTo>
                  <a:lnTo>
                    <a:pt x="131" y="19"/>
                  </a:lnTo>
                  <a:lnTo>
                    <a:pt x="0" y="19"/>
                  </a:lnTo>
                  <a:lnTo>
                    <a:pt x="0" y="0"/>
                  </a:lnTo>
                  <a:lnTo>
                    <a:pt x="131" y="0"/>
                  </a:lnTo>
                  <a:lnTo>
                    <a:pt x="131" y="19"/>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83">
              <a:extLst>
                <a:ext uri="{FF2B5EF4-FFF2-40B4-BE49-F238E27FC236}">
                  <a16:creationId xmlns:a16="http://schemas.microsoft.com/office/drawing/2014/main" id="{14D4F955-E528-4025-83FB-B091AAAE067C}"/>
                </a:ext>
              </a:extLst>
            </p:cNvPr>
            <p:cNvSpPr>
              <a:spLocks/>
            </p:cNvSpPr>
            <p:nvPr/>
          </p:nvSpPr>
          <p:spPr bwMode="auto">
            <a:xfrm>
              <a:off x="5232401" y="2857501"/>
              <a:ext cx="169863" cy="23813"/>
            </a:xfrm>
            <a:custGeom>
              <a:avLst/>
              <a:gdLst>
                <a:gd name="T0" fmla="*/ 131 w 131"/>
                <a:gd name="T1" fmla="*/ 19 h 19"/>
                <a:gd name="T2" fmla="*/ 131 w 131"/>
                <a:gd name="T3" fmla="*/ 19 h 19"/>
                <a:gd name="T4" fmla="*/ 0 w 131"/>
                <a:gd name="T5" fmla="*/ 19 h 19"/>
                <a:gd name="T6" fmla="*/ 0 w 131"/>
                <a:gd name="T7" fmla="*/ 0 h 19"/>
                <a:gd name="T8" fmla="*/ 131 w 131"/>
                <a:gd name="T9" fmla="*/ 0 h 19"/>
                <a:gd name="T10" fmla="*/ 131 w 131"/>
                <a:gd name="T11" fmla="*/ 19 h 19"/>
              </a:gdLst>
              <a:ahLst/>
              <a:cxnLst>
                <a:cxn ang="0">
                  <a:pos x="T0" y="T1"/>
                </a:cxn>
                <a:cxn ang="0">
                  <a:pos x="T2" y="T3"/>
                </a:cxn>
                <a:cxn ang="0">
                  <a:pos x="T4" y="T5"/>
                </a:cxn>
                <a:cxn ang="0">
                  <a:pos x="T6" y="T7"/>
                </a:cxn>
                <a:cxn ang="0">
                  <a:pos x="T8" y="T9"/>
                </a:cxn>
                <a:cxn ang="0">
                  <a:pos x="T10" y="T11"/>
                </a:cxn>
              </a:cxnLst>
              <a:rect l="0" t="0" r="r" b="b"/>
              <a:pathLst>
                <a:path w="131" h="19">
                  <a:moveTo>
                    <a:pt x="131" y="19"/>
                  </a:moveTo>
                  <a:lnTo>
                    <a:pt x="131" y="19"/>
                  </a:lnTo>
                  <a:lnTo>
                    <a:pt x="0" y="19"/>
                  </a:lnTo>
                  <a:lnTo>
                    <a:pt x="0" y="0"/>
                  </a:lnTo>
                  <a:lnTo>
                    <a:pt x="131" y="0"/>
                  </a:lnTo>
                  <a:lnTo>
                    <a:pt x="131" y="19"/>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84">
              <a:extLst>
                <a:ext uri="{FF2B5EF4-FFF2-40B4-BE49-F238E27FC236}">
                  <a16:creationId xmlns:a16="http://schemas.microsoft.com/office/drawing/2014/main" id="{DA80AC70-49D7-4010-A552-73F119347555}"/>
                </a:ext>
              </a:extLst>
            </p:cNvPr>
            <p:cNvSpPr>
              <a:spLocks/>
            </p:cNvSpPr>
            <p:nvPr/>
          </p:nvSpPr>
          <p:spPr bwMode="auto">
            <a:xfrm>
              <a:off x="5232401" y="2709863"/>
              <a:ext cx="169863" cy="25400"/>
            </a:xfrm>
            <a:custGeom>
              <a:avLst/>
              <a:gdLst>
                <a:gd name="T0" fmla="*/ 131 w 131"/>
                <a:gd name="T1" fmla="*/ 19 h 19"/>
                <a:gd name="T2" fmla="*/ 131 w 131"/>
                <a:gd name="T3" fmla="*/ 19 h 19"/>
                <a:gd name="T4" fmla="*/ 0 w 131"/>
                <a:gd name="T5" fmla="*/ 19 h 19"/>
                <a:gd name="T6" fmla="*/ 0 w 131"/>
                <a:gd name="T7" fmla="*/ 0 h 19"/>
                <a:gd name="T8" fmla="*/ 131 w 131"/>
                <a:gd name="T9" fmla="*/ 0 h 19"/>
                <a:gd name="T10" fmla="*/ 131 w 131"/>
                <a:gd name="T11" fmla="*/ 19 h 19"/>
              </a:gdLst>
              <a:ahLst/>
              <a:cxnLst>
                <a:cxn ang="0">
                  <a:pos x="T0" y="T1"/>
                </a:cxn>
                <a:cxn ang="0">
                  <a:pos x="T2" y="T3"/>
                </a:cxn>
                <a:cxn ang="0">
                  <a:pos x="T4" y="T5"/>
                </a:cxn>
                <a:cxn ang="0">
                  <a:pos x="T6" y="T7"/>
                </a:cxn>
                <a:cxn ang="0">
                  <a:pos x="T8" y="T9"/>
                </a:cxn>
                <a:cxn ang="0">
                  <a:pos x="T10" y="T11"/>
                </a:cxn>
              </a:cxnLst>
              <a:rect l="0" t="0" r="r" b="b"/>
              <a:pathLst>
                <a:path w="131" h="19">
                  <a:moveTo>
                    <a:pt x="131" y="19"/>
                  </a:moveTo>
                  <a:lnTo>
                    <a:pt x="131" y="19"/>
                  </a:lnTo>
                  <a:lnTo>
                    <a:pt x="0" y="19"/>
                  </a:lnTo>
                  <a:lnTo>
                    <a:pt x="0" y="0"/>
                  </a:lnTo>
                  <a:lnTo>
                    <a:pt x="131" y="0"/>
                  </a:lnTo>
                  <a:lnTo>
                    <a:pt x="131" y="19"/>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85">
              <a:extLst>
                <a:ext uri="{FF2B5EF4-FFF2-40B4-BE49-F238E27FC236}">
                  <a16:creationId xmlns:a16="http://schemas.microsoft.com/office/drawing/2014/main" id="{0AC52F1D-0BCB-42BF-8949-88153F29043E}"/>
                </a:ext>
              </a:extLst>
            </p:cNvPr>
            <p:cNvSpPr>
              <a:spLocks noEditPoints="1"/>
            </p:cNvSpPr>
            <p:nvPr/>
          </p:nvSpPr>
          <p:spPr bwMode="auto">
            <a:xfrm>
              <a:off x="4968876" y="2443163"/>
              <a:ext cx="531813" cy="681038"/>
            </a:xfrm>
            <a:custGeom>
              <a:avLst/>
              <a:gdLst>
                <a:gd name="T0" fmla="*/ 392 w 411"/>
                <a:gd name="T1" fmla="*/ 504 h 522"/>
                <a:gd name="T2" fmla="*/ 392 w 411"/>
                <a:gd name="T3" fmla="*/ 504 h 522"/>
                <a:gd name="T4" fmla="*/ 19 w 411"/>
                <a:gd name="T5" fmla="*/ 504 h 522"/>
                <a:gd name="T6" fmla="*/ 19 w 411"/>
                <a:gd name="T7" fmla="*/ 84 h 522"/>
                <a:gd name="T8" fmla="*/ 84 w 411"/>
                <a:gd name="T9" fmla="*/ 84 h 522"/>
                <a:gd name="T10" fmla="*/ 84 w 411"/>
                <a:gd name="T11" fmla="*/ 158 h 522"/>
                <a:gd name="T12" fmla="*/ 327 w 411"/>
                <a:gd name="T13" fmla="*/ 158 h 522"/>
                <a:gd name="T14" fmla="*/ 327 w 411"/>
                <a:gd name="T15" fmla="*/ 84 h 522"/>
                <a:gd name="T16" fmla="*/ 392 w 411"/>
                <a:gd name="T17" fmla="*/ 84 h 522"/>
                <a:gd name="T18" fmla="*/ 392 w 411"/>
                <a:gd name="T19" fmla="*/ 504 h 522"/>
                <a:gd name="T20" fmla="*/ 159 w 411"/>
                <a:gd name="T21" fmla="*/ 84 h 522"/>
                <a:gd name="T22" fmla="*/ 159 w 411"/>
                <a:gd name="T23" fmla="*/ 84 h 522"/>
                <a:gd name="T24" fmla="*/ 159 w 411"/>
                <a:gd name="T25" fmla="*/ 60 h 522"/>
                <a:gd name="T26" fmla="*/ 200 w 411"/>
                <a:gd name="T27" fmla="*/ 19 h 522"/>
                <a:gd name="T28" fmla="*/ 243 w 411"/>
                <a:gd name="T29" fmla="*/ 56 h 522"/>
                <a:gd name="T30" fmla="*/ 243 w 411"/>
                <a:gd name="T31" fmla="*/ 84 h 522"/>
                <a:gd name="T32" fmla="*/ 308 w 411"/>
                <a:gd name="T33" fmla="*/ 84 h 522"/>
                <a:gd name="T34" fmla="*/ 308 w 411"/>
                <a:gd name="T35" fmla="*/ 140 h 522"/>
                <a:gd name="T36" fmla="*/ 103 w 411"/>
                <a:gd name="T37" fmla="*/ 140 h 522"/>
                <a:gd name="T38" fmla="*/ 103 w 411"/>
                <a:gd name="T39" fmla="*/ 84 h 522"/>
                <a:gd name="T40" fmla="*/ 159 w 411"/>
                <a:gd name="T41" fmla="*/ 84 h 522"/>
                <a:gd name="T42" fmla="*/ 262 w 411"/>
                <a:gd name="T43" fmla="*/ 65 h 522"/>
                <a:gd name="T44" fmla="*/ 262 w 411"/>
                <a:gd name="T45" fmla="*/ 65 h 522"/>
                <a:gd name="T46" fmla="*/ 262 w 411"/>
                <a:gd name="T47" fmla="*/ 56 h 522"/>
                <a:gd name="T48" fmla="*/ 200 w 411"/>
                <a:gd name="T49" fmla="*/ 0 h 522"/>
                <a:gd name="T50" fmla="*/ 140 w 411"/>
                <a:gd name="T51" fmla="*/ 60 h 522"/>
                <a:gd name="T52" fmla="*/ 140 w 411"/>
                <a:gd name="T53" fmla="*/ 65 h 522"/>
                <a:gd name="T54" fmla="*/ 0 w 411"/>
                <a:gd name="T55" fmla="*/ 65 h 522"/>
                <a:gd name="T56" fmla="*/ 0 w 411"/>
                <a:gd name="T57" fmla="*/ 522 h 522"/>
                <a:gd name="T58" fmla="*/ 411 w 411"/>
                <a:gd name="T59" fmla="*/ 522 h 522"/>
                <a:gd name="T60" fmla="*/ 411 w 411"/>
                <a:gd name="T61" fmla="*/ 65 h 522"/>
                <a:gd name="T62" fmla="*/ 262 w 411"/>
                <a:gd name="T63" fmla="*/ 6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1" h="522">
                  <a:moveTo>
                    <a:pt x="392" y="504"/>
                  </a:moveTo>
                  <a:lnTo>
                    <a:pt x="392" y="504"/>
                  </a:lnTo>
                  <a:lnTo>
                    <a:pt x="19" y="504"/>
                  </a:lnTo>
                  <a:lnTo>
                    <a:pt x="19" y="84"/>
                  </a:lnTo>
                  <a:lnTo>
                    <a:pt x="84" y="84"/>
                  </a:lnTo>
                  <a:lnTo>
                    <a:pt x="84" y="158"/>
                  </a:lnTo>
                  <a:lnTo>
                    <a:pt x="327" y="158"/>
                  </a:lnTo>
                  <a:lnTo>
                    <a:pt x="327" y="84"/>
                  </a:lnTo>
                  <a:lnTo>
                    <a:pt x="392" y="84"/>
                  </a:lnTo>
                  <a:lnTo>
                    <a:pt x="392" y="504"/>
                  </a:lnTo>
                  <a:close/>
                  <a:moveTo>
                    <a:pt x="159" y="84"/>
                  </a:moveTo>
                  <a:lnTo>
                    <a:pt x="159" y="84"/>
                  </a:lnTo>
                  <a:lnTo>
                    <a:pt x="159" y="60"/>
                  </a:lnTo>
                  <a:cubicBezTo>
                    <a:pt x="159" y="37"/>
                    <a:pt x="177" y="19"/>
                    <a:pt x="200" y="19"/>
                  </a:cubicBezTo>
                  <a:cubicBezTo>
                    <a:pt x="221" y="19"/>
                    <a:pt x="243" y="32"/>
                    <a:pt x="243" y="56"/>
                  </a:cubicBezTo>
                  <a:lnTo>
                    <a:pt x="243" y="84"/>
                  </a:lnTo>
                  <a:lnTo>
                    <a:pt x="308" y="84"/>
                  </a:lnTo>
                  <a:lnTo>
                    <a:pt x="308" y="140"/>
                  </a:lnTo>
                  <a:lnTo>
                    <a:pt x="103" y="140"/>
                  </a:lnTo>
                  <a:lnTo>
                    <a:pt x="103" y="84"/>
                  </a:lnTo>
                  <a:lnTo>
                    <a:pt x="159" y="84"/>
                  </a:lnTo>
                  <a:close/>
                  <a:moveTo>
                    <a:pt x="262" y="65"/>
                  </a:moveTo>
                  <a:lnTo>
                    <a:pt x="262" y="65"/>
                  </a:lnTo>
                  <a:lnTo>
                    <a:pt x="262" y="56"/>
                  </a:lnTo>
                  <a:cubicBezTo>
                    <a:pt x="262" y="24"/>
                    <a:pt x="234" y="0"/>
                    <a:pt x="200" y="0"/>
                  </a:cubicBezTo>
                  <a:cubicBezTo>
                    <a:pt x="167" y="0"/>
                    <a:pt x="140" y="27"/>
                    <a:pt x="140" y="60"/>
                  </a:cubicBezTo>
                  <a:lnTo>
                    <a:pt x="140" y="65"/>
                  </a:lnTo>
                  <a:lnTo>
                    <a:pt x="0" y="65"/>
                  </a:lnTo>
                  <a:lnTo>
                    <a:pt x="0" y="522"/>
                  </a:lnTo>
                  <a:lnTo>
                    <a:pt x="411" y="522"/>
                  </a:lnTo>
                  <a:lnTo>
                    <a:pt x="411" y="65"/>
                  </a:lnTo>
                  <a:lnTo>
                    <a:pt x="262" y="65"/>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86">
              <a:extLst>
                <a:ext uri="{FF2B5EF4-FFF2-40B4-BE49-F238E27FC236}">
                  <a16:creationId xmlns:a16="http://schemas.microsoft.com/office/drawing/2014/main" id="{CBD0FD64-BDA2-4D72-BD60-A7715FAAAC60}"/>
                </a:ext>
              </a:extLst>
            </p:cNvPr>
            <p:cNvSpPr>
              <a:spLocks noEditPoints="1"/>
            </p:cNvSpPr>
            <p:nvPr/>
          </p:nvSpPr>
          <p:spPr bwMode="auto">
            <a:xfrm>
              <a:off x="6956426" y="2924176"/>
              <a:ext cx="198438" cy="200025"/>
            </a:xfrm>
            <a:custGeom>
              <a:avLst/>
              <a:gdLst>
                <a:gd name="T0" fmla="*/ 77 w 153"/>
                <a:gd name="T1" fmla="*/ 19 h 153"/>
                <a:gd name="T2" fmla="*/ 77 w 153"/>
                <a:gd name="T3" fmla="*/ 19 h 153"/>
                <a:gd name="T4" fmla="*/ 19 w 153"/>
                <a:gd name="T5" fmla="*/ 76 h 153"/>
                <a:gd name="T6" fmla="*/ 77 w 153"/>
                <a:gd name="T7" fmla="*/ 134 h 153"/>
                <a:gd name="T8" fmla="*/ 135 w 153"/>
                <a:gd name="T9" fmla="*/ 76 h 153"/>
                <a:gd name="T10" fmla="*/ 77 w 153"/>
                <a:gd name="T11" fmla="*/ 19 h 153"/>
                <a:gd name="T12" fmla="*/ 77 w 153"/>
                <a:gd name="T13" fmla="*/ 153 h 153"/>
                <a:gd name="T14" fmla="*/ 77 w 153"/>
                <a:gd name="T15" fmla="*/ 153 h 153"/>
                <a:gd name="T16" fmla="*/ 0 w 153"/>
                <a:gd name="T17" fmla="*/ 76 h 153"/>
                <a:gd name="T18" fmla="*/ 77 w 153"/>
                <a:gd name="T19" fmla="*/ 0 h 153"/>
                <a:gd name="T20" fmla="*/ 153 w 153"/>
                <a:gd name="T21" fmla="*/ 76 h 153"/>
                <a:gd name="T22" fmla="*/ 77 w 153"/>
                <a:gd name="T23"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53">
                  <a:moveTo>
                    <a:pt x="77" y="19"/>
                  </a:moveTo>
                  <a:lnTo>
                    <a:pt x="77" y="19"/>
                  </a:lnTo>
                  <a:cubicBezTo>
                    <a:pt x="45" y="19"/>
                    <a:pt x="19" y="45"/>
                    <a:pt x="19" y="76"/>
                  </a:cubicBezTo>
                  <a:cubicBezTo>
                    <a:pt x="19" y="108"/>
                    <a:pt x="45" y="134"/>
                    <a:pt x="77" y="134"/>
                  </a:cubicBezTo>
                  <a:cubicBezTo>
                    <a:pt x="109" y="134"/>
                    <a:pt x="135" y="108"/>
                    <a:pt x="135" y="76"/>
                  </a:cubicBezTo>
                  <a:cubicBezTo>
                    <a:pt x="135" y="45"/>
                    <a:pt x="109" y="19"/>
                    <a:pt x="77" y="19"/>
                  </a:cubicBezTo>
                  <a:close/>
                  <a:moveTo>
                    <a:pt x="77" y="153"/>
                  </a:moveTo>
                  <a:lnTo>
                    <a:pt x="77" y="153"/>
                  </a:lnTo>
                  <a:cubicBezTo>
                    <a:pt x="35" y="153"/>
                    <a:pt x="0" y="119"/>
                    <a:pt x="0" y="76"/>
                  </a:cubicBezTo>
                  <a:cubicBezTo>
                    <a:pt x="0" y="34"/>
                    <a:pt x="35" y="0"/>
                    <a:pt x="77" y="0"/>
                  </a:cubicBezTo>
                  <a:cubicBezTo>
                    <a:pt x="119" y="0"/>
                    <a:pt x="153" y="34"/>
                    <a:pt x="153" y="76"/>
                  </a:cubicBezTo>
                  <a:cubicBezTo>
                    <a:pt x="153" y="119"/>
                    <a:pt x="119" y="153"/>
                    <a:pt x="77" y="153"/>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9F660C7D-E048-48A6-B413-4102AEA956E3}"/>
                </a:ext>
              </a:extLst>
            </p:cNvPr>
            <p:cNvSpPr>
              <a:spLocks noEditPoints="1"/>
            </p:cNvSpPr>
            <p:nvPr/>
          </p:nvSpPr>
          <p:spPr bwMode="auto">
            <a:xfrm>
              <a:off x="6742113" y="2443163"/>
              <a:ext cx="630238" cy="482600"/>
            </a:xfrm>
            <a:custGeom>
              <a:avLst/>
              <a:gdLst>
                <a:gd name="T0" fmla="*/ 243 w 485"/>
                <a:gd name="T1" fmla="*/ 215 h 370"/>
                <a:gd name="T2" fmla="*/ 243 w 485"/>
                <a:gd name="T3" fmla="*/ 215 h 370"/>
                <a:gd name="T4" fmla="*/ 19 w 485"/>
                <a:gd name="T5" fmla="*/ 211 h 370"/>
                <a:gd name="T6" fmla="*/ 242 w 485"/>
                <a:gd name="T7" fmla="*/ 18 h 370"/>
                <a:gd name="T8" fmla="*/ 465 w 485"/>
                <a:gd name="T9" fmla="*/ 210 h 370"/>
                <a:gd name="T10" fmla="*/ 243 w 485"/>
                <a:gd name="T11" fmla="*/ 215 h 370"/>
                <a:gd name="T12" fmla="*/ 242 w 485"/>
                <a:gd name="T13" fmla="*/ 0 h 370"/>
                <a:gd name="T14" fmla="*/ 242 w 485"/>
                <a:gd name="T15" fmla="*/ 0 h 370"/>
                <a:gd name="T16" fmla="*/ 0 w 485"/>
                <a:gd name="T17" fmla="*/ 226 h 370"/>
                <a:gd name="T18" fmla="*/ 1 w 485"/>
                <a:gd name="T19" fmla="*/ 247 h 370"/>
                <a:gd name="T20" fmla="*/ 1 w 485"/>
                <a:gd name="T21" fmla="*/ 251 h 370"/>
                <a:gd name="T22" fmla="*/ 151 w 485"/>
                <a:gd name="T23" fmla="*/ 370 h 370"/>
                <a:gd name="T24" fmla="*/ 163 w 485"/>
                <a:gd name="T25" fmla="*/ 355 h 370"/>
                <a:gd name="T26" fmla="*/ 19 w 485"/>
                <a:gd name="T27" fmla="*/ 241 h 370"/>
                <a:gd name="T28" fmla="*/ 18 w 485"/>
                <a:gd name="T29" fmla="*/ 231 h 370"/>
                <a:gd name="T30" fmla="*/ 233 w 485"/>
                <a:gd name="T31" fmla="*/ 231 h 370"/>
                <a:gd name="T32" fmla="*/ 233 w 485"/>
                <a:gd name="T33" fmla="*/ 327 h 370"/>
                <a:gd name="T34" fmla="*/ 251 w 485"/>
                <a:gd name="T35" fmla="*/ 327 h 370"/>
                <a:gd name="T36" fmla="*/ 251 w 485"/>
                <a:gd name="T37" fmla="*/ 232 h 370"/>
                <a:gd name="T38" fmla="*/ 466 w 485"/>
                <a:gd name="T39" fmla="*/ 230 h 370"/>
                <a:gd name="T40" fmla="*/ 465 w 485"/>
                <a:gd name="T41" fmla="*/ 241 h 370"/>
                <a:gd name="T42" fmla="*/ 321 w 485"/>
                <a:gd name="T43" fmla="*/ 355 h 370"/>
                <a:gd name="T44" fmla="*/ 333 w 485"/>
                <a:gd name="T45" fmla="*/ 370 h 370"/>
                <a:gd name="T46" fmla="*/ 483 w 485"/>
                <a:gd name="T47" fmla="*/ 251 h 370"/>
                <a:gd name="T48" fmla="*/ 483 w 485"/>
                <a:gd name="T49" fmla="*/ 247 h 370"/>
                <a:gd name="T50" fmla="*/ 485 w 485"/>
                <a:gd name="T51" fmla="*/ 226 h 370"/>
                <a:gd name="T52" fmla="*/ 242 w 485"/>
                <a:gd name="T53"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5" h="370">
                  <a:moveTo>
                    <a:pt x="243" y="215"/>
                  </a:moveTo>
                  <a:lnTo>
                    <a:pt x="243" y="215"/>
                  </a:lnTo>
                  <a:cubicBezTo>
                    <a:pt x="161" y="175"/>
                    <a:pt x="78" y="189"/>
                    <a:pt x="19" y="211"/>
                  </a:cubicBezTo>
                  <a:cubicBezTo>
                    <a:pt x="27" y="103"/>
                    <a:pt x="124" y="18"/>
                    <a:pt x="242" y="18"/>
                  </a:cubicBezTo>
                  <a:cubicBezTo>
                    <a:pt x="360" y="18"/>
                    <a:pt x="457" y="103"/>
                    <a:pt x="465" y="210"/>
                  </a:cubicBezTo>
                  <a:cubicBezTo>
                    <a:pt x="407" y="189"/>
                    <a:pt x="324" y="175"/>
                    <a:pt x="243" y="215"/>
                  </a:cubicBezTo>
                  <a:close/>
                  <a:moveTo>
                    <a:pt x="242" y="0"/>
                  </a:moveTo>
                  <a:lnTo>
                    <a:pt x="242" y="0"/>
                  </a:lnTo>
                  <a:cubicBezTo>
                    <a:pt x="108" y="0"/>
                    <a:pt x="0" y="101"/>
                    <a:pt x="0" y="226"/>
                  </a:cubicBezTo>
                  <a:cubicBezTo>
                    <a:pt x="0" y="232"/>
                    <a:pt x="0" y="240"/>
                    <a:pt x="1" y="247"/>
                  </a:cubicBezTo>
                  <a:lnTo>
                    <a:pt x="1" y="251"/>
                  </a:lnTo>
                  <a:lnTo>
                    <a:pt x="151" y="370"/>
                  </a:lnTo>
                  <a:lnTo>
                    <a:pt x="163" y="355"/>
                  </a:lnTo>
                  <a:lnTo>
                    <a:pt x="19" y="241"/>
                  </a:lnTo>
                  <a:cubicBezTo>
                    <a:pt x="19" y="238"/>
                    <a:pt x="18" y="234"/>
                    <a:pt x="18" y="231"/>
                  </a:cubicBezTo>
                  <a:cubicBezTo>
                    <a:pt x="74" y="209"/>
                    <a:pt x="154" y="193"/>
                    <a:pt x="233" y="231"/>
                  </a:cubicBezTo>
                  <a:lnTo>
                    <a:pt x="233" y="327"/>
                  </a:lnTo>
                  <a:lnTo>
                    <a:pt x="251" y="327"/>
                  </a:lnTo>
                  <a:lnTo>
                    <a:pt x="251" y="232"/>
                  </a:lnTo>
                  <a:cubicBezTo>
                    <a:pt x="330" y="193"/>
                    <a:pt x="410" y="209"/>
                    <a:pt x="466" y="230"/>
                  </a:cubicBezTo>
                  <a:cubicBezTo>
                    <a:pt x="466" y="234"/>
                    <a:pt x="466" y="238"/>
                    <a:pt x="465" y="241"/>
                  </a:cubicBezTo>
                  <a:lnTo>
                    <a:pt x="321" y="355"/>
                  </a:lnTo>
                  <a:lnTo>
                    <a:pt x="333" y="370"/>
                  </a:lnTo>
                  <a:lnTo>
                    <a:pt x="483" y="251"/>
                  </a:lnTo>
                  <a:lnTo>
                    <a:pt x="483" y="247"/>
                  </a:lnTo>
                  <a:cubicBezTo>
                    <a:pt x="484" y="240"/>
                    <a:pt x="485" y="233"/>
                    <a:pt x="485" y="226"/>
                  </a:cubicBezTo>
                  <a:cubicBezTo>
                    <a:pt x="485" y="101"/>
                    <a:pt x="376" y="0"/>
                    <a:pt x="242" y="0"/>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75DB1140-D95C-4703-ACE3-7BFCAC3E216D}"/>
                </a:ext>
              </a:extLst>
            </p:cNvPr>
            <p:cNvSpPr>
              <a:spLocks noEditPoints="1"/>
            </p:cNvSpPr>
            <p:nvPr/>
          </p:nvSpPr>
          <p:spPr bwMode="auto">
            <a:xfrm>
              <a:off x="8612188" y="2441576"/>
              <a:ext cx="677863" cy="682625"/>
            </a:xfrm>
            <a:custGeom>
              <a:avLst/>
              <a:gdLst>
                <a:gd name="T0" fmla="*/ 504 w 523"/>
                <a:gd name="T1" fmla="*/ 505 h 523"/>
                <a:gd name="T2" fmla="*/ 504 w 523"/>
                <a:gd name="T3" fmla="*/ 505 h 523"/>
                <a:gd name="T4" fmla="*/ 373 w 523"/>
                <a:gd name="T5" fmla="*/ 505 h 523"/>
                <a:gd name="T6" fmla="*/ 373 w 523"/>
                <a:gd name="T7" fmla="*/ 374 h 523"/>
                <a:gd name="T8" fmla="*/ 504 w 523"/>
                <a:gd name="T9" fmla="*/ 374 h 523"/>
                <a:gd name="T10" fmla="*/ 504 w 523"/>
                <a:gd name="T11" fmla="*/ 505 h 523"/>
                <a:gd name="T12" fmla="*/ 149 w 523"/>
                <a:gd name="T13" fmla="*/ 505 h 523"/>
                <a:gd name="T14" fmla="*/ 149 w 523"/>
                <a:gd name="T15" fmla="*/ 505 h 523"/>
                <a:gd name="T16" fmla="*/ 19 w 523"/>
                <a:gd name="T17" fmla="*/ 505 h 523"/>
                <a:gd name="T18" fmla="*/ 19 w 523"/>
                <a:gd name="T19" fmla="*/ 374 h 523"/>
                <a:gd name="T20" fmla="*/ 149 w 523"/>
                <a:gd name="T21" fmla="*/ 374 h 523"/>
                <a:gd name="T22" fmla="*/ 149 w 523"/>
                <a:gd name="T23" fmla="*/ 505 h 523"/>
                <a:gd name="T24" fmla="*/ 197 w 523"/>
                <a:gd name="T25" fmla="*/ 20 h 523"/>
                <a:gd name="T26" fmla="*/ 197 w 523"/>
                <a:gd name="T27" fmla="*/ 20 h 523"/>
                <a:gd name="T28" fmla="*/ 327 w 523"/>
                <a:gd name="T29" fmla="*/ 20 h 523"/>
                <a:gd name="T30" fmla="*/ 327 w 523"/>
                <a:gd name="T31" fmla="*/ 150 h 523"/>
                <a:gd name="T32" fmla="*/ 197 w 523"/>
                <a:gd name="T33" fmla="*/ 150 h 523"/>
                <a:gd name="T34" fmla="*/ 197 w 523"/>
                <a:gd name="T35" fmla="*/ 20 h 523"/>
                <a:gd name="T36" fmla="*/ 448 w 523"/>
                <a:gd name="T37" fmla="*/ 355 h 523"/>
                <a:gd name="T38" fmla="*/ 448 w 523"/>
                <a:gd name="T39" fmla="*/ 355 h 523"/>
                <a:gd name="T40" fmla="*/ 448 w 523"/>
                <a:gd name="T41" fmla="*/ 262 h 523"/>
                <a:gd name="T42" fmla="*/ 271 w 523"/>
                <a:gd name="T43" fmla="*/ 262 h 523"/>
                <a:gd name="T44" fmla="*/ 271 w 523"/>
                <a:gd name="T45" fmla="*/ 169 h 523"/>
                <a:gd name="T46" fmla="*/ 347 w 523"/>
                <a:gd name="T47" fmla="*/ 169 h 523"/>
                <a:gd name="T48" fmla="*/ 347 w 523"/>
                <a:gd name="T49" fmla="*/ 0 h 523"/>
                <a:gd name="T50" fmla="*/ 177 w 523"/>
                <a:gd name="T51" fmla="*/ 0 h 523"/>
                <a:gd name="T52" fmla="*/ 177 w 523"/>
                <a:gd name="T53" fmla="*/ 169 h 523"/>
                <a:gd name="T54" fmla="*/ 253 w 523"/>
                <a:gd name="T55" fmla="*/ 169 h 523"/>
                <a:gd name="T56" fmla="*/ 253 w 523"/>
                <a:gd name="T57" fmla="*/ 262 h 523"/>
                <a:gd name="T58" fmla="*/ 75 w 523"/>
                <a:gd name="T59" fmla="*/ 262 h 523"/>
                <a:gd name="T60" fmla="*/ 75 w 523"/>
                <a:gd name="T61" fmla="*/ 355 h 523"/>
                <a:gd name="T62" fmla="*/ 0 w 523"/>
                <a:gd name="T63" fmla="*/ 355 h 523"/>
                <a:gd name="T64" fmla="*/ 0 w 523"/>
                <a:gd name="T65" fmla="*/ 523 h 523"/>
                <a:gd name="T66" fmla="*/ 168 w 523"/>
                <a:gd name="T67" fmla="*/ 523 h 523"/>
                <a:gd name="T68" fmla="*/ 168 w 523"/>
                <a:gd name="T69" fmla="*/ 355 h 523"/>
                <a:gd name="T70" fmla="*/ 94 w 523"/>
                <a:gd name="T71" fmla="*/ 355 h 523"/>
                <a:gd name="T72" fmla="*/ 94 w 523"/>
                <a:gd name="T73" fmla="*/ 281 h 523"/>
                <a:gd name="T74" fmla="*/ 429 w 523"/>
                <a:gd name="T75" fmla="*/ 281 h 523"/>
                <a:gd name="T76" fmla="*/ 429 w 523"/>
                <a:gd name="T77" fmla="*/ 355 h 523"/>
                <a:gd name="T78" fmla="*/ 355 w 523"/>
                <a:gd name="T79" fmla="*/ 355 h 523"/>
                <a:gd name="T80" fmla="*/ 355 w 523"/>
                <a:gd name="T81" fmla="*/ 523 h 523"/>
                <a:gd name="T82" fmla="*/ 523 w 523"/>
                <a:gd name="T83" fmla="*/ 523 h 523"/>
                <a:gd name="T84" fmla="*/ 523 w 523"/>
                <a:gd name="T85" fmla="*/ 355 h 523"/>
                <a:gd name="T86" fmla="*/ 448 w 523"/>
                <a:gd name="T87" fmla="*/ 355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3" h="523">
                  <a:moveTo>
                    <a:pt x="504" y="505"/>
                  </a:moveTo>
                  <a:lnTo>
                    <a:pt x="504" y="505"/>
                  </a:lnTo>
                  <a:lnTo>
                    <a:pt x="373" y="505"/>
                  </a:lnTo>
                  <a:lnTo>
                    <a:pt x="373" y="374"/>
                  </a:lnTo>
                  <a:lnTo>
                    <a:pt x="504" y="374"/>
                  </a:lnTo>
                  <a:lnTo>
                    <a:pt x="504" y="505"/>
                  </a:lnTo>
                  <a:close/>
                  <a:moveTo>
                    <a:pt x="149" y="505"/>
                  </a:moveTo>
                  <a:lnTo>
                    <a:pt x="149" y="505"/>
                  </a:lnTo>
                  <a:lnTo>
                    <a:pt x="19" y="505"/>
                  </a:lnTo>
                  <a:lnTo>
                    <a:pt x="19" y="374"/>
                  </a:lnTo>
                  <a:lnTo>
                    <a:pt x="149" y="374"/>
                  </a:lnTo>
                  <a:lnTo>
                    <a:pt x="149" y="505"/>
                  </a:lnTo>
                  <a:close/>
                  <a:moveTo>
                    <a:pt x="197" y="20"/>
                  </a:moveTo>
                  <a:lnTo>
                    <a:pt x="197" y="20"/>
                  </a:lnTo>
                  <a:lnTo>
                    <a:pt x="327" y="20"/>
                  </a:lnTo>
                  <a:lnTo>
                    <a:pt x="327" y="150"/>
                  </a:lnTo>
                  <a:lnTo>
                    <a:pt x="197" y="150"/>
                  </a:lnTo>
                  <a:lnTo>
                    <a:pt x="197" y="20"/>
                  </a:lnTo>
                  <a:close/>
                  <a:moveTo>
                    <a:pt x="448" y="355"/>
                  </a:moveTo>
                  <a:lnTo>
                    <a:pt x="448" y="355"/>
                  </a:lnTo>
                  <a:lnTo>
                    <a:pt x="448" y="262"/>
                  </a:lnTo>
                  <a:lnTo>
                    <a:pt x="271" y="262"/>
                  </a:lnTo>
                  <a:lnTo>
                    <a:pt x="271" y="169"/>
                  </a:lnTo>
                  <a:lnTo>
                    <a:pt x="347" y="169"/>
                  </a:lnTo>
                  <a:lnTo>
                    <a:pt x="347" y="0"/>
                  </a:lnTo>
                  <a:lnTo>
                    <a:pt x="177" y="0"/>
                  </a:lnTo>
                  <a:lnTo>
                    <a:pt x="177" y="169"/>
                  </a:lnTo>
                  <a:lnTo>
                    <a:pt x="253" y="169"/>
                  </a:lnTo>
                  <a:lnTo>
                    <a:pt x="253" y="262"/>
                  </a:lnTo>
                  <a:lnTo>
                    <a:pt x="75" y="262"/>
                  </a:lnTo>
                  <a:lnTo>
                    <a:pt x="75" y="355"/>
                  </a:lnTo>
                  <a:lnTo>
                    <a:pt x="0" y="355"/>
                  </a:lnTo>
                  <a:lnTo>
                    <a:pt x="0" y="523"/>
                  </a:lnTo>
                  <a:lnTo>
                    <a:pt x="168" y="523"/>
                  </a:lnTo>
                  <a:lnTo>
                    <a:pt x="168" y="355"/>
                  </a:lnTo>
                  <a:lnTo>
                    <a:pt x="94" y="355"/>
                  </a:lnTo>
                  <a:lnTo>
                    <a:pt x="94" y="281"/>
                  </a:lnTo>
                  <a:lnTo>
                    <a:pt x="429" y="281"/>
                  </a:lnTo>
                  <a:lnTo>
                    <a:pt x="429" y="355"/>
                  </a:lnTo>
                  <a:lnTo>
                    <a:pt x="355" y="355"/>
                  </a:lnTo>
                  <a:lnTo>
                    <a:pt x="355" y="523"/>
                  </a:lnTo>
                  <a:lnTo>
                    <a:pt x="523" y="523"/>
                  </a:lnTo>
                  <a:lnTo>
                    <a:pt x="523" y="355"/>
                  </a:lnTo>
                  <a:lnTo>
                    <a:pt x="448" y="355"/>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4F823C48-CE82-401C-9E47-B9110632BEAB}"/>
                </a:ext>
              </a:extLst>
            </p:cNvPr>
            <p:cNvSpPr>
              <a:spLocks/>
            </p:cNvSpPr>
            <p:nvPr/>
          </p:nvSpPr>
          <p:spPr bwMode="auto">
            <a:xfrm>
              <a:off x="10612438" y="2465388"/>
              <a:ext cx="155575" cy="158750"/>
            </a:xfrm>
            <a:custGeom>
              <a:avLst/>
              <a:gdLst>
                <a:gd name="T0" fmla="*/ 120 w 120"/>
                <a:gd name="T1" fmla="*/ 121 h 121"/>
                <a:gd name="T2" fmla="*/ 120 w 120"/>
                <a:gd name="T3" fmla="*/ 121 h 121"/>
                <a:gd name="T4" fmla="*/ 101 w 120"/>
                <a:gd name="T5" fmla="*/ 121 h 121"/>
                <a:gd name="T6" fmla="*/ 101 w 120"/>
                <a:gd name="T7" fmla="*/ 19 h 121"/>
                <a:gd name="T8" fmla="*/ 0 w 120"/>
                <a:gd name="T9" fmla="*/ 19 h 121"/>
                <a:gd name="T10" fmla="*/ 0 w 120"/>
                <a:gd name="T11" fmla="*/ 0 h 121"/>
                <a:gd name="T12" fmla="*/ 120 w 120"/>
                <a:gd name="T13" fmla="*/ 0 h 121"/>
                <a:gd name="T14" fmla="*/ 120 w 120"/>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21">
                  <a:moveTo>
                    <a:pt x="120" y="121"/>
                  </a:moveTo>
                  <a:lnTo>
                    <a:pt x="120" y="121"/>
                  </a:lnTo>
                  <a:lnTo>
                    <a:pt x="101" y="121"/>
                  </a:lnTo>
                  <a:lnTo>
                    <a:pt x="101" y="19"/>
                  </a:lnTo>
                  <a:lnTo>
                    <a:pt x="0" y="19"/>
                  </a:lnTo>
                  <a:lnTo>
                    <a:pt x="0" y="0"/>
                  </a:lnTo>
                  <a:lnTo>
                    <a:pt x="120" y="0"/>
                  </a:lnTo>
                  <a:lnTo>
                    <a:pt x="120" y="121"/>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27013DA5-D584-441B-80F9-66942F1C1610}"/>
                </a:ext>
              </a:extLst>
            </p:cNvPr>
            <p:cNvSpPr>
              <a:spLocks/>
            </p:cNvSpPr>
            <p:nvPr/>
          </p:nvSpPr>
          <p:spPr bwMode="auto">
            <a:xfrm>
              <a:off x="11001376" y="2486026"/>
              <a:ext cx="155575" cy="153988"/>
            </a:xfrm>
            <a:custGeom>
              <a:avLst/>
              <a:gdLst>
                <a:gd name="T0" fmla="*/ 102 w 119"/>
                <a:gd name="T1" fmla="*/ 118 h 118"/>
                <a:gd name="T2" fmla="*/ 102 w 119"/>
                <a:gd name="T3" fmla="*/ 118 h 118"/>
                <a:gd name="T4" fmla="*/ 0 w 119"/>
                <a:gd name="T5" fmla="*/ 16 h 118"/>
                <a:gd name="T6" fmla="*/ 9 w 119"/>
                <a:gd name="T7" fmla="*/ 0 h 118"/>
                <a:gd name="T8" fmla="*/ 119 w 119"/>
                <a:gd name="T9" fmla="*/ 109 h 118"/>
                <a:gd name="T10" fmla="*/ 102 w 119"/>
                <a:gd name="T11" fmla="*/ 118 h 118"/>
              </a:gdLst>
              <a:ahLst/>
              <a:cxnLst>
                <a:cxn ang="0">
                  <a:pos x="T0" y="T1"/>
                </a:cxn>
                <a:cxn ang="0">
                  <a:pos x="T2" y="T3"/>
                </a:cxn>
                <a:cxn ang="0">
                  <a:pos x="T4" y="T5"/>
                </a:cxn>
                <a:cxn ang="0">
                  <a:pos x="T6" y="T7"/>
                </a:cxn>
                <a:cxn ang="0">
                  <a:pos x="T8" y="T9"/>
                </a:cxn>
                <a:cxn ang="0">
                  <a:pos x="T10" y="T11"/>
                </a:cxn>
              </a:cxnLst>
              <a:rect l="0" t="0" r="r" b="b"/>
              <a:pathLst>
                <a:path w="119" h="118">
                  <a:moveTo>
                    <a:pt x="102" y="118"/>
                  </a:moveTo>
                  <a:lnTo>
                    <a:pt x="102" y="118"/>
                  </a:lnTo>
                  <a:cubicBezTo>
                    <a:pt x="79" y="75"/>
                    <a:pt x="43" y="39"/>
                    <a:pt x="0" y="16"/>
                  </a:cubicBezTo>
                  <a:lnTo>
                    <a:pt x="9" y="0"/>
                  </a:lnTo>
                  <a:cubicBezTo>
                    <a:pt x="55" y="24"/>
                    <a:pt x="94" y="63"/>
                    <a:pt x="119" y="109"/>
                  </a:cubicBezTo>
                  <a:lnTo>
                    <a:pt x="102" y="118"/>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91">
              <a:extLst>
                <a:ext uri="{FF2B5EF4-FFF2-40B4-BE49-F238E27FC236}">
                  <a16:creationId xmlns:a16="http://schemas.microsoft.com/office/drawing/2014/main" id="{FDE811DE-65F6-46F1-99F6-310508AE8DB9}"/>
                </a:ext>
              </a:extLst>
            </p:cNvPr>
            <p:cNvSpPr>
              <a:spLocks/>
            </p:cNvSpPr>
            <p:nvPr/>
          </p:nvSpPr>
          <p:spPr bwMode="auto">
            <a:xfrm>
              <a:off x="11153776" y="2679701"/>
              <a:ext cx="39688" cy="141288"/>
            </a:xfrm>
            <a:custGeom>
              <a:avLst/>
              <a:gdLst>
                <a:gd name="T0" fmla="*/ 28 w 30"/>
                <a:gd name="T1" fmla="*/ 109 h 109"/>
                <a:gd name="T2" fmla="*/ 28 w 30"/>
                <a:gd name="T3" fmla="*/ 109 h 109"/>
                <a:gd name="T4" fmla="*/ 9 w 30"/>
                <a:gd name="T5" fmla="*/ 106 h 109"/>
                <a:gd name="T6" fmla="*/ 11 w 30"/>
                <a:gd name="T7" fmla="*/ 77 h 109"/>
                <a:gd name="T8" fmla="*/ 0 w 30"/>
                <a:gd name="T9" fmla="*/ 6 h 109"/>
                <a:gd name="T10" fmla="*/ 18 w 30"/>
                <a:gd name="T11" fmla="*/ 0 h 109"/>
                <a:gd name="T12" fmla="*/ 30 w 30"/>
                <a:gd name="T13" fmla="*/ 77 h 109"/>
                <a:gd name="T14" fmla="*/ 28 w 30"/>
                <a:gd name="T15" fmla="*/ 109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9">
                  <a:moveTo>
                    <a:pt x="28" y="109"/>
                  </a:moveTo>
                  <a:lnTo>
                    <a:pt x="28" y="109"/>
                  </a:lnTo>
                  <a:lnTo>
                    <a:pt x="9" y="106"/>
                  </a:lnTo>
                  <a:cubicBezTo>
                    <a:pt x="11" y="97"/>
                    <a:pt x="11" y="87"/>
                    <a:pt x="11" y="77"/>
                  </a:cubicBezTo>
                  <a:cubicBezTo>
                    <a:pt x="11" y="54"/>
                    <a:pt x="7" y="28"/>
                    <a:pt x="0" y="6"/>
                  </a:cubicBezTo>
                  <a:lnTo>
                    <a:pt x="18" y="0"/>
                  </a:lnTo>
                  <a:cubicBezTo>
                    <a:pt x="26" y="24"/>
                    <a:pt x="30" y="51"/>
                    <a:pt x="30" y="77"/>
                  </a:cubicBezTo>
                  <a:cubicBezTo>
                    <a:pt x="30" y="88"/>
                    <a:pt x="29" y="98"/>
                    <a:pt x="28" y="109"/>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92">
              <a:extLst>
                <a:ext uri="{FF2B5EF4-FFF2-40B4-BE49-F238E27FC236}">
                  <a16:creationId xmlns:a16="http://schemas.microsoft.com/office/drawing/2014/main" id="{9683FAB4-F544-4C65-84A0-334C6E3C6E76}"/>
                </a:ext>
              </a:extLst>
            </p:cNvPr>
            <p:cNvSpPr>
              <a:spLocks/>
            </p:cNvSpPr>
            <p:nvPr/>
          </p:nvSpPr>
          <p:spPr bwMode="auto">
            <a:xfrm>
              <a:off x="10760076" y="3071813"/>
              <a:ext cx="155575" cy="39688"/>
            </a:xfrm>
            <a:custGeom>
              <a:avLst/>
              <a:gdLst>
                <a:gd name="T0" fmla="*/ 78 w 120"/>
                <a:gd name="T1" fmla="*/ 30 h 30"/>
                <a:gd name="T2" fmla="*/ 78 w 120"/>
                <a:gd name="T3" fmla="*/ 30 h 30"/>
                <a:gd name="T4" fmla="*/ 0 w 120"/>
                <a:gd name="T5" fmla="*/ 18 h 30"/>
                <a:gd name="T6" fmla="*/ 5 w 120"/>
                <a:gd name="T7" fmla="*/ 0 h 30"/>
                <a:gd name="T8" fmla="*/ 78 w 120"/>
                <a:gd name="T9" fmla="*/ 12 h 30"/>
                <a:gd name="T10" fmla="*/ 116 w 120"/>
                <a:gd name="T11" fmla="*/ 8 h 30"/>
                <a:gd name="T12" fmla="*/ 120 w 120"/>
                <a:gd name="T13" fmla="*/ 26 h 30"/>
                <a:gd name="T14" fmla="*/ 78 w 120"/>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30">
                  <a:moveTo>
                    <a:pt x="78" y="30"/>
                  </a:moveTo>
                  <a:lnTo>
                    <a:pt x="78" y="30"/>
                  </a:lnTo>
                  <a:cubicBezTo>
                    <a:pt x="52" y="30"/>
                    <a:pt x="26" y="26"/>
                    <a:pt x="0" y="18"/>
                  </a:cubicBezTo>
                  <a:lnTo>
                    <a:pt x="5" y="0"/>
                  </a:lnTo>
                  <a:cubicBezTo>
                    <a:pt x="30" y="8"/>
                    <a:pt x="54" y="12"/>
                    <a:pt x="78" y="12"/>
                  </a:cubicBezTo>
                  <a:cubicBezTo>
                    <a:pt x="90" y="12"/>
                    <a:pt x="103" y="11"/>
                    <a:pt x="116" y="8"/>
                  </a:cubicBezTo>
                  <a:lnTo>
                    <a:pt x="120" y="26"/>
                  </a:lnTo>
                  <a:cubicBezTo>
                    <a:pt x="105" y="29"/>
                    <a:pt x="92" y="30"/>
                    <a:pt x="78" y="30"/>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93">
              <a:extLst>
                <a:ext uri="{FF2B5EF4-FFF2-40B4-BE49-F238E27FC236}">
                  <a16:creationId xmlns:a16="http://schemas.microsoft.com/office/drawing/2014/main" id="{15D2E075-3905-40E2-8F94-D6ED67B48BC1}"/>
                </a:ext>
              </a:extLst>
            </p:cNvPr>
            <p:cNvSpPr>
              <a:spLocks/>
            </p:cNvSpPr>
            <p:nvPr/>
          </p:nvSpPr>
          <p:spPr bwMode="auto">
            <a:xfrm>
              <a:off x="10564813" y="2919413"/>
              <a:ext cx="153988" cy="155575"/>
            </a:xfrm>
            <a:custGeom>
              <a:avLst/>
              <a:gdLst>
                <a:gd name="T0" fmla="*/ 110 w 119"/>
                <a:gd name="T1" fmla="*/ 119 h 119"/>
                <a:gd name="T2" fmla="*/ 110 w 119"/>
                <a:gd name="T3" fmla="*/ 119 h 119"/>
                <a:gd name="T4" fmla="*/ 3 w 119"/>
                <a:gd name="T5" fmla="*/ 13 h 119"/>
                <a:gd name="T6" fmla="*/ 2 w 119"/>
                <a:gd name="T7" fmla="*/ 12 h 119"/>
                <a:gd name="T8" fmla="*/ 0 w 119"/>
                <a:gd name="T9" fmla="*/ 5 h 119"/>
                <a:gd name="T10" fmla="*/ 17 w 119"/>
                <a:gd name="T11" fmla="*/ 5 h 119"/>
                <a:gd name="T12" fmla="*/ 19 w 119"/>
                <a:gd name="T13" fmla="*/ 4 h 119"/>
                <a:gd name="T14" fmla="*/ 17 w 119"/>
                <a:gd name="T15" fmla="*/ 0 h 119"/>
                <a:gd name="T16" fmla="*/ 20 w 119"/>
                <a:gd name="T17" fmla="*/ 5 h 119"/>
                <a:gd name="T18" fmla="*/ 119 w 119"/>
                <a:gd name="T19" fmla="*/ 103 h 119"/>
                <a:gd name="T20" fmla="*/ 110 w 119"/>
                <a:gd name="T21"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19">
                  <a:moveTo>
                    <a:pt x="110" y="119"/>
                  </a:moveTo>
                  <a:lnTo>
                    <a:pt x="110" y="119"/>
                  </a:lnTo>
                  <a:cubicBezTo>
                    <a:pt x="63" y="94"/>
                    <a:pt x="25" y="56"/>
                    <a:pt x="3" y="13"/>
                  </a:cubicBezTo>
                  <a:lnTo>
                    <a:pt x="2" y="12"/>
                  </a:lnTo>
                  <a:cubicBezTo>
                    <a:pt x="1" y="10"/>
                    <a:pt x="0" y="8"/>
                    <a:pt x="0" y="5"/>
                  </a:cubicBezTo>
                  <a:lnTo>
                    <a:pt x="17" y="5"/>
                  </a:lnTo>
                  <a:lnTo>
                    <a:pt x="19" y="4"/>
                  </a:lnTo>
                  <a:cubicBezTo>
                    <a:pt x="19" y="2"/>
                    <a:pt x="18" y="1"/>
                    <a:pt x="17" y="0"/>
                  </a:cubicBezTo>
                  <a:cubicBezTo>
                    <a:pt x="18" y="2"/>
                    <a:pt x="19" y="3"/>
                    <a:pt x="20" y="5"/>
                  </a:cubicBezTo>
                  <a:cubicBezTo>
                    <a:pt x="41" y="45"/>
                    <a:pt x="76" y="79"/>
                    <a:pt x="119" y="103"/>
                  </a:cubicBezTo>
                  <a:lnTo>
                    <a:pt x="110" y="119"/>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7C216A7B-9516-4169-BE3A-F801E1A21FC3}"/>
                </a:ext>
              </a:extLst>
            </p:cNvPr>
            <p:cNvSpPr>
              <a:spLocks/>
            </p:cNvSpPr>
            <p:nvPr/>
          </p:nvSpPr>
          <p:spPr bwMode="auto">
            <a:xfrm>
              <a:off x="10529888" y="2679701"/>
              <a:ext cx="39688" cy="204788"/>
            </a:xfrm>
            <a:custGeom>
              <a:avLst/>
              <a:gdLst>
                <a:gd name="T0" fmla="*/ 13 w 30"/>
                <a:gd name="T1" fmla="*/ 157 h 157"/>
                <a:gd name="T2" fmla="*/ 13 w 30"/>
                <a:gd name="T3" fmla="*/ 157 h 157"/>
                <a:gd name="T4" fmla="*/ 0 w 30"/>
                <a:gd name="T5" fmla="*/ 77 h 157"/>
                <a:gd name="T6" fmla="*/ 11 w 30"/>
                <a:gd name="T7" fmla="*/ 0 h 157"/>
                <a:gd name="T8" fmla="*/ 29 w 30"/>
                <a:gd name="T9" fmla="*/ 6 h 157"/>
                <a:gd name="T10" fmla="*/ 19 w 30"/>
                <a:gd name="T11" fmla="*/ 77 h 157"/>
                <a:gd name="T12" fmla="*/ 30 w 30"/>
                <a:gd name="T13" fmla="*/ 150 h 157"/>
                <a:gd name="T14" fmla="*/ 13 w 30"/>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57">
                  <a:moveTo>
                    <a:pt x="13" y="157"/>
                  </a:moveTo>
                  <a:lnTo>
                    <a:pt x="13" y="157"/>
                  </a:lnTo>
                  <a:cubicBezTo>
                    <a:pt x="4" y="134"/>
                    <a:pt x="0" y="109"/>
                    <a:pt x="0" y="77"/>
                  </a:cubicBezTo>
                  <a:cubicBezTo>
                    <a:pt x="0" y="49"/>
                    <a:pt x="4" y="23"/>
                    <a:pt x="11" y="0"/>
                  </a:cubicBezTo>
                  <a:lnTo>
                    <a:pt x="29" y="6"/>
                  </a:lnTo>
                  <a:cubicBezTo>
                    <a:pt x="22" y="27"/>
                    <a:pt x="19" y="51"/>
                    <a:pt x="19" y="77"/>
                  </a:cubicBezTo>
                  <a:cubicBezTo>
                    <a:pt x="19" y="106"/>
                    <a:pt x="23" y="130"/>
                    <a:pt x="30" y="150"/>
                  </a:cubicBezTo>
                  <a:lnTo>
                    <a:pt x="13" y="157"/>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5">
              <a:extLst>
                <a:ext uri="{FF2B5EF4-FFF2-40B4-BE49-F238E27FC236}">
                  <a16:creationId xmlns:a16="http://schemas.microsoft.com/office/drawing/2014/main" id="{BB9EE336-AE81-4D36-B8DE-5698E9FEBBDA}"/>
                </a:ext>
              </a:extLst>
            </p:cNvPr>
            <p:cNvSpPr>
              <a:spLocks/>
            </p:cNvSpPr>
            <p:nvPr/>
          </p:nvSpPr>
          <p:spPr bwMode="auto">
            <a:xfrm>
              <a:off x="10566401" y="2466976"/>
              <a:ext cx="193675" cy="173038"/>
            </a:xfrm>
            <a:custGeom>
              <a:avLst/>
              <a:gdLst>
                <a:gd name="T0" fmla="*/ 17 w 150"/>
                <a:gd name="T1" fmla="*/ 132 h 132"/>
                <a:gd name="T2" fmla="*/ 17 w 150"/>
                <a:gd name="T3" fmla="*/ 132 h 132"/>
                <a:gd name="T4" fmla="*/ 0 w 150"/>
                <a:gd name="T5" fmla="*/ 123 h 132"/>
                <a:gd name="T6" fmla="*/ 144 w 150"/>
                <a:gd name="T7" fmla="*/ 0 h 132"/>
                <a:gd name="T8" fmla="*/ 150 w 150"/>
                <a:gd name="T9" fmla="*/ 17 h 132"/>
                <a:gd name="T10" fmla="*/ 17 w 150"/>
                <a:gd name="T11" fmla="*/ 132 h 132"/>
              </a:gdLst>
              <a:ahLst/>
              <a:cxnLst>
                <a:cxn ang="0">
                  <a:pos x="T0" y="T1"/>
                </a:cxn>
                <a:cxn ang="0">
                  <a:pos x="T2" y="T3"/>
                </a:cxn>
                <a:cxn ang="0">
                  <a:pos x="T4" y="T5"/>
                </a:cxn>
                <a:cxn ang="0">
                  <a:pos x="T6" y="T7"/>
                </a:cxn>
                <a:cxn ang="0">
                  <a:pos x="T8" y="T9"/>
                </a:cxn>
                <a:cxn ang="0">
                  <a:pos x="T10" y="T11"/>
                </a:cxn>
              </a:cxnLst>
              <a:rect l="0" t="0" r="r" b="b"/>
              <a:pathLst>
                <a:path w="150" h="132">
                  <a:moveTo>
                    <a:pt x="17" y="132"/>
                  </a:moveTo>
                  <a:lnTo>
                    <a:pt x="17" y="132"/>
                  </a:lnTo>
                  <a:lnTo>
                    <a:pt x="0" y="123"/>
                  </a:lnTo>
                  <a:cubicBezTo>
                    <a:pt x="30" y="66"/>
                    <a:pt x="82" y="21"/>
                    <a:pt x="144" y="0"/>
                  </a:cubicBezTo>
                  <a:lnTo>
                    <a:pt x="150" y="17"/>
                  </a:lnTo>
                  <a:cubicBezTo>
                    <a:pt x="93" y="37"/>
                    <a:pt x="44" y="79"/>
                    <a:pt x="17" y="132"/>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6">
              <a:extLst>
                <a:ext uri="{FF2B5EF4-FFF2-40B4-BE49-F238E27FC236}">
                  <a16:creationId xmlns:a16="http://schemas.microsoft.com/office/drawing/2014/main" id="{470F4BBD-365A-47FB-9C19-C921E0DE6365}"/>
                </a:ext>
              </a:extLst>
            </p:cNvPr>
            <p:cNvSpPr>
              <a:spLocks/>
            </p:cNvSpPr>
            <p:nvPr/>
          </p:nvSpPr>
          <p:spPr bwMode="auto">
            <a:xfrm>
              <a:off x="10960101" y="2890838"/>
              <a:ext cx="246063" cy="185738"/>
            </a:xfrm>
            <a:custGeom>
              <a:avLst/>
              <a:gdLst>
                <a:gd name="T0" fmla="*/ 61 w 189"/>
                <a:gd name="T1" fmla="*/ 142 h 142"/>
                <a:gd name="T2" fmla="*/ 61 w 189"/>
                <a:gd name="T3" fmla="*/ 142 h 142"/>
                <a:gd name="T4" fmla="*/ 0 w 189"/>
                <a:gd name="T5" fmla="*/ 82 h 142"/>
                <a:gd name="T6" fmla="*/ 13 w 189"/>
                <a:gd name="T7" fmla="*/ 69 h 142"/>
                <a:gd name="T8" fmla="*/ 60 w 189"/>
                <a:gd name="T9" fmla="*/ 115 h 142"/>
                <a:gd name="T10" fmla="*/ 176 w 189"/>
                <a:gd name="T11" fmla="*/ 0 h 142"/>
                <a:gd name="T12" fmla="*/ 189 w 189"/>
                <a:gd name="T13" fmla="*/ 14 h 142"/>
                <a:gd name="T14" fmla="*/ 61 w 189"/>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142">
                  <a:moveTo>
                    <a:pt x="61" y="142"/>
                  </a:moveTo>
                  <a:lnTo>
                    <a:pt x="61" y="142"/>
                  </a:lnTo>
                  <a:lnTo>
                    <a:pt x="0" y="82"/>
                  </a:lnTo>
                  <a:lnTo>
                    <a:pt x="13" y="69"/>
                  </a:lnTo>
                  <a:lnTo>
                    <a:pt x="60" y="115"/>
                  </a:lnTo>
                  <a:lnTo>
                    <a:pt x="176" y="0"/>
                  </a:lnTo>
                  <a:lnTo>
                    <a:pt x="189" y="14"/>
                  </a:lnTo>
                  <a:lnTo>
                    <a:pt x="61" y="142"/>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7">
              <a:extLst>
                <a:ext uri="{FF2B5EF4-FFF2-40B4-BE49-F238E27FC236}">
                  <a16:creationId xmlns:a16="http://schemas.microsoft.com/office/drawing/2014/main" id="{F41A1602-EB1A-4B5D-83EE-C10A33338C94}"/>
                </a:ext>
              </a:extLst>
            </p:cNvPr>
            <p:cNvSpPr>
              <a:spLocks noEditPoints="1"/>
            </p:cNvSpPr>
            <p:nvPr/>
          </p:nvSpPr>
          <p:spPr bwMode="auto">
            <a:xfrm>
              <a:off x="10768013" y="2682876"/>
              <a:ext cx="198438" cy="200025"/>
            </a:xfrm>
            <a:custGeom>
              <a:avLst/>
              <a:gdLst>
                <a:gd name="T0" fmla="*/ 77 w 153"/>
                <a:gd name="T1" fmla="*/ 19 h 153"/>
                <a:gd name="T2" fmla="*/ 77 w 153"/>
                <a:gd name="T3" fmla="*/ 19 h 153"/>
                <a:gd name="T4" fmla="*/ 19 w 153"/>
                <a:gd name="T5" fmla="*/ 77 h 153"/>
                <a:gd name="T6" fmla="*/ 77 w 153"/>
                <a:gd name="T7" fmla="*/ 135 h 153"/>
                <a:gd name="T8" fmla="*/ 135 w 153"/>
                <a:gd name="T9" fmla="*/ 77 h 153"/>
                <a:gd name="T10" fmla="*/ 77 w 153"/>
                <a:gd name="T11" fmla="*/ 19 h 153"/>
                <a:gd name="T12" fmla="*/ 77 w 153"/>
                <a:gd name="T13" fmla="*/ 153 h 153"/>
                <a:gd name="T14" fmla="*/ 77 w 153"/>
                <a:gd name="T15" fmla="*/ 153 h 153"/>
                <a:gd name="T16" fmla="*/ 0 w 153"/>
                <a:gd name="T17" fmla="*/ 77 h 153"/>
                <a:gd name="T18" fmla="*/ 77 w 153"/>
                <a:gd name="T19" fmla="*/ 0 h 153"/>
                <a:gd name="T20" fmla="*/ 153 w 153"/>
                <a:gd name="T21" fmla="*/ 77 h 153"/>
                <a:gd name="T22" fmla="*/ 77 w 153"/>
                <a:gd name="T23"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53">
                  <a:moveTo>
                    <a:pt x="77" y="19"/>
                  </a:moveTo>
                  <a:lnTo>
                    <a:pt x="77" y="19"/>
                  </a:lnTo>
                  <a:cubicBezTo>
                    <a:pt x="45" y="19"/>
                    <a:pt x="19" y="45"/>
                    <a:pt x="19" y="77"/>
                  </a:cubicBezTo>
                  <a:cubicBezTo>
                    <a:pt x="19" y="109"/>
                    <a:pt x="45" y="135"/>
                    <a:pt x="77" y="135"/>
                  </a:cubicBezTo>
                  <a:cubicBezTo>
                    <a:pt x="109" y="135"/>
                    <a:pt x="135" y="109"/>
                    <a:pt x="135" y="77"/>
                  </a:cubicBezTo>
                  <a:cubicBezTo>
                    <a:pt x="135" y="45"/>
                    <a:pt x="109" y="19"/>
                    <a:pt x="77" y="19"/>
                  </a:cubicBezTo>
                  <a:close/>
                  <a:moveTo>
                    <a:pt x="77" y="153"/>
                  </a:moveTo>
                  <a:lnTo>
                    <a:pt x="77" y="153"/>
                  </a:lnTo>
                  <a:cubicBezTo>
                    <a:pt x="35" y="153"/>
                    <a:pt x="0" y="119"/>
                    <a:pt x="0" y="77"/>
                  </a:cubicBezTo>
                  <a:cubicBezTo>
                    <a:pt x="0" y="35"/>
                    <a:pt x="35" y="0"/>
                    <a:pt x="77" y="0"/>
                  </a:cubicBezTo>
                  <a:cubicBezTo>
                    <a:pt x="119" y="0"/>
                    <a:pt x="153" y="35"/>
                    <a:pt x="153" y="77"/>
                  </a:cubicBezTo>
                  <a:cubicBezTo>
                    <a:pt x="153" y="119"/>
                    <a:pt x="119" y="153"/>
                    <a:pt x="77" y="153"/>
                  </a:cubicBez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98">
              <a:extLst>
                <a:ext uri="{FF2B5EF4-FFF2-40B4-BE49-F238E27FC236}">
                  <a16:creationId xmlns:a16="http://schemas.microsoft.com/office/drawing/2014/main" id="{1CF0D9A0-474B-409E-8F48-A06A85F8C879}"/>
                </a:ext>
              </a:extLst>
            </p:cNvPr>
            <p:cNvSpPr>
              <a:spLocks/>
            </p:cNvSpPr>
            <p:nvPr/>
          </p:nvSpPr>
          <p:spPr bwMode="auto">
            <a:xfrm>
              <a:off x="3367088" y="1928813"/>
              <a:ext cx="7470775" cy="276225"/>
            </a:xfrm>
            <a:custGeom>
              <a:avLst/>
              <a:gdLst>
                <a:gd name="T0" fmla="*/ 5761 w 5761"/>
                <a:gd name="T1" fmla="*/ 211 h 211"/>
                <a:gd name="T2" fmla="*/ 5761 w 5761"/>
                <a:gd name="T3" fmla="*/ 211 h 211"/>
                <a:gd name="T4" fmla="*/ 5761 w 5761"/>
                <a:gd name="T5" fmla="*/ 0 h 211"/>
                <a:gd name="T6" fmla="*/ 0 w 5761"/>
                <a:gd name="T7" fmla="*/ 0 h 211"/>
                <a:gd name="T8" fmla="*/ 0 w 5761"/>
                <a:gd name="T9" fmla="*/ 181 h 211"/>
              </a:gdLst>
              <a:ahLst/>
              <a:cxnLst>
                <a:cxn ang="0">
                  <a:pos x="T0" y="T1"/>
                </a:cxn>
                <a:cxn ang="0">
                  <a:pos x="T2" y="T3"/>
                </a:cxn>
                <a:cxn ang="0">
                  <a:pos x="T4" y="T5"/>
                </a:cxn>
                <a:cxn ang="0">
                  <a:pos x="T6" y="T7"/>
                </a:cxn>
                <a:cxn ang="0">
                  <a:pos x="T8" y="T9"/>
                </a:cxn>
              </a:cxnLst>
              <a:rect l="0" t="0" r="r" b="b"/>
              <a:pathLst>
                <a:path w="5761" h="211">
                  <a:moveTo>
                    <a:pt x="5761" y="211"/>
                  </a:moveTo>
                  <a:lnTo>
                    <a:pt x="5761" y="211"/>
                  </a:lnTo>
                  <a:lnTo>
                    <a:pt x="5761" y="0"/>
                  </a:lnTo>
                  <a:lnTo>
                    <a:pt x="0" y="0"/>
                  </a:lnTo>
                  <a:lnTo>
                    <a:pt x="0" y="181"/>
                  </a:lnTo>
                </a:path>
              </a:pathLst>
            </a:custGeom>
            <a:noFill/>
            <a:ln w="25400" cap="flat">
              <a:solidFill>
                <a:srgbClr val="54545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99">
              <a:extLst>
                <a:ext uri="{FF2B5EF4-FFF2-40B4-BE49-F238E27FC236}">
                  <a16:creationId xmlns:a16="http://schemas.microsoft.com/office/drawing/2014/main" id="{59E2ADDB-2D38-4B9D-86BD-9047770E01CC}"/>
                </a:ext>
              </a:extLst>
            </p:cNvPr>
            <p:cNvSpPr>
              <a:spLocks/>
            </p:cNvSpPr>
            <p:nvPr/>
          </p:nvSpPr>
          <p:spPr bwMode="auto">
            <a:xfrm>
              <a:off x="3324226" y="2135188"/>
              <a:ext cx="84138" cy="103188"/>
            </a:xfrm>
            <a:custGeom>
              <a:avLst/>
              <a:gdLst>
                <a:gd name="T0" fmla="*/ 33 w 65"/>
                <a:gd name="T1" fmla="*/ 79 h 79"/>
                <a:gd name="T2" fmla="*/ 33 w 65"/>
                <a:gd name="T3" fmla="*/ 79 h 79"/>
                <a:gd name="T4" fmla="*/ 0 w 65"/>
                <a:gd name="T5" fmla="*/ 0 h 79"/>
                <a:gd name="T6" fmla="*/ 33 w 65"/>
                <a:gd name="T7" fmla="*/ 19 h 79"/>
                <a:gd name="T8" fmla="*/ 65 w 65"/>
                <a:gd name="T9" fmla="*/ 0 h 79"/>
                <a:gd name="T10" fmla="*/ 33 w 65"/>
                <a:gd name="T11" fmla="*/ 79 h 79"/>
              </a:gdLst>
              <a:ahLst/>
              <a:cxnLst>
                <a:cxn ang="0">
                  <a:pos x="T0" y="T1"/>
                </a:cxn>
                <a:cxn ang="0">
                  <a:pos x="T2" y="T3"/>
                </a:cxn>
                <a:cxn ang="0">
                  <a:pos x="T4" y="T5"/>
                </a:cxn>
                <a:cxn ang="0">
                  <a:pos x="T6" y="T7"/>
                </a:cxn>
                <a:cxn ang="0">
                  <a:pos x="T8" y="T9"/>
                </a:cxn>
                <a:cxn ang="0">
                  <a:pos x="T10" y="T11"/>
                </a:cxn>
              </a:cxnLst>
              <a:rect l="0" t="0" r="r" b="b"/>
              <a:pathLst>
                <a:path w="65" h="79">
                  <a:moveTo>
                    <a:pt x="33" y="79"/>
                  </a:moveTo>
                  <a:lnTo>
                    <a:pt x="33" y="79"/>
                  </a:lnTo>
                  <a:lnTo>
                    <a:pt x="0" y="0"/>
                  </a:lnTo>
                  <a:lnTo>
                    <a:pt x="33" y="19"/>
                  </a:lnTo>
                  <a:lnTo>
                    <a:pt x="65" y="0"/>
                  </a:lnTo>
                  <a:lnTo>
                    <a:pt x="33" y="79"/>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00">
              <a:extLst>
                <a:ext uri="{FF2B5EF4-FFF2-40B4-BE49-F238E27FC236}">
                  <a16:creationId xmlns:a16="http://schemas.microsoft.com/office/drawing/2014/main" id="{31D07226-E290-4141-96F3-080067E3AFF4}"/>
                </a:ext>
              </a:extLst>
            </p:cNvPr>
            <p:cNvSpPr>
              <a:spLocks/>
            </p:cNvSpPr>
            <p:nvPr/>
          </p:nvSpPr>
          <p:spPr bwMode="auto">
            <a:xfrm>
              <a:off x="9598026" y="2797176"/>
              <a:ext cx="549275" cy="0"/>
            </a:xfrm>
            <a:custGeom>
              <a:avLst/>
              <a:gdLst>
                <a:gd name="T0" fmla="*/ 0 w 423"/>
                <a:gd name="T1" fmla="*/ 0 w 423"/>
                <a:gd name="T2" fmla="*/ 423 w 423"/>
              </a:gdLst>
              <a:ahLst/>
              <a:cxnLst>
                <a:cxn ang="0">
                  <a:pos x="T0" y="0"/>
                </a:cxn>
                <a:cxn ang="0">
                  <a:pos x="T1" y="0"/>
                </a:cxn>
                <a:cxn ang="0">
                  <a:pos x="T2" y="0"/>
                </a:cxn>
              </a:cxnLst>
              <a:rect l="0" t="0" r="r" b="b"/>
              <a:pathLst>
                <a:path w="423">
                  <a:moveTo>
                    <a:pt x="0" y="0"/>
                  </a:moveTo>
                  <a:lnTo>
                    <a:pt x="0" y="0"/>
                  </a:lnTo>
                  <a:lnTo>
                    <a:pt x="423" y="0"/>
                  </a:lnTo>
                </a:path>
              </a:pathLst>
            </a:custGeom>
            <a:noFill/>
            <a:ln w="25400" cap="flat">
              <a:solidFill>
                <a:srgbClr val="54545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01">
              <a:extLst>
                <a:ext uri="{FF2B5EF4-FFF2-40B4-BE49-F238E27FC236}">
                  <a16:creationId xmlns:a16="http://schemas.microsoft.com/office/drawing/2014/main" id="{A77EA2FB-BF7F-4B9E-B3E0-4C46D0440437}"/>
                </a:ext>
              </a:extLst>
            </p:cNvPr>
            <p:cNvSpPr>
              <a:spLocks/>
            </p:cNvSpPr>
            <p:nvPr/>
          </p:nvSpPr>
          <p:spPr bwMode="auto">
            <a:xfrm>
              <a:off x="10117138" y="2754313"/>
              <a:ext cx="104775" cy="85725"/>
            </a:xfrm>
            <a:custGeom>
              <a:avLst/>
              <a:gdLst>
                <a:gd name="T0" fmla="*/ 80 w 80"/>
                <a:gd name="T1" fmla="*/ 32 h 65"/>
                <a:gd name="T2" fmla="*/ 80 w 80"/>
                <a:gd name="T3" fmla="*/ 32 h 65"/>
                <a:gd name="T4" fmla="*/ 0 w 80"/>
                <a:gd name="T5" fmla="*/ 65 h 65"/>
                <a:gd name="T6" fmla="*/ 19 w 80"/>
                <a:gd name="T7" fmla="*/ 32 h 65"/>
                <a:gd name="T8" fmla="*/ 0 w 80"/>
                <a:gd name="T9" fmla="*/ 0 h 65"/>
                <a:gd name="T10" fmla="*/ 80 w 80"/>
                <a:gd name="T11" fmla="*/ 32 h 65"/>
              </a:gdLst>
              <a:ahLst/>
              <a:cxnLst>
                <a:cxn ang="0">
                  <a:pos x="T0" y="T1"/>
                </a:cxn>
                <a:cxn ang="0">
                  <a:pos x="T2" y="T3"/>
                </a:cxn>
                <a:cxn ang="0">
                  <a:pos x="T4" y="T5"/>
                </a:cxn>
                <a:cxn ang="0">
                  <a:pos x="T6" y="T7"/>
                </a:cxn>
                <a:cxn ang="0">
                  <a:pos x="T8" y="T9"/>
                </a:cxn>
                <a:cxn ang="0">
                  <a:pos x="T10" y="T11"/>
                </a:cxn>
              </a:cxnLst>
              <a:rect l="0" t="0" r="r" b="b"/>
              <a:pathLst>
                <a:path w="80" h="65">
                  <a:moveTo>
                    <a:pt x="80" y="32"/>
                  </a:moveTo>
                  <a:lnTo>
                    <a:pt x="80" y="32"/>
                  </a:lnTo>
                  <a:lnTo>
                    <a:pt x="0" y="65"/>
                  </a:lnTo>
                  <a:lnTo>
                    <a:pt x="19" y="32"/>
                  </a:lnTo>
                  <a:lnTo>
                    <a:pt x="0" y="0"/>
                  </a:lnTo>
                  <a:lnTo>
                    <a:pt x="80" y="32"/>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02">
              <a:extLst>
                <a:ext uri="{FF2B5EF4-FFF2-40B4-BE49-F238E27FC236}">
                  <a16:creationId xmlns:a16="http://schemas.microsoft.com/office/drawing/2014/main" id="{05B0B87F-4B58-4AD5-97A7-8BFAEE7524F6}"/>
                </a:ext>
              </a:extLst>
            </p:cNvPr>
            <p:cNvSpPr>
              <a:spLocks/>
            </p:cNvSpPr>
            <p:nvPr/>
          </p:nvSpPr>
          <p:spPr bwMode="auto">
            <a:xfrm>
              <a:off x="5872163" y="2797176"/>
              <a:ext cx="550863" cy="0"/>
            </a:xfrm>
            <a:custGeom>
              <a:avLst/>
              <a:gdLst>
                <a:gd name="T0" fmla="*/ 0 w 424"/>
                <a:gd name="T1" fmla="*/ 0 w 424"/>
                <a:gd name="T2" fmla="*/ 424 w 424"/>
              </a:gdLst>
              <a:ahLst/>
              <a:cxnLst>
                <a:cxn ang="0">
                  <a:pos x="T0" y="0"/>
                </a:cxn>
                <a:cxn ang="0">
                  <a:pos x="T1" y="0"/>
                </a:cxn>
                <a:cxn ang="0">
                  <a:pos x="T2" y="0"/>
                </a:cxn>
              </a:cxnLst>
              <a:rect l="0" t="0" r="r" b="b"/>
              <a:pathLst>
                <a:path w="424">
                  <a:moveTo>
                    <a:pt x="0" y="0"/>
                  </a:moveTo>
                  <a:lnTo>
                    <a:pt x="0" y="0"/>
                  </a:lnTo>
                  <a:lnTo>
                    <a:pt x="424" y="0"/>
                  </a:lnTo>
                </a:path>
              </a:pathLst>
            </a:custGeom>
            <a:noFill/>
            <a:ln w="25400" cap="flat">
              <a:solidFill>
                <a:srgbClr val="54545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03">
              <a:extLst>
                <a:ext uri="{FF2B5EF4-FFF2-40B4-BE49-F238E27FC236}">
                  <a16:creationId xmlns:a16="http://schemas.microsoft.com/office/drawing/2014/main" id="{352EDA62-B0B1-4AC0-BE99-DD8D5F72FF40}"/>
                </a:ext>
              </a:extLst>
            </p:cNvPr>
            <p:cNvSpPr>
              <a:spLocks/>
            </p:cNvSpPr>
            <p:nvPr/>
          </p:nvSpPr>
          <p:spPr bwMode="auto">
            <a:xfrm>
              <a:off x="6392863" y="2754313"/>
              <a:ext cx="101600" cy="85725"/>
            </a:xfrm>
            <a:custGeom>
              <a:avLst/>
              <a:gdLst>
                <a:gd name="T0" fmla="*/ 79 w 79"/>
                <a:gd name="T1" fmla="*/ 32 h 65"/>
                <a:gd name="T2" fmla="*/ 79 w 79"/>
                <a:gd name="T3" fmla="*/ 32 h 65"/>
                <a:gd name="T4" fmla="*/ 0 w 79"/>
                <a:gd name="T5" fmla="*/ 65 h 65"/>
                <a:gd name="T6" fmla="*/ 19 w 79"/>
                <a:gd name="T7" fmla="*/ 32 h 65"/>
                <a:gd name="T8" fmla="*/ 0 w 79"/>
                <a:gd name="T9" fmla="*/ 0 h 65"/>
                <a:gd name="T10" fmla="*/ 79 w 79"/>
                <a:gd name="T11" fmla="*/ 32 h 65"/>
              </a:gdLst>
              <a:ahLst/>
              <a:cxnLst>
                <a:cxn ang="0">
                  <a:pos x="T0" y="T1"/>
                </a:cxn>
                <a:cxn ang="0">
                  <a:pos x="T2" y="T3"/>
                </a:cxn>
                <a:cxn ang="0">
                  <a:pos x="T4" y="T5"/>
                </a:cxn>
                <a:cxn ang="0">
                  <a:pos x="T6" y="T7"/>
                </a:cxn>
                <a:cxn ang="0">
                  <a:pos x="T8" y="T9"/>
                </a:cxn>
                <a:cxn ang="0">
                  <a:pos x="T10" y="T11"/>
                </a:cxn>
              </a:cxnLst>
              <a:rect l="0" t="0" r="r" b="b"/>
              <a:pathLst>
                <a:path w="79" h="65">
                  <a:moveTo>
                    <a:pt x="79" y="32"/>
                  </a:moveTo>
                  <a:lnTo>
                    <a:pt x="79" y="32"/>
                  </a:lnTo>
                  <a:lnTo>
                    <a:pt x="0" y="65"/>
                  </a:lnTo>
                  <a:lnTo>
                    <a:pt x="19" y="32"/>
                  </a:lnTo>
                  <a:lnTo>
                    <a:pt x="0" y="0"/>
                  </a:lnTo>
                  <a:lnTo>
                    <a:pt x="79" y="32"/>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04">
              <a:extLst>
                <a:ext uri="{FF2B5EF4-FFF2-40B4-BE49-F238E27FC236}">
                  <a16:creationId xmlns:a16="http://schemas.microsoft.com/office/drawing/2014/main" id="{361534FE-0152-46D5-89FB-8854B29AAE1A}"/>
                </a:ext>
              </a:extLst>
            </p:cNvPr>
            <p:cNvSpPr>
              <a:spLocks/>
            </p:cNvSpPr>
            <p:nvPr/>
          </p:nvSpPr>
          <p:spPr bwMode="auto">
            <a:xfrm>
              <a:off x="7735888" y="2797176"/>
              <a:ext cx="549275" cy="0"/>
            </a:xfrm>
            <a:custGeom>
              <a:avLst/>
              <a:gdLst>
                <a:gd name="T0" fmla="*/ 0 w 423"/>
                <a:gd name="T1" fmla="*/ 0 w 423"/>
                <a:gd name="T2" fmla="*/ 423 w 423"/>
              </a:gdLst>
              <a:ahLst/>
              <a:cxnLst>
                <a:cxn ang="0">
                  <a:pos x="T0" y="0"/>
                </a:cxn>
                <a:cxn ang="0">
                  <a:pos x="T1" y="0"/>
                </a:cxn>
                <a:cxn ang="0">
                  <a:pos x="T2" y="0"/>
                </a:cxn>
              </a:cxnLst>
              <a:rect l="0" t="0" r="r" b="b"/>
              <a:pathLst>
                <a:path w="423">
                  <a:moveTo>
                    <a:pt x="0" y="0"/>
                  </a:moveTo>
                  <a:lnTo>
                    <a:pt x="0" y="0"/>
                  </a:lnTo>
                  <a:lnTo>
                    <a:pt x="423" y="0"/>
                  </a:lnTo>
                </a:path>
              </a:pathLst>
            </a:custGeom>
            <a:noFill/>
            <a:ln w="25400" cap="flat">
              <a:solidFill>
                <a:srgbClr val="54545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05">
              <a:extLst>
                <a:ext uri="{FF2B5EF4-FFF2-40B4-BE49-F238E27FC236}">
                  <a16:creationId xmlns:a16="http://schemas.microsoft.com/office/drawing/2014/main" id="{03EA03BD-824D-4133-B86A-55F4CD2CDEF4}"/>
                </a:ext>
              </a:extLst>
            </p:cNvPr>
            <p:cNvSpPr>
              <a:spLocks/>
            </p:cNvSpPr>
            <p:nvPr/>
          </p:nvSpPr>
          <p:spPr bwMode="auto">
            <a:xfrm>
              <a:off x="8255001" y="2754313"/>
              <a:ext cx="103188" cy="85725"/>
            </a:xfrm>
            <a:custGeom>
              <a:avLst/>
              <a:gdLst>
                <a:gd name="T0" fmla="*/ 80 w 80"/>
                <a:gd name="T1" fmla="*/ 32 h 65"/>
                <a:gd name="T2" fmla="*/ 80 w 80"/>
                <a:gd name="T3" fmla="*/ 32 h 65"/>
                <a:gd name="T4" fmla="*/ 0 w 80"/>
                <a:gd name="T5" fmla="*/ 65 h 65"/>
                <a:gd name="T6" fmla="*/ 19 w 80"/>
                <a:gd name="T7" fmla="*/ 32 h 65"/>
                <a:gd name="T8" fmla="*/ 0 w 80"/>
                <a:gd name="T9" fmla="*/ 0 h 65"/>
                <a:gd name="T10" fmla="*/ 80 w 80"/>
                <a:gd name="T11" fmla="*/ 32 h 65"/>
              </a:gdLst>
              <a:ahLst/>
              <a:cxnLst>
                <a:cxn ang="0">
                  <a:pos x="T0" y="T1"/>
                </a:cxn>
                <a:cxn ang="0">
                  <a:pos x="T2" y="T3"/>
                </a:cxn>
                <a:cxn ang="0">
                  <a:pos x="T4" y="T5"/>
                </a:cxn>
                <a:cxn ang="0">
                  <a:pos x="T6" y="T7"/>
                </a:cxn>
                <a:cxn ang="0">
                  <a:pos x="T8" y="T9"/>
                </a:cxn>
                <a:cxn ang="0">
                  <a:pos x="T10" y="T11"/>
                </a:cxn>
              </a:cxnLst>
              <a:rect l="0" t="0" r="r" b="b"/>
              <a:pathLst>
                <a:path w="80" h="65">
                  <a:moveTo>
                    <a:pt x="80" y="32"/>
                  </a:moveTo>
                  <a:lnTo>
                    <a:pt x="80" y="32"/>
                  </a:lnTo>
                  <a:lnTo>
                    <a:pt x="0" y="65"/>
                  </a:lnTo>
                  <a:lnTo>
                    <a:pt x="19" y="32"/>
                  </a:lnTo>
                  <a:lnTo>
                    <a:pt x="0" y="0"/>
                  </a:lnTo>
                  <a:lnTo>
                    <a:pt x="80" y="32"/>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06">
              <a:extLst>
                <a:ext uri="{FF2B5EF4-FFF2-40B4-BE49-F238E27FC236}">
                  <a16:creationId xmlns:a16="http://schemas.microsoft.com/office/drawing/2014/main" id="{2D4F9843-B671-48CF-B016-816606CB702B}"/>
                </a:ext>
              </a:extLst>
            </p:cNvPr>
            <p:cNvSpPr>
              <a:spLocks/>
            </p:cNvSpPr>
            <p:nvPr/>
          </p:nvSpPr>
          <p:spPr bwMode="auto">
            <a:xfrm>
              <a:off x="2147888" y="2797176"/>
              <a:ext cx="547688" cy="0"/>
            </a:xfrm>
            <a:custGeom>
              <a:avLst/>
              <a:gdLst>
                <a:gd name="T0" fmla="*/ 0 w 423"/>
                <a:gd name="T1" fmla="*/ 0 w 423"/>
                <a:gd name="T2" fmla="*/ 423 w 423"/>
              </a:gdLst>
              <a:ahLst/>
              <a:cxnLst>
                <a:cxn ang="0">
                  <a:pos x="T0" y="0"/>
                </a:cxn>
                <a:cxn ang="0">
                  <a:pos x="T1" y="0"/>
                </a:cxn>
                <a:cxn ang="0">
                  <a:pos x="T2" y="0"/>
                </a:cxn>
              </a:cxnLst>
              <a:rect l="0" t="0" r="r" b="b"/>
              <a:pathLst>
                <a:path w="423">
                  <a:moveTo>
                    <a:pt x="0" y="0"/>
                  </a:moveTo>
                  <a:lnTo>
                    <a:pt x="0" y="0"/>
                  </a:lnTo>
                  <a:lnTo>
                    <a:pt x="423" y="0"/>
                  </a:lnTo>
                </a:path>
              </a:pathLst>
            </a:custGeom>
            <a:noFill/>
            <a:ln w="25400" cap="flat">
              <a:solidFill>
                <a:srgbClr val="54545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07">
              <a:extLst>
                <a:ext uri="{FF2B5EF4-FFF2-40B4-BE49-F238E27FC236}">
                  <a16:creationId xmlns:a16="http://schemas.microsoft.com/office/drawing/2014/main" id="{71121399-2718-45F4-BF41-42A634AD4CB6}"/>
                </a:ext>
              </a:extLst>
            </p:cNvPr>
            <p:cNvSpPr>
              <a:spLocks/>
            </p:cNvSpPr>
            <p:nvPr/>
          </p:nvSpPr>
          <p:spPr bwMode="auto">
            <a:xfrm>
              <a:off x="2667001" y="2754313"/>
              <a:ext cx="103188" cy="85725"/>
            </a:xfrm>
            <a:custGeom>
              <a:avLst/>
              <a:gdLst>
                <a:gd name="T0" fmla="*/ 80 w 80"/>
                <a:gd name="T1" fmla="*/ 32 h 65"/>
                <a:gd name="T2" fmla="*/ 80 w 80"/>
                <a:gd name="T3" fmla="*/ 32 h 65"/>
                <a:gd name="T4" fmla="*/ 0 w 80"/>
                <a:gd name="T5" fmla="*/ 65 h 65"/>
                <a:gd name="T6" fmla="*/ 19 w 80"/>
                <a:gd name="T7" fmla="*/ 32 h 65"/>
                <a:gd name="T8" fmla="*/ 0 w 80"/>
                <a:gd name="T9" fmla="*/ 0 h 65"/>
                <a:gd name="T10" fmla="*/ 80 w 80"/>
                <a:gd name="T11" fmla="*/ 32 h 65"/>
              </a:gdLst>
              <a:ahLst/>
              <a:cxnLst>
                <a:cxn ang="0">
                  <a:pos x="T0" y="T1"/>
                </a:cxn>
                <a:cxn ang="0">
                  <a:pos x="T2" y="T3"/>
                </a:cxn>
                <a:cxn ang="0">
                  <a:pos x="T4" y="T5"/>
                </a:cxn>
                <a:cxn ang="0">
                  <a:pos x="T6" y="T7"/>
                </a:cxn>
                <a:cxn ang="0">
                  <a:pos x="T8" y="T9"/>
                </a:cxn>
                <a:cxn ang="0">
                  <a:pos x="T10" y="T11"/>
                </a:cxn>
              </a:cxnLst>
              <a:rect l="0" t="0" r="r" b="b"/>
              <a:pathLst>
                <a:path w="80" h="65">
                  <a:moveTo>
                    <a:pt x="80" y="32"/>
                  </a:moveTo>
                  <a:lnTo>
                    <a:pt x="80" y="32"/>
                  </a:lnTo>
                  <a:lnTo>
                    <a:pt x="0" y="65"/>
                  </a:lnTo>
                  <a:lnTo>
                    <a:pt x="19" y="32"/>
                  </a:lnTo>
                  <a:lnTo>
                    <a:pt x="0" y="0"/>
                  </a:lnTo>
                  <a:lnTo>
                    <a:pt x="80" y="32"/>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08">
              <a:extLst>
                <a:ext uri="{FF2B5EF4-FFF2-40B4-BE49-F238E27FC236}">
                  <a16:creationId xmlns:a16="http://schemas.microsoft.com/office/drawing/2014/main" id="{363CA637-BDC0-48B3-BAE9-94027FEA4A45}"/>
                </a:ext>
              </a:extLst>
            </p:cNvPr>
            <p:cNvSpPr>
              <a:spLocks/>
            </p:cNvSpPr>
            <p:nvPr/>
          </p:nvSpPr>
          <p:spPr bwMode="auto">
            <a:xfrm>
              <a:off x="4010026" y="2667001"/>
              <a:ext cx="549275" cy="0"/>
            </a:xfrm>
            <a:custGeom>
              <a:avLst/>
              <a:gdLst>
                <a:gd name="T0" fmla="*/ 0 w 424"/>
                <a:gd name="T1" fmla="*/ 0 w 424"/>
                <a:gd name="T2" fmla="*/ 424 w 424"/>
              </a:gdLst>
              <a:ahLst/>
              <a:cxnLst>
                <a:cxn ang="0">
                  <a:pos x="T0" y="0"/>
                </a:cxn>
                <a:cxn ang="0">
                  <a:pos x="T1" y="0"/>
                </a:cxn>
                <a:cxn ang="0">
                  <a:pos x="T2" y="0"/>
                </a:cxn>
              </a:cxnLst>
              <a:rect l="0" t="0" r="r" b="b"/>
              <a:pathLst>
                <a:path w="424">
                  <a:moveTo>
                    <a:pt x="0" y="0"/>
                  </a:moveTo>
                  <a:lnTo>
                    <a:pt x="0" y="0"/>
                  </a:lnTo>
                  <a:lnTo>
                    <a:pt x="424" y="0"/>
                  </a:lnTo>
                </a:path>
              </a:pathLst>
            </a:custGeom>
            <a:noFill/>
            <a:ln w="25400" cap="flat">
              <a:solidFill>
                <a:srgbClr val="54545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09">
              <a:extLst>
                <a:ext uri="{FF2B5EF4-FFF2-40B4-BE49-F238E27FC236}">
                  <a16:creationId xmlns:a16="http://schemas.microsoft.com/office/drawing/2014/main" id="{740A0BDD-54C0-4137-BAE7-4912E77C4D0D}"/>
                </a:ext>
              </a:extLst>
            </p:cNvPr>
            <p:cNvSpPr>
              <a:spLocks/>
            </p:cNvSpPr>
            <p:nvPr/>
          </p:nvSpPr>
          <p:spPr bwMode="auto">
            <a:xfrm>
              <a:off x="4530726" y="2624138"/>
              <a:ext cx="101600" cy="85725"/>
            </a:xfrm>
            <a:custGeom>
              <a:avLst/>
              <a:gdLst>
                <a:gd name="T0" fmla="*/ 79 w 79"/>
                <a:gd name="T1" fmla="*/ 33 h 65"/>
                <a:gd name="T2" fmla="*/ 79 w 79"/>
                <a:gd name="T3" fmla="*/ 33 h 65"/>
                <a:gd name="T4" fmla="*/ 0 w 79"/>
                <a:gd name="T5" fmla="*/ 65 h 65"/>
                <a:gd name="T6" fmla="*/ 18 w 79"/>
                <a:gd name="T7" fmla="*/ 33 h 65"/>
                <a:gd name="T8" fmla="*/ 0 w 79"/>
                <a:gd name="T9" fmla="*/ 0 h 65"/>
                <a:gd name="T10" fmla="*/ 79 w 79"/>
                <a:gd name="T11" fmla="*/ 33 h 65"/>
              </a:gdLst>
              <a:ahLst/>
              <a:cxnLst>
                <a:cxn ang="0">
                  <a:pos x="T0" y="T1"/>
                </a:cxn>
                <a:cxn ang="0">
                  <a:pos x="T2" y="T3"/>
                </a:cxn>
                <a:cxn ang="0">
                  <a:pos x="T4" y="T5"/>
                </a:cxn>
                <a:cxn ang="0">
                  <a:pos x="T6" y="T7"/>
                </a:cxn>
                <a:cxn ang="0">
                  <a:pos x="T8" y="T9"/>
                </a:cxn>
                <a:cxn ang="0">
                  <a:pos x="T10" y="T11"/>
                </a:cxn>
              </a:cxnLst>
              <a:rect l="0" t="0" r="r" b="b"/>
              <a:pathLst>
                <a:path w="79" h="65">
                  <a:moveTo>
                    <a:pt x="79" y="33"/>
                  </a:moveTo>
                  <a:lnTo>
                    <a:pt x="79" y="33"/>
                  </a:lnTo>
                  <a:lnTo>
                    <a:pt x="0" y="65"/>
                  </a:lnTo>
                  <a:lnTo>
                    <a:pt x="18" y="33"/>
                  </a:lnTo>
                  <a:lnTo>
                    <a:pt x="0" y="0"/>
                  </a:lnTo>
                  <a:lnTo>
                    <a:pt x="79" y="33"/>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10">
              <a:extLst>
                <a:ext uri="{FF2B5EF4-FFF2-40B4-BE49-F238E27FC236}">
                  <a16:creationId xmlns:a16="http://schemas.microsoft.com/office/drawing/2014/main" id="{D90B0B84-3848-442E-999F-C910FD0F79A6}"/>
                </a:ext>
              </a:extLst>
            </p:cNvPr>
            <p:cNvSpPr>
              <a:spLocks/>
            </p:cNvSpPr>
            <p:nvPr/>
          </p:nvSpPr>
          <p:spPr bwMode="auto">
            <a:xfrm>
              <a:off x="4084638" y="2927351"/>
              <a:ext cx="547688" cy="0"/>
            </a:xfrm>
            <a:custGeom>
              <a:avLst/>
              <a:gdLst>
                <a:gd name="T0" fmla="*/ 423 w 423"/>
                <a:gd name="T1" fmla="*/ 423 w 423"/>
                <a:gd name="T2" fmla="*/ 0 w 423"/>
              </a:gdLst>
              <a:ahLst/>
              <a:cxnLst>
                <a:cxn ang="0">
                  <a:pos x="T0" y="0"/>
                </a:cxn>
                <a:cxn ang="0">
                  <a:pos x="T1" y="0"/>
                </a:cxn>
                <a:cxn ang="0">
                  <a:pos x="T2" y="0"/>
                </a:cxn>
              </a:cxnLst>
              <a:rect l="0" t="0" r="r" b="b"/>
              <a:pathLst>
                <a:path w="423">
                  <a:moveTo>
                    <a:pt x="423" y="0"/>
                  </a:moveTo>
                  <a:lnTo>
                    <a:pt x="423" y="0"/>
                  </a:lnTo>
                  <a:lnTo>
                    <a:pt x="0" y="0"/>
                  </a:lnTo>
                </a:path>
              </a:pathLst>
            </a:custGeom>
            <a:noFill/>
            <a:ln w="25400" cap="flat">
              <a:solidFill>
                <a:srgbClr val="54545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11">
              <a:extLst>
                <a:ext uri="{FF2B5EF4-FFF2-40B4-BE49-F238E27FC236}">
                  <a16:creationId xmlns:a16="http://schemas.microsoft.com/office/drawing/2014/main" id="{A1C8EA52-8E37-4996-8A80-DF32427135BB}"/>
                </a:ext>
              </a:extLst>
            </p:cNvPr>
            <p:cNvSpPr>
              <a:spLocks/>
            </p:cNvSpPr>
            <p:nvPr/>
          </p:nvSpPr>
          <p:spPr bwMode="auto">
            <a:xfrm>
              <a:off x="4010026" y="2884488"/>
              <a:ext cx="103188" cy="85725"/>
            </a:xfrm>
            <a:custGeom>
              <a:avLst/>
              <a:gdLst>
                <a:gd name="T0" fmla="*/ 0 w 80"/>
                <a:gd name="T1" fmla="*/ 33 h 66"/>
                <a:gd name="T2" fmla="*/ 0 w 80"/>
                <a:gd name="T3" fmla="*/ 33 h 66"/>
                <a:gd name="T4" fmla="*/ 80 w 80"/>
                <a:gd name="T5" fmla="*/ 0 h 66"/>
                <a:gd name="T6" fmla="*/ 61 w 80"/>
                <a:gd name="T7" fmla="*/ 33 h 66"/>
                <a:gd name="T8" fmla="*/ 80 w 80"/>
                <a:gd name="T9" fmla="*/ 66 h 66"/>
                <a:gd name="T10" fmla="*/ 0 w 80"/>
                <a:gd name="T11" fmla="*/ 33 h 66"/>
              </a:gdLst>
              <a:ahLst/>
              <a:cxnLst>
                <a:cxn ang="0">
                  <a:pos x="T0" y="T1"/>
                </a:cxn>
                <a:cxn ang="0">
                  <a:pos x="T2" y="T3"/>
                </a:cxn>
                <a:cxn ang="0">
                  <a:pos x="T4" y="T5"/>
                </a:cxn>
                <a:cxn ang="0">
                  <a:pos x="T6" y="T7"/>
                </a:cxn>
                <a:cxn ang="0">
                  <a:pos x="T8" y="T9"/>
                </a:cxn>
                <a:cxn ang="0">
                  <a:pos x="T10" y="T11"/>
                </a:cxn>
              </a:cxnLst>
              <a:rect l="0" t="0" r="r" b="b"/>
              <a:pathLst>
                <a:path w="80" h="66">
                  <a:moveTo>
                    <a:pt x="0" y="33"/>
                  </a:moveTo>
                  <a:lnTo>
                    <a:pt x="0" y="33"/>
                  </a:lnTo>
                  <a:lnTo>
                    <a:pt x="80" y="0"/>
                  </a:lnTo>
                  <a:lnTo>
                    <a:pt x="61" y="33"/>
                  </a:lnTo>
                  <a:lnTo>
                    <a:pt x="80" y="66"/>
                  </a:lnTo>
                  <a:lnTo>
                    <a:pt x="0" y="33"/>
                  </a:lnTo>
                  <a:close/>
                </a:path>
              </a:pathLst>
            </a:custGeom>
            <a:solidFill>
              <a:srgbClr val="54545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953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0"/>
            <a:ext cx="12192000" cy="3255377"/>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61" y="3088501"/>
            <a:ext cx="8069677" cy="35395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1" y="1073690"/>
            <a:ext cx="12191999" cy="553998"/>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r>
              <a:rPr lang="en-US" dirty="0"/>
              <a:t>Intents</a:t>
            </a:r>
          </a:p>
        </p:txBody>
      </p:sp>
      <p:sp>
        <p:nvSpPr>
          <p:cNvPr id="11" name="Marcador de texto 3">
            <a:extLst>
              <a:ext uri="{FF2B5EF4-FFF2-40B4-BE49-F238E27FC236}">
                <a16:creationId xmlns:a16="http://schemas.microsoft.com/office/drawing/2014/main" id="{D1CA076C-747D-4C11-AC0C-1FDB691391BC}"/>
              </a:ext>
            </a:extLst>
          </p:cNvPr>
          <p:cNvSpPr>
            <a:spLocks noGrp="1"/>
          </p:cNvSpPr>
          <p:nvPr/>
        </p:nvSpPr>
        <p:spPr>
          <a:xfrm>
            <a:off x="-1" y="1882013"/>
            <a:ext cx="12191998" cy="338554"/>
          </a:xfrm>
          <a:prstGeom prst="rect">
            <a:avLst/>
          </a:prstGeom>
          <a:noFill/>
        </p:spPr>
        <p:txBody>
          <a:bodyPr vert="horz" wrap="square" lIns="0" tIns="0" rIns="0" bIns="0" rtlCol="0">
            <a:spAutoFit/>
          </a:bodyPr>
          <a:lstStyle>
            <a:lvl1pPr marL="0" marR="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bg1"/>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Design and Considerations</a:t>
            </a:r>
          </a:p>
        </p:txBody>
      </p:sp>
    </p:spTree>
    <p:extLst>
      <p:ext uri="{BB962C8B-B14F-4D97-AF65-F5344CB8AC3E}">
        <p14:creationId xmlns:p14="http://schemas.microsoft.com/office/powerpoint/2010/main" val="280435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Intent (+Domain) Detection/Classification</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Classification problem: </a:t>
            </a:r>
          </a:p>
          <a:p>
            <a:pPr lvl="1"/>
            <a:r>
              <a:rPr lang="en-US" sz="1600" dirty="0"/>
              <a:t>Given a collection of utterances {</a:t>
            </a:r>
            <a:r>
              <a:rPr lang="en-US" sz="1600" b="1" dirty="0"/>
              <a:t>U</a:t>
            </a:r>
            <a:r>
              <a:rPr lang="en-US" sz="1600" dirty="0"/>
              <a:t>} with class/domain labels {</a:t>
            </a:r>
            <a:r>
              <a:rPr lang="en-US" sz="1600" b="1" dirty="0"/>
              <a:t>C</a:t>
            </a:r>
            <a:r>
              <a:rPr lang="en-US" sz="1600" dirty="0"/>
              <a:t>} we need to train a model to estimate labels for a new utterance u</a:t>
            </a:r>
          </a:p>
          <a:p>
            <a:pPr lvl="1"/>
            <a:r>
              <a:rPr lang="en-US" sz="1600" dirty="0"/>
              <a:t>Intent and Domain classification mostly performed jointly</a:t>
            </a:r>
          </a:p>
        </p:txBody>
      </p:sp>
      <p:graphicFrame>
        <p:nvGraphicFramePr>
          <p:cNvPr id="5" name="Table 11">
            <a:extLst>
              <a:ext uri="{FF2B5EF4-FFF2-40B4-BE49-F238E27FC236}">
                <a16:creationId xmlns:a16="http://schemas.microsoft.com/office/drawing/2014/main" id="{ACC7B514-0210-422B-9A2B-16D7EE5D4557}"/>
              </a:ext>
            </a:extLst>
          </p:cNvPr>
          <p:cNvGraphicFramePr>
            <a:graphicFrameLocks/>
          </p:cNvGraphicFramePr>
          <p:nvPr>
            <p:extLst>
              <p:ext uri="{D42A27DB-BD31-4B8C-83A1-F6EECF244321}">
                <p14:modId xmlns:p14="http://schemas.microsoft.com/office/powerpoint/2010/main" val="3067047937"/>
              </p:ext>
            </p:extLst>
          </p:nvPr>
        </p:nvGraphicFramePr>
        <p:xfrm>
          <a:off x="6373716" y="3187992"/>
          <a:ext cx="4648200" cy="2189480"/>
        </p:xfrm>
        <a:graphic>
          <a:graphicData uri="http://schemas.openxmlformats.org/drawingml/2006/table">
            <a:tbl>
              <a:tblPr firstRow="1" bandRow="1">
                <a:tableStyleId>{793D81CF-94F2-401A-BA57-92F5A7B2D0C5}</a:tableStyleId>
              </a:tblPr>
              <a:tblGrid>
                <a:gridCol w="1838889">
                  <a:extLst>
                    <a:ext uri="{9D8B030D-6E8A-4147-A177-3AD203B41FA5}">
                      <a16:colId xmlns:a16="http://schemas.microsoft.com/office/drawing/2014/main" val="2165770684"/>
                    </a:ext>
                  </a:extLst>
                </a:gridCol>
                <a:gridCol w="2809311">
                  <a:extLst>
                    <a:ext uri="{9D8B030D-6E8A-4147-A177-3AD203B41FA5}">
                      <a16:colId xmlns:a16="http://schemas.microsoft.com/office/drawing/2014/main" val="127964370"/>
                    </a:ext>
                  </a:extLst>
                </a:gridCol>
              </a:tblGrid>
              <a:tr h="370840">
                <a:tc>
                  <a:txBody>
                    <a:bodyPr/>
                    <a:lstStyle/>
                    <a:p>
                      <a:r>
                        <a:rPr lang="en-US" sz="1600" dirty="0"/>
                        <a:t>Domain</a:t>
                      </a:r>
                    </a:p>
                  </a:txBody>
                  <a:tcPr/>
                </a:tc>
                <a:tc>
                  <a:txBody>
                    <a:bodyPr/>
                    <a:lstStyle/>
                    <a:p>
                      <a:r>
                        <a:rPr lang="en-US" sz="1600" dirty="0"/>
                        <a:t>Intent</a:t>
                      </a:r>
                    </a:p>
                  </a:txBody>
                  <a:tcPr/>
                </a:tc>
                <a:extLst>
                  <a:ext uri="{0D108BD9-81ED-4DB2-BD59-A6C34878D82A}">
                    <a16:rowId xmlns:a16="http://schemas.microsoft.com/office/drawing/2014/main" val="3066709582"/>
                  </a:ext>
                </a:extLst>
              </a:tr>
              <a:tr h="262573">
                <a:tc>
                  <a:txBody>
                    <a:bodyPr/>
                    <a:lstStyle/>
                    <a:p>
                      <a:r>
                        <a:rPr lang="en-US" sz="1600" dirty="0"/>
                        <a:t>Movies</a:t>
                      </a:r>
                    </a:p>
                  </a:txBody>
                  <a:tcPr/>
                </a:tc>
                <a:tc>
                  <a:txBody>
                    <a:bodyPr/>
                    <a:lstStyle/>
                    <a:p>
                      <a:r>
                        <a:rPr lang="en-US" sz="1600" dirty="0" err="1"/>
                        <a:t>Find_movie</a:t>
                      </a:r>
                      <a:endParaRPr lang="en-US" sz="1600" dirty="0"/>
                    </a:p>
                  </a:txBody>
                  <a:tcPr/>
                </a:tc>
                <a:extLst>
                  <a:ext uri="{0D108BD9-81ED-4DB2-BD59-A6C34878D82A}">
                    <a16:rowId xmlns:a16="http://schemas.microsoft.com/office/drawing/2014/main" val="3183893527"/>
                  </a:ext>
                </a:extLst>
              </a:tr>
              <a:tr h="370840">
                <a:tc>
                  <a:txBody>
                    <a:bodyPr/>
                    <a:lstStyle/>
                    <a:p>
                      <a:endParaRPr lang="en-US" sz="1600" dirty="0"/>
                    </a:p>
                  </a:txBody>
                  <a:tcPr/>
                </a:tc>
                <a:tc>
                  <a:txBody>
                    <a:bodyPr/>
                    <a:lstStyle/>
                    <a:p>
                      <a:r>
                        <a:rPr lang="en-US" sz="1600" dirty="0" err="1"/>
                        <a:t>Buy_ticket</a:t>
                      </a:r>
                      <a:r>
                        <a:rPr lang="en-US" sz="1600" dirty="0"/>
                        <a:t> …</a:t>
                      </a:r>
                    </a:p>
                  </a:txBody>
                  <a:tcPr/>
                </a:tc>
                <a:extLst>
                  <a:ext uri="{0D108BD9-81ED-4DB2-BD59-A6C34878D82A}">
                    <a16:rowId xmlns:a16="http://schemas.microsoft.com/office/drawing/2014/main" val="742594528"/>
                  </a:ext>
                </a:extLst>
              </a:tr>
              <a:tr h="370840">
                <a:tc>
                  <a:txBody>
                    <a:bodyPr/>
                    <a:lstStyle/>
                    <a:p>
                      <a:r>
                        <a:rPr lang="en-US" sz="1600" b="1" dirty="0"/>
                        <a:t>Restaurant</a:t>
                      </a:r>
                    </a:p>
                  </a:txBody>
                  <a:tcPr/>
                </a:tc>
                <a:tc>
                  <a:txBody>
                    <a:bodyPr/>
                    <a:lstStyle/>
                    <a:p>
                      <a:r>
                        <a:rPr lang="en-US" sz="1600" b="1" dirty="0" err="1"/>
                        <a:t>Find_restaurant</a:t>
                      </a:r>
                      <a:endParaRPr lang="en-US" sz="1600" b="1" dirty="0"/>
                    </a:p>
                  </a:txBody>
                  <a:tcPr/>
                </a:tc>
                <a:extLst>
                  <a:ext uri="{0D108BD9-81ED-4DB2-BD59-A6C34878D82A}">
                    <a16:rowId xmlns:a16="http://schemas.microsoft.com/office/drawing/2014/main" val="3914360856"/>
                  </a:ext>
                </a:extLst>
              </a:tr>
              <a:tr h="370840">
                <a:tc>
                  <a:txBody>
                    <a:bodyPr/>
                    <a:lstStyle/>
                    <a:p>
                      <a:endParaRPr lang="en-US" sz="1600"/>
                    </a:p>
                  </a:txBody>
                  <a:tcPr/>
                </a:tc>
                <a:tc>
                  <a:txBody>
                    <a:bodyPr/>
                    <a:lstStyle/>
                    <a:p>
                      <a:r>
                        <a:rPr lang="en-US" sz="1600" dirty="0" err="1"/>
                        <a:t>Book_table</a:t>
                      </a:r>
                      <a:r>
                        <a:rPr lang="en-US" sz="1600" dirty="0"/>
                        <a:t> …</a:t>
                      </a:r>
                    </a:p>
                  </a:txBody>
                  <a:tcPr/>
                </a:tc>
                <a:extLst>
                  <a:ext uri="{0D108BD9-81ED-4DB2-BD59-A6C34878D82A}">
                    <a16:rowId xmlns:a16="http://schemas.microsoft.com/office/drawing/2014/main" val="2192044357"/>
                  </a:ext>
                </a:extLst>
              </a:tr>
              <a:tr h="370840">
                <a:tc>
                  <a:txBody>
                    <a:bodyPr/>
                    <a:lstStyle/>
                    <a:p>
                      <a:r>
                        <a:rPr lang="en-US" sz="1600" dirty="0"/>
                        <a:t>…..</a:t>
                      </a:r>
                    </a:p>
                  </a:txBody>
                  <a:tcPr/>
                </a:tc>
                <a:tc>
                  <a:txBody>
                    <a:bodyPr/>
                    <a:lstStyle/>
                    <a:p>
                      <a:endParaRPr lang="en-US" sz="1600" dirty="0"/>
                    </a:p>
                  </a:txBody>
                  <a:tcPr/>
                </a:tc>
                <a:extLst>
                  <a:ext uri="{0D108BD9-81ED-4DB2-BD59-A6C34878D82A}">
                    <a16:rowId xmlns:a16="http://schemas.microsoft.com/office/drawing/2014/main" val="1341951264"/>
                  </a:ext>
                </a:extLst>
              </a:tr>
            </a:tbl>
          </a:graphicData>
        </a:graphic>
      </p:graphicFrame>
      <p:sp>
        <p:nvSpPr>
          <p:cNvPr id="6" name="Speech Bubble: Rectangle with Corners Rounded 5">
            <a:extLst>
              <a:ext uri="{FF2B5EF4-FFF2-40B4-BE49-F238E27FC236}">
                <a16:creationId xmlns:a16="http://schemas.microsoft.com/office/drawing/2014/main" id="{165B9B6A-1B89-4256-9225-019D0A3252EE}"/>
              </a:ext>
            </a:extLst>
          </p:cNvPr>
          <p:cNvSpPr/>
          <p:nvPr/>
        </p:nvSpPr>
        <p:spPr>
          <a:xfrm>
            <a:off x="2297016" y="3868499"/>
            <a:ext cx="3182625" cy="828466"/>
          </a:xfrm>
          <a:prstGeom prst="wedgeRoundRectCallout">
            <a:avLst>
              <a:gd name="adj1" fmla="val -52736"/>
              <a:gd name="adj2" fmla="val -666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Find me an Italian restaurant in Cairo</a:t>
            </a:r>
          </a:p>
        </p:txBody>
      </p:sp>
      <p:sp>
        <p:nvSpPr>
          <p:cNvPr id="7" name="boy" title="Icon of a man">
            <a:extLst>
              <a:ext uri="{FF2B5EF4-FFF2-40B4-BE49-F238E27FC236}">
                <a16:creationId xmlns:a16="http://schemas.microsoft.com/office/drawing/2014/main" id="{758E5DD1-CDB3-4109-AB09-90CD20D6023E}"/>
              </a:ext>
            </a:extLst>
          </p:cNvPr>
          <p:cNvSpPr>
            <a:spLocks noChangeAspect="1" noEditPoints="1"/>
          </p:cNvSpPr>
          <p:nvPr/>
        </p:nvSpPr>
        <p:spPr bwMode="auto">
          <a:xfrm>
            <a:off x="1768064" y="4099852"/>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900" dirty="0">
              <a:gradFill>
                <a:gsLst>
                  <a:gs pos="0">
                    <a:srgbClr val="505050"/>
                  </a:gs>
                  <a:gs pos="100000">
                    <a:srgbClr val="505050"/>
                  </a:gs>
                </a:gsLst>
              </a:gradFill>
            </a:endParaRPr>
          </a:p>
        </p:txBody>
      </p:sp>
    </p:spTree>
    <p:extLst>
      <p:ext uri="{BB962C8B-B14F-4D97-AF65-F5344CB8AC3E}">
        <p14:creationId xmlns:p14="http://schemas.microsoft.com/office/powerpoint/2010/main" val="73726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How do I define my user intents</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As its name implies, </a:t>
            </a:r>
            <a:r>
              <a:rPr lang="en-US" sz="2400" b="1" dirty="0"/>
              <a:t>user</a:t>
            </a:r>
            <a:r>
              <a:rPr lang="en-US" sz="2400" dirty="0"/>
              <a:t> </a:t>
            </a:r>
            <a:r>
              <a:rPr lang="en-US" sz="2400" b="1" dirty="0"/>
              <a:t>intent</a:t>
            </a:r>
            <a:r>
              <a:rPr lang="en-US" sz="2400" dirty="0"/>
              <a:t> tells us what a </a:t>
            </a:r>
            <a:r>
              <a:rPr lang="en-US" sz="2400" b="1" dirty="0"/>
              <a:t>user</a:t>
            </a:r>
            <a:r>
              <a:rPr lang="en-US" sz="2400" dirty="0"/>
              <a:t> is “looking to do/looking for” when providing an utterance.</a:t>
            </a:r>
          </a:p>
          <a:p>
            <a:r>
              <a:rPr lang="en-US" sz="2400" dirty="0"/>
              <a:t>In case of basic models, </a:t>
            </a:r>
            <a:r>
              <a:rPr lang="en-US" sz="2400" b="1" i="1" dirty="0"/>
              <a:t>intents are action verbs</a:t>
            </a:r>
          </a:p>
          <a:p>
            <a:pPr lvl="1"/>
            <a:r>
              <a:rPr lang="en-US" sz="2000" dirty="0"/>
              <a:t>E.g. greeting, confirmation, request a vacation, place an order, delete an email etc..</a:t>
            </a:r>
          </a:p>
          <a:p>
            <a:pPr lvl="1"/>
            <a:endParaRPr lang="en-US" sz="2000" dirty="0"/>
          </a:p>
          <a:p>
            <a:pPr lvl="1"/>
            <a:endParaRPr lang="en-US" sz="2000" dirty="0"/>
          </a:p>
          <a:p>
            <a:pPr lvl="1"/>
            <a:endParaRPr lang="en-US" sz="2000" dirty="0"/>
          </a:p>
          <a:p>
            <a:r>
              <a:rPr lang="en-US" sz="2400" u="sng" dirty="0"/>
              <a:t>Intent take into consideration the words used in the utterance, and intent selection should be driven by this fact</a:t>
            </a:r>
          </a:p>
        </p:txBody>
      </p:sp>
    </p:spTree>
    <p:extLst>
      <p:ext uri="{BB962C8B-B14F-4D97-AF65-F5344CB8AC3E}">
        <p14:creationId xmlns:p14="http://schemas.microsoft.com/office/powerpoint/2010/main" val="36863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Definitions: Intents, Entities and dialogues</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pPr fontAlgn="base"/>
            <a:r>
              <a:rPr lang="en-US" sz="2400" dirty="0"/>
              <a:t>Intents need to be discriminated based on words used</a:t>
            </a:r>
          </a:p>
          <a:p>
            <a:pPr lvl="1" fontAlgn="base"/>
            <a:r>
              <a:rPr lang="en-US" sz="2000" dirty="0"/>
              <a:t>Requesting paid leave Vs Asking about public holidays</a:t>
            </a:r>
          </a:p>
          <a:p>
            <a:pPr lvl="1" fontAlgn="base"/>
            <a:r>
              <a:rPr lang="en-US" sz="2000" dirty="0"/>
              <a:t>Requesting paid leave Vs Requesting sick leave</a:t>
            </a:r>
          </a:p>
          <a:p>
            <a:pPr fontAlgn="base"/>
            <a:endParaRPr lang="en-US" sz="2400" dirty="0"/>
          </a:p>
          <a:p>
            <a:pPr fontAlgn="base"/>
            <a:r>
              <a:rPr lang="en-US" sz="2400" dirty="0"/>
              <a:t>If intents can’t have a </a:t>
            </a:r>
            <a:r>
              <a:rPr lang="en-US" sz="2400" b="1" dirty="0"/>
              <a:t>“unique set of words” </a:t>
            </a:r>
            <a:r>
              <a:rPr lang="en-US" sz="2400" dirty="0"/>
              <a:t>that define it then it would be ambiguous, and you should reconsider merging these intents and using entities to discriminate them.</a:t>
            </a:r>
          </a:p>
          <a:p>
            <a:pPr fontAlgn="base"/>
            <a:r>
              <a:rPr lang="en-US" sz="2400" i="1" dirty="0"/>
              <a:t>Clearly separable intents make for good classification/detection</a:t>
            </a:r>
          </a:p>
        </p:txBody>
      </p:sp>
      <p:pic>
        <p:nvPicPr>
          <p:cNvPr id="5" name="Graphic 4" descr="Thumbs up sign">
            <a:extLst>
              <a:ext uri="{FF2B5EF4-FFF2-40B4-BE49-F238E27FC236}">
                <a16:creationId xmlns:a16="http://schemas.microsoft.com/office/drawing/2014/main" id="{005691C9-05D7-4B61-910F-2E0B01734E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027" y="2216148"/>
            <a:ext cx="342900" cy="342900"/>
          </a:xfrm>
          <a:prstGeom prst="rect">
            <a:avLst/>
          </a:prstGeom>
        </p:spPr>
      </p:pic>
      <p:pic>
        <p:nvPicPr>
          <p:cNvPr id="6" name="Graphic 5" descr="Thumbs up sign">
            <a:extLst>
              <a:ext uri="{FF2B5EF4-FFF2-40B4-BE49-F238E27FC236}">
                <a16:creationId xmlns:a16="http://schemas.microsoft.com/office/drawing/2014/main" id="{927C4DAD-7D32-4AC6-9A28-CED4484F5E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556239">
            <a:off x="997027" y="2594956"/>
            <a:ext cx="342900" cy="342900"/>
          </a:xfrm>
          <a:prstGeom prst="rect">
            <a:avLst/>
          </a:prstGeom>
        </p:spPr>
      </p:pic>
    </p:spTree>
    <p:extLst>
      <p:ext uri="{BB962C8B-B14F-4D97-AF65-F5344CB8AC3E}">
        <p14:creationId xmlns:p14="http://schemas.microsoft.com/office/powerpoint/2010/main" val="383703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0"/>
            <a:ext cx="12192000" cy="3255377"/>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61" y="3088501"/>
            <a:ext cx="8069677" cy="35395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1" y="1073690"/>
            <a:ext cx="12191999" cy="553998"/>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r>
              <a:rPr lang="en-US"/>
              <a:t>Entities</a:t>
            </a:r>
          </a:p>
        </p:txBody>
      </p:sp>
      <p:sp>
        <p:nvSpPr>
          <p:cNvPr id="11" name="Marcador de texto 3">
            <a:extLst>
              <a:ext uri="{FF2B5EF4-FFF2-40B4-BE49-F238E27FC236}">
                <a16:creationId xmlns:a16="http://schemas.microsoft.com/office/drawing/2014/main" id="{D1CA076C-747D-4C11-AC0C-1FDB691391BC}"/>
              </a:ext>
            </a:extLst>
          </p:cNvPr>
          <p:cNvSpPr>
            <a:spLocks noGrp="1"/>
          </p:cNvSpPr>
          <p:nvPr/>
        </p:nvSpPr>
        <p:spPr>
          <a:xfrm>
            <a:off x="-1" y="1882013"/>
            <a:ext cx="12191998" cy="338554"/>
          </a:xfrm>
          <a:prstGeom prst="rect">
            <a:avLst/>
          </a:prstGeom>
          <a:noFill/>
        </p:spPr>
        <p:txBody>
          <a:bodyPr vert="horz" wrap="square" lIns="0" tIns="0" rIns="0" bIns="0" rtlCol="0">
            <a:spAutoFit/>
          </a:bodyPr>
          <a:lstStyle>
            <a:lvl1pPr marL="0" marR="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bg1"/>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Design and Considerations</a:t>
            </a:r>
          </a:p>
        </p:txBody>
      </p:sp>
    </p:spTree>
    <p:extLst>
      <p:ext uri="{BB962C8B-B14F-4D97-AF65-F5344CB8AC3E}">
        <p14:creationId xmlns:p14="http://schemas.microsoft.com/office/powerpoint/2010/main" val="1246486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Entity Extraction</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Sequence tagging problem: </a:t>
            </a:r>
          </a:p>
          <a:p>
            <a:pPr lvl="1"/>
            <a:r>
              <a:rPr lang="en-US" sz="1600" dirty="0"/>
              <a:t>Given a collection of tagged word sequences {</a:t>
            </a:r>
            <a:r>
              <a:rPr lang="en-US" sz="1600" b="1" dirty="0"/>
              <a:t>S</a:t>
            </a:r>
            <a:r>
              <a:rPr lang="en-US" sz="1600" dirty="0"/>
              <a:t>} with labels {</a:t>
            </a:r>
            <a:r>
              <a:rPr lang="en-US" sz="1600" b="1" dirty="0"/>
              <a:t>M</a:t>
            </a:r>
            <a:r>
              <a:rPr lang="en-US" sz="1600" dirty="0"/>
              <a:t>} we need to train a model to estimate tags for a new word sequence</a:t>
            </a:r>
          </a:p>
        </p:txBody>
      </p:sp>
      <p:sp>
        <p:nvSpPr>
          <p:cNvPr id="7" name="boy" title="Icon of a man">
            <a:extLst>
              <a:ext uri="{FF2B5EF4-FFF2-40B4-BE49-F238E27FC236}">
                <a16:creationId xmlns:a16="http://schemas.microsoft.com/office/drawing/2014/main" id="{758E5DD1-CDB3-4109-AB09-90CD20D6023E}"/>
              </a:ext>
            </a:extLst>
          </p:cNvPr>
          <p:cNvSpPr>
            <a:spLocks noChangeAspect="1" noEditPoints="1"/>
          </p:cNvSpPr>
          <p:nvPr/>
        </p:nvSpPr>
        <p:spPr bwMode="auto">
          <a:xfrm>
            <a:off x="1768064" y="4099852"/>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900" dirty="0">
              <a:gradFill>
                <a:gsLst>
                  <a:gs pos="0">
                    <a:srgbClr val="505050"/>
                  </a:gs>
                  <a:gs pos="100000">
                    <a:srgbClr val="505050"/>
                  </a:gs>
                </a:gsLst>
              </a:gradFill>
            </a:endParaRPr>
          </a:p>
        </p:txBody>
      </p:sp>
      <p:sp>
        <p:nvSpPr>
          <p:cNvPr id="8" name="Speech Bubble: Rectangle with Corners Rounded 7">
            <a:extLst>
              <a:ext uri="{FF2B5EF4-FFF2-40B4-BE49-F238E27FC236}">
                <a16:creationId xmlns:a16="http://schemas.microsoft.com/office/drawing/2014/main" id="{039439D7-6342-4D1F-BDBB-B324EBEC4DA6}"/>
              </a:ext>
            </a:extLst>
          </p:cNvPr>
          <p:cNvSpPr/>
          <p:nvPr/>
        </p:nvSpPr>
        <p:spPr>
          <a:xfrm>
            <a:off x="2379643" y="3829944"/>
            <a:ext cx="7315200" cy="828466"/>
          </a:xfrm>
          <a:prstGeom prst="wedgeRoundRectCallout">
            <a:avLst>
              <a:gd name="adj1" fmla="val -52736"/>
              <a:gd name="adj2" fmla="val -666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Flights from Cairo to Seattle Today</a:t>
            </a:r>
          </a:p>
        </p:txBody>
      </p:sp>
      <p:sp>
        <p:nvSpPr>
          <p:cNvPr id="9" name="TextBox 8">
            <a:extLst>
              <a:ext uri="{FF2B5EF4-FFF2-40B4-BE49-F238E27FC236}">
                <a16:creationId xmlns:a16="http://schemas.microsoft.com/office/drawing/2014/main" id="{15353A5B-CF97-4CB4-9CC6-A604728BCC1E}"/>
              </a:ext>
            </a:extLst>
          </p:cNvPr>
          <p:cNvSpPr txBox="1"/>
          <p:nvPr/>
        </p:nvSpPr>
        <p:spPr>
          <a:xfrm>
            <a:off x="4056043" y="5142834"/>
            <a:ext cx="1111202" cy="369332"/>
          </a:xfrm>
          <a:prstGeom prst="rect">
            <a:avLst/>
          </a:prstGeom>
          <a:noFill/>
        </p:spPr>
        <p:txBody>
          <a:bodyPr wrap="none" rtlCol="0">
            <a:spAutoFit/>
          </a:bodyPr>
          <a:lstStyle/>
          <a:p>
            <a:r>
              <a:rPr lang="en-US" dirty="0" err="1"/>
              <a:t>OriginCity</a:t>
            </a:r>
            <a:endParaRPr lang="en-US" dirty="0"/>
          </a:p>
        </p:txBody>
      </p:sp>
      <p:sp>
        <p:nvSpPr>
          <p:cNvPr id="10" name="TextBox 9">
            <a:extLst>
              <a:ext uri="{FF2B5EF4-FFF2-40B4-BE49-F238E27FC236}">
                <a16:creationId xmlns:a16="http://schemas.microsoft.com/office/drawing/2014/main" id="{5F146827-75AC-4441-B522-3FAE0C05E42C}"/>
              </a:ext>
            </a:extLst>
          </p:cNvPr>
          <p:cNvSpPr txBox="1"/>
          <p:nvPr/>
        </p:nvSpPr>
        <p:spPr>
          <a:xfrm>
            <a:off x="6074013" y="5162321"/>
            <a:ext cx="1621085" cy="369332"/>
          </a:xfrm>
          <a:prstGeom prst="rect">
            <a:avLst/>
          </a:prstGeom>
          <a:noFill/>
        </p:spPr>
        <p:txBody>
          <a:bodyPr wrap="none" rtlCol="0">
            <a:spAutoFit/>
          </a:bodyPr>
          <a:lstStyle/>
          <a:p>
            <a:r>
              <a:rPr lang="en-US" dirty="0" err="1"/>
              <a:t>DestinationCity</a:t>
            </a:r>
            <a:endParaRPr lang="en-US" dirty="0"/>
          </a:p>
        </p:txBody>
      </p:sp>
      <p:sp>
        <p:nvSpPr>
          <p:cNvPr id="11" name="TextBox 10">
            <a:extLst>
              <a:ext uri="{FF2B5EF4-FFF2-40B4-BE49-F238E27FC236}">
                <a16:creationId xmlns:a16="http://schemas.microsoft.com/office/drawing/2014/main" id="{B08EBAC6-7CB5-46F3-B239-E4D5F25F906D}"/>
              </a:ext>
            </a:extLst>
          </p:cNvPr>
          <p:cNvSpPr txBox="1"/>
          <p:nvPr/>
        </p:nvSpPr>
        <p:spPr>
          <a:xfrm>
            <a:off x="8608149" y="5162321"/>
            <a:ext cx="649537" cy="369332"/>
          </a:xfrm>
          <a:prstGeom prst="rect">
            <a:avLst/>
          </a:prstGeom>
          <a:noFill/>
        </p:spPr>
        <p:txBody>
          <a:bodyPr wrap="none" rtlCol="0">
            <a:spAutoFit/>
          </a:bodyPr>
          <a:lstStyle/>
          <a:p>
            <a:r>
              <a:rPr lang="en-US" dirty="0"/>
              <a:t>Date</a:t>
            </a:r>
          </a:p>
        </p:txBody>
      </p:sp>
      <p:cxnSp>
        <p:nvCxnSpPr>
          <p:cNvPr id="12" name="Straight Arrow Connector 11">
            <a:extLst>
              <a:ext uri="{FF2B5EF4-FFF2-40B4-BE49-F238E27FC236}">
                <a16:creationId xmlns:a16="http://schemas.microsoft.com/office/drawing/2014/main" id="{36843C52-8D1E-433A-A58D-C1BBDE09E7F0}"/>
              </a:ext>
            </a:extLst>
          </p:cNvPr>
          <p:cNvCxnSpPr>
            <a:cxnSpLocks/>
            <a:stCxn id="9" idx="0"/>
          </p:cNvCxnSpPr>
          <p:nvPr/>
        </p:nvCxnSpPr>
        <p:spPr>
          <a:xfrm flipV="1">
            <a:off x="4611644" y="4448404"/>
            <a:ext cx="1196999" cy="694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CC900E-AC6C-4F4A-A088-891AC3E7C21C}"/>
              </a:ext>
            </a:extLst>
          </p:cNvPr>
          <p:cNvCxnSpPr>
            <a:cxnSpLocks/>
            <a:stCxn id="10" idx="0"/>
          </p:cNvCxnSpPr>
          <p:nvPr/>
        </p:nvCxnSpPr>
        <p:spPr>
          <a:xfrm flipV="1">
            <a:off x="6884556" y="4401239"/>
            <a:ext cx="0" cy="76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360327-90C7-4BBB-888E-579AF6049866}"/>
              </a:ext>
            </a:extLst>
          </p:cNvPr>
          <p:cNvCxnSpPr>
            <a:cxnSpLocks/>
            <a:stCxn id="11" idx="0"/>
          </p:cNvCxnSpPr>
          <p:nvPr/>
        </p:nvCxnSpPr>
        <p:spPr>
          <a:xfrm flipH="1" flipV="1">
            <a:off x="7810386" y="4448403"/>
            <a:ext cx="1122532" cy="713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450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What are my entities?</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User Entities are items or elements the user is taking action about. </a:t>
            </a:r>
          </a:p>
          <a:p>
            <a:r>
              <a:rPr lang="en-US" sz="2400" dirty="0"/>
              <a:t>In case of basic models, </a:t>
            </a:r>
            <a:r>
              <a:rPr lang="en-US" sz="2400" b="1" i="1" dirty="0"/>
              <a:t>entities are elements of intents that the bot requires to collect and are usually nouns</a:t>
            </a:r>
          </a:p>
          <a:p>
            <a:pPr lvl="1"/>
            <a:r>
              <a:rPr lang="en-US" sz="2000" dirty="0"/>
              <a:t>E.g. date, type of leave, country, name etc..</a:t>
            </a:r>
          </a:p>
          <a:p>
            <a:endParaRPr lang="en-US" sz="2400" dirty="0"/>
          </a:p>
          <a:p>
            <a:r>
              <a:rPr lang="en-US" sz="2400" dirty="0"/>
              <a:t>Entities are divided into common entities/pre-trained and custom entities</a:t>
            </a:r>
          </a:p>
          <a:p>
            <a:pPr lvl="1"/>
            <a:r>
              <a:rPr lang="en-US" sz="2000" dirty="0"/>
              <a:t>Common entities require no learning/training</a:t>
            </a:r>
          </a:p>
          <a:p>
            <a:pPr lvl="1"/>
            <a:r>
              <a:rPr lang="en-US" sz="2000" dirty="0"/>
              <a:t>Custom entities require training </a:t>
            </a:r>
          </a:p>
          <a:p>
            <a:r>
              <a:rPr lang="en-US" sz="2400" dirty="0"/>
              <a:t>Almost all NLU models would require custom entities. </a:t>
            </a:r>
            <a:endParaRPr lang="en-US" sz="2000" u="sng" dirty="0"/>
          </a:p>
        </p:txBody>
      </p:sp>
    </p:spTree>
    <p:extLst>
      <p:ext uri="{BB962C8B-B14F-4D97-AF65-F5344CB8AC3E}">
        <p14:creationId xmlns:p14="http://schemas.microsoft.com/office/powerpoint/2010/main" val="48110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Common Entities in NLU</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Pre-defined Entities: Common entities that are pre-trained/defined and could be used directly. Dates, amounts, duration </a:t>
            </a:r>
            <a:r>
              <a:rPr lang="en-US" sz="2400" dirty="0" err="1"/>
              <a:t>etc</a:t>
            </a:r>
            <a:r>
              <a:rPr lang="en-US" sz="2400" dirty="0"/>
              <a:t>…</a:t>
            </a:r>
          </a:p>
          <a:p>
            <a:r>
              <a:rPr lang="en-US" sz="2400" dirty="0"/>
              <a:t>Extracting Places, names, organizations etc.</a:t>
            </a:r>
          </a:p>
          <a:p>
            <a:r>
              <a:rPr lang="en-US" sz="2400" dirty="0"/>
              <a:t>Regular expressions: formal definitions of elements such as product codes, or postal codes</a:t>
            </a:r>
          </a:p>
        </p:txBody>
      </p:sp>
    </p:spTree>
    <p:extLst>
      <p:ext uri="{BB962C8B-B14F-4D97-AF65-F5344CB8AC3E}">
        <p14:creationId xmlns:p14="http://schemas.microsoft.com/office/powerpoint/2010/main" val="174757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Custom Entities in NLU</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Custom entities are required elements that are fundamental to defining the user request.</a:t>
            </a:r>
          </a:p>
          <a:p>
            <a:r>
              <a:rPr lang="en-US" sz="2400" dirty="0"/>
              <a:t>Custom entities require labeling to enable training</a:t>
            </a:r>
          </a:p>
          <a:p>
            <a:r>
              <a:rPr lang="en-US" sz="2400" dirty="0"/>
              <a:t>Extraction depends on defining the appropriate sequence of words leading up to the entity.</a:t>
            </a:r>
          </a:p>
          <a:p>
            <a:pPr lvl="1"/>
            <a:r>
              <a:rPr lang="en-US" sz="2000" dirty="0"/>
              <a:t>I want to request a paid leave from Jan 20 to Jan 23 </a:t>
            </a:r>
          </a:p>
          <a:p>
            <a:pPr lvl="1"/>
            <a:r>
              <a:rPr lang="en-US" sz="2000" dirty="0"/>
              <a:t>What are the public holidays in France</a:t>
            </a:r>
          </a:p>
          <a:p>
            <a:pPr fontAlgn="base"/>
            <a:endParaRPr lang="en-US" sz="1800" dirty="0"/>
          </a:p>
        </p:txBody>
      </p:sp>
      <p:sp>
        <p:nvSpPr>
          <p:cNvPr id="5" name="Rectangle 4">
            <a:extLst>
              <a:ext uri="{FF2B5EF4-FFF2-40B4-BE49-F238E27FC236}">
                <a16:creationId xmlns:a16="http://schemas.microsoft.com/office/drawing/2014/main" id="{92A48CEA-8390-4363-9B34-5FA5EBA4A46C}"/>
              </a:ext>
            </a:extLst>
          </p:cNvPr>
          <p:cNvSpPr/>
          <p:nvPr/>
        </p:nvSpPr>
        <p:spPr>
          <a:xfrm>
            <a:off x="5214766" y="3861412"/>
            <a:ext cx="1709335" cy="233158"/>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8D7F240-77C0-4205-B32C-9AC1871D201A}"/>
              </a:ext>
            </a:extLst>
          </p:cNvPr>
          <p:cNvSpPr/>
          <p:nvPr/>
        </p:nvSpPr>
        <p:spPr>
          <a:xfrm>
            <a:off x="3584488" y="3861412"/>
            <a:ext cx="1152766" cy="233158"/>
          </a:xfrm>
          <a:prstGeom prst="rect">
            <a:avLst/>
          </a:prstGeom>
          <a:solidFill>
            <a:schemeClr val="accent4">
              <a:lumMod val="40000"/>
              <a:lumOff val="6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F51FAD7-3E46-42BF-B04B-AE745DF0A786}"/>
              </a:ext>
            </a:extLst>
          </p:cNvPr>
          <p:cNvSpPr/>
          <p:nvPr/>
        </p:nvSpPr>
        <p:spPr>
          <a:xfrm>
            <a:off x="4849490" y="4185091"/>
            <a:ext cx="730553" cy="233159"/>
          </a:xfrm>
          <a:prstGeom prst="rect">
            <a:avLst/>
          </a:prstGeom>
          <a:solidFill>
            <a:schemeClr val="accent4">
              <a:lumMod val="40000"/>
              <a:lumOff val="6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44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a:xfrm>
            <a:off x="585787" y="999591"/>
            <a:ext cx="5510213" cy="498598"/>
          </a:xfrm>
        </p:spPr>
        <p:txBody>
          <a:bodyPr/>
          <a:lstStyle/>
          <a:p>
            <a:r>
              <a:rPr lang="en-US"/>
              <a:t>NLU Hands-on Workshop</a:t>
            </a:r>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a:xfrm>
            <a:off x="585791" y="1750347"/>
            <a:ext cx="5510213" cy="249299"/>
          </a:xfrm>
        </p:spPr>
        <p:txBody>
          <a:bodyPr/>
          <a:lstStyle/>
          <a:p>
            <a:r>
              <a:rPr lang="en-US"/>
              <a:t>Nayer Wanas</a:t>
            </a:r>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a:xfrm>
            <a:off x="585787" y="2074005"/>
            <a:ext cx="5510213" cy="221599"/>
          </a:xfrm>
        </p:spPr>
        <p:txBody>
          <a:bodyPr/>
          <a:lstStyle/>
          <a:p>
            <a:r>
              <a:rPr lang="en-US"/>
              <a:t>Principal RSDE Manager</a:t>
            </a:r>
          </a:p>
        </p:txBody>
      </p:sp>
      <p:pic>
        <p:nvPicPr>
          <p:cNvPr id="7" name="Picture 6" descr="A picture containing truck&#10;&#10;Description automatically generated">
            <a:extLst>
              <a:ext uri="{FF2B5EF4-FFF2-40B4-BE49-F238E27FC236}">
                <a16:creationId xmlns:a16="http://schemas.microsoft.com/office/drawing/2014/main" id="{32FAD894-ACAC-4DCB-B76A-C000F872D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121" y="1925514"/>
            <a:ext cx="9500225" cy="4167079"/>
          </a:xfrm>
          <a:prstGeom prst="rect">
            <a:avLst/>
          </a:prstGeom>
        </p:spPr>
      </p:pic>
    </p:spTree>
    <p:extLst>
      <p:ext uri="{BB962C8B-B14F-4D97-AF65-F5344CB8AC3E}">
        <p14:creationId xmlns:p14="http://schemas.microsoft.com/office/powerpoint/2010/main" val="344883075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3">
            <a:extLst>
              <a:ext uri="{FF2B5EF4-FFF2-40B4-BE49-F238E27FC236}">
                <a16:creationId xmlns:a16="http://schemas.microsoft.com/office/drawing/2014/main" id="{407E3946-F87B-466F-A05C-26F1073C24F6}"/>
              </a:ext>
            </a:extLst>
          </p:cNvPr>
          <p:cNvSpPr>
            <a:spLocks noGrp="1"/>
          </p:cNvSpPr>
          <p:nvPr>
            <p:ph type="title"/>
          </p:nvPr>
        </p:nvSpPr>
        <p:spPr>
          <a:xfrm>
            <a:off x="555311" y="473676"/>
            <a:ext cx="11018520" cy="553998"/>
          </a:xfrm>
        </p:spPr>
        <p:txBody>
          <a:bodyPr>
            <a:normAutofit fontScale="90000"/>
          </a:bodyPr>
          <a:lstStyle/>
          <a:p>
            <a:r>
              <a:rPr lang="en-US" dirty="0">
                <a:latin typeface="Segoe UI" panose="020B0502040204020203" pitchFamily="34" charset="0"/>
                <a:ea typeface="Segoe UI" panose="020B0502040204020203" pitchFamily="34" charset="0"/>
              </a:rPr>
              <a:t>Language Understanding (LUIS): Entity Types</a:t>
            </a:r>
          </a:p>
        </p:txBody>
      </p:sp>
      <p:sp>
        <p:nvSpPr>
          <p:cNvPr id="43" name="Rectangle 42">
            <a:extLst>
              <a:ext uri="{FF2B5EF4-FFF2-40B4-BE49-F238E27FC236}">
                <a16:creationId xmlns:a16="http://schemas.microsoft.com/office/drawing/2014/main" id="{B018878B-75B5-DE4D-B941-36A2A708675C}"/>
              </a:ext>
            </a:extLst>
          </p:cNvPr>
          <p:cNvSpPr/>
          <p:nvPr/>
        </p:nvSpPr>
        <p:spPr>
          <a:xfrm>
            <a:off x="481811" y="1318368"/>
            <a:ext cx="5486400" cy="923330"/>
          </a:xfrm>
          <a:prstGeom prst="rect">
            <a:avLst/>
          </a:prstGeom>
        </p:spPr>
        <p:txBody>
          <a:bodyPr wrap="square" anchor="t">
            <a:noAutofit/>
          </a:bodyPr>
          <a:lstStyle/>
          <a:p>
            <a:r>
              <a:rPr lang="en-US" sz="1800" dirty="0">
                <a:solidFill>
                  <a:schemeClr val="dk1"/>
                </a:solidFill>
                <a:latin typeface="Segoe UI"/>
                <a:ea typeface="Segoe UI" panose="020B0502040204020203" pitchFamily="34" charset="0"/>
                <a:cs typeface="Segoe UI"/>
                <a:hlinkClick r:id="" action="ppaction://noaction"/>
              </a:rPr>
              <a:t>Simple Entity: </a:t>
            </a:r>
            <a:r>
              <a:rPr lang="en-US" sz="1800" dirty="0">
                <a:solidFill>
                  <a:schemeClr val="dk1"/>
                </a:solidFill>
                <a:ea typeface="Segoe UI" panose="020B0502040204020203" pitchFamily="34" charset="0"/>
                <a:cs typeface="Segoe UI"/>
              </a:rPr>
              <a:t>Describes a single concept. They learn from context using examples through machine learning</a:t>
            </a:r>
            <a:endParaRPr lang="en-US" sz="1800" dirty="0">
              <a:solidFill>
                <a:schemeClr val="dk1"/>
              </a:solidFill>
              <a:latin typeface="Segoe UI"/>
              <a:ea typeface="Segoe UI" panose="020B0502040204020203" pitchFamily="34" charset="0"/>
              <a:cs typeface="Segoe UI"/>
            </a:endParaRPr>
          </a:p>
        </p:txBody>
      </p:sp>
      <p:sp>
        <p:nvSpPr>
          <p:cNvPr id="44" name="Rectangle 43">
            <a:extLst>
              <a:ext uri="{FF2B5EF4-FFF2-40B4-BE49-F238E27FC236}">
                <a16:creationId xmlns:a16="http://schemas.microsoft.com/office/drawing/2014/main" id="{1F522E2F-1A97-9040-B4D7-762F85979C3B}"/>
              </a:ext>
            </a:extLst>
          </p:cNvPr>
          <p:cNvSpPr/>
          <p:nvPr/>
        </p:nvSpPr>
        <p:spPr>
          <a:xfrm>
            <a:off x="6549161" y="1320845"/>
            <a:ext cx="5486400" cy="646331"/>
          </a:xfrm>
          <a:prstGeom prst="rect">
            <a:avLst/>
          </a:prstGeom>
        </p:spPr>
        <p:txBody>
          <a:bodyPr wrap="square" anchor="t">
            <a:noAutofit/>
          </a:bodyPr>
          <a:lstStyle/>
          <a:p>
            <a:r>
              <a:rPr lang="en-US" sz="1800" dirty="0">
                <a:solidFill>
                  <a:srgbClr val="D83B01"/>
                </a:solidFill>
                <a:latin typeface="Segoe UI"/>
                <a:ea typeface="Segoe UI" panose="020B0502040204020203" pitchFamily="34" charset="0"/>
                <a:cs typeface="Segoe UI"/>
                <a:hlinkClick r:id="" action="ppaction://noaction">
                  <a:extLst>
                    <a:ext uri="{A12FA001-AC4F-418D-AE19-62706E023703}">
                      <ahyp:hlinkClr xmlns:ahyp="http://schemas.microsoft.com/office/drawing/2018/hyperlinkcolor" val="tx"/>
                    </a:ext>
                  </a:extLst>
                </a:hlinkClick>
              </a:rPr>
              <a:t>List Entity: </a:t>
            </a:r>
            <a:r>
              <a:rPr lang="en-US" sz="1800" dirty="0">
                <a:solidFill>
                  <a:schemeClr val="dk1"/>
                </a:solidFill>
                <a:ea typeface="Segoe UI" panose="020B0502040204020203" pitchFamily="34" charset="0"/>
                <a:cs typeface="Segoe UI"/>
              </a:rPr>
              <a:t>A fixed list of words, phrases, and their synonyms that get exact matched in your utterances. </a:t>
            </a:r>
            <a:endParaRPr lang="en-US" sz="1800" dirty="0">
              <a:solidFill>
                <a:schemeClr val="dk1"/>
              </a:solidFill>
              <a:latin typeface="Segoe UI"/>
              <a:ea typeface="Segoe UI" panose="020B0502040204020203" pitchFamily="34" charset="0"/>
              <a:cs typeface="Segoe UI"/>
            </a:endParaRPr>
          </a:p>
        </p:txBody>
      </p:sp>
      <p:sp>
        <p:nvSpPr>
          <p:cNvPr id="45" name="Rectangle 44">
            <a:extLst>
              <a:ext uri="{FF2B5EF4-FFF2-40B4-BE49-F238E27FC236}">
                <a16:creationId xmlns:a16="http://schemas.microsoft.com/office/drawing/2014/main" id="{BCC8053B-1894-764A-91F6-2819C2A193D8}"/>
              </a:ext>
            </a:extLst>
          </p:cNvPr>
          <p:cNvSpPr/>
          <p:nvPr/>
        </p:nvSpPr>
        <p:spPr>
          <a:xfrm>
            <a:off x="6548856" y="3334495"/>
            <a:ext cx="5486400" cy="646331"/>
          </a:xfrm>
          <a:prstGeom prst="rect">
            <a:avLst/>
          </a:prstGeom>
        </p:spPr>
        <p:txBody>
          <a:bodyPr wrap="square" anchor="t">
            <a:noAutofit/>
          </a:bodyPr>
          <a:lstStyle/>
          <a:p>
            <a:r>
              <a:rPr lang="en-US" sz="1800" dirty="0">
                <a:solidFill>
                  <a:srgbClr val="FF0000"/>
                </a:solidFill>
                <a:latin typeface="Segoe UI"/>
                <a:ea typeface="Segoe UI" panose="020B0502040204020203" pitchFamily="34" charset="0"/>
                <a:cs typeface="Segoe UI"/>
                <a:hlinkClick r:id="" action="ppaction://noaction">
                  <a:extLst>
                    <a:ext uri="{A12FA001-AC4F-418D-AE19-62706E023703}">
                      <ahyp:hlinkClr xmlns:ahyp="http://schemas.microsoft.com/office/drawing/2018/hyperlinkcolor" val="tx"/>
                    </a:ext>
                  </a:extLst>
                </a:hlinkClick>
              </a:rPr>
              <a:t>Regex Entity: </a:t>
            </a:r>
            <a:r>
              <a:rPr lang="en-US" sz="1800" dirty="0">
                <a:solidFill>
                  <a:schemeClr val="dk1"/>
                </a:solidFill>
                <a:ea typeface="Segoe UI" panose="020B0502040204020203" pitchFamily="34" charset="0"/>
                <a:cs typeface="Segoe UI"/>
              </a:rPr>
              <a:t>An entity that exact matches based on the regular expression defined.</a:t>
            </a:r>
            <a:endParaRPr lang="en-US" sz="1800" dirty="0">
              <a:solidFill>
                <a:schemeClr val="dk1"/>
              </a:solidFill>
              <a:latin typeface="Segoe UI"/>
              <a:ea typeface="Segoe UI" panose="020B0502040204020203" pitchFamily="34" charset="0"/>
              <a:cs typeface="Segoe UI"/>
            </a:endParaRPr>
          </a:p>
        </p:txBody>
      </p:sp>
      <p:sp>
        <p:nvSpPr>
          <p:cNvPr id="46" name="Rectangle 45">
            <a:extLst>
              <a:ext uri="{FF2B5EF4-FFF2-40B4-BE49-F238E27FC236}">
                <a16:creationId xmlns:a16="http://schemas.microsoft.com/office/drawing/2014/main" id="{DE79500D-1FAD-DF47-96AB-1C602A08F0C9}"/>
              </a:ext>
            </a:extLst>
          </p:cNvPr>
          <p:cNvSpPr/>
          <p:nvPr/>
        </p:nvSpPr>
        <p:spPr>
          <a:xfrm>
            <a:off x="6537062" y="2211602"/>
            <a:ext cx="5486400" cy="923330"/>
          </a:xfrm>
          <a:prstGeom prst="rect">
            <a:avLst/>
          </a:prstGeom>
        </p:spPr>
        <p:txBody>
          <a:bodyPr wrap="square" anchor="t">
            <a:noAutofit/>
          </a:bodyPr>
          <a:lstStyle/>
          <a:p>
            <a:r>
              <a:rPr lang="en-US" sz="1800" dirty="0">
                <a:solidFill>
                  <a:srgbClr val="FF0000"/>
                </a:solidFill>
                <a:latin typeface="Segoe UI"/>
                <a:ea typeface="Segoe UI" panose="020B0502040204020203" pitchFamily="34" charset="0"/>
                <a:cs typeface="Segoe UI"/>
                <a:hlinkClick r:id="" action="ppaction://noaction">
                  <a:extLst>
                    <a:ext uri="{A12FA001-AC4F-418D-AE19-62706E023703}">
                      <ahyp:hlinkClr xmlns:ahyp="http://schemas.microsoft.com/office/drawing/2018/hyperlinkcolor" val="tx"/>
                    </a:ext>
                  </a:extLst>
                </a:hlinkClick>
              </a:rPr>
              <a:t>Prebuilt Entity: </a:t>
            </a:r>
            <a:r>
              <a:rPr lang="en-US" sz="1800" dirty="0">
                <a:ea typeface="Segoe UI" panose="020B0502040204020203" pitchFamily="34" charset="0"/>
                <a:cs typeface="Segoe UI"/>
              </a:rPr>
              <a:t>Common entities provided by LUIS through open source text recognizers available through GitHub, expanded through the community and driven by Microsoft.</a:t>
            </a:r>
            <a:endParaRPr lang="en-US" sz="1800" dirty="0">
              <a:latin typeface="Segoe UI"/>
              <a:ea typeface="Segoe UI" panose="020B0502040204020203" pitchFamily="34" charset="0"/>
              <a:cs typeface="Segoe UI"/>
            </a:endParaRPr>
          </a:p>
        </p:txBody>
      </p:sp>
      <p:sp>
        <p:nvSpPr>
          <p:cNvPr id="47" name="Rectangle 46">
            <a:extLst>
              <a:ext uri="{FF2B5EF4-FFF2-40B4-BE49-F238E27FC236}">
                <a16:creationId xmlns:a16="http://schemas.microsoft.com/office/drawing/2014/main" id="{CA74FA4D-FE2A-0B49-BA08-8D15C5F66376}"/>
              </a:ext>
            </a:extLst>
          </p:cNvPr>
          <p:cNvSpPr/>
          <p:nvPr/>
        </p:nvSpPr>
        <p:spPr>
          <a:xfrm>
            <a:off x="514039" y="3322469"/>
            <a:ext cx="5486400" cy="923330"/>
          </a:xfrm>
          <a:prstGeom prst="rect">
            <a:avLst/>
          </a:prstGeom>
        </p:spPr>
        <p:txBody>
          <a:bodyPr wrap="square" anchor="t">
            <a:noAutofit/>
          </a:bodyPr>
          <a:lstStyle/>
          <a:p>
            <a:r>
              <a:rPr lang="en-US" sz="1800" dirty="0">
                <a:solidFill>
                  <a:schemeClr val="accent1">
                    <a:lumMod val="75000"/>
                  </a:schemeClr>
                </a:solidFill>
                <a:latin typeface="Segoe UI"/>
                <a:ea typeface="Segoe UI" panose="020B0502040204020203" pitchFamily="34" charset="0"/>
                <a:cs typeface="Segoe UI"/>
                <a:hlinkClick r:id="" action="ppaction://noaction">
                  <a:extLst>
                    <a:ext uri="{A12FA001-AC4F-418D-AE19-62706E023703}">
                      <ahyp:hlinkClr xmlns:ahyp="http://schemas.microsoft.com/office/drawing/2018/hyperlinkcolor" val="tx"/>
                    </a:ext>
                  </a:extLst>
                </a:hlinkClick>
              </a:rPr>
              <a:t>Hierarchical: </a:t>
            </a:r>
            <a:r>
              <a:rPr lang="en-US" sz="1800" dirty="0">
                <a:solidFill>
                  <a:schemeClr val="dk1"/>
                </a:solidFill>
                <a:ea typeface="Segoe UI" panose="020B0502040204020203" pitchFamily="34" charset="0"/>
                <a:cs typeface="Segoe UI"/>
              </a:rPr>
              <a:t>Represents an entity that has parts. It is made up of one or more entities, including supplementary text.</a:t>
            </a:r>
            <a:endParaRPr lang="en-US" sz="1800" dirty="0">
              <a:solidFill>
                <a:schemeClr val="dk1"/>
              </a:solidFill>
              <a:latin typeface="Segoe UI"/>
              <a:ea typeface="Segoe UI" panose="020B0502040204020203" pitchFamily="34" charset="0"/>
              <a:cs typeface="Segoe UI"/>
            </a:endParaRPr>
          </a:p>
        </p:txBody>
      </p:sp>
      <p:sp>
        <p:nvSpPr>
          <p:cNvPr id="48" name="Rectangle 47">
            <a:extLst>
              <a:ext uri="{FF2B5EF4-FFF2-40B4-BE49-F238E27FC236}">
                <a16:creationId xmlns:a16="http://schemas.microsoft.com/office/drawing/2014/main" id="{44A003B3-D287-EC41-BF34-166D4E4FD268}"/>
              </a:ext>
            </a:extLst>
          </p:cNvPr>
          <p:cNvSpPr/>
          <p:nvPr/>
        </p:nvSpPr>
        <p:spPr>
          <a:xfrm>
            <a:off x="496871" y="2213086"/>
            <a:ext cx="5486400" cy="1200329"/>
          </a:xfrm>
          <a:prstGeom prst="rect">
            <a:avLst/>
          </a:prstGeom>
        </p:spPr>
        <p:txBody>
          <a:bodyPr wrap="square" anchor="t">
            <a:noAutofit/>
          </a:bodyPr>
          <a:lstStyle/>
          <a:p>
            <a:r>
              <a:rPr lang="en-US" sz="18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hlinkClick r:id="" action="ppaction://noaction">
                  <a:extLst>
                    <a:ext uri="{A12FA001-AC4F-418D-AE19-62706E023703}">
                      <ahyp:hlinkClr xmlns:ahyp="http://schemas.microsoft.com/office/drawing/2018/hyperlinkcolor" val="tx"/>
                    </a:ext>
                  </a:extLst>
                </a:hlinkClick>
              </a:rPr>
              <a:t>Roles</a:t>
            </a:r>
            <a:r>
              <a:rPr lang="en-US" sz="1800"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hlinkClick r:id="" action="ppaction://noaction">
                  <a:extLst>
                    <a:ext uri="{A12FA001-AC4F-418D-AE19-62706E023703}">
                      <ahyp:hlinkClr xmlns:ahyp="http://schemas.microsoft.com/office/drawing/2018/hyperlinkcolor" val="tx"/>
                    </a:ext>
                  </a:extLst>
                </a:hlinkClick>
              </a:rPr>
              <a:t>:</a:t>
            </a:r>
            <a:r>
              <a:rPr lang="en-US" sz="1800" dirty="0">
                <a:solidFill>
                  <a:schemeClr val="accent1">
                    <a:lumMod val="50000"/>
                  </a:schemeClr>
                </a:solidFill>
                <a:latin typeface="Segoe UI" panose="020B0502040204020203" pitchFamily="34" charset="0"/>
                <a:ea typeface="Segoe UI" panose="020B0502040204020203" pitchFamily="34" charset="0"/>
                <a:cs typeface="Segoe UI" panose="020B0502040204020203" pitchFamily="34" charset="0"/>
              </a:rPr>
              <a:t> </a:t>
            </a:r>
            <a:r>
              <a:rPr lang="en-US" sz="1800" dirty="0">
                <a:solidFill>
                  <a:schemeClr val="dk1"/>
                </a:solidFill>
                <a:latin typeface="Segoe UI" panose="020B0502040204020203" pitchFamily="34" charset="0"/>
                <a:ea typeface="Segoe UI" panose="020B0502040204020203" pitchFamily="34" charset="0"/>
                <a:cs typeface="Segoe UI" panose="020B0502040204020203" pitchFamily="34" charset="0"/>
              </a:rPr>
              <a:t>Named, contextual subtypes of an entity. Extract more information by adding roles to your entities. Roles can be applied to any kind of entity.</a:t>
            </a: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70" name="Diagram 69">
            <a:extLst>
              <a:ext uri="{FF2B5EF4-FFF2-40B4-BE49-F238E27FC236}">
                <a16:creationId xmlns:a16="http://schemas.microsoft.com/office/drawing/2014/main" id="{237AA1B7-C97E-48C9-91A4-FAFF9712C5F6}"/>
              </a:ext>
            </a:extLst>
          </p:cNvPr>
          <p:cNvGraphicFramePr/>
          <p:nvPr>
            <p:extLst>
              <p:ext uri="{D42A27DB-BD31-4B8C-83A1-F6EECF244321}">
                <p14:modId xmlns:p14="http://schemas.microsoft.com/office/powerpoint/2010/main" val="2263254778"/>
              </p:ext>
            </p:extLst>
          </p:nvPr>
        </p:nvGraphicFramePr>
        <p:xfrm>
          <a:off x="581335" y="4421003"/>
          <a:ext cx="11017021" cy="140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4" name="Group 73">
            <a:extLst>
              <a:ext uri="{FF2B5EF4-FFF2-40B4-BE49-F238E27FC236}">
                <a16:creationId xmlns:a16="http://schemas.microsoft.com/office/drawing/2014/main" id="{29AD830D-8D86-4D6A-BB34-8597A6749BB2}"/>
              </a:ext>
            </a:extLst>
          </p:cNvPr>
          <p:cNvGrpSpPr/>
          <p:nvPr/>
        </p:nvGrpSpPr>
        <p:grpSpPr>
          <a:xfrm>
            <a:off x="146497" y="4513466"/>
            <a:ext cx="11999280" cy="1543943"/>
            <a:chOff x="188686" y="5334592"/>
            <a:chExt cx="11999280" cy="1543943"/>
          </a:xfrm>
        </p:grpSpPr>
        <p:cxnSp>
          <p:nvCxnSpPr>
            <p:cNvPr id="76" name="Straight Connector 75">
              <a:extLst>
                <a:ext uri="{FF2B5EF4-FFF2-40B4-BE49-F238E27FC236}">
                  <a16:creationId xmlns:a16="http://schemas.microsoft.com/office/drawing/2014/main" id="{49FBDC1C-436F-4284-BAAB-1D44D0EC6C07}"/>
                </a:ext>
              </a:extLst>
            </p:cNvPr>
            <p:cNvCxnSpPr>
              <a:cxnSpLocks/>
            </p:cNvCxnSpPr>
            <p:nvPr/>
          </p:nvCxnSpPr>
          <p:spPr>
            <a:xfrm flipH="1">
              <a:off x="3328477" y="5950857"/>
              <a:ext cx="8534791" cy="0"/>
            </a:xfrm>
            <a:prstGeom prst="line">
              <a:avLst/>
            </a:prstGeom>
            <a:ln w="28575">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FC84D6-D21B-4D67-9A70-41A9EE28F638}"/>
                </a:ext>
              </a:extLst>
            </p:cNvPr>
            <p:cNvCxnSpPr>
              <a:cxnSpLocks/>
            </p:cNvCxnSpPr>
            <p:nvPr/>
          </p:nvCxnSpPr>
          <p:spPr>
            <a:xfrm>
              <a:off x="3328477" y="5943600"/>
              <a:ext cx="0" cy="791028"/>
            </a:xfrm>
            <a:prstGeom prst="line">
              <a:avLst/>
            </a:prstGeom>
            <a:ln w="285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D122229-27C1-46B5-8DD3-42D46DFDE647}"/>
                </a:ext>
              </a:extLst>
            </p:cNvPr>
            <p:cNvSpPr txBox="1"/>
            <p:nvPr/>
          </p:nvSpPr>
          <p:spPr>
            <a:xfrm>
              <a:off x="188686" y="5334592"/>
              <a:ext cx="461665" cy="387286"/>
            </a:xfrm>
            <a:prstGeom prst="rect">
              <a:avLst/>
            </a:prstGeom>
            <a:noFill/>
          </p:spPr>
          <p:txBody>
            <a:bodyPr vert="vert270" wrap="none" rtlCol="0">
              <a:spAutoFit/>
            </a:bodyPr>
            <a:lstStyle/>
            <a:p>
              <a:r>
                <a:rPr lang="en-US">
                  <a:solidFill>
                    <a:srgbClr val="4472C4"/>
                  </a:solidFill>
                </a:rPr>
                <a:t>ML</a:t>
              </a:r>
            </a:p>
          </p:txBody>
        </p:sp>
        <p:sp>
          <p:nvSpPr>
            <p:cNvPr id="79" name="TextBox 78">
              <a:extLst>
                <a:ext uri="{FF2B5EF4-FFF2-40B4-BE49-F238E27FC236}">
                  <a16:creationId xmlns:a16="http://schemas.microsoft.com/office/drawing/2014/main" id="{FDA2A3D9-3130-4734-B129-99E428269FE7}"/>
                </a:ext>
              </a:extLst>
            </p:cNvPr>
            <p:cNvSpPr txBox="1"/>
            <p:nvPr/>
          </p:nvSpPr>
          <p:spPr>
            <a:xfrm>
              <a:off x="11731687" y="5997525"/>
              <a:ext cx="456279" cy="881010"/>
            </a:xfrm>
            <a:prstGeom prst="rect">
              <a:avLst/>
            </a:prstGeom>
            <a:noFill/>
          </p:spPr>
          <p:txBody>
            <a:bodyPr vert="eaVert" wrap="none" rtlCol="0">
              <a:spAutoFit/>
            </a:bodyPr>
            <a:lstStyle/>
            <a:p>
              <a:r>
                <a:rPr lang="en-US" dirty="0">
                  <a:solidFill>
                    <a:srgbClr val="FF0000"/>
                  </a:solidFill>
                </a:rPr>
                <a:t>non-ML</a:t>
              </a:r>
            </a:p>
          </p:txBody>
        </p:sp>
      </p:grpSp>
    </p:spTree>
    <p:extLst>
      <p:ext uri="{BB962C8B-B14F-4D97-AF65-F5344CB8AC3E}">
        <p14:creationId xmlns:p14="http://schemas.microsoft.com/office/powerpoint/2010/main" val="399408556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3">
            <a:extLst>
              <a:ext uri="{FF2B5EF4-FFF2-40B4-BE49-F238E27FC236}">
                <a16:creationId xmlns:a16="http://schemas.microsoft.com/office/drawing/2014/main" id="{407E3946-F87B-466F-A05C-26F1073C24F6}"/>
              </a:ext>
            </a:extLst>
          </p:cNvPr>
          <p:cNvSpPr>
            <a:spLocks noGrp="1"/>
          </p:cNvSpPr>
          <p:nvPr>
            <p:ph type="title"/>
          </p:nvPr>
        </p:nvSpPr>
        <p:spPr>
          <a:xfrm>
            <a:off x="555311" y="473676"/>
            <a:ext cx="11018520" cy="553998"/>
          </a:xfrm>
        </p:spPr>
        <p:txBody>
          <a:bodyPr>
            <a:normAutofit fontScale="90000"/>
          </a:bodyPr>
          <a:lstStyle/>
          <a:p>
            <a:r>
              <a:rPr lang="en-US">
                <a:latin typeface="Segoe UI" panose="020B0502040204020203" pitchFamily="34" charset="0"/>
                <a:ea typeface="Segoe UI" panose="020B0502040204020203" pitchFamily="34" charset="0"/>
              </a:rPr>
              <a:t>Language Understanding (LUIS): Entity Usage</a:t>
            </a:r>
          </a:p>
        </p:txBody>
      </p:sp>
      <p:grpSp>
        <p:nvGrpSpPr>
          <p:cNvPr id="127" name="Group 126">
            <a:extLst>
              <a:ext uri="{FF2B5EF4-FFF2-40B4-BE49-F238E27FC236}">
                <a16:creationId xmlns:a16="http://schemas.microsoft.com/office/drawing/2014/main" id="{C76E8E1D-9078-4B44-B7E7-54D8E126FF4E}"/>
              </a:ext>
            </a:extLst>
          </p:cNvPr>
          <p:cNvGrpSpPr/>
          <p:nvPr/>
        </p:nvGrpSpPr>
        <p:grpSpPr>
          <a:xfrm>
            <a:off x="2663303" y="4936734"/>
            <a:ext cx="1037533" cy="554854"/>
            <a:chOff x="2663303" y="4474026"/>
            <a:chExt cx="1037533" cy="554854"/>
          </a:xfrm>
        </p:grpSpPr>
        <p:grpSp>
          <p:nvGrpSpPr>
            <p:cNvPr id="128" name="Group 127">
              <a:extLst>
                <a:ext uri="{FF2B5EF4-FFF2-40B4-BE49-F238E27FC236}">
                  <a16:creationId xmlns:a16="http://schemas.microsoft.com/office/drawing/2014/main" id="{912B58A9-21F6-4C2C-8570-801034A23D48}"/>
                </a:ext>
              </a:extLst>
            </p:cNvPr>
            <p:cNvGrpSpPr/>
            <p:nvPr/>
          </p:nvGrpSpPr>
          <p:grpSpPr>
            <a:xfrm>
              <a:off x="2663303" y="4474026"/>
              <a:ext cx="1037533" cy="215444"/>
              <a:chOff x="1260299" y="2026571"/>
              <a:chExt cx="1037533" cy="215444"/>
            </a:xfrm>
          </p:grpSpPr>
          <p:sp>
            <p:nvSpPr>
              <p:cNvPr id="131" name="TextBox 130">
                <a:extLst>
                  <a:ext uri="{FF2B5EF4-FFF2-40B4-BE49-F238E27FC236}">
                    <a16:creationId xmlns:a16="http://schemas.microsoft.com/office/drawing/2014/main" id="{5EA51585-1DF8-4A70-AC5F-001F6F798117}"/>
                  </a:ext>
                </a:extLst>
              </p:cNvPr>
              <p:cNvSpPr txBox="1"/>
              <p:nvPr/>
            </p:nvSpPr>
            <p:spPr>
              <a:xfrm>
                <a:off x="1260299" y="2026571"/>
                <a:ext cx="1037533" cy="215444"/>
              </a:xfrm>
              <a:prstGeom prst="rect">
                <a:avLst/>
              </a:prstGeom>
              <a:noFill/>
            </p:spPr>
            <p:txBody>
              <a:bodyPr wrap="square" rtlCol="0">
                <a:spAutoFit/>
              </a:bodyPr>
              <a:lstStyle/>
              <a:p>
                <a:pPr algn="ctr"/>
                <a:r>
                  <a:rPr lang="en-US" sz="800" dirty="0"/>
                  <a:t>Prebuilt : Role</a:t>
                </a:r>
              </a:p>
            </p:txBody>
          </p:sp>
          <p:cxnSp>
            <p:nvCxnSpPr>
              <p:cNvPr id="132" name="Straight Connector 131">
                <a:extLst>
                  <a:ext uri="{FF2B5EF4-FFF2-40B4-BE49-F238E27FC236}">
                    <a16:creationId xmlns:a16="http://schemas.microsoft.com/office/drawing/2014/main" id="{2E1947F7-182A-4D51-B6FC-64448BD362B3}"/>
                  </a:ext>
                </a:extLst>
              </p:cNvPr>
              <p:cNvCxnSpPr>
                <a:cxnSpLocks/>
              </p:cNvCxnSpPr>
              <p:nvPr/>
            </p:nvCxnSpPr>
            <p:spPr>
              <a:xfrm>
                <a:off x="1416396" y="2233855"/>
                <a:ext cx="791600" cy="789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9" name="Rectangle 128">
              <a:extLst>
                <a:ext uri="{FF2B5EF4-FFF2-40B4-BE49-F238E27FC236}">
                  <a16:creationId xmlns:a16="http://schemas.microsoft.com/office/drawing/2014/main" id="{869192D9-4835-42BB-8D62-D4A872618EC7}"/>
                </a:ext>
              </a:extLst>
            </p:cNvPr>
            <p:cNvSpPr/>
            <p:nvPr/>
          </p:nvSpPr>
          <p:spPr>
            <a:xfrm>
              <a:off x="3222250" y="4828302"/>
              <a:ext cx="254192" cy="200578"/>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id="{AF678793-D218-4569-860B-DEB7CD45ABC8}"/>
                </a:ext>
              </a:extLst>
            </p:cNvPr>
            <p:cNvCxnSpPr>
              <a:cxnSpLocks/>
              <a:stCxn id="131" idx="2"/>
              <a:endCxn id="129" idx="0"/>
            </p:cNvCxnSpPr>
            <p:nvPr/>
          </p:nvCxnSpPr>
          <p:spPr>
            <a:xfrm>
              <a:off x="3182070" y="4689470"/>
              <a:ext cx="167276" cy="13883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3685CFCA-A258-4A5D-93D1-653B2480DF3C}"/>
              </a:ext>
            </a:extLst>
          </p:cNvPr>
          <p:cNvGrpSpPr/>
          <p:nvPr/>
        </p:nvGrpSpPr>
        <p:grpSpPr>
          <a:xfrm>
            <a:off x="3923667" y="4936406"/>
            <a:ext cx="1117755" cy="553886"/>
            <a:chOff x="4056846" y="4473698"/>
            <a:chExt cx="1117755" cy="553886"/>
          </a:xfrm>
        </p:grpSpPr>
        <p:grpSp>
          <p:nvGrpSpPr>
            <p:cNvPr id="134" name="Group 133">
              <a:extLst>
                <a:ext uri="{FF2B5EF4-FFF2-40B4-BE49-F238E27FC236}">
                  <a16:creationId xmlns:a16="http://schemas.microsoft.com/office/drawing/2014/main" id="{30C8086F-405D-4E2C-B681-FB8522A17136}"/>
                </a:ext>
              </a:extLst>
            </p:cNvPr>
            <p:cNvGrpSpPr/>
            <p:nvPr/>
          </p:nvGrpSpPr>
          <p:grpSpPr>
            <a:xfrm>
              <a:off x="4421180" y="4473698"/>
              <a:ext cx="479472" cy="215444"/>
              <a:chOff x="3018176" y="2026243"/>
              <a:chExt cx="479472" cy="215444"/>
            </a:xfrm>
          </p:grpSpPr>
          <p:sp>
            <p:nvSpPr>
              <p:cNvPr id="137" name="TextBox 136">
                <a:extLst>
                  <a:ext uri="{FF2B5EF4-FFF2-40B4-BE49-F238E27FC236}">
                    <a16:creationId xmlns:a16="http://schemas.microsoft.com/office/drawing/2014/main" id="{D632D155-6B28-4EF9-AB08-38B824460605}"/>
                  </a:ext>
                </a:extLst>
              </p:cNvPr>
              <p:cNvSpPr txBox="1"/>
              <p:nvPr/>
            </p:nvSpPr>
            <p:spPr>
              <a:xfrm>
                <a:off x="3018176" y="2026243"/>
                <a:ext cx="316112" cy="215444"/>
              </a:xfrm>
              <a:prstGeom prst="rect">
                <a:avLst/>
              </a:prstGeom>
              <a:noFill/>
            </p:spPr>
            <p:txBody>
              <a:bodyPr wrap="none" rtlCol="0">
                <a:spAutoFit/>
              </a:bodyPr>
              <a:lstStyle/>
              <a:p>
                <a:r>
                  <a:rPr lang="en-US" sz="800" dirty="0"/>
                  <a:t>ML</a:t>
                </a:r>
              </a:p>
            </p:txBody>
          </p:sp>
          <p:cxnSp>
            <p:nvCxnSpPr>
              <p:cNvPr id="138" name="Straight Connector 137">
                <a:extLst>
                  <a:ext uri="{FF2B5EF4-FFF2-40B4-BE49-F238E27FC236}">
                    <a16:creationId xmlns:a16="http://schemas.microsoft.com/office/drawing/2014/main" id="{E45920E0-09C1-4A8D-BC1D-815610D5F886}"/>
                  </a:ext>
                </a:extLst>
              </p:cNvPr>
              <p:cNvCxnSpPr>
                <a:cxnSpLocks/>
              </p:cNvCxnSpPr>
              <p:nvPr/>
            </p:nvCxnSpPr>
            <p:spPr>
              <a:xfrm>
                <a:off x="3051986" y="2240229"/>
                <a:ext cx="44566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5" name="Rectangle 134">
              <a:extLst>
                <a:ext uri="{FF2B5EF4-FFF2-40B4-BE49-F238E27FC236}">
                  <a16:creationId xmlns:a16="http://schemas.microsoft.com/office/drawing/2014/main" id="{FEC53C6D-BFC3-466D-80E9-AE8DFFBDB220}"/>
                </a:ext>
              </a:extLst>
            </p:cNvPr>
            <p:cNvSpPr/>
            <p:nvPr/>
          </p:nvSpPr>
          <p:spPr>
            <a:xfrm>
              <a:off x="4056846" y="4827006"/>
              <a:ext cx="1117755" cy="200578"/>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a:extLst>
                <a:ext uri="{FF2B5EF4-FFF2-40B4-BE49-F238E27FC236}">
                  <a16:creationId xmlns:a16="http://schemas.microsoft.com/office/drawing/2014/main" id="{103591E3-0FAC-4B44-9533-2CA84E60B843}"/>
                </a:ext>
              </a:extLst>
            </p:cNvPr>
            <p:cNvCxnSpPr>
              <a:cxnSpLocks/>
              <a:stCxn id="137" idx="2"/>
              <a:endCxn id="135" idx="0"/>
            </p:cNvCxnSpPr>
            <p:nvPr/>
          </p:nvCxnSpPr>
          <p:spPr>
            <a:xfrm>
              <a:off x="4579236" y="4689142"/>
              <a:ext cx="36488" cy="13786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E7B9F2A2-EBBE-4A45-BEE1-81E0333BBCBE}"/>
              </a:ext>
            </a:extLst>
          </p:cNvPr>
          <p:cNvGrpSpPr/>
          <p:nvPr/>
        </p:nvGrpSpPr>
        <p:grpSpPr>
          <a:xfrm>
            <a:off x="7567873" y="4942072"/>
            <a:ext cx="903028" cy="559454"/>
            <a:chOff x="8031598" y="4479364"/>
            <a:chExt cx="903028" cy="559454"/>
          </a:xfrm>
        </p:grpSpPr>
        <p:sp>
          <p:nvSpPr>
            <p:cNvPr id="140" name="Rectangle 139">
              <a:extLst>
                <a:ext uri="{FF2B5EF4-FFF2-40B4-BE49-F238E27FC236}">
                  <a16:creationId xmlns:a16="http://schemas.microsoft.com/office/drawing/2014/main" id="{95ABB7DE-5768-41FD-9D32-500595DC482C}"/>
                </a:ext>
              </a:extLst>
            </p:cNvPr>
            <p:cNvSpPr/>
            <p:nvPr/>
          </p:nvSpPr>
          <p:spPr>
            <a:xfrm>
              <a:off x="8031598" y="4838240"/>
              <a:ext cx="903028" cy="200578"/>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AF297DB8-E302-412F-947A-969E472478A5}"/>
                </a:ext>
              </a:extLst>
            </p:cNvPr>
            <p:cNvGrpSpPr/>
            <p:nvPr/>
          </p:nvGrpSpPr>
          <p:grpSpPr>
            <a:xfrm>
              <a:off x="8211829" y="4479364"/>
              <a:ext cx="625333" cy="215444"/>
              <a:chOff x="6631856" y="2031909"/>
              <a:chExt cx="625333" cy="215444"/>
            </a:xfrm>
          </p:grpSpPr>
          <p:sp>
            <p:nvSpPr>
              <p:cNvPr id="143" name="TextBox 142">
                <a:extLst>
                  <a:ext uri="{FF2B5EF4-FFF2-40B4-BE49-F238E27FC236}">
                    <a16:creationId xmlns:a16="http://schemas.microsoft.com/office/drawing/2014/main" id="{51065E25-DCE7-4A04-8F46-476A84D618E2}"/>
                  </a:ext>
                </a:extLst>
              </p:cNvPr>
              <p:cNvSpPr txBox="1"/>
              <p:nvPr/>
            </p:nvSpPr>
            <p:spPr>
              <a:xfrm>
                <a:off x="6631856" y="2031909"/>
                <a:ext cx="625333" cy="215444"/>
              </a:xfrm>
              <a:prstGeom prst="rect">
                <a:avLst/>
              </a:prstGeom>
              <a:noFill/>
            </p:spPr>
            <p:txBody>
              <a:bodyPr wrap="square" rtlCol="0">
                <a:spAutoFit/>
              </a:bodyPr>
              <a:lstStyle/>
              <a:p>
                <a:pPr algn="ctr"/>
                <a:r>
                  <a:rPr lang="en-US" sz="800"/>
                  <a:t>List</a:t>
                </a:r>
              </a:p>
            </p:txBody>
          </p:sp>
          <p:cxnSp>
            <p:nvCxnSpPr>
              <p:cNvPr id="144" name="Straight Connector 143">
                <a:extLst>
                  <a:ext uri="{FF2B5EF4-FFF2-40B4-BE49-F238E27FC236}">
                    <a16:creationId xmlns:a16="http://schemas.microsoft.com/office/drawing/2014/main" id="{2F2827BD-5F20-4151-8A80-4F539C0CFCD4}"/>
                  </a:ext>
                </a:extLst>
              </p:cNvPr>
              <p:cNvCxnSpPr>
                <a:cxnSpLocks/>
              </p:cNvCxnSpPr>
              <p:nvPr/>
            </p:nvCxnSpPr>
            <p:spPr>
              <a:xfrm>
                <a:off x="6714873" y="2247353"/>
                <a:ext cx="4456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42" name="Straight Connector 141">
              <a:extLst>
                <a:ext uri="{FF2B5EF4-FFF2-40B4-BE49-F238E27FC236}">
                  <a16:creationId xmlns:a16="http://schemas.microsoft.com/office/drawing/2014/main" id="{2A1D3C83-A31E-467C-AF21-BD44C9E9E8A2}"/>
                </a:ext>
              </a:extLst>
            </p:cNvPr>
            <p:cNvCxnSpPr>
              <a:cxnSpLocks/>
              <a:stCxn id="143" idx="2"/>
              <a:endCxn id="140" idx="0"/>
            </p:cNvCxnSpPr>
            <p:nvPr/>
          </p:nvCxnSpPr>
          <p:spPr>
            <a:xfrm flipH="1">
              <a:off x="8483112" y="4694808"/>
              <a:ext cx="41384" cy="14343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364806BF-051A-405C-B65A-97E7AD7CE50F}"/>
              </a:ext>
            </a:extLst>
          </p:cNvPr>
          <p:cNvGrpSpPr/>
          <p:nvPr/>
        </p:nvGrpSpPr>
        <p:grpSpPr>
          <a:xfrm>
            <a:off x="6621368" y="4940201"/>
            <a:ext cx="1909063" cy="881719"/>
            <a:chOff x="7085093" y="4477493"/>
            <a:chExt cx="1909063" cy="881719"/>
          </a:xfrm>
        </p:grpSpPr>
        <p:sp>
          <p:nvSpPr>
            <p:cNvPr id="146" name="Rectangle 145">
              <a:extLst>
                <a:ext uri="{FF2B5EF4-FFF2-40B4-BE49-F238E27FC236}">
                  <a16:creationId xmlns:a16="http://schemas.microsoft.com/office/drawing/2014/main" id="{7B38C44A-F7DE-4AF8-A253-B0FF10DD75FD}"/>
                </a:ext>
              </a:extLst>
            </p:cNvPr>
            <p:cNvSpPr/>
            <p:nvPr/>
          </p:nvSpPr>
          <p:spPr>
            <a:xfrm>
              <a:off x="7225198" y="4849787"/>
              <a:ext cx="511237" cy="20057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45FD5365-0060-4060-8337-D47970BDC106}"/>
                </a:ext>
              </a:extLst>
            </p:cNvPr>
            <p:cNvCxnSpPr>
              <a:cxnSpLocks/>
            </p:cNvCxnSpPr>
            <p:nvPr/>
          </p:nvCxnSpPr>
          <p:spPr>
            <a:xfrm flipV="1">
              <a:off x="7085093" y="5065114"/>
              <a:ext cx="1909063" cy="12936"/>
            </a:xfrm>
            <a:prstGeom prst="line">
              <a:avLst/>
            </a:prstGeom>
            <a:ln w="22225">
              <a:solidFill>
                <a:srgbClr val="518400"/>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C0046B5B-3333-4530-9A73-05A6845E42B8}"/>
                </a:ext>
              </a:extLst>
            </p:cNvPr>
            <p:cNvSpPr txBox="1"/>
            <p:nvPr/>
          </p:nvSpPr>
          <p:spPr>
            <a:xfrm>
              <a:off x="7600240" y="5143768"/>
              <a:ext cx="981359" cy="215444"/>
            </a:xfrm>
            <a:prstGeom prst="rect">
              <a:avLst/>
            </a:prstGeom>
            <a:noFill/>
          </p:spPr>
          <p:txBody>
            <a:bodyPr wrap="none" rtlCol="0">
              <a:spAutoFit/>
            </a:bodyPr>
            <a:lstStyle/>
            <a:p>
              <a:r>
                <a:rPr lang="en-US" sz="800" dirty="0"/>
                <a:t>Actional Hierarchal</a:t>
              </a:r>
            </a:p>
          </p:txBody>
        </p:sp>
        <p:sp>
          <p:nvSpPr>
            <p:cNvPr id="149" name="TextBox 148">
              <a:extLst>
                <a:ext uri="{FF2B5EF4-FFF2-40B4-BE49-F238E27FC236}">
                  <a16:creationId xmlns:a16="http://schemas.microsoft.com/office/drawing/2014/main" id="{EA4A71E8-B1BC-49B9-8139-EFCFEFE7E35B}"/>
                </a:ext>
              </a:extLst>
            </p:cNvPr>
            <p:cNvSpPr txBox="1"/>
            <p:nvPr/>
          </p:nvSpPr>
          <p:spPr>
            <a:xfrm>
              <a:off x="7122225" y="4477493"/>
              <a:ext cx="592269" cy="215444"/>
            </a:xfrm>
            <a:prstGeom prst="rect">
              <a:avLst/>
            </a:prstGeom>
            <a:noFill/>
          </p:spPr>
          <p:txBody>
            <a:bodyPr wrap="square" rtlCol="0">
              <a:spAutoFit/>
            </a:bodyPr>
            <a:lstStyle/>
            <a:p>
              <a:r>
                <a:rPr lang="en-US" sz="800" dirty="0"/>
                <a:t>Intent</a:t>
              </a:r>
            </a:p>
          </p:txBody>
        </p:sp>
        <p:cxnSp>
          <p:nvCxnSpPr>
            <p:cNvPr id="150" name="Straight Connector 149">
              <a:extLst>
                <a:ext uri="{FF2B5EF4-FFF2-40B4-BE49-F238E27FC236}">
                  <a16:creationId xmlns:a16="http://schemas.microsoft.com/office/drawing/2014/main" id="{D21042FB-2409-4EC0-8988-4F05A3FDE1CE}"/>
                </a:ext>
              </a:extLst>
            </p:cNvPr>
            <p:cNvCxnSpPr>
              <a:cxnSpLocks/>
            </p:cNvCxnSpPr>
            <p:nvPr/>
          </p:nvCxnSpPr>
          <p:spPr>
            <a:xfrm flipV="1">
              <a:off x="7123198" y="4694808"/>
              <a:ext cx="591296" cy="626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F455627-C53B-4946-B6A7-A97F9964EB63}"/>
                </a:ext>
              </a:extLst>
            </p:cNvPr>
            <p:cNvCxnSpPr>
              <a:cxnSpLocks/>
              <a:stCxn id="149" idx="2"/>
              <a:endCxn id="146" idx="0"/>
            </p:cNvCxnSpPr>
            <p:nvPr/>
          </p:nvCxnSpPr>
          <p:spPr>
            <a:xfrm>
              <a:off x="7418360" y="4692937"/>
              <a:ext cx="62457" cy="15685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3" name="Rectangle 152">
            <a:extLst>
              <a:ext uri="{FF2B5EF4-FFF2-40B4-BE49-F238E27FC236}">
                <a16:creationId xmlns:a16="http://schemas.microsoft.com/office/drawing/2014/main" id="{3272B18E-FC25-4D58-9EE5-7AA240563BA6}"/>
              </a:ext>
            </a:extLst>
          </p:cNvPr>
          <p:cNvSpPr/>
          <p:nvPr/>
        </p:nvSpPr>
        <p:spPr>
          <a:xfrm>
            <a:off x="3516622" y="5291010"/>
            <a:ext cx="388647" cy="200578"/>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a:extLst>
              <a:ext uri="{FF2B5EF4-FFF2-40B4-BE49-F238E27FC236}">
                <a16:creationId xmlns:a16="http://schemas.microsoft.com/office/drawing/2014/main" id="{97CFB8FF-A6DC-42A3-B0E2-F98CD5AA97F0}"/>
              </a:ext>
            </a:extLst>
          </p:cNvPr>
          <p:cNvCxnSpPr>
            <a:cxnSpLocks/>
          </p:cNvCxnSpPr>
          <p:nvPr/>
        </p:nvCxnSpPr>
        <p:spPr>
          <a:xfrm flipV="1">
            <a:off x="3228858" y="5547345"/>
            <a:ext cx="1812564" cy="1"/>
          </a:xfrm>
          <a:prstGeom prst="line">
            <a:avLst/>
          </a:prstGeom>
          <a:ln w="22225">
            <a:solidFill>
              <a:srgbClr val="518400"/>
            </a:solidFill>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B104630F-B521-4D52-B78E-CF62C6B645EC}"/>
              </a:ext>
            </a:extLst>
          </p:cNvPr>
          <p:cNvSpPr txBox="1"/>
          <p:nvPr/>
        </p:nvSpPr>
        <p:spPr>
          <a:xfrm>
            <a:off x="3757059" y="5606476"/>
            <a:ext cx="615874" cy="215444"/>
          </a:xfrm>
          <a:prstGeom prst="rect">
            <a:avLst/>
          </a:prstGeom>
          <a:noFill/>
        </p:spPr>
        <p:txBody>
          <a:bodyPr wrap="none" rtlCol="0">
            <a:spAutoFit/>
          </a:bodyPr>
          <a:lstStyle/>
          <a:p>
            <a:r>
              <a:rPr lang="en-US" sz="800" dirty="0"/>
              <a:t>Hierarchal</a:t>
            </a:r>
          </a:p>
        </p:txBody>
      </p:sp>
      <p:sp>
        <p:nvSpPr>
          <p:cNvPr id="43" name="Rectangle 42">
            <a:extLst>
              <a:ext uri="{FF2B5EF4-FFF2-40B4-BE49-F238E27FC236}">
                <a16:creationId xmlns:a16="http://schemas.microsoft.com/office/drawing/2014/main" id="{B018878B-75B5-DE4D-B941-36A2A708675C}"/>
              </a:ext>
            </a:extLst>
          </p:cNvPr>
          <p:cNvSpPr/>
          <p:nvPr/>
        </p:nvSpPr>
        <p:spPr>
          <a:xfrm>
            <a:off x="481811" y="1318368"/>
            <a:ext cx="5486400" cy="923330"/>
          </a:xfrm>
          <a:prstGeom prst="rect">
            <a:avLst/>
          </a:prstGeom>
        </p:spPr>
        <p:txBody>
          <a:bodyPr wrap="square" anchor="t">
            <a:noAutofit/>
          </a:bodyPr>
          <a:lstStyle/>
          <a:p>
            <a:r>
              <a:rPr lang="en-US" sz="1800" dirty="0">
                <a:solidFill>
                  <a:schemeClr val="dk1"/>
                </a:solidFill>
                <a:latin typeface="Segoe UI"/>
                <a:ea typeface="Segoe UI" panose="020B0502040204020203" pitchFamily="34" charset="0"/>
                <a:cs typeface="Segoe UI"/>
                <a:hlinkClick r:id="" action="ppaction://noaction"/>
              </a:rPr>
              <a:t>Machine Learning Entity: </a:t>
            </a:r>
            <a:r>
              <a:rPr lang="en-US" sz="1800" dirty="0">
                <a:solidFill>
                  <a:schemeClr val="dk1"/>
                </a:solidFill>
                <a:ea typeface="Segoe UI" panose="020B0502040204020203" pitchFamily="34" charset="0"/>
                <a:cs typeface="Segoe UI"/>
              </a:rPr>
              <a:t>Should be the entity type to use by default</a:t>
            </a:r>
            <a:endParaRPr lang="en-US" sz="1800" dirty="0">
              <a:solidFill>
                <a:schemeClr val="dk1"/>
              </a:solidFill>
              <a:latin typeface="Segoe UI"/>
              <a:ea typeface="Segoe UI" panose="020B0502040204020203" pitchFamily="34" charset="0"/>
              <a:cs typeface="Segoe UI"/>
            </a:endParaRPr>
          </a:p>
        </p:txBody>
      </p:sp>
      <p:sp>
        <p:nvSpPr>
          <p:cNvPr id="44" name="Rectangle 43">
            <a:extLst>
              <a:ext uri="{FF2B5EF4-FFF2-40B4-BE49-F238E27FC236}">
                <a16:creationId xmlns:a16="http://schemas.microsoft.com/office/drawing/2014/main" id="{1F522E2F-1A97-9040-B4D7-762F85979C3B}"/>
              </a:ext>
            </a:extLst>
          </p:cNvPr>
          <p:cNvSpPr/>
          <p:nvPr/>
        </p:nvSpPr>
        <p:spPr>
          <a:xfrm>
            <a:off x="6549161" y="1320845"/>
            <a:ext cx="5486400" cy="646331"/>
          </a:xfrm>
          <a:prstGeom prst="rect">
            <a:avLst/>
          </a:prstGeom>
        </p:spPr>
        <p:txBody>
          <a:bodyPr wrap="square" anchor="t">
            <a:noAutofit/>
          </a:bodyPr>
          <a:lstStyle/>
          <a:p>
            <a:r>
              <a:rPr lang="en-US" sz="1800" dirty="0">
                <a:solidFill>
                  <a:schemeClr val="dk1"/>
                </a:solidFill>
                <a:latin typeface="Segoe UI"/>
                <a:ea typeface="Segoe UI" panose="020B0502040204020203" pitchFamily="34" charset="0"/>
                <a:cs typeface="Segoe UI"/>
                <a:hlinkClick r:id="" action="ppaction://noaction"/>
              </a:rPr>
              <a:t>List Entity: </a:t>
            </a:r>
            <a:r>
              <a:rPr lang="en-US" sz="1800" dirty="0">
                <a:solidFill>
                  <a:schemeClr val="dk1"/>
                </a:solidFill>
                <a:ea typeface="Segoe UI" panose="020B0502040204020203" pitchFamily="34" charset="0"/>
                <a:cs typeface="Segoe UI"/>
              </a:rPr>
              <a:t>Suitable for a bounded set of elements that rarely change (e.g. pizza size, payment method, </a:t>
            </a:r>
            <a:r>
              <a:rPr lang="en-US" sz="1800" dirty="0" err="1">
                <a:solidFill>
                  <a:schemeClr val="dk1"/>
                </a:solidFill>
                <a:ea typeface="Segoe UI" panose="020B0502040204020203" pitchFamily="34" charset="0"/>
                <a:cs typeface="Segoe UI"/>
              </a:rPr>
              <a:t>etc</a:t>
            </a:r>
            <a:r>
              <a:rPr lang="en-US" sz="1800" dirty="0">
                <a:solidFill>
                  <a:schemeClr val="dk1"/>
                </a:solidFill>
                <a:ea typeface="Segoe UI" panose="020B0502040204020203" pitchFamily="34" charset="0"/>
                <a:cs typeface="Segoe UI"/>
              </a:rPr>
              <a:t>…)</a:t>
            </a:r>
            <a:endParaRPr lang="en-US" sz="1800" dirty="0">
              <a:solidFill>
                <a:schemeClr val="dk1"/>
              </a:solidFill>
              <a:latin typeface="Segoe UI"/>
              <a:ea typeface="Segoe UI" panose="020B0502040204020203" pitchFamily="34" charset="0"/>
              <a:cs typeface="Segoe UI"/>
            </a:endParaRPr>
          </a:p>
        </p:txBody>
      </p:sp>
      <p:sp>
        <p:nvSpPr>
          <p:cNvPr id="45" name="Rectangle 44">
            <a:extLst>
              <a:ext uri="{FF2B5EF4-FFF2-40B4-BE49-F238E27FC236}">
                <a16:creationId xmlns:a16="http://schemas.microsoft.com/office/drawing/2014/main" id="{BCC8053B-1894-764A-91F6-2819C2A193D8}"/>
              </a:ext>
            </a:extLst>
          </p:cNvPr>
          <p:cNvSpPr/>
          <p:nvPr/>
        </p:nvSpPr>
        <p:spPr>
          <a:xfrm>
            <a:off x="6548856" y="3797203"/>
            <a:ext cx="5486400" cy="646331"/>
          </a:xfrm>
          <a:prstGeom prst="rect">
            <a:avLst/>
          </a:prstGeom>
        </p:spPr>
        <p:txBody>
          <a:bodyPr wrap="square" anchor="t">
            <a:noAutofit/>
          </a:bodyPr>
          <a:lstStyle/>
          <a:p>
            <a:r>
              <a:rPr lang="en-US" sz="1800" dirty="0">
                <a:solidFill>
                  <a:schemeClr val="dk1"/>
                </a:solidFill>
                <a:latin typeface="Segoe UI"/>
                <a:ea typeface="Segoe UI" panose="020B0502040204020203" pitchFamily="34" charset="0"/>
                <a:cs typeface="Segoe UI"/>
                <a:hlinkClick r:id="" action="ppaction://noaction"/>
              </a:rPr>
              <a:t>Regex Entity: </a:t>
            </a:r>
            <a:r>
              <a:rPr lang="en-US" sz="1800" dirty="0">
                <a:solidFill>
                  <a:schemeClr val="dk1"/>
                </a:solidFill>
                <a:ea typeface="Segoe UI" panose="020B0502040204020203" pitchFamily="34" charset="0"/>
                <a:cs typeface="Segoe UI"/>
              </a:rPr>
              <a:t>Well formed alpha-numeric elements (e.g. product codes)</a:t>
            </a:r>
            <a:endParaRPr lang="en-US" sz="1800" dirty="0">
              <a:solidFill>
                <a:schemeClr val="dk1"/>
              </a:solidFill>
              <a:latin typeface="Segoe UI"/>
              <a:ea typeface="Segoe UI" panose="020B0502040204020203" pitchFamily="34" charset="0"/>
              <a:cs typeface="Segoe UI"/>
            </a:endParaRPr>
          </a:p>
        </p:txBody>
      </p:sp>
      <p:sp>
        <p:nvSpPr>
          <p:cNvPr id="46" name="Rectangle 45">
            <a:extLst>
              <a:ext uri="{FF2B5EF4-FFF2-40B4-BE49-F238E27FC236}">
                <a16:creationId xmlns:a16="http://schemas.microsoft.com/office/drawing/2014/main" id="{DE79500D-1FAD-DF47-96AB-1C602A08F0C9}"/>
              </a:ext>
            </a:extLst>
          </p:cNvPr>
          <p:cNvSpPr/>
          <p:nvPr/>
        </p:nvSpPr>
        <p:spPr>
          <a:xfrm>
            <a:off x="6537062" y="2211602"/>
            <a:ext cx="5486400" cy="923330"/>
          </a:xfrm>
          <a:prstGeom prst="rect">
            <a:avLst/>
          </a:prstGeom>
        </p:spPr>
        <p:txBody>
          <a:bodyPr wrap="square" anchor="t">
            <a:noAutofit/>
          </a:bodyPr>
          <a:lstStyle/>
          <a:p>
            <a:r>
              <a:rPr lang="en-US" sz="1800" dirty="0">
                <a:solidFill>
                  <a:schemeClr val="dk1"/>
                </a:solidFill>
                <a:latin typeface="Segoe UI"/>
                <a:ea typeface="Segoe UI" panose="020B0502040204020203" pitchFamily="34" charset="0"/>
                <a:cs typeface="Segoe UI"/>
                <a:hlinkClick r:id="" action="ppaction://noaction"/>
              </a:rPr>
              <a:t>Prebuilt Entity: </a:t>
            </a:r>
            <a:r>
              <a:rPr lang="en-US" sz="1800" dirty="0">
                <a:ea typeface="Segoe UI" panose="020B0502040204020203" pitchFamily="34" charset="0"/>
                <a:cs typeface="Segoe UI"/>
              </a:rPr>
              <a:t>Well formed entities that should be leveraged when needed (e.g. datetime, number </a:t>
            </a:r>
            <a:r>
              <a:rPr lang="en-US" sz="1800" dirty="0" err="1">
                <a:ea typeface="Segoe UI" panose="020B0502040204020203" pitchFamily="34" charset="0"/>
                <a:cs typeface="Segoe UI"/>
              </a:rPr>
              <a:t>etc</a:t>
            </a:r>
            <a:r>
              <a:rPr lang="en-US" sz="1800" dirty="0">
                <a:ea typeface="Segoe UI" panose="020B0502040204020203" pitchFamily="34" charset="0"/>
                <a:cs typeface="Segoe UI"/>
              </a:rPr>
              <a:t>…)</a:t>
            </a:r>
            <a:endParaRPr lang="en-US" sz="1800" dirty="0">
              <a:latin typeface="Segoe UI"/>
              <a:ea typeface="Segoe UI" panose="020B0502040204020203" pitchFamily="34" charset="0"/>
              <a:cs typeface="Segoe UI"/>
            </a:endParaRPr>
          </a:p>
        </p:txBody>
      </p:sp>
      <p:sp>
        <p:nvSpPr>
          <p:cNvPr id="47" name="Rectangle 46">
            <a:extLst>
              <a:ext uri="{FF2B5EF4-FFF2-40B4-BE49-F238E27FC236}">
                <a16:creationId xmlns:a16="http://schemas.microsoft.com/office/drawing/2014/main" id="{CA74FA4D-FE2A-0B49-BA08-8D15C5F66376}"/>
              </a:ext>
            </a:extLst>
          </p:cNvPr>
          <p:cNvSpPr/>
          <p:nvPr/>
        </p:nvSpPr>
        <p:spPr>
          <a:xfrm>
            <a:off x="514039" y="3785177"/>
            <a:ext cx="5486400" cy="923330"/>
          </a:xfrm>
          <a:prstGeom prst="rect">
            <a:avLst/>
          </a:prstGeom>
        </p:spPr>
        <p:txBody>
          <a:bodyPr wrap="square" anchor="t">
            <a:noAutofit/>
          </a:bodyPr>
          <a:lstStyle/>
          <a:p>
            <a:r>
              <a:rPr lang="en-US" dirty="0">
                <a:solidFill>
                  <a:schemeClr val="accent1">
                    <a:lumMod val="75000"/>
                  </a:schemeClr>
                </a:solidFill>
                <a:latin typeface="Segoe UI"/>
                <a:ea typeface="Segoe UI" panose="020B0502040204020203" pitchFamily="34" charset="0"/>
                <a:cs typeface="Segoe UI"/>
                <a:hlinkClick r:id="" action="ppaction://noaction">
                  <a:extLst>
                    <a:ext uri="{A12FA001-AC4F-418D-AE19-62706E023703}">
                      <ahyp:hlinkClr xmlns:ahyp="http://schemas.microsoft.com/office/drawing/2018/hyperlinkcolor" val="tx"/>
                    </a:ext>
                  </a:extLst>
                </a:hlinkClick>
              </a:rPr>
              <a:t>Hierarchical </a:t>
            </a:r>
            <a:r>
              <a:rPr lang="en-US" sz="1800" dirty="0">
                <a:solidFill>
                  <a:schemeClr val="dk1"/>
                </a:solidFill>
                <a:latin typeface="Segoe UI"/>
                <a:ea typeface="Segoe UI" panose="020B0502040204020203" pitchFamily="34" charset="0"/>
                <a:cs typeface="Segoe UI"/>
                <a:hlinkClick r:id="" action="ppaction://noaction"/>
              </a:rPr>
              <a:t>: </a:t>
            </a:r>
            <a:r>
              <a:rPr lang="en-US" sz="1800" dirty="0">
                <a:solidFill>
                  <a:schemeClr val="dk1"/>
                </a:solidFill>
                <a:ea typeface="Segoe UI" panose="020B0502040204020203" pitchFamily="34" charset="0"/>
                <a:cs typeface="Segoe UI"/>
              </a:rPr>
              <a:t>Used to encode structure, could be multiple entities, or intent/entity elements (e.g. remove {topping})</a:t>
            </a:r>
            <a:endParaRPr lang="en-US" sz="1800" dirty="0">
              <a:solidFill>
                <a:schemeClr val="dk1"/>
              </a:solidFill>
              <a:latin typeface="Segoe UI"/>
              <a:ea typeface="Segoe UI" panose="020B0502040204020203" pitchFamily="34" charset="0"/>
              <a:cs typeface="Segoe UI"/>
            </a:endParaRPr>
          </a:p>
        </p:txBody>
      </p:sp>
      <p:sp>
        <p:nvSpPr>
          <p:cNvPr id="48" name="Rectangle 47">
            <a:extLst>
              <a:ext uri="{FF2B5EF4-FFF2-40B4-BE49-F238E27FC236}">
                <a16:creationId xmlns:a16="http://schemas.microsoft.com/office/drawing/2014/main" id="{44A003B3-D287-EC41-BF34-166D4E4FD268}"/>
              </a:ext>
            </a:extLst>
          </p:cNvPr>
          <p:cNvSpPr/>
          <p:nvPr/>
        </p:nvSpPr>
        <p:spPr>
          <a:xfrm>
            <a:off x="496871" y="2213086"/>
            <a:ext cx="5486400" cy="1200329"/>
          </a:xfrm>
          <a:prstGeom prst="rect">
            <a:avLst/>
          </a:prstGeom>
        </p:spPr>
        <p:txBody>
          <a:bodyPr wrap="square" anchor="t">
            <a:noAutofit/>
          </a:bodyPr>
          <a:lstStyle/>
          <a:p>
            <a:r>
              <a:rPr lang="en-US" sz="1800" dirty="0">
                <a:solidFill>
                  <a:schemeClr val="dk1"/>
                </a:solidFill>
                <a:latin typeface="Segoe UI" panose="020B0502040204020203" pitchFamily="34" charset="0"/>
                <a:ea typeface="Segoe UI" panose="020B0502040204020203" pitchFamily="34" charset="0"/>
                <a:cs typeface="Segoe UI" panose="020B0502040204020203" pitchFamily="34" charset="0"/>
                <a:hlinkClick r:id="" action="ppaction://noaction"/>
              </a:rPr>
              <a:t>Roles/Constraints:</a:t>
            </a:r>
            <a:r>
              <a:rPr lang="en-US" sz="1800" dirty="0">
                <a:solidFill>
                  <a:schemeClr val="dk1"/>
                </a:solidFill>
                <a:latin typeface="Segoe UI" panose="020B0502040204020203" pitchFamily="34" charset="0"/>
                <a:ea typeface="Segoe UI" panose="020B0502040204020203" pitchFamily="34" charset="0"/>
                <a:cs typeface="Segoe UI" panose="020B0502040204020203" pitchFamily="34" charset="0"/>
              </a:rPr>
              <a:t> When the same entity could be used in different contexts (e.g. number could be quantity “three pizzas” or type “four cheese pizza”), when you need to verify that an entity is potentially correct</a:t>
            </a: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8D90273A-8DF9-4607-B1EB-62C36FD91557}"/>
              </a:ext>
            </a:extLst>
          </p:cNvPr>
          <p:cNvGrpSpPr/>
          <p:nvPr/>
        </p:nvGrpSpPr>
        <p:grpSpPr>
          <a:xfrm>
            <a:off x="3517919" y="4954886"/>
            <a:ext cx="764361" cy="535406"/>
            <a:chOff x="1902128" y="3228669"/>
            <a:chExt cx="764361" cy="535406"/>
          </a:xfrm>
        </p:grpSpPr>
        <p:grpSp>
          <p:nvGrpSpPr>
            <p:cNvPr id="50" name="Group 49">
              <a:extLst>
                <a:ext uri="{FF2B5EF4-FFF2-40B4-BE49-F238E27FC236}">
                  <a16:creationId xmlns:a16="http://schemas.microsoft.com/office/drawing/2014/main" id="{0AAFCFDB-D6B0-4D39-8FF7-BF6A05217850}"/>
                </a:ext>
              </a:extLst>
            </p:cNvPr>
            <p:cNvGrpSpPr/>
            <p:nvPr/>
          </p:nvGrpSpPr>
          <p:grpSpPr>
            <a:xfrm>
              <a:off x="2185414" y="3228669"/>
              <a:ext cx="481075" cy="215444"/>
              <a:chOff x="2407010" y="2026039"/>
              <a:chExt cx="481075" cy="215444"/>
            </a:xfrm>
          </p:grpSpPr>
          <p:sp>
            <p:nvSpPr>
              <p:cNvPr id="54" name="TextBox 53">
                <a:extLst>
                  <a:ext uri="{FF2B5EF4-FFF2-40B4-BE49-F238E27FC236}">
                    <a16:creationId xmlns:a16="http://schemas.microsoft.com/office/drawing/2014/main" id="{E49469EE-7E1E-4F2A-A6C0-36EFFB935CC5}"/>
                  </a:ext>
                </a:extLst>
              </p:cNvPr>
              <p:cNvSpPr txBox="1"/>
              <p:nvPr/>
            </p:nvSpPr>
            <p:spPr>
              <a:xfrm>
                <a:off x="2407010" y="2026039"/>
                <a:ext cx="336952" cy="215444"/>
              </a:xfrm>
              <a:prstGeom prst="rect">
                <a:avLst/>
              </a:prstGeom>
              <a:noFill/>
            </p:spPr>
            <p:txBody>
              <a:bodyPr wrap="none" rtlCol="0">
                <a:spAutoFit/>
              </a:bodyPr>
              <a:lstStyle/>
              <a:p>
                <a:r>
                  <a:rPr lang="en-US" sz="800" dirty="0"/>
                  <a:t>List</a:t>
                </a:r>
              </a:p>
            </p:txBody>
          </p:sp>
          <p:cxnSp>
            <p:nvCxnSpPr>
              <p:cNvPr id="55" name="Straight Connector 54">
                <a:extLst>
                  <a:ext uri="{FF2B5EF4-FFF2-40B4-BE49-F238E27FC236}">
                    <a16:creationId xmlns:a16="http://schemas.microsoft.com/office/drawing/2014/main" id="{8B4A6C19-0009-463E-9685-AEA6AF3726AD}"/>
                  </a:ext>
                </a:extLst>
              </p:cNvPr>
              <p:cNvCxnSpPr>
                <a:cxnSpLocks/>
              </p:cNvCxnSpPr>
              <p:nvPr/>
            </p:nvCxnSpPr>
            <p:spPr>
              <a:xfrm>
                <a:off x="2442423" y="2241483"/>
                <a:ext cx="44566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90659DFE-B6A6-41C0-BB8B-42340B67B008}"/>
                </a:ext>
              </a:extLst>
            </p:cNvPr>
            <p:cNvGrpSpPr/>
            <p:nvPr/>
          </p:nvGrpSpPr>
          <p:grpSpPr>
            <a:xfrm>
              <a:off x="1902128" y="3444113"/>
              <a:ext cx="451762" cy="319962"/>
              <a:chOff x="1902128" y="3444113"/>
              <a:chExt cx="451762" cy="319962"/>
            </a:xfrm>
          </p:grpSpPr>
          <p:sp>
            <p:nvSpPr>
              <p:cNvPr id="52" name="Rectangle 51">
                <a:extLst>
                  <a:ext uri="{FF2B5EF4-FFF2-40B4-BE49-F238E27FC236}">
                    <a16:creationId xmlns:a16="http://schemas.microsoft.com/office/drawing/2014/main" id="{6745B1DE-CC68-49A9-BDED-EAB39AF76324}"/>
                  </a:ext>
                </a:extLst>
              </p:cNvPr>
              <p:cNvSpPr/>
              <p:nvPr/>
            </p:nvSpPr>
            <p:spPr>
              <a:xfrm>
                <a:off x="1902128" y="3563497"/>
                <a:ext cx="387350" cy="200578"/>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F01655DC-5B3C-4792-AF9F-E58923D8D342}"/>
                  </a:ext>
                </a:extLst>
              </p:cNvPr>
              <p:cNvCxnSpPr>
                <a:cxnSpLocks/>
                <a:stCxn id="54" idx="2"/>
                <a:endCxn id="52" idx="0"/>
              </p:cNvCxnSpPr>
              <p:nvPr/>
            </p:nvCxnSpPr>
            <p:spPr>
              <a:xfrm flipH="1">
                <a:off x="2095803" y="3444113"/>
                <a:ext cx="258087" cy="119384"/>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56" name="TextBox 155">
            <a:extLst>
              <a:ext uri="{FF2B5EF4-FFF2-40B4-BE49-F238E27FC236}">
                <a16:creationId xmlns:a16="http://schemas.microsoft.com/office/drawing/2014/main" id="{844F81C8-F2C8-4597-A8D4-3F9CAD64B99E}"/>
              </a:ext>
            </a:extLst>
          </p:cNvPr>
          <p:cNvSpPr txBox="1"/>
          <p:nvPr/>
        </p:nvSpPr>
        <p:spPr>
          <a:xfrm>
            <a:off x="2461232" y="5234651"/>
            <a:ext cx="6901185" cy="307777"/>
          </a:xfrm>
          <a:prstGeom prst="rect">
            <a:avLst/>
          </a:prstGeom>
          <a:noFill/>
        </p:spPr>
        <p:txBody>
          <a:bodyPr wrap="none" rtlCol="0">
            <a:spAutoFit/>
          </a:bodyPr>
          <a:lstStyle/>
          <a:p>
            <a:r>
              <a:rPr lang="en-US" sz="1400" dirty="0"/>
              <a:t>I’ll order one large pepperoni pizza with extra cheese and remove the mushrooms </a:t>
            </a:r>
          </a:p>
        </p:txBody>
      </p:sp>
    </p:spTree>
    <p:extLst>
      <p:ext uri="{BB962C8B-B14F-4D97-AF65-F5344CB8AC3E}">
        <p14:creationId xmlns:p14="http://schemas.microsoft.com/office/powerpoint/2010/main" val="251941117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Entity Hierarchies</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pPr fontAlgn="base"/>
            <a:r>
              <a:rPr lang="en-US" sz="2400" dirty="0"/>
              <a:t>When a group of entities are parented together, they form a hierarchy that move together</a:t>
            </a:r>
          </a:p>
          <a:p>
            <a:pPr lvl="1" fontAlgn="base"/>
            <a:r>
              <a:rPr lang="en-US" sz="2000" dirty="0"/>
              <a:t>Parenting can be nested</a:t>
            </a:r>
          </a:p>
          <a:p>
            <a:pPr lvl="1" fontAlgn="base"/>
            <a:r>
              <a:rPr lang="en-US" sz="2000" dirty="0"/>
              <a:t>Children could be with an offset from each other, and they can include different words that bind parent-child</a:t>
            </a:r>
          </a:p>
          <a:p>
            <a:pPr marL="457200" lvl="1" indent="0" fontAlgn="base">
              <a:buNone/>
            </a:pPr>
            <a:endParaRPr lang="en-US" sz="2000" dirty="0"/>
          </a:p>
          <a:p>
            <a:pPr marL="457200" lvl="1" indent="0" fontAlgn="base">
              <a:buNone/>
            </a:pPr>
            <a:r>
              <a:rPr lang="en-US" sz="2000" dirty="0"/>
              <a:t>leave details </a:t>
            </a:r>
            <a:r>
              <a:rPr lang="en-US" sz="2000" b="1" dirty="0"/>
              <a:t>[{</a:t>
            </a:r>
            <a:r>
              <a:rPr lang="en-US" sz="2000" b="1" dirty="0" err="1"/>
              <a:t>LeaveType</a:t>
            </a:r>
            <a:r>
              <a:rPr lang="en-US" sz="2000" b="1" dirty="0"/>
              <a:t>}] from {</a:t>
            </a:r>
            <a:r>
              <a:rPr lang="en-US" sz="2000" b="1" dirty="0" err="1"/>
              <a:t>DateRange</a:t>
            </a:r>
            <a:r>
              <a:rPr lang="en-US" sz="2000" b="1" dirty="0"/>
              <a:t>:{</a:t>
            </a:r>
            <a:r>
              <a:rPr lang="en-US" sz="2000" b="1" dirty="0" err="1"/>
              <a:t>DateStart</a:t>
            </a:r>
            <a:r>
              <a:rPr lang="en-US" sz="2000" b="1" dirty="0"/>
              <a:t>} to {</a:t>
            </a:r>
            <a:r>
              <a:rPr lang="en-US" sz="2000" b="1" dirty="0" err="1"/>
              <a:t>DateEnd</a:t>
            </a:r>
            <a:r>
              <a:rPr lang="en-US" sz="2000" b="1" dirty="0"/>
              <a:t>}}</a:t>
            </a:r>
          </a:p>
          <a:p>
            <a:pPr fontAlgn="base"/>
            <a:r>
              <a:rPr lang="en-US" sz="2400" dirty="0"/>
              <a:t>Managing varying hierarchies includes presenting the model with different forms of how it appears</a:t>
            </a:r>
          </a:p>
          <a:p>
            <a:pPr fontAlgn="base"/>
            <a:r>
              <a:rPr lang="en-US" sz="2400" dirty="0"/>
              <a:t>Entity extraction of parents and children could be independent</a:t>
            </a:r>
          </a:p>
        </p:txBody>
      </p:sp>
    </p:spTree>
    <p:extLst>
      <p:ext uri="{BB962C8B-B14F-4D97-AF65-F5344CB8AC3E}">
        <p14:creationId xmlns:p14="http://schemas.microsoft.com/office/powerpoint/2010/main" val="557133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0"/>
            <a:ext cx="12192000" cy="3255377"/>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61" y="3152001"/>
            <a:ext cx="8069677" cy="35395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1" y="1073690"/>
            <a:ext cx="12191999" cy="553998"/>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a:ln w="3175">
                  <a:noFill/>
                </a:ln>
                <a:solidFill>
                  <a:prstClr val="white"/>
                </a:solidFill>
                <a:effectLst/>
                <a:uLnTx/>
                <a:uFillTx/>
                <a:latin typeface="Quicksand" pitchFamily="2" charset="0"/>
                <a:ea typeface="+mn-ea"/>
                <a:cs typeface="Segoe UI" panose="020B0502040204020203" pitchFamily="34" charset="0"/>
              </a:rPr>
              <a:t>Pizza Bot</a:t>
            </a:r>
          </a:p>
        </p:txBody>
      </p:sp>
      <p:sp>
        <p:nvSpPr>
          <p:cNvPr id="11" name="Marcador de texto 3">
            <a:extLst>
              <a:ext uri="{FF2B5EF4-FFF2-40B4-BE49-F238E27FC236}">
                <a16:creationId xmlns:a16="http://schemas.microsoft.com/office/drawing/2014/main" id="{D1CA076C-747D-4C11-AC0C-1FDB691391BC}"/>
              </a:ext>
            </a:extLst>
          </p:cNvPr>
          <p:cNvSpPr>
            <a:spLocks noGrp="1"/>
          </p:cNvSpPr>
          <p:nvPr/>
        </p:nvSpPr>
        <p:spPr>
          <a:xfrm>
            <a:off x="-1" y="1882013"/>
            <a:ext cx="12191998" cy="338554"/>
          </a:xfrm>
          <a:prstGeom prst="rect">
            <a:avLst/>
          </a:prstGeom>
          <a:noFill/>
        </p:spPr>
        <p:txBody>
          <a:bodyPr vert="horz" wrap="square" lIns="0" tIns="0" rIns="0" bIns="0" rtlCol="0">
            <a:spAutoFit/>
          </a:bodyPr>
          <a:lstStyle>
            <a:lvl1pPr marL="0" marR="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bg1"/>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dirty="0">
                <a:ln>
                  <a:noFill/>
                </a:ln>
                <a:solidFill>
                  <a:prstClr val="white"/>
                </a:solidFill>
                <a:effectLst/>
                <a:uLnTx/>
                <a:uFillTx/>
                <a:latin typeface="Quicksand" pitchFamily="2" charset="0"/>
                <a:ea typeface="+mn-ea"/>
                <a:cs typeface="Segoe UI" panose="020B0502040204020203" pitchFamily="34" charset="0"/>
              </a:rPr>
              <a:t>Demonstrating a LUIS model for Pizza Ordering</a:t>
            </a:r>
          </a:p>
        </p:txBody>
      </p:sp>
    </p:spTree>
    <p:extLst>
      <p:ext uri="{BB962C8B-B14F-4D97-AF65-F5344CB8AC3E}">
        <p14:creationId xmlns:p14="http://schemas.microsoft.com/office/powerpoint/2010/main" val="1004315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A35E7-12C2-7F44-9CE2-316450293E20}"/>
              </a:ext>
            </a:extLst>
          </p:cNvPr>
          <p:cNvPicPr>
            <a:picLocks noChangeAspect="1"/>
          </p:cNvPicPr>
          <p:nvPr/>
        </p:nvPicPr>
        <p:blipFill>
          <a:blip r:embed="rId3"/>
          <a:stretch>
            <a:fillRect/>
          </a:stretch>
        </p:blipFill>
        <p:spPr>
          <a:xfrm>
            <a:off x="8106078" y="4098621"/>
            <a:ext cx="4331731" cy="2913152"/>
          </a:xfrm>
          <a:prstGeom prst="rect">
            <a:avLst/>
          </a:prstGeom>
        </p:spPr>
      </p:pic>
      <p:sp>
        <p:nvSpPr>
          <p:cNvPr id="17" name="Title 16"/>
          <p:cNvSpPr>
            <a:spLocks noGrp="1"/>
          </p:cNvSpPr>
          <p:nvPr>
            <p:ph type="title"/>
          </p:nvPr>
        </p:nvSpPr>
        <p:spPr>
          <a:xfrm>
            <a:off x="560831" y="466344"/>
            <a:ext cx="11018520" cy="553998"/>
          </a:xfrm>
        </p:spPr>
        <p:txBody>
          <a:bodyPr>
            <a:normAutofit fontScale="90000"/>
          </a:bodyPr>
          <a:lstStyle/>
          <a:p>
            <a:r>
              <a:rPr lang="en-US">
                <a:latin typeface="Segoe UI" panose="020B0502040204020203" pitchFamily="34" charset="0"/>
                <a:ea typeface="Segoe UI" panose="020B0502040204020203" pitchFamily="34" charset="0"/>
              </a:rPr>
              <a:t>Let’s try a model</a:t>
            </a:r>
          </a:p>
        </p:txBody>
      </p:sp>
      <p:sp>
        <p:nvSpPr>
          <p:cNvPr id="6" name="Text Placeholder 5"/>
          <p:cNvSpPr>
            <a:spLocks noGrp="1"/>
          </p:cNvSpPr>
          <p:nvPr>
            <p:ph sz="quarter" idx="10"/>
          </p:nvPr>
        </p:nvSpPr>
        <p:spPr>
          <a:xfrm>
            <a:off x="584200" y="1435100"/>
            <a:ext cx="5329016" cy="4410438"/>
          </a:xfrm>
        </p:spPr>
        <p:txBody>
          <a:bodyPr>
            <a:normAutofit lnSpcReduction="10000"/>
          </a:bodyPr>
          <a:lstStyle/>
          <a:p>
            <a:pPr marL="0" indent="0">
              <a:lnSpc>
                <a:spcPct val="95000"/>
              </a:lnSpc>
              <a:buNone/>
            </a:pPr>
            <a:r>
              <a:rPr lang="en-US" sz="2000" dirty="0">
                <a:solidFill>
                  <a:srgbClr val="5C126B"/>
                </a:solidFill>
              </a:rPr>
              <a:t>Build a model for a Pizza ordering application</a:t>
            </a:r>
            <a:br>
              <a:rPr lang="en-US" sz="1800" dirty="0"/>
            </a:br>
            <a:endParaRPr lang="en-US" sz="1800" dirty="0"/>
          </a:p>
          <a:p>
            <a:pPr lvl="1"/>
            <a:r>
              <a:rPr lang="en-US" sz="1800" dirty="0"/>
              <a:t>Ordering from the full menu</a:t>
            </a:r>
          </a:p>
          <a:p>
            <a:pPr lvl="2"/>
            <a:r>
              <a:rPr lang="en-US" dirty="0"/>
              <a:t>It should handle adding and removing and modifying the contents of a cart</a:t>
            </a:r>
          </a:p>
          <a:p>
            <a:pPr lvl="2"/>
            <a:r>
              <a:rPr lang="en-US" dirty="0"/>
              <a:t>Should be able to handle products and product modifications</a:t>
            </a:r>
            <a:br>
              <a:rPr lang="en-US" sz="1400" dirty="0"/>
            </a:br>
            <a:endParaRPr lang="en-US" sz="1400" dirty="0"/>
          </a:p>
          <a:p>
            <a:pPr lvl="1"/>
            <a:r>
              <a:rPr lang="en-US" sz="1800" dirty="0"/>
              <a:t>Offer different delivery/payment</a:t>
            </a:r>
          </a:p>
          <a:p>
            <a:pPr lvl="1"/>
            <a:r>
              <a:rPr lang="en-US" sz="1800" dirty="0"/>
              <a:t>Handle “niceties” and other general conversational elements</a:t>
            </a:r>
          </a:p>
          <a:p>
            <a:pPr lvl="1"/>
            <a:r>
              <a:rPr lang="en-US" sz="1800" dirty="0"/>
              <a:t>Should handle different input modes (text and speech) and work with an E2E bot scenario</a:t>
            </a:r>
          </a:p>
          <a:p>
            <a:pPr lvl="1">
              <a:lnSpc>
                <a:spcPct val="95000"/>
              </a:lnSpc>
            </a:pPr>
            <a:endParaRPr lang="en-US" sz="1800" dirty="0"/>
          </a:p>
          <a:p>
            <a:pPr marL="0" indent="0">
              <a:lnSpc>
                <a:spcPct val="95000"/>
              </a:lnSpc>
              <a:buNone/>
            </a:pPr>
            <a:r>
              <a:rPr lang="en-US" sz="2000" dirty="0">
                <a:solidFill>
                  <a:srgbClr val="5C126B"/>
                </a:solidFill>
              </a:rPr>
              <a:t>Let’s jump in….</a:t>
            </a:r>
          </a:p>
        </p:txBody>
      </p:sp>
      <p:pic>
        <p:nvPicPr>
          <p:cNvPr id="3" name="Picture 2" descr="A screenshot of a cell phone&#10;&#10;Description automatically generated">
            <a:extLst>
              <a:ext uri="{FF2B5EF4-FFF2-40B4-BE49-F238E27FC236}">
                <a16:creationId xmlns:a16="http://schemas.microsoft.com/office/drawing/2014/main" id="{138C096E-F7AB-417F-B11B-10B094529346}"/>
              </a:ext>
            </a:extLst>
          </p:cNvPr>
          <p:cNvPicPr>
            <a:picLocks noChangeAspect="1"/>
          </p:cNvPicPr>
          <p:nvPr/>
        </p:nvPicPr>
        <p:blipFill rotWithShape="1">
          <a:blip r:embed="rId4"/>
          <a:srcRect l="8860" r="8390"/>
          <a:stretch/>
        </p:blipFill>
        <p:spPr>
          <a:xfrm>
            <a:off x="6096001" y="1435100"/>
            <a:ext cx="5513388" cy="3006701"/>
          </a:xfrm>
          <a:prstGeom prst="rect">
            <a:avLst/>
          </a:prstGeom>
        </p:spPr>
      </p:pic>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90D9-54B5-4892-AA65-26490E33977C}"/>
              </a:ext>
            </a:extLst>
          </p:cNvPr>
          <p:cNvSpPr>
            <a:spLocks noGrp="1"/>
          </p:cNvSpPr>
          <p:nvPr>
            <p:ph type="title"/>
          </p:nvPr>
        </p:nvSpPr>
        <p:spPr>
          <a:xfrm>
            <a:off x="551687" y="466344"/>
            <a:ext cx="6030345" cy="553998"/>
          </a:xfrm>
        </p:spPr>
        <p:txBody>
          <a:bodyPr vert="horz" wrap="square" lIns="0" tIns="0" rIns="0" bIns="0" rtlCol="0" anchor="t">
            <a:spAutoFit/>
          </a:bodyPr>
          <a:lstStyle/>
          <a:p>
            <a:pPr>
              <a:lnSpc>
                <a:spcPct val="100000"/>
              </a:lnSpc>
              <a:spcBef>
                <a:spcPts val="0"/>
              </a:spcBef>
            </a:pPr>
            <a:r>
              <a:rPr lang="en-US" sz="3600" dirty="0">
                <a:solidFill>
                  <a:prstClr val="black"/>
                </a:solidFill>
                <a:latin typeface="Segoe UI"/>
                <a:ea typeface="+mn-ea"/>
                <a:cs typeface="Segoe UI"/>
              </a:rPr>
              <a:t>Pizza Ordering Architecture</a:t>
            </a:r>
          </a:p>
        </p:txBody>
      </p:sp>
      <p:sp>
        <p:nvSpPr>
          <p:cNvPr id="59" name="Rectangle 58">
            <a:extLst>
              <a:ext uri="{FF2B5EF4-FFF2-40B4-BE49-F238E27FC236}">
                <a16:creationId xmlns:a16="http://schemas.microsoft.com/office/drawing/2014/main" id="{5FDAA7D6-F0A1-4B07-BA0F-7F9A37B3507E}"/>
              </a:ext>
            </a:extLst>
          </p:cNvPr>
          <p:cNvSpPr/>
          <p:nvPr/>
        </p:nvSpPr>
        <p:spPr>
          <a:xfrm>
            <a:off x="6004531" y="2852364"/>
            <a:ext cx="1549821" cy="2748541"/>
          </a:xfrm>
          <a:prstGeom prst="rect">
            <a:avLst/>
          </a:prstGeom>
          <a:solidFill>
            <a:schemeClr val="bg1">
              <a:lumMod val="95000"/>
              <a:alpha val="31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Bot Intelligence</a:t>
            </a:r>
          </a:p>
        </p:txBody>
      </p:sp>
      <p:sp>
        <p:nvSpPr>
          <p:cNvPr id="61" name="Rectangle 60">
            <a:extLst>
              <a:ext uri="{FF2B5EF4-FFF2-40B4-BE49-F238E27FC236}">
                <a16:creationId xmlns:a16="http://schemas.microsoft.com/office/drawing/2014/main" id="{75516BF3-AF85-4148-A2B3-19358769ED86}"/>
              </a:ext>
            </a:extLst>
          </p:cNvPr>
          <p:cNvSpPr/>
          <p:nvPr/>
        </p:nvSpPr>
        <p:spPr>
          <a:xfrm>
            <a:off x="3969523" y="5261226"/>
            <a:ext cx="704632" cy="908877"/>
          </a:xfrm>
          <a:prstGeom prst="rect">
            <a:avLst/>
          </a:prstGeom>
          <a:solidFill>
            <a:schemeClr val="bg1">
              <a:lumMod val="95000"/>
              <a:alpha val="31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Reporting</a:t>
            </a:r>
          </a:p>
        </p:txBody>
      </p:sp>
      <p:sp>
        <p:nvSpPr>
          <p:cNvPr id="62" name="Rectangle 61">
            <a:extLst>
              <a:ext uri="{FF2B5EF4-FFF2-40B4-BE49-F238E27FC236}">
                <a16:creationId xmlns:a16="http://schemas.microsoft.com/office/drawing/2014/main" id="{A5E2B352-B3B8-453F-9EB6-CA0CF2940238}"/>
              </a:ext>
            </a:extLst>
          </p:cNvPr>
          <p:cNvSpPr/>
          <p:nvPr/>
        </p:nvSpPr>
        <p:spPr>
          <a:xfrm>
            <a:off x="3972149" y="2861846"/>
            <a:ext cx="1675646" cy="908877"/>
          </a:xfrm>
          <a:prstGeom prst="rect">
            <a:avLst/>
          </a:prstGeom>
          <a:solidFill>
            <a:schemeClr val="bg1">
              <a:lumMod val="95000"/>
              <a:alpha val="31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ea typeface="+mn-ea"/>
                <a:cs typeface="+mn-cs"/>
              </a:rPr>
              <a:t>Bot Logic, UX, Connectors</a:t>
            </a:r>
          </a:p>
        </p:txBody>
      </p:sp>
      <p:grpSp>
        <p:nvGrpSpPr>
          <p:cNvPr id="63" name="Group 62">
            <a:extLst>
              <a:ext uri="{FF2B5EF4-FFF2-40B4-BE49-F238E27FC236}">
                <a16:creationId xmlns:a16="http://schemas.microsoft.com/office/drawing/2014/main" id="{269088CE-3F22-4307-BBD8-5A02F8BAAA07}"/>
              </a:ext>
            </a:extLst>
          </p:cNvPr>
          <p:cNvGrpSpPr/>
          <p:nvPr/>
        </p:nvGrpSpPr>
        <p:grpSpPr>
          <a:xfrm>
            <a:off x="558565" y="1734758"/>
            <a:ext cx="1789121" cy="3126624"/>
            <a:chOff x="595002" y="1199135"/>
            <a:chExt cx="1789121" cy="3673822"/>
          </a:xfrm>
        </p:grpSpPr>
        <p:sp>
          <p:nvSpPr>
            <p:cNvPr id="64" name="Rectangle 63">
              <a:extLst>
                <a:ext uri="{FF2B5EF4-FFF2-40B4-BE49-F238E27FC236}">
                  <a16:creationId xmlns:a16="http://schemas.microsoft.com/office/drawing/2014/main" id="{15BCA09A-B5B4-40F4-89CD-591EB58B81EA}"/>
                </a:ext>
              </a:extLst>
            </p:cNvPr>
            <p:cNvSpPr/>
            <p:nvPr/>
          </p:nvSpPr>
          <p:spPr>
            <a:xfrm>
              <a:off x="595002" y="1199135"/>
              <a:ext cx="1789121" cy="367382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82485380-88DB-437A-8AAF-FE9DDBD27196}"/>
                </a:ext>
              </a:extLst>
            </p:cNvPr>
            <p:cNvGrpSpPr/>
            <p:nvPr/>
          </p:nvGrpSpPr>
          <p:grpSpPr>
            <a:xfrm>
              <a:off x="674730" y="4405599"/>
              <a:ext cx="1601216" cy="406800"/>
              <a:chOff x="306908" y="892403"/>
              <a:chExt cx="1601216" cy="406800"/>
            </a:xfrm>
          </p:grpSpPr>
          <p:sp>
            <p:nvSpPr>
              <p:cNvPr id="152" name="Rectangle 151">
                <a:extLst>
                  <a:ext uri="{FF2B5EF4-FFF2-40B4-BE49-F238E27FC236}">
                    <a16:creationId xmlns:a16="http://schemas.microsoft.com/office/drawing/2014/main" id="{5FE98CC1-1223-46BF-8CAD-4ED1AA7506F1}"/>
                  </a:ext>
                </a:extLst>
              </p:cNvPr>
              <p:cNvSpPr/>
              <p:nvPr/>
            </p:nvSpPr>
            <p:spPr>
              <a:xfrm>
                <a:off x="306908" y="892403"/>
                <a:ext cx="456457" cy="40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3" name="Group 152">
                <a:extLst>
                  <a:ext uri="{FF2B5EF4-FFF2-40B4-BE49-F238E27FC236}">
                    <a16:creationId xmlns:a16="http://schemas.microsoft.com/office/drawing/2014/main" id="{6EE02720-0215-4982-B106-B6AE55BCCFC5}"/>
                  </a:ext>
                </a:extLst>
              </p:cNvPr>
              <p:cNvGrpSpPr/>
              <p:nvPr/>
            </p:nvGrpSpPr>
            <p:grpSpPr>
              <a:xfrm>
                <a:off x="381168" y="941835"/>
                <a:ext cx="307936" cy="307936"/>
                <a:chOff x="357112" y="882818"/>
                <a:chExt cx="307936" cy="307936"/>
              </a:xfrm>
            </p:grpSpPr>
            <p:sp>
              <p:nvSpPr>
                <p:cNvPr id="155" name="Oval 154">
                  <a:extLst>
                    <a:ext uri="{FF2B5EF4-FFF2-40B4-BE49-F238E27FC236}">
                      <a16:creationId xmlns:a16="http://schemas.microsoft.com/office/drawing/2014/main" id="{369B28AC-69FE-4C9C-B21D-E9862851E8C1}"/>
                    </a:ext>
                  </a:extLst>
                </p:cNvPr>
                <p:cNvSpPr/>
                <p:nvPr/>
              </p:nvSpPr>
              <p:spPr>
                <a:xfrm>
                  <a:off x="357112" y="882818"/>
                  <a:ext cx="307936" cy="307936"/>
                </a:xfrm>
                <a:prstGeom prst="ellipse">
                  <a:avLst/>
                </a:prstGeom>
                <a:gradFill flip="none" rotWithShape="1">
                  <a:gsLst>
                    <a:gs pos="0">
                      <a:srgbClr val="1E96C8"/>
                    </a:gs>
                    <a:gs pos="48000">
                      <a:srgbClr val="229ACD"/>
                    </a:gs>
                    <a:gs pos="100000">
                      <a:srgbClr val="37AEE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6" name="Group 155">
                  <a:extLst>
                    <a:ext uri="{FF2B5EF4-FFF2-40B4-BE49-F238E27FC236}">
                      <a16:creationId xmlns:a16="http://schemas.microsoft.com/office/drawing/2014/main" id="{7B0B6FB1-42D4-4703-BD6C-1BFB952F6A7B}"/>
                    </a:ext>
                  </a:extLst>
                </p:cNvPr>
                <p:cNvGrpSpPr/>
                <p:nvPr/>
              </p:nvGrpSpPr>
              <p:grpSpPr>
                <a:xfrm>
                  <a:off x="433973" y="950936"/>
                  <a:ext cx="154214" cy="156947"/>
                  <a:chOff x="4704535" y="1534753"/>
                  <a:chExt cx="3456756" cy="3517988"/>
                </a:xfrm>
              </p:grpSpPr>
              <p:sp>
                <p:nvSpPr>
                  <p:cNvPr id="157" name="Freeform: Shape 156">
                    <a:extLst>
                      <a:ext uri="{FF2B5EF4-FFF2-40B4-BE49-F238E27FC236}">
                        <a16:creationId xmlns:a16="http://schemas.microsoft.com/office/drawing/2014/main" id="{3F1EB812-FD89-4590-A8CE-B512F7E618C9}"/>
                      </a:ext>
                    </a:extLst>
                  </p:cNvPr>
                  <p:cNvSpPr/>
                  <p:nvPr/>
                </p:nvSpPr>
                <p:spPr>
                  <a:xfrm rot="2235301">
                    <a:off x="4704535" y="1534753"/>
                    <a:ext cx="3456756" cy="3389016"/>
                  </a:xfrm>
                  <a:custGeom>
                    <a:avLst/>
                    <a:gdLst>
                      <a:gd name="connsiteX0" fmla="*/ 1037435 w 3456756"/>
                      <a:gd name="connsiteY0" fmla="*/ 3075502 h 3389017"/>
                      <a:gd name="connsiteX1" fmla="*/ 1062841 w 3456756"/>
                      <a:gd name="connsiteY1" fmla="*/ 3093682 h 3389017"/>
                      <a:gd name="connsiteX2" fmla="*/ 1229226 w 3456756"/>
                      <a:gd name="connsiteY2" fmla="*/ 3212756 h 3389017"/>
                      <a:gd name="connsiteX3" fmla="*/ 1317893 w 3456756"/>
                      <a:gd name="connsiteY3" fmla="*/ 3276183 h 3389017"/>
                      <a:gd name="connsiteX4" fmla="*/ 1235322 w 3456756"/>
                      <a:gd name="connsiteY4" fmla="*/ 3217800 h 3389017"/>
                      <a:gd name="connsiteX5" fmla="*/ 1068652 w 3456756"/>
                      <a:gd name="connsiteY5" fmla="*/ 3099988 h 3389017"/>
                      <a:gd name="connsiteX6" fmla="*/ 1038620 w 3456756"/>
                      <a:gd name="connsiteY6" fmla="*/ 3078758 h 3389017"/>
                      <a:gd name="connsiteX7" fmla="*/ 1987072 w 3456756"/>
                      <a:gd name="connsiteY7" fmla="*/ 33362 h 3389017"/>
                      <a:gd name="connsiteX8" fmla="*/ 2072266 w 3456756"/>
                      <a:gd name="connsiteY8" fmla="*/ 339 h 3389017"/>
                      <a:gd name="connsiteX9" fmla="*/ 2231632 w 3456756"/>
                      <a:gd name="connsiteY9" fmla="*/ 103425 h 3389017"/>
                      <a:gd name="connsiteX10" fmla="*/ 2243172 w 3456756"/>
                      <a:gd name="connsiteY10" fmla="*/ 117035 h 3389017"/>
                      <a:gd name="connsiteX11" fmla="*/ 3435047 w 3456756"/>
                      <a:gd name="connsiteY11" fmla="*/ 2639515 h 3389017"/>
                      <a:gd name="connsiteX12" fmla="*/ 3439380 w 3456756"/>
                      <a:gd name="connsiteY12" fmla="*/ 2657778 h 3389017"/>
                      <a:gd name="connsiteX13" fmla="*/ 3445968 w 3456756"/>
                      <a:gd name="connsiteY13" fmla="*/ 2845782 h 3389017"/>
                      <a:gd name="connsiteX14" fmla="*/ 3325416 w 3456756"/>
                      <a:gd name="connsiteY14" fmla="*/ 2923011 h 3389017"/>
                      <a:gd name="connsiteX15" fmla="*/ 3276010 w 3456756"/>
                      <a:gd name="connsiteY15" fmla="*/ 2940269 h 3389017"/>
                      <a:gd name="connsiteX16" fmla="*/ 1554485 w 3456756"/>
                      <a:gd name="connsiteY16" fmla="*/ 2954559 h 3389017"/>
                      <a:gd name="connsiteX17" fmla="*/ 1583549 w 3456756"/>
                      <a:gd name="connsiteY17" fmla="*/ 2802946 h 3389017"/>
                      <a:gd name="connsiteX18" fmla="*/ 1929262 w 3456756"/>
                      <a:gd name="connsiteY18" fmla="*/ 784126 h 3389017"/>
                      <a:gd name="connsiteX19" fmla="*/ 1020940 w 3456756"/>
                      <a:gd name="connsiteY19" fmla="*/ 3062971 h 3389017"/>
                      <a:gd name="connsiteX20" fmla="*/ 1033444 w 3456756"/>
                      <a:gd name="connsiteY20" fmla="*/ 3060544 h 3389017"/>
                      <a:gd name="connsiteX21" fmla="*/ 1028129 w 3456756"/>
                      <a:gd name="connsiteY21" fmla="*/ 3064193 h 3389017"/>
                      <a:gd name="connsiteX22" fmla="*/ 135429 w 3456756"/>
                      <a:gd name="connsiteY22" fmla="*/ 3389017 h 3389017"/>
                      <a:gd name="connsiteX23" fmla="*/ 93773 w 3456756"/>
                      <a:gd name="connsiteY23" fmla="*/ 3385090 h 3389017"/>
                      <a:gd name="connsiteX24" fmla="*/ 11706 w 3456756"/>
                      <a:gd name="connsiteY24" fmla="*/ 3346316 h 3389017"/>
                      <a:gd name="connsiteX25" fmla="*/ 13155 w 3456756"/>
                      <a:gd name="connsiteY25" fmla="*/ 3231937 h 3389017"/>
                      <a:gd name="connsiteX26" fmla="*/ 33689 w 3456756"/>
                      <a:gd name="connsiteY26" fmla="*/ 3165924 h 3389017"/>
                      <a:gd name="connsiteX27" fmla="*/ 1942141 w 3456756"/>
                      <a:gd name="connsiteY27" fmla="*/ 68296 h 338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56756" h="3389017">
                        <a:moveTo>
                          <a:pt x="1037435" y="3075502"/>
                        </a:moveTo>
                        <a:lnTo>
                          <a:pt x="1062841" y="3093682"/>
                        </a:lnTo>
                        <a:cubicBezTo>
                          <a:pt x="1106004" y="3124572"/>
                          <a:pt x="1163794" y="3165937"/>
                          <a:pt x="1229226" y="3212756"/>
                        </a:cubicBezTo>
                        <a:lnTo>
                          <a:pt x="1317893" y="3276183"/>
                        </a:lnTo>
                        <a:lnTo>
                          <a:pt x="1235322" y="3217800"/>
                        </a:lnTo>
                        <a:cubicBezTo>
                          <a:pt x="1169784" y="3171469"/>
                          <a:pt x="1111889" y="3130550"/>
                          <a:pt x="1068652" y="3099988"/>
                        </a:cubicBezTo>
                        <a:lnTo>
                          <a:pt x="1038620" y="3078758"/>
                        </a:lnTo>
                        <a:close/>
                        <a:moveTo>
                          <a:pt x="1987072" y="33362"/>
                        </a:moveTo>
                        <a:cubicBezTo>
                          <a:pt x="2020780" y="10699"/>
                          <a:pt x="2049467" y="-825"/>
                          <a:pt x="2072266" y="339"/>
                        </a:cubicBezTo>
                        <a:cubicBezTo>
                          <a:pt x="2113532" y="-4011"/>
                          <a:pt x="2168063" y="33686"/>
                          <a:pt x="2231632" y="103425"/>
                        </a:cubicBezTo>
                        <a:lnTo>
                          <a:pt x="2243172" y="117035"/>
                        </a:lnTo>
                        <a:lnTo>
                          <a:pt x="3435047" y="2639515"/>
                        </a:lnTo>
                        <a:lnTo>
                          <a:pt x="3439380" y="2657778"/>
                        </a:lnTo>
                        <a:cubicBezTo>
                          <a:pt x="3459298" y="2751779"/>
                          <a:pt x="3462903" y="2817782"/>
                          <a:pt x="3445968" y="2845782"/>
                        </a:cubicBezTo>
                        <a:cubicBezTo>
                          <a:pt x="3440216" y="2869014"/>
                          <a:pt x="3397402" y="2895123"/>
                          <a:pt x="3325416" y="2923011"/>
                        </a:cubicBezTo>
                        <a:lnTo>
                          <a:pt x="3276010" y="2940269"/>
                        </a:lnTo>
                        <a:lnTo>
                          <a:pt x="1554485" y="2954559"/>
                        </a:lnTo>
                        <a:lnTo>
                          <a:pt x="1583549" y="2802946"/>
                        </a:lnTo>
                        <a:cubicBezTo>
                          <a:pt x="1741847" y="1990119"/>
                          <a:pt x="2012478" y="767969"/>
                          <a:pt x="1929262" y="784126"/>
                        </a:cubicBezTo>
                        <a:cubicBezTo>
                          <a:pt x="1840497" y="801363"/>
                          <a:pt x="1314993" y="2328606"/>
                          <a:pt x="1020940" y="3062971"/>
                        </a:cubicBezTo>
                        <a:lnTo>
                          <a:pt x="1033444" y="3060544"/>
                        </a:lnTo>
                        <a:lnTo>
                          <a:pt x="1028129" y="3064193"/>
                        </a:lnTo>
                        <a:lnTo>
                          <a:pt x="135429" y="3389017"/>
                        </a:lnTo>
                        <a:lnTo>
                          <a:pt x="93773" y="3385090"/>
                        </a:lnTo>
                        <a:cubicBezTo>
                          <a:pt x="40291" y="3377606"/>
                          <a:pt x="11088" y="3364939"/>
                          <a:pt x="11706" y="3346316"/>
                        </a:cubicBezTo>
                        <a:cubicBezTo>
                          <a:pt x="-4841" y="3333643"/>
                          <a:pt x="-3382" y="3293775"/>
                          <a:pt x="13155" y="3231937"/>
                        </a:cubicBezTo>
                        <a:lnTo>
                          <a:pt x="33689" y="3165924"/>
                        </a:lnTo>
                        <a:lnTo>
                          <a:pt x="1942141" y="68296"/>
                        </a:lnTo>
                        <a:close/>
                      </a:path>
                    </a:pathLst>
                  </a:custGeom>
                  <a:solidFill>
                    <a:srgbClr val="EFF7F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fontScale="5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Shape 157">
                    <a:extLst>
                      <a:ext uri="{FF2B5EF4-FFF2-40B4-BE49-F238E27FC236}">
                        <a16:creationId xmlns:a16="http://schemas.microsoft.com/office/drawing/2014/main" id="{759A844C-98C8-496F-8F01-79009E6657DC}"/>
                      </a:ext>
                    </a:extLst>
                  </p:cNvPr>
                  <p:cNvSpPr/>
                  <p:nvPr/>
                </p:nvSpPr>
                <p:spPr>
                  <a:xfrm rot="10090176" flipH="1">
                    <a:off x="5054108" y="2838853"/>
                    <a:ext cx="2319982" cy="1984654"/>
                  </a:xfrm>
                  <a:custGeom>
                    <a:avLst/>
                    <a:gdLst>
                      <a:gd name="connsiteX0" fmla="*/ 2317090 w 2319986"/>
                      <a:gd name="connsiteY0" fmla="*/ 1981030 h 1984652"/>
                      <a:gd name="connsiteX1" fmla="*/ 427058 w 2319986"/>
                      <a:gd name="connsiteY1" fmla="*/ 840202 h 1984652"/>
                      <a:gd name="connsiteX2" fmla="*/ 426346 w 2319986"/>
                      <a:gd name="connsiteY2" fmla="*/ 840760 h 1984652"/>
                      <a:gd name="connsiteX3" fmla="*/ 420259 w 2319986"/>
                      <a:gd name="connsiteY3" fmla="*/ 819535 h 1984652"/>
                      <a:gd name="connsiteX4" fmla="*/ 188018 w 2319986"/>
                      <a:gd name="connsiteY4" fmla="*/ 0 h 1984652"/>
                      <a:gd name="connsiteX5" fmla="*/ 105479 w 2319986"/>
                      <a:gd name="connsiteY5" fmla="*/ 57630 h 1984652"/>
                      <a:gd name="connsiteX6" fmla="*/ 0 w 2319986"/>
                      <a:gd name="connsiteY6" fmla="*/ 1169728 h 1984652"/>
                      <a:gd name="connsiteX7" fmla="*/ 10131 w 2319986"/>
                      <a:gd name="connsiteY7" fmla="*/ 1167086 h 1984652"/>
                      <a:gd name="connsiteX8" fmla="*/ 107 w 2319986"/>
                      <a:gd name="connsiteY8" fmla="*/ 1174946 h 1984652"/>
                      <a:gd name="connsiteX9" fmla="*/ 2317090 w 2319986"/>
                      <a:gd name="connsiteY9" fmla="*/ 1981030 h 198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9986" h="1984652">
                        <a:moveTo>
                          <a:pt x="2317090" y="1981030"/>
                        </a:moveTo>
                        <a:cubicBezTo>
                          <a:pt x="2388248" y="1925240"/>
                          <a:pt x="1131030" y="1250941"/>
                          <a:pt x="427058" y="840202"/>
                        </a:cubicBezTo>
                        <a:lnTo>
                          <a:pt x="426346" y="840760"/>
                        </a:lnTo>
                        <a:lnTo>
                          <a:pt x="420259" y="819535"/>
                        </a:lnTo>
                        <a:cubicBezTo>
                          <a:pt x="399194" y="747433"/>
                          <a:pt x="370819" y="654739"/>
                          <a:pt x="188018" y="0"/>
                        </a:cubicBezTo>
                        <a:cubicBezTo>
                          <a:pt x="160478" y="11750"/>
                          <a:pt x="124259" y="92"/>
                          <a:pt x="105479" y="57630"/>
                        </a:cubicBezTo>
                        <a:cubicBezTo>
                          <a:pt x="94521" y="152787"/>
                          <a:pt x="19889" y="956640"/>
                          <a:pt x="0" y="1169728"/>
                        </a:cubicBezTo>
                        <a:lnTo>
                          <a:pt x="10131" y="1167086"/>
                        </a:lnTo>
                        <a:lnTo>
                          <a:pt x="107" y="1174946"/>
                        </a:lnTo>
                        <a:cubicBezTo>
                          <a:pt x="747643" y="1433694"/>
                          <a:pt x="2245930" y="2036820"/>
                          <a:pt x="2317090" y="1981030"/>
                        </a:cubicBezTo>
                        <a:close/>
                      </a:path>
                    </a:pathLst>
                  </a:custGeom>
                  <a:solidFill>
                    <a:srgbClr val="C8D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rmAutofit fontScale="3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Shape 158">
                    <a:extLst>
                      <a:ext uri="{FF2B5EF4-FFF2-40B4-BE49-F238E27FC236}">
                        <a16:creationId xmlns:a16="http://schemas.microsoft.com/office/drawing/2014/main" id="{5D552BC2-3C73-4B2A-9D93-0A0EAA13F946}"/>
                      </a:ext>
                    </a:extLst>
                  </p:cNvPr>
                  <p:cNvSpPr/>
                  <p:nvPr/>
                </p:nvSpPr>
                <p:spPr>
                  <a:xfrm rot="11973821">
                    <a:off x="5363341" y="4201924"/>
                    <a:ext cx="629166" cy="850817"/>
                  </a:xfrm>
                  <a:custGeom>
                    <a:avLst/>
                    <a:gdLst>
                      <a:gd name="connsiteX0" fmla="*/ 629158 w 629158"/>
                      <a:gd name="connsiteY0" fmla="*/ 850827 h 850827"/>
                      <a:gd name="connsiteX1" fmla="*/ 0 w 629158"/>
                      <a:gd name="connsiteY1" fmla="*/ 655881 h 850827"/>
                      <a:gd name="connsiteX2" fmla="*/ 74746 w 629158"/>
                      <a:gd name="connsiteY2" fmla="*/ 503713 h 850827"/>
                      <a:gd name="connsiteX3" fmla="*/ 293137 w 629158"/>
                      <a:gd name="connsiteY3" fmla="*/ 65778 h 850827"/>
                      <a:gd name="connsiteX4" fmla="*/ 387943 w 629158"/>
                      <a:gd name="connsiteY4" fmla="*/ 0 h 850827"/>
                      <a:gd name="connsiteX5" fmla="*/ 620184 w 629158"/>
                      <a:gd name="connsiteY5" fmla="*/ 819534 h 85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158" h="850827">
                        <a:moveTo>
                          <a:pt x="629158" y="850827"/>
                        </a:moveTo>
                        <a:lnTo>
                          <a:pt x="0" y="655881"/>
                        </a:lnTo>
                        <a:lnTo>
                          <a:pt x="74746" y="503713"/>
                        </a:lnTo>
                        <a:cubicBezTo>
                          <a:pt x="164114" y="323125"/>
                          <a:pt x="255359" y="141964"/>
                          <a:pt x="293137" y="65778"/>
                        </a:cubicBezTo>
                        <a:cubicBezTo>
                          <a:pt x="320541" y="25393"/>
                          <a:pt x="358160" y="12546"/>
                          <a:pt x="387943" y="0"/>
                        </a:cubicBezTo>
                        <a:cubicBezTo>
                          <a:pt x="570744" y="654738"/>
                          <a:pt x="599119" y="747433"/>
                          <a:pt x="620184" y="819534"/>
                        </a:cubicBezTo>
                        <a:close/>
                      </a:path>
                    </a:pathLst>
                  </a:custGeom>
                  <a:solidFill>
                    <a:srgbClr val="A9C9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154" name="Rectangle 153">
                <a:extLst>
                  <a:ext uri="{FF2B5EF4-FFF2-40B4-BE49-F238E27FC236}">
                    <a16:creationId xmlns:a16="http://schemas.microsoft.com/office/drawing/2014/main" id="{6B2DE89A-6B20-4C9C-8A15-8B176547A098}"/>
                  </a:ext>
                </a:extLst>
              </p:cNvPr>
              <p:cNvSpPr/>
              <p:nvPr/>
            </p:nvSpPr>
            <p:spPr>
              <a:xfrm>
                <a:off x="786425" y="892403"/>
                <a:ext cx="1121699" cy="4068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Telegram</a:t>
                </a:r>
              </a:p>
            </p:txBody>
          </p:sp>
        </p:grpSp>
        <p:grpSp>
          <p:nvGrpSpPr>
            <p:cNvPr id="83" name="Group 82">
              <a:extLst>
                <a:ext uri="{FF2B5EF4-FFF2-40B4-BE49-F238E27FC236}">
                  <a16:creationId xmlns:a16="http://schemas.microsoft.com/office/drawing/2014/main" id="{933C8DF7-974D-496B-8AA2-AFB4A4379CBE}"/>
                </a:ext>
              </a:extLst>
            </p:cNvPr>
            <p:cNvGrpSpPr/>
            <p:nvPr/>
          </p:nvGrpSpPr>
          <p:grpSpPr>
            <a:xfrm>
              <a:off x="674730" y="1291348"/>
              <a:ext cx="1601216" cy="406800"/>
              <a:chOff x="306908" y="2224282"/>
              <a:chExt cx="1601216" cy="406800"/>
            </a:xfrm>
          </p:grpSpPr>
          <p:sp>
            <p:nvSpPr>
              <p:cNvPr id="127" name="Rectangle 126">
                <a:extLst>
                  <a:ext uri="{FF2B5EF4-FFF2-40B4-BE49-F238E27FC236}">
                    <a16:creationId xmlns:a16="http://schemas.microsoft.com/office/drawing/2014/main" id="{FA900986-C55E-4300-A8F0-FBB08EFE779F}"/>
                  </a:ext>
                </a:extLst>
              </p:cNvPr>
              <p:cNvSpPr/>
              <p:nvPr/>
            </p:nvSpPr>
            <p:spPr>
              <a:xfrm>
                <a:off x="306908" y="2224282"/>
                <a:ext cx="456457" cy="40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Shape 127">
                <a:extLst>
                  <a:ext uri="{FF2B5EF4-FFF2-40B4-BE49-F238E27FC236}">
                    <a16:creationId xmlns:a16="http://schemas.microsoft.com/office/drawing/2014/main" id="{C768473D-02F2-4B5A-B7B6-A85F1CC16274}"/>
                  </a:ext>
                </a:extLst>
              </p:cNvPr>
              <p:cNvSpPr>
                <a:spLocks noChangeAspect="1"/>
              </p:cNvSpPr>
              <p:nvPr/>
            </p:nvSpPr>
            <p:spPr>
              <a:xfrm flipV="1">
                <a:off x="389573" y="2273714"/>
                <a:ext cx="291127" cy="307936"/>
              </a:xfrm>
              <a:custGeom>
                <a:avLst/>
                <a:gdLst>
                  <a:gd name="connsiteX0" fmla="*/ 1454469 w 1764030"/>
                  <a:gd name="connsiteY0" fmla="*/ 1271084 h 1865878"/>
                  <a:gd name="connsiteX1" fmla="*/ 1034821 w 1764030"/>
                  <a:gd name="connsiteY1" fmla="*/ 1032111 h 1865878"/>
                  <a:gd name="connsiteX2" fmla="*/ 786208 w 1764030"/>
                  <a:gd name="connsiteY2" fmla="*/ 1261104 h 1865878"/>
                  <a:gd name="connsiteX3" fmla="*/ 309756 w 1764030"/>
                  <a:gd name="connsiteY3" fmla="*/ 738825 h 1865878"/>
                  <a:gd name="connsiteX4" fmla="*/ 737963 w 1764030"/>
                  <a:gd name="connsiteY4" fmla="*/ 969166 h 1865878"/>
                  <a:gd name="connsiteX5" fmla="*/ 977524 w 1764030"/>
                  <a:gd name="connsiteY5" fmla="*/ 740725 h 1865878"/>
                  <a:gd name="connsiteX6" fmla="*/ 882015 w 1764030"/>
                  <a:gd name="connsiteY6" fmla="*/ 1865878 h 1865878"/>
                  <a:gd name="connsiteX7" fmla="*/ 1764030 w 1764030"/>
                  <a:gd name="connsiteY7" fmla="*/ 1027307 h 1865878"/>
                  <a:gd name="connsiteX8" fmla="*/ 882015 w 1764030"/>
                  <a:gd name="connsiteY8" fmla="*/ 188736 h 1865878"/>
                  <a:gd name="connsiteX9" fmla="*/ 704258 w 1764030"/>
                  <a:gd name="connsiteY9" fmla="*/ 205773 h 1865878"/>
                  <a:gd name="connsiteX10" fmla="*/ 640077 w 1764030"/>
                  <a:gd name="connsiteY10" fmla="*/ 221463 h 1865878"/>
                  <a:gd name="connsiteX11" fmla="*/ 278205 w 1764030"/>
                  <a:gd name="connsiteY11" fmla="*/ 0 h 1865878"/>
                  <a:gd name="connsiteX12" fmla="*/ 278205 w 1764030"/>
                  <a:gd name="connsiteY12" fmla="*/ 418762 h 1865878"/>
                  <a:gd name="connsiteX13" fmla="*/ 258336 w 1764030"/>
                  <a:gd name="connsiteY13" fmla="*/ 434348 h 1865878"/>
                  <a:gd name="connsiteX14" fmla="*/ 0 w 1764030"/>
                  <a:gd name="connsiteY14" fmla="*/ 1027307 h 1865878"/>
                  <a:gd name="connsiteX15" fmla="*/ 882015 w 1764030"/>
                  <a:gd name="connsiteY15" fmla="*/ 1865878 h 1865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64030" h="1865878">
                    <a:moveTo>
                      <a:pt x="1454469" y="1271084"/>
                    </a:moveTo>
                    <a:lnTo>
                      <a:pt x="1034821" y="1032111"/>
                    </a:lnTo>
                    <a:lnTo>
                      <a:pt x="786208" y="1261104"/>
                    </a:lnTo>
                    <a:lnTo>
                      <a:pt x="309756" y="738825"/>
                    </a:lnTo>
                    <a:lnTo>
                      <a:pt x="737963" y="969166"/>
                    </a:lnTo>
                    <a:cubicBezTo>
                      <a:pt x="817837" y="900425"/>
                      <a:pt x="915113" y="790408"/>
                      <a:pt x="977524" y="740725"/>
                    </a:cubicBezTo>
                    <a:close/>
                    <a:moveTo>
                      <a:pt x="882015" y="1865878"/>
                    </a:moveTo>
                    <a:cubicBezTo>
                      <a:pt x="1369138" y="1865878"/>
                      <a:pt x="1764030" y="1490437"/>
                      <a:pt x="1764030" y="1027307"/>
                    </a:cubicBezTo>
                    <a:cubicBezTo>
                      <a:pt x="1764030" y="564177"/>
                      <a:pt x="1369138" y="188736"/>
                      <a:pt x="882015" y="188736"/>
                    </a:cubicBezTo>
                    <a:cubicBezTo>
                      <a:pt x="821125" y="188736"/>
                      <a:pt x="761675" y="194602"/>
                      <a:pt x="704258" y="205773"/>
                    </a:cubicBezTo>
                    <a:lnTo>
                      <a:pt x="640077" y="221463"/>
                    </a:lnTo>
                    <a:lnTo>
                      <a:pt x="278205" y="0"/>
                    </a:lnTo>
                    <a:lnTo>
                      <a:pt x="278205" y="418762"/>
                    </a:lnTo>
                    <a:lnTo>
                      <a:pt x="258336" y="434348"/>
                    </a:lnTo>
                    <a:cubicBezTo>
                      <a:pt x="98723" y="586099"/>
                      <a:pt x="0" y="795742"/>
                      <a:pt x="0" y="1027307"/>
                    </a:cubicBezTo>
                    <a:cubicBezTo>
                      <a:pt x="0" y="1490437"/>
                      <a:pt x="394892" y="1865878"/>
                      <a:pt x="882015" y="1865878"/>
                    </a:cubicBezTo>
                    <a:close/>
                  </a:path>
                </a:pathLst>
              </a:custGeom>
              <a:gradFill>
                <a:gsLst>
                  <a:gs pos="100000">
                    <a:srgbClr val="0566F8"/>
                  </a:gs>
                  <a:gs pos="0">
                    <a:srgbClr val="37AEE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Rectangle 128">
                <a:extLst>
                  <a:ext uri="{FF2B5EF4-FFF2-40B4-BE49-F238E27FC236}">
                    <a16:creationId xmlns:a16="http://schemas.microsoft.com/office/drawing/2014/main" id="{4187843D-F4B0-459F-9727-D734FE0FED50}"/>
                  </a:ext>
                </a:extLst>
              </p:cNvPr>
              <p:cNvSpPr/>
              <p:nvPr/>
            </p:nvSpPr>
            <p:spPr>
              <a:xfrm>
                <a:off x="786425" y="2224282"/>
                <a:ext cx="1121699" cy="4068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Facebook Messenger</a:t>
                </a:r>
              </a:p>
            </p:txBody>
          </p:sp>
        </p:grpSp>
        <p:grpSp>
          <p:nvGrpSpPr>
            <p:cNvPr id="84" name="Group 83">
              <a:extLst>
                <a:ext uri="{FF2B5EF4-FFF2-40B4-BE49-F238E27FC236}">
                  <a16:creationId xmlns:a16="http://schemas.microsoft.com/office/drawing/2014/main" id="{40F0468C-C112-46BD-AC48-4E0EDD5FE43C}"/>
                </a:ext>
              </a:extLst>
            </p:cNvPr>
            <p:cNvGrpSpPr/>
            <p:nvPr/>
          </p:nvGrpSpPr>
          <p:grpSpPr>
            <a:xfrm>
              <a:off x="674730" y="1735791"/>
              <a:ext cx="1601216" cy="406800"/>
              <a:chOff x="306908" y="2670156"/>
              <a:chExt cx="1601216" cy="406800"/>
            </a:xfrm>
          </p:grpSpPr>
          <p:sp>
            <p:nvSpPr>
              <p:cNvPr id="122" name="Rectangle 121">
                <a:extLst>
                  <a:ext uri="{FF2B5EF4-FFF2-40B4-BE49-F238E27FC236}">
                    <a16:creationId xmlns:a16="http://schemas.microsoft.com/office/drawing/2014/main" id="{D7B41606-514B-4A24-8CB4-3D5FCC1A3125}"/>
                  </a:ext>
                </a:extLst>
              </p:cNvPr>
              <p:cNvSpPr/>
              <p:nvPr/>
            </p:nvSpPr>
            <p:spPr>
              <a:xfrm>
                <a:off x="306908" y="2670156"/>
                <a:ext cx="456457" cy="40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3" name="Group 122">
                <a:extLst>
                  <a:ext uri="{FF2B5EF4-FFF2-40B4-BE49-F238E27FC236}">
                    <a16:creationId xmlns:a16="http://schemas.microsoft.com/office/drawing/2014/main" id="{3602D084-AD15-4809-A177-785571438C68}"/>
                  </a:ext>
                </a:extLst>
              </p:cNvPr>
              <p:cNvGrpSpPr/>
              <p:nvPr/>
            </p:nvGrpSpPr>
            <p:grpSpPr>
              <a:xfrm>
                <a:off x="381168" y="2719588"/>
                <a:ext cx="307936" cy="307936"/>
                <a:chOff x="357112" y="2392182"/>
                <a:chExt cx="307936" cy="307936"/>
              </a:xfrm>
            </p:grpSpPr>
            <p:sp>
              <p:nvSpPr>
                <p:cNvPr id="125" name="Freeform: Shape 124">
                  <a:extLst>
                    <a:ext uri="{FF2B5EF4-FFF2-40B4-BE49-F238E27FC236}">
                      <a16:creationId xmlns:a16="http://schemas.microsoft.com/office/drawing/2014/main" id="{63AB19D5-0E60-4C92-B3FD-71090223D782}"/>
                    </a:ext>
                  </a:extLst>
                </p:cNvPr>
                <p:cNvSpPr/>
                <p:nvPr/>
              </p:nvSpPr>
              <p:spPr>
                <a:xfrm>
                  <a:off x="357112" y="2392182"/>
                  <a:ext cx="307936" cy="307936"/>
                </a:xfrm>
                <a:custGeom>
                  <a:avLst/>
                  <a:gdLst>
                    <a:gd name="connsiteX0" fmla="*/ 230833 w 461666"/>
                    <a:gd name="connsiteY0" fmla="*/ 81275 h 461666"/>
                    <a:gd name="connsiteX1" fmla="*/ 81275 w 461666"/>
                    <a:gd name="connsiteY1" fmla="*/ 230833 h 461666"/>
                    <a:gd name="connsiteX2" fmla="*/ 230833 w 461666"/>
                    <a:gd name="connsiteY2" fmla="*/ 380391 h 461666"/>
                    <a:gd name="connsiteX3" fmla="*/ 380391 w 461666"/>
                    <a:gd name="connsiteY3" fmla="*/ 230833 h 461666"/>
                    <a:gd name="connsiteX4" fmla="*/ 230833 w 461666"/>
                    <a:gd name="connsiteY4" fmla="*/ 81275 h 461666"/>
                    <a:gd name="connsiteX5" fmla="*/ 230833 w 461666"/>
                    <a:gd name="connsiteY5" fmla="*/ 0 h 461666"/>
                    <a:gd name="connsiteX6" fmla="*/ 461666 w 461666"/>
                    <a:gd name="connsiteY6" fmla="*/ 230833 h 461666"/>
                    <a:gd name="connsiteX7" fmla="*/ 230833 w 461666"/>
                    <a:gd name="connsiteY7" fmla="*/ 461666 h 461666"/>
                    <a:gd name="connsiteX8" fmla="*/ 0 w 461666"/>
                    <a:gd name="connsiteY8" fmla="*/ 230833 h 461666"/>
                    <a:gd name="connsiteX9" fmla="*/ 230833 w 461666"/>
                    <a:gd name="connsiteY9" fmla="*/ 0 h 46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666" h="461666">
                      <a:moveTo>
                        <a:pt x="230833" y="81275"/>
                      </a:moveTo>
                      <a:cubicBezTo>
                        <a:pt x="148234" y="81275"/>
                        <a:pt x="81275" y="148234"/>
                        <a:pt x="81275" y="230833"/>
                      </a:cubicBezTo>
                      <a:cubicBezTo>
                        <a:pt x="81275" y="313432"/>
                        <a:pt x="148234" y="380391"/>
                        <a:pt x="230833" y="380391"/>
                      </a:cubicBezTo>
                      <a:cubicBezTo>
                        <a:pt x="313432" y="380391"/>
                        <a:pt x="380391" y="313432"/>
                        <a:pt x="380391" y="230833"/>
                      </a:cubicBezTo>
                      <a:cubicBezTo>
                        <a:pt x="380391" y="148234"/>
                        <a:pt x="313432" y="81275"/>
                        <a:pt x="230833" y="81275"/>
                      </a:cubicBezTo>
                      <a:close/>
                      <a:moveTo>
                        <a:pt x="230833" y="0"/>
                      </a:moveTo>
                      <a:cubicBezTo>
                        <a:pt x="358319" y="0"/>
                        <a:pt x="461666" y="103347"/>
                        <a:pt x="461666" y="230833"/>
                      </a:cubicBezTo>
                      <a:cubicBezTo>
                        <a:pt x="461666" y="358319"/>
                        <a:pt x="358319" y="461666"/>
                        <a:pt x="230833" y="461666"/>
                      </a:cubicBezTo>
                      <a:cubicBezTo>
                        <a:pt x="103347" y="461666"/>
                        <a:pt x="0" y="358319"/>
                        <a:pt x="0" y="230833"/>
                      </a:cubicBezTo>
                      <a:cubicBezTo>
                        <a:pt x="0" y="103347"/>
                        <a:pt x="103347" y="0"/>
                        <a:pt x="230833" y="0"/>
                      </a:cubicBezTo>
                      <a:close/>
                    </a:path>
                  </a:pathLst>
                </a:custGeom>
                <a:solidFill>
                  <a:srgbClr val="A9DEF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Shape 125">
                  <a:extLst>
                    <a:ext uri="{FF2B5EF4-FFF2-40B4-BE49-F238E27FC236}">
                      <a16:creationId xmlns:a16="http://schemas.microsoft.com/office/drawing/2014/main" id="{D806A896-177F-4DA6-8BE1-C6FB812AD403}"/>
                    </a:ext>
                  </a:extLst>
                </p:cNvPr>
                <p:cNvSpPr/>
                <p:nvPr/>
              </p:nvSpPr>
              <p:spPr>
                <a:xfrm>
                  <a:off x="381939" y="2417009"/>
                  <a:ext cx="258281" cy="258281"/>
                </a:xfrm>
                <a:custGeom>
                  <a:avLst/>
                  <a:gdLst>
                    <a:gd name="connsiteX0" fmla="*/ 193611 w 387222"/>
                    <a:gd name="connsiteY0" fmla="*/ 44053 h 387222"/>
                    <a:gd name="connsiteX1" fmla="*/ 44053 w 387222"/>
                    <a:gd name="connsiteY1" fmla="*/ 193611 h 387222"/>
                    <a:gd name="connsiteX2" fmla="*/ 193611 w 387222"/>
                    <a:gd name="connsiteY2" fmla="*/ 343169 h 387222"/>
                    <a:gd name="connsiteX3" fmla="*/ 343169 w 387222"/>
                    <a:gd name="connsiteY3" fmla="*/ 193611 h 387222"/>
                    <a:gd name="connsiteX4" fmla="*/ 193611 w 387222"/>
                    <a:gd name="connsiteY4" fmla="*/ 44053 h 387222"/>
                    <a:gd name="connsiteX5" fmla="*/ 193611 w 387222"/>
                    <a:gd name="connsiteY5" fmla="*/ 0 h 387222"/>
                    <a:gd name="connsiteX6" fmla="*/ 387222 w 387222"/>
                    <a:gd name="connsiteY6" fmla="*/ 193611 h 387222"/>
                    <a:gd name="connsiteX7" fmla="*/ 193611 w 387222"/>
                    <a:gd name="connsiteY7" fmla="*/ 387222 h 387222"/>
                    <a:gd name="connsiteX8" fmla="*/ 0 w 387222"/>
                    <a:gd name="connsiteY8" fmla="*/ 193611 h 387222"/>
                    <a:gd name="connsiteX9" fmla="*/ 193611 w 387222"/>
                    <a:gd name="connsiteY9" fmla="*/ 0 h 38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222" h="387222">
                      <a:moveTo>
                        <a:pt x="193611" y="44053"/>
                      </a:moveTo>
                      <a:cubicBezTo>
                        <a:pt x="111012" y="44053"/>
                        <a:pt x="44053" y="111012"/>
                        <a:pt x="44053" y="193611"/>
                      </a:cubicBezTo>
                      <a:cubicBezTo>
                        <a:pt x="44053" y="276210"/>
                        <a:pt x="111012" y="343169"/>
                        <a:pt x="193611" y="343169"/>
                      </a:cubicBezTo>
                      <a:cubicBezTo>
                        <a:pt x="276210" y="343169"/>
                        <a:pt x="343169" y="276210"/>
                        <a:pt x="343169" y="193611"/>
                      </a:cubicBezTo>
                      <a:cubicBezTo>
                        <a:pt x="343169" y="111012"/>
                        <a:pt x="276210" y="44053"/>
                        <a:pt x="193611" y="44053"/>
                      </a:cubicBezTo>
                      <a:close/>
                      <a:moveTo>
                        <a:pt x="193611" y="0"/>
                      </a:moveTo>
                      <a:cubicBezTo>
                        <a:pt x="300539" y="0"/>
                        <a:pt x="387222" y="86683"/>
                        <a:pt x="387222" y="193611"/>
                      </a:cubicBezTo>
                      <a:cubicBezTo>
                        <a:pt x="387222" y="300539"/>
                        <a:pt x="300539" y="387222"/>
                        <a:pt x="193611" y="387222"/>
                      </a:cubicBezTo>
                      <a:cubicBezTo>
                        <a:pt x="86683" y="387222"/>
                        <a:pt x="0" y="300539"/>
                        <a:pt x="0" y="193611"/>
                      </a:cubicBezTo>
                      <a:cubicBezTo>
                        <a:pt x="0" y="86683"/>
                        <a:pt x="86683" y="0"/>
                        <a:pt x="193611" y="0"/>
                      </a:cubicBezTo>
                      <a:close/>
                    </a:path>
                  </a:pathLst>
                </a:custGeom>
                <a:solidFill>
                  <a:srgbClr val="28AC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24" name="Rectangle 123">
                <a:extLst>
                  <a:ext uri="{FF2B5EF4-FFF2-40B4-BE49-F238E27FC236}">
                    <a16:creationId xmlns:a16="http://schemas.microsoft.com/office/drawing/2014/main" id="{5CE185DB-DEF9-45AD-A2FC-45314F3C5D8D}"/>
                  </a:ext>
                </a:extLst>
              </p:cNvPr>
              <p:cNvSpPr/>
              <p:nvPr/>
            </p:nvSpPr>
            <p:spPr>
              <a:xfrm>
                <a:off x="786425" y="2670156"/>
                <a:ext cx="1121699" cy="4068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Cortana</a:t>
                </a:r>
              </a:p>
            </p:txBody>
          </p:sp>
        </p:grpSp>
        <p:grpSp>
          <p:nvGrpSpPr>
            <p:cNvPr id="88" name="Group 87">
              <a:extLst>
                <a:ext uri="{FF2B5EF4-FFF2-40B4-BE49-F238E27FC236}">
                  <a16:creationId xmlns:a16="http://schemas.microsoft.com/office/drawing/2014/main" id="{B3010038-473A-477A-8649-64D236B776F1}"/>
                </a:ext>
              </a:extLst>
            </p:cNvPr>
            <p:cNvGrpSpPr/>
            <p:nvPr/>
          </p:nvGrpSpPr>
          <p:grpSpPr>
            <a:xfrm>
              <a:off x="674730" y="2617037"/>
              <a:ext cx="1601216" cy="406800"/>
              <a:chOff x="306908" y="3114295"/>
              <a:chExt cx="1601216" cy="406800"/>
            </a:xfrm>
          </p:grpSpPr>
          <p:sp>
            <p:nvSpPr>
              <p:cNvPr id="119" name="Rectangle 118">
                <a:extLst>
                  <a:ext uri="{FF2B5EF4-FFF2-40B4-BE49-F238E27FC236}">
                    <a16:creationId xmlns:a16="http://schemas.microsoft.com/office/drawing/2014/main" id="{A50FADD3-1671-475D-97F6-B82D06088370}"/>
                  </a:ext>
                </a:extLst>
              </p:cNvPr>
              <p:cNvSpPr/>
              <p:nvPr/>
            </p:nvSpPr>
            <p:spPr>
              <a:xfrm>
                <a:off x="306908" y="3114295"/>
                <a:ext cx="456457" cy="40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Shape 119">
                <a:extLst>
                  <a:ext uri="{FF2B5EF4-FFF2-40B4-BE49-F238E27FC236}">
                    <a16:creationId xmlns:a16="http://schemas.microsoft.com/office/drawing/2014/main" id="{BCFA3F6A-72BB-4529-AEDF-FABF1231B9ED}"/>
                  </a:ext>
                </a:extLst>
              </p:cNvPr>
              <p:cNvSpPr>
                <a:spLocks noChangeAspect="1"/>
              </p:cNvSpPr>
              <p:nvPr/>
            </p:nvSpPr>
            <p:spPr>
              <a:xfrm>
                <a:off x="381169" y="3163727"/>
                <a:ext cx="307935" cy="307936"/>
              </a:xfrm>
              <a:custGeom>
                <a:avLst/>
                <a:gdLst>
                  <a:gd name="connsiteX0" fmla="*/ 1082207 w 2164414"/>
                  <a:gd name="connsiteY0" fmla="*/ 0 h 2164414"/>
                  <a:gd name="connsiteX1" fmla="*/ 2164414 w 2164414"/>
                  <a:gd name="connsiteY1" fmla="*/ 1082207 h 2164414"/>
                  <a:gd name="connsiteX2" fmla="*/ 1082207 w 2164414"/>
                  <a:gd name="connsiteY2" fmla="*/ 2164414 h 2164414"/>
                  <a:gd name="connsiteX3" fmla="*/ 971558 w 2164414"/>
                  <a:gd name="connsiteY3" fmla="*/ 2158827 h 2164414"/>
                  <a:gd name="connsiteX4" fmla="*/ 955889 w 2164414"/>
                  <a:gd name="connsiteY4" fmla="*/ 2156435 h 2164414"/>
                  <a:gd name="connsiteX5" fmla="*/ 1147485 w 2164414"/>
                  <a:gd name="connsiteY5" fmla="*/ 2052203 h 2164414"/>
                  <a:gd name="connsiteX6" fmla="*/ 1839612 w 2164414"/>
                  <a:gd name="connsiteY6" fmla="*/ 1082208 h 2164414"/>
                  <a:gd name="connsiteX7" fmla="*/ 1082207 w 2164414"/>
                  <a:gd name="connsiteY7" fmla="*/ 324803 h 2164414"/>
                  <a:gd name="connsiteX8" fmla="*/ 324802 w 2164414"/>
                  <a:gd name="connsiteY8" fmla="*/ 1082208 h 2164414"/>
                  <a:gd name="connsiteX9" fmla="*/ 886873 w 2164414"/>
                  <a:gd name="connsiteY9" fmla="*/ 1838087 h 2164414"/>
                  <a:gd name="connsiteX10" fmla="*/ 947619 w 2164414"/>
                  <a:gd name="connsiteY10" fmla="*/ 2099497 h 2164414"/>
                  <a:gd name="connsiteX11" fmla="*/ 944217 w 2164414"/>
                  <a:gd name="connsiteY11" fmla="*/ 2154654 h 2164414"/>
                  <a:gd name="connsiteX12" fmla="*/ 864105 w 2164414"/>
                  <a:gd name="connsiteY12" fmla="*/ 2142428 h 2164414"/>
                  <a:gd name="connsiteX13" fmla="*/ 0 w 2164414"/>
                  <a:gd name="connsiteY13" fmla="*/ 1082207 h 2164414"/>
                  <a:gd name="connsiteX14" fmla="*/ 1082207 w 2164414"/>
                  <a:gd name="connsiteY14" fmla="*/ 0 h 216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4414" h="2164414">
                    <a:moveTo>
                      <a:pt x="1082207" y="0"/>
                    </a:moveTo>
                    <a:cubicBezTo>
                      <a:pt x="1679893" y="0"/>
                      <a:pt x="2164414" y="484521"/>
                      <a:pt x="2164414" y="1082207"/>
                    </a:cubicBezTo>
                    <a:cubicBezTo>
                      <a:pt x="2164414" y="1679893"/>
                      <a:pt x="1679893" y="2164414"/>
                      <a:pt x="1082207" y="2164414"/>
                    </a:cubicBezTo>
                    <a:cubicBezTo>
                      <a:pt x="1044852" y="2164414"/>
                      <a:pt x="1007939" y="2162521"/>
                      <a:pt x="971558" y="2158827"/>
                    </a:cubicBezTo>
                    <a:lnTo>
                      <a:pt x="955889" y="2156435"/>
                    </a:lnTo>
                    <a:lnTo>
                      <a:pt x="1147485" y="2052203"/>
                    </a:lnTo>
                    <a:cubicBezTo>
                      <a:pt x="1594454" y="1783704"/>
                      <a:pt x="1839612" y="1448223"/>
                      <a:pt x="1839612" y="1082208"/>
                    </a:cubicBezTo>
                    <a:cubicBezTo>
                      <a:pt x="1839612" y="663905"/>
                      <a:pt x="1500510" y="324803"/>
                      <a:pt x="1082207" y="324803"/>
                    </a:cubicBezTo>
                    <a:cubicBezTo>
                      <a:pt x="663904" y="324803"/>
                      <a:pt x="326997" y="680570"/>
                      <a:pt x="324802" y="1082208"/>
                    </a:cubicBezTo>
                    <a:cubicBezTo>
                      <a:pt x="330544" y="1628309"/>
                      <a:pt x="765005" y="1767416"/>
                      <a:pt x="886873" y="1838087"/>
                    </a:cubicBezTo>
                    <a:cubicBezTo>
                      <a:pt x="958433" y="1905481"/>
                      <a:pt x="956291" y="1963041"/>
                      <a:pt x="947619" y="2099497"/>
                    </a:cubicBezTo>
                    <a:lnTo>
                      <a:pt x="944217" y="2154654"/>
                    </a:lnTo>
                    <a:lnTo>
                      <a:pt x="864105" y="2142428"/>
                    </a:lnTo>
                    <a:cubicBezTo>
                      <a:pt x="370962" y="2041516"/>
                      <a:pt x="0" y="1605182"/>
                      <a:pt x="0" y="1082207"/>
                    </a:cubicBezTo>
                    <a:cubicBezTo>
                      <a:pt x="0" y="484521"/>
                      <a:pt x="484521" y="0"/>
                      <a:pt x="1082207" y="0"/>
                    </a:cubicBezTo>
                    <a:close/>
                  </a:path>
                </a:pathLst>
              </a:custGeom>
              <a:solidFill>
                <a:srgbClr val="38C2F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50" normalizeH="0" baseline="0" noProof="0">
                  <a:ln>
                    <a:noFill/>
                  </a:ln>
                  <a:solidFill>
                    <a:srgbClr val="38C2F1"/>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0E0C9722-7DA8-4CA9-B3A5-019FB23ED632}"/>
                  </a:ext>
                </a:extLst>
              </p:cNvPr>
              <p:cNvSpPr/>
              <p:nvPr/>
            </p:nvSpPr>
            <p:spPr>
              <a:xfrm>
                <a:off x="786425" y="3114295"/>
                <a:ext cx="1121699" cy="4068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Alexa</a:t>
                </a:r>
              </a:p>
            </p:txBody>
          </p:sp>
        </p:grpSp>
        <p:grpSp>
          <p:nvGrpSpPr>
            <p:cNvPr id="89" name="Group 88">
              <a:extLst>
                <a:ext uri="{FF2B5EF4-FFF2-40B4-BE49-F238E27FC236}">
                  <a16:creationId xmlns:a16="http://schemas.microsoft.com/office/drawing/2014/main" id="{1DBDD196-DD18-497A-9695-1DCE0F848EA1}"/>
                </a:ext>
              </a:extLst>
            </p:cNvPr>
            <p:cNvGrpSpPr/>
            <p:nvPr/>
          </p:nvGrpSpPr>
          <p:grpSpPr>
            <a:xfrm>
              <a:off x="674730" y="2176743"/>
              <a:ext cx="1601217" cy="406800"/>
              <a:chOff x="306908" y="3554840"/>
              <a:chExt cx="1601217" cy="406800"/>
            </a:xfrm>
          </p:grpSpPr>
          <p:sp>
            <p:nvSpPr>
              <p:cNvPr id="112" name="Rectangle 111">
                <a:extLst>
                  <a:ext uri="{FF2B5EF4-FFF2-40B4-BE49-F238E27FC236}">
                    <a16:creationId xmlns:a16="http://schemas.microsoft.com/office/drawing/2014/main" id="{15EC3154-24DE-4BDC-8306-8DF1A0541D6C}"/>
                  </a:ext>
                </a:extLst>
              </p:cNvPr>
              <p:cNvSpPr/>
              <p:nvPr/>
            </p:nvSpPr>
            <p:spPr>
              <a:xfrm>
                <a:off x="306908" y="3554840"/>
                <a:ext cx="456457" cy="40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3" name="Group 112">
                <a:extLst>
                  <a:ext uri="{FF2B5EF4-FFF2-40B4-BE49-F238E27FC236}">
                    <a16:creationId xmlns:a16="http://schemas.microsoft.com/office/drawing/2014/main" id="{C0D8D58E-2936-469A-9735-9C386B1340D8}"/>
                  </a:ext>
                </a:extLst>
              </p:cNvPr>
              <p:cNvGrpSpPr/>
              <p:nvPr/>
            </p:nvGrpSpPr>
            <p:grpSpPr>
              <a:xfrm>
                <a:off x="364328" y="3604272"/>
                <a:ext cx="341617" cy="307936"/>
                <a:chOff x="331990" y="3429000"/>
                <a:chExt cx="370722" cy="334171"/>
              </a:xfrm>
            </p:grpSpPr>
            <p:sp>
              <p:nvSpPr>
                <p:cNvPr id="115" name="Oval 114">
                  <a:extLst>
                    <a:ext uri="{FF2B5EF4-FFF2-40B4-BE49-F238E27FC236}">
                      <a16:creationId xmlns:a16="http://schemas.microsoft.com/office/drawing/2014/main" id="{2E787873-80F5-402D-8893-FC656EFC1AEC}"/>
                    </a:ext>
                  </a:extLst>
                </p:cNvPr>
                <p:cNvSpPr/>
                <p:nvPr/>
              </p:nvSpPr>
              <p:spPr>
                <a:xfrm>
                  <a:off x="331990" y="3429000"/>
                  <a:ext cx="202458" cy="202459"/>
                </a:xfrm>
                <a:prstGeom prst="ellipse">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Oval 115">
                  <a:extLst>
                    <a:ext uri="{FF2B5EF4-FFF2-40B4-BE49-F238E27FC236}">
                      <a16:creationId xmlns:a16="http://schemas.microsoft.com/office/drawing/2014/main" id="{6F69AEA3-7036-4691-B3A3-48960FBE852F}"/>
                    </a:ext>
                  </a:extLst>
                </p:cNvPr>
                <p:cNvSpPr/>
                <p:nvPr/>
              </p:nvSpPr>
              <p:spPr>
                <a:xfrm>
                  <a:off x="552223" y="3528762"/>
                  <a:ext cx="100250" cy="100250"/>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Oval 116">
                  <a:extLst>
                    <a:ext uri="{FF2B5EF4-FFF2-40B4-BE49-F238E27FC236}">
                      <a16:creationId xmlns:a16="http://schemas.microsoft.com/office/drawing/2014/main" id="{F311220A-2C9A-4F4F-9D9E-1C665C839821}"/>
                    </a:ext>
                  </a:extLst>
                </p:cNvPr>
                <p:cNvSpPr/>
                <p:nvPr/>
              </p:nvSpPr>
              <p:spPr>
                <a:xfrm>
                  <a:off x="543458" y="3646619"/>
                  <a:ext cx="116552" cy="116552"/>
                </a:xfrm>
                <a:prstGeom prst="ellipse">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Oval 117">
                  <a:extLst>
                    <a:ext uri="{FF2B5EF4-FFF2-40B4-BE49-F238E27FC236}">
                      <a16:creationId xmlns:a16="http://schemas.microsoft.com/office/drawing/2014/main" id="{10682BA6-F503-4A2C-AD9E-2959067FEDFC}"/>
                    </a:ext>
                  </a:extLst>
                </p:cNvPr>
                <p:cNvSpPr/>
                <p:nvPr/>
              </p:nvSpPr>
              <p:spPr>
                <a:xfrm>
                  <a:off x="651373" y="3494965"/>
                  <a:ext cx="51339" cy="51340"/>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14" name="Rectangle 113">
                <a:extLst>
                  <a:ext uri="{FF2B5EF4-FFF2-40B4-BE49-F238E27FC236}">
                    <a16:creationId xmlns:a16="http://schemas.microsoft.com/office/drawing/2014/main" id="{9F846E36-B424-468A-B7CA-DB50F6F4A3F5}"/>
                  </a:ext>
                </a:extLst>
              </p:cNvPr>
              <p:cNvSpPr/>
              <p:nvPr/>
            </p:nvSpPr>
            <p:spPr>
              <a:xfrm>
                <a:off x="786426" y="3554840"/>
                <a:ext cx="1121699" cy="4068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Google Assistant</a:t>
                </a:r>
              </a:p>
            </p:txBody>
          </p:sp>
        </p:grpSp>
        <p:grpSp>
          <p:nvGrpSpPr>
            <p:cNvPr id="90" name="Group 89">
              <a:extLst>
                <a:ext uri="{FF2B5EF4-FFF2-40B4-BE49-F238E27FC236}">
                  <a16:creationId xmlns:a16="http://schemas.microsoft.com/office/drawing/2014/main" id="{1939C19E-668C-4320-9D7C-A9EF11BE4773}"/>
                </a:ext>
              </a:extLst>
            </p:cNvPr>
            <p:cNvGrpSpPr/>
            <p:nvPr/>
          </p:nvGrpSpPr>
          <p:grpSpPr>
            <a:xfrm>
              <a:off x="674730" y="3957385"/>
              <a:ext cx="1601217" cy="406800"/>
              <a:chOff x="306908" y="4889404"/>
              <a:chExt cx="1601217" cy="406800"/>
            </a:xfrm>
          </p:grpSpPr>
          <p:sp>
            <p:nvSpPr>
              <p:cNvPr id="107" name="Rectangle 106">
                <a:extLst>
                  <a:ext uri="{FF2B5EF4-FFF2-40B4-BE49-F238E27FC236}">
                    <a16:creationId xmlns:a16="http://schemas.microsoft.com/office/drawing/2014/main" id="{6999C027-9A92-419C-B7D0-EF62ABE1CA7C}"/>
                  </a:ext>
                </a:extLst>
              </p:cNvPr>
              <p:cNvSpPr/>
              <p:nvPr/>
            </p:nvSpPr>
            <p:spPr>
              <a:xfrm>
                <a:off x="306908" y="4889404"/>
                <a:ext cx="456457" cy="40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8" name="Group 107">
                <a:extLst>
                  <a:ext uri="{FF2B5EF4-FFF2-40B4-BE49-F238E27FC236}">
                    <a16:creationId xmlns:a16="http://schemas.microsoft.com/office/drawing/2014/main" id="{C358293F-677B-4BF3-8289-41DB31BACDF8}"/>
                  </a:ext>
                </a:extLst>
              </p:cNvPr>
              <p:cNvGrpSpPr/>
              <p:nvPr/>
            </p:nvGrpSpPr>
            <p:grpSpPr>
              <a:xfrm>
                <a:off x="389572" y="4968835"/>
                <a:ext cx="291128" cy="247938"/>
                <a:chOff x="327615" y="2962411"/>
                <a:chExt cx="392380" cy="334171"/>
              </a:xfrm>
            </p:grpSpPr>
            <p:sp>
              <p:nvSpPr>
                <p:cNvPr id="110" name="Freeform: Shape 109">
                  <a:extLst>
                    <a:ext uri="{FF2B5EF4-FFF2-40B4-BE49-F238E27FC236}">
                      <a16:creationId xmlns:a16="http://schemas.microsoft.com/office/drawing/2014/main" id="{06689C96-1766-48CB-B8A7-608DB35F2153}"/>
                    </a:ext>
                  </a:extLst>
                </p:cNvPr>
                <p:cNvSpPr>
                  <a:spLocks noChangeAspect="1"/>
                </p:cNvSpPr>
                <p:nvPr/>
              </p:nvSpPr>
              <p:spPr>
                <a:xfrm>
                  <a:off x="327615" y="2962411"/>
                  <a:ext cx="392380" cy="334171"/>
                </a:xfrm>
                <a:custGeom>
                  <a:avLst/>
                  <a:gdLst>
                    <a:gd name="connsiteX0" fmla="*/ 76808 w 845416"/>
                    <a:gd name="connsiteY0" fmla="*/ 188966 h 720000"/>
                    <a:gd name="connsiteX1" fmla="*/ 76808 w 845416"/>
                    <a:gd name="connsiteY1" fmla="*/ 645302 h 720000"/>
                    <a:gd name="connsiteX2" fmla="*/ 780515 w 845416"/>
                    <a:gd name="connsiteY2" fmla="*/ 645302 h 720000"/>
                    <a:gd name="connsiteX3" fmla="*/ 780515 w 845416"/>
                    <a:gd name="connsiteY3" fmla="*/ 188966 h 720000"/>
                    <a:gd name="connsiteX4" fmla="*/ 596127 w 845416"/>
                    <a:gd name="connsiteY4" fmla="*/ 72845 h 720000"/>
                    <a:gd name="connsiteX5" fmla="*/ 596127 w 845416"/>
                    <a:gd name="connsiteY5" fmla="*/ 128187 h 720000"/>
                    <a:gd name="connsiteX6" fmla="*/ 651469 w 845416"/>
                    <a:gd name="connsiteY6" fmla="*/ 128187 h 720000"/>
                    <a:gd name="connsiteX7" fmla="*/ 651469 w 845416"/>
                    <a:gd name="connsiteY7" fmla="*/ 72845 h 720000"/>
                    <a:gd name="connsiteX8" fmla="*/ 74274 w 845416"/>
                    <a:gd name="connsiteY8" fmla="*/ 72845 h 720000"/>
                    <a:gd name="connsiteX9" fmla="*/ 74274 w 845416"/>
                    <a:gd name="connsiteY9" fmla="*/ 128187 h 720000"/>
                    <a:gd name="connsiteX10" fmla="*/ 477362 w 845416"/>
                    <a:gd name="connsiteY10" fmla="*/ 128187 h 720000"/>
                    <a:gd name="connsiteX11" fmla="*/ 477362 w 845416"/>
                    <a:gd name="connsiteY11" fmla="*/ 72845 h 720000"/>
                    <a:gd name="connsiteX12" fmla="*/ 708881 w 845416"/>
                    <a:gd name="connsiteY12" fmla="*/ 71918 h 720000"/>
                    <a:gd name="connsiteX13" fmla="*/ 708881 w 845416"/>
                    <a:gd name="connsiteY13" fmla="*/ 127260 h 720000"/>
                    <a:gd name="connsiteX14" fmla="*/ 764223 w 845416"/>
                    <a:gd name="connsiteY14" fmla="*/ 127260 h 720000"/>
                    <a:gd name="connsiteX15" fmla="*/ 764223 w 845416"/>
                    <a:gd name="connsiteY15" fmla="*/ 71918 h 720000"/>
                    <a:gd name="connsiteX16" fmla="*/ 0 w 845416"/>
                    <a:gd name="connsiteY16" fmla="*/ 0 h 720000"/>
                    <a:gd name="connsiteX17" fmla="*/ 845416 w 845416"/>
                    <a:gd name="connsiteY17" fmla="*/ 0 h 720000"/>
                    <a:gd name="connsiteX18" fmla="*/ 845416 w 845416"/>
                    <a:gd name="connsiteY18" fmla="*/ 720000 h 720000"/>
                    <a:gd name="connsiteX19" fmla="*/ 0 w 845416"/>
                    <a:gd name="connsiteY19"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5416" h="720000">
                      <a:moveTo>
                        <a:pt x="76808" y="188966"/>
                      </a:moveTo>
                      <a:lnTo>
                        <a:pt x="76808" y="645302"/>
                      </a:lnTo>
                      <a:lnTo>
                        <a:pt x="780515" y="645302"/>
                      </a:lnTo>
                      <a:lnTo>
                        <a:pt x="780515" y="188966"/>
                      </a:lnTo>
                      <a:close/>
                      <a:moveTo>
                        <a:pt x="596127" y="72845"/>
                      </a:moveTo>
                      <a:lnTo>
                        <a:pt x="596127" y="128187"/>
                      </a:lnTo>
                      <a:lnTo>
                        <a:pt x="651469" y="128187"/>
                      </a:lnTo>
                      <a:lnTo>
                        <a:pt x="651469" y="72845"/>
                      </a:lnTo>
                      <a:close/>
                      <a:moveTo>
                        <a:pt x="74274" y="72845"/>
                      </a:moveTo>
                      <a:lnTo>
                        <a:pt x="74274" y="128187"/>
                      </a:lnTo>
                      <a:lnTo>
                        <a:pt x="477362" y="128187"/>
                      </a:lnTo>
                      <a:lnTo>
                        <a:pt x="477362" y="72845"/>
                      </a:lnTo>
                      <a:close/>
                      <a:moveTo>
                        <a:pt x="708881" y="71918"/>
                      </a:moveTo>
                      <a:lnTo>
                        <a:pt x="708881" y="127260"/>
                      </a:lnTo>
                      <a:lnTo>
                        <a:pt x="764223" y="127260"/>
                      </a:lnTo>
                      <a:lnTo>
                        <a:pt x="764223" y="71918"/>
                      </a:lnTo>
                      <a:close/>
                      <a:moveTo>
                        <a:pt x="0" y="0"/>
                      </a:moveTo>
                      <a:lnTo>
                        <a:pt x="845416" y="0"/>
                      </a:lnTo>
                      <a:lnTo>
                        <a:pt x="845416" y="720000"/>
                      </a:lnTo>
                      <a:lnTo>
                        <a:pt x="0" y="72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1" name="Picture 110">
                  <a:extLst>
                    <a:ext uri="{FF2B5EF4-FFF2-40B4-BE49-F238E27FC236}">
                      <a16:creationId xmlns:a16="http://schemas.microsoft.com/office/drawing/2014/main" id="{E0104FB9-E704-4AC6-B734-D03685600849}"/>
                    </a:ext>
                  </a:extLst>
                </p:cNvPr>
                <p:cNvPicPr>
                  <a:picLocks noChangeAspect="1"/>
                </p:cNvPicPr>
                <p:nvPr/>
              </p:nvPicPr>
              <p:blipFill rotWithShape="1">
                <a:blip r:embed="rId3">
                  <a:extLst>
                    <a:ext uri="{28A0092B-C50C-407E-A947-70E740481C1C}">
                      <a14:useLocalDpi xmlns:a14="http://schemas.microsoft.com/office/drawing/2010/main" val="0"/>
                    </a:ext>
                  </a:extLst>
                </a:blip>
                <a:srcRect l="10351" r="9853" b="25601"/>
                <a:stretch/>
              </p:blipFill>
              <p:spPr>
                <a:xfrm>
                  <a:off x="429825" y="3059741"/>
                  <a:ext cx="202646" cy="188939"/>
                </a:xfrm>
                <a:prstGeom prst="rect">
                  <a:avLst/>
                </a:prstGeom>
              </p:spPr>
            </p:pic>
          </p:grpSp>
          <p:sp>
            <p:nvSpPr>
              <p:cNvPr id="109" name="Rectangle 108">
                <a:extLst>
                  <a:ext uri="{FF2B5EF4-FFF2-40B4-BE49-F238E27FC236}">
                    <a16:creationId xmlns:a16="http://schemas.microsoft.com/office/drawing/2014/main" id="{82940570-D659-4A4E-B8EA-B498B7871B42}"/>
                  </a:ext>
                </a:extLst>
              </p:cNvPr>
              <p:cNvSpPr/>
              <p:nvPr/>
            </p:nvSpPr>
            <p:spPr>
              <a:xfrm>
                <a:off x="786426" y="4889404"/>
                <a:ext cx="1121699" cy="4068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Web</a:t>
                </a:r>
              </a:p>
            </p:txBody>
          </p:sp>
        </p:grpSp>
        <p:grpSp>
          <p:nvGrpSpPr>
            <p:cNvPr id="91" name="Group 90">
              <a:extLst>
                <a:ext uri="{FF2B5EF4-FFF2-40B4-BE49-F238E27FC236}">
                  <a16:creationId xmlns:a16="http://schemas.microsoft.com/office/drawing/2014/main" id="{1FE9993E-D770-414C-916B-D9D2FD49AED0}"/>
                </a:ext>
              </a:extLst>
            </p:cNvPr>
            <p:cNvGrpSpPr/>
            <p:nvPr/>
          </p:nvGrpSpPr>
          <p:grpSpPr>
            <a:xfrm>
              <a:off x="674730" y="3068500"/>
              <a:ext cx="1601217" cy="406800"/>
              <a:chOff x="306908" y="4000328"/>
              <a:chExt cx="1601217" cy="406800"/>
            </a:xfrm>
          </p:grpSpPr>
          <p:sp>
            <p:nvSpPr>
              <p:cNvPr id="100" name="Rectangle 99">
                <a:extLst>
                  <a:ext uri="{FF2B5EF4-FFF2-40B4-BE49-F238E27FC236}">
                    <a16:creationId xmlns:a16="http://schemas.microsoft.com/office/drawing/2014/main" id="{DA64A842-F4F6-4434-9CC4-B224AC405387}"/>
                  </a:ext>
                </a:extLst>
              </p:cNvPr>
              <p:cNvSpPr/>
              <p:nvPr/>
            </p:nvSpPr>
            <p:spPr>
              <a:xfrm>
                <a:off x="306908" y="4000328"/>
                <a:ext cx="456457" cy="40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1" name="Group 100">
                <a:extLst>
                  <a:ext uri="{FF2B5EF4-FFF2-40B4-BE49-F238E27FC236}">
                    <a16:creationId xmlns:a16="http://schemas.microsoft.com/office/drawing/2014/main" id="{37107AA2-F818-4794-9348-9FB037F24865}"/>
                  </a:ext>
                </a:extLst>
              </p:cNvPr>
              <p:cNvGrpSpPr/>
              <p:nvPr/>
            </p:nvGrpSpPr>
            <p:grpSpPr>
              <a:xfrm>
                <a:off x="377682" y="4049760"/>
                <a:ext cx="314908" cy="307936"/>
                <a:chOff x="327631" y="4063141"/>
                <a:chExt cx="314908" cy="307936"/>
              </a:xfrm>
            </p:grpSpPr>
            <p:sp>
              <p:nvSpPr>
                <p:cNvPr id="103" name="Freeform: Shape 102">
                  <a:extLst>
                    <a:ext uri="{FF2B5EF4-FFF2-40B4-BE49-F238E27FC236}">
                      <a16:creationId xmlns:a16="http://schemas.microsoft.com/office/drawing/2014/main" id="{DA3BC18D-DA97-4F7F-B963-9164E3D2DFAA}"/>
                    </a:ext>
                  </a:extLst>
                </p:cNvPr>
                <p:cNvSpPr>
                  <a:spLocks noChangeAspect="1"/>
                </p:cNvSpPr>
                <p:nvPr/>
              </p:nvSpPr>
              <p:spPr bwMode="auto">
                <a:xfrm>
                  <a:off x="327631" y="4149748"/>
                  <a:ext cx="109851" cy="134722"/>
                </a:xfrm>
                <a:custGeom>
                  <a:avLst/>
                  <a:gdLst>
                    <a:gd name="connsiteX0" fmla="*/ 1181992 w 4123268"/>
                    <a:gd name="connsiteY0" fmla="*/ 1241659 h 5056802"/>
                    <a:gd name="connsiteX1" fmla="*/ 1997537 w 4123268"/>
                    <a:gd name="connsiteY1" fmla="*/ 1439308 h 5056802"/>
                    <a:gd name="connsiteX2" fmla="*/ 2091880 w 4123268"/>
                    <a:gd name="connsiteY2" fmla="*/ 1448153 h 5056802"/>
                    <a:gd name="connsiteX3" fmla="*/ 2193295 w 4123268"/>
                    <a:gd name="connsiteY3" fmla="*/ 1439308 h 5056802"/>
                    <a:gd name="connsiteX4" fmla="*/ 3069963 w 4123268"/>
                    <a:gd name="connsiteY4" fmla="*/ 1241659 h 5056802"/>
                    <a:gd name="connsiteX5" fmla="*/ 3394835 w 4123268"/>
                    <a:gd name="connsiteY5" fmla="*/ 1295665 h 5056802"/>
                    <a:gd name="connsiteX6" fmla="*/ 3966651 w 4123268"/>
                    <a:gd name="connsiteY6" fmla="*/ 1695968 h 5056802"/>
                    <a:gd name="connsiteX7" fmla="*/ 3994137 w 4123268"/>
                    <a:gd name="connsiteY7" fmla="*/ 1733539 h 5056802"/>
                    <a:gd name="connsiteX8" fmla="*/ 3928057 w 4123268"/>
                    <a:gd name="connsiteY8" fmla="*/ 1769919 h 5056802"/>
                    <a:gd name="connsiteX9" fmla="*/ 3446523 w 4123268"/>
                    <a:gd name="connsiteY9" fmla="*/ 2694561 h 5056802"/>
                    <a:gd name="connsiteX10" fmla="*/ 4093024 w 4123268"/>
                    <a:gd name="connsiteY10" fmla="*/ 3698845 h 5056802"/>
                    <a:gd name="connsiteX11" fmla="*/ 4123268 w 4123268"/>
                    <a:gd name="connsiteY11" fmla="*/ 3707733 h 5056802"/>
                    <a:gd name="connsiteX12" fmla="*/ 4056841 w 4123268"/>
                    <a:gd name="connsiteY12" fmla="*/ 3868552 h 5056802"/>
                    <a:gd name="connsiteX13" fmla="*/ 3002400 w 4123268"/>
                    <a:gd name="connsiteY13" fmla="*/ 5056791 h 5056802"/>
                    <a:gd name="connsiteX14" fmla="*/ 2150470 w 4123268"/>
                    <a:gd name="connsiteY14" fmla="*/ 4859111 h 5056802"/>
                    <a:gd name="connsiteX15" fmla="*/ 2091880 w 4123268"/>
                    <a:gd name="connsiteY15" fmla="*/ 4853199 h 5056802"/>
                    <a:gd name="connsiteX16" fmla="*/ 2037375 w 4123268"/>
                    <a:gd name="connsiteY16" fmla="*/ 4859111 h 5056802"/>
                    <a:gd name="connsiteX17" fmla="*/ 1244844 w 4123268"/>
                    <a:gd name="connsiteY17" fmla="*/ 5056791 h 5056802"/>
                    <a:gd name="connsiteX18" fmla="*/ 125 w 4123268"/>
                    <a:gd name="connsiteY18" fmla="*/ 2762748 h 5056802"/>
                    <a:gd name="connsiteX19" fmla="*/ 879771 w 4123268"/>
                    <a:gd name="connsiteY19" fmla="*/ 1295665 h 5056802"/>
                    <a:gd name="connsiteX20" fmla="*/ 1181992 w 4123268"/>
                    <a:gd name="connsiteY20" fmla="*/ 1241659 h 5056802"/>
                    <a:gd name="connsiteX21" fmla="*/ 3071879 w 4123268"/>
                    <a:gd name="connsiteY21" fmla="*/ 0 h 5056802"/>
                    <a:gd name="connsiteX22" fmla="*/ 3071884 w 4123268"/>
                    <a:gd name="connsiteY22" fmla="*/ 36 h 5056802"/>
                    <a:gd name="connsiteX23" fmla="*/ 3077639 w 4123268"/>
                    <a:gd name="connsiteY23" fmla="*/ 111576 h 5056802"/>
                    <a:gd name="connsiteX24" fmla="*/ 2076902 w 4123268"/>
                    <a:gd name="connsiteY24" fmla="*/ 1196863 h 5056802"/>
                    <a:gd name="connsiteX25" fmla="*/ 2065945 w 4123268"/>
                    <a:gd name="connsiteY25" fmla="*/ 1197404 h 5056802"/>
                    <a:gd name="connsiteX26" fmla="*/ 2065939 w 4123268"/>
                    <a:gd name="connsiteY26" fmla="*/ 1197368 h 5056802"/>
                    <a:gd name="connsiteX27" fmla="*/ 2060184 w 4123268"/>
                    <a:gd name="connsiteY27" fmla="*/ 1085828 h 5056802"/>
                    <a:gd name="connsiteX28" fmla="*/ 3060922 w 4123268"/>
                    <a:gd name="connsiteY28" fmla="*/ 541 h 505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3268" h="5056802">
                      <a:moveTo>
                        <a:pt x="1181992" y="1241659"/>
                      </a:moveTo>
                      <a:cubicBezTo>
                        <a:pt x="1532326" y="1228646"/>
                        <a:pt x="1771344" y="1397852"/>
                        <a:pt x="1997537" y="1439308"/>
                      </a:cubicBezTo>
                      <a:lnTo>
                        <a:pt x="2091880" y="1448153"/>
                      </a:lnTo>
                      <a:lnTo>
                        <a:pt x="2193295" y="1439308"/>
                      </a:lnTo>
                      <a:cubicBezTo>
                        <a:pt x="2436440" y="1397852"/>
                        <a:pt x="2693372" y="1228646"/>
                        <a:pt x="3069963" y="1241659"/>
                      </a:cubicBezTo>
                      <a:cubicBezTo>
                        <a:pt x="3169283" y="1245091"/>
                        <a:pt x="3276926" y="1261198"/>
                        <a:pt x="3394835" y="1295665"/>
                      </a:cubicBezTo>
                      <a:cubicBezTo>
                        <a:pt x="3625704" y="1382840"/>
                        <a:pt x="3817503" y="1522383"/>
                        <a:pt x="3966651" y="1695968"/>
                      </a:cubicBezTo>
                      <a:lnTo>
                        <a:pt x="3994137" y="1733539"/>
                      </a:lnTo>
                      <a:lnTo>
                        <a:pt x="3928057" y="1769919"/>
                      </a:lnTo>
                      <a:cubicBezTo>
                        <a:pt x="3641234" y="1947989"/>
                        <a:pt x="3446523" y="2295288"/>
                        <a:pt x="3446523" y="2694561"/>
                      </a:cubicBezTo>
                      <a:cubicBezTo>
                        <a:pt x="3446523" y="3166429"/>
                        <a:pt x="3718475" y="3565706"/>
                        <a:pt x="4093024" y="3698845"/>
                      </a:cubicBezTo>
                      <a:lnTo>
                        <a:pt x="4123268" y="3707733"/>
                      </a:lnTo>
                      <a:lnTo>
                        <a:pt x="4056841" y="3868552"/>
                      </a:lnTo>
                      <a:cubicBezTo>
                        <a:pt x="3777787" y="4499512"/>
                        <a:pt x="3344993" y="5059711"/>
                        <a:pt x="3002400" y="5056791"/>
                      </a:cubicBezTo>
                      <a:cubicBezTo>
                        <a:pt x="2502127" y="5052528"/>
                        <a:pt x="2442620" y="4898955"/>
                        <a:pt x="2150470" y="4859111"/>
                      </a:cubicBezTo>
                      <a:lnTo>
                        <a:pt x="2091880" y="4853199"/>
                      </a:lnTo>
                      <a:lnTo>
                        <a:pt x="2037375" y="4859111"/>
                      </a:lnTo>
                      <a:cubicBezTo>
                        <a:pt x="1765595" y="4898955"/>
                        <a:pt x="1710237" y="5052528"/>
                        <a:pt x="1244844" y="5056791"/>
                      </a:cubicBezTo>
                      <a:cubicBezTo>
                        <a:pt x="734914" y="5061462"/>
                        <a:pt x="10171" y="3624552"/>
                        <a:pt x="125" y="2762748"/>
                      </a:cubicBezTo>
                      <a:cubicBezTo>
                        <a:pt x="-7216" y="2132991"/>
                        <a:pt x="307045" y="1528131"/>
                        <a:pt x="879771" y="1295665"/>
                      </a:cubicBezTo>
                      <a:cubicBezTo>
                        <a:pt x="989459" y="1261198"/>
                        <a:pt x="1089597" y="1245091"/>
                        <a:pt x="1181992" y="1241659"/>
                      </a:cubicBezTo>
                      <a:close/>
                      <a:moveTo>
                        <a:pt x="3071879" y="0"/>
                      </a:moveTo>
                      <a:lnTo>
                        <a:pt x="3071884" y="36"/>
                      </a:lnTo>
                      <a:cubicBezTo>
                        <a:pt x="3075690" y="36709"/>
                        <a:pt x="3077639" y="73920"/>
                        <a:pt x="3077639" y="111576"/>
                      </a:cubicBezTo>
                      <a:cubicBezTo>
                        <a:pt x="3077639" y="676418"/>
                        <a:pt x="2639001" y="1140997"/>
                        <a:pt x="2076902" y="1196863"/>
                      </a:cubicBezTo>
                      <a:lnTo>
                        <a:pt x="2065945" y="1197404"/>
                      </a:lnTo>
                      <a:lnTo>
                        <a:pt x="2065939" y="1197368"/>
                      </a:lnTo>
                      <a:cubicBezTo>
                        <a:pt x="2062134" y="1160695"/>
                        <a:pt x="2060184" y="1123484"/>
                        <a:pt x="2060184" y="1085828"/>
                      </a:cubicBezTo>
                      <a:cubicBezTo>
                        <a:pt x="2060184" y="520986"/>
                        <a:pt x="2498823" y="56407"/>
                        <a:pt x="3060922" y="541"/>
                      </a:cubicBezTo>
                      <a:close/>
                    </a:path>
                  </a:pathLst>
                </a:custGeom>
                <a:solidFill>
                  <a:srgbClr val="9F9E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rmAutofit fontScale="40000" lnSpcReduction="20000"/>
                </a:bodyPr>
                <a:lstStyle/>
                <a:p>
                  <a:pPr marL="0" marR="0" lvl="0" indent="0" algn="l"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8CE14A7C-AB4F-416A-8C76-30146EC3DEDE}"/>
                    </a:ext>
                  </a:extLst>
                </p:cNvPr>
                <p:cNvGrpSpPr/>
                <p:nvPr/>
              </p:nvGrpSpPr>
              <p:grpSpPr>
                <a:xfrm>
                  <a:off x="484872" y="4063141"/>
                  <a:ext cx="157667" cy="307936"/>
                  <a:chOff x="432246" y="3969274"/>
                  <a:chExt cx="157667" cy="307936"/>
                </a:xfrm>
              </p:grpSpPr>
              <p:sp>
                <p:nvSpPr>
                  <p:cNvPr id="105" name="Freeform 6">
                    <a:extLst>
                      <a:ext uri="{FF2B5EF4-FFF2-40B4-BE49-F238E27FC236}">
                        <a16:creationId xmlns:a16="http://schemas.microsoft.com/office/drawing/2014/main" id="{06AD68DB-9E93-4886-A0B5-CCA885773D04}"/>
                      </a:ext>
                    </a:extLst>
                  </p:cNvPr>
                  <p:cNvSpPr>
                    <a:spLocks noChangeAspect="1" noEditPoints="1"/>
                  </p:cNvSpPr>
                  <p:nvPr/>
                </p:nvSpPr>
                <p:spPr bwMode="auto">
                  <a:xfrm>
                    <a:off x="432246" y="3969274"/>
                    <a:ext cx="157667" cy="307936"/>
                  </a:xfrm>
                  <a:custGeom>
                    <a:avLst/>
                    <a:gdLst>
                      <a:gd name="T0" fmla="*/ 207 w 225"/>
                      <a:gd name="T1" fmla="*/ 363 h 440"/>
                      <a:gd name="T2" fmla="*/ 18 w 225"/>
                      <a:gd name="T3" fmla="*/ 363 h 440"/>
                      <a:gd name="T4" fmla="*/ 18 w 225"/>
                      <a:gd name="T5" fmla="*/ 77 h 440"/>
                      <a:gd name="T6" fmla="*/ 207 w 225"/>
                      <a:gd name="T7" fmla="*/ 77 h 440"/>
                      <a:gd name="T8" fmla="*/ 207 w 225"/>
                      <a:gd name="T9" fmla="*/ 363 h 440"/>
                      <a:gd name="T10" fmla="*/ 113 w 225"/>
                      <a:gd name="T11" fmla="*/ 421 h 440"/>
                      <a:gd name="T12" fmla="*/ 91 w 225"/>
                      <a:gd name="T13" fmla="*/ 400 h 440"/>
                      <a:gd name="T14" fmla="*/ 113 w 225"/>
                      <a:gd name="T15" fmla="*/ 378 h 440"/>
                      <a:gd name="T16" fmla="*/ 134 w 225"/>
                      <a:gd name="T17" fmla="*/ 400 h 440"/>
                      <a:gd name="T18" fmla="*/ 113 w 225"/>
                      <a:gd name="T19" fmla="*/ 421 h 440"/>
                      <a:gd name="T20" fmla="*/ 76 w 225"/>
                      <a:gd name="T21" fmla="*/ 34 h 440"/>
                      <a:gd name="T22" fmla="*/ 81 w 225"/>
                      <a:gd name="T23" fmla="*/ 40 h 440"/>
                      <a:gd name="T24" fmla="*/ 76 w 225"/>
                      <a:gd name="T25" fmla="*/ 45 h 440"/>
                      <a:gd name="T26" fmla="*/ 70 w 225"/>
                      <a:gd name="T27" fmla="*/ 40 h 440"/>
                      <a:gd name="T28" fmla="*/ 76 w 225"/>
                      <a:gd name="T29" fmla="*/ 34 h 440"/>
                      <a:gd name="T30" fmla="*/ 96 w 225"/>
                      <a:gd name="T31" fmla="*/ 36 h 440"/>
                      <a:gd name="T32" fmla="*/ 130 w 225"/>
                      <a:gd name="T33" fmla="*/ 36 h 440"/>
                      <a:gd name="T34" fmla="*/ 134 w 225"/>
                      <a:gd name="T35" fmla="*/ 41 h 440"/>
                      <a:gd name="T36" fmla="*/ 130 w 225"/>
                      <a:gd name="T37" fmla="*/ 45 h 440"/>
                      <a:gd name="T38" fmla="*/ 96 w 225"/>
                      <a:gd name="T39" fmla="*/ 45 h 440"/>
                      <a:gd name="T40" fmla="*/ 91 w 225"/>
                      <a:gd name="T41" fmla="*/ 41 h 440"/>
                      <a:gd name="T42" fmla="*/ 96 w 225"/>
                      <a:gd name="T43" fmla="*/ 36 h 440"/>
                      <a:gd name="T44" fmla="*/ 190 w 225"/>
                      <a:gd name="T45" fmla="*/ 0 h 440"/>
                      <a:gd name="T46" fmla="*/ 35 w 225"/>
                      <a:gd name="T47" fmla="*/ 0 h 440"/>
                      <a:gd name="T48" fmla="*/ 0 w 225"/>
                      <a:gd name="T49" fmla="*/ 34 h 440"/>
                      <a:gd name="T50" fmla="*/ 0 w 225"/>
                      <a:gd name="T51" fmla="*/ 406 h 440"/>
                      <a:gd name="T52" fmla="*/ 35 w 225"/>
                      <a:gd name="T53" fmla="*/ 440 h 440"/>
                      <a:gd name="T54" fmla="*/ 190 w 225"/>
                      <a:gd name="T55" fmla="*/ 440 h 440"/>
                      <a:gd name="T56" fmla="*/ 225 w 225"/>
                      <a:gd name="T57" fmla="*/ 406 h 440"/>
                      <a:gd name="T58" fmla="*/ 225 w 225"/>
                      <a:gd name="T59" fmla="*/ 34 h 440"/>
                      <a:gd name="T60" fmla="*/ 190 w 225"/>
                      <a:gd name="T6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5" h="440">
                        <a:moveTo>
                          <a:pt x="207" y="363"/>
                        </a:moveTo>
                        <a:cubicBezTo>
                          <a:pt x="18" y="363"/>
                          <a:pt x="18" y="363"/>
                          <a:pt x="18" y="363"/>
                        </a:cubicBezTo>
                        <a:cubicBezTo>
                          <a:pt x="18" y="77"/>
                          <a:pt x="18" y="77"/>
                          <a:pt x="18" y="77"/>
                        </a:cubicBezTo>
                        <a:cubicBezTo>
                          <a:pt x="207" y="77"/>
                          <a:pt x="207" y="77"/>
                          <a:pt x="207" y="77"/>
                        </a:cubicBezTo>
                        <a:lnTo>
                          <a:pt x="207" y="363"/>
                        </a:lnTo>
                        <a:close/>
                        <a:moveTo>
                          <a:pt x="113" y="421"/>
                        </a:moveTo>
                        <a:cubicBezTo>
                          <a:pt x="101" y="421"/>
                          <a:pt x="91" y="412"/>
                          <a:pt x="91" y="400"/>
                        </a:cubicBezTo>
                        <a:cubicBezTo>
                          <a:pt x="91" y="388"/>
                          <a:pt x="101" y="378"/>
                          <a:pt x="113" y="378"/>
                        </a:cubicBezTo>
                        <a:cubicBezTo>
                          <a:pt x="124" y="378"/>
                          <a:pt x="134" y="388"/>
                          <a:pt x="134" y="400"/>
                        </a:cubicBezTo>
                        <a:cubicBezTo>
                          <a:pt x="134" y="412"/>
                          <a:pt x="124" y="421"/>
                          <a:pt x="113" y="421"/>
                        </a:cubicBezTo>
                        <a:moveTo>
                          <a:pt x="76" y="34"/>
                        </a:moveTo>
                        <a:cubicBezTo>
                          <a:pt x="79" y="34"/>
                          <a:pt x="81" y="37"/>
                          <a:pt x="81" y="40"/>
                        </a:cubicBezTo>
                        <a:cubicBezTo>
                          <a:pt x="81" y="43"/>
                          <a:pt x="79" y="45"/>
                          <a:pt x="76" y="45"/>
                        </a:cubicBezTo>
                        <a:cubicBezTo>
                          <a:pt x="73" y="45"/>
                          <a:pt x="70" y="43"/>
                          <a:pt x="70" y="40"/>
                        </a:cubicBezTo>
                        <a:cubicBezTo>
                          <a:pt x="70" y="37"/>
                          <a:pt x="73" y="34"/>
                          <a:pt x="76" y="34"/>
                        </a:cubicBezTo>
                        <a:moveTo>
                          <a:pt x="96" y="36"/>
                        </a:moveTo>
                        <a:cubicBezTo>
                          <a:pt x="130" y="36"/>
                          <a:pt x="130" y="36"/>
                          <a:pt x="130" y="36"/>
                        </a:cubicBezTo>
                        <a:cubicBezTo>
                          <a:pt x="132" y="36"/>
                          <a:pt x="134" y="38"/>
                          <a:pt x="134" y="41"/>
                        </a:cubicBezTo>
                        <a:cubicBezTo>
                          <a:pt x="134" y="43"/>
                          <a:pt x="132" y="45"/>
                          <a:pt x="130" y="45"/>
                        </a:cubicBezTo>
                        <a:cubicBezTo>
                          <a:pt x="96" y="45"/>
                          <a:pt x="96" y="45"/>
                          <a:pt x="96" y="45"/>
                        </a:cubicBezTo>
                        <a:cubicBezTo>
                          <a:pt x="93" y="45"/>
                          <a:pt x="91" y="43"/>
                          <a:pt x="91" y="41"/>
                        </a:cubicBezTo>
                        <a:cubicBezTo>
                          <a:pt x="91" y="38"/>
                          <a:pt x="93" y="36"/>
                          <a:pt x="96" y="36"/>
                        </a:cubicBezTo>
                        <a:moveTo>
                          <a:pt x="190" y="0"/>
                        </a:moveTo>
                        <a:cubicBezTo>
                          <a:pt x="35" y="0"/>
                          <a:pt x="35" y="0"/>
                          <a:pt x="35" y="0"/>
                        </a:cubicBezTo>
                        <a:cubicBezTo>
                          <a:pt x="16" y="0"/>
                          <a:pt x="0" y="15"/>
                          <a:pt x="0" y="34"/>
                        </a:cubicBezTo>
                        <a:cubicBezTo>
                          <a:pt x="0" y="406"/>
                          <a:pt x="0" y="406"/>
                          <a:pt x="0" y="406"/>
                        </a:cubicBezTo>
                        <a:cubicBezTo>
                          <a:pt x="0" y="425"/>
                          <a:pt x="16" y="440"/>
                          <a:pt x="35" y="440"/>
                        </a:cubicBezTo>
                        <a:cubicBezTo>
                          <a:pt x="190" y="440"/>
                          <a:pt x="190" y="440"/>
                          <a:pt x="190" y="440"/>
                        </a:cubicBezTo>
                        <a:cubicBezTo>
                          <a:pt x="209" y="440"/>
                          <a:pt x="225" y="425"/>
                          <a:pt x="225" y="406"/>
                        </a:cubicBezTo>
                        <a:cubicBezTo>
                          <a:pt x="225" y="34"/>
                          <a:pt x="225" y="34"/>
                          <a:pt x="225" y="34"/>
                        </a:cubicBezTo>
                        <a:cubicBezTo>
                          <a:pt x="225" y="15"/>
                          <a:pt x="209" y="0"/>
                          <a:pt x="190" y="0"/>
                        </a:cubicBezTo>
                      </a:path>
                    </a:pathLst>
                  </a:custGeom>
                  <a:solidFill>
                    <a:srgbClr val="4472C4"/>
                  </a:solidFill>
                  <a:ln>
                    <a:noFill/>
                  </a:ln>
                </p:spPr>
                <p:txBody>
                  <a:bodyPr vert="horz" wrap="square" lIns="0" tIns="0" rIns="0" bIns="0" numCol="1" anchor="t" anchorCtr="0" compatLnSpc="1">
                    <a:prstTxWarp prst="textNoShape">
                      <a:avLst/>
                    </a:prstTxWarp>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106" name="Microsoft_E720" title="Icon of a microphone">
                    <a:extLst>
                      <a:ext uri="{FF2B5EF4-FFF2-40B4-BE49-F238E27FC236}">
                        <a16:creationId xmlns:a16="http://schemas.microsoft.com/office/drawing/2014/main" id="{7EC020D2-F3ED-4F5D-80CE-B2F596B20455}"/>
                      </a:ext>
                    </a:extLst>
                  </p:cNvPr>
                  <p:cNvSpPr>
                    <a:spLocks noChangeAspect="1" noEditPoints="1"/>
                  </p:cNvSpPr>
                  <p:nvPr/>
                </p:nvSpPr>
                <p:spPr bwMode="auto">
                  <a:xfrm>
                    <a:off x="473551" y="4066922"/>
                    <a:ext cx="75058" cy="112640"/>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Calibri" panose="020F0502020204030204"/>
                      <a:ea typeface="+mn-ea"/>
                      <a:cs typeface="+mn-cs"/>
                    </a:endParaRPr>
                  </a:p>
                </p:txBody>
              </p:sp>
            </p:grpSp>
          </p:grpSp>
          <p:sp>
            <p:nvSpPr>
              <p:cNvPr id="102" name="Rectangle 101">
                <a:extLst>
                  <a:ext uri="{FF2B5EF4-FFF2-40B4-BE49-F238E27FC236}">
                    <a16:creationId xmlns:a16="http://schemas.microsoft.com/office/drawing/2014/main" id="{59FBDAB9-CCC0-4DD8-B174-3073B4A35AA1}"/>
                  </a:ext>
                </a:extLst>
              </p:cNvPr>
              <p:cNvSpPr/>
              <p:nvPr/>
            </p:nvSpPr>
            <p:spPr>
              <a:xfrm>
                <a:off x="786426" y="4000328"/>
                <a:ext cx="1121699" cy="4068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iOS App</a:t>
                </a:r>
              </a:p>
            </p:txBody>
          </p:sp>
        </p:grpSp>
        <p:grpSp>
          <p:nvGrpSpPr>
            <p:cNvPr id="92" name="Group 91">
              <a:extLst>
                <a:ext uri="{FF2B5EF4-FFF2-40B4-BE49-F238E27FC236}">
                  <a16:creationId xmlns:a16="http://schemas.microsoft.com/office/drawing/2014/main" id="{F66776C8-524A-4261-B1F0-3E57ADC4A5E5}"/>
                </a:ext>
              </a:extLst>
            </p:cNvPr>
            <p:cNvGrpSpPr/>
            <p:nvPr/>
          </p:nvGrpSpPr>
          <p:grpSpPr>
            <a:xfrm>
              <a:off x="674730" y="3512943"/>
              <a:ext cx="1601217" cy="406800"/>
              <a:chOff x="306908" y="4444866"/>
              <a:chExt cx="1601217" cy="406800"/>
            </a:xfrm>
          </p:grpSpPr>
          <p:sp>
            <p:nvSpPr>
              <p:cNvPr id="93" name="Rectangle 92">
                <a:extLst>
                  <a:ext uri="{FF2B5EF4-FFF2-40B4-BE49-F238E27FC236}">
                    <a16:creationId xmlns:a16="http://schemas.microsoft.com/office/drawing/2014/main" id="{41D81537-2970-4128-9FF7-DF43554C09FC}"/>
                  </a:ext>
                </a:extLst>
              </p:cNvPr>
              <p:cNvSpPr/>
              <p:nvPr/>
            </p:nvSpPr>
            <p:spPr>
              <a:xfrm>
                <a:off x="306908" y="4444866"/>
                <a:ext cx="456457" cy="40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3CAA92F4-B36D-4B64-B11C-988B7FAFB87C}"/>
                  </a:ext>
                </a:extLst>
              </p:cNvPr>
              <p:cNvGrpSpPr/>
              <p:nvPr/>
            </p:nvGrpSpPr>
            <p:grpSpPr>
              <a:xfrm>
                <a:off x="375844" y="4494298"/>
                <a:ext cx="318585" cy="307936"/>
                <a:chOff x="323954" y="4440481"/>
                <a:chExt cx="318585" cy="307936"/>
              </a:xfrm>
            </p:grpSpPr>
            <p:sp>
              <p:nvSpPr>
                <p:cNvPr id="96" name="Freeform: Shape 95">
                  <a:extLst>
                    <a:ext uri="{FF2B5EF4-FFF2-40B4-BE49-F238E27FC236}">
                      <a16:creationId xmlns:a16="http://schemas.microsoft.com/office/drawing/2014/main" id="{A7DD4363-97BE-473B-8EEA-425412FC2309}"/>
                    </a:ext>
                  </a:extLst>
                </p:cNvPr>
                <p:cNvSpPr>
                  <a:spLocks noChangeAspect="1"/>
                </p:cNvSpPr>
                <p:nvPr/>
              </p:nvSpPr>
              <p:spPr bwMode="auto">
                <a:xfrm rot="2083955" flipH="1">
                  <a:off x="323954" y="4527088"/>
                  <a:ext cx="117205" cy="134722"/>
                </a:xfrm>
                <a:custGeom>
                  <a:avLst/>
                  <a:gdLst>
                    <a:gd name="connsiteX0" fmla="*/ 1187125 w 4382727"/>
                    <a:gd name="connsiteY0" fmla="*/ 754797 h 5037745"/>
                    <a:gd name="connsiteX1" fmla="*/ 757175 w 4382727"/>
                    <a:gd name="connsiteY1" fmla="*/ 832680 h 5037745"/>
                    <a:gd name="connsiteX2" fmla="*/ 55079 w 4382727"/>
                    <a:gd name="connsiteY2" fmla="*/ 1845406 h 5037745"/>
                    <a:gd name="connsiteX3" fmla="*/ 132962 w 4382727"/>
                    <a:gd name="connsiteY3" fmla="*/ 2275356 h 5037745"/>
                    <a:gd name="connsiteX4" fmla="*/ 132961 w 4382727"/>
                    <a:gd name="connsiteY4" fmla="*/ 2275355 h 5037745"/>
                    <a:gd name="connsiteX5" fmla="*/ 562911 w 4382727"/>
                    <a:gd name="connsiteY5" fmla="*/ 2197472 h 5037745"/>
                    <a:gd name="connsiteX6" fmla="*/ 1265007 w 4382727"/>
                    <a:gd name="connsiteY6" fmla="*/ 1184747 h 5037745"/>
                    <a:gd name="connsiteX7" fmla="*/ 1187125 w 4382727"/>
                    <a:gd name="connsiteY7" fmla="*/ 754797 h 5037745"/>
                    <a:gd name="connsiteX8" fmla="*/ 3841426 w 4382727"/>
                    <a:gd name="connsiteY8" fmla="*/ 2594956 h 5037745"/>
                    <a:gd name="connsiteX9" fmla="*/ 1586983 w 4382727"/>
                    <a:gd name="connsiteY9" fmla="*/ 1032009 h 5037745"/>
                    <a:gd name="connsiteX10" fmla="*/ 308681 w 4382727"/>
                    <a:gd name="connsiteY10" fmla="*/ 2875871 h 5037745"/>
                    <a:gd name="connsiteX11" fmla="*/ 369301 w 4382727"/>
                    <a:gd name="connsiteY11" fmla="*/ 3210526 h 5037745"/>
                    <a:gd name="connsiteX12" fmla="*/ 594999 w 4382727"/>
                    <a:gd name="connsiteY12" fmla="*/ 3366997 h 5037745"/>
                    <a:gd name="connsiteX13" fmla="*/ 206049 w 4382727"/>
                    <a:gd name="connsiteY13" fmla="*/ 3928033 h 5037745"/>
                    <a:gd name="connsiteX14" fmla="*/ 283931 w 4382727"/>
                    <a:gd name="connsiteY14" fmla="*/ 4357982 h 5037745"/>
                    <a:gd name="connsiteX15" fmla="*/ 283931 w 4382727"/>
                    <a:gd name="connsiteY15" fmla="*/ 4357981 h 5037745"/>
                    <a:gd name="connsiteX16" fmla="*/ 713881 w 4382727"/>
                    <a:gd name="connsiteY16" fmla="*/ 4280099 h 5037745"/>
                    <a:gd name="connsiteX17" fmla="*/ 1102832 w 4382727"/>
                    <a:gd name="connsiteY17" fmla="*/ 3719064 h 5037745"/>
                    <a:gd name="connsiteX18" fmla="*/ 1496064 w 4382727"/>
                    <a:gd name="connsiteY18" fmla="*/ 3991682 h 5037745"/>
                    <a:gd name="connsiteX19" fmla="*/ 1107114 w 4382727"/>
                    <a:gd name="connsiteY19" fmla="*/ 4552718 h 5037745"/>
                    <a:gd name="connsiteX20" fmla="*/ 1184996 w 4382727"/>
                    <a:gd name="connsiteY20" fmla="*/ 4982668 h 5037745"/>
                    <a:gd name="connsiteX21" fmla="*/ 1184996 w 4382727"/>
                    <a:gd name="connsiteY21" fmla="*/ 4982666 h 5037745"/>
                    <a:gd name="connsiteX22" fmla="*/ 1614946 w 4382727"/>
                    <a:gd name="connsiteY22" fmla="*/ 4904784 h 5037745"/>
                    <a:gd name="connsiteX23" fmla="*/ 2003897 w 4382727"/>
                    <a:gd name="connsiteY23" fmla="*/ 4343749 h 5037745"/>
                    <a:gd name="connsiteX24" fmla="*/ 2228468 w 4382727"/>
                    <a:gd name="connsiteY24" fmla="*/ 4499439 h 5037745"/>
                    <a:gd name="connsiteX25" fmla="*/ 2563123 w 4382727"/>
                    <a:gd name="connsiteY25" fmla="*/ 4438819 h 5037745"/>
                    <a:gd name="connsiteX26" fmla="*/ 4249766 w 4382727"/>
                    <a:gd name="connsiteY26" fmla="*/ 2878048 h 5037745"/>
                    <a:gd name="connsiteX27" fmla="*/ 3819816 w 4382727"/>
                    <a:gd name="connsiteY27" fmla="*/ 2955931 h 5037745"/>
                    <a:gd name="connsiteX28" fmla="*/ 3117720 w 4382727"/>
                    <a:gd name="connsiteY28" fmla="*/ 3968657 h 5037745"/>
                    <a:gd name="connsiteX29" fmla="*/ 3195603 w 4382727"/>
                    <a:gd name="connsiteY29" fmla="*/ 4398607 h 5037745"/>
                    <a:gd name="connsiteX30" fmla="*/ 3195602 w 4382727"/>
                    <a:gd name="connsiteY30" fmla="*/ 4398605 h 5037745"/>
                    <a:gd name="connsiteX31" fmla="*/ 3625552 w 4382727"/>
                    <a:gd name="connsiteY31" fmla="*/ 4320723 h 5037745"/>
                    <a:gd name="connsiteX32" fmla="*/ 4327648 w 4382727"/>
                    <a:gd name="connsiteY32" fmla="*/ 3307998 h 5037745"/>
                    <a:gd name="connsiteX33" fmla="*/ 4249766 w 4382727"/>
                    <a:gd name="connsiteY33" fmla="*/ 2878048 h 5037745"/>
                    <a:gd name="connsiteX34" fmla="*/ 2728343 w 4382727"/>
                    <a:gd name="connsiteY34" fmla="*/ 754971 h 5037745"/>
                    <a:gd name="connsiteX35" fmla="*/ 2766686 w 4382727"/>
                    <a:gd name="connsiteY35" fmla="*/ 966645 h 5037745"/>
                    <a:gd name="connsiteX36" fmla="*/ 2555012 w 4382727"/>
                    <a:gd name="connsiteY36" fmla="*/ 1004988 h 5037745"/>
                    <a:gd name="connsiteX37" fmla="*/ 2516669 w 4382727"/>
                    <a:gd name="connsiteY37" fmla="*/ 793314 h 5037745"/>
                    <a:gd name="connsiteX38" fmla="*/ 2728343 w 4382727"/>
                    <a:gd name="connsiteY38" fmla="*/ 754971 h 5037745"/>
                    <a:gd name="connsiteX39" fmla="*/ 3695434 w 4382727"/>
                    <a:gd name="connsiteY39" fmla="*/ 1425430 h 5037745"/>
                    <a:gd name="connsiteX40" fmla="*/ 3733777 w 4382727"/>
                    <a:gd name="connsiteY40" fmla="*/ 1637104 h 5037745"/>
                    <a:gd name="connsiteX41" fmla="*/ 3522103 w 4382727"/>
                    <a:gd name="connsiteY41" fmla="*/ 1675448 h 5037745"/>
                    <a:gd name="connsiteX42" fmla="*/ 3483760 w 4382727"/>
                    <a:gd name="connsiteY42" fmla="*/ 1463774 h 5037745"/>
                    <a:gd name="connsiteX43" fmla="*/ 3695434 w 4382727"/>
                    <a:gd name="connsiteY43" fmla="*/ 1425430 h 5037745"/>
                    <a:gd name="connsiteX44" fmla="*/ 2919166 w 4382727"/>
                    <a:gd name="connsiteY44" fmla="*/ 13143 h 5037745"/>
                    <a:gd name="connsiteX45" fmla="*/ 2887437 w 4382727"/>
                    <a:gd name="connsiteY45" fmla="*/ 0 h 5037745"/>
                    <a:gd name="connsiteX46" fmla="*/ 2842565 w 4382727"/>
                    <a:gd name="connsiteY46" fmla="*/ 44872 h 5037745"/>
                    <a:gd name="connsiteX47" fmla="*/ 2842565 w 4382727"/>
                    <a:gd name="connsiteY47" fmla="*/ 493846 h 5037745"/>
                    <a:gd name="connsiteX48" fmla="*/ 2758193 w 4382727"/>
                    <a:gd name="connsiteY48" fmla="*/ 480834 h 5037745"/>
                    <a:gd name="connsiteX49" fmla="*/ 1724588 w 4382727"/>
                    <a:gd name="connsiteY49" fmla="*/ 845995 h 5037745"/>
                    <a:gd name="connsiteX50" fmla="*/ 1700140 w 4382727"/>
                    <a:gd name="connsiteY50" fmla="*/ 877206 h 5037745"/>
                    <a:gd name="connsiteX51" fmla="*/ 3954353 w 4382727"/>
                    <a:gd name="connsiteY51" fmla="*/ 2439995 h 5037745"/>
                    <a:gd name="connsiteX52" fmla="*/ 3975004 w 4382727"/>
                    <a:gd name="connsiteY52" fmla="*/ 2406151 h 5037745"/>
                    <a:gd name="connsiteX53" fmla="*/ 3954398 w 4382727"/>
                    <a:gd name="connsiteY53" fmla="*/ 1310132 h 5037745"/>
                    <a:gd name="connsiteX54" fmla="*/ 3914600 w 4382727"/>
                    <a:gd name="connsiteY54" fmla="*/ 1239219 h 5037745"/>
                    <a:gd name="connsiteX55" fmla="*/ 4334009 w 4382727"/>
                    <a:gd name="connsiteY55" fmla="*/ 1082118 h 5037745"/>
                    <a:gd name="connsiteX56" fmla="*/ 4360289 w 4382727"/>
                    <a:gd name="connsiteY56" fmla="*/ 1024357 h 5037745"/>
                    <a:gd name="connsiteX57" fmla="*/ 4302529 w 4382727"/>
                    <a:gd name="connsiteY57" fmla="*/ 998076 h 5037745"/>
                    <a:gd name="connsiteX58" fmla="*/ 3866056 w 4382727"/>
                    <a:gd name="connsiteY58" fmla="*/ 1161570 h 5037745"/>
                    <a:gd name="connsiteX59" fmla="*/ 3826467 w 4382727"/>
                    <a:gd name="connsiteY59" fmla="*/ 1103027 h 5037745"/>
                    <a:gd name="connsiteX60" fmla="*/ 3458794 w 4382727"/>
                    <a:gd name="connsiteY60" fmla="*/ 747637 h 5037745"/>
                    <a:gd name="connsiteX61" fmla="*/ 2997014 w 4382727"/>
                    <a:gd name="connsiteY61" fmla="*/ 527989 h 5037745"/>
                    <a:gd name="connsiteX62" fmla="*/ 2932308 w 4382727"/>
                    <a:gd name="connsiteY62" fmla="*/ 512414 h 5037745"/>
                    <a:gd name="connsiteX63" fmla="*/ 2932309 w 4382727"/>
                    <a:gd name="connsiteY63" fmla="*/ 44872 h 5037745"/>
                    <a:gd name="connsiteX64" fmla="*/ 2919166 w 4382727"/>
                    <a:gd name="connsiteY64" fmla="*/ 13143 h 5037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382727" h="5037745">
                      <a:moveTo>
                        <a:pt x="1187125" y="754797"/>
                      </a:moveTo>
                      <a:cubicBezTo>
                        <a:pt x="1046891" y="657577"/>
                        <a:pt x="854396" y="692446"/>
                        <a:pt x="757175" y="832680"/>
                      </a:cubicBezTo>
                      <a:cubicBezTo>
                        <a:pt x="523143" y="1170255"/>
                        <a:pt x="289111" y="1507831"/>
                        <a:pt x="55079" y="1845406"/>
                      </a:cubicBezTo>
                      <a:cubicBezTo>
                        <a:pt x="-42141" y="1985640"/>
                        <a:pt x="-7272" y="2178135"/>
                        <a:pt x="132962" y="2275356"/>
                      </a:cubicBezTo>
                      <a:lnTo>
                        <a:pt x="132961" y="2275355"/>
                      </a:lnTo>
                      <a:cubicBezTo>
                        <a:pt x="273195" y="2372575"/>
                        <a:pt x="465691" y="2337706"/>
                        <a:pt x="562911" y="2197472"/>
                      </a:cubicBezTo>
                      <a:lnTo>
                        <a:pt x="1265007" y="1184747"/>
                      </a:lnTo>
                      <a:cubicBezTo>
                        <a:pt x="1362228" y="1044513"/>
                        <a:pt x="1327359" y="852018"/>
                        <a:pt x="1187125" y="754797"/>
                      </a:cubicBezTo>
                      <a:close/>
                      <a:moveTo>
                        <a:pt x="3841426" y="2594956"/>
                      </a:moveTo>
                      <a:lnTo>
                        <a:pt x="1586983" y="1032009"/>
                      </a:lnTo>
                      <a:lnTo>
                        <a:pt x="308681" y="2875871"/>
                      </a:lnTo>
                      <a:cubicBezTo>
                        <a:pt x="233008" y="2985023"/>
                        <a:pt x="260149" y="3134853"/>
                        <a:pt x="369301" y="3210526"/>
                      </a:cubicBezTo>
                      <a:lnTo>
                        <a:pt x="594999" y="3366997"/>
                      </a:lnTo>
                      <a:lnTo>
                        <a:pt x="206049" y="3928033"/>
                      </a:lnTo>
                      <a:cubicBezTo>
                        <a:pt x="108828" y="4068266"/>
                        <a:pt x="143697" y="4260762"/>
                        <a:pt x="283931" y="4357982"/>
                      </a:cubicBezTo>
                      <a:lnTo>
                        <a:pt x="283931" y="4357981"/>
                      </a:lnTo>
                      <a:cubicBezTo>
                        <a:pt x="424165" y="4455202"/>
                        <a:pt x="616660" y="4420332"/>
                        <a:pt x="713881" y="4280099"/>
                      </a:cubicBezTo>
                      <a:lnTo>
                        <a:pt x="1102832" y="3719064"/>
                      </a:lnTo>
                      <a:lnTo>
                        <a:pt x="1496064" y="3991682"/>
                      </a:lnTo>
                      <a:lnTo>
                        <a:pt x="1107114" y="4552718"/>
                      </a:lnTo>
                      <a:cubicBezTo>
                        <a:pt x="1009893" y="4692952"/>
                        <a:pt x="1044762" y="4885447"/>
                        <a:pt x="1184996" y="4982668"/>
                      </a:cubicBezTo>
                      <a:lnTo>
                        <a:pt x="1184996" y="4982666"/>
                      </a:lnTo>
                      <a:cubicBezTo>
                        <a:pt x="1325230" y="5079887"/>
                        <a:pt x="1517725" y="5045018"/>
                        <a:pt x="1614946" y="4904784"/>
                      </a:cubicBezTo>
                      <a:lnTo>
                        <a:pt x="2003897" y="4343749"/>
                      </a:lnTo>
                      <a:lnTo>
                        <a:pt x="2228468" y="4499439"/>
                      </a:lnTo>
                      <a:cubicBezTo>
                        <a:pt x="2337620" y="4575112"/>
                        <a:pt x="2487450" y="4547971"/>
                        <a:pt x="2563123" y="4438819"/>
                      </a:cubicBezTo>
                      <a:close/>
                      <a:moveTo>
                        <a:pt x="4249766" y="2878048"/>
                      </a:moveTo>
                      <a:cubicBezTo>
                        <a:pt x="4109532" y="2780828"/>
                        <a:pt x="3917037" y="2815697"/>
                        <a:pt x="3819816" y="2955931"/>
                      </a:cubicBezTo>
                      <a:cubicBezTo>
                        <a:pt x="3585784" y="3293506"/>
                        <a:pt x="3351752" y="3631082"/>
                        <a:pt x="3117720" y="3968657"/>
                      </a:cubicBezTo>
                      <a:cubicBezTo>
                        <a:pt x="3020500" y="4108891"/>
                        <a:pt x="3055369" y="4301386"/>
                        <a:pt x="3195603" y="4398607"/>
                      </a:cubicBezTo>
                      <a:lnTo>
                        <a:pt x="3195602" y="4398605"/>
                      </a:lnTo>
                      <a:cubicBezTo>
                        <a:pt x="3335836" y="4495826"/>
                        <a:pt x="3528332" y="4460957"/>
                        <a:pt x="3625552" y="4320723"/>
                      </a:cubicBezTo>
                      <a:lnTo>
                        <a:pt x="4327648" y="3307998"/>
                      </a:lnTo>
                      <a:cubicBezTo>
                        <a:pt x="4424869" y="3167764"/>
                        <a:pt x="4390000" y="2975269"/>
                        <a:pt x="4249766" y="2878048"/>
                      </a:cubicBezTo>
                      <a:close/>
                      <a:moveTo>
                        <a:pt x="2728343" y="754971"/>
                      </a:moveTo>
                      <a:cubicBezTo>
                        <a:pt x="2797383" y="802835"/>
                        <a:pt x="2814550" y="897605"/>
                        <a:pt x="2766686" y="966645"/>
                      </a:cubicBezTo>
                      <a:cubicBezTo>
                        <a:pt x="2718822" y="1035685"/>
                        <a:pt x="2624052" y="1052852"/>
                        <a:pt x="2555012" y="1004988"/>
                      </a:cubicBezTo>
                      <a:cubicBezTo>
                        <a:pt x="2485972" y="957125"/>
                        <a:pt x="2468805" y="862355"/>
                        <a:pt x="2516669" y="793314"/>
                      </a:cubicBezTo>
                      <a:cubicBezTo>
                        <a:pt x="2564533" y="724274"/>
                        <a:pt x="2659303" y="707107"/>
                        <a:pt x="2728343" y="754971"/>
                      </a:cubicBezTo>
                      <a:close/>
                      <a:moveTo>
                        <a:pt x="3695434" y="1425430"/>
                      </a:moveTo>
                      <a:cubicBezTo>
                        <a:pt x="3764474" y="1473294"/>
                        <a:pt x="3781641" y="1568064"/>
                        <a:pt x="3733777" y="1637104"/>
                      </a:cubicBezTo>
                      <a:cubicBezTo>
                        <a:pt x="3685913" y="1706145"/>
                        <a:pt x="3591143" y="1723312"/>
                        <a:pt x="3522103" y="1675448"/>
                      </a:cubicBezTo>
                      <a:cubicBezTo>
                        <a:pt x="3453063" y="1627584"/>
                        <a:pt x="3435896" y="1532814"/>
                        <a:pt x="3483760" y="1463774"/>
                      </a:cubicBezTo>
                      <a:cubicBezTo>
                        <a:pt x="3531623" y="1394733"/>
                        <a:pt x="3626393" y="1377567"/>
                        <a:pt x="3695434" y="1425430"/>
                      </a:cubicBezTo>
                      <a:close/>
                      <a:moveTo>
                        <a:pt x="2919166" y="13143"/>
                      </a:moveTo>
                      <a:cubicBezTo>
                        <a:pt x="2911046" y="5023"/>
                        <a:pt x="2899828" y="0"/>
                        <a:pt x="2887437" y="0"/>
                      </a:cubicBezTo>
                      <a:cubicBezTo>
                        <a:pt x="2862655" y="0"/>
                        <a:pt x="2842565" y="20090"/>
                        <a:pt x="2842565" y="44872"/>
                      </a:cubicBezTo>
                      <a:lnTo>
                        <a:pt x="2842565" y="493846"/>
                      </a:lnTo>
                      <a:lnTo>
                        <a:pt x="2758193" y="480834"/>
                      </a:lnTo>
                      <a:cubicBezTo>
                        <a:pt x="2360748" y="436522"/>
                        <a:pt x="1974579" y="562715"/>
                        <a:pt x="1724588" y="845995"/>
                      </a:cubicBezTo>
                      <a:lnTo>
                        <a:pt x="1700140" y="877206"/>
                      </a:lnTo>
                      <a:lnTo>
                        <a:pt x="3954353" y="2439995"/>
                      </a:lnTo>
                      <a:lnTo>
                        <a:pt x="3975004" y="2406151"/>
                      </a:lnTo>
                      <a:cubicBezTo>
                        <a:pt x="4152593" y="2072676"/>
                        <a:pt x="4135309" y="1666780"/>
                        <a:pt x="3954398" y="1310132"/>
                      </a:cubicBezTo>
                      <a:lnTo>
                        <a:pt x="3914600" y="1239219"/>
                      </a:lnTo>
                      <a:lnTo>
                        <a:pt x="4334009" y="1082118"/>
                      </a:lnTo>
                      <a:cubicBezTo>
                        <a:pt x="4357216" y="1073425"/>
                        <a:pt x="4368983" y="1047564"/>
                        <a:pt x="4360289" y="1024357"/>
                      </a:cubicBezTo>
                      <a:cubicBezTo>
                        <a:pt x="4351597" y="1001150"/>
                        <a:pt x="4325736" y="989383"/>
                        <a:pt x="4302529" y="998076"/>
                      </a:cubicBezTo>
                      <a:lnTo>
                        <a:pt x="3866056" y="1161570"/>
                      </a:lnTo>
                      <a:lnTo>
                        <a:pt x="3826467" y="1103027"/>
                      </a:lnTo>
                      <a:cubicBezTo>
                        <a:pt x="3728423" y="970195"/>
                        <a:pt x="3605198" y="849136"/>
                        <a:pt x="3458794" y="747637"/>
                      </a:cubicBezTo>
                      <a:cubicBezTo>
                        <a:pt x="3312389" y="646139"/>
                        <a:pt x="3155798" y="573209"/>
                        <a:pt x="2997014" y="527989"/>
                      </a:cubicBezTo>
                      <a:lnTo>
                        <a:pt x="2932308" y="512414"/>
                      </a:lnTo>
                      <a:lnTo>
                        <a:pt x="2932309" y="44872"/>
                      </a:lnTo>
                      <a:cubicBezTo>
                        <a:pt x="2932309" y="32481"/>
                        <a:pt x="2927286" y="21263"/>
                        <a:pt x="2919166" y="13143"/>
                      </a:cubicBezTo>
                      <a:close/>
                    </a:path>
                  </a:pathLst>
                </a:custGeom>
                <a:solidFill>
                  <a:srgbClr val="94C1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rmAutofit fontScale="40000" lnSpcReduction="20000"/>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grpSp>
              <p:nvGrpSpPr>
                <p:cNvPr id="97" name="Group 96">
                  <a:extLst>
                    <a:ext uri="{FF2B5EF4-FFF2-40B4-BE49-F238E27FC236}">
                      <a16:creationId xmlns:a16="http://schemas.microsoft.com/office/drawing/2014/main" id="{68DE9E0F-84CA-40A6-BE5A-551E8F50B703}"/>
                    </a:ext>
                  </a:extLst>
                </p:cNvPr>
                <p:cNvGrpSpPr/>
                <p:nvPr/>
              </p:nvGrpSpPr>
              <p:grpSpPr>
                <a:xfrm>
                  <a:off x="484872" y="4440481"/>
                  <a:ext cx="157667" cy="307936"/>
                  <a:chOff x="432246" y="4346614"/>
                  <a:chExt cx="157667" cy="307936"/>
                </a:xfrm>
              </p:grpSpPr>
              <p:sp>
                <p:nvSpPr>
                  <p:cNvPr id="98" name="Freeform 133">
                    <a:extLst>
                      <a:ext uri="{FF2B5EF4-FFF2-40B4-BE49-F238E27FC236}">
                        <a16:creationId xmlns:a16="http://schemas.microsoft.com/office/drawing/2014/main" id="{EA11EFFB-D804-4D97-87FC-B134E6488988}"/>
                      </a:ext>
                    </a:extLst>
                  </p:cNvPr>
                  <p:cNvSpPr>
                    <a:spLocks noChangeAspect="1"/>
                  </p:cNvSpPr>
                  <p:nvPr/>
                </p:nvSpPr>
                <p:spPr>
                  <a:xfrm>
                    <a:off x="432246" y="4346614"/>
                    <a:ext cx="157667" cy="307936"/>
                  </a:xfrm>
                  <a:custGeom>
                    <a:avLst/>
                    <a:gdLst>
                      <a:gd name="connsiteX0" fmla="*/ 683168 w 1538125"/>
                      <a:gd name="connsiteY0" fmla="*/ 2125004 h 2464923"/>
                      <a:gd name="connsiteX1" fmla="*/ 640220 w 1538125"/>
                      <a:gd name="connsiteY1" fmla="*/ 2167952 h 2464923"/>
                      <a:gd name="connsiteX2" fmla="*/ 640220 w 1538125"/>
                      <a:gd name="connsiteY2" fmla="*/ 2342334 h 2464923"/>
                      <a:gd name="connsiteX3" fmla="*/ 683168 w 1538125"/>
                      <a:gd name="connsiteY3" fmla="*/ 2385282 h 2464923"/>
                      <a:gd name="connsiteX4" fmla="*/ 854957 w 1538125"/>
                      <a:gd name="connsiteY4" fmla="*/ 2385282 h 2464923"/>
                      <a:gd name="connsiteX5" fmla="*/ 897905 w 1538125"/>
                      <a:gd name="connsiteY5" fmla="*/ 2342334 h 2464923"/>
                      <a:gd name="connsiteX6" fmla="*/ 897905 w 1538125"/>
                      <a:gd name="connsiteY6" fmla="*/ 2167952 h 2464923"/>
                      <a:gd name="connsiteX7" fmla="*/ 854957 w 1538125"/>
                      <a:gd name="connsiteY7" fmla="*/ 2125004 h 2464923"/>
                      <a:gd name="connsiteX8" fmla="*/ 174070 w 1538125"/>
                      <a:gd name="connsiteY8" fmla="*/ 291327 h 2464923"/>
                      <a:gd name="connsiteX9" fmla="*/ 174070 w 1538125"/>
                      <a:gd name="connsiteY9" fmla="*/ 2070249 h 2464923"/>
                      <a:gd name="connsiteX10" fmla="*/ 1364055 w 1538125"/>
                      <a:gd name="connsiteY10" fmla="*/ 2070249 h 2464923"/>
                      <a:gd name="connsiteX11" fmla="*/ 1364055 w 1538125"/>
                      <a:gd name="connsiteY11" fmla="*/ 291327 h 2464923"/>
                      <a:gd name="connsiteX12" fmla="*/ 573542 w 1538125"/>
                      <a:gd name="connsiteY12" fmla="*/ 108926 h 2464923"/>
                      <a:gd name="connsiteX13" fmla="*/ 554419 w 1538125"/>
                      <a:gd name="connsiteY13" fmla="*/ 128049 h 2464923"/>
                      <a:gd name="connsiteX14" fmla="*/ 554419 w 1538125"/>
                      <a:gd name="connsiteY14" fmla="*/ 204540 h 2464923"/>
                      <a:gd name="connsiteX15" fmla="*/ 573542 w 1538125"/>
                      <a:gd name="connsiteY15" fmla="*/ 223663 h 2464923"/>
                      <a:gd name="connsiteX16" fmla="*/ 964582 w 1538125"/>
                      <a:gd name="connsiteY16" fmla="*/ 223663 h 2464923"/>
                      <a:gd name="connsiteX17" fmla="*/ 983705 w 1538125"/>
                      <a:gd name="connsiteY17" fmla="*/ 204540 h 2464923"/>
                      <a:gd name="connsiteX18" fmla="*/ 983705 w 1538125"/>
                      <a:gd name="connsiteY18" fmla="*/ 128049 h 2464923"/>
                      <a:gd name="connsiteX19" fmla="*/ 964582 w 1538125"/>
                      <a:gd name="connsiteY19" fmla="*/ 108926 h 2464923"/>
                      <a:gd name="connsiteX20" fmla="*/ 73476 w 1538125"/>
                      <a:gd name="connsiteY20" fmla="*/ 0 h 2464923"/>
                      <a:gd name="connsiteX21" fmla="*/ 1464649 w 1538125"/>
                      <a:gd name="connsiteY21" fmla="*/ 0 h 2464923"/>
                      <a:gd name="connsiteX22" fmla="*/ 1538125 w 1538125"/>
                      <a:gd name="connsiteY22" fmla="*/ 73476 h 2464923"/>
                      <a:gd name="connsiteX23" fmla="*/ 1538125 w 1538125"/>
                      <a:gd name="connsiteY23" fmla="*/ 2391447 h 2464923"/>
                      <a:gd name="connsiteX24" fmla="*/ 1464649 w 1538125"/>
                      <a:gd name="connsiteY24" fmla="*/ 2464923 h 2464923"/>
                      <a:gd name="connsiteX25" fmla="*/ 73476 w 1538125"/>
                      <a:gd name="connsiteY25" fmla="*/ 2464923 h 2464923"/>
                      <a:gd name="connsiteX26" fmla="*/ 0 w 1538125"/>
                      <a:gd name="connsiteY26" fmla="*/ 2391447 h 2464923"/>
                      <a:gd name="connsiteX27" fmla="*/ 0 w 1538125"/>
                      <a:gd name="connsiteY27" fmla="*/ 73476 h 2464923"/>
                      <a:gd name="connsiteX28" fmla="*/ 73476 w 1538125"/>
                      <a:gd name="connsiteY28" fmla="*/ 0 h 2464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38125" h="2464923">
                        <a:moveTo>
                          <a:pt x="683168" y="2125004"/>
                        </a:moveTo>
                        <a:cubicBezTo>
                          <a:pt x="659448" y="2125004"/>
                          <a:pt x="640220" y="2144232"/>
                          <a:pt x="640220" y="2167952"/>
                        </a:cubicBezTo>
                        <a:lnTo>
                          <a:pt x="640220" y="2342334"/>
                        </a:lnTo>
                        <a:cubicBezTo>
                          <a:pt x="640220" y="2366054"/>
                          <a:pt x="659448" y="2385282"/>
                          <a:pt x="683168" y="2385282"/>
                        </a:cubicBezTo>
                        <a:lnTo>
                          <a:pt x="854957" y="2385282"/>
                        </a:lnTo>
                        <a:cubicBezTo>
                          <a:pt x="878677" y="2385282"/>
                          <a:pt x="897905" y="2366054"/>
                          <a:pt x="897905" y="2342334"/>
                        </a:cubicBezTo>
                        <a:lnTo>
                          <a:pt x="897905" y="2167952"/>
                        </a:lnTo>
                        <a:cubicBezTo>
                          <a:pt x="897905" y="2144232"/>
                          <a:pt x="878677" y="2125004"/>
                          <a:pt x="854957" y="2125004"/>
                        </a:cubicBezTo>
                        <a:close/>
                        <a:moveTo>
                          <a:pt x="174070" y="291327"/>
                        </a:moveTo>
                        <a:lnTo>
                          <a:pt x="174070" y="2070249"/>
                        </a:lnTo>
                        <a:lnTo>
                          <a:pt x="1364055" y="2070249"/>
                        </a:lnTo>
                        <a:lnTo>
                          <a:pt x="1364055" y="291327"/>
                        </a:lnTo>
                        <a:close/>
                        <a:moveTo>
                          <a:pt x="573542" y="108926"/>
                        </a:moveTo>
                        <a:cubicBezTo>
                          <a:pt x="562981" y="108926"/>
                          <a:pt x="554419" y="117488"/>
                          <a:pt x="554419" y="128049"/>
                        </a:cubicBezTo>
                        <a:lnTo>
                          <a:pt x="554419" y="204540"/>
                        </a:lnTo>
                        <a:cubicBezTo>
                          <a:pt x="554419" y="215101"/>
                          <a:pt x="562981" y="223663"/>
                          <a:pt x="573542" y="223663"/>
                        </a:cubicBezTo>
                        <a:lnTo>
                          <a:pt x="964582" y="223663"/>
                        </a:lnTo>
                        <a:cubicBezTo>
                          <a:pt x="975143" y="223663"/>
                          <a:pt x="983705" y="215101"/>
                          <a:pt x="983705" y="204540"/>
                        </a:cubicBezTo>
                        <a:lnTo>
                          <a:pt x="983705" y="128049"/>
                        </a:lnTo>
                        <a:cubicBezTo>
                          <a:pt x="983705" y="117488"/>
                          <a:pt x="975143" y="108926"/>
                          <a:pt x="964582" y="108926"/>
                        </a:cubicBezTo>
                        <a:close/>
                        <a:moveTo>
                          <a:pt x="73476" y="0"/>
                        </a:moveTo>
                        <a:lnTo>
                          <a:pt x="1464649" y="0"/>
                        </a:lnTo>
                        <a:cubicBezTo>
                          <a:pt x="1505229" y="0"/>
                          <a:pt x="1538125" y="32896"/>
                          <a:pt x="1538125" y="73476"/>
                        </a:cubicBezTo>
                        <a:lnTo>
                          <a:pt x="1538125" y="2391447"/>
                        </a:lnTo>
                        <a:cubicBezTo>
                          <a:pt x="1538125" y="2432027"/>
                          <a:pt x="1505229" y="2464923"/>
                          <a:pt x="1464649" y="2464923"/>
                        </a:cubicBezTo>
                        <a:lnTo>
                          <a:pt x="73476" y="2464923"/>
                        </a:lnTo>
                        <a:cubicBezTo>
                          <a:pt x="32896" y="2464923"/>
                          <a:pt x="0" y="2432027"/>
                          <a:pt x="0" y="2391447"/>
                        </a:cubicBezTo>
                        <a:lnTo>
                          <a:pt x="0" y="73476"/>
                        </a:lnTo>
                        <a:cubicBezTo>
                          <a:pt x="0" y="32896"/>
                          <a:pt x="32896" y="0"/>
                          <a:pt x="73476" y="0"/>
                        </a:cubicBez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Microsoft_E720" title="Icon of a microphone">
                    <a:extLst>
                      <a:ext uri="{FF2B5EF4-FFF2-40B4-BE49-F238E27FC236}">
                        <a16:creationId xmlns:a16="http://schemas.microsoft.com/office/drawing/2014/main" id="{BC813FC2-230F-4CA1-81C8-7641A57EDBFA}"/>
                      </a:ext>
                    </a:extLst>
                  </p:cNvPr>
                  <p:cNvSpPr>
                    <a:spLocks noChangeAspect="1" noEditPoints="1"/>
                  </p:cNvSpPr>
                  <p:nvPr/>
                </p:nvSpPr>
                <p:spPr bwMode="auto">
                  <a:xfrm>
                    <a:off x="473551" y="4444262"/>
                    <a:ext cx="75058" cy="112641"/>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Calibri" panose="020F0502020204030204"/>
                      <a:ea typeface="+mn-ea"/>
                      <a:cs typeface="+mn-cs"/>
                    </a:endParaRPr>
                  </a:p>
                </p:txBody>
              </p:sp>
            </p:grpSp>
          </p:grpSp>
          <p:sp>
            <p:nvSpPr>
              <p:cNvPr id="95" name="Rectangle 94">
                <a:extLst>
                  <a:ext uri="{FF2B5EF4-FFF2-40B4-BE49-F238E27FC236}">
                    <a16:creationId xmlns:a16="http://schemas.microsoft.com/office/drawing/2014/main" id="{7568F68F-2F4F-4668-BF42-4676A83C6C05}"/>
                  </a:ext>
                </a:extLst>
              </p:cNvPr>
              <p:cNvSpPr/>
              <p:nvPr/>
            </p:nvSpPr>
            <p:spPr>
              <a:xfrm>
                <a:off x="786426" y="4444866"/>
                <a:ext cx="1121699" cy="4068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Android App</a:t>
                </a:r>
              </a:p>
            </p:txBody>
          </p:sp>
        </p:grpSp>
      </p:grpSp>
      <p:sp>
        <p:nvSpPr>
          <p:cNvPr id="165" name="TextBox 164">
            <a:extLst>
              <a:ext uri="{FF2B5EF4-FFF2-40B4-BE49-F238E27FC236}">
                <a16:creationId xmlns:a16="http://schemas.microsoft.com/office/drawing/2014/main" id="{9D1B3B5B-663A-4E84-B4B4-3851179E46BF}"/>
              </a:ext>
            </a:extLst>
          </p:cNvPr>
          <p:cNvSpPr txBox="1"/>
          <p:nvPr/>
        </p:nvSpPr>
        <p:spPr>
          <a:xfrm>
            <a:off x="1117810" y="5047333"/>
            <a:ext cx="615554" cy="184666"/>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Channels</a:t>
            </a:r>
          </a:p>
        </p:txBody>
      </p:sp>
      <p:grpSp>
        <p:nvGrpSpPr>
          <p:cNvPr id="166" name="Group 165">
            <a:extLst>
              <a:ext uri="{FF2B5EF4-FFF2-40B4-BE49-F238E27FC236}">
                <a16:creationId xmlns:a16="http://schemas.microsoft.com/office/drawing/2014/main" id="{E39E5C72-D2E5-4A9A-B4AF-19545B8DB522}"/>
              </a:ext>
            </a:extLst>
          </p:cNvPr>
          <p:cNvGrpSpPr/>
          <p:nvPr/>
        </p:nvGrpSpPr>
        <p:grpSpPr>
          <a:xfrm>
            <a:off x="2810874" y="2749736"/>
            <a:ext cx="551781" cy="389690"/>
            <a:chOff x="2365726" y="2404932"/>
            <a:chExt cx="592755" cy="418627"/>
          </a:xfrm>
        </p:grpSpPr>
        <p:sp>
          <p:nvSpPr>
            <p:cNvPr id="167" name="Microsoft_E720" title="Icon of a microphone">
              <a:extLst>
                <a:ext uri="{FF2B5EF4-FFF2-40B4-BE49-F238E27FC236}">
                  <a16:creationId xmlns:a16="http://schemas.microsoft.com/office/drawing/2014/main" id="{7090E617-F6C4-4AE0-AE3F-7AF2583B6ADF}"/>
                </a:ext>
              </a:extLst>
            </p:cNvPr>
            <p:cNvSpPr>
              <a:spLocks noChangeAspect="1" noEditPoints="1"/>
            </p:cNvSpPr>
            <p:nvPr/>
          </p:nvSpPr>
          <p:spPr bwMode="auto">
            <a:xfrm>
              <a:off x="2737263" y="2404932"/>
              <a:ext cx="172078" cy="258237"/>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22225"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ea typeface="+mn-ea"/>
                <a:cs typeface="+mn-cs"/>
              </a:endParaRPr>
            </a:p>
          </p:txBody>
        </p:sp>
        <p:sp>
          <p:nvSpPr>
            <p:cNvPr id="168" name="TextBox 167">
              <a:extLst>
                <a:ext uri="{FF2B5EF4-FFF2-40B4-BE49-F238E27FC236}">
                  <a16:creationId xmlns:a16="http://schemas.microsoft.com/office/drawing/2014/main" id="{EE3F1F76-AD77-461E-921A-240BF63BF848}"/>
                </a:ext>
              </a:extLst>
            </p:cNvPr>
            <p:cNvSpPr txBox="1"/>
            <p:nvPr/>
          </p:nvSpPr>
          <p:spPr>
            <a:xfrm>
              <a:off x="2688121" y="2691306"/>
              <a:ext cx="270360" cy="132253"/>
            </a:xfrm>
            <a:prstGeom prst="rect">
              <a:avLst/>
            </a:prstGeom>
            <a:noFill/>
            <a:ln>
              <a:noFill/>
            </a:ln>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ea typeface="+mn-ea"/>
                  <a:cs typeface="Segoe UI" panose="020B0502040204020203" pitchFamily="34" charset="0"/>
                </a:rPr>
                <a:t>Voice</a:t>
              </a:r>
            </a:p>
          </p:txBody>
        </p:sp>
        <p:sp>
          <p:nvSpPr>
            <p:cNvPr id="171" name="TextBox 170">
              <a:extLst>
                <a:ext uri="{FF2B5EF4-FFF2-40B4-BE49-F238E27FC236}">
                  <a16:creationId xmlns:a16="http://schemas.microsoft.com/office/drawing/2014/main" id="{6E6C22A8-EF7B-4C5D-BEE2-0F451442B9A5}"/>
                </a:ext>
              </a:extLst>
            </p:cNvPr>
            <p:cNvSpPr txBox="1"/>
            <p:nvPr/>
          </p:nvSpPr>
          <p:spPr>
            <a:xfrm>
              <a:off x="2377461" y="2691306"/>
              <a:ext cx="203200" cy="132253"/>
            </a:xfrm>
            <a:prstGeom prst="rect">
              <a:avLst/>
            </a:prstGeom>
            <a:noFill/>
            <a:ln>
              <a:noFill/>
            </a:ln>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ea typeface="+mn-ea"/>
                  <a:cs typeface="Segoe UI" panose="020B0502040204020203" pitchFamily="34" charset="0"/>
                </a:rPr>
                <a:t>Text</a:t>
              </a:r>
            </a:p>
          </p:txBody>
        </p:sp>
        <p:sp>
          <p:nvSpPr>
            <p:cNvPr id="172" name="speech_2" title="Icon of a chat bubble">
              <a:extLst>
                <a:ext uri="{FF2B5EF4-FFF2-40B4-BE49-F238E27FC236}">
                  <a16:creationId xmlns:a16="http://schemas.microsoft.com/office/drawing/2014/main" id="{CA3C3C8E-BB2D-4525-B2E4-5369DC5AF081}"/>
                </a:ext>
              </a:extLst>
            </p:cNvPr>
            <p:cNvSpPr>
              <a:spLocks noChangeAspect="1" noEditPoints="1"/>
            </p:cNvSpPr>
            <p:nvPr/>
          </p:nvSpPr>
          <p:spPr bwMode="auto">
            <a:xfrm>
              <a:off x="2365726" y="2433368"/>
              <a:ext cx="226667" cy="201365"/>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22225"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ea typeface="+mn-ea"/>
                <a:cs typeface="+mn-cs"/>
              </a:endParaRPr>
            </a:p>
          </p:txBody>
        </p:sp>
      </p:grpSp>
      <p:sp>
        <p:nvSpPr>
          <p:cNvPr id="173" name="TextBox 172">
            <a:extLst>
              <a:ext uri="{FF2B5EF4-FFF2-40B4-BE49-F238E27FC236}">
                <a16:creationId xmlns:a16="http://schemas.microsoft.com/office/drawing/2014/main" id="{83FA99D3-0F15-4129-9B5A-7E7B2982C92B}"/>
              </a:ext>
            </a:extLst>
          </p:cNvPr>
          <p:cNvSpPr txBox="1"/>
          <p:nvPr/>
        </p:nvSpPr>
        <p:spPr>
          <a:xfrm>
            <a:off x="2939064" y="2470334"/>
            <a:ext cx="282129" cy="123111"/>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mn-ea"/>
                <a:cs typeface="Segoe UI" panose="020B0502040204020203" pitchFamily="34" charset="0"/>
              </a:rPr>
              <a:t>Inputs</a:t>
            </a:r>
          </a:p>
        </p:txBody>
      </p:sp>
      <p:sp>
        <p:nvSpPr>
          <p:cNvPr id="174" name="Rectangle 173">
            <a:extLst>
              <a:ext uri="{FF2B5EF4-FFF2-40B4-BE49-F238E27FC236}">
                <a16:creationId xmlns:a16="http://schemas.microsoft.com/office/drawing/2014/main" id="{69A54ECD-7238-485D-BA92-C7CB6EAD0597}"/>
              </a:ext>
            </a:extLst>
          </p:cNvPr>
          <p:cNvSpPr/>
          <p:nvPr/>
        </p:nvSpPr>
        <p:spPr>
          <a:xfrm>
            <a:off x="3971911" y="4079598"/>
            <a:ext cx="1675646" cy="908877"/>
          </a:xfrm>
          <a:prstGeom prst="rect">
            <a:avLst/>
          </a:prstGeom>
          <a:solidFill>
            <a:schemeClr val="bg1">
              <a:lumMod val="95000"/>
              <a:alpha val="31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Logging and Telemetry</a:t>
            </a:r>
          </a:p>
        </p:txBody>
      </p:sp>
      <p:grpSp>
        <p:nvGrpSpPr>
          <p:cNvPr id="175" name="Group 174">
            <a:extLst>
              <a:ext uri="{FF2B5EF4-FFF2-40B4-BE49-F238E27FC236}">
                <a16:creationId xmlns:a16="http://schemas.microsoft.com/office/drawing/2014/main" id="{C28A8185-BC74-4E6E-9211-6CC5E2323F78}"/>
              </a:ext>
            </a:extLst>
          </p:cNvPr>
          <p:cNvGrpSpPr>
            <a:grpSpLocks noChangeAspect="1"/>
          </p:cNvGrpSpPr>
          <p:nvPr/>
        </p:nvGrpSpPr>
        <p:grpSpPr>
          <a:xfrm>
            <a:off x="4270168" y="4350277"/>
            <a:ext cx="194464" cy="298514"/>
            <a:chOff x="7808939" y="3059949"/>
            <a:chExt cx="1674237" cy="2570063"/>
          </a:xfrm>
        </p:grpSpPr>
        <p:sp>
          <p:nvSpPr>
            <p:cNvPr id="176" name="Freeform: Shape 175">
              <a:extLst>
                <a:ext uri="{FF2B5EF4-FFF2-40B4-BE49-F238E27FC236}">
                  <a16:creationId xmlns:a16="http://schemas.microsoft.com/office/drawing/2014/main" id="{64B0F503-ABE2-4A6B-B8FE-05CD18D261AF}"/>
                </a:ext>
              </a:extLst>
            </p:cNvPr>
            <p:cNvSpPr/>
            <p:nvPr/>
          </p:nvSpPr>
          <p:spPr>
            <a:xfrm>
              <a:off x="8377379" y="5082712"/>
              <a:ext cx="547300" cy="547300"/>
            </a:xfrm>
            <a:custGeom>
              <a:avLst/>
              <a:gdLst>
                <a:gd name="connsiteX0" fmla="*/ 0 w 547300"/>
                <a:gd name="connsiteY0" fmla="*/ 363245 h 547300"/>
                <a:gd name="connsiteX1" fmla="*/ 542291 w 547300"/>
                <a:gd name="connsiteY1" fmla="*/ 363245 h 547300"/>
                <a:gd name="connsiteX2" fmla="*/ 373117 w 547300"/>
                <a:gd name="connsiteY2" fmla="*/ 547300 h 547300"/>
                <a:gd name="connsiteX3" fmla="*/ 169125 w 547300"/>
                <a:gd name="connsiteY3" fmla="*/ 547300 h 547300"/>
                <a:gd name="connsiteX4" fmla="*/ 0 w 547300"/>
                <a:gd name="connsiteY4" fmla="*/ 0 h 547300"/>
                <a:gd name="connsiteX5" fmla="*/ 547300 w 547300"/>
                <a:gd name="connsiteY5" fmla="*/ 0 h 547300"/>
                <a:gd name="connsiteX6" fmla="*/ 547300 w 547300"/>
                <a:gd name="connsiteY6" fmla="*/ 174134 h 547300"/>
                <a:gd name="connsiteX7" fmla="*/ 0 w 547300"/>
                <a:gd name="connsiteY7" fmla="*/ 174134 h 54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300" h="547300">
                  <a:moveTo>
                    <a:pt x="0" y="363245"/>
                  </a:moveTo>
                  <a:lnTo>
                    <a:pt x="542291" y="363245"/>
                  </a:lnTo>
                  <a:lnTo>
                    <a:pt x="373117" y="547300"/>
                  </a:lnTo>
                  <a:lnTo>
                    <a:pt x="169125" y="547300"/>
                  </a:lnTo>
                  <a:close/>
                  <a:moveTo>
                    <a:pt x="0" y="0"/>
                  </a:moveTo>
                  <a:lnTo>
                    <a:pt x="547300" y="0"/>
                  </a:lnTo>
                  <a:lnTo>
                    <a:pt x="547300" y="174134"/>
                  </a:lnTo>
                  <a:lnTo>
                    <a:pt x="0" y="174134"/>
                  </a:lnTo>
                  <a:close/>
                </a:path>
              </a:pathLst>
            </a:custGeom>
            <a:solidFill>
              <a:srgbClr val="7A7A7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grpSp>
          <p:nvGrpSpPr>
            <p:cNvPr id="177" name="Group 176">
              <a:extLst>
                <a:ext uri="{FF2B5EF4-FFF2-40B4-BE49-F238E27FC236}">
                  <a16:creationId xmlns:a16="http://schemas.microsoft.com/office/drawing/2014/main" id="{E8087B60-4F72-49AB-BFEF-D393083C7A0D}"/>
                </a:ext>
              </a:extLst>
            </p:cNvPr>
            <p:cNvGrpSpPr/>
            <p:nvPr/>
          </p:nvGrpSpPr>
          <p:grpSpPr>
            <a:xfrm>
              <a:off x="7808939" y="3059949"/>
              <a:ext cx="1674237" cy="1828741"/>
              <a:chOff x="7808939" y="3059949"/>
              <a:chExt cx="1674237" cy="1828741"/>
            </a:xfrm>
          </p:grpSpPr>
          <p:sp>
            <p:nvSpPr>
              <p:cNvPr id="178" name="Freeform: Shape 177">
                <a:extLst>
                  <a:ext uri="{FF2B5EF4-FFF2-40B4-BE49-F238E27FC236}">
                    <a16:creationId xmlns:a16="http://schemas.microsoft.com/office/drawing/2014/main" id="{AE9ADB69-F383-4FB8-8276-CC396791E992}"/>
                  </a:ext>
                </a:extLst>
              </p:cNvPr>
              <p:cNvSpPr/>
              <p:nvPr/>
            </p:nvSpPr>
            <p:spPr>
              <a:xfrm>
                <a:off x="7808939" y="3059949"/>
                <a:ext cx="1311723" cy="1227040"/>
              </a:xfrm>
              <a:custGeom>
                <a:avLst/>
                <a:gdLst>
                  <a:gd name="connsiteX0" fmla="*/ 879298 w 1311724"/>
                  <a:gd name="connsiteY0" fmla="*/ 34 h 1227040"/>
                  <a:gd name="connsiteX1" fmla="*/ 922272 w 1311724"/>
                  <a:gd name="connsiteY1" fmla="*/ 5573 h 1227040"/>
                  <a:gd name="connsiteX2" fmla="*/ 1216738 w 1311724"/>
                  <a:gd name="connsiteY2" fmla="*/ 68082 h 1227040"/>
                  <a:gd name="connsiteX3" fmla="*/ 1311724 w 1311724"/>
                  <a:gd name="connsiteY3" fmla="*/ 118608 h 1227040"/>
                  <a:gd name="connsiteX4" fmla="*/ 767834 w 1311724"/>
                  <a:gd name="connsiteY4" fmla="*/ 662497 h 1227040"/>
                  <a:gd name="connsiteX5" fmla="*/ 59512 w 1311724"/>
                  <a:gd name="connsiteY5" fmla="*/ 662497 h 1227040"/>
                  <a:gd name="connsiteX6" fmla="*/ 59513 w 1311724"/>
                  <a:gd name="connsiteY6" fmla="*/ 662498 h 1227040"/>
                  <a:gd name="connsiteX7" fmla="*/ 767833 w 1311724"/>
                  <a:gd name="connsiteY7" fmla="*/ 662498 h 1227040"/>
                  <a:gd name="connsiteX8" fmla="*/ 642710 w 1311724"/>
                  <a:gd name="connsiteY8" fmla="*/ 787621 h 1227040"/>
                  <a:gd name="connsiteX9" fmla="*/ 636958 w 1311724"/>
                  <a:gd name="connsiteY9" fmla="*/ 785755 h 1227040"/>
                  <a:gd name="connsiteX10" fmla="*/ 598852 w 1311724"/>
                  <a:gd name="connsiteY10" fmla="*/ 781712 h 1227040"/>
                  <a:gd name="connsiteX11" fmla="*/ 409790 w 1311724"/>
                  <a:gd name="connsiteY11" fmla="*/ 970774 h 1227040"/>
                  <a:gd name="connsiteX12" fmla="*/ 413833 w 1311724"/>
                  <a:gd name="connsiteY12" fmla="*/ 1007477 h 1227040"/>
                  <a:gd name="connsiteX13" fmla="*/ 416073 w 1311724"/>
                  <a:gd name="connsiteY13" fmla="*/ 1014258 h 1227040"/>
                  <a:gd name="connsiteX14" fmla="*/ 203291 w 1311724"/>
                  <a:gd name="connsiteY14" fmla="*/ 1227040 h 1227040"/>
                  <a:gd name="connsiteX15" fmla="*/ 160371 w 1311724"/>
                  <a:gd name="connsiteY15" fmla="*/ 1181397 h 1227040"/>
                  <a:gd name="connsiteX16" fmla="*/ 1808 w 1311724"/>
                  <a:gd name="connsiteY16" fmla="*/ 731965 h 1227040"/>
                  <a:gd name="connsiteX17" fmla="*/ 673495 w 1311724"/>
                  <a:gd name="connsiteY17" fmla="*/ 10435 h 1227040"/>
                  <a:gd name="connsiteX18" fmla="*/ 879298 w 1311724"/>
                  <a:gd name="connsiteY18" fmla="*/ 34 h 122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1724" h="1227040">
                    <a:moveTo>
                      <a:pt x="879298" y="34"/>
                    </a:moveTo>
                    <a:cubicBezTo>
                      <a:pt x="903077" y="278"/>
                      <a:pt x="919841" y="1841"/>
                      <a:pt x="922272" y="5573"/>
                    </a:cubicBezTo>
                    <a:cubicBezTo>
                      <a:pt x="1026747" y="8065"/>
                      <a:pt x="1126251" y="30145"/>
                      <a:pt x="1216738" y="68082"/>
                    </a:cubicBezTo>
                    <a:lnTo>
                      <a:pt x="1311724" y="118608"/>
                    </a:lnTo>
                    <a:lnTo>
                      <a:pt x="767834" y="662497"/>
                    </a:lnTo>
                    <a:lnTo>
                      <a:pt x="59512" y="662497"/>
                    </a:lnTo>
                    <a:lnTo>
                      <a:pt x="59513" y="662498"/>
                    </a:lnTo>
                    <a:lnTo>
                      <a:pt x="767833" y="662498"/>
                    </a:lnTo>
                    <a:lnTo>
                      <a:pt x="642710" y="787621"/>
                    </a:lnTo>
                    <a:lnTo>
                      <a:pt x="636958" y="785755"/>
                    </a:lnTo>
                    <a:cubicBezTo>
                      <a:pt x="624652" y="783112"/>
                      <a:pt x="611908" y="781712"/>
                      <a:pt x="598852" y="781712"/>
                    </a:cubicBezTo>
                    <a:cubicBezTo>
                      <a:pt x="494401" y="781712"/>
                      <a:pt x="409790" y="871234"/>
                      <a:pt x="409790" y="970774"/>
                    </a:cubicBezTo>
                    <a:cubicBezTo>
                      <a:pt x="409790" y="983217"/>
                      <a:pt x="411190" y="995503"/>
                      <a:pt x="413833" y="1007477"/>
                    </a:cubicBezTo>
                    <a:lnTo>
                      <a:pt x="416073" y="1014258"/>
                    </a:lnTo>
                    <a:lnTo>
                      <a:pt x="203291" y="1227040"/>
                    </a:lnTo>
                    <a:lnTo>
                      <a:pt x="160371" y="1181397"/>
                    </a:lnTo>
                    <a:cubicBezTo>
                      <a:pt x="-28647" y="962649"/>
                      <a:pt x="1808" y="740475"/>
                      <a:pt x="1808" y="731965"/>
                    </a:cubicBezTo>
                    <a:cubicBezTo>
                      <a:pt x="1808" y="368769"/>
                      <a:pt x="295370" y="55318"/>
                      <a:pt x="673495" y="10435"/>
                    </a:cubicBezTo>
                    <a:cubicBezTo>
                      <a:pt x="673495" y="10435"/>
                      <a:pt x="807962" y="-698"/>
                      <a:pt x="879298" y="34"/>
                    </a:cubicBezTo>
                    <a:close/>
                  </a:path>
                </a:pathLst>
              </a:custGeom>
              <a:solidFill>
                <a:srgbClr val="7F428E"/>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grpSp>
            <p:nvGrpSpPr>
              <p:cNvPr id="179" name="Group 178">
                <a:extLst>
                  <a:ext uri="{FF2B5EF4-FFF2-40B4-BE49-F238E27FC236}">
                    <a16:creationId xmlns:a16="http://schemas.microsoft.com/office/drawing/2014/main" id="{AE33563F-4B6F-4FB4-BCD0-7F590B066E30}"/>
                  </a:ext>
                </a:extLst>
              </p:cNvPr>
              <p:cNvGrpSpPr/>
              <p:nvPr/>
            </p:nvGrpSpPr>
            <p:grpSpPr>
              <a:xfrm>
                <a:off x="8141009" y="3820511"/>
                <a:ext cx="1050800" cy="964299"/>
                <a:chOff x="8141009" y="3820511"/>
                <a:chExt cx="1050800" cy="964299"/>
              </a:xfrm>
            </p:grpSpPr>
            <p:sp>
              <p:nvSpPr>
                <p:cNvPr id="181" name="Freeform: Shape 180">
                  <a:extLst>
                    <a:ext uri="{FF2B5EF4-FFF2-40B4-BE49-F238E27FC236}">
                      <a16:creationId xmlns:a16="http://schemas.microsoft.com/office/drawing/2014/main" id="{6C703902-3E08-4BBB-B55A-5BF642716F2E}"/>
                    </a:ext>
                  </a:extLst>
                </p:cNvPr>
                <p:cNvSpPr/>
                <p:nvPr/>
              </p:nvSpPr>
              <p:spPr>
                <a:xfrm rot="2700000">
                  <a:off x="8187297" y="3780298"/>
                  <a:ext cx="964299" cy="1044725"/>
                </a:xfrm>
                <a:custGeom>
                  <a:avLst/>
                  <a:gdLst>
                    <a:gd name="connsiteX0" fmla="*/ 295864 w 964299"/>
                    <a:gd name="connsiteY0" fmla="*/ 52764 h 1044725"/>
                    <a:gd name="connsiteX1" fmla="*/ 563238 w 964299"/>
                    <a:gd name="connsiteY1" fmla="*/ 52763 h 1044725"/>
                    <a:gd name="connsiteX2" fmla="*/ 566848 w 964299"/>
                    <a:gd name="connsiteY2" fmla="*/ 316528 h 1044725"/>
                    <a:gd name="connsiteX3" fmla="*/ 503546 w 964299"/>
                    <a:gd name="connsiteY3" fmla="*/ 379830 h 1044725"/>
                    <a:gd name="connsiteX4" fmla="*/ 964299 w 964299"/>
                    <a:gd name="connsiteY4" fmla="*/ 840583 h 1044725"/>
                    <a:gd name="connsiteX5" fmla="*/ 893915 w 964299"/>
                    <a:gd name="connsiteY5" fmla="*/ 910968 h 1044725"/>
                    <a:gd name="connsiteX6" fmla="*/ 433161 w 964299"/>
                    <a:gd name="connsiteY6" fmla="*/ 450215 h 1044725"/>
                    <a:gd name="connsiteX7" fmla="*/ 366214 w 964299"/>
                    <a:gd name="connsiteY7" fmla="*/ 517162 h 1044725"/>
                    <a:gd name="connsiteX8" fmla="*/ 823529 w 964299"/>
                    <a:gd name="connsiteY8" fmla="*/ 974477 h 1044725"/>
                    <a:gd name="connsiteX9" fmla="*/ 753280 w 964299"/>
                    <a:gd name="connsiteY9" fmla="*/ 1044725 h 1044725"/>
                    <a:gd name="connsiteX10" fmla="*/ 295965 w 964299"/>
                    <a:gd name="connsiteY10" fmla="*/ 587410 h 1044725"/>
                    <a:gd name="connsiteX11" fmla="*/ 232629 w 964299"/>
                    <a:gd name="connsiteY11" fmla="*/ 650746 h 1044725"/>
                    <a:gd name="connsiteX12" fmla="*/ 26833 w 964299"/>
                    <a:gd name="connsiteY12" fmla="*/ 690333 h 1044725"/>
                    <a:gd name="connsiteX13" fmla="*/ 446 w 964299"/>
                    <a:gd name="connsiteY13" fmla="*/ 677052 h 1044725"/>
                    <a:gd name="connsiteX14" fmla="*/ 0 w 964299"/>
                    <a:gd name="connsiteY14" fmla="*/ 676827 h 1044725"/>
                    <a:gd name="connsiteX15" fmla="*/ 0 w 964299"/>
                    <a:gd name="connsiteY15" fmla="*/ 356766 h 1044725"/>
                    <a:gd name="connsiteX16" fmla="*/ 446 w 964299"/>
                    <a:gd name="connsiteY16" fmla="*/ 356538 h 1044725"/>
                    <a:gd name="connsiteX17" fmla="*/ 28282 w 964299"/>
                    <a:gd name="connsiteY17" fmla="*/ 342336 h 1044725"/>
                    <a:gd name="connsiteX18" fmla="*/ 232527 w 964299"/>
                    <a:gd name="connsiteY18" fmla="*/ 383475 h 1044725"/>
                    <a:gd name="connsiteX19" fmla="*/ 295863 w 964299"/>
                    <a:gd name="connsiteY19" fmla="*/ 446811 h 1044725"/>
                    <a:gd name="connsiteX20" fmla="*/ 359200 w 964299"/>
                    <a:gd name="connsiteY20" fmla="*/ 383474 h 1044725"/>
                    <a:gd name="connsiteX21" fmla="*/ 295864 w 964299"/>
                    <a:gd name="connsiteY21" fmla="*/ 320138 h 1044725"/>
                    <a:gd name="connsiteX22" fmla="*/ 295864 w 964299"/>
                    <a:gd name="connsiteY22" fmla="*/ 52764 h 1044725"/>
                    <a:gd name="connsiteX23" fmla="*/ 366350 w 964299"/>
                    <a:gd name="connsiteY23" fmla="*/ 123045 h 1044725"/>
                    <a:gd name="connsiteX24" fmla="*/ 366316 w 964299"/>
                    <a:gd name="connsiteY24" fmla="*/ 249684 h 1044725"/>
                    <a:gd name="connsiteX25" fmla="*/ 429652 w 964299"/>
                    <a:gd name="connsiteY25" fmla="*/ 313020 h 1044725"/>
                    <a:gd name="connsiteX26" fmla="*/ 492989 w 964299"/>
                    <a:gd name="connsiteY26" fmla="*/ 249684 h 1044725"/>
                    <a:gd name="connsiteX27" fmla="*/ 492989 w 964299"/>
                    <a:gd name="connsiteY27" fmla="*/ 123011 h 1044725"/>
                    <a:gd name="connsiteX28" fmla="*/ 366935 w 964299"/>
                    <a:gd name="connsiteY28" fmla="*/ 122461 h 1044725"/>
                    <a:gd name="connsiteX29" fmla="*/ 366350 w 964299"/>
                    <a:gd name="connsiteY29" fmla="*/ 123045 h 1044725"/>
                    <a:gd name="connsiteX30" fmla="*/ 35639 w 964299"/>
                    <a:gd name="connsiteY30" fmla="*/ 453756 h 1044725"/>
                    <a:gd name="connsiteX31" fmla="*/ 35605 w 964299"/>
                    <a:gd name="connsiteY31" fmla="*/ 580395 h 1044725"/>
                    <a:gd name="connsiteX32" fmla="*/ 162278 w 964299"/>
                    <a:gd name="connsiteY32" fmla="*/ 580395 h 1044725"/>
                    <a:gd name="connsiteX33" fmla="*/ 225615 w 964299"/>
                    <a:gd name="connsiteY33" fmla="*/ 517058 h 1044725"/>
                    <a:gd name="connsiteX34" fmla="*/ 162278 w 964299"/>
                    <a:gd name="connsiteY34" fmla="*/ 453722 h 1044725"/>
                    <a:gd name="connsiteX35" fmla="*/ 35639 w 964299"/>
                    <a:gd name="connsiteY35" fmla="*/ 453756 h 104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4299" h="1044725">
                      <a:moveTo>
                        <a:pt x="295864" y="52764"/>
                      </a:moveTo>
                      <a:cubicBezTo>
                        <a:pt x="366214" y="-17587"/>
                        <a:pt x="492888" y="-17588"/>
                        <a:pt x="563238" y="52763"/>
                      </a:cubicBezTo>
                      <a:cubicBezTo>
                        <a:pt x="640741" y="123045"/>
                        <a:pt x="637234" y="246142"/>
                        <a:pt x="566848" y="316528"/>
                      </a:cubicBezTo>
                      <a:lnTo>
                        <a:pt x="503546" y="379830"/>
                      </a:lnTo>
                      <a:lnTo>
                        <a:pt x="964299" y="840583"/>
                      </a:lnTo>
                      <a:lnTo>
                        <a:pt x="893915" y="910968"/>
                      </a:lnTo>
                      <a:lnTo>
                        <a:pt x="433161" y="450215"/>
                      </a:lnTo>
                      <a:lnTo>
                        <a:pt x="366214" y="517162"/>
                      </a:lnTo>
                      <a:lnTo>
                        <a:pt x="823529" y="974477"/>
                      </a:lnTo>
                      <a:lnTo>
                        <a:pt x="753280" y="1044725"/>
                      </a:lnTo>
                      <a:lnTo>
                        <a:pt x="295965" y="587410"/>
                      </a:lnTo>
                      <a:lnTo>
                        <a:pt x="232629" y="650746"/>
                      </a:lnTo>
                      <a:cubicBezTo>
                        <a:pt x="179866" y="703509"/>
                        <a:pt x="95442" y="716720"/>
                        <a:pt x="26833" y="690333"/>
                      </a:cubicBezTo>
                      <a:lnTo>
                        <a:pt x="446" y="677052"/>
                      </a:lnTo>
                      <a:lnTo>
                        <a:pt x="0" y="676827"/>
                      </a:lnTo>
                      <a:lnTo>
                        <a:pt x="0" y="356766"/>
                      </a:lnTo>
                      <a:lnTo>
                        <a:pt x="446" y="356538"/>
                      </a:lnTo>
                      <a:lnTo>
                        <a:pt x="28282" y="342336"/>
                      </a:lnTo>
                      <a:cubicBezTo>
                        <a:pt x="97350" y="315491"/>
                        <a:pt x="179764" y="330712"/>
                        <a:pt x="232527" y="383475"/>
                      </a:cubicBezTo>
                      <a:lnTo>
                        <a:pt x="295863" y="446811"/>
                      </a:lnTo>
                      <a:lnTo>
                        <a:pt x="359200" y="383474"/>
                      </a:lnTo>
                      <a:lnTo>
                        <a:pt x="295864" y="320138"/>
                      </a:lnTo>
                      <a:cubicBezTo>
                        <a:pt x="225513" y="249787"/>
                        <a:pt x="225513" y="123115"/>
                        <a:pt x="295864" y="52764"/>
                      </a:cubicBezTo>
                      <a:close/>
                      <a:moveTo>
                        <a:pt x="366350" y="123045"/>
                      </a:moveTo>
                      <a:cubicBezTo>
                        <a:pt x="334682" y="154713"/>
                        <a:pt x="331140" y="214508"/>
                        <a:pt x="366316" y="249684"/>
                      </a:cubicBezTo>
                      <a:lnTo>
                        <a:pt x="429652" y="313020"/>
                      </a:lnTo>
                      <a:lnTo>
                        <a:pt x="492989" y="249684"/>
                      </a:lnTo>
                      <a:cubicBezTo>
                        <a:pt x="524657" y="218016"/>
                        <a:pt x="528198" y="158221"/>
                        <a:pt x="492989" y="123011"/>
                      </a:cubicBezTo>
                      <a:cubicBezTo>
                        <a:pt x="458332" y="88052"/>
                        <a:pt x="401897" y="87801"/>
                        <a:pt x="366935" y="122461"/>
                      </a:cubicBezTo>
                      <a:cubicBezTo>
                        <a:pt x="366743" y="122653"/>
                        <a:pt x="366546" y="122850"/>
                        <a:pt x="366350" y="123045"/>
                      </a:cubicBezTo>
                      <a:close/>
                      <a:moveTo>
                        <a:pt x="35639" y="453756"/>
                      </a:moveTo>
                      <a:cubicBezTo>
                        <a:pt x="3971" y="485424"/>
                        <a:pt x="429" y="545219"/>
                        <a:pt x="35605" y="580395"/>
                      </a:cubicBezTo>
                      <a:cubicBezTo>
                        <a:pt x="67273" y="612063"/>
                        <a:pt x="127103" y="615570"/>
                        <a:pt x="162278" y="580395"/>
                      </a:cubicBezTo>
                      <a:lnTo>
                        <a:pt x="225615" y="517058"/>
                      </a:lnTo>
                      <a:lnTo>
                        <a:pt x="162278" y="453722"/>
                      </a:lnTo>
                      <a:cubicBezTo>
                        <a:pt x="120054" y="425595"/>
                        <a:pt x="67308" y="422088"/>
                        <a:pt x="35639" y="453756"/>
                      </a:cubicBezTo>
                      <a:close/>
                    </a:path>
                  </a:pathLst>
                </a:custGeom>
                <a:solidFill>
                  <a:srgbClr val="CAB1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ea typeface="+mn-ea"/>
                    <a:cs typeface="+mn-cs"/>
                  </a:endParaRPr>
                </a:p>
              </p:txBody>
            </p:sp>
            <p:sp>
              <p:nvSpPr>
                <p:cNvPr id="182" name="Freeform: Shape 181">
                  <a:extLst>
                    <a:ext uri="{FF2B5EF4-FFF2-40B4-BE49-F238E27FC236}">
                      <a16:creationId xmlns:a16="http://schemas.microsoft.com/office/drawing/2014/main" id="{6C86F5CB-EAEF-4088-B03D-F1B3A051DAAA}"/>
                    </a:ext>
                  </a:extLst>
                </p:cNvPr>
                <p:cNvSpPr/>
                <p:nvPr/>
              </p:nvSpPr>
              <p:spPr>
                <a:xfrm rot="2700000">
                  <a:off x="8256618" y="3766353"/>
                  <a:ext cx="88843" cy="320061"/>
                </a:xfrm>
                <a:custGeom>
                  <a:avLst/>
                  <a:gdLst>
                    <a:gd name="connsiteX0" fmla="*/ 54098 w 88843"/>
                    <a:gd name="connsiteY0" fmla="*/ 26606 h 320061"/>
                    <a:gd name="connsiteX1" fmla="*/ 83902 w 88843"/>
                    <a:gd name="connsiteY1" fmla="*/ 2520 h 320061"/>
                    <a:gd name="connsiteX2" fmla="*/ 88843 w 88843"/>
                    <a:gd name="connsiteY2" fmla="*/ 0 h 320061"/>
                    <a:gd name="connsiteX3" fmla="*/ 88843 w 88843"/>
                    <a:gd name="connsiteY3" fmla="*/ 320061 h 320061"/>
                    <a:gd name="connsiteX4" fmla="*/ 82910 w 88843"/>
                    <a:gd name="connsiteY4" fmla="*/ 317075 h 320061"/>
                    <a:gd name="connsiteX5" fmla="*/ 54098 w 88843"/>
                    <a:gd name="connsiteY5" fmla="*/ 293980 h 320061"/>
                    <a:gd name="connsiteX6" fmla="*/ 54098 w 88843"/>
                    <a:gd name="connsiteY6" fmla="*/ 26606 h 32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43" h="320061">
                      <a:moveTo>
                        <a:pt x="54098" y="26606"/>
                      </a:moveTo>
                      <a:cubicBezTo>
                        <a:pt x="63330" y="17374"/>
                        <a:pt x="73331" y="9353"/>
                        <a:pt x="83902" y="2520"/>
                      </a:cubicBezTo>
                      <a:lnTo>
                        <a:pt x="88843" y="0"/>
                      </a:lnTo>
                      <a:lnTo>
                        <a:pt x="88843" y="320061"/>
                      </a:lnTo>
                      <a:lnTo>
                        <a:pt x="82910" y="317075"/>
                      </a:lnTo>
                      <a:cubicBezTo>
                        <a:pt x="72574" y="310477"/>
                        <a:pt x="62897" y="302779"/>
                        <a:pt x="54098" y="293980"/>
                      </a:cubicBezTo>
                      <a:cubicBezTo>
                        <a:pt x="-16287" y="223595"/>
                        <a:pt x="-19760" y="100464"/>
                        <a:pt x="54098" y="26606"/>
                      </a:cubicBezTo>
                      <a:close/>
                    </a:path>
                  </a:pathLst>
                </a:custGeom>
                <a:solidFill>
                  <a:srgbClr val="D2BD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ea typeface="+mn-ea"/>
                    <a:cs typeface="+mn-cs"/>
                  </a:endParaRPr>
                </a:p>
              </p:txBody>
            </p:sp>
          </p:grpSp>
          <p:sp>
            <p:nvSpPr>
              <p:cNvPr id="180" name="Freeform: Shape 179">
                <a:extLst>
                  <a:ext uri="{FF2B5EF4-FFF2-40B4-BE49-F238E27FC236}">
                    <a16:creationId xmlns:a16="http://schemas.microsoft.com/office/drawing/2014/main" id="{AF1E9048-6297-42E3-B8BA-FB23788525DD}"/>
                  </a:ext>
                </a:extLst>
              </p:cNvPr>
              <p:cNvSpPr/>
              <p:nvPr/>
            </p:nvSpPr>
            <p:spPr>
              <a:xfrm>
                <a:off x="8006666" y="3175775"/>
                <a:ext cx="1476510" cy="1712915"/>
              </a:xfrm>
              <a:custGeom>
                <a:avLst/>
                <a:gdLst>
                  <a:gd name="connsiteX0" fmla="*/ 863257 w 1476510"/>
                  <a:gd name="connsiteY0" fmla="*/ 762642 h 1712915"/>
                  <a:gd name="connsiteX1" fmla="*/ 864084 w 1476510"/>
                  <a:gd name="connsiteY1" fmla="*/ 762642 h 1712915"/>
                  <a:gd name="connsiteX2" fmla="*/ 952828 w 1476510"/>
                  <a:gd name="connsiteY2" fmla="*/ 852165 h 1712915"/>
                  <a:gd name="connsiteX3" fmla="*/ 863257 w 1476510"/>
                  <a:gd name="connsiteY3" fmla="*/ 941736 h 1712915"/>
                  <a:gd name="connsiteX4" fmla="*/ 773686 w 1476510"/>
                  <a:gd name="connsiteY4" fmla="*/ 941736 h 1712915"/>
                  <a:gd name="connsiteX5" fmla="*/ 773686 w 1476510"/>
                  <a:gd name="connsiteY5" fmla="*/ 852165 h 1712915"/>
                  <a:gd name="connsiteX6" fmla="*/ 863257 w 1476510"/>
                  <a:gd name="connsiteY6" fmla="*/ 762642 h 1712915"/>
                  <a:gd name="connsiteX7" fmla="*/ 395561 w 1476510"/>
                  <a:gd name="connsiteY7" fmla="*/ 762642 h 1712915"/>
                  <a:gd name="connsiteX8" fmla="*/ 485133 w 1476510"/>
                  <a:gd name="connsiteY8" fmla="*/ 852165 h 1712915"/>
                  <a:gd name="connsiteX9" fmla="*/ 485133 w 1476510"/>
                  <a:gd name="connsiteY9" fmla="*/ 941736 h 1712915"/>
                  <a:gd name="connsiteX10" fmla="*/ 395561 w 1476510"/>
                  <a:gd name="connsiteY10" fmla="*/ 941736 h 1712915"/>
                  <a:gd name="connsiteX11" fmla="*/ 305990 w 1476510"/>
                  <a:gd name="connsiteY11" fmla="*/ 852165 h 1712915"/>
                  <a:gd name="connsiteX12" fmla="*/ 395561 w 1476510"/>
                  <a:gd name="connsiteY12" fmla="*/ 762642 h 1712915"/>
                  <a:gd name="connsiteX13" fmla="*/ 1108433 w 1476510"/>
                  <a:gd name="connsiteY13" fmla="*/ 0 h 1712915"/>
                  <a:gd name="connsiteX14" fmla="*/ 1141912 w 1476510"/>
                  <a:gd name="connsiteY14" fmla="*/ 17808 h 1712915"/>
                  <a:gd name="connsiteX15" fmla="*/ 1475231 w 1476510"/>
                  <a:gd name="connsiteY15" fmla="*/ 618366 h 1712915"/>
                  <a:gd name="connsiteX16" fmla="*/ 1475231 w 1476510"/>
                  <a:gd name="connsiteY16" fmla="*/ 633294 h 1712915"/>
                  <a:gd name="connsiteX17" fmla="*/ 1216486 w 1476510"/>
                  <a:gd name="connsiteY17" fmla="*/ 1155696 h 1712915"/>
                  <a:gd name="connsiteX18" fmla="*/ 922972 w 1476510"/>
                  <a:gd name="connsiteY18" fmla="*/ 1683057 h 1712915"/>
                  <a:gd name="connsiteX19" fmla="*/ 908044 w 1476510"/>
                  <a:gd name="connsiteY19" fmla="*/ 1712914 h 1712915"/>
                  <a:gd name="connsiteX20" fmla="*/ 799023 w 1476510"/>
                  <a:gd name="connsiteY20" fmla="*/ 1712914 h 1712915"/>
                  <a:gd name="connsiteX21" fmla="*/ 799022 w 1476510"/>
                  <a:gd name="connsiteY21" fmla="*/ 1712915 h 1712915"/>
                  <a:gd name="connsiteX22" fmla="*/ 494570 w 1476510"/>
                  <a:gd name="connsiteY22" fmla="*/ 1712915 h 1712915"/>
                  <a:gd name="connsiteX23" fmla="*/ 494570 w 1476510"/>
                  <a:gd name="connsiteY23" fmla="*/ 1712914 h 1712915"/>
                  <a:gd name="connsiteX24" fmla="*/ 360744 w 1476510"/>
                  <a:gd name="connsiteY24" fmla="*/ 1712914 h 1712915"/>
                  <a:gd name="connsiteX25" fmla="*/ 345816 w 1476510"/>
                  <a:gd name="connsiteY25" fmla="*/ 1683057 h 1712915"/>
                  <a:gd name="connsiteX26" fmla="*/ 52253 w 1476510"/>
                  <a:gd name="connsiteY26" fmla="*/ 1155696 h 1712915"/>
                  <a:gd name="connsiteX27" fmla="*/ 1034 w 1476510"/>
                  <a:gd name="connsiteY27" fmla="*/ 1109532 h 1712915"/>
                  <a:gd name="connsiteX28" fmla="*/ 0 w 1476510"/>
                  <a:gd name="connsiteY28" fmla="*/ 1108432 h 1712915"/>
                  <a:gd name="connsiteX29" fmla="*/ 212782 w 1476510"/>
                  <a:gd name="connsiteY29" fmla="*/ 895650 h 1712915"/>
                  <a:gd name="connsiteX30" fmla="*/ 222049 w 1476510"/>
                  <a:gd name="connsiteY30" fmla="*/ 923700 h 1712915"/>
                  <a:gd name="connsiteX31" fmla="*/ 395561 w 1476510"/>
                  <a:gd name="connsiteY31" fmla="*/ 1041228 h 1712915"/>
                  <a:gd name="connsiteX32" fmla="*/ 485132 w 1476510"/>
                  <a:gd name="connsiteY32" fmla="*/ 1041228 h 1712915"/>
                  <a:gd name="connsiteX33" fmla="*/ 485132 w 1476510"/>
                  <a:gd name="connsiteY33" fmla="*/ 1687969 h 1712915"/>
                  <a:gd name="connsiteX34" fmla="*/ 584478 w 1476510"/>
                  <a:gd name="connsiteY34" fmla="*/ 1687969 h 1712915"/>
                  <a:gd name="connsiteX35" fmla="*/ 584478 w 1476510"/>
                  <a:gd name="connsiteY35" fmla="*/ 1041228 h 1712915"/>
                  <a:gd name="connsiteX36" fmla="*/ 679156 w 1476510"/>
                  <a:gd name="connsiteY36" fmla="*/ 1041228 h 1712915"/>
                  <a:gd name="connsiteX37" fmla="*/ 679156 w 1476510"/>
                  <a:gd name="connsiteY37" fmla="*/ 1692832 h 1712915"/>
                  <a:gd name="connsiteX38" fmla="*/ 778695 w 1476510"/>
                  <a:gd name="connsiteY38" fmla="*/ 1692832 h 1712915"/>
                  <a:gd name="connsiteX39" fmla="*/ 778695 w 1476510"/>
                  <a:gd name="connsiteY39" fmla="*/ 1041228 h 1712915"/>
                  <a:gd name="connsiteX40" fmla="*/ 868218 w 1476510"/>
                  <a:gd name="connsiteY40" fmla="*/ 1041228 h 1712915"/>
                  <a:gd name="connsiteX41" fmla="*/ 1052175 w 1476510"/>
                  <a:gd name="connsiteY41" fmla="*/ 852166 h 1712915"/>
                  <a:gd name="connsiteX42" fmla="*/ 863112 w 1476510"/>
                  <a:gd name="connsiteY42" fmla="*/ 663104 h 1712915"/>
                  <a:gd name="connsiteX43" fmla="*/ 674050 w 1476510"/>
                  <a:gd name="connsiteY43" fmla="*/ 852166 h 1712915"/>
                  <a:gd name="connsiteX44" fmla="*/ 674050 w 1476510"/>
                  <a:gd name="connsiteY44" fmla="*/ 941737 h 1712915"/>
                  <a:gd name="connsiteX45" fmla="*/ 584478 w 1476510"/>
                  <a:gd name="connsiteY45" fmla="*/ 941737 h 1712915"/>
                  <a:gd name="connsiteX46" fmla="*/ 584478 w 1476510"/>
                  <a:gd name="connsiteY46" fmla="*/ 852166 h 1712915"/>
                  <a:gd name="connsiteX47" fmla="*/ 469145 w 1476510"/>
                  <a:gd name="connsiteY47" fmla="*/ 678654 h 1712915"/>
                  <a:gd name="connsiteX48" fmla="*/ 439419 w 1476510"/>
                  <a:gd name="connsiteY48" fmla="*/ 669013 h 1712915"/>
                  <a:gd name="connsiteX49" fmla="*/ 564542 w 1476510"/>
                  <a:gd name="connsiteY49" fmla="*/ 543890 h 1712915"/>
                  <a:gd name="connsiteX50" fmla="*/ 1437370 w 1476510"/>
                  <a:gd name="connsiteY50" fmla="*/ 543890 h 1712915"/>
                  <a:gd name="connsiteX51" fmla="*/ 1437371 w 1476510"/>
                  <a:gd name="connsiteY51" fmla="*/ 543889 h 1712915"/>
                  <a:gd name="connsiteX52" fmla="*/ 564543 w 1476510"/>
                  <a:gd name="connsiteY52" fmla="*/ 543889 h 17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76510" h="1712915">
                    <a:moveTo>
                      <a:pt x="863257" y="762642"/>
                    </a:moveTo>
                    <a:cubicBezTo>
                      <a:pt x="863534" y="762642"/>
                      <a:pt x="863812" y="762642"/>
                      <a:pt x="864084" y="762642"/>
                    </a:cubicBezTo>
                    <a:cubicBezTo>
                      <a:pt x="913314" y="762856"/>
                      <a:pt x="953042" y="802939"/>
                      <a:pt x="952828" y="852165"/>
                    </a:cubicBezTo>
                    <a:cubicBezTo>
                      <a:pt x="952828" y="901959"/>
                      <a:pt x="908043" y="941736"/>
                      <a:pt x="863257" y="941736"/>
                    </a:cubicBezTo>
                    <a:lnTo>
                      <a:pt x="773686" y="941736"/>
                    </a:lnTo>
                    <a:lnTo>
                      <a:pt x="773686" y="852165"/>
                    </a:lnTo>
                    <a:cubicBezTo>
                      <a:pt x="773686" y="802419"/>
                      <a:pt x="818472" y="762642"/>
                      <a:pt x="863257" y="762642"/>
                    </a:cubicBezTo>
                    <a:close/>
                    <a:moveTo>
                      <a:pt x="395561" y="762642"/>
                    </a:moveTo>
                    <a:cubicBezTo>
                      <a:pt x="440347" y="762642"/>
                      <a:pt x="475164" y="802419"/>
                      <a:pt x="485133" y="852165"/>
                    </a:cubicBezTo>
                    <a:lnTo>
                      <a:pt x="485133" y="941736"/>
                    </a:lnTo>
                    <a:lnTo>
                      <a:pt x="395561" y="941736"/>
                    </a:lnTo>
                    <a:cubicBezTo>
                      <a:pt x="345816" y="941736"/>
                      <a:pt x="305990" y="896950"/>
                      <a:pt x="305990" y="852165"/>
                    </a:cubicBezTo>
                    <a:cubicBezTo>
                      <a:pt x="305990" y="802419"/>
                      <a:pt x="350776" y="762642"/>
                      <a:pt x="395561" y="762642"/>
                    </a:cubicBezTo>
                    <a:close/>
                    <a:moveTo>
                      <a:pt x="1108433" y="0"/>
                    </a:moveTo>
                    <a:lnTo>
                      <a:pt x="1141912" y="17808"/>
                    </a:lnTo>
                    <a:cubicBezTo>
                      <a:pt x="1343064" y="149965"/>
                      <a:pt x="1475231" y="369577"/>
                      <a:pt x="1475231" y="618366"/>
                    </a:cubicBezTo>
                    <a:lnTo>
                      <a:pt x="1475231" y="633294"/>
                    </a:lnTo>
                    <a:cubicBezTo>
                      <a:pt x="1475231" y="643214"/>
                      <a:pt x="1510048" y="916888"/>
                      <a:pt x="1216486" y="1155696"/>
                    </a:cubicBezTo>
                    <a:cubicBezTo>
                      <a:pt x="1087138" y="1270115"/>
                      <a:pt x="942861" y="1588526"/>
                      <a:pt x="922972" y="1683057"/>
                    </a:cubicBezTo>
                    <a:lnTo>
                      <a:pt x="908044" y="1712914"/>
                    </a:lnTo>
                    <a:lnTo>
                      <a:pt x="799023" y="1712914"/>
                    </a:lnTo>
                    <a:lnTo>
                      <a:pt x="799022" y="1712915"/>
                    </a:lnTo>
                    <a:lnTo>
                      <a:pt x="494570" y="1712915"/>
                    </a:lnTo>
                    <a:lnTo>
                      <a:pt x="494570" y="1712914"/>
                    </a:lnTo>
                    <a:lnTo>
                      <a:pt x="360744" y="1712914"/>
                    </a:lnTo>
                    <a:lnTo>
                      <a:pt x="345816" y="1683057"/>
                    </a:lnTo>
                    <a:cubicBezTo>
                      <a:pt x="325927" y="1593340"/>
                      <a:pt x="186610" y="1275075"/>
                      <a:pt x="52253" y="1155696"/>
                    </a:cubicBezTo>
                    <a:cubicBezTo>
                      <a:pt x="33909" y="1140458"/>
                      <a:pt x="16866" y="1125043"/>
                      <a:pt x="1034" y="1109532"/>
                    </a:cubicBezTo>
                    <a:lnTo>
                      <a:pt x="0" y="1108432"/>
                    </a:lnTo>
                    <a:lnTo>
                      <a:pt x="212782" y="895650"/>
                    </a:lnTo>
                    <a:lnTo>
                      <a:pt x="222049" y="923700"/>
                    </a:lnTo>
                    <a:cubicBezTo>
                      <a:pt x="251905" y="990872"/>
                      <a:pt x="320943" y="1041228"/>
                      <a:pt x="395561" y="1041228"/>
                    </a:cubicBezTo>
                    <a:lnTo>
                      <a:pt x="485132" y="1041228"/>
                    </a:lnTo>
                    <a:lnTo>
                      <a:pt x="485132" y="1687969"/>
                    </a:lnTo>
                    <a:lnTo>
                      <a:pt x="584478" y="1687969"/>
                    </a:lnTo>
                    <a:lnTo>
                      <a:pt x="584478" y="1041228"/>
                    </a:lnTo>
                    <a:lnTo>
                      <a:pt x="679156" y="1041228"/>
                    </a:lnTo>
                    <a:lnTo>
                      <a:pt x="679156" y="1692832"/>
                    </a:lnTo>
                    <a:lnTo>
                      <a:pt x="778695" y="1692832"/>
                    </a:lnTo>
                    <a:lnTo>
                      <a:pt x="778695" y="1041228"/>
                    </a:lnTo>
                    <a:lnTo>
                      <a:pt x="868218" y="1041228"/>
                    </a:lnTo>
                    <a:cubicBezTo>
                      <a:pt x="967758" y="1041228"/>
                      <a:pt x="1057281" y="956666"/>
                      <a:pt x="1052175" y="852166"/>
                    </a:cubicBezTo>
                    <a:cubicBezTo>
                      <a:pt x="1052175" y="752675"/>
                      <a:pt x="962603" y="663104"/>
                      <a:pt x="863112" y="663104"/>
                    </a:cubicBezTo>
                    <a:cubicBezTo>
                      <a:pt x="763621" y="663104"/>
                      <a:pt x="674050" y="752675"/>
                      <a:pt x="674050" y="852166"/>
                    </a:cubicBezTo>
                    <a:lnTo>
                      <a:pt x="674050" y="941737"/>
                    </a:lnTo>
                    <a:lnTo>
                      <a:pt x="584478" y="941737"/>
                    </a:lnTo>
                    <a:lnTo>
                      <a:pt x="584478" y="852166"/>
                    </a:lnTo>
                    <a:cubicBezTo>
                      <a:pt x="584478" y="777548"/>
                      <a:pt x="536966" y="708510"/>
                      <a:pt x="469145" y="678654"/>
                    </a:cubicBezTo>
                    <a:lnTo>
                      <a:pt x="439419" y="669013"/>
                    </a:lnTo>
                    <a:lnTo>
                      <a:pt x="564542" y="543890"/>
                    </a:lnTo>
                    <a:lnTo>
                      <a:pt x="1437370" y="543890"/>
                    </a:lnTo>
                    <a:lnTo>
                      <a:pt x="1437371" y="543889"/>
                    </a:lnTo>
                    <a:lnTo>
                      <a:pt x="564543" y="543889"/>
                    </a:lnTo>
                    <a:close/>
                  </a:path>
                </a:pathLst>
              </a:custGeom>
              <a:solidFill>
                <a:srgbClr val="68217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grpSp>
      </p:grpSp>
      <p:grpSp>
        <p:nvGrpSpPr>
          <p:cNvPr id="183" name="Group 182">
            <a:extLst>
              <a:ext uri="{FF2B5EF4-FFF2-40B4-BE49-F238E27FC236}">
                <a16:creationId xmlns:a16="http://schemas.microsoft.com/office/drawing/2014/main" id="{3DB59F88-E6D8-4BC3-9CA1-4EF552230B31}"/>
              </a:ext>
            </a:extLst>
          </p:cNvPr>
          <p:cNvGrpSpPr>
            <a:grpSpLocks noChangeAspect="1"/>
          </p:cNvGrpSpPr>
          <p:nvPr/>
        </p:nvGrpSpPr>
        <p:grpSpPr>
          <a:xfrm>
            <a:off x="5185084" y="4382152"/>
            <a:ext cx="319284" cy="277044"/>
            <a:chOff x="1599233" y="3510748"/>
            <a:chExt cx="564049" cy="489428"/>
          </a:xfrm>
        </p:grpSpPr>
        <p:sp>
          <p:nvSpPr>
            <p:cNvPr id="184" name="Freeform: Shape 183">
              <a:extLst>
                <a:ext uri="{FF2B5EF4-FFF2-40B4-BE49-F238E27FC236}">
                  <a16:creationId xmlns:a16="http://schemas.microsoft.com/office/drawing/2014/main" id="{E8BF39BA-D540-409B-B726-5B583C7D9209}"/>
                </a:ext>
              </a:extLst>
            </p:cNvPr>
            <p:cNvSpPr/>
            <p:nvPr/>
          </p:nvSpPr>
          <p:spPr>
            <a:xfrm>
              <a:off x="1708423" y="3569618"/>
              <a:ext cx="454859" cy="430558"/>
            </a:xfrm>
            <a:custGeom>
              <a:avLst/>
              <a:gdLst>
                <a:gd name="connsiteX0" fmla="*/ 348045 w 454859"/>
                <a:gd name="connsiteY0" fmla="*/ 0 h 430558"/>
                <a:gd name="connsiteX1" fmla="*/ 454859 w 454859"/>
                <a:gd name="connsiteY1" fmla="*/ 185844 h 430558"/>
                <a:gd name="connsiteX2" fmla="*/ 314209 w 454859"/>
                <a:gd name="connsiteY2" fmla="*/ 430558 h 430558"/>
                <a:gd name="connsiteX3" fmla="*/ 31460 w 454859"/>
                <a:gd name="connsiteY3" fmla="*/ 430558 h 430558"/>
                <a:gd name="connsiteX4" fmla="*/ 0 w 454859"/>
                <a:gd name="connsiteY4" fmla="*/ 375822 h 430558"/>
                <a:gd name="connsiteX5" fmla="*/ 47578 w 454859"/>
                <a:gd name="connsiteY5" fmla="*/ 324447 h 430558"/>
                <a:gd name="connsiteX6" fmla="*/ 69550 w 454859"/>
                <a:gd name="connsiteY6" fmla="*/ 333770 h 430558"/>
                <a:gd name="connsiteX7" fmla="*/ 277590 w 454859"/>
                <a:gd name="connsiteY7" fmla="*/ 333770 h 430558"/>
                <a:gd name="connsiteX8" fmla="*/ 315679 w 454859"/>
                <a:gd name="connsiteY8" fmla="*/ 295680 h 430558"/>
                <a:gd name="connsiteX9" fmla="*/ 315679 w 454859"/>
                <a:gd name="connsiteY9" fmla="*/ 97890 h 430558"/>
                <a:gd name="connsiteX10" fmla="*/ 285416 w 454859"/>
                <a:gd name="connsiteY10" fmla="*/ 67627 h 430558"/>
                <a:gd name="connsiteX11" fmla="*/ 348045 w 454859"/>
                <a:gd name="connsiteY11" fmla="*/ 0 h 43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859" h="430558">
                  <a:moveTo>
                    <a:pt x="348045" y="0"/>
                  </a:moveTo>
                  <a:lnTo>
                    <a:pt x="454859" y="185844"/>
                  </a:lnTo>
                  <a:lnTo>
                    <a:pt x="314209" y="430558"/>
                  </a:lnTo>
                  <a:lnTo>
                    <a:pt x="31460" y="430558"/>
                  </a:lnTo>
                  <a:lnTo>
                    <a:pt x="0" y="375822"/>
                  </a:lnTo>
                  <a:lnTo>
                    <a:pt x="47578" y="324447"/>
                  </a:lnTo>
                  <a:lnTo>
                    <a:pt x="69550" y="333770"/>
                  </a:lnTo>
                  <a:lnTo>
                    <a:pt x="277590" y="333770"/>
                  </a:lnTo>
                  <a:cubicBezTo>
                    <a:pt x="298121" y="333770"/>
                    <a:pt x="315679" y="316190"/>
                    <a:pt x="315679" y="295680"/>
                  </a:cubicBezTo>
                  <a:lnTo>
                    <a:pt x="315679" y="97890"/>
                  </a:lnTo>
                  <a:lnTo>
                    <a:pt x="285416" y="67627"/>
                  </a:lnTo>
                  <a:lnTo>
                    <a:pt x="348045" y="0"/>
                  </a:lnTo>
                  <a:close/>
                </a:path>
              </a:pathLst>
            </a:custGeom>
            <a:solidFill>
              <a:srgbClr val="59B4D9"/>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85" name="Freeform: Shape 184">
              <a:extLst>
                <a:ext uri="{FF2B5EF4-FFF2-40B4-BE49-F238E27FC236}">
                  <a16:creationId xmlns:a16="http://schemas.microsoft.com/office/drawing/2014/main" id="{16D8BBFE-275D-49D0-BAC8-2702FA44EEE3}"/>
                </a:ext>
              </a:extLst>
            </p:cNvPr>
            <p:cNvSpPr/>
            <p:nvPr/>
          </p:nvSpPr>
          <p:spPr>
            <a:xfrm>
              <a:off x="1739883" y="3608909"/>
              <a:ext cx="253956" cy="285157"/>
            </a:xfrm>
            <a:custGeom>
              <a:avLst/>
              <a:gdLst>
                <a:gd name="connsiteX0" fmla="*/ 38090 w 253956"/>
                <a:gd name="connsiteY0" fmla="*/ 0 h 285157"/>
                <a:gd name="connsiteX1" fmla="*/ 225620 w 253956"/>
                <a:gd name="connsiteY1" fmla="*/ 0 h 285157"/>
                <a:gd name="connsiteX2" fmla="*/ 253956 w 253956"/>
                <a:gd name="connsiteY2" fmla="*/ 28337 h 285157"/>
                <a:gd name="connsiteX3" fmla="*/ 216830 w 253956"/>
                <a:gd name="connsiteY3" fmla="*/ 68426 h 285157"/>
                <a:gd name="connsiteX4" fmla="*/ 216830 w 253956"/>
                <a:gd name="connsiteY4" fmla="*/ 20510 h 285157"/>
                <a:gd name="connsiteX5" fmla="*/ 215359 w 253956"/>
                <a:gd name="connsiteY5" fmla="*/ 20510 h 285157"/>
                <a:gd name="connsiteX6" fmla="*/ 38090 w 253956"/>
                <a:gd name="connsiteY6" fmla="*/ 20510 h 285157"/>
                <a:gd name="connsiteX7" fmla="*/ 20532 w 253956"/>
                <a:gd name="connsiteY7" fmla="*/ 38068 h 285157"/>
                <a:gd name="connsiteX8" fmla="*/ 20532 w 253956"/>
                <a:gd name="connsiteY8" fmla="*/ 256391 h 285157"/>
                <a:gd name="connsiteX9" fmla="*/ 25471 w 253956"/>
                <a:gd name="connsiteY9" fmla="*/ 269014 h 285157"/>
                <a:gd name="connsiteX10" fmla="*/ 29580 w 253956"/>
                <a:gd name="connsiteY10" fmla="*/ 270621 h 285157"/>
                <a:gd name="connsiteX11" fmla="*/ 16118 w 253956"/>
                <a:gd name="connsiteY11" fmla="*/ 285157 h 285157"/>
                <a:gd name="connsiteX12" fmla="*/ 11354 w 253956"/>
                <a:gd name="connsiteY12" fmla="*/ 283135 h 285157"/>
                <a:gd name="connsiteX13" fmla="*/ 0 w 253956"/>
                <a:gd name="connsiteY13" fmla="*/ 256390 h 285157"/>
                <a:gd name="connsiteX14" fmla="*/ 0 w 253956"/>
                <a:gd name="connsiteY14" fmla="*/ 38090 h 285157"/>
                <a:gd name="connsiteX15" fmla="*/ 38090 w 253956"/>
                <a:gd name="connsiteY15" fmla="*/ 0 h 2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956" h="285157">
                  <a:moveTo>
                    <a:pt x="38090" y="0"/>
                  </a:moveTo>
                  <a:lnTo>
                    <a:pt x="225620" y="0"/>
                  </a:lnTo>
                  <a:lnTo>
                    <a:pt x="253956" y="28337"/>
                  </a:lnTo>
                  <a:lnTo>
                    <a:pt x="216830" y="68426"/>
                  </a:lnTo>
                  <a:lnTo>
                    <a:pt x="216830" y="20510"/>
                  </a:lnTo>
                  <a:lnTo>
                    <a:pt x="215359" y="20510"/>
                  </a:lnTo>
                  <a:lnTo>
                    <a:pt x="38090" y="20510"/>
                  </a:lnTo>
                  <a:cubicBezTo>
                    <a:pt x="27830" y="20510"/>
                    <a:pt x="20532" y="27840"/>
                    <a:pt x="20532" y="38068"/>
                  </a:cubicBezTo>
                  <a:lnTo>
                    <a:pt x="20532" y="256391"/>
                  </a:lnTo>
                  <a:cubicBezTo>
                    <a:pt x="20532" y="261516"/>
                    <a:pt x="22362" y="265906"/>
                    <a:pt x="25471" y="269014"/>
                  </a:cubicBezTo>
                  <a:lnTo>
                    <a:pt x="29580" y="270621"/>
                  </a:lnTo>
                  <a:lnTo>
                    <a:pt x="16118" y="285157"/>
                  </a:lnTo>
                  <a:lnTo>
                    <a:pt x="11354" y="283135"/>
                  </a:lnTo>
                  <a:cubicBezTo>
                    <a:pt x="4395" y="276179"/>
                    <a:pt x="0" y="266656"/>
                    <a:pt x="0" y="256390"/>
                  </a:cubicBezTo>
                  <a:lnTo>
                    <a:pt x="0" y="38090"/>
                  </a:lnTo>
                  <a:cubicBezTo>
                    <a:pt x="0" y="17580"/>
                    <a:pt x="17558" y="0"/>
                    <a:pt x="38090" y="0"/>
                  </a:cubicBezTo>
                  <a:close/>
                </a:path>
              </a:pathLst>
            </a:custGeom>
            <a:solidFill>
              <a:schemeClr val="bg1"/>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86" name="Freeform: Shape 185">
              <a:extLst>
                <a:ext uri="{FF2B5EF4-FFF2-40B4-BE49-F238E27FC236}">
                  <a16:creationId xmlns:a16="http://schemas.microsoft.com/office/drawing/2014/main" id="{0B87AAD3-8750-4015-99DA-95B71AA8E6B9}"/>
                </a:ext>
              </a:extLst>
            </p:cNvPr>
            <p:cNvSpPr/>
            <p:nvPr/>
          </p:nvSpPr>
          <p:spPr>
            <a:xfrm>
              <a:off x="1884956" y="3655822"/>
              <a:ext cx="59402" cy="82139"/>
            </a:xfrm>
            <a:custGeom>
              <a:avLst/>
              <a:gdLst>
                <a:gd name="connsiteX0" fmla="*/ 30748 w 59402"/>
                <a:gd name="connsiteY0" fmla="*/ 0 h 82139"/>
                <a:gd name="connsiteX1" fmla="*/ 45398 w 59402"/>
                <a:gd name="connsiteY1" fmla="*/ 2930 h 82139"/>
                <a:gd name="connsiteX2" fmla="*/ 54177 w 59402"/>
                <a:gd name="connsiteY2" fmla="*/ 11709 h 82139"/>
                <a:gd name="connsiteX3" fmla="*/ 58566 w 59402"/>
                <a:gd name="connsiteY3" fmla="*/ 24877 h 82139"/>
                <a:gd name="connsiteX4" fmla="*/ 59402 w 59402"/>
                <a:gd name="connsiteY4" fmla="*/ 34854 h 82139"/>
                <a:gd name="connsiteX5" fmla="*/ 43455 w 59402"/>
                <a:gd name="connsiteY5" fmla="*/ 52074 h 82139"/>
                <a:gd name="connsiteX6" fmla="*/ 43918 w 59402"/>
                <a:gd name="connsiteY6" fmla="*/ 49766 h 82139"/>
                <a:gd name="connsiteX7" fmla="*/ 43918 w 59402"/>
                <a:gd name="connsiteY7" fmla="*/ 30737 h 82139"/>
                <a:gd name="connsiteX8" fmla="*/ 40988 w 59402"/>
                <a:gd name="connsiteY8" fmla="*/ 24877 h 82139"/>
                <a:gd name="connsiteX9" fmla="*/ 39517 w 59402"/>
                <a:gd name="connsiteY9" fmla="*/ 19017 h 82139"/>
                <a:gd name="connsiteX10" fmla="*/ 36587 w 59402"/>
                <a:gd name="connsiteY10" fmla="*/ 14628 h 82139"/>
                <a:gd name="connsiteX11" fmla="*/ 33657 w 59402"/>
                <a:gd name="connsiteY11" fmla="*/ 13168 h 82139"/>
                <a:gd name="connsiteX12" fmla="*/ 29268 w 59402"/>
                <a:gd name="connsiteY12" fmla="*/ 13168 h 82139"/>
                <a:gd name="connsiteX13" fmla="*/ 23407 w 59402"/>
                <a:gd name="connsiteY13" fmla="*/ 14628 h 82139"/>
                <a:gd name="connsiteX14" fmla="*/ 19018 w 59402"/>
                <a:gd name="connsiteY14" fmla="*/ 20487 h 82139"/>
                <a:gd name="connsiteX15" fmla="*/ 17558 w 59402"/>
                <a:gd name="connsiteY15" fmla="*/ 29266 h 82139"/>
                <a:gd name="connsiteX16" fmla="*/ 17558 w 59402"/>
                <a:gd name="connsiteY16" fmla="*/ 57108 h 82139"/>
                <a:gd name="connsiteX17" fmla="*/ 20488 w 59402"/>
                <a:gd name="connsiteY17" fmla="*/ 65887 h 82139"/>
                <a:gd name="connsiteX18" fmla="*/ 24877 w 59402"/>
                <a:gd name="connsiteY18" fmla="*/ 70276 h 82139"/>
                <a:gd name="connsiteX19" fmla="*/ 26274 w 59402"/>
                <a:gd name="connsiteY19" fmla="*/ 70627 h 82139"/>
                <a:gd name="connsiteX20" fmla="*/ 15612 w 59402"/>
                <a:gd name="connsiteY20" fmla="*/ 82139 h 82139"/>
                <a:gd name="connsiteX21" fmla="*/ 14628 w 59402"/>
                <a:gd name="connsiteY21" fmla="*/ 81942 h 82139"/>
                <a:gd name="connsiteX22" fmla="*/ 5849 w 59402"/>
                <a:gd name="connsiteY22" fmla="*/ 73163 h 82139"/>
                <a:gd name="connsiteX23" fmla="*/ 1459 w 59402"/>
                <a:gd name="connsiteY23" fmla="*/ 59993 h 82139"/>
                <a:gd name="connsiteX24" fmla="*/ 0 w 59402"/>
                <a:gd name="connsiteY24" fmla="*/ 42435 h 82139"/>
                <a:gd name="connsiteX25" fmla="*/ 1459 w 59402"/>
                <a:gd name="connsiteY25" fmla="*/ 24877 h 82139"/>
                <a:gd name="connsiteX26" fmla="*/ 7319 w 59402"/>
                <a:gd name="connsiteY26" fmla="*/ 11709 h 82139"/>
                <a:gd name="connsiteX27" fmla="*/ 16098 w 59402"/>
                <a:gd name="connsiteY27" fmla="*/ 2930 h 82139"/>
                <a:gd name="connsiteX28" fmla="*/ 30748 w 59402"/>
                <a:gd name="connsiteY28" fmla="*/ 0 h 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402" h="82139">
                  <a:moveTo>
                    <a:pt x="30748" y="0"/>
                  </a:moveTo>
                  <a:cubicBezTo>
                    <a:pt x="36619" y="0"/>
                    <a:pt x="41008" y="1470"/>
                    <a:pt x="45398" y="2930"/>
                  </a:cubicBezTo>
                  <a:cubicBezTo>
                    <a:pt x="49600" y="4218"/>
                    <a:pt x="52889" y="7507"/>
                    <a:pt x="54177" y="11709"/>
                  </a:cubicBezTo>
                  <a:cubicBezTo>
                    <a:pt x="55636" y="16098"/>
                    <a:pt x="58566" y="20488"/>
                    <a:pt x="58566" y="24877"/>
                  </a:cubicBezTo>
                  <a:lnTo>
                    <a:pt x="59402" y="34854"/>
                  </a:lnTo>
                  <a:lnTo>
                    <a:pt x="43455" y="52074"/>
                  </a:lnTo>
                  <a:lnTo>
                    <a:pt x="43918" y="49766"/>
                  </a:lnTo>
                  <a:lnTo>
                    <a:pt x="43918" y="30737"/>
                  </a:lnTo>
                  <a:cubicBezTo>
                    <a:pt x="42447" y="30737"/>
                    <a:pt x="42447" y="27807"/>
                    <a:pt x="40988" y="24877"/>
                  </a:cubicBezTo>
                  <a:cubicBezTo>
                    <a:pt x="40988" y="21947"/>
                    <a:pt x="39517" y="20487"/>
                    <a:pt x="39517" y="19017"/>
                  </a:cubicBezTo>
                  <a:cubicBezTo>
                    <a:pt x="39517" y="17547"/>
                    <a:pt x="38058" y="16087"/>
                    <a:pt x="36587" y="14628"/>
                  </a:cubicBezTo>
                  <a:cubicBezTo>
                    <a:pt x="35117" y="13168"/>
                    <a:pt x="35128" y="13168"/>
                    <a:pt x="33657" y="13168"/>
                  </a:cubicBezTo>
                  <a:lnTo>
                    <a:pt x="29268" y="13168"/>
                  </a:lnTo>
                  <a:cubicBezTo>
                    <a:pt x="26337" y="13168"/>
                    <a:pt x="24877" y="13168"/>
                    <a:pt x="23407" y="14628"/>
                  </a:cubicBezTo>
                  <a:cubicBezTo>
                    <a:pt x="21601" y="16299"/>
                    <a:pt x="20114" y="18284"/>
                    <a:pt x="19018" y="20487"/>
                  </a:cubicBezTo>
                  <a:cubicBezTo>
                    <a:pt x="17558" y="23417"/>
                    <a:pt x="17558" y="26347"/>
                    <a:pt x="17558" y="29266"/>
                  </a:cubicBezTo>
                  <a:lnTo>
                    <a:pt x="17558" y="57108"/>
                  </a:lnTo>
                  <a:cubicBezTo>
                    <a:pt x="17558" y="61497"/>
                    <a:pt x="19018" y="64427"/>
                    <a:pt x="20488" y="65887"/>
                  </a:cubicBezTo>
                  <a:cubicBezTo>
                    <a:pt x="21947" y="68817"/>
                    <a:pt x="23418" y="70276"/>
                    <a:pt x="24877" y="70276"/>
                  </a:cubicBezTo>
                  <a:lnTo>
                    <a:pt x="26274" y="70627"/>
                  </a:lnTo>
                  <a:lnTo>
                    <a:pt x="15612" y="82139"/>
                  </a:lnTo>
                  <a:lnTo>
                    <a:pt x="14628" y="81942"/>
                  </a:lnTo>
                  <a:cubicBezTo>
                    <a:pt x="10419" y="80665"/>
                    <a:pt x="7125" y="77371"/>
                    <a:pt x="5849" y="73163"/>
                  </a:cubicBezTo>
                  <a:cubicBezTo>
                    <a:pt x="4378" y="70233"/>
                    <a:pt x="1459" y="64383"/>
                    <a:pt x="1459" y="59993"/>
                  </a:cubicBezTo>
                  <a:cubicBezTo>
                    <a:pt x="1459" y="55604"/>
                    <a:pt x="0" y="48273"/>
                    <a:pt x="0" y="42435"/>
                  </a:cubicBezTo>
                  <a:cubicBezTo>
                    <a:pt x="0" y="35105"/>
                    <a:pt x="0" y="29267"/>
                    <a:pt x="1459" y="24877"/>
                  </a:cubicBezTo>
                  <a:cubicBezTo>
                    <a:pt x="2930" y="19017"/>
                    <a:pt x="4389" y="14617"/>
                    <a:pt x="7319" y="11709"/>
                  </a:cubicBezTo>
                  <a:cubicBezTo>
                    <a:pt x="10246" y="7319"/>
                    <a:pt x="13171" y="4393"/>
                    <a:pt x="16098" y="2930"/>
                  </a:cubicBezTo>
                  <a:cubicBezTo>
                    <a:pt x="20488" y="1470"/>
                    <a:pt x="24877" y="0"/>
                    <a:pt x="30748" y="0"/>
                  </a:cubicBezTo>
                  <a:close/>
                </a:path>
              </a:pathLst>
            </a:custGeom>
            <a:solidFill>
              <a:schemeClr val="bg1"/>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87" name="Freeform: Shape 186">
              <a:extLst>
                <a:ext uri="{FF2B5EF4-FFF2-40B4-BE49-F238E27FC236}">
                  <a16:creationId xmlns:a16="http://schemas.microsoft.com/office/drawing/2014/main" id="{68383866-C620-4B0A-861C-132E43873EBF}"/>
                </a:ext>
              </a:extLst>
            </p:cNvPr>
            <p:cNvSpPr/>
            <p:nvPr/>
          </p:nvSpPr>
          <p:spPr>
            <a:xfrm>
              <a:off x="1824842" y="3657259"/>
              <a:ext cx="51950" cy="82041"/>
            </a:xfrm>
            <a:custGeom>
              <a:avLst/>
              <a:gdLst>
                <a:gd name="connsiteX0" fmla="*/ 19039 w 51950"/>
                <a:gd name="connsiteY0" fmla="*/ 0 h 82041"/>
                <a:gd name="connsiteX1" fmla="*/ 35148 w 51950"/>
                <a:gd name="connsiteY1" fmla="*/ 0 h 82041"/>
                <a:gd name="connsiteX2" fmla="*/ 35148 w 51950"/>
                <a:gd name="connsiteY2" fmla="*/ 70321 h 82041"/>
                <a:gd name="connsiteX3" fmla="*/ 49831 w 51950"/>
                <a:gd name="connsiteY3" fmla="*/ 70321 h 82041"/>
                <a:gd name="connsiteX4" fmla="*/ 51302 w 51950"/>
                <a:gd name="connsiteY4" fmla="*/ 71780 h 82041"/>
                <a:gd name="connsiteX5" fmla="*/ 51302 w 51950"/>
                <a:gd name="connsiteY5" fmla="*/ 73251 h 82041"/>
                <a:gd name="connsiteX6" fmla="*/ 51302 w 51950"/>
                <a:gd name="connsiteY6" fmla="*/ 80581 h 82041"/>
                <a:gd name="connsiteX7" fmla="*/ 49887 w 51950"/>
                <a:gd name="connsiteY7" fmla="*/ 82041 h 82041"/>
                <a:gd name="connsiteX8" fmla="*/ 49831 w 51950"/>
                <a:gd name="connsiteY8" fmla="*/ 82041 h 82041"/>
                <a:gd name="connsiteX9" fmla="*/ 1470 w 51950"/>
                <a:gd name="connsiteY9" fmla="*/ 82041 h 82041"/>
                <a:gd name="connsiteX10" fmla="*/ 11 w 51950"/>
                <a:gd name="connsiteY10" fmla="*/ 80581 h 82041"/>
                <a:gd name="connsiteX11" fmla="*/ 11 w 51950"/>
                <a:gd name="connsiteY11" fmla="*/ 71802 h 82041"/>
                <a:gd name="connsiteX12" fmla="*/ 1403 w 51950"/>
                <a:gd name="connsiteY12" fmla="*/ 70343 h 82041"/>
                <a:gd name="connsiteX13" fmla="*/ 1470 w 51950"/>
                <a:gd name="connsiteY13" fmla="*/ 70343 h 82041"/>
                <a:gd name="connsiteX14" fmla="*/ 19028 w 51950"/>
                <a:gd name="connsiteY14" fmla="*/ 70343 h 82041"/>
                <a:gd name="connsiteX15" fmla="*/ 19028 w 51950"/>
                <a:gd name="connsiteY15" fmla="*/ 16132 h 82041"/>
                <a:gd name="connsiteX16" fmla="*/ 5860 w 51950"/>
                <a:gd name="connsiteY16" fmla="*/ 23462 h 82041"/>
                <a:gd name="connsiteX17" fmla="*/ 2930 w 51950"/>
                <a:gd name="connsiteY17" fmla="*/ 24922 h 82041"/>
                <a:gd name="connsiteX18" fmla="*/ 1459 w 51950"/>
                <a:gd name="connsiteY18" fmla="*/ 24922 h 82041"/>
                <a:gd name="connsiteX19" fmla="*/ 67 w 51950"/>
                <a:gd name="connsiteY19" fmla="*/ 23462 h 82041"/>
                <a:gd name="connsiteX20" fmla="*/ 0 w 51950"/>
                <a:gd name="connsiteY20" fmla="*/ 23462 h 82041"/>
                <a:gd name="connsiteX21" fmla="*/ 0 w 51950"/>
                <a:gd name="connsiteY21" fmla="*/ 16132 h 82041"/>
                <a:gd name="connsiteX22" fmla="*/ 11 w 51950"/>
                <a:gd name="connsiteY22" fmla="*/ 16110 h 82041"/>
                <a:gd name="connsiteX23" fmla="*/ 11 w 51950"/>
                <a:gd name="connsiteY23" fmla="*/ 13180 h 82041"/>
                <a:gd name="connsiteX24" fmla="*/ 1481 w 51950"/>
                <a:gd name="connsiteY24" fmla="*/ 11720 h 82041"/>
                <a:gd name="connsiteX25" fmla="*/ 19039 w 51950"/>
                <a:gd name="connsiteY25" fmla="*/ 0 h 8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950" h="82041">
                  <a:moveTo>
                    <a:pt x="19039" y="0"/>
                  </a:moveTo>
                  <a:lnTo>
                    <a:pt x="35148" y="0"/>
                  </a:lnTo>
                  <a:lnTo>
                    <a:pt x="35148" y="70321"/>
                  </a:lnTo>
                  <a:lnTo>
                    <a:pt x="49831" y="70321"/>
                  </a:lnTo>
                  <a:lnTo>
                    <a:pt x="51302" y="71780"/>
                  </a:lnTo>
                  <a:cubicBezTo>
                    <a:pt x="52761" y="73251"/>
                    <a:pt x="51302" y="73251"/>
                    <a:pt x="51302" y="73251"/>
                  </a:cubicBezTo>
                  <a:lnTo>
                    <a:pt x="51302" y="80581"/>
                  </a:lnTo>
                  <a:cubicBezTo>
                    <a:pt x="51314" y="81375"/>
                    <a:pt x="50681" y="82029"/>
                    <a:pt x="49887" y="82041"/>
                  </a:cubicBezTo>
                  <a:cubicBezTo>
                    <a:pt x="49869" y="82041"/>
                    <a:pt x="49850" y="82041"/>
                    <a:pt x="49831" y="82041"/>
                  </a:cubicBezTo>
                  <a:lnTo>
                    <a:pt x="1470" y="82041"/>
                  </a:lnTo>
                  <a:lnTo>
                    <a:pt x="11" y="80581"/>
                  </a:lnTo>
                  <a:lnTo>
                    <a:pt x="11" y="71802"/>
                  </a:lnTo>
                  <a:cubicBezTo>
                    <a:pt x="-8" y="71014"/>
                    <a:pt x="616" y="70362"/>
                    <a:pt x="1403" y="70343"/>
                  </a:cubicBezTo>
                  <a:cubicBezTo>
                    <a:pt x="1426" y="70343"/>
                    <a:pt x="1448" y="70343"/>
                    <a:pt x="1470" y="70343"/>
                  </a:cubicBezTo>
                  <a:lnTo>
                    <a:pt x="19028" y="70343"/>
                  </a:lnTo>
                  <a:lnTo>
                    <a:pt x="19028" y="16132"/>
                  </a:lnTo>
                  <a:lnTo>
                    <a:pt x="5860" y="23462"/>
                  </a:lnTo>
                  <a:cubicBezTo>
                    <a:pt x="4389" y="23462"/>
                    <a:pt x="4389" y="24922"/>
                    <a:pt x="2930" y="24922"/>
                  </a:cubicBezTo>
                  <a:lnTo>
                    <a:pt x="1459" y="24922"/>
                  </a:lnTo>
                  <a:cubicBezTo>
                    <a:pt x="1478" y="24134"/>
                    <a:pt x="853" y="23481"/>
                    <a:pt x="67" y="23462"/>
                  </a:cubicBezTo>
                  <a:cubicBezTo>
                    <a:pt x="44" y="23462"/>
                    <a:pt x="22" y="23462"/>
                    <a:pt x="0" y="23462"/>
                  </a:cubicBezTo>
                  <a:lnTo>
                    <a:pt x="0" y="16132"/>
                  </a:lnTo>
                  <a:lnTo>
                    <a:pt x="11" y="16110"/>
                  </a:lnTo>
                  <a:lnTo>
                    <a:pt x="11" y="13180"/>
                  </a:lnTo>
                  <a:lnTo>
                    <a:pt x="1481" y="11720"/>
                  </a:lnTo>
                  <a:lnTo>
                    <a:pt x="19039" y="0"/>
                  </a:lnTo>
                  <a:close/>
                </a:path>
              </a:pathLst>
            </a:custGeom>
            <a:solidFill>
              <a:schemeClr val="bg1"/>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88" name="Freeform: Shape 187">
              <a:extLst>
                <a:ext uri="{FF2B5EF4-FFF2-40B4-BE49-F238E27FC236}">
                  <a16:creationId xmlns:a16="http://schemas.microsoft.com/office/drawing/2014/main" id="{DE040EB7-84FE-444E-9A65-BD44544E1CDE}"/>
                </a:ext>
              </a:extLst>
            </p:cNvPr>
            <p:cNvSpPr/>
            <p:nvPr/>
          </p:nvSpPr>
          <p:spPr>
            <a:xfrm>
              <a:off x="1769463" y="3677335"/>
              <a:ext cx="234108" cy="205523"/>
            </a:xfrm>
            <a:custGeom>
              <a:avLst/>
              <a:gdLst>
                <a:gd name="connsiteX0" fmla="*/ 187250 w 234108"/>
                <a:gd name="connsiteY0" fmla="*/ 0 h 205523"/>
                <a:gd name="connsiteX1" fmla="*/ 187250 w 234108"/>
                <a:gd name="connsiteY1" fmla="*/ 434 h 205523"/>
                <a:gd name="connsiteX2" fmla="*/ 234108 w 234108"/>
                <a:gd name="connsiteY2" fmla="*/ 434 h 205523"/>
                <a:gd name="connsiteX3" fmla="*/ 234108 w 234108"/>
                <a:gd name="connsiteY3" fmla="*/ 187965 h 205523"/>
                <a:gd name="connsiteX4" fmla="*/ 216550 w 234108"/>
                <a:gd name="connsiteY4" fmla="*/ 205523 h 205523"/>
                <a:gd name="connsiteX5" fmla="*/ 8510 w 234108"/>
                <a:gd name="connsiteY5" fmla="*/ 205523 h 205523"/>
                <a:gd name="connsiteX6" fmla="*/ 0 w 234108"/>
                <a:gd name="connsiteY6" fmla="*/ 202195 h 205523"/>
                <a:gd name="connsiteX7" fmla="*/ 49250 w 234108"/>
                <a:gd name="connsiteY7" fmla="*/ 149014 h 205523"/>
                <a:gd name="connsiteX8" fmla="*/ 49563 w 234108"/>
                <a:gd name="connsiteY8" fmla="*/ 152750 h 205523"/>
                <a:gd name="connsiteX9" fmla="*/ 53952 w 234108"/>
                <a:gd name="connsiteY9" fmla="*/ 165919 h 205523"/>
                <a:gd name="connsiteX10" fmla="*/ 62731 w 234108"/>
                <a:gd name="connsiteY10" fmla="*/ 174698 h 205523"/>
                <a:gd name="connsiteX11" fmla="*/ 77381 w 234108"/>
                <a:gd name="connsiteY11" fmla="*/ 177628 h 205523"/>
                <a:gd name="connsiteX12" fmla="*/ 92031 w 234108"/>
                <a:gd name="connsiteY12" fmla="*/ 174698 h 205523"/>
                <a:gd name="connsiteX13" fmla="*/ 100810 w 234108"/>
                <a:gd name="connsiteY13" fmla="*/ 165919 h 205523"/>
                <a:gd name="connsiteX14" fmla="*/ 106670 w 234108"/>
                <a:gd name="connsiteY14" fmla="*/ 152750 h 205523"/>
                <a:gd name="connsiteX15" fmla="*/ 108129 w 234108"/>
                <a:gd name="connsiteY15" fmla="*/ 135193 h 205523"/>
                <a:gd name="connsiteX16" fmla="*/ 106670 w 234108"/>
                <a:gd name="connsiteY16" fmla="*/ 117635 h 205523"/>
                <a:gd name="connsiteX17" fmla="*/ 102280 w 234108"/>
                <a:gd name="connsiteY17" fmla="*/ 104466 h 205523"/>
                <a:gd name="connsiteX18" fmla="*/ 96167 w 234108"/>
                <a:gd name="connsiteY18" fmla="*/ 98353 h 205523"/>
                <a:gd name="connsiteX19" fmla="*/ 131105 w 234108"/>
                <a:gd name="connsiteY19" fmla="*/ 60626 h 205523"/>
                <a:gd name="connsiteX20" fmla="*/ 144771 w 234108"/>
                <a:gd name="connsiteY20" fmla="*/ 63359 h 205523"/>
                <a:gd name="connsiteX21" fmla="*/ 159420 w 234108"/>
                <a:gd name="connsiteY21" fmla="*/ 60429 h 205523"/>
                <a:gd name="connsiteX22" fmla="*/ 168199 w 234108"/>
                <a:gd name="connsiteY22" fmla="*/ 51650 h 205523"/>
                <a:gd name="connsiteX23" fmla="*/ 174059 w 234108"/>
                <a:gd name="connsiteY23" fmla="*/ 38480 h 205523"/>
                <a:gd name="connsiteX24" fmla="*/ 174059 w 234108"/>
                <a:gd name="connsiteY24" fmla="*/ 38524 h 205523"/>
                <a:gd name="connsiteX25" fmla="*/ 175530 w 234108"/>
                <a:gd name="connsiteY25" fmla="*/ 20922 h 205523"/>
                <a:gd name="connsiteX26" fmla="*/ 174895 w 234108"/>
                <a:gd name="connsiteY26" fmla="*/ 13341 h 205523"/>
                <a:gd name="connsiteX27" fmla="*/ 187250 w 234108"/>
                <a:gd name="connsiteY27" fmla="*/ 0 h 205523"/>
                <a:gd name="connsiteX28" fmla="*/ 140326 w 234108"/>
                <a:gd name="connsiteY28" fmla="*/ 94195 h 205523"/>
                <a:gd name="connsiteX29" fmla="*/ 122768 w 234108"/>
                <a:gd name="connsiteY29" fmla="*/ 105915 h 205523"/>
                <a:gd name="connsiteX30" fmla="*/ 121309 w 234108"/>
                <a:gd name="connsiteY30" fmla="*/ 107385 h 205523"/>
                <a:gd name="connsiteX31" fmla="*/ 121309 w 234108"/>
                <a:gd name="connsiteY31" fmla="*/ 117635 h 205523"/>
                <a:gd name="connsiteX32" fmla="*/ 121365 w 234108"/>
                <a:gd name="connsiteY32" fmla="*/ 117635 h 205523"/>
                <a:gd name="connsiteX33" fmla="*/ 122768 w 234108"/>
                <a:gd name="connsiteY33" fmla="*/ 119105 h 205523"/>
                <a:gd name="connsiteX34" fmla="*/ 124228 w 234108"/>
                <a:gd name="connsiteY34" fmla="*/ 119105 h 205523"/>
                <a:gd name="connsiteX35" fmla="*/ 127158 w 234108"/>
                <a:gd name="connsiteY35" fmla="*/ 117635 h 205523"/>
                <a:gd name="connsiteX36" fmla="*/ 140326 w 234108"/>
                <a:gd name="connsiteY36" fmla="*/ 110315 h 205523"/>
                <a:gd name="connsiteX37" fmla="*/ 140326 w 234108"/>
                <a:gd name="connsiteY37" fmla="*/ 164481 h 205523"/>
                <a:gd name="connsiteX38" fmla="*/ 122768 w 234108"/>
                <a:gd name="connsiteY38" fmla="*/ 164481 h 205523"/>
                <a:gd name="connsiteX39" fmla="*/ 122712 w 234108"/>
                <a:gd name="connsiteY39" fmla="*/ 164481 h 205523"/>
                <a:gd name="connsiteX40" fmla="*/ 121309 w 234108"/>
                <a:gd name="connsiteY40" fmla="*/ 165952 h 205523"/>
                <a:gd name="connsiteX41" fmla="*/ 121309 w 234108"/>
                <a:gd name="connsiteY41" fmla="*/ 174731 h 205523"/>
                <a:gd name="connsiteX42" fmla="*/ 122768 w 234108"/>
                <a:gd name="connsiteY42" fmla="*/ 176201 h 205523"/>
                <a:gd name="connsiteX43" fmla="*/ 171129 w 234108"/>
                <a:gd name="connsiteY43" fmla="*/ 176201 h 205523"/>
                <a:gd name="connsiteX44" fmla="*/ 171196 w 234108"/>
                <a:gd name="connsiteY44" fmla="*/ 176201 h 205523"/>
                <a:gd name="connsiteX45" fmla="*/ 172600 w 234108"/>
                <a:gd name="connsiteY45" fmla="*/ 174731 h 205523"/>
                <a:gd name="connsiteX46" fmla="*/ 172600 w 234108"/>
                <a:gd name="connsiteY46" fmla="*/ 173271 h 205523"/>
                <a:gd name="connsiteX47" fmla="*/ 172567 w 234108"/>
                <a:gd name="connsiteY47" fmla="*/ 173315 h 205523"/>
                <a:gd name="connsiteX48" fmla="*/ 172567 w 234108"/>
                <a:gd name="connsiteY48" fmla="*/ 165985 h 205523"/>
                <a:gd name="connsiteX49" fmla="*/ 171097 w 234108"/>
                <a:gd name="connsiteY49" fmla="*/ 164514 h 205523"/>
                <a:gd name="connsiteX50" fmla="*/ 156447 w 234108"/>
                <a:gd name="connsiteY50" fmla="*/ 164514 h 205523"/>
                <a:gd name="connsiteX51" fmla="*/ 156447 w 234108"/>
                <a:gd name="connsiteY51" fmla="*/ 94195 h 205523"/>
                <a:gd name="connsiteX52" fmla="*/ 140326 w 234108"/>
                <a:gd name="connsiteY52" fmla="*/ 94195 h 2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34108" h="205523">
                  <a:moveTo>
                    <a:pt x="187250" y="0"/>
                  </a:moveTo>
                  <a:lnTo>
                    <a:pt x="187250" y="434"/>
                  </a:lnTo>
                  <a:lnTo>
                    <a:pt x="234108" y="434"/>
                  </a:lnTo>
                  <a:lnTo>
                    <a:pt x="234108" y="187965"/>
                  </a:lnTo>
                  <a:cubicBezTo>
                    <a:pt x="233966" y="197603"/>
                    <a:pt x="226188" y="205382"/>
                    <a:pt x="216550" y="205523"/>
                  </a:cubicBezTo>
                  <a:lnTo>
                    <a:pt x="8510" y="205523"/>
                  </a:lnTo>
                  <a:lnTo>
                    <a:pt x="0" y="202195"/>
                  </a:lnTo>
                  <a:lnTo>
                    <a:pt x="49250" y="149014"/>
                  </a:lnTo>
                  <a:lnTo>
                    <a:pt x="49563" y="152750"/>
                  </a:lnTo>
                  <a:cubicBezTo>
                    <a:pt x="49563" y="157140"/>
                    <a:pt x="52493" y="161529"/>
                    <a:pt x="53952" y="165919"/>
                  </a:cubicBezTo>
                  <a:cubicBezTo>
                    <a:pt x="55228" y="170127"/>
                    <a:pt x="58523" y="173422"/>
                    <a:pt x="62731" y="174698"/>
                  </a:cubicBezTo>
                  <a:cubicBezTo>
                    <a:pt x="67121" y="176168"/>
                    <a:pt x="71510" y="177628"/>
                    <a:pt x="77381" y="177628"/>
                  </a:cubicBezTo>
                  <a:cubicBezTo>
                    <a:pt x="83252" y="177628"/>
                    <a:pt x="87641" y="176168"/>
                    <a:pt x="92031" y="174698"/>
                  </a:cubicBezTo>
                  <a:cubicBezTo>
                    <a:pt x="94950" y="173249"/>
                    <a:pt x="97880" y="170308"/>
                    <a:pt x="100810" y="165919"/>
                  </a:cubicBezTo>
                  <a:cubicBezTo>
                    <a:pt x="103740" y="163011"/>
                    <a:pt x="105199" y="158610"/>
                    <a:pt x="106670" y="152750"/>
                  </a:cubicBezTo>
                  <a:cubicBezTo>
                    <a:pt x="108129" y="148361"/>
                    <a:pt x="108129" y="142545"/>
                    <a:pt x="108129" y="135193"/>
                  </a:cubicBezTo>
                  <a:cubicBezTo>
                    <a:pt x="108129" y="129355"/>
                    <a:pt x="108129" y="123495"/>
                    <a:pt x="106670" y="117635"/>
                  </a:cubicBezTo>
                  <a:cubicBezTo>
                    <a:pt x="106670" y="113245"/>
                    <a:pt x="103751" y="108856"/>
                    <a:pt x="102280" y="104466"/>
                  </a:cubicBezTo>
                  <a:lnTo>
                    <a:pt x="96167" y="98353"/>
                  </a:lnTo>
                  <a:lnTo>
                    <a:pt x="131105" y="60626"/>
                  </a:lnTo>
                  <a:lnTo>
                    <a:pt x="144771" y="63359"/>
                  </a:lnTo>
                  <a:cubicBezTo>
                    <a:pt x="150642" y="63359"/>
                    <a:pt x="155031" y="61888"/>
                    <a:pt x="159420" y="60429"/>
                  </a:cubicBezTo>
                  <a:cubicBezTo>
                    <a:pt x="162347" y="58966"/>
                    <a:pt x="165273" y="56039"/>
                    <a:pt x="168199" y="51650"/>
                  </a:cubicBezTo>
                  <a:cubicBezTo>
                    <a:pt x="171129" y="48731"/>
                    <a:pt x="172600" y="44340"/>
                    <a:pt x="174059" y="38480"/>
                  </a:cubicBezTo>
                  <a:lnTo>
                    <a:pt x="174059" y="38524"/>
                  </a:lnTo>
                  <a:cubicBezTo>
                    <a:pt x="174059" y="34124"/>
                    <a:pt x="175530" y="28264"/>
                    <a:pt x="175530" y="20922"/>
                  </a:cubicBezTo>
                  <a:lnTo>
                    <a:pt x="174895" y="13341"/>
                  </a:lnTo>
                  <a:lnTo>
                    <a:pt x="187250" y="0"/>
                  </a:lnTo>
                  <a:close/>
                  <a:moveTo>
                    <a:pt x="140326" y="94195"/>
                  </a:moveTo>
                  <a:lnTo>
                    <a:pt x="122768" y="105915"/>
                  </a:lnTo>
                  <a:lnTo>
                    <a:pt x="121309" y="107385"/>
                  </a:lnTo>
                  <a:lnTo>
                    <a:pt x="121309" y="117635"/>
                  </a:lnTo>
                  <a:cubicBezTo>
                    <a:pt x="121327" y="117635"/>
                    <a:pt x="121346" y="117635"/>
                    <a:pt x="121365" y="117635"/>
                  </a:cubicBezTo>
                  <a:cubicBezTo>
                    <a:pt x="122158" y="117653"/>
                    <a:pt x="122787" y="118312"/>
                    <a:pt x="122768" y="119105"/>
                  </a:cubicBezTo>
                  <a:lnTo>
                    <a:pt x="124228" y="119105"/>
                  </a:lnTo>
                  <a:cubicBezTo>
                    <a:pt x="125687" y="119105"/>
                    <a:pt x="125687" y="117635"/>
                    <a:pt x="127158" y="117635"/>
                  </a:cubicBezTo>
                  <a:lnTo>
                    <a:pt x="140326" y="110315"/>
                  </a:lnTo>
                  <a:lnTo>
                    <a:pt x="140326" y="164481"/>
                  </a:lnTo>
                  <a:lnTo>
                    <a:pt x="122768" y="164481"/>
                  </a:lnTo>
                  <a:cubicBezTo>
                    <a:pt x="122750" y="164481"/>
                    <a:pt x="122731" y="164481"/>
                    <a:pt x="122712" y="164481"/>
                  </a:cubicBezTo>
                  <a:cubicBezTo>
                    <a:pt x="121919" y="164500"/>
                    <a:pt x="121290" y="165158"/>
                    <a:pt x="121309" y="165952"/>
                  </a:cubicBezTo>
                  <a:lnTo>
                    <a:pt x="121309" y="174731"/>
                  </a:lnTo>
                  <a:lnTo>
                    <a:pt x="122768" y="176201"/>
                  </a:lnTo>
                  <a:lnTo>
                    <a:pt x="171129" y="176201"/>
                  </a:lnTo>
                  <a:cubicBezTo>
                    <a:pt x="171151" y="176201"/>
                    <a:pt x="171173" y="176201"/>
                    <a:pt x="171196" y="176201"/>
                  </a:cubicBezTo>
                  <a:cubicBezTo>
                    <a:pt x="171990" y="176183"/>
                    <a:pt x="172619" y="175524"/>
                    <a:pt x="172600" y="174731"/>
                  </a:cubicBezTo>
                  <a:lnTo>
                    <a:pt x="172600" y="173271"/>
                  </a:lnTo>
                  <a:lnTo>
                    <a:pt x="172567" y="173315"/>
                  </a:lnTo>
                  <a:lnTo>
                    <a:pt x="172567" y="165985"/>
                  </a:lnTo>
                  <a:lnTo>
                    <a:pt x="171097" y="164514"/>
                  </a:lnTo>
                  <a:lnTo>
                    <a:pt x="156447" y="164514"/>
                  </a:lnTo>
                  <a:lnTo>
                    <a:pt x="156447" y="94195"/>
                  </a:lnTo>
                  <a:lnTo>
                    <a:pt x="140326" y="94195"/>
                  </a:lnTo>
                  <a:close/>
                </a:path>
              </a:pathLst>
            </a:custGeom>
            <a:solidFill>
              <a:srgbClr val="59B4D9"/>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89" name="Freeform: Shape 188">
              <a:extLst>
                <a:ext uri="{FF2B5EF4-FFF2-40B4-BE49-F238E27FC236}">
                  <a16:creationId xmlns:a16="http://schemas.microsoft.com/office/drawing/2014/main" id="{AD92CAE0-92E7-41B5-96F3-F74E8CC953F4}"/>
                </a:ext>
              </a:extLst>
            </p:cNvPr>
            <p:cNvSpPr/>
            <p:nvPr/>
          </p:nvSpPr>
          <p:spPr>
            <a:xfrm>
              <a:off x="1911230" y="3707895"/>
              <a:ext cx="17181" cy="19712"/>
            </a:xfrm>
            <a:custGeom>
              <a:avLst/>
              <a:gdLst>
                <a:gd name="connsiteX0" fmla="*/ 17181 w 17181"/>
                <a:gd name="connsiteY0" fmla="*/ 0 h 19712"/>
                <a:gd name="connsiteX1" fmla="*/ 16173 w 17181"/>
                <a:gd name="connsiteY1" fmla="*/ 5023 h 19712"/>
                <a:gd name="connsiteX2" fmla="*/ 14714 w 17181"/>
                <a:gd name="connsiteY2" fmla="*/ 10883 h 19712"/>
                <a:gd name="connsiteX3" fmla="*/ 11784 w 17181"/>
                <a:gd name="connsiteY3" fmla="*/ 15272 h 19712"/>
                <a:gd name="connsiteX4" fmla="*/ 8854 w 17181"/>
                <a:gd name="connsiteY4" fmla="*/ 18202 h 19712"/>
                <a:gd name="connsiteX5" fmla="*/ 4464 w 17181"/>
                <a:gd name="connsiteY5" fmla="*/ 19673 h 19712"/>
                <a:gd name="connsiteX6" fmla="*/ 0 w 17181"/>
                <a:gd name="connsiteY6" fmla="*/ 18553 h 19712"/>
                <a:gd name="connsiteX7" fmla="*/ 17181 w 17181"/>
                <a:gd name="connsiteY7" fmla="*/ 0 h 1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81" h="19712">
                  <a:moveTo>
                    <a:pt x="17181" y="0"/>
                  </a:moveTo>
                  <a:lnTo>
                    <a:pt x="16173" y="5023"/>
                  </a:lnTo>
                  <a:cubicBezTo>
                    <a:pt x="16173" y="7953"/>
                    <a:pt x="14714" y="9412"/>
                    <a:pt x="14714" y="10883"/>
                  </a:cubicBezTo>
                  <a:cubicBezTo>
                    <a:pt x="13243" y="12342"/>
                    <a:pt x="13243" y="13813"/>
                    <a:pt x="11784" y="15272"/>
                  </a:cubicBezTo>
                  <a:cubicBezTo>
                    <a:pt x="11677" y="16845"/>
                    <a:pt x="10426" y="18096"/>
                    <a:pt x="8854" y="18202"/>
                  </a:cubicBezTo>
                  <a:cubicBezTo>
                    <a:pt x="7687" y="19329"/>
                    <a:pt x="6074" y="19870"/>
                    <a:pt x="4464" y="19673"/>
                  </a:cubicBezTo>
                  <a:lnTo>
                    <a:pt x="0" y="18553"/>
                  </a:lnTo>
                  <a:lnTo>
                    <a:pt x="17181" y="0"/>
                  </a:lnTo>
                  <a:close/>
                </a:path>
              </a:pathLst>
            </a:custGeom>
            <a:solidFill>
              <a:srgbClr val="59B4D9"/>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0" name="Freeform: Shape 189">
              <a:extLst>
                <a:ext uri="{FF2B5EF4-FFF2-40B4-BE49-F238E27FC236}">
                  <a16:creationId xmlns:a16="http://schemas.microsoft.com/office/drawing/2014/main" id="{12E16529-3FF9-495F-BE34-592D162739CA}"/>
                </a:ext>
              </a:extLst>
            </p:cNvPr>
            <p:cNvSpPr/>
            <p:nvPr/>
          </p:nvSpPr>
          <p:spPr>
            <a:xfrm>
              <a:off x="1817555" y="3770092"/>
              <a:ext cx="48075" cy="56257"/>
            </a:xfrm>
            <a:custGeom>
              <a:avLst/>
              <a:gdLst>
                <a:gd name="connsiteX0" fmla="*/ 30759 w 48075"/>
                <a:gd name="connsiteY0" fmla="*/ 0 h 56257"/>
                <a:gd name="connsiteX1" fmla="*/ 45409 w 48075"/>
                <a:gd name="connsiteY1" fmla="*/ 2930 h 56257"/>
                <a:gd name="connsiteX2" fmla="*/ 48075 w 48075"/>
                <a:gd name="connsiteY2" fmla="*/ 5596 h 56257"/>
                <a:gd name="connsiteX3" fmla="*/ 38757 w 48075"/>
                <a:gd name="connsiteY3" fmla="*/ 15658 h 56257"/>
                <a:gd name="connsiteX4" fmla="*/ 38068 w 48075"/>
                <a:gd name="connsiteY4" fmla="*/ 14626 h 56257"/>
                <a:gd name="connsiteX5" fmla="*/ 35138 w 48075"/>
                <a:gd name="connsiteY5" fmla="*/ 13156 h 56257"/>
                <a:gd name="connsiteX6" fmla="*/ 30749 w 48075"/>
                <a:gd name="connsiteY6" fmla="*/ 13156 h 56257"/>
                <a:gd name="connsiteX7" fmla="*/ 24888 w 48075"/>
                <a:gd name="connsiteY7" fmla="*/ 14626 h 56257"/>
                <a:gd name="connsiteX8" fmla="*/ 20498 w 48075"/>
                <a:gd name="connsiteY8" fmla="*/ 20486 h 56257"/>
                <a:gd name="connsiteX9" fmla="*/ 19028 w 48075"/>
                <a:gd name="connsiteY9" fmla="*/ 29265 h 56257"/>
                <a:gd name="connsiteX10" fmla="*/ 19028 w 48075"/>
                <a:gd name="connsiteY10" fmla="*/ 36961 h 56257"/>
                <a:gd name="connsiteX11" fmla="*/ 1158 w 48075"/>
                <a:gd name="connsiteY11" fmla="*/ 56257 h 56257"/>
                <a:gd name="connsiteX12" fmla="*/ 0 w 48075"/>
                <a:gd name="connsiteY12" fmla="*/ 42436 h 56257"/>
                <a:gd name="connsiteX13" fmla="*/ 1471 w 48075"/>
                <a:gd name="connsiteY13" fmla="*/ 24878 h 56257"/>
                <a:gd name="connsiteX14" fmla="*/ 7331 w 48075"/>
                <a:gd name="connsiteY14" fmla="*/ 11709 h 56257"/>
                <a:gd name="connsiteX15" fmla="*/ 16110 w 48075"/>
                <a:gd name="connsiteY15" fmla="*/ 2930 h 56257"/>
                <a:gd name="connsiteX16" fmla="*/ 30759 w 48075"/>
                <a:gd name="connsiteY16" fmla="*/ 0 h 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075" h="56257">
                  <a:moveTo>
                    <a:pt x="30759" y="0"/>
                  </a:moveTo>
                  <a:cubicBezTo>
                    <a:pt x="36630" y="0"/>
                    <a:pt x="41020" y="1460"/>
                    <a:pt x="45409" y="2930"/>
                  </a:cubicBezTo>
                  <a:lnTo>
                    <a:pt x="48075" y="5596"/>
                  </a:lnTo>
                  <a:lnTo>
                    <a:pt x="38757" y="15658"/>
                  </a:lnTo>
                  <a:lnTo>
                    <a:pt x="38068" y="14626"/>
                  </a:lnTo>
                  <a:cubicBezTo>
                    <a:pt x="36609" y="13167"/>
                    <a:pt x="36598" y="13156"/>
                    <a:pt x="35138" y="13156"/>
                  </a:cubicBezTo>
                  <a:lnTo>
                    <a:pt x="30749" y="13156"/>
                  </a:lnTo>
                  <a:cubicBezTo>
                    <a:pt x="27818" y="13156"/>
                    <a:pt x="26358" y="13156"/>
                    <a:pt x="24888" y="14626"/>
                  </a:cubicBezTo>
                  <a:cubicBezTo>
                    <a:pt x="23079" y="16296"/>
                    <a:pt x="21591" y="18282"/>
                    <a:pt x="20498" y="20486"/>
                  </a:cubicBezTo>
                  <a:cubicBezTo>
                    <a:pt x="19028" y="23416"/>
                    <a:pt x="19028" y="26346"/>
                    <a:pt x="19028" y="29265"/>
                  </a:cubicBezTo>
                  <a:lnTo>
                    <a:pt x="19028" y="36961"/>
                  </a:lnTo>
                  <a:lnTo>
                    <a:pt x="1158" y="56257"/>
                  </a:lnTo>
                  <a:lnTo>
                    <a:pt x="0" y="42436"/>
                  </a:lnTo>
                  <a:cubicBezTo>
                    <a:pt x="0" y="35116"/>
                    <a:pt x="0" y="29267"/>
                    <a:pt x="1471" y="24878"/>
                  </a:cubicBezTo>
                  <a:cubicBezTo>
                    <a:pt x="2930" y="19018"/>
                    <a:pt x="4401" y="14628"/>
                    <a:pt x="7331" y="11709"/>
                  </a:cubicBezTo>
                  <a:cubicBezTo>
                    <a:pt x="10261" y="8790"/>
                    <a:pt x="13191" y="4379"/>
                    <a:pt x="16110" y="2930"/>
                  </a:cubicBezTo>
                  <a:cubicBezTo>
                    <a:pt x="20499" y="1460"/>
                    <a:pt x="24889" y="0"/>
                    <a:pt x="30759" y="0"/>
                  </a:cubicBezTo>
                  <a:close/>
                </a:path>
              </a:pathLst>
            </a:custGeom>
            <a:solidFill>
              <a:schemeClr val="bg1"/>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1" name="Freeform: Shape 190">
              <a:extLst>
                <a:ext uri="{FF2B5EF4-FFF2-40B4-BE49-F238E27FC236}">
                  <a16:creationId xmlns:a16="http://schemas.microsoft.com/office/drawing/2014/main" id="{EB91562A-74C6-4FF7-8980-5E962A3EA80D}"/>
                </a:ext>
              </a:extLst>
            </p:cNvPr>
            <p:cNvSpPr/>
            <p:nvPr/>
          </p:nvSpPr>
          <p:spPr>
            <a:xfrm>
              <a:off x="1836583" y="3785749"/>
              <a:ext cx="26360" cy="56106"/>
            </a:xfrm>
            <a:custGeom>
              <a:avLst/>
              <a:gdLst>
                <a:gd name="connsiteX0" fmla="*/ 19729 w 26360"/>
                <a:gd name="connsiteY0" fmla="*/ 0 h 56106"/>
                <a:gd name="connsiteX1" fmla="*/ 21970 w 26360"/>
                <a:gd name="connsiteY1" fmla="*/ 3358 h 56106"/>
                <a:gd name="connsiteX2" fmla="*/ 23430 w 26360"/>
                <a:gd name="connsiteY2" fmla="*/ 9218 h 56106"/>
                <a:gd name="connsiteX3" fmla="*/ 26360 w 26360"/>
                <a:gd name="connsiteY3" fmla="*/ 15078 h 56106"/>
                <a:gd name="connsiteX4" fmla="*/ 26360 w 26360"/>
                <a:gd name="connsiteY4" fmla="*/ 34107 h 56106"/>
                <a:gd name="connsiteX5" fmla="*/ 24900 w 26360"/>
                <a:gd name="connsiteY5" fmla="*/ 41427 h 56106"/>
                <a:gd name="connsiteX6" fmla="*/ 23430 w 26360"/>
                <a:gd name="connsiteY6" fmla="*/ 47287 h 56106"/>
                <a:gd name="connsiteX7" fmla="*/ 20500 w 26360"/>
                <a:gd name="connsiteY7" fmla="*/ 51676 h 56106"/>
                <a:gd name="connsiteX8" fmla="*/ 17570 w 26360"/>
                <a:gd name="connsiteY8" fmla="*/ 54606 h 56106"/>
                <a:gd name="connsiteX9" fmla="*/ 13180 w 26360"/>
                <a:gd name="connsiteY9" fmla="*/ 56066 h 56106"/>
                <a:gd name="connsiteX10" fmla="*/ 7319 w 26360"/>
                <a:gd name="connsiteY10" fmla="*/ 54606 h 56106"/>
                <a:gd name="connsiteX11" fmla="*/ 2930 w 26360"/>
                <a:gd name="connsiteY11" fmla="*/ 50217 h 56106"/>
                <a:gd name="connsiteX12" fmla="*/ 0 w 26360"/>
                <a:gd name="connsiteY12" fmla="*/ 41438 h 56106"/>
                <a:gd name="connsiteX13" fmla="*/ 0 w 26360"/>
                <a:gd name="connsiteY13" fmla="*/ 21303 h 56106"/>
                <a:gd name="connsiteX14" fmla="*/ 19729 w 26360"/>
                <a:gd name="connsiteY14" fmla="*/ 0 h 56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360" h="56106">
                  <a:moveTo>
                    <a:pt x="19729" y="0"/>
                  </a:moveTo>
                  <a:lnTo>
                    <a:pt x="21970" y="3358"/>
                  </a:lnTo>
                  <a:cubicBezTo>
                    <a:pt x="21970" y="4828"/>
                    <a:pt x="23430" y="6288"/>
                    <a:pt x="23430" y="9218"/>
                  </a:cubicBezTo>
                  <a:cubicBezTo>
                    <a:pt x="23430" y="12148"/>
                    <a:pt x="23430" y="13607"/>
                    <a:pt x="26360" y="15078"/>
                  </a:cubicBezTo>
                  <a:lnTo>
                    <a:pt x="26360" y="34107"/>
                  </a:lnTo>
                  <a:cubicBezTo>
                    <a:pt x="25302" y="36398"/>
                    <a:pt x="24803" y="38906"/>
                    <a:pt x="24900" y="41427"/>
                  </a:cubicBezTo>
                  <a:cubicBezTo>
                    <a:pt x="24900" y="44357"/>
                    <a:pt x="23430" y="45827"/>
                    <a:pt x="23430" y="47287"/>
                  </a:cubicBezTo>
                  <a:cubicBezTo>
                    <a:pt x="21970" y="48746"/>
                    <a:pt x="21970" y="50206"/>
                    <a:pt x="20500" y="51676"/>
                  </a:cubicBezTo>
                  <a:cubicBezTo>
                    <a:pt x="20393" y="53249"/>
                    <a:pt x="19142" y="54500"/>
                    <a:pt x="17570" y="54606"/>
                  </a:cubicBezTo>
                  <a:cubicBezTo>
                    <a:pt x="16400" y="55728"/>
                    <a:pt x="14788" y="56264"/>
                    <a:pt x="13180" y="56066"/>
                  </a:cubicBezTo>
                  <a:cubicBezTo>
                    <a:pt x="10249" y="56066"/>
                    <a:pt x="8779" y="56066"/>
                    <a:pt x="7319" y="54606"/>
                  </a:cubicBezTo>
                  <a:cubicBezTo>
                    <a:pt x="5860" y="54606"/>
                    <a:pt x="4400" y="53147"/>
                    <a:pt x="2930" y="50217"/>
                  </a:cubicBezTo>
                  <a:cubicBezTo>
                    <a:pt x="1470" y="48768"/>
                    <a:pt x="0" y="45827"/>
                    <a:pt x="0" y="41438"/>
                  </a:cubicBezTo>
                  <a:lnTo>
                    <a:pt x="0" y="21303"/>
                  </a:lnTo>
                  <a:lnTo>
                    <a:pt x="19729" y="0"/>
                  </a:lnTo>
                  <a:close/>
                </a:path>
              </a:pathLst>
            </a:custGeom>
            <a:solidFill>
              <a:srgbClr val="59B4D9"/>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2" name="Freeform: Shape 191">
              <a:extLst>
                <a:ext uri="{FF2B5EF4-FFF2-40B4-BE49-F238E27FC236}">
                  <a16:creationId xmlns:a16="http://schemas.microsoft.com/office/drawing/2014/main" id="{02692423-CFFE-44E7-BBB8-B9B38A777CFD}"/>
                </a:ext>
              </a:extLst>
            </p:cNvPr>
            <p:cNvSpPr/>
            <p:nvPr/>
          </p:nvSpPr>
          <p:spPr>
            <a:xfrm>
              <a:off x="1599233" y="3510748"/>
              <a:ext cx="457235" cy="434692"/>
            </a:xfrm>
            <a:custGeom>
              <a:avLst/>
              <a:gdLst>
                <a:gd name="connsiteX0" fmla="*/ 140650 w 457235"/>
                <a:gd name="connsiteY0" fmla="*/ 0 h 434692"/>
                <a:gd name="connsiteX1" fmla="*/ 423399 w 457235"/>
                <a:gd name="connsiteY1" fmla="*/ 0 h 434692"/>
                <a:gd name="connsiteX2" fmla="*/ 457235 w 457235"/>
                <a:gd name="connsiteY2" fmla="*/ 58870 h 434692"/>
                <a:gd name="connsiteX3" fmla="*/ 394606 w 457235"/>
                <a:gd name="connsiteY3" fmla="*/ 126497 h 434692"/>
                <a:gd name="connsiteX4" fmla="*/ 366270 w 457235"/>
                <a:gd name="connsiteY4" fmla="*/ 98160 h 434692"/>
                <a:gd name="connsiteX5" fmla="*/ 178740 w 457235"/>
                <a:gd name="connsiteY5" fmla="*/ 98160 h 434692"/>
                <a:gd name="connsiteX6" fmla="*/ 140650 w 457235"/>
                <a:gd name="connsiteY6" fmla="*/ 136250 h 434692"/>
                <a:gd name="connsiteX7" fmla="*/ 140650 w 457235"/>
                <a:gd name="connsiteY7" fmla="*/ 354550 h 434692"/>
                <a:gd name="connsiteX8" fmla="*/ 152004 w 457235"/>
                <a:gd name="connsiteY8" fmla="*/ 381295 h 434692"/>
                <a:gd name="connsiteX9" fmla="*/ 156768 w 457235"/>
                <a:gd name="connsiteY9" fmla="*/ 383317 h 434692"/>
                <a:gd name="connsiteX10" fmla="*/ 109190 w 457235"/>
                <a:gd name="connsiteY10" fmla="*/ 434692 h 434692"/>
                <a:gd name="connsiteX11" fmla="*/ 0 w 457235"/>
                <a:gd name="connsiteY11" fmla="*/ 244714 h 434692"/>
                <a:gd name="connsiteX12" fmla="*/ 140650 w 457235"/>
                <a:gd name="connsiteY12" fmla="*/ 0 h 43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35" h="434692">
                  <a:moveTo>
                    <a:pt x="140650" y="0"/>
                  </a:moveTo>
                  <a:lnTo>
                    <a:pt x="423399" y="0"/>
                  </a:lnTo>
                  <a:lnTo>
                    <a:pt x="457235" y="58870"/>
                  </a:lnTo>
                  <a:lnTo>
                    <a:pt x="394606" y="126497"/>
                  </a:lnTo>
                  <a:lnTo>
                    <a:pt x="366270" y="98160"/>
                  </a:lnTo>
                  <a:lnTo>
                    <a:pt x="178740" y="98160"/>
                  </a:lnTo>
                  <a:cubicBezTo>
                    <a:pt x="158208" y="98160"/>
                    <a:pt x="140650" y="115740"/>
                    <a:pt x="140650" y="136250"/>
                  </a:cubicBezTo>
                  <a:lnTo>
                    <a:pt x="140650" y="354550"/>
                  </a:lnTo>
                  <a:cubicBezTo>
                    <a:pt x="140650" y="364816"/>
                    <a:pt x="145045" y="374339"/>
                    <a:pt x="152004" y="381295"/>
                  </a:cubicBezTo>
                  <a:lnTo>
                    <a:pt x="156768" y="383317"/>
                  </a:lnTo>
                  <a:lnTo>
                    <a:pt x="109190" y="434692"/>
                  </a:lnTo>
                  <a:lnTo>
                    <a:pt x="0" y="244714"/>
                  </a:lnTo>
                  <a:lnTo>
                    <a:pt x="140650" y="0"/>
                  </a:lnTo>
                  <a:close/>
                </a:path>
              </a:pathLst>
            </a:custGeom>
            <a:solidFill>
              <a:srgbClr val="7AC3E1"/>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3" name="Freeform: Shape 192">
              <a:extLst>
                <a:ext uri="{FF2B5EF4-FFF2-40B4-BE49-F238E27FC236}">
                  <a16:creationId xmlns:a16="http://schemas.microsoft.com/office/drawing/2014/main" id="{F271B484-1433-4455-8B66-72F5D66AA914}"/>
                </a:ext>
              </a:extLst>
            </p:cNvPr>
            <p:cNvSpPr/>
            <p:nvPr/>
          </p:nvSpPr>
          <p:spPr>
            <a:xfrm>
              <a:off x="1761606" y="3629419"/>
              <a:ext cx="196298" cy="250111"/>
            </a:xfrm>
            <a:custGeom>
              <a:avLst/>
              <a:gdLst>
                <a:gd name="connsiteX0" fmla="*/ 17558 w 196298"/>
                <a:gd name="connsiteY0" fmla="*/ 0 h 250111"/>
                <a:gd name="connsiteX1" fmla="*/ 194827 w 196298"/>
                <a:gd name="connsiteY1" fmla="*/ 0 h 250111"/>
                <a:gd name="connsiteX2" fmla="*/ 196298 w 196298"/>
                <a:gd name="connsiteY2" fmla="*/ 0 h 250111"/>
                <a:gd name="connsiteX3" fmla="*/ 196298 w 196298"/>
                <a:gd name="connsiteY3" fmla="*/ 47916 h 250111"/>
                <a:gd name="connsiteX4" fmla="*/ 183943 w 196298"/>
                <a:gd name="connsiteY4" fmla="*/ 61257 h 250111"/>
                <a:gd name="connsiteX5" fmla="*/ 183107 w 196298"/>
                <a:gd name="connsiteY5" fmla="*/ 51280 h 250111"/>
                <a:gd name="connsiteX6" fmla="*/ 178718 w 196298"/>
                <a:gd name="connsiteY6" fmla="*/ 38112 h 250111"/>
                <a:gd name="connsiteX7" fmla="*/ 169939 w 196298"/>
                <a:gd name="connsiteY7" fmla="*/ 29333 h 250111"/>
                <a:gd name="connsiteX8" fmla="*/ 155289 w 196298"/>
                <a:gd name="connsiteY8" fmla="*/ 26403 h 250111"/>
                <a:gd name="connsiteX9" fmla="*/ 140639 w 196298"/>
                <a:gd name="connsiteY9" fmla="*/ 29333 h 250111"/>
                <a:gd name="connsiteX10" fmla="*/ 131860 w 196298"/>
                <a:gd name="connsiteY10" fmla="*/ 38112 h 250111"/>
                <a:gd name="connsiteX11" fmla="*/ 126000 w 196298"/>
                <a:gd name="connsiteY11" fmla="*/ 51280 h 250111"/>
                <a:gd name="connsiteX12" fmla="*/ 124541 w 196298"/>
                <a:gd name="connsiteY12" fmla="*/ 68838 h 250111"/>
                <a:gd name="connsiteX13" fmla="*/ 126000 w 196298"/>
                <a:gd name="connsiteY13" fmla="*/ 86396 h 250111"/>
                <a:gd name="connsiteX14" fmla="*/ 130390 w 196298"/>
                <a:gd name="connsiteY14" fmla="*/ 99566 h 250111"/>
                <a:gd name="connsiteX15" fmla="*/ 139169 w 196298"/>
                <a:gd name="connsiteY15" fmla="*/ 108345 h 250111"/>
                <a:gd name="connsiteX16" fmla="*/ 140153 w 196298"/>
                <a:gd name="connsiteY16" fmla="*/ 108542 h 250111"/>
                <a:gd name="connsiteX17" fmla="*/ 105215 w 196298"/>
                <a:gd name="connsiteY17" fmla="*/ 146269 h 250111"/>
                <a:gd name="connsiteX18" fmla="*/ 102549 w 196298"/>
                <a:gd name="connsiteY18" fmla="*/ 143603 h 250111"/>
                <a:gd name="connsiteX19" fmla="*/ 87899 w 196298"/>
                <a:gd name="connsiteY19" fmla="*/ 140673 h 250111"/>
                <a:gd name="connsiteX20" fmla="*/ 73250 w 196298"/>
                <a:gd name="connsiteY20" fmla="*/ 143603 h 250111"/>
                <a:gd name="connsiteX21" fmla="*/ 64471 w 196298"/>
                <a:gd name="connsiteY21" fmla="*/ 152382 h 250111"/>
                <a:gd name="connsiteX22" fmla="*/ 58611 w 196298"/>
                <a:gd name="connsiteY22" fmla="*/ 165551 h 250111"/>
                <a:gd name="connsiteX23" fmla="*/ 57140 w 196298"/>
                <a:gd name="connsiteY23" fmla="*/ 183109 h 250111"/>
                <a:gd name="connsiteX24" fmla="*/ 58298 w 196298"/>
                <a:gd name="connsiteY24" fmla="*/ 196930 h 250111"/>
                <a:gd name="connsiteX25" fmla="*/ 9048 w 196298"/>
                <a:gd name="connsiteY25" fmla="*/ 250111 h 250111"/>
                <a:gd name="connsiteX26" fmla="*/ 4939 w 196298"/>
                <a:gd name="connsiteY26" fmla="*/ 248504 h 250111"/>
                <a:gd name="connsiteX27" fmla="*/ 0 w 196298"/>
                <a:gd name="connsiteY27" fmla="*/ 235881 h 250111"/>
                <a:gd name="connsiteX28" fmla="*/ 0 w 196298"/>
                <a:gd name="connsiteY28" fmla="*/ 17558 h 250111"/>
                <a:gd name="connsiteX29" fmla="*/ 17558 w 196298"/>
                <a:gd name="connsiteY29" fmla="*/ 0 h 250111"/>
                <a:gd name="connsiteX30" fmla="*/ 83466 w 196298"/>
                <a:gd name="connsiteY30" fmla="*/ 27840 h 250111"/>
                <a:gd name="connsiteX31" fmla="*/ 65908 w 196298"/>
                <a:gd name="connsiteY31" fmla="*/ 39560 h 250111"/>
                <a:gd name="connsiteX32" fmla="*/ 64438 w 196298"/>
                <a:gd name="connsiteY32" fmla="*/ 41020 h 250111"/>
                <a:gd name="connsiteX33" fmla="*/ 64438 w 196298"/>
                <a:gd name="connsiteY33" fmla="*/ 43950 h 250111"/>
                <a:gd name="connsiteX34" fmla="*/ 64427 w 196298"/>
                <a:gd name="connsiteY34" fmla="*/ 43972 h 250111"/>
                <a:gd name="connsiteX35" fmla="*/ 64427 w 196298"/>
                <a:gd name="connsiteY35" fmla="*/ 51302 h 250111"/>
                <a:gd name="connsiteX36" fmla="*/ 64494 w 196298"/>
                <a:gd name="connsiteY36" fmla="*/ 51302 h 250111"/>
                <a:gd name="connsiteX37" fmla="*/ 65886 w 196298"/>
                <a:gd name="connsiteY37" fmla="*/ 52762 h 250111"/>
                <a:gd name="connsiteX38" fmla="*/ 67357 w 196298"/>
                <a:gd name="connsiteY38" fmla="*/ 52762 h 250111"/>
                <a:gd name="connsiteX39" fmla="*/ 70287 w 196298"/>
                <a:gd name="connsiteY39" fmla="*/ 51302 h 250111"/>
                <a:gd name="connsiteX40" fmla="*/ 83455 w 196298"/>
                <a:gd name="connsiteY40" fmla="*/ 43972 h 250111"/>
                <a:gd name="connsiteX41" fmla="*/ 83455 w 196298"/>
                <a:gd name="connsiteY41" fmla="*/ 98183 h 250111"/>
                <a:gd name="connsiteX42" fmla="*/ 65897 w 196298"/>
                <a:gd name="connsiteY42" fmla="*/ 98183 h 250111"/>
                <a:gd name="connsiteX43" fmla="*/ 65830 w 196298"/>
                <a:gd name="connsiteY43" fmla="*/ 98183 h 250111"/>
                <a:gd name="connsiteX44" fmla="*/ 64438 w 196298"/>
                <a:gd name="connsiteY44" fmla="*/ 99642 h 250111"/>
                <a:gd name="connsiteX45" fmla="*/ 64438 w 196298"/>
                <a:gd name="connsiteY45" fmla="*/ 108421 h 250111"/>
                <a:gd name="connsiteX46" fmla="*/ 65897 w 196298"/>
                <a:gd name="connsiteY46" fmla="*/ 109881 h 250111"/>
                <a:gd name="connsiteX47" fmla="*/ 114258 w 196298"/>
                <a:gd name="connsiteY47" fmla="*/ 109881 h 250111"/>
                <a:gd name="connsiteX48" fmla="*/ 114314 w 196298"/>
                <a:gd name="connsiteY48" fmla="*/ 109881 h 250111"/>
                <a:gd name="connsiteX49" fmla="*/ 115729 w 196298"/>
                <a:gd name="connsiteY49" fmla="*/ 108421 h 250111"/>
                <a:gd name="connsiteX50" fmla="*/ 115729 w 196298"/>
                <a:gd name="connsiteY50" fmla="*/ 101091 h 250111"/>
                <a:gd name="connsiteX51" fmla="*/ 115729 w 196298"/>
                <a:gd name="connsiteY51" fmla="*/ 99620 h 250111"/>
                <a:gd name="connsiteX52" fmla="*/ 114258 w 196298"/>
                <a:gd name="connsiteY52" fmla="*/ 98161 h 250111"/>
                <a:gd name="connsiteX53" fmla="*/ 99575 w 196298"/>
                <a:gd name="connsiteY53" fmla="*/ 98161 h 250111"/>
                <a:gd name="connsiteX54" fmla="*/ 99575 w 196298"/>
                <a:gd name="connsiteY54" fmla="*/ 27840 h 250111"/>
                <a:gd name="connsiteX55" fmla="*/ 83466 w 196298"/>
                <a:gd name="connsiteY55" fmla="*/ 27840 h 2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96298" h="250111">
                  <a:moveTo>
                    <a:pt x="17558" y="0"/>
                  </a:moveTo>
                  <a:lnTo>
                    <a:pt x="194827" y="0"/>
                  </a:lnTo>
                  <a:lnTo>
                    <a:pt x="196298" y="0"/>
                  </a:lnTo>
                  <a:lnTo>
                    <a:pt x="196298" y="47916"/>
                  </a:lnTo>
                  <a:lnTo>
                    <a:pt x="183943" y="61257"/>
                  </a:lnTo>
                  <a:lnTo>
                    <a:pt x="183107" y="51280"/>
                  </a:lnTo>
                  <a:cubicBezTo>
                    <a:pt x="183107" y="46891"/>
                    <a:pt x="180177" y="42501"/>
                    <a:pt x="178718" y="38112"/>
                  </a:cubicBezTo>
                  <a:cubicBezTo>
                    <a:pt x="177430" y="33910"/>
                    <a:pt x="174141" y="30621"/>
                    <a:pt x="169939" y="29333"/>
                  </a:cubicBezTo>
                  <a:cubicBezTo>
                    <a:pt x="165549" y="27873"/>
                    <a:pt x="161160" y="26403"/>
                    <a:pt x="155289" y="26403"/>
                  </a:cubicBezTo>
                  <a:cubicBezTo>
                    <a:pt x="149418" y="26403"/>
                    <a:pt x="145029" y="27873"/>
                    <a:pt x="140639" y="29333"/>
                  </a:cubicBezTo>
                  <a:cubicBezTo>
                    <a:pt x="137712" y="30796"/>
                    <a:pt x="134787" y="33722"/>
                    <a:pt x="131860" y="38112"/>
                  </a:cubicBezTo>
                  <a:cubicBezTo>
                    <a:pt x="128930" y="41020"/>
                    <a:pt x="127471" y="45420"/>
                    <a:pt x="126000" y="51280"/>
                  </a:cubicBezTo>
                  <a:cubicBezTo>
                    <a:pt x="124541" y="55670"/>
                    <a:pt x="124541" y="61508"/>
                    <a:pt x="124541" y="68838"/>
                  </a:cubicBezTo>
                  <a:cubicBezTo>
                    <a:pt x="124541" y="74676"/>
                    <a:pt x="126000" y="82007"/>
                    <a:pt x="126000" y="86396"/>
                  </a:cubicBezTo>
                  <a:cubicBezTo>
                    <a:pt x="126000" y="90786"/>
                    <a:pt x="128919" y="96636"/>
                    <a:pt x="130390" y="99566"/>
                  </a:cubicBezTo>
                  <a:cubicBezTo>
                    <a:pt x="131666" y="103774"/>
                    <a:pt x="134960" y="107068"/>
                    <a:pt x="139169" y="108345"/>
                  </a:cubicBezTo>
                  <a:lnTo>
                    <a:pt x="140153" y="108542"/>
                  </a:lnTo>
                  <a:lnTo>
                    <a:pt x="105215" y="146269"/>
                  </a:lnTo>
                  <a:lnTo>
                    <a:pt x="102549" y="143603"/>
                  </a:lnTo>
                  <a:cubicBezTo>
                    <a:pt x="98160" y="142133"/>
                    <a:pt x="93770" y="140673"/>
                    <a:pt x="87899" y="140673"/>
                  </a:cubicBezTo>
                  <a:cubicBezTo>
                    <a:pt x="82029" y="140673"/>
                    <a:pt x="77639" y="142133"/>
                    <a:pt x="73250" y="143603"/>
                  </a:cubicBezTo>
                  <a:cubicBezTo>
                    <a:pt x="70331" y="145052"/>
                    <a:pt x="67401" y="149463"/>
                    <a:pt x="64471" y="152382"/>
                  </a:cubicBezTo>
                  <a:cubicBezTo>
                    <a:pt x="61541" y="155301"/>
                    <a:pt x="60070" y="159691"/>
                    <a:pt x="58611" y="165551"/>
                  </a:cubicBezTo>
                  <a:cubicBezTo>
                    <a:pt x="57140" y="169940"/>
                    <a:pt x="57140" y="175789"/>
                    <a:pt x="57140" y="183109"/>
                  </a:cubicBezTo>
                  <a:lnTo>
                    <a:pt x="58298" y="196930"/>
                  </a:lnTo>
                  <a:lnTo>
                    <a:pt x="9048" y="250111"/>
                  </a:lnTo>
                  <a:lnTo>
                    <a:pt x="4939" y="248504"/>
                  </a:lnTo>
                  <a:cubicBezTo>
                    <a:pt x="1830" y="245396"/>
                    <a:pt x="0" y="241006"/>
                    <a:pt x="0" y="235881"/>
                  </a:cubicBezTo>
                  <a:lnTo>
                    <a:pt x="0" y="17558"/>
                  </a:lnTo>
                  <a:cubicBezTo>
                    <a:pt x="0" y="7330"/>
                    <a:pt x="7298" y="0"/>
                    <a:pt x="17558" y="0"/>
                  </a:cubicBezTo>
                  <a:close/>
                  <a:moveTo>
                    <a:pt x="83466" y="27840"/>
                  </a:moveTo>
                  <a:lnTo>
                    <a:pt x="65908" y="39560"/>
                  </a:lnTo>
                  <a:lnTo>
                    <a:pt x="64438" y="41020"/>
                  </a:lnTo>
                  <a:lnTo>
                    <a:pt x="64438" y="43950"/>
                  </a:lnTo>
                  <a:lnTo>
                    <a:pt x="64427" y="43972"/>
                  </a:lnTo>
                  <a:lnTo>
                    <a:pt x="64427" y="51302"/>
                  </a:lnTo>
                  <a:cubicBezTo>
                    <a:pt x="64449" y="51302"/>
                    <a:pt x="64471" y="51302"/>
                    <a:pt x="64494" y="51302"/>
                  </a:cubicBezTo>
                  <a:cubicBezTo>
                    <a:pt x="65280" y="51321"/>
                    <a:pt x="65905" y="51974"/>
                    <a:pt x="65886" y="52762"/>
                  </a:cubicBezTo>
                  <a:lnTo>
                    <a:pt x="67357" y="52762"/>
                  </a:lnTo>
                  <a:cubicBezTo>
                    <a:pt x="68816" y="52762"/>
                    <a:pt x="68816" y="51302"/>
                    <a:pt x="70287" y="51302"/>
                  </a:cubicBezTo>
                  <a:lnTo>
                    <a:pt x="83455" y="43972"/>
                  </a:lnTo>
                  <a:lnTo>
                    <a:pt x="83455" y="98183"/>
                  </a:lnTo>
                  <a:lnTo>
                    <a:pt x="65897" y="98183"/>
                  </a:lnTo>
                  <a:cubicBezTo>
                    <a:pt x="65875" y="98183"/>
                    <a:pt x="65853" y="98183"/>
                    <a:pt x="65830" y="98183"/>
                  </a:cubicBezTo>
                  <a:cubicBezTo>
                    <a:pt x="65043" y="98202"/>
                    <a:pt x="64419" y="98854"/>
                    <a:pt x="64438" y="99642"/>
                  </a:cubicBezTo>
                  <a:lnTo>
                    <a:pt x="64438" y="108421"/>
                  </a:lnTo>
                  <a:lnTo>
                    <a:pt x="65897" y="109881"/>
                  </a:lnTo>
                  <a:lnTo>
                    <a:pt x="114258" y="109881"/>
                  </a:lnTo>
                  <a:cubicBezTo>
                    <a:pt x="114277" y="109881"/>
                    <a:pt x="114296" y="109881"/>
                    <a:pt x="114314" y="109881"/>
                  </a:cubicBezTo>
                  <a:cubicBezTo>
                    <a:pt x="115108" y="109869"/>
                    <a:pt x="115741" y="109215"/>
                    <a:pt x="115729" y="108421"/>
                  </a:cubicBezTo>
                  <a:lnTo>
                    <a:pt x="115729" y="101091"/>
                  </a:lnTo>
                  <a:cubicBezTo>
                    <a:pt x="115729" y="101091"/>
                    <a:pt x="117188" y="101091"/>
                    <a:pt x="115729" y="99620"/>
                  </a:cubicBezTo>
                  <a:lnTo>
                    <a:pt x="114258" y="98161"/>
                  </a:lnTo>
                  <a:lnTo>
                    <a:pt x="99575" y="98161"/>
                  </a:lnTo>
                  <a:lnTo>
                    <a:pt x="99575" y="27840"/>
                  </a:lnTo>
                  <a:lnTo>
                    <a:pt x="83466" y="27840"/>
                  </a:lnTo>
                  <a:close/>
                </a:path>
              </a:pathLst>
            </a:custGeom>
            <a:solidFill>
              <a:srgbClr val="7AC3E1"/>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4" name="Freeform: Shape 193">
              <a:extLst>
                <a:ext uri="{FF2B5EF4-FFF2-40B4-BE49-F238E27FC236}">
                  <a16:creationId xmlns:a16="http://schemas.microsoft.com/office/drawing/2014/main" id="{F01F7E73-CFC0-4FC8-BFCA-00B47F39193B}"/>
                </a:ext>
              </a:extLst>
            </p:cNvPr>
            <p:cNvSpPr/>
            <p:nvPr/>
          </p:nvSpPr>
          <p:spPr>
            <a:xfrm>
              <a:off x="1756001" y="3637246"/>
              <a:ext cx="268101" cy="266143"/>
            </a:xfrm>
            <a:custGeom>
              <a:avLst/>
              <a:gdLst>
                <a:gd name="connsiteX0" fmla="*/ 237838 w 268101"/>
                <a:gd name="connsiteY0" fmla="*/ 0 h 266143"/>
                <a:gd name="connsiteX1" fmla="*/ 268101 w 268101"/>
                <a:gd name="connsiteY1" fmla="*/ 30263 h 266143"/>
                <a:gd name="connsiteX2" fmla="*/ 268101 w 268101"/>
                <a:gd name="connsiteY2" fmla="*/ 228053 h 266143"/>
                <a:gd name="connsiteX3" fmla="*/ 230012 w 268101"/>
                <a:gd name="connsiteY3" fmla="*/ 266143 h 266143"/>
                <a:gd name="connsiteX4" fmla="*/ 21972 w 268101"/>
                <a:gd name="connsiteY4" fmla="*/ 266143 h 266143"/>
                <a:gd name="connsiteX5" fmla="*/ 0 w 268101"/>
                <a:gd name="connsiteY5" fmla="*/ 256820 h 266143"/>
                <a:gd name="connsiteX6" fmla="*/ 13462 w 268101"/>
                <a:gd name="connsiteY6" fmla="*/ 242284 h 266143"/>
                <a:gd name="connsiteX7" fmla="*/ 21972 w 268101"/>
                <a:gd name="connsiteY7" fmla="*/ 245612 h 266143"/>
                <a:gd name="connsiteX8" fmla="*/ 230012 w 268101"/>
                <a:gd name="connsiteY8" fmla="*/ 245612 h 266143"/>
                <a:gd name="connsiteX9" fmla="*/ 247570 w 268101"/>
                <a:gd name="connsiteY9" fmla="*/ 228054 h 266143"/>
                <a:gd name="connsiteX10" fmla="*/ 247570 w 268101"/>
                <a:gd name="connsiteY10" fmla="*/ 40523 h 266143"/>
                <a:gd name="connsiteX11" fmla="*/ 200712 w 268101"/>
                <a:gd name="connsiteY11" fmla="*/ 40523 h 266143"/>
                <a:gd name="connsiteX12" fmla="*/ 200712 w 268101"/>
                <a:gd name="connsiteY12" fmla="*/ 40089 h 266143"/>
                <a:gd name="connsiteX13" fmla="*/ 237838 w 268101"/>
                <a:gd name="connsiteY13" fmla="*/ 0 h 26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101" h="266143">
                  <a:moveTo>
                    <a:pt x="237838" y="0"/>
                  </a:moveTo>
                  <a:lnTo>
                    <a:pt x="268101" y="30263"/>
                  </a:lnTo>
                  <a:lnTo>
                    <a:pt x="268101" y="228053"/>
                  </a:lnTo>
                  <a:cubicBezTo>
                    <a:pt x="268101" y="248563"/>
                    <a:pt x="250543" y="266143"/>
                    <a:pt x="230012" y="266143"/>
                  </a:cubicBezTo>
                  <a:lnTo>
                    <a:pt x="21972" y="266143"/>
                  </a:lnTo>
                  <a:lnTo>
                    <a:pt x="0" y="256820"/>
                  </a:lnTo>
                  <a:lnTo>
                    <a:pt x="13462" y="242284"/>
                  </a:lnTo>
                  <a:lnTo>
                    <a:pt x="21972" y="245612"/>
                  </a:lnTo>
                  <a:lnTo>
                    <a:pt x="230012" y="245612"/>
                  </a:lnTo>
                  <a:cubicBezTo>
                    <a:pt x="239650" y="245471"/>
                    <a:pt x="247428" y="237692"/>
                    <a:pt x="247570" y="228054"/>
                  </a:cubicBezTo>
                  <a:lnTo>
                    <a:pt x="247570" y="40523"/>
                  </a:lnTo>
                  <a:lnTo>
                    <a:pt x="200712" y="40523"/>
                  </a:lnTo>
                  <a:lnTo>
                    <a:pt x="200712" y="40089"/>
                  </a:lnTo>
                  <a:lnTo>
                    <a:pt x="237838" y="0"/>
                  </a:lnTo>
                  <a:close/>
                </a:path>
              </a:pathLst>
            </a:custGeom>
            <a:solidFill>
              <a:srgbClr val="FFFFFF"/>
            </a:solidFill>
            <a:ln w="11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5" name="Freeform: Shape 194">
              <a:extLst>
                <a:ext uri="{FF2B5EF4-FFF2-40B4-BE49-F238E27FC236}">
                  <a16:creationId xmlns:a16="http://schemas.microsoft.com/office/drawing/2014/main" id="{BB1A92B7-4C40-47D3-BD83-47FF922BD117}"/>
                </a:ext>
              </a:extLst>
            </p:cNvPr>
            <p:cNvSpPr/>
            <p:nvPr/>
          </p:nvSpPr>
          <p:spPr>
            <a:xfrm>
              <a:off x="1902514" y="3668990"/>
              <a:ext cx="26360" cy="57459"/>
            </a:xfrm>
            <a:custGeom>
              <a:avLst/>
              <a:gdLst>
                <a:gd name="connsiteX0" fmla="*/ 11710 w 26360"/>
                <a:gd name="connsiteY0" fmla="*/ 0 h 57459"/>
                <a:gd name="connsiteX1" fmla="*/ 16099 w 26360"/>
                <a:gd name="connsiteY1" fmla="*/ 0 h 57459"/>
                <a:gd name="connsiteX2" fmla="*/ 19029 w 26360"/>
                <a:gd name="connsiteY2" fmla="*/ 1460 h 57459"/>
                <a:gd name="connsiteX3" fmla="*/ 21959 w 26360"/>
                <a:gd name="connsiteY3" fmla="*/ 5849 h 57459"/>
                <a:gd name="connsiteX4" fmla="*/ 23430 w 26360"/>
                <a:gd name="connsiteY4" fmla="*/ 11709 h 57459"/>
                <a:gd name="connsiteX5" fmla="*/ 26360 w 26360"/>
                <a:gd name="connsiteY5" fmla="*/ 17569 h 57459"/>
                <a:gd name="connsiteX6" fmla="*/ 26360 w 26360"/>
                <a:gd name="connsiteY6" fmla="*/ 36598 h 57459"/>
                <a:gd name="connsiteX7" fmla="*/ 25897 w 26360"/>
                <a:gd name="connsiteY7" fmla="*/ 38906 h 57459"/>
                <a:gd name="connsiteX8" fmla="*/ 8716 w 26360"/>
                <a:gd name="connsiteY8" fmla="*/ 57459 h 57459"/>
                <a:gd name="connsiteX9" fmla="*/ 7319 w 26360"/>
                <a:gd name="connsiteY9" fmla="*/ 57108 h 57459"/>
                <a:gd name="connsiteX10" fmla="*/ 2930 w 26360"/>
                <a:gd name="connsiteY10" fmla="*/ 52719 h 57459"/>
                <a:gd name="connsiteX11" fmla="*/ 0 w 26360"/>
                <a:gd name="connsiteY11" fmla="*/ 43940 h 57459"/>
                <a:gd name="connsiteX12" fmla="*/ 0 w 26360"/>
                <a:gd name="connsiteY12" fmla="*/ 16098 h 57459"/>
                <a:gd name="connsiteX13" fmla="*/ 1460 w 26360"/>
                <a:gd name="connsiteY13" fmla="*/ 7319 h 57459"/>
                <a:gd name="connsiteX14" fmla="*/ 5849 w 26360"/>
                <a:gd name="connsiteY14" fmla="*/ 1460 h 57459"/>
                <a:gd name="connsiteX15" fmla="*/ 11710 w 26360"/>
                <a:gd name="connsiteY15" fmla="*/ 0 h 5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360" h="57459">
                  <a:moveTo>
                    <a:pt x="11710" y="0"/>
                  </a:moveTo>
                  <a:lnTo>
                    <a:pt x="16099" y="0"/>
                  </a:lnTo>
                  <a:cubicBezTo>
                    <a:pt x="17570" y="0"/>
                    <a:pt x="17559" y="0"/>
                    <a:pt x="19029" y="1460"/>
                  </a:cubicBezTo>
                  <a:cubicBezTo>
                    <a:pt x="20500" y="2919"/>
                    <a:pt x="21959" y="4379"/>
                    <a:pt x="21959" y="5849"/>
                  </a:cubicBezTo>
                  <a:cubicBezTo>
                    <a:pt x="21959" y="7319"/>
                    <a:pt x="23430" y="8779"/>
                    <a:pt x="23430" y="11709"/>
                  </a:cubicBezTo>
                  <a:cubicBezTo>
                    <a:pt x="24889" y="14639"/>
                    <a:pt x="24889" y="17569"/>
                    <a:pt x="26360" y="17569"/>
                  </a:cubicBezTo>
                  <a:lnTo>
                    <a:pt x="26360" y="36598"/>
                  </a:lnTo>
                  <a:lnTo>
                    <a:pt x="25897" y="38906"/>
                  </a:lnTo>
                  <a:lnTo>
                    <a:pt x="8716" y="57459"/>
                  </a:lnTo>
                  <a:lnTo>
                    <a:pt x="7319" y="57108"/>
                  </a:lnTo>
                  <a:cubicBezTo>
                    <a:pt x="5860" y="57108"/>
                    <a:pt x="4389" y="55649"/>
                    <a:pt x="2930" y="52719"/>
                  </a:cubicBezTo>
                  <a:cubicBezTo>
                    <a:pt x="1460" y="51259"/>
                    <a:pt x="0" y="48329"/>
                    <a:pt x="0" y="43940"/>
                  </a:cubicBezTo>
                  <a:lnTo>
                    <a:pt x="0" y="16098"/>
                  </a:lnTo>
                  <a:cubicBezTo>
                    <a:pt x="0" y="13179"/>
                    <a:pt x="0" y="10249"/>
                    <a:pt x="1460" y="7319"/>
                  </a:cubicBezTo>
                  <a:cubicBezTo>
                    <a:pt x="2556" y="5116"/>
                    <a:pt x="4043" y="3131"/>
                    <a:pt x="5849" y="1460"/>
                  </a:cubicBezTo>
                  <a:cubicBezTo>
                    <a:pt x="7319" y="0"/>
                    <a:pt x="8779" y="0"/>
                    <a:pt x="11710" y="0"/>
                  </a:cubicBezTo>
                  <a:close/>
                </a:path>
              </a:pathLst>
            </a:custGeom>
            <a:solidFill>
              <a:srgbClr val="7AC3E1"/>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6" name="Freeform: Shape 195">
              <a:extLst>
                <a:ext uri="{FF2B5EF4-FFF2-40B4-BE49-F238E27FC236}">
                  <a16:creationId xmlns:a16="http://schemas.microsoft.com/office/drawing/2014/main" id="{0970F359-0AB6-49EE-B5AF-2534E503C0F1}"/>
                </a:ext>
              </a:extLst>
            </p:cNvPr>
            <p:cNvSpPr/>
            <p:nvPr/>
          </p:nvSpPr>
          <p:spPr>
            <a:xfrm>
              <a:off x="1900568" y="3690675"/>
              <a:ext cx="44425" cy="50018"/>
            </a:xfrm>
            <a:custGeom>
              <a:avLst/>
              <a:gdLst>
                <a:gd name="connsiteX0" fmla="*/ 43790 w 44425"/>
                <a:gd name="connsiteY0" fmla="*/ 0 h 50018"/>
                <a:gd name="connsiteX1" fmla="*/ 44425 w 44425"/>
                <a:gd name="connsiteY1" fmla="*/ 7581 h 50018"/>
                <a:gd name="connsiteX2" fmla="*/ 42954 w 44425"/>
                <a:gd name="connsiteY2" fmla="*/ 25183 h 50018"/>
                <a:gd name="connsiteX3" fmla="*/ 42954 w 44425"/>
                <a:gd name="connsiteY3" fmla="*/ 25139 h 50018"/>
                <a:gd name="connsiteX4" fmla="*/ 37094 w 44425"/>
                <a:gd name="connsiteY4" fmla="*/ 38309 h 50018"/>
                <a:gd name="connsiteX5" fmla="*/ 28315 w 44425"/>
                <a:gd name="connsiteY5" fmla="*/ 47088 h 50018"/>
                <a:gd name="connsiteX6" fmla="*/ 13666 w 44425"/>
                <a:gd name="connsiteY6" fmla="*/ 50018 h 50018"/>
                <a:gd name="connsiteX7" fmla="*/ 0 w 44425"/>
                <a:gd name="connsiteY7" fmla="*/ 47285 h 50018"/>
                <a:gd name="connsiteX8" fmla="*/ 10662 w 44425"/>
                <a:gd name="connsiteY8" fmla="*/ 35773 h 50018"/>
                <a:gd name="connsiteX9" fmla="*/ 15126 w 44425"/>
                <a:gd name="connsiteY9" fmla="*/ 36893 h 50018"/>
                <a:gd name="connsiteX10" fmla="*/ 19516 w 44425"/>
                <a:gd name="connsiteY10" fmla="*/ 35422 h 50018"/>
                <a:gd name="connsiteX11" fmla="*/ 22446 w 44425"/>
                <a:gd name="connsiteY11" fmla="*/ 32492 h 50018"/>
                <a:gd name="connsiteX12" fmla="*/ 25376 w 44425"/>
                <a:gd name="connsiteY12" fmla="*/ 28103 h 50018"/>
                <a:gd name="connsiteX13" fmla="*/ 26835 w 44425"/>
                <a:gd name="connsiteY13" fmla="*/ 22243 h 50018"/>
                <a:gd name="connsiteX14" fmla="*/ 27843 w 44425"/>
                <a:gd name="connsiteY14" fmla="*/ 17220 h 50018"/>
                <a:gd name="connsiteX15" fmla="*/ 43790 w 44425"/>
                <a:gd name="connsiteY15" fmla="*/ 0 h 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25" h="50018">
                  <a:moveTo>
                    <a:pt x="43790" y="0"/>
                  </a:moveTo>
                  <a:lnTo>
                    <a:pt x="44425" y="7581"/>
                  </a:lnTo>
                  <a:cubicBezTo>
                    <a:pt x="44425" y="14923"/>
                    <a:pt x="42954" y="20783"/>
                    <a:pt x="42954" y="25183"/>
                  </a:cubicBezTo>
                  <a:lnTo>
                    <a:pt x="42954" y="25139"/>
                  </a:lnTo>
                  <a:cubicBezTo>
                    <a:pt x="41495" y="30999"/>
                    <a:pt x="40024" y="35390"/>
                    <a:pt x="37094" y="38309"/>
                  </a:cubicBezTo>
                  <a:cubicBezTo>
                    <a:pt x="34168" y="42698"/>
                    <a:pt x="31242" y="45625"/>
                    <a:pt x="28315" y="47088"/>
                  </a:cubicBezTo>
                  <a:cubicBezTo>
                    <a:pt x="23926" y="48547"/>
                    <a:pt x="19537" y="50018"/>
                    <a:pt x="13666" y="50018"/>
                  </a:cubicBezTo>
                  <a:lnTo>
                    <a:pt x="0" y="47285"/>
                  </a:lnTo>
                  <a:lnTo>
                    <a:pt x="10662" y="35773"/>
                  </a:lnTo>
                  <a:lnTo>
                    <a:pt x="15126" y="36893"/>
                  </a:lnTo>
                  <a:cubicBezTo>
                    <a:pt x="16736" y="37090"/>
                    <a:pt x="18349" y="36549"/>
                    <a:pt x="19516" y="35422"/>
                  </a:cubicBezTo>
                  <a:cubicBezTo>
                    <a:pt x="21088" y="35316"/>
                    <a:pt x="22339" y="34065"/>
                    <a:pt x="22446" y="32492"/>
                  </a:cubicBezTo>
                  <a:cubicBezTo>
                    <a:pt x="23905" y="31033"/>
                    <a:pt x="23905" y="29562"/>
                    <a:pt x="25376" y="28103"/>
                  </a:cubicBezTo>
                  <a:cubicBezTo>
                    <a:pt x="25376" y="26632"/>
                    <a:pt x="26835" y="25173"/>
                    <a:pt x="26835" y="22243"/>
                  </a:cubicBezTo>
                  <a:lnTo>
                    <a:pt x="27843" y="17220"/>
                  </a:lnTo>
                  <a:lnTo>
                    <a:pt x="43790" y="0"/>
                  </a:lnTo>
                  <a:close/>
                </a:path>
              </a:pathLst>
            </a:custGeom>
            <a:solidFill>
              <a:srgbClr val="FFFFFF"/>
            </a:solidFill>
            <a:ln w="11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7" name="Freeform: Shape 196">
              <a:extLst>
                <a:ext uri="{FF2B5EF4-FFF2-40B4-BE49-F238E27FC236}">
                  <a16:creationId xmlns:a16="http://schemas.microsoft.com/office/drawing/2014/main" id="{6D1BB06B-2B87-4274-A037-CEDB99BF7EF2}"/>
                </a:ext>
              </a:extLst>
            </p:cNvPr>
            <p:cNvSpPr/>
            <p:nvPr/>
          </p:nvSpPr>
          <p:spPr>
            <a:xfrm>
              <a:off x="1890771" y="3771529"/>
              <a:ext cx="51292" cy="82006"/>
            </a:xfrm>
            <a:custGeom>
              <a:avLst/>
              <a:gdLst>
                <a:gd name="connsiteX0" fmla="*/ 19018 w 51292"/>
                <a:gd name="connsiteY0" fmla="*/ 0 h 82006"/>
                <a:gd name="connsiteX1" fmla="*/ 35139 w 51292"/>
                <a:gd name="connsiteY1" fmla="*/ 0 h 82006"/>
                <a:gd name="connsiteX2" fmla="*/ 35139 w 51292"/>
                <a:gd name="connsiteY2" fmla="*/ 70319 h 82006"/>
                <a:gd name="connsiteX3" fmla="*/ 49789 w 51292"/>
                <a:gd name="connsiteY3" fmla="*/ 70319 h 82006"/>
                <a:gd name="connsiteX4" fmla="*/ 51259 w 51292"/>
                <a:gd name="connsiteY4" fmla="*/ 71790 h 82006"/>
                <a:gd name="connsiteX5" fmla="*/ 51259 w 51292"/>
                <a:gd name="connsiteY5" fmla="*/ 79120 h 82006"/>
                <a:gd name="connsiteX6" fmla="*/ 51292 w 51292"/>
                <a:gd name="connsiteY6" fmla="*/ 79076 h 82006"/>
                <a:gd name="connsiteX7" fmla="*/ 51292 w 51292"/>
                <a:gd name="connsiteY7" fmla="*/ 80536 h 82006"/>
                <a:gd name="connsiteX8" fmla="*/ 49888 w 51292"/>
                <a:gd name="connsiteY8" fmla="*/ 82006 h 82006"/>
                <a:gd name="connsiteX9" fmla="*/ 49821 w 51292"/>
                <a:gd name="connsiteY9" fmla="*/ 82006 h 82006"/>
                <a:gd name="connsiteX10" fmla="*/ 1460 w 51292"/>
                <a:gd name="connsiteY10" fmla="*/ 82006 h 82006"/>
                <a:gd name="connsiteX11" fmla="*/ 1 w 51292"/>
                <a:gd name="connsiteY11" fmla="*/ 80536 h 82006"/>
                <a:gd name="connsiteX12" fmla="*/ 1 w 51292"/>
                <a:gd name="connsiteY12" fmla="*/ 71757 h 82006"/>
                <a:gd name="connsiteX13" fmla="*/ 1404 w 51292"/>
                <a:gd name="connsiteY13" fmla="*/ 70286 h 82006"/>
                <a:gd name="connsiteX14" fmla="*/ 1460 w 51292"/>
                <a:gd name="connsiteY14" fmla="*/ 70286 h 82006"/>
                <a:gd name="connsiteX15" fmla="*/ 19018 w 51292"/>
                <a:gd name="connsiteY15" fmla="*/ 70286 h 82006"/>
                <a:gd name="connsiteX16" fmla="*/ 19018 w 51292"/>
                <a:gd name="connsiteY16" fmla="*/ 16120 h 82006"/>
                <a:gd name="connsiteX17" fmla="*/ 5850 w 51292"/>
                <a:gd name="connsiteY17" fmla="*/ 23440 h 82006"/>
                <a:gd name="connsiteX18" fmla="*/ 2920 w 51292"/>
                <a:gd name="connsiteY18" fmla="*/ 24910 h 82006"/>
                <a:gd name="connsiteX19" fmla="*/ 1460 w 51292"/>
                <a:gd name="connsiteY19" fmla="*/ 24910 h 82006"/>
                <a:gd name="connsiteX20" fmla="*/ 57 w 51292"/>
                <a:gd name="connsiteY20" fmla="*/ 23440 h 82006"/>
                <a:gd name="connsiteX21" fmla="*/ 1 w 51292"/>
                <a:gd name="connsiteY21" fmla="*/ 23440 h 82006"/>
                <a:gd name="connsiteX22" fmla="*/ 1 w 51292"/>
                <a:gd name="connsiteY22" fmla="*/ 13190 h 82006"/>
                <a:gd name="connsiteX23" fmla="*/ 1460 w 51292"/>
                <a:gd name="connsiteY23" fmla="*/ 11720 h 82006"/>
                <a:gd name="connsiteX24" fmla="*/ 19018 w 51292"/>
                <a:gd name="connsiteY24" fmla="*/ 0 h 8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292" h="82006">
                  <a:moveTo>
                    <a:pt x="19018" y="0"/>
                  </a:moveTo>
                  <a:lnTo>
                    <a:pt x="35139" y="0"/>
                  </a:lnTo>
                  <a:lnTo>
                    <a:pt x="35139" y="70319"/>
                  </a:lnTo>
                  <a:lnTo>
                    <a:pt x="49789" y="70319"/>
                  </a:lnTo>
                  <a:lnTo>
                    <a:pt x="51259" y="71790"/>
                  </a:lnTo>
                  <a:lnTo>
                    <a:pt x="51259" y="79120"/>
                  </a:lnTo>
                  <a:lnTo>
                    <a:pt x="51292" y="79076"/>
                  </a:lnTo>
                  <a:lnTo>
                    <a:pt x="51292" y="80536"/>
                  </a:lnTo>
                  <a:cubicBezTo>
                    <a:pt x="51311" y="81329"/>
                    <a:pt x="50682" y="81988"/>
                    <a:pt x="49888" y="82006"/>
                  </a:cubicBezTo>
                  <a:cubicBezTo>
                    <a:pt x="49865" y="82006"/>
                    <a:pt x="49843" y="82006"/>
                    <a:pt x="49821" y="82006"/>
                  </a:cubicBezTo>
                  <a:lnTo>
                    <a:pt x="1460" y="82006"/>
                  </a:lnTo>
                  <a:lnTo>
                    <a:pt x="1" y="80536"/>
                  </a:lnTo>
                  <a:lnTo>
                    <a:pt x="1" y="71757"/>
                  </a:lnTo>
                  <a:cubicBezTo>
                    <a:pt x="-18" y="70963"/>
                    <a:pt x="611" y="70305"/>
                    <a:pt x="1404" y="70286"/>
                  </a:cubicBezTo>
                  <a:cubicBezTo>
                    <a:pt x="1423" y="70286"/>
                    <a:pt x="1442" y="70286"/>
                    <a:pt x="1460" y="70286"/>
                  </a:cubicBezTo>
                  <a:lnTo>
                    <a:pt x="19018" y="70286"/>
                  </a:lnTo>
                  <a:lnTo>
                    <a:pt x="19018" y="16120"/>
                  </a:lnTo>
                  <a:lnTo>
                    <a:pt x="5850" y="23440"/>
                  </a:lnTo>
                  <a:cubicBezTo>
                    <a:pt x="4379" y="23440"/>
                    <a:pt x="4379" y="24910"/>
                    <a:pt x="2920" y="24910"/>
                  </a:cubicBezTo>
                  <a:lnTo>
                    <a:pt x="1460" y="24910"/>
                  </a:lnTo>
                  <a:cubicBezTo>
                    <a:pt x="1479" y="24117"/>
                    <a:pt x="850" y="23458"/>
                    <a:pt x="57" y="23440"/>
                  </a:cubicBezTo>
                  <a:cubicBezTo>
                    <a:pt x="38" y="23440"/>
                    <a:pt x="19" y="23440"/>
                    <a:pt x="1" y="23440"/>
                  </a:cubicBezTo>
                  <a:lnTo>
                    <a:pt x="1" y="13190"/>
                  </a:lnTo>
                  <a:lnTo>
                    <a:pt x="1460" y="11720"/>
                  </a:lnTo>
                  <a:lnTo>
                    <a:pt x="19018" y="0"/>
                  </a:lnTo>
                  <a:close/>
                </a:path>
              </a:pathLst>
            </a:custGeom>
            <a:solidFill>
              <a:srgbClr val="FFFFFF"/>
            </a:solidFill>
            <a:ln w="11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8" name="Freeform: Shape 197">
              <a:extLst>
                <a:ext uri="{FF2B5EF4-FFF2-40B4-BE49-F238E27FC236}">
                  <a16:creationId xmlns:a16="http://schemas.microsoft.com/office/drawing/2014/main" id="{313C9781-D2EC-43BC-BCB5-11705926A0C4}"/>
                </a:ext>
              </a:extLst>
            </p:cNvPr>
            <p:cNvSpPr/>
            <p:nvPr/>
          </p:nvSpPr>
          <p:spPr>
            <a:xfrm>
              <a:off x="1818713" y="3775688"/>
              <a:ext cx="58879" cy="79275"/>
            </a:xfrm>
            <a:custGeom>
              <a:avLst/>
              <a:gdLst>
                <a:gd name="connsiteX0" fmla="*/ 46917 w 58879"/>
                <a:gd name="connsiteY0" fmla="*/ 0 h 79275"/>
                <a:gd name="connsiteX1" fmla="*/ 53030 w 58879"/>
                <a:gd name="connsiteY1" fmla="*/ 6113 h 79275"/>
                <a:gd name="connsiteX2" fmla="*/ 57420 w 58879"/>
                <a:gd name="connsiteY2" fmla="*/ 19282 h 79275"/>
                <a:gd name="connsiteX3" fmla="*/ 58879 w 58879"/>
                <a:gd name="connsiteY3" fmla="*/ 36840 h 79275"/>
                <a:gd name="connsiteX4" fmla="*/ 57420 w 58879"/>
                <a:gd name="connsiteY4" fmla="*/ 54397 h 79275"/>
                <a:gd name="connsiteX5" fmla="*/ 51560 w 58879"/>
                <a:gd name="connsiteY5" fmla="*/ 67566 h 79275"/>
                <a:gd name="connsiteX6" fmla="*/ 42781 w 58879"/>
                <a:gd name="connsiteY6" fmla="*/ 76345 h 79275"/>
                <a:gd name="connsiteX7" fmla="*/ 28131 w 58879"/>
                <a:gd name="connsiteY7" fmla="*/ 79275 h 79275"/>
                <a:gd name="connsiteX8" fmla="*/ 13481 w 58879"/>
                <a:gd name="connsiteY8" fmla="*/ 76345 h 79275"/>
                <a:gd name="connsiteX9" fmla="*/ 4702 w 58879"/>
                <a:gd name="connsiteY9" fmla="*/ 67566 h 79275"/>
                <a:gd name="connsiteX10" fmla="*/ 313 w 58879"/>
                <a:gd name="connsiteY10" fmla="*/ 54397 h 79275"/>
                <a:gd name="connsiteX11" fmla="*/ 0 w 58879"/>
                <a:gd name="connsiteY11" fmla="*/ 50661 h 79275"/>
                <a:gd name="connsiteX12" fmla="*/ 17870 w 58879"/>
                <a:gd name="connsiteY12" fmla="*/ 31365 h 79275"/>
                <a:gd name="connsiteX13" fmla="*/ 17870 w 58879"/>
                <a:gd name="connsiteY13" fmla="*/ 51500 h 79275"/>
                <a:gd name="connsiteX14" fmla="*/ 20800 w 58879"/>
                <a:gd name="connsiteY14" fmla="*/ 60279 h 79275"/>
                <a:gd name="connsiteX15" fmla="*/ 25189 w 58879"/>
                <a:gd name="connsiteY15" fmla="*/ 64668 h 79275"/>
                <a:gd name="connsiteX16" fmla="*/ 31050 w 58879"/>
                <a:gd name="connsiteY16" fmla="*/ 66128 h 79275"/>
                <a:gd name="connsiteX17" fmla="*/ 35440 w 58879"/>
                <a:gd name="connsiteY17" fmla="*/ 64668 h 79275"/>
                <a:gd name="connsiteX18" fmla="*/ 38370 w 58879"/>
                <a:gd name="connsiteY18" fmla="*/ 61738 h 79275"/>
                <a:gd name="connsiteX19" fmla="*/ 41300 w 58879"/>
                <a:gd name="connsiteY19" fmla="*/ 57349 h 79275"/>
                <a:gd name="connsiteX20" fmla="*/ 42770 w 58879"/>
                <a:gd name="connsiteY20" fmla="*/ 51489 h 79275"/>
                <a:gd name="connsiteX21" fmla="*/ 44230 w 58879"/>
                <a:gd name="connsiteY21" fmla="*/ 44169 h 79275"/>
                <a:gd name="connsiteX22" fmla="*/ 44230 w 58879"/>
                <a:gd name="connsiteY22" fmla="*/ 25140 h 79275"/>
                <a:gd name="connsiteX23" fmla="*/ 41300 w 58879"/>
                <a:gd name="connsiteY23" fmla="*/ 19280 h 79275"/>
                <a:gd name="connsiteX24" fmla="*/ 39840 w 58879"/>
                <a:gd name="connsiteY24" fmla="*/ 13420 h 79275"/>
                <a:gd name="connsiteX25" fmla="*/ 37599 w 58879"/>
                <a:gd name="connsiteY25" fmla="*/ 10062 h 79275"/>
                <a:gd name="connsiteX26" fmla="*/ 46917 w 58879"/>
                <a:gd name="connsiteY26" fmla="*/ 0 h 7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879" h="79275">
                  <a:moveTo>
                    <a:pt x="46917" y="0"/>
                  </a:moveTo>
                  <a:lnTo>
                    <a:pt x="53030" y="6113"/>
                  </a:lnTo>
                  <a:cubicBezTo>
                    <a:pt x="54501" y="10503"/>
                    <a:pt x="57420" y="14892"/>
                    <a:pt x="57420" y="19282"/>
                  </a:cubicBezTo>
                  <a:cubicBezTo>
                    <a:pt x="58879" y="25142"/>
                    <a:pt x="58879" y="31002"/>
                    <a:pt x="58879" y="36840"/>
                  </a:cubicBezTo>
                  <a:cubicBezTo>
                    <a:pt x="58879" y="44192"/>
                    <a:pt x="58879" y="50008"/>
                    <a:pt x="57420" y="54397"/>
                  </a:cubicBezTo>
                  <a:cubicBezTo>
                    <a:pt x="55949" y="60257"/>
                    <a:pt x="54490" y="64658"/>
                    <a:pt x="51560" y="67566"/>
                  </a:cubicBezTo>
                  <a:cubicBezTo>
                    <a:pt x="48630" y="71955"/>
                    <a:pt x="45700" y="74896"/>
                    <a:pt x="42781" y="76345"/>
                  </a:cubicBezTo>
                  <a:cubicBezTo>
                    <a:pt x="38391" y="77815"/>
                    <a:pt x="34002" y="79275"/>
                    <a:pt x="28131" y="79275"/>
                  </a:cubicBezTo>
                  <a:cubicBezTo>
                    <a:pt x="22260" y="79275"/>
                    <a:pt x="17871" y="77815"/>
                    <a:pt x="13481" y="76345"/>
                  </a:cubicBezTo>
                  <a:cubicBezTo>
                    <a:pt x="9273" y="75069"/>
                    <a:pt x="5978" y="71774"/>
                    <a:pt x="4702" y="67566"/>
                  </a:cubicBezTo>
                  <a:cubicBezTo>
                    <a:pt x="3243" y="63176"/>
                    <a:pt x="313" y="58787"/>
                    <a:pt x="313" y="54397"/>
                  </a:cubicBezTo>
                  <a:lnTo>
                    <a:pt x="0" y="50661"/>
                  </a:lnTo>
                  <a:lnTo>
                    <a:pt x="17870" y="31365"/>
                  </a:lnTo>
                  <a:lnTo>
                    <a:pt x="17870" y="51500"/>
                  </a:lnTo>
                  <a:cubicBezTo>
                    <a:pt x="17870" y="55889"/>
                    <a:pt x="19340" y="58830"/>
                    <a:pt x="20800" y="60279"/>
                  </a:cubicBezTo>
                  <a:cubicBezTo>
                    <a:pt x="22270" y="63209"/>
                    <a:pt x="23730" y="64668"/>
                    <a:pt x="25189" y="64668"/>
                  </a:cubicBezTo>
                  <a:cubicBezTo>
                    <a:pt x="26649" y="66128"/>
                    <a:pt x="28119" y="66128"/>
                    <a:pt x="31050" y="66128"/>
                  </a:cubicBezTo>
                  <a:cubicBezTo>
                    <a:pt x="32658" y="66326"/>
                    <a:pt x="34270" y="65790"/>
                    <a:pt x="35440" y="64668"/>
                  </a:cubicBezTo>
                  <a:cubicBezTo>
                    <a:pt x="37012" y="64562"/>
                    <a:pt x="38263" y="63311"/>
                    <a:pt x="38370" y="61738"/>
                  </a:cubicBezTo>
                  <a:cubicBezTo>
                    <a:pt x="39840" y="60268"/>
                    <a:pt x="39840" y="58808"/>
                    <a:pt x="41300" y="57349"/>
                  </a:cubicBezTo>
                  <a:cubicBezTo>
                    <a:pt x="41300" y="55889"/>
                    <a:pt x="42770" y="54419"/>
                    <a:pt x="42770" y="51489"/>
                  </a:cubicBezTo>
                  <a:cubicBezTo>
                    <a:pt x="42673" y="48968"/>
                    <a:pt x="43172" y="46460"/>
                    <a:pt x="44230" y="44169"/>
                  </a:cubicBezTo>
                  <a:lnTo>
                    <a:pt x="44230" y="25140"/>
                  </a:lnTo>
                  <a:cubicBezTo>
                    <a:pt x="41300" y="23669"/>
                    <a:pt x="41300" y="22210"/>
                    <a:pt x="41300" y="19280"/>
                  </a:cubicBezTo>
                  <a:cubicBezTo>
                    <a:pt x="41300" y="16350"/>
                    <a:pt x="39840" y="14890"/>
                    <a:pt x="39840" y="13420"/>
                  </a:cubicBezTo>
                  <a:lnTo>
                    <a:pt x="37599" y="10062"/>
                  </a:lnTo>
                  <a:lnTo>
                    <a:pt x="46917" y="0"/>
                  </a:lnTo>
                  <a:close/>
                </a:path>
              </a:pathLst>
            </a:custGeom>
            <a:solidFill>
              <a:srgbClr val="FFFFFF"/>
            </a:solidFill>
            <a:ln w="11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199" name="Freeform: Shape 198">
              <a:extLst>
                <a:ext uri="{FF2B5EF4-FFF2-40B4-BE49-F238E27FC236}">
                  <a16:creationId xmlns:a16="http://schemas.microsoft.com/office/drawing/2014/main" id="{2C24EF16-4608-44B2-AB33-8C423167ACF5}"/>
                </a:ext>
              </a:extLst>
            </p:cNvPr>
            <p:cNvSpPr/>
            <p:nvPr/>
          </p:nvSpPr>
          <p:spPr>
            <a:xfrm>
              <a:off x="1836583" y="3783248"/>
              <a:ext cx="19729" cy="23805"/>
            </a:xfrm>
            <a:custGeom>
              <a:avLst/>
              <a:gdLst>
                <a:gd name="connsiteX0" fmla="*/ 11721 w 19729"/>
                <a:gd name="connsiteY0" fmla="*/ 0 h 23805"/>
                <a:gd name="connsiteX1" fmla="*/ 16110 w 19729"/>
                <a:gd name="connsiteY1" fmla="*/ 0 h 23805"/>
                <a:gd name="connsiteX2" fmla="*/ 19040 w 19729"/>
                <a:gd name="connsiteY2" fmla="*/ 1470 h 23805"/>
                <a:gd name="connsiteX3" fmla="*/ 19729 w 19729"/>
                <a:gd name="connsiteY3" fmla="*/ 2502 h 23805"/>
                <a:gd name="connsiteX4" fmla="*/ 0 w 19729"/>
                <a:gd name="connsiteY4" fmla="*/ 23805 h 23805"/>
                <a:gd name="connsiteX5" fmla="*/ 0 w 19729"/>
                <a:gd name="connsiteY5" fmla="*/ 16109 h 23805"/>
                <a:gd name="connsiteX6" fmla="*/ 1470 w 19729"/>
                <a:gd name="connsiteY6" fmla="*/ 7330 h 23805"/>
                <a:gd name="connsiteX7" fmla="*/ 5860 w 19729"/>
                <a:gd name="connsiteY7" fmla="*/ 1470 h 23805"/>
                <a:gd name="connsiteX8" fmla="*/ 11721 w 19729"/>
                <a:gd name="connsiteY8" fmla="*/ 0 h 23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9" h="23805">
                  <a:moveTo>
                    <a:pt x="11721" y="0"/>
                  </a:moveTo>
                  <a:lnTo>
                    <a:pt x="16110" y="0"/>
                  </a:lnTo>
                  <a:cubicBezTo>
                    <a:pt x="17570" y="0"/>
                    <a:pt x="17581" y="11"/>
                    <a:pt x="19040" y="1470"/>
                  </a:cubicBezTo>
                  <a:lnTo>
                    <a:pt x="19729" y="2502"/>
                  </a:lnTo>
                  <a:lnTo>
                    <a:pt x="0" y="23805"/>
                  </a:lnTo>
                  <a:lnTo>
                    <a:pt x="0" y="16109"/>
                  </a:lnTo>
                  <a:cubicBezTo>
                    <a:pt x="0" y="13190"/>
                    <a:pt x="0" y="10260"/>
                    <a:pt x="1470" y="7330"/>
                  </a:cubicBezTo>
                  <a:cubicBezTo>
                    <a:pt x="2563" y="5126"/>
                    <a:pt x="4051" y="3140"/>
                    <a:pt x="5860" y="1470"/>
                  </a:cubicBezTo>
                  <a:cubicBezTo>
                    <a:pt x="7330" y="0"/>
                    <a:pt x="8790" y="0"/>
                    <a:pt x="11721" y="0"/>
                  </a:cubicBezTo>
                  <a:close/>
                </a:path>
              </a:pathLst>
            </a:custGeom>
            <a:solidFill>
              <a:srgbClr val="7AC3E1"/>
            </a:solidFill>
            <a:ln w="10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grpSp>
      <p:cxnSp>
        <p:nvCxnSpPr>
          <p:cNvPr id="200" name="Straight Arrow Connector 199">
            <a:extLst>
              <a:ext uri="{FF2B5EF4-FFF2-40B4-BE49-F238E27FC236}">
                <a16:creationId xmlns:a16="http://schemas.microsoft.com/office/drawing/2014/main" id="{982942AD-EA94-4433-8BF7-F7FE0D8734F2}"/>
              </a:ext>
            </a:extLst>
          </p:cNvPr>
          <p:cNvCxnSpPr>
            <a:cxnSpLocks/>
          </p:cNvCxnSpPr>
          <p:nvPr/>
        </p:nvCxnSpPr>
        <p:spPr>
          <a:xfrm>
            <a:off x="4590618" y="4516734"/>
            <a:ext cx="493277" cy="0"/>
          </a:xfrm>
          <a:prstGeom prst="straightConnector1">
            <a:avLst/>
          </a:prstGeom>
          <a:ln w="12700" cap="flat">
            <a:solidFill>
              <a:schemeClr val="accent1"/>
            </a:solidFill>
            <a:round/>
            <a:headEnd type="stealth" w="med" len="sm"/>
            <a:tailEnd type="stealth" w="med" len="sm"/>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92A70B8B-D713-49B2-9ECC-285C72CF6D95}"/>
              </a:ext>
            </a:extLst>
          </p:cNvPr>
          <p:cNvSpPr txBox="1"/>
          <p:nvPr/>
        </p:nvSpPr>
        <p:spPr>
          <a:xfrm>
            <a:off x="4191872" y="4681882"/>
            <a:ext cx="351058" cy="246221"/>
          </a:xfrm>
          <a:prstGeom prst="rect">
            <a:avLst/>
          </a:prstGeom>
          <a:noFill/>
          <a:ln>
            <a:noFill/>
          </a:ln>
        </p:spPr>
        <p:txBody>
          <a:bodyPr wrap="none" lIns="0" tIns="0" rIns="0" bIns="0" rtlCol="0" anchor="t">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rgbClr val="7F7F7F"/>
                </a:solidFill>
                <a:effectLst/>
                <a:uLnTx/>
                <a:uFillTx/>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rPr>
              <a:t>App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err="1">
                <a:ln>
                  <a:noFill/>
                </a:ln>
                <a:solidFill>
                  <a:prstClr val="black"/>
                </a:solidFill>
                <a:effectLst/>
                <a:uLnTx/>
                <a:uFillTx/>
                <a:latin typeface="+mn-lt"/>
                <a:ea typeface="+mn-ea"/>
                <a:cs typeface="Segoe UI" panose="020B0502040204020203" pitchFamily="34" charset="0"/>
              </a:rPr>
              <a:t>Insights</a:t>
            </a:r>
            <a:endParaRPr kumimoji="0" lang="en-U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endParaRPr>
          </a:p>
        </p:txBody>
      </p:sp>
      <p:sp>
        <p:nvSpPr>
          <p:cNvPr id="202" name="TextBox 201">
            <a:extLst>
              <a:ext uri="{FF2B5EF4-FFF2-40B4-BE49-F238E27FC236}">
                <a16:creationId xmlns:a16="http://schemas.microsoft.com/office/drawing/2014/main" id="{FCCC499A-14AF-4902-9C25-4346C7CF0488}"/>
              </a:ext>
            </a:extLst>
          </p:cNvPr>
          <p:cNvSpPr txBox="1"/>
          <p:nvPr/>
        </p:nvSpPr>
        <p:spPr>
          <a:xfrm>
            <a:off x="5245143" y="4684063"/>
            <a:ext cx="213200" cy="123111"/>
          </a:xfrm>
          <a:prstGeom prst="rect">
            <a:avLst/>
          </a:prstGeom>
          <a:noFill/>
          <a:ln>
            <a:noFill/>
          </a:ln>
        </p:spPr>
        <p:txBody>
          <a:bodyPr wrap="none" lIns="0" tIns="0" rIns="0" bIns="0" rtlCol="0" anchor="t">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rgbClr val="7F7F7F"/>
                </a:solidFill>
                <a:effectLst/>
                <a:uLnTx/>
                <a:uFillTx/>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rPr>
              <a:t>Logs</a:t>
            </a:r>
            <a:endParaRPr kumimoji="0" lang="en-U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endParaRPr>
          </a:p>
        </p:txBody>
      </p:sp>
      <p:grpSp>
        <p:nvGrpSpPr>
          <p:cNvPr id="203" name="Group 202">
            <a:extLst>
              <a:ext uri="{FF2B5EF4-FFF2-40B4-BE49-F238E27FC236}">
                <a16:creationId xmlns:a16="http://schemas.microsoft.com/office/drawing/2014/main" id="{BE4669E7-9893-44E1-B48A-6560F43FC84C}"/>
              </a:ext>
            </a:extLst>
          </p:cNvPr>
          <p:cNvGrpSpPr/>
          <p:nvPr/>
        </p:nvGrpSpPr>
        <p:grpSpPr>
          <a:xfrm>
            <a:off x="4145300" y="3120706"/>
            <a:ext cx="318997" cy="581846"/>
            <a:chOff x="4084398" y="2992266"/>
            <a:chExt cx="318997" cy="581846"/>
          </a:xfrm>
        </p:grpSpPr>
        <p:grpSp>
          <p:nvGrpSpPr>
            <p:cNvPr id="204" name="Group 203">
              <a:extLst>
                <a:ext uri="{FF2B5EF4-FFF2-40B4-BE49-F238E27FC236}">
                  <a16:creationId xmlns:a16="http://schemas.microsoft.com/office/drawing/2014/main" id="{22BCCCE0-381F-460B-B729-85CD2100E6B1}"/>
                </a:ext>
              </a:extLst>
            </p:cNvPr>
            <p:cNvGrpSpPr>
              <a:grpSpLocks noChangeAspect="1"/>
            </p:cNvGrpSpPr>
            <p:nvPr/>
          </p:nvGrpSpPr>
          <p:grpSpPr>
            <a:xfrm>
              <a:off x="4094671" y="2992266"/>
              <a:ext cx="298452" cy="299062"/>
              <a:chOff x="4590254" y="584040"/>
              <a:chExt cx="582469" cy="583660"/>
            </a:xfrm>
          </p:grpSpPr>
          <p:sp>
            <p:nvSpPr>
              <p:cNvPr id="206" name="Freeform: Shape 205">
                <a:extLst>
                  <a:ext uri="{FF2B5EF4-FFF2-40B4-BE49-F238E27FC236}">
                    <a16:creationId xmlns:a16="http://schemas.microsoft.com/office/drawing/2014/main" id="{D26B4B87-2546-404D-9354-79A67FCB2763}"/>
                  </a:ext>
                </a:extLst>
              </p:cNvPr>
              <p:cNvSpPr/>
              <p:nvPr/>
            </p:nvSpPr>
            <p:spPr>
              <a:xfrm>
                <a:off x="4682591" y="663170"/>
                <a:ext cx="490132" cy="504530"/>
              </a:xfrm>
              <a:custGeom>
                <a:avLst/>
                <a:gdLst>
                  <a:gd name="connsiteX0" fmla="*/ 396976 w 490132"/>
                  <a:gd name="connsiteY0" fmla="*/ 0 h 504530"/>
                  <a:gd name="connsiteX1" fmla="*/ 404661 w 490132"/>
                  <a:gd name="connsiteY1" fmla="*/ 6341 h 504530"/>
                  <a:gd name="connsiteX2" fmla="*/ 490132 w 490132"/>
                  <a:gd name="connsiteY2" fmla="*/ 212700 h 504530"/>
                  <a:gd name="connsiteX3" fmla="*/ 198302 w 490132"/>
                  <a:gd name="connsiteY3" fmla="*/ 504530 h 504530"/>
                  <a:gd name="connsiteX4" fmla="*/ 35133 w 490132"/>
                  <a:gd name="connsiteY4" fmla="*/ 454693 h 504530"/>
                  <a:gd name="connsiteX5" fmla="*/ 0 w 490132"/>
                  <a:gd name="connsiteY5" fmla="*/ 425706 h 504530"/>
                  <a:gd name="connsiteX6" fmla="*/ 50612 w 490132"/>
                  <a:gd name="connsiteY6" fmla="*/ 371431 h 504530"/>
                  <a:gd name="connsiteX7" fmla="*/ 247125 w 490132"/>
                  <a:gd name="connsiteY7" fmla="*/ 371431 h 504530"/>
                  <a:gd name="connsiteX8" fmla="*/ 247125 w 490132"/>
                  <a:gd name="connsiteY8" fmla="*/ 334758 h 504530"/>
                  <a:gd name="connsiteX9" fmla="*/ 84810 w 490132"/>
                  <a:gd name="connsiteY9" fmla="*/ 334758 h 504530"/>
                  <a:gd name="connsiteX10" fmla="*/ 312452 w 490132"/>
                  <a:gd name="connsiteY10" fmla="*/ 90642 h 504530"/>
                  <a:gd name="connsiteX11" fmla="*/ 332566 w 490132"/>
                  <a:gd name="connsiteY11" fmla="*/ 90642 h 504530"/>
                  <a:gd name="connsiteX12" fmla="*/ 332566 w 490132"/>
                  <a:gd name="connsiteY12" fmla="*/ 273751 h 504530"/>
                  <a:gd name="connsiteX13" fmla="*/ 369183 w 490132"/>
                  <a:gd name="connsiteY13" fmla="*/ 273751 h 504530"/>
                  <a:gd name="connsiteX14" fmla="*/ 369250 w 490132"/>
                  <a:gd name="connsiteY14" fmla="*/ 72200 h 504530"/>
                  <a:gd name="connsiteX15" fmla="*/ 369250 w 490132"/>
                  <a:gd name="connsiteY15" fmla="*/ 72189 h 504530"/>
                  <a:gd name="connsiteX16" fmla="*/ 351063 w 490132"/>
                  <a:gd name="connsiteY16" fmla="*/ 54024 h 504530"/>
                  <a:gd name="connsiteX17" fmla="*/ 346598 w 490132"/>
                  <a:gd name="connsiteY17" fmla="*/ 54024 h 504530"/>
                  <a:gd name="connsiteX18" fmla="*/ 396976 w 490132"/>
                  <a:gd name="connsiteY18" fmla="*/ 0 h 504530"/>
                  <a:gd name="connsiteX19" fmla="*/ 259375 w 490132"/>
                  <a:gd name="connsiteY19" fmla="*/ 182174 h 504530"/>
                  <a:gd name="connsiteX20" fmla="*/ 228828 w 490132"/>
                  <a:gd name="connsiteY20" fmla="*/ 212678 h 504530"/>
                  <a:gd name="connsiteX21" fmla="*/ 259331 w 490132"/>
                  <a:gd name="connsiteY21" fmla="*/ 243226 h 504530"/>
                  <a:gd name="connsiteX22" fmla="*/ 259375 w 490132"/>
                  <a:gd name="connsiteY22" fmla="*/ 243226 h 504530"/>
                  <a:gd name="connsiteX23" fmla="*/ 289879 w 490132"/>
                  <a:gd name="connsiteY23" fmla="*/ 212700 h 504530"/>
                  <a:gd name="connsiteX24" fmla="*/ 259375 w 490132"/>
                  <a:gd name="connsiteY24" fmla="*/ 182174 h 50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0132" h="504530">
                    <a:moveTo>
                      <a:pt x="396976" y="0"/>
                    </a:moveTo>
                    <a:lnTo>
                      <a:pt x="404661" y="6341"/>
                    </a:lnTo>
                    <a:cubicBezTo>
                      <a:pt x="457470" y="59151"/>
                      <a:pt x="490132" y="132109"/>
                      <a:pt x="490132" y="212700"/>
                    </a:cubicBezTo>
                    <a:cubicBezTo>
                      <a:pt x="490132" y="373883"/>
                      <a:pt x="359485" y="504530"/>
                      <a:pt x="198302" y="504530"/>
                    </a:cubicBezTo>
                    <a:cubicBezTo>
                      <a:pt x="137859" y="504530"/>
                      <a:pt x="81709" y="486158"/>
                      <a:pt x="35133" y="454693"/>
                    </a:cubicBezTo>
                    <a:lnTo>
                      <a:pt x="0" y="425706"/>
                    </a:lnTo>
                    <a:lnTo>
                      <a:pt x="50612" y="371431"/>
                    </a:lnTo>
                    <a:lnTo>
                      <a:pt x="247125" y="371431"/>
                    </a:lnTo>
                    <a:lnTo>
                      <a:pt x="247125" y="334758"/>
                    </a:lnTo>
                    <a:lnTo>
                      <a:pt x="84810" y="334758"/>
                    </a:lnTo>
                    <a:lnTo>
                      <a:pt x="312452" y="90642"/>
                    </a:lnTo>
                    <a:lnTo>
                      <a:pt x="332566" y="90642"/>
                    </a:lnTo>
                    <a:lnTo>
                      <a:pt x="332566" y="273751"/>
                    </a:lnTo>
                    <a:lnTo>
                      <a:pt x="369183" y="273751"/>
                    </a:lnTo>
                    <a:lnTo>
                      <a:pt x="369250" y="72200"/>
                    </a:lnTo>
                    <a:cubicBezTo>
                      <a:pt x="369250" y="72197"/>
                      <a:pt x="369250" y="72192"/>
                      <a:pt x="369250" y="72189"/>
                    </a:cubicBezTo>
                    <a:cubicBezTo>
                      <a:pt x="369243" y="62151"/>
                      <a:pt x="361101" y="54018"/>
                      <a:pt x="351063" y="54024"/>
                    </a:cubicBezTo>
                    <a:lnTo>
                      <a:pt x="346598" y="54024"/>
                    </a:lnTo>
                    <a:lnTo>
                      <a:pt x="396976" y="0"/>
                    </a:lnTo>
                    <a:close/>
                    <a:moveTo>
                      <a:pt x="259375" y="182174"/>
                    </a:moveTo>
                    <a:cubicBezTo>
                      <a:pt x="242517" y="182162"/>
                      <a:pt x="228840" y="195819"/>
                      <a:pt x="228828" y="212678"/>
                    </a:cubicBezTo>
                    <a:cubicBezTo>
                      <a:pt x="228815" y="229536"/>
                      <a:pt x="242473" y="243213"/>
                      <a:pt x="259331" y="243226"/>
                    </a:cubicBezTo>
                    <a:cubicBezTo>
                      <a:pt x="259346" y="243226"/>
                      <a:pt x="259361" y="243226"/>
                      <a:pt x="259375" y="243226"/>
                    </a:cubicBezTo>
                    <a:cubicBezTo>
                      <a:pt x="276228" y="243219"/>
                      <a:pt x="289886" y="229553"/>
                      <a:pt x="289879" y="212700"/>
                    </a:cubicBezTo>
                    <a:cubicBezTo>
                      <a:pt x="289879" y="195849"/>
                      <a:pt x="276226" y="182187"/>
                      <a:pt x="259375" y="182174"/>
                    </a:cubicBezTo>
                    <a:close/>
                  </a:path>
                </a:pathLst>
              </a:custGeom>
              <a:solidFill>
                <a:srgbClr val="59B4D9"/>
              </a:solidFill>
              <a:ln w="11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207" name="Freeform: Shape 206">
                <a:extLst>
                  <a:ext uri="{FF2B5EF4-FFF2-40B4-BE49-F238E27FC236}">
                    <a16:creationId xmlns:a16="http://schemas.microsoft.com/office/drawing/2014/main" id="{B1CC2B9C-291D-4AB9-AC97-EF48D2D90455}"/>
                  </a:ext>
                </a:extLst>
              </p:cNvPr>
              <p:cNvSpPr/>
              <p:nvPr/>
            </p:nvSpPr>
            <p:spPr>
              <a:xfrm>
                <a:off x="4832071" y="717194"/>
                <a:ext cx="197119" cy="36618"/>
              </a:xfrm>
              <a:custGeom>
                <a:avLst/>
                <a:gdLst>
                  <a:gd name="connsiteX0" fmla="*/ 0 w 197119"/>
                  <a:gd name="connsiteY0" fmla="*/ 0 h 36618"/>
                  <a:gd name="connsiteX1" fmla="*/ 197119 w 197119"/>
                  <a:gd name="connsiteY1" fmla="*/ 0 h 36618"/>
                  <a:gd name="connsiteX2" fmla="*/ 162973 w 197119"/>
                  <a:gd name="connsiteY2" fmla="*/ 36618 h 36618"/>
                  <a:gd name="connsiteX3" fmla="*/ 0 w 197119"/>
                  <a:gd name="connsiteY3" fmla="*/ 36618 h 36618"/>
                  <a:gd name="connsiteX4" fmla="*/ 0 w 197119"/>
                  <a:gd name="connsiteY4" fmla="*/ 0 h 36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19" h="36618">
                    <a:moveTo>
                      <a:pt x="0" y="0"/>
                    </a:moveTo>
                    <a:lnTo>
                      <a:pt x="197119" y="0"/>
                    </a:lnTo>
                    <a:lnTo>
                      <a:pt x="162973" y="36618"/>
                    </a:lnTo>
                    <a:lnTo>
                      <a:pt x="0" y="36618"/>
                    </a:lnTo>
                    <a:lnTo>
                      <a:pt x="0" y="0"/>
                    </a:lnTo>
                    <a:close/>
                  </a:path>
                </a:pathLst>
              </a:custGeom>
              <a:solidFill>
                <a:schemeClr val="bg1"/>
              </a:solidFill>
              <a:ln w="11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208" name="Freeform: Shape 207">
                <a:extLst>
                  <a:ext uri="{FF2B5EF4-FFF2-40B4-BE49-F238E27FC236}">
                    <a16:creationId xmlns:a16="http://schemas.microsoft.com/office/drawing/2014/main" id="{2FDEB75D-1584-46C2-892E-0BCAE96A253F}"/>
                  </a:ext>
                </a:extLst>
              </p:cNvPr>
              <p:cNvSpPr/>
              <p:nvPr/>
            </p:nvSpPr>
            <p:spPr>
              <a:xfrm>
                <a:off x="4709945" y="814841"/>
                <a:ext cx="57456" cy="219760"/>
              </a:xfrm>
              <a:custGeom>
                <a:avLst/>
                <a:gdLst>
                  <a:gd name="connsiteX0" fmla="*/ 0 w 57456"/>
                  <a:gd name="connsiteY0" fmla="*/ 0 h 219760"/>
                  <a:gd name="connsiteX1" fmla="*/ 36617 w 57456"/>
                  <a:gd name="connsiteY1" fmla="*/ 0 h 219760"/>
                  <a:gd name="connsiteX2" fmla="*/ 36617 w 57456"/>
                  <a:gd name="connsiteY2" fmla="*/ 183087 h 219760"/>
                  <a:gd name="connsiteX3" fmla="*/ 57456 w 57456"/>
                  <a:gd name="connsiteY3" fmla="*/ 183087 h 219760"/>
                  <a:gd name="connsiteX4" fmla="*/ 23258 w 57456"/>
                  <a:gd name="connsiteY4" fmla="*/ 219760 h 219760"/>
                  <a:gd name="connsiteX5" fmla="*/ 18187 w 57456"/>
                  <a:gd name="connsiteY5" fmla="*/ 219760 h 219760"/>
                  <a:gd name="connsiteX6" fmla="*/ 0 w 57456"/>
                  <a:gd name="connsiteY6" fmla="*/ 201596 h 219760"/>
                  <a:gd name="connsiteX7" fmla="*/ 0 w 57456"/>
                  <a:gd name="connsiteY7" fmla="*/ 201585 h 219760"/>
                  <a:gd name="connsiteX8" fmla="*/ 0 w 57456"/>
                  <a:gd name="connsiteY8" fmla="*/ 0 h 2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6" h="219760">
                    <a:moveTo>
                      <a:pt x="0" y="0"/>
                    </a:moveTo>
                    <a:lnTo>
                      <a:pt x="36617" y="0"/>
                    </a:lnTo>
                    <a:lnTo>
                      <a:pt x="36617" y="183087"/>
                    </a:lnTo>
                    <a:lnTo>
                      <a:pt x="57456" y="183087"/>
                    </a:lnTo>
                    <a:lnTo>
                      <a:pt x="23258" y="219760"/>
                    </a:lnTo>
                    <a:lnTo>
                      <a:pt x="18187" y="219760"/>
                    </a:lnTo>
                    <a:cubicBezTo>
                      <a:pt x="8149" y="219767"/>
                      <a:pt x="7" y="211633"/>
                      <a:pt x="0" y="201596"/>
                    </a:cubicBezTo>
                    <a:cubicBezTo>
                      <a:pt x="0" y="201592"/>
                      <a:pt x="0" y="201588"/>
                      <a:pt x="0" y="201585"/>
                    </a:cubicBezTo>
                    <a:lnTo>
                      <a:pt x="0" y="0"/>
                    </a:lnTo>
                    <a:close/>
                  </a:path>
                </a:pathLst>
              </a:custGeom>
              <a:solidFill>
                <a:schemeClr val="bg1"/>
              </a:solidFill>
              <a:ln w="11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209" name="Freeform: Shape 208">
                <a:extLst>
                  <a:ext uri="{FF2B5EF4-FFF2-40B4-BE49-F238E27FC236}">
                    <a16:creationId xmlns:a16="http://schemas.microsoft.com/office/drawing/2014/main" id="{5C0404DA-9A16-4249-9067-55A6BBD3BD83}"/>
                  </a:ext>
                </a:extLst>
              </p:cNvPr>
              <p:cNvSpPr/>
              <p:nvPr/>
            </p:nvSpPr>
            <p:spPr>
              <a:xfrm>
                <a:off x="4789315" y="845344"/>
                <a:ext cx="61052" cy="61052"/>
              </a:xfrm>
              <a:custGeom>
                <a:avLst/>
                <a:gdLst>
                  <a:gd name="connsiteX0" fmla="*/ 30505 w 61052"/>
                  <a:gd name="connsiteY0" fmla="*/ 0 h 61052"/>
                  <a:gd name="connsiteX1" fmla="*/ 30549 w 61052"/>
                  <a:gd name="connsiteY1" fmla="*/ 0 h 61052"/>
                  <a:gd name="connsiteX2" fmla="*/ 61052 w 61052"/>
                  <a:gd name="connsiteY2" fmla="*/ 30548 h 61052"/>
                  <a:gd name="connsiteX3" fmla="*/ 30505 w 61052"/>
                  <a:gd name="connsiteY3" fmla="*/ 61052 h 61052"/>
                  <a:gd name="connsiteX4" fmla="*/ 1 w 61052"/>
                  <a:gd name="connsiteY4" fmla="*/ 30526 h 61052"/>
                  <a:gd name="connsiteX5" fmla="*/ 30505 w 61052"/>
                  <a:gd name="connsiteY5" fmla="*/ 0 h 61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52" h="61052">
                    <a:moveTo>
                      <a:pt x="30505" y="0"/>
                    </a:moveTo>
                    <a:cubicBezTo>
                      <a:pt x="30519" y="0"/>
                      <a:pt x="30534" y="0"/>
                      <a:pt x="30549" y="0"/>
                    </a:cubicBezTo>
                    <a:cubicBezTo>
                      <a:pt x="47407" y="13"/>
                      <a:pt x="61065" y="13690"/>
                      <a:pt x="61052" y="30548"/>
                    </a:cubicBezTo>
                    <a:cubicBezTo>
                      <a:pt x="61040" y="47407"/>
                      <a:pt x="47363" y="61064"/>
                      <a:pt x="30505" y="61052"/>
                    </a:cubicBezTo>
                    <a:cubicBezTo>
                      <a:pt x="13654" y="61039"/>
                      <a:pt x="1" y="47377"/>
                      <a:pt x="1" y="30526"/>
                    </a:cubicBezTo>
                    <a:cubicBezTo>
                      <a:pt x="-6" y="13673"/>
                      <a:pt x="13652" y="7"/>
                      <a:pt x="30505" y="0"/>
                    </a:cubicBezTo>
                    <a:close/>
                  </a:path>
                </a:pathLst>
              </a:custGeom>
              <a:solidFill>
                <a:schemeClr val="bg1"/>
              </a:solidFill>
              <a:ln w="11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210" name="Freeform: Shape 209">
                <a:extLst>
                  <a:ext uri="{FF2B5EF4-FFF2-40B4-BE49-F238E27FC236}">
                    <a16:creationId xmlns:a16="http://schemas.microsoft.com/office/drawing/2014/main" id="{0C8F6AD9-5B22-4B72-9249-E0B581C68551}"/>
                  </a:ext>
                </a:extLst>
              </p:cNvPr>
              <p:cNvSpPr/>
              <p:nvPr/>
            </p:nvSpPr>
            <p:spPr>
              <a:xfrm>
                <a:off x="4590254" y="584040"/>
                <a:ext cx="490504" cy="504836"/>
              </a:xfrm>
              <a:custGeom>
                <a:avLst/>
                <a:gdLst>
                  <a:gd name="connsiteX0" fmla="*/ 291830 w 490504"/>
                  <a:gd name="connsiteY0" fmla="*/ 0 h 504836"/>
                  <a:gd name="connsiteX1" fmla="*/ 454999 w 490504"/>
                  <a:gd name="connsiteY1" fmla="*/ 49837 h 504836"/>
                  <a:gd name="connsiteX2" fmla="*/ 490504 w 490504"/>
                  <a:gd name="connsiteY2" fmla="*/ 79130 h 504836"/>
                  <a:gd name="connsiteX3" fmla="*/ 440126 w 490504"/>
                  <a:gd name="connsiteY3" fmla="*/ 133154 h 504836"/>
                  <a:gd name="connsiteX4" fmla="*/ 243007 w 490504"/>
                  <a:gd name="connsiteY4" fmla="*/ 133154 h 504836"/>
                  <a:gd name="connsiteX5" fmla="*/ 243007 w 490504"/>
                  <a:gd name="connsiteY5" fmla="*/ 169772 h 504836"/>
                  <a:gd name="connsiteX6" fmla="*/ 405980 w 490504"/>
                  <a:gd name="connsiteY6" fmla="*/ 169772 h 504836"/>
                  <a:gd name="connsiteX7" fmla="*/ 178338 w 490504"/>
                  <a:gd name="connsiteY7" fmla="*/ 413888 h 504836"/>
                  <a:gd name="connsiteX8" fmla="*/ 157499 w 490504"/>
                  <a:gd name="connsiteY8" fmla="*/ 413888 h 504836"/>
                  <a:gd name="connsiteX9" fmla="*/ 157499 w 490504"/>
                  <a:gd name="connsiteY9" fmla="*/ 230801 h 504836"/>
                  <a:gd name="connsiteX10" fmla="*/ 120882 w 490504"/>
                  <a:gd name="connsiteY10" fmla="*/ 230801 h 504836"/>
                  <a:gd name="connsiteX11" fmla="*/ 120882 w 490504"/>
                  <a:gd name="connsiteY11" fmla="*/ 432386 h 504836"/>
                  <a:gd name="connsiteX12" fmla="*/ 120882 w 490504"/>
                  <a:gd name="connsiteY12" fmla="*/ 432397 h 504836"/>
                  <a:gd name="connsiteX13" fmla="*/ 139069 w 490504"/>
                  <a:gd name="connsiteY13" fmla="*/ 450561 h 504836"/>
                  <a:gd name="connsiteX14" fmla="*/ 144140 w 490504"/>
                  <a:gd name="connsiteY14" fmla="*/ 450561 h 504836"/>
                  <a:gd name="connsiteX15" fmla="*/ 93528 w 490504"/>
                  <a:gd name="connsiteY15" fmla="*/ 504836 h 504836"/>
                  <a:gd name="connsiteX16" fmla="*/ 85471 w 490504"/>
                  <a:gd name="connsiteY16" fmla="*/ 498189 h 504836"/>
                  <a:gd name="connsiteX17" fmla="*/ 0 w 490504"/>
                  <a:gd name="connsiteY17" fmla="*/ 291830 h 504836"/>
                  <a:gd name="connsiteX18" fmla="*/ 291830 w 490504"/>
                  <a:gd name="connsiteY18" fmla="*/ 0 h 504836"/>
                  <a:gd name="connsiteX19" fmla="*/ 230757 w 490504"/>
                  <a:gd name="connsiteY19" fmla="*/ 261304 h 504836"/>
                  <a:gd name="connsiteX20" fmla="*/ 200253 w 490504"/>
                  <a:gd name="connsiteY20" fmla="*/ 291830 h 504836"/>
                  <a:gd name="connsiteX21" fmla="*/ 230757 w 490504"/>
                  <a:gd name="connsiteY21" fmla="*/ 322356 h 504836"/>
                  <a:gd name="connsiteX22" fmla="*/ 261304 w 490504"/>
                  <a:gd name="connsiteY22" fmla="*/ 291852 h 504836"/>
                  <a:gd name="connsiteX23" fmla="*/ 230801 w 490504"/>
                  <a:gd name="connsiteY23" fmla="*/ 261304 h 504836"/>
                  <a:gd name="connsiteX24" fmla="*/ 230757 w 490504"/>
                  <a:gd name="connsiteY24" fmla="*/ 261304 h 5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0504" h="504836">
                    <a:moveTo>
                      <a:pt x="291830" y="0"/>
                    </a:moveTo>
                    <a:cubicBezTo>
                      <a:pt x="352274" y="0"/>
                      <a:pt x="408423" y="18372"/>
                      <a:pt x="454999" y="49837"/>
                    </a:cubicBezTo>
                    <a:lnTo>
                      <a:pt x="490504" y="79130"/>
                    </a:lnTo>
                    <a:lnTo>
                      <a:pt x="440126" y="133154"/>
                    </a:lnTo>
                    <a:lnTo>
                      <a:pt x="243007" y="133154"/>
                    </a:lnTo>
                    <a:lnTo>
                      <a:pt x="243007" y="169772"/>
                    </a:lnTo>
                    <a:lnTo>
                      <a:pt x="405980" y="169772"/>
                    </a:lnTo>
                    <a:lnTo>
                      <a:pt x="178338" y="413888"/>
                    </a:lnTo>
                    <a:lnTo>
                      <a:pt x="157499" y="413888"/>
                    </a:lnTo>
                    <a:lnTo>
                      <a:pt x="157499" y="230801"/>
                    </a:lnTo>
                    <a:lnTo>
                      <a:pt x="120882" y="230801"/>
                    </a:lnTo>
                    <a:lnTo>
                      <a:pt x="120882" y="432386"/>
                    </a:lnTo>
                    <a:cubicBezTo>
                      <a:pt x="120882" y="432389"/>
                      <a:pt x="120882" y="432393"/>
                      <a:pt x="120882" y="432397"/>
                    </a:cubicBezTo>
                    <a:cubicBezTo>
                      <a:pt x="120889" y="442434"/>
                      <a:pt x="129031" y="450568"/>
                      <a:pt x="139069" y="450561"/>
                    </a:cubicBezTo>
                    <a:lnTo>
                      <a:pt x="144140" y="450561"/>
                    </a:lnTo>
                    <a:lnTo>
                      <a:pt x="93528" y="504836"/>
                    </a:lnTo>
                    <a:lnTo>
                      <a:pt x="85471" y="498189"/>
                    </a:lnTo>
                    <a:cubicBezTo>
                      <a:pt x="32662" y="445379"/>
                      <a:pt x="0" y="372422"/>
                      <a:pt x="0" y="291830"/>
                    </a:cubicBezTo>
                    <a:cubicBezTo>
                      <a:pt x="0" y="130647"/>
                      <a:pt x="130647" y="0"/>
                      <a:pt x="291830" y="0"/>
                    </a:cubicBezTo>
                    <a:close/>
                    <a:moveTo>
                      <a:pt x="230757" y="261304"/>
                    </a:moveTo>
                    <a:cubicBezTo>
                      <a:pt x="213904" y="261311"/>
                      <a:pt x="200246" y="274977"/>
                      <a:pt x="200253" y="291830"/>
                    </a:cubicBezTo>
                    <a:cubicBezTo>
                      <a:pt x="200253" y="308681"/>
                      <a:pt x="213906" y="322343"/>
                      <a:pt x="230757" y="322356"/>
                    </a:cubicBezTo>
                    <a:cubicBezTo>
                      <a:pt x="247615" y="322368"/>
                      <a:pt x="261292" y="308711"/>
                      <a:pt x="261304" y="291852"/>
                    </a:cubicBezTo>
                    <a:cubicBezTo>
                      <a:pt x="261317" y="274994"/>
                      <a:pt x="247659" y="261317"/>
                      <a:pt x="230801" y="261304"/>
                    </a:cubicBezTo>
                    <a:cubicBezTo>
                      <a:pt x="230786" y="261304"/>
                      <a:pt x="230771" y="261304"/>
                      <a:pt x="230757" y="261304"/>
                    </a:cubicBezTo>
                    <a:close/>
                  </a:path>
                </a:pathLst>
              </a:custGeom>
              <a:solidFill>
                <a:srgbClr val="7AC3E1"/>
              </a:solidFill>
              <a:ln w="11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211" name="Freeform: Shape 210">
                <a:extLst>
                  <a:ext uri="{FF2B5EF4-FFF2-40B4-BE49-F238E27FC236}">
                    <a16:creationId xmlns:a16="http://schemas.microsoft.com/office/drawing/2014/main" id="{971886DA-926B-40CD-8828-3CB4BD254B0B}"/>
                  </a:ext>
                </a:extLst>
              </p:cNvPr>
              <p:cNvSpPr/>
              <p:nvPr/>
            </p:nvSpPr>
            <p:spPr>
              <a:xfrm>
                <a:off x="4995043" y="717193"/>
                <a:ext cx="56798" cy="219728"/>
              </a:xfrm>
              <a:custGeom>
                <a:avLst/>
                <a:gdLst>
                  <a:gd name="connsiteX0" fmla="*/ 34146 w 56798"/>
                  <a:gd name="connsiteY0" fmla="*/ 1 h 219728"/>
                  <a:gd name="connsiteX1" fmla="*/ 38611 w 56798"/>
                  <a:gd name="connsiteY1" fmla="*/ 1 h 219728"/>
                  <a:gd name="connsiteX2" fmla="*/ 56798 w 56798"/>
                  <a:gd name="connsiteY2" fmla="*/ 18166 h 219728"/>
                  <a:gd name="connsiteX3" fmla="*/ 56798 w 56798"/>
                  <a:gd name="connsiteY3" fmla="*/ 18177 h 219728"/>
                  <a:gd name="connsiteX4" fmla="*/ 56731 w 56798"/>
                  <a:gd name="connsiteY4" fmla="*/ 219728 h 219728"/>
                  <a:gd name="connsiteX5" fmla="*/ 20114 w 56798"/>
                  <a:gd name="connsiteY5" fmla="*/ 219728 h 219728"/>
                  <a:gd name="connsiteX6" fmla="*/ 20114 w 56798"/>
                  <a:gd name="connsiteY6" fmla="*/ 36619 h 219728"/>
                  <a:gd name="connsiteX7" fmla="*/ 0 w 56798"/>
                  <a:gd name="connsiteY7" fmla="*/ 36619 h 219728"/>
                  <a:gd name="connsiteX8" fmla="*/ 34146 w 56798"/>
                  <a:gd name="connsiteY8" fmla="*/ 1 h 21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98" h="219728">
                    <a:moveTo>
                      <a:pt x="34146" y="1"/>
                    </a:moveTo>
                    <a:lnTo>
                      <a:pt x="38611" y="1"/>
                    </a:lnTo>
                    <a:cubicBezTo>
                      <a:pt x="48649" y="-5"/>
                      <a:pt x="56791" y="8128"/>
                      <a:pt x="56798" y="18166"/>
                    </a:cubicBezTo>
                    <a:cubicBezTo>
                      <a:pt x="56798" y="18169"/>
                      <a:pt x="56798" y="18174"/>
                      <a:pt x="56798" y="18177"/>
                    </a:cubicBezTo>
                    <a:lnTo>
                      <a:pt x="56731" y="219728"/>
                    </a:lnTo>
                    <a:lnTo>
                      <a:pt x="20114" y="219728"/>
                    </a:lnTo>
                    <a:lnTo>
                      <a:pt x="20114" y="36619"/>
                    </a:lnTo>
                    <a:lnTo>
                      <a:pt x="0" y="36619"/>
                    </a:lnTo>
                    <a:lnTo>
                      <a:pt x="34146" y="1"/>
                    </a:lnTo>
                    <a:close/>
                  </a:path>
                </a:pathLst>
              </a:custGeom>
              <a:solidFill>
                <a:srgbClr val="FFFFFF"/>
              </a:solidFill>
              <a:ln w="11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212" name="Freeform: Shape 211">
                <a:extLst>
                  <a:ext uri="{FF2B5EF4-FFF2-40B4-BE49-F238E27FC236}">
                    <a16:creationId xmlns:a16="http://schemas.microsoft.com/office/drawing/2014/main" id="{1FFE707E-4E37-438D-98BB-727B6464275E}"/>
                  </a:ext>
                </a:extLst>
              </p:cNvPr>
              <p:cNvSpPr/>
              <p:nvPr/>
            </p:nvSpPr>
            <p:spPr>
              <a:xfrm>
                <a:off x="4911418" y="845344"/>
                <a:ext cx="61052" cy="61053"/>
              </a:xfrm>
              <a:custGeom>
                <a:avLst/>
                <a:gdLst>
                  <a:gd name="connsiteX0" fmla="*/ 30548 w 61052"/>
                  <a:gd name="connsiteY0" fmla="*/ 1 h 61053"/>
                  <a:gd name="connsiteX1" fmla="*/ 61052 w 61052"/>
                  <a:gd name="connsiteY1" fmla="*/ 30527 h 61053"/>
                  <a:gd name="connsiteX2" fmla="*/ 30548 w 61052"/>
                  <a:gd name="connsiteY2" fmla="*/ 61053 h 61053"/>
                  <a:gd name="connsiteX3" fmla="*/ 30504 w 61052"/>
                  <a:gd name="connsiteY3" fmla="*/ 61053 h 61053"/>
                  <a:gd name="connsiteX4" fmla="*/ 1 w 61052"/>
                  <a:gd name="connsiteY4" fmla="*/ 30505 h 61053"/>
                  <a:gd name="connsiteX5" fmla="*/ 30548 w 61052"/>
                  <a:gd name="connsiteY5" fmla="*/ 1 h 6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52" h="61053">
                    <a:moveTo>
                      <a:pt x="30548" y="1"/>
                    </a:moveTo>
                    <a:cubicBezTo>
                      <a:pt x="47399" y="14"/>
                      <a:pt x="61052" y="13676"/>
                      <a:pt x="61052" y="30527"/>
                    </a:cubicBezTo>
                    <a:cubicBezTo>
                      <a:pt x="61059" y="47380"/>
                      <a:pt x="47401" y="61046"/>
                      <a:pt x="30548" y="61053"/>
                    </a:cubicBezTo>
                    <a:cubicBezTo>
                      <a:pt x="30534" y="61053"/>
                      <a:pt x="30519" y="61053"/>
                      <a:pt x="30504" y="61053"/>
                    </a:cubicBezTo>
                    <a:cubicBezTo>
                      <a:pt x="13646" y="61040"/>
                      <a:pt x="-12" y="47363"/>
                      <a:pt x="1" y="30505"/>
                    </a:cubicBezTo>
                    <a:cubicBezTo>
                      <a:pt x="13" y="13646"/>
                      <a:pt x="13690" y="-11"/>
                      <a:pt x="30548" y="1"/>
                    </a:cubicBezTo>
                    <a:close/>
                  </a:path>
                </a:pathLst>
              </a:custGeom>
              <a:solidFill>
                <a:srgbClr val="FFFFFF"/>
              </a:solidFill>
              <a:ln w="11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sp>
            <p:nvSpPr>
              <p:cNvPr id="213" name="Freeform: Shape 212">
                <a:extLst>
                  <a:ext uri="{FF2B5EF4-FFF2-40B4-BE49-F238E27FC236}">
                    <a16:creationId xmlns:a16="http://schemas.microsoft.com/office/drawing/2014/main" id="{8BBCC0F1-146D-4FDB-8F39-686C6A58F3D8}"/>
                  </a:ext>
                </a:extLst>
              </p:cNvPr>
              <p:cNvSpPr/>
              <p:nvPr/>
            </p:nvSpPr>
            <p:spPr>
              <a:xfrm>
                <a:off x="4733204" y="997929"/>
                <a:ext cx="196513" cy="36673"/>
              </a:xfrm>
              <a:custGeom>
                <a:avLst/>
                <a:gdLst>
                  <a:gd name="connsiteX0" fmla="*/ 34198 w 196513"/>
                  <a:gd name="connsiteY0" fmla="*/ 0 h 36673"/>
                  <a:gd name="connsiteX1" fmla="*/ 196513 w 196513"/>
                  <a:gd name="connsiteY1" fmla="*/ 0 h 36673"/>
                  <a:gd name="connsiteX2" fmla="*/ 196513 w 196513"/>
                  <a:gd name="connsiteY2" fmla="*/ 36673 h 36673"/>
                  <a:gd name="connsiteX3" fmla="*/ 0 w 196513"/>
                  <a:gd name="connsiteY3" fmla="*/ 36673 h 36673"/>
                  <a:gd name="connsiteX4" fmla="*/ 34198 w 196513"/>
                  <a:gd name="connsiteY4" fmla="*/ 0 h 36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13" h="36673">
                    <a:moveTo>
                      <a:pt x="34198" y="0"/>
                    </a:moveTo>
                    <a:lnTo>
                      <a:pt x="196513" y="0"/>
                    </a:lnTo>
                    <a:lnTo>
                      <a:pt x="196513" y="36673"/>
                    </a:lnTo>
                    <a:lnTo>
                      <a:pt x="0" y="36673"/>
                    </a:lnTo>
                    <a:lnTo>
                      <a:pt x="34198" y="0"/>
                    </a:lnTo>
                    <a:close/>
                  </a:path>
                </a:pathLst>
              </a:custGeom>
              <a:solidFill>
                <a:srgbClr val="FFFFFF"/>
              </a:solidFill>
              <a:ln w="11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mn-ea"/>
                  <a:cs typeface="+mn-cs"/>
                </a:endParaRPr>
              </a:p>
            </p:txBody>
          </p:sp>
        </p:grpSp>
        <p:sp>
          <p:nvSpPr>
            <p:cNvPr id="205" name="TextBox 204">
              <a:extLst>
                <a:ext uri="{FF2B5EF4-FFF2-40B4-BE49-F238E27FC236}">
                  <a16:creationId xmlns:a16="http://schemas.microsoft.com/office/drawing/2014/main" id="{325975B6-744C-48CB-9465-8D8720682106}"/>
                </a:ext>
              </a:extLst>
            </p:cNvPr>
            <p:cNvSpPr txBox="1"/>
            <p:nvPr/>
          </p:nvSpPr>
          <p:spPr>
            <a:xfrm>
              <a:off x="4084398" y="3327891"/>
              <a:ext cx="318997" cy="246221"/>
            </a:xfrm>
            <a:prstGeom prst="rect">
              <a:avLst/>
            </a:prstGeom>
            <a:noFill/>
            <a:ln>
              <a:noFill/>
            </a:ln>
          </p:spPr>
          <p:txBody>
            <a:bodyPr wrap="none" lIns="0" tIns="0" rIns="0" bIns="0" rtlCol="0" anchor="t">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rgbClr val="7F7F7F"/>
                  </a:solidFill>
                  <a:effectLst/>
                  <a:uLnTx/>
                  <a:uFillTx/>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rPr>
                <a:t>Bot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rPr>
                <a:t>Service</a:t>
              </a:r>
              <a:endParaRPr kumimoji="0" lang="en-U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endParaRPr>
            </a:p>
          </p:txBody>
        </p:sp>
      </p:grpSp>
      <p:cxnSp>
        <p:nvCxnSpPr>
          <p:cNvPr id="214" name="Straight Arrow Connector 213">
            <a:extLst>
              <a:ext uri="{FF2B5EF4-FFF2-40B4-BE49-F238E27FC236}">
                <a16:creationId xmlns:a16="http://schemas.microsoft.com/office/drawing/2014/main" id="{0071016C-1AD2-4D86-81F3-D219BA679148}"/>
              </a:ext>
            </a:extLst>
          </p:cNvPr>
          <p:cNvCxnSpPr>
            <a:cxnSpLocks/>
            <a:stCxn id="64" idx="3"/>
            <a:endCxn id="62" idx="1"/>
          </p:cNvCxnSpPr>
          <p:nvPr/>
        </p:nvCxnSpPr>
        <p:spPr>
          <a:xfrm>
            <a:off x="2347686" y="3298070"/>
            <a:ext cx="1624463" cy="18215"/>
          </a:xfrm>
          <a:prstGeom prst="straightConnector1">
            <a:avLst/>
          </a:prstGeom>
          <a:ln w="12700" cap="flat">
            <a:solidFill>
              <a:schemeClr val="accent1"/>
            </a:solidFill>
            <a:round/>
            <a:headEnd type="stealth" w="med" len="sm"/>
            <a:tailEnd type="stealth" w="med" len="sm"/>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E3B915-6818-4258-9416-8C1CCF4C9BF0}"/>
              </a:ext>
            </a:extLst>
          </p:cNvPr>
          <p:cNvCxnSpPr>
            <a:cxnSpLocks/>
          </p:cNvCxnSpPr>
          <p:nvPr/>
        </p:nvCxnSpPr>
        <p:spPr>
          <a:xfrm>
            <a:off x="4322729" y="3770723"/>
            <a:ext cx="0" cy="308875"/>
          </a:xfrm>
          <a:prstGeom prst="straightConnector1">
            <a:avLst/>
          </a:prstGeom>
          <a:ln w="12700" cap="flat">
            <a:solidFill>
              <a:schemeClr val="accent1"/>
            </a:solidFill>
            <a:round/>
            <a:headEnd type="stealth" w="med" len="sm"/>
            <a:tailEnd type="stealth" w="med" len="sm"/>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8F61E44E-0F80-4A3E-81F9-0E7DE9DA062D}"/>
              </a:ext>
            </a:extLst>
          </p:cNvPr>
          <p:cNvSpPr/>
          <p:nvPr/>
        </p:nvSpPr>
        <p:spPr>
          <a:xfrm>
            <a:off x="3965799" y="1636948"/>
            <a:ext cx="848797" cy="908877"/>
          </a:xfrm>
          <a:prstGeom prst="rect">
            <a:avLst/>
          </a:prstGeom>
          <a:solidFill>
            <a:schemeClr val="bg1">
              <a:lumMod val="95000"/>
              <a:alpha val="31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Bot Security</a:t>
            </a:r>
          </a:p>
        </p:txBody>
      </p:sp>
      <p:grpSp>
        <p:nvGrpSpPr>
          <p:cNvPr id="217" name="Group 216">
            <a:extLst>
              <a:ext uri="{FF2B5EF4-FFF2-40B4-BE49-F238E27FC236}">
                <a16:creationId xmlns:a16="http://schemas.microsoft.com/office/drawing/2014/main" id="{F30DB6FF-FE10-44D5-946A-68E83F81DEF3}"/>
              </a:ext>
            </a:extLst>
          </p:cNvPr>
          <p:cNvGrpSpPr/>
          <p:nvPr/>
        </p:nvGrpSpPr>
        <p:grpSpPr>
          <a:xfrm>
            <a:off x="4209758" y="1916480"/>
            <a:ext cx="288534" cy="317005"/>
            <a:chOff x="5498348" y="3309493"/>
            <a:chExt cx="270263" cy="296931"/>
          </a:xfrm>
          <a:noFill/>
        </p:grpSpPr>
        <p:pic>
          <p:nvPicPr>
            <p:cNvPr id="218" name="Picture 217">
              <a:extLst>
                <a:ext uri="{FF2B5EF4-FFF2-40B4-BE49-F238E27FC236}">
                  <a16:creationId xmlns:a16="http://schemas.microsoft.com/office/drawing/2014/main" id="{DCACB06A-DC7B-4C0F-8240-3A6E41ED30DB}"/>
                </a:ext>
              </a:extLst>
            </p:cNvPr>
            <p:cNvPicPr>
              <a:picLocks noChangeAspect="1"/>
            </p:cNvPicPr>
            <p:nvPr/>
          </p:nvPicPr>
          <p:blipFill>
            <a:blip r:embed="rId4">
              <a:duotone>
                <a:schemeClr val="accent5">
                  <a:shade val="45000"/>
                  <a:satMod val="135000"/>
                </a:schemeClr>
                <a:prstClr val="white"/>
              </a:duotone>
            </a:blip>
            <a:stretch>
              <a:fillRect/>
            </a:stretch>
          </p:blipFill>
          <p:spPr>
            <a:xfrm>
              <a:off x="5569151" y="3309493"/>
              <a:ext cx="133421" cy="239013"/>
            </a:xfrm>
            <a:prstGeom prst="rect">
              <a:avLst/>
            </a:prstGeom>
            <a:grpFill/>
            <a:ln>
              <a:noFill/>
            </a:ln>
          </p:spPr>
        </p:pic>
        <p:pic>
          <p:nvPicPr>
            <p:cNvPr id="219" name="Picture 218">
              <a:extLst>
                <a:ext uri="{FF2B5EF4-FFF2-40B4-BE49-F238E27FC236}">
                  <a16:creationId xmlns:a16="http://schemas.microsoft.com/office/drawing/2014/main" id="{D440D1CD-5A39-458D-B9A9-6F60979C89AE}"/>
                </a:ext>
              </a:extLst>
            </p:cNvPr>
            <p:cNvPicPr>
              <a:picLocks noChangeAspect="1"/>
            </p:cNvPicPr>
            <p:nvPr/>
          </p:nvPicPr>
          <p:blipFill>
            <a:blip r:embed="rId5">
              <a:duotone>
                <a:schemeClr val="accent6">
                  <a:shade val="45000"/>
                  <a:satMod val="135000"/>
                </a:schemeClr>
                <a:prstClr val="white"/>
              </a:duotone>
            </a:blip>
            <a:stretch>
              <a:fillRect/>
            </a:stretch>
          </p:blipFill>
          <p:spPr>
            <a:xfrm>
              <a:off x="5498348" y="3360582"/>
              <a:ext cx="270263" cy="245842"/>
            </a:xfrm>
            <a:prstGeom prst="rect">
              <a:avLst/>
            </a:prstGeom>
            <a:grpFill/>
            <a:ln>
              <a:noFill/>
            </a:ln>
          </p:spPr>
        </p:pic>
      </p:grpSp>
      <p:sp>
        <p:nvSpPr>
          <p:cNvPr id="220" name="TextBox 219">
            <a:extLst>
              <a:ext uri="{FF2B5EF4-FFF2-40B4-BE49-F238E27FC236}">
                <a16:creationId xmlns:a16="http://schemas.microsoft.com/office/drawing/2014/main" id="{04490F41-7DCD-45CB-AD22-84C6E2874A09}"/>
              </a:ext>
            </a:extLst>
          </p:cNvPr>
          <p:cNvSpPr txBox="1"/>
          <p:nvPr/>
        </p:nvSpPr>
        <p:spPr>
          <a:xfrm>
            <a:off x="3958601" y="2342027"/>
            <a:ext cx="848797" cy="123111"/>
          </a:xfrm>
          <a:prstGeom prst="rect">
            <a:avLst/>
          </a:prstGeom>
          <a:noFill/>
          <a:ln>
            <a:noFill/>
          </a:ln>
        </p:spPr>
        <p:txBody>
          <a:bodyPr wrap="square" lIns="0" tIns="0" rIns="0" bIns="0" rtlCol="0" anchor="t">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rgbClr val="7F7F7F"/>
                </a:solidFill>
                <a:effectLst/>
                <a:uLnTx/>
                <a:uFillTx/>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err="1">
                <a:ln>
                  <a:noFill/>
                </a:ln>
                <a:solidFill>
                  <a:prstClr val="black"/>
                </a:solidFill>
                <a:effectLst/>
                <a:uLnTx/>
                <a:uFillTx/>
                <a:latin typeface="+mn-lt"/>
                <a:ea typeface="+mn-ea"/>
                <a:cs typeface="Segoe UI" panose="020B0502040204020203" pitchFamily="34" charset="0"/>
              </a:rPr>
              <a:t>Bot</a:t>
            </a:r>
            <a:r>
              <a:rPr kumimoji="0" lang="es-E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rPr>
              <a:t> Key </a:t>
            </a:r>
            <a:r>
              <a:rPr kumimoji="0" lang="es-ES" sz="800" b="0" i="0" u="none" strike="noStrike" kern="1200" cap="none" spc="0" normalizeH="0" baseline="0" noProof="0" err="1">
                <a:ln>
                  <a:noFill/>
                </a:ln>
                <a:solidFill>
                  <a:prstClr val="black"/>
                </a:solidFill>
                <a:effectLst/>
                <a:uLnTx/>
                <a:uFillTx/>
                <a:latin typeface="+mn-lt"/>
                <a:ea typeface="+mn-ea"/>
                <a:cs typeface="Segoe UI" panose="020B0502040204020203" pitchFamily="34" charset="0"/>
              </a:rPr>
              <a:t>Secrets</a:t>
            </a:r>
            <a:endParaRPr kumimoji="0" lang="en-U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endParaRPr>
          </a:p>
        </p:txBody>
      </p:sp>
      <p:pic>
        <p:nvPicPr>
          <p:cNvPr id="221" name="Picture 220">
            <a:extLst>
              <a:ext uri="{FF2B5EF4-FFF2-40B4-BE49-F238E27FC236}">
                <a16:creationId xmlns:a16="http://schemas.microsoft.com/office/drawing/2014/main" id="{151D314D-EBDC-4AC9-BC1D-101AFA374DDF}"/>
              </a:ext>
            </a:extLst>
          </p:cNvPr>
          <p:cNvPicPr>
            <a:picLocks noChangeAspect="1"/>
          </p:cNvPicPr>
          <p:nvPr/>
        </p:nvPicPr>
        <p:blipFill>
          <a:blip r:embed="rId6">
            <a:duotone>
              <a:schemeClr val="accent4">
                <a:shade val="45000"/>
                <a:satMod val="135000"/>
              </a:schemeClr>
              <a:prstClr val="white"/>
            </a:duotone>
          </a:blip>
          <a:stretch>
            <a:fillRect/>
          </a:stretch>
        </p:blipFill>
        <p:spPr>
          <a:xfrm>
            <a:off x="4161714" y="5488608"/>
            <a:ext cx="348947" cy="365349"/>
          </a:xfrm>
          <a:prstGeom prst="rect">
            <a:avLst/>
          </a:prstGeom>
        </p:spPr>
      </p:pic>
      <p:sp>
        <p:nvSpPr>
          <p:cNvPr id="222" name="TextBox 221">
            <a:extLst>
              <a:ext uri="{FF2B5EF4-FFF2-40B4-BE49-F238E27FC236}">
                <a16:creationId xmlns:a16="http://schemas.microsoft.com/office/drawing/2014/main" id="{4C020780-F2CF-4560-86CF-CE9A121F85FF}"/>
              </a:ext>
            </a:extLst>
          </p:cNvPr>
          <p:cNvSpPr txBox="1"/>
          <p:nvPr/>
        </p:nvSpPr>
        <p:spPr>
          <a:xfrm>
            <a:off x="4144083" y="5871177"/>
            <a:ext cx="395942" cy="123111"/>
          </a:xfrm>
          <a:prstGeom prst="rect">
            <a:avLst/>
          </a:prstGeom>
          <a:noFill/>
          <a:ln>
            <a:noFill/>
          </a:ln>
        </p:spPr>
        <p:txBody>
          <a:bodyPr wrap="none" lIns="0" tIns="0" rIns="0" bIns="0" rtlCol="0" anchor="t">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rgbClr val="7F7F7F"/>
                </a:solidFill>
                <a:effectLst/>
                <a:uLnTx/>
                <a:uFillTx/>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err="1">
                <a:ln>
                  <a:noFill/>
                </a:ln>
                <a:solidFill>
                  <a:prstClr val="black"/>
                </a:solidFill>
                <a:effectLst/>
                <a:uLnTx/>
                <a:uFillTx/>
                <a:latin typeface="+mn-lt"/>
                <a:ea typeface="+mn-ea"/>
                <a:cs typeface="Segoe UI" panose="020B0502040204020203" pitchFamily="34" charset="0"/>
              </a:rPr>
              <a:t>Power</a:t>
            </a:r>
            <a:r>
              <a:rPr kumimoji="0" lang="es-E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rPr>
              <a:t> BI</a:t>
            </a:r>
            <a:endParaRPr kumimoji="0" lang="en-US" sz="800" b="0" i="0" u="none" strike="noStrike" kern="1200" cap="none" spc="0" normalizeH="0" baseline="0" noProof="0">
              <a:ln>
                <a:noFill/>
              </a:ln>
              <a:solidFill>
                <a:prstClr val="black"/>
              </a:solidFill>
              <a:effectLst/>
              <a:uLnTx/>
              <a:uFillTx/>
              <a:latin typeface="+mn-lt"/>
              <a:ea typeface="+mn-ea"/>
              <a:cs typeface="Segoe UI" panose="020B0502040204020203" pitchFamily="34" charset="0"/>
            </a:endParaRPr>
          </a:p>
        </p:txBody>
      </p:sp>
      <p:cxnSp>
        <p:nvCxnSpPr>
          <p:cNvPr id="223" name="Connector: Elbow 222">
            <a:extLst>
              <a:ext uri="{FF2B5EF4-FFF2-40B4-BE49-F238E27FC236}">
                <a16:creationId xmlns:a16="http://schemas.microsoft.com/office/drawing/2014/main" id="{05E9F946-922B-494B-9220-AF43E8870D87}"/>
              </a:ext>
            </a:extLst>
          </p:cNvPr>
          <p:cNvCxnSpPr>
            <a:cxnSpLocks/>
            <a:endCxn id="61" idx="3"/>
          </p:cNvCxnSpPr>
          <p:nvPr/>
        </p:nvCxnSpPr>
        <p:spPr>
          <a:xfrm rot="5400000">
            <a:off x="4651312" y="5011320"/>
            <a:ext cx="727188" cy="681502"/>
          </a:xfrm>
          <a:prstGeom prst="bentConnector2">
            <a:avLst/>
          </a:prstGeom>
          <a:ln w="12700" cap="flat">
            <a:solidFill>
              <a:schemeClr val="accent1"/>
            </a:solidFill>
            <a:round/>
            <a:headEnd type="stealth" w="med" len="sm"/>
            <a:tailEnd type="stealth" w="med" len="sm"/>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06CA1320-E3B9-40A8-9ACC-C9F410450F94}"/>
              </a:ext>
            </a:extLst>
          </p:cNvPr>
          <p:cNvCxnSpPr>
            <a:cxnSpLocks/>
          </p:cNvCxnSpPr>
          <p:nvPr/>
        </p:nvCxnSpPr>
        <p:spPr>
          <a:xfrm flipV="1">
            <a:off x="4318371" y="2559266"/>
            <a:ext cx="0" cy="302580"/>
          </a:xfrm>
          <a:prstGeom prst="straightConnector1">
            <a:avLst/>
          </a:prstGeom>
          <a:ln w="12700" cap="flat">
            <a:solidFill>
              <a:schemeClr val="accent1"/>
            </a:solidFill>
            <a:round/>
            <a:headEnd type="stealth" w="med" len="sm"/>
            <a:tailEnd type="stealth" w="med" len="sm"/>
          </a:ln>
        </p:spPr>
        <p:style>
          <a:lnRef idx="1">
            <a:schemeClr val="accent1"/>
          </a:lnRef>
          <a:fillRef idx="0">
            <a:schemeClr val="accent1"/>
          </a:fillRef>
          <a:effectRef idx="0">
            <a:schemeClr val="accent1"/>
          </a:effectRef>
          <a:fontRef idx="minor">
            <a:schemeClr val="tx1"/>
          </a:fontRef>
        </p:style>
      </p:cxnSp>
      <p:grpSp>
        <p:nvGrpSpPr>
          <p:cNvPr id="225" name="Group 224">
            <a:extLst>
              <a:ext uri="{FF2B5EF4-FFF2-40B4-BE49-F238E27FC236}">
                <a16:creationId xmlns:a16="http://schemas.microsoft.com/office/drawing/2014/main" id="{479158B6-A391-4BC4-A3FA-53DE47C219EF}"/>
              </a:ext>
            </a:extLst>
          </p:cNvPr>
          <p:cNvGrpSpPr/>
          <p:nvPr/>
        </p:nvGrpSpPr>
        <p:grpSpPr>
          <a:xfrm>
            <a:off x="4811599" y="3125150"/>
            <a:ext cx="535403" cy="582822"/>
            <a:chOff x="4267805" y="2995670"/>
            <a:chExt cx="535403" cy="582822"/>
          </a:xfrm>
        </p:grpSpPr>
        <p:grpSp>
          <p:nvGrpSpPr>
            <p:cNvPr id="226" name="Group 225">
              <a:extLst>
                <a:ext uri="{FF2B5EF4-FFF2-40B4-BE49-F238E27FC236}">
                  <a16:creationId xmlns:a16="http://schemas.microsoft.com/office/drawing/2014/main" id="{6289D6B6-DF6F-4666-B6B1-E07D2C3D6919}"/>
                </a:ext>
              </a:extLst>
            </p:cNvPr>
            <p:cNvGrpSpPr>
              <a:grpSpLocks noChangeAspect="1"/>
            </p:cNvGrpSpPr>
            <p:nvPr/>
          </p:nvGrpSpPr>
          <p:grpSpPr>
            <a:xfrm>
              <a:off x="4384862" y="2995670"/>
              <a:ext cx="295346" cy="295627"/>
              <a:chOff x="5534024" y="2818434"/>
              <a:chExt cx="2647869" cy="2650390"/>
            </a:xfrm>
          </p:grpSpPr>
          <p:sp>
            <p:nvSpPr>
              <p:cNvPr id="228" name="Freeform: Shape 227">
                <a:extLst>
                  <a:ext uri="{FF2B5EF4-FFF2-40B4-BE49-F238E27FC236}">
                    <a16:creationId xmlns:a16="http://schemas.microsoft.com/office/drawing/2014/main" id="{12449D6E-1D2B-44A9-9868-41BCF32C2461}"/>
                  </a:ext>
                </a:extLst>
              </p:cNvPr>
              <p:cNvSpPr/>
              <p:nvPr/>
            </p:nvSpPr>
            <p:spPr>
              <a:xfrm>
                <a:off x="5534024" y="2818434"/>
                <a:ext cx="1241425" cy="1241425"/>
              </a:xfrm>
              <a:custGeom>
                <a:avLst/>
                <a:gdLst>
                  <a:gd name="connsiteX0" fmla="*/ 184152 w 1241425"/>
                  <a:gd name="connsiteY0" fmla="*/ 184152 h 1241425"/>
                  <a:gd name="connsiteX1" fmla="*/ 184152 w 1241425"/>
                  <a:gd name="connsiteY1" fmla="*/ 1057274 h 1241425"/>
                  <a:gd name="connsiteX2" fmla="*/ 1057274 w 1241425"/>
                  <a:gd name="connsiteY2" fmla="*/ 1057274 h 1241425"/>
                  <a:gd name="connsiteX3" fmla="*/ 1057274 w 1241425"/>
                  <a:gd name="connsiteY3" fmla="*/ 184152 h 1241425"/>
                  <a:gd name="connsiteX4" fmla="*/ 0 w 1241425"/>
                  <a:gd name="connsiteY4" fmla="*/ 0 h 1241425"/>
                  <a:gd name="connsiteX5" fmla="*/ 1241425 w 1241425"/>
                  <a:gd name="connsiteY5" fmla="*/ 0 h 1241425"/>
                  <a:gd name="connsiteX6" fmla="*/ 1241425 w 1241425"/>
                  <a:gd name="connsiteY6" fmla="*/ 1241425 h 1241425"/>
                  <a:gd name="connsiteX7" fmla="*/ 0 w 1241425"/>
                  <a:gd name="connsiteY7" fmla="*/ 1241425 h 124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25" h="1241425">
                    <a:moveTo>
                      <a:pt x="184152" y="184152"/>
                    </a:moveTo>
                    <a:lnTo>
                      <a:pt x="184152" y="1057274"/>
                    </a:lnTo>
                    <a:lnTo>
                      <a:pt x="1057274" y="1057274"/>
                    </a:lnTo>
                    <a:lnTo>
                      <a:pt x="1057274" y="184152"/>
                    </a:lnTo>
                    <a:close/>
                    <a:moveTo>
                      <a:pt x="0" y="0"/>
                    </a:moveTo>
                    <a:lnTo>
                      <a:pt x="1241425" y="0"/>
                    </a:lnTo>
                    <a:lnTo>
                      <a:pt x="1241425" y="1241425"/>
                    </a:lnTo>
                    <a:lnTo>
                      <a:pt x="0" y="1241425"/>
                    </a:lnTo>
                    <a:close/>
                  </a:path>
                </a:pathLst>
              </a:custGeom>
              <a:solidFill>
                <a:srgbClr val="A0A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ea typeface="+mn-ea"/>
                  <a:cs typeface="+mn-cs"/>
                </a:endParaRPr>
              </a:p>
            </p:txBody>
          </p:sp>
          <p:sp>
            <p:nvSpPr>
              <p:cNvPr id="229" name="Freeform: Shape 228">
                <a:extLst>
                  <a:ext uri="{FF2B5EF4-FFF2-40B4-BE49-F238E27FC236}">
                    <a16:creationId xmlns:a16="http://schemas.microsoft.com/office/drawing/2014/main" id="{732E1A77-669B-4C3E-99FC-942DC97D07D2}"/>
                  </a:ext>
                </a:extLst>
              </p:cNvPr>
              <p:cNvSpPr/>
              <p:nvPr/>
            </p:nvSpPr>
            <p:spPr>
              <a:xfrm>
                <a:off x="6940468" y="2818434"/>
                <a:ext cx="1241425" cy="1241425"/>
              </a:xfrm>
              <a:custGeom>
                <a:avLst/>
                <a:gdLst>
                  <a:gd name="connsiteX0" fmla="*/ 184152 w 1241425"/>
                  <a:gd name="connsiteY0" fmla="*/ 184152 h 1241425"/>
                  <a:gd name="connsiteX1" fmla="*/ 184152 w 1241425"/>
                  <a:gd name="connsiteY1" fmla="*/ 1057274 h 1241425"/>
                  <a:gd name="connsiteX2" fmla="*/ 1057274 w 1241425"/>
                  <a:gd name="connsiteY2" fmla="*/ 1057274 h 1241425"/>
                  <a:gd name="connsiteX3" fmla="*/ 1057274 w 1241425"/>
                  <a:gd name="connsiteY3" fmla="*/ 184152 h 1241425"/>
                  <a:gd name="connsiteX4" fmla="*/ 0 w 1241425"/>
                  <a:gd name="connsiteY4" fmla="*/ 0 h 1241425"/>
                  <a:gd name="connsiteX5" fmla="*/ 1241425 w 1241425"/>
                  <a:gd name="connsiteY5" fmla="*/ 0 h 1241425"/>
                  <a:gd name="connsiteX6" fmla="*/ 1241425 w 1241425"/>
                  <a:gd name="connsiteY6" fmla="*/ 1241425 h 1241425"/>
                  <a:gd name="connsiteX7" fmla="*/ 0 w 1241425"/>
                  <a:gd name="connsiteY7" fmla="*/ 1241425 h 124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25" h="1241425">
                    <a:moveTo>
                      <a:pt x="184152" y="184152"/>
                    </a:moveTo>
                    <a:lnTo>
                      <a:pt x="184152" y="1057274"/>
                    </a:lnTo>
                    <a:lnTo>
                      <a:pt x="1057274" y="1057274"/>
                    </a:lnTo>
                    <a:lnTo>
                      <a:pt x="1057274" y="184152"/>
                    </a:lnTo>
                    <a:close/>
                    <a:moveTo>
                      <a:pt x="0" y="0"/>
                    </a:moveTo>
                    <a:lnTo>
                      <a:pt x="1241425" y="0"/>
                    </a:lnTo>
                    <a:lnTo>
                      <a:pt x="1241425" y="1241425"/>
                    </a:lnTo>
                    <a:lnTo>
                      <a:pt x="0" y="1241425"/>
                    </a:lnTo>
                    <a:close/>
                  </a:path>
                </a:pathLst>
              </a:custGeom>
              <a:solidFill>
                <a:srgbClr val="A0A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ea typeface="+mn-ea"/>
                  <a:cs typeface="+mn-cs"/>
                </a:endParaRPr>
              </a:p>
            </p:txBody>
          </p:sp>
          <p:sp>
            <p:nvSpPr>
              <p:cNvPr id="230" name="Freeform: Shape 229">
                <a:extLst>
                  <a:ext uri="{FF2B5EF4-FFF2-40B4-BE49-F238E27FC236}">
                    <a16:creationId xmlns:a16="http://schemas.microsoft.com/office/drawing/2014/main" id="{0CDA7A67-F046-4D84-B432-E127775D630E}"/>
                  </a:ext>
                </a:extLst>
              </p:cNvPr>
              <p:cNvSpPr/>
              <p:nvPr/>
            </p:nvSpPr>
            <p:spPr>
              <a:xfrm>
                <a:off x="5534024" y="4227399"/>
                <a:ext cx="1241425" cy="1241425"/>
              </a:xfrm>
              <a:custGeom>
                <a:avLst/>
                <a:gdLst>
                  <a:gd name="connsiteX0" fmla="*/ 184152 w 1241425"/>
                  <a:gd name="connsiteY0" fmla="*/ 184152 h 1241425"/>
                  <a:gd name="connsiteX1" fmla="*/ 184152 w 1241425"/>
                  <a:gd name="connsiteY1" fmla="*/ 1057274 h 1241425"/>
                  <a:gd name="connsiteX2" fmla="*/ 1057274 w 1241425"/>
                  <a:gd name="connsiteY2" fmla="*/ 1057274 h 1241425"/>
                  <a:gd name="connsiteX3" fmla="*/ 1057274 w 1241425"/>
                  <a:gd name="connsiteY3" fmla="*/ 184152 h 1241425"/>
                  <a:gd name="connsiteX4" fmla="*/ 0 w 1241425"/>
                  <a:gd name="connsiteY4" fmla="*/ 0 h 1241425"/>
                  <a:gd name="connsiteX5" fmla="*/ 1241425 w 1241425"/>
                  <a:gd name="connsiteY5" fmla="*/ 0 h 1241425"/>
                  <a:gd name="connsiteX6" fmla="*/ 1241425 w 1241425"/>
                  <a:gd name="connsiteY6" fmla="*/ 1241425 h 1241425"/>
                  <a:gd name="connsiteX7" fmla="*/ 0 w 1241425"/>
                  <a:gd name="connsiteY7" fmla="*/ 1241425 h 124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25" h="1241425">
                    <a:moveTo>
                      <a:pt x="184152" y="184152"/>
                    </a:moveTo>
                    <a:lnTo>
                      <a:pt x="184152" y="1057274"/>
                    </a:lnTo>
                    <a:lnTo>
                      <a:pt x="1057274" y="1057274"/>
                    </a:lnTo>
                    <a:lnTo>
                      <a:pt x="1057274" y="184152"/>
                    </a:lnTo>
                    <a:close/>
                    <a:moveTo>
                      <a:pt x="0" y="0"/>
                    </a:moveTo>
                    <a:lnTo>
                      <a:pt x="1241425" y="0"/>
                    </a:lnTo>
                    <a:lnTo>
                      <a:pt x="1241425" y="1241425"/>
                    </a:lnTo>
                    <a:lnTo>
                      <a:pt x="0" y="1241425"/>
                    </a:lnTo>
                    <a:close/>
                  </a:path>
                </a:pathLst>
              </a:custGeom>
              <a:solidFill>
                <a:srgbClr val="A0A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ea typeface="+mn-ea"/>
                  <a:cs typeface="+mn-cs"/>
                </a:endParaRPr>
              </a:p>
            </p:txBody>
          </p:sp>
          <p:sp>
            <p:nvSpPr>
              <p:cNvPr id="231" name="Freeform: Shape 230">
                <a:extLst>
                  <a:ext uri="{FF2B5EF4-FFF2-40B4-BE49-F238E27FC236}">
                    <a16:creationId xmlns:a16="http://schemas.microsoft.com/office/drawing/2014/main" id="{EF8A3063-E38D-4ACF-A5A9-91177D1622D1}"/>
                  </a:ext>
                </a:extLst>
              </p:cNvPr>
              <p:cNvSpPr/>
              <p:nvPr/>
            </p:nvSpPr>
            <p:spPr>
              <a:xfrm>
                <a:off x="6940468" y="4227399"/>
                <a:ext cx="1241425" cy="1241425"/>
              </a:xfrm>
              <a:custGeom>
                <a:avLst/>
                <a:gdLst>
                  <a:gd name="connsiteX0" fmla="*/ 184152 w 1241425"/>
                  <a:gd name="connsiteY0" fmla="*/ 184152 h 1241425"/>
                  <a:gd name="connsiteX1" fmla="*/ 184152 w 1241425"/>
                  <a:gd name="connsiteY1" fmla="*/ 1057274 h 1241425"/>
                  <a:gd name="connsiteX2" fmla="*/ 1057274 w 1241425"/>
                  <a:gd name="connsiteY2" fmla="*/ 1057274 h 1241425"/>
                  <a:gd name="connsiteX3" fmla="*/ 1057274 w 1241425"/>
                  <a:gd name="connsiteY3" fmla="*/ 184152 h 1241425"/>
                  <a:gd name="connsiteX4" fmla="*/ 0 w 1241425"/>
                  <a:gd name="connsiteY4" fmla="*/ 0 h 1241425"/>
                  <a:gd name="connsiteX5" fmla="*/ 1241425 w 1241425"/>
                  <a:gd name="connsiteY5" fmla="*/ 0 h 1241425"/>
                  <a:gd name="connsiteX6" fmla="*/ 1241425 w 1241425"/>
                  <a:gd name="connsiteY6" fmla="*/ 1241425 h 1241425"/>
                  <a:gd name="connsiteX7" fmla="*/ 0 w 1241425"/>
                  <a:gd name="connsiteY7" fmla="*/ 1241425 h 124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25" h="1241425">
                    <a:moveTo>
                      <a:pt x="184152" y="184152"/>
                    </a:moveTo>
                    <a:lnTo>
                      <a:pt x="184152" y="1057274"/>
                    </a:lnTo>
                    <a:lnTo>
                      <a:pt x="1057274" y="1057274"/>
                    </a:lnTo>
                    <a:lnTo>
                      <a:pt x="1057274" y="184152"/>
                    </a:lnTo>
                    <a:close/>
                    <a:moveTo>
                      <a:pt x="0" y="0"/>
                    </a:moveTo>
                    <a:lnTo>
                      <a:pt x="1241425" y="0"/>
                    </a:lnTo>
                    <a:lnTo>
                      <a:pt x="1241425" y="1241425"/>
                    </a:lnTo>
                    <a:lnTo>
                      <a:pt x="0" y="1241425"/>
                    </a:lnTo>
                    <a:close/>
                  </a:path>
                </a:pathLst>
              </a:custGeom>
              <a:solidFill>
                <a:srgbClr val="A0A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ea typeface="+mn-ea"/>
                  <a:cs typeface="+mn-cs"/>
                </a:endParaRPr>
              </a:p>
            </p:txBody>
          </p:sp>
          <p:grpSp>
            <p:nvGrpSpPr>
              <p:cNvPr id="232" name="Group 231">
                <a:extLst>
                  <a:ext uri="{FF2B5EF4-FFF2-40B4-BE49-F238E27FC236}">
                    <a16:creationId xmlns:a16="http://schemas.microsoft.com/office/drawing/2014/main" id="{943A39E3-447D-45FA-99FB-E34D5C4C450A}"/>
                  </a:ext>
                </a:extLst>
              </p:cNvPr>
              <p:cNvGrpSpPr/>
              <p:nvPr/>
            </p:nvGrpSpPr>
            <p:grpSpPr>
              <a:xfrm>
                <a:off x="6010273" y="3536376"/>
                <a:ext cx="1674774" cy="1056931"/>
                <a:chOff x="6010273" y="3536376"/>
                <a:chExt cx="1674774" cy="1056931"/>
              </a:xfrm>
            </p:grpSpPr>
            <p:sp>
              <p:nvSpPr>
                <p:cNvPr id="233" name="Freeform: Shape 232">
                  <a:extLst>
                    <a:ext uri="{FF2B5EF4-FFF2-40B4-BE49-F238E27FC236}">
                      <a16:creationId xmlns:a16="http://schemas.microsoft.com/office/drawing/2014/main" id="{F0BDCFAE-B189-4264-87FD-3C948A63E79D}"/>
                    </a:ext>
                  </a:extLst>
                </p:cNvPr>
                <p:cNvSpPr/>
                <p:nvPr/>
              </p:nvSpPr>
              <p:spPr>
                <a:xfrm>
                  <a:off x="6010274" y="3536376"/>
                  <a:ext cx="1674773" cy="1056931"/>
                </a:xfrm>
                <a:custGeom>
                  <a:avLst/>
                  <a:gdLst>
                    <a:gd name="connsiteX0" fmla="*/ 958373 w 1674773"/>
                    <a:gd name="connsiteY0" fmla="*/ 0 h 1056931"/>
                    <a:gd name="connsiteX1" fmla="*/ 1062752 w 1674773"/>
                    <a:gd name="connsiteY1" fmla="*/ 10643 h 1056931"/>
                    <a:gd name="connsiteX2" fmla="*/ 1124269 w 1674773"/>
                    <a:gd name="connsiteY2" fmla="*/ 29959 h 1056931"/>
                    <a:gd name="connsiteX3" fmla="*/ 1124270 w 1674773"/>
                    <a:gd name="connsiteY3" fmla="*/ 29958 h 1056931"/>
                    <a:gd name="connsiteX4" fmla="*/ 1159975 w 1674773"/>
                    <a:gd name="connsiteY4" fmla="*/ 41169 h 1056931"/>
                    <a:gd name="connsiteX5" fmla="*/ 1226937 w 1674773"/>
                    <a:gd name="connsiteY5" fmla="*/ 75843 h 1056931"/>
                    <a:gd name="connsiteX6" fmla="*/ 1239231 w 1674773"/>
                    <a:gd name="connsiteY6" fmla="*/ 84684 h 1056931"/>
                    <a:gd name="connsiteX7" fmla="*/ 1247948 w 1674773"/>
                    <a:gd name="connsiteY7" fmla="*/ 89470 h 1056931"/>
                    <a:gd name="connsiteX8" fmla="*/ 1260793 w 1674773"/>
                    <a:gd name="connsiteY8" fmla="*/ 100190 h 1056931"/>
                    <a:gd name="connsiteX9" fmla="*/ 1287822 w 1674773"/>
                    <a:gd name="connsiteY9" fmla="*/ 119628 h 1056931"/>
                    <a:gd name="connsiteX10" fmla="*/ 1311862 w 1674773"/>
                    <a:gd name="connsiteY10" fmla="*/ 142810 h 1056931"/>
                    <a:gd name="connsiteX11" fmla="*/ 1324598 w 1674773"/>
                    <a:gd name="connsiteY11" fmla="*/ 153440 h 1056931"/>
                    <a:gd name="connsiteX12" fmla="*/ 1330917 w 1674773"/>
                    <a:gd name="connsiteY12" fmla="*/ 161186 h 1056931"/>
                    <a:gd name="connsiteX13" fmla="*/ 1341751 w 1674773"/>
                    <a:gd name="connsiteY13" fmla="*/ 171633 h 1056931"/>
                    <a:gd name="connsiteX14" fmla="*/ 1387845 w 1674773"/>
                    <a:gd name="connsiteY14" fmla="*/ 230972 h 1056931"/>
                    <a:gd name="connsiteX15" fmla="*/ 1387870 w 1674773"/>
                    <a:gd name="connsiteY15" fmla="*/ 231025 h 1056931"/>
                    <a:gd name="connsiteX16" fmla="*/ 1435593 w 1674773"/>
                    <a:gd name="connsiteY16" fmla="*/ 319959 h 1056931"/>
                    <a:gd name="connsiteX17" fmla="*/ 1445538 w 1674773"/>
                    <a:gd name="connsiteY17" fmla="*/ 352363 h 1056931"/>
                    <a:gd name="connsiteX18" fmla="*/ 1453013 w 1674773"/>
                    <a:gd name="connsiteY18" fmla="*/ 368091 h 1056931"/>
                    <a:gd name="connsiteX19" fmla="*/ 1460646 w 1674773"/>
                    <a:gd name="connsiteY19" fmla="*/ 401593 h 1056931"/>
                    <a:gd name="connsiteX20" fmla="*/ 1465772 w 1674773"/>
                    <a:gd name="connsiteY20" fmla="*/ 418296 h 1056931"/>
                    <a:gd name="connsiteX21" fmla="*/ 1466798 w 1674773"/>
                    <a:gd name="connsiteY21" fmla="*/ 428596 h 1056931"/>
                    <a:gd name="connsiteX22" fmla="*/ 1470330 w 1674773"/>
                    <a:gd name="connsiteY22" fmla="*/ 444094 h 1056931"/>
                    <a:gd name="connsiteX23" fmla="*/ 1476297 w 1674773"/>
                    <a:gd name="connsiteY23" fmla="*/ 523875 h 1056931"/>
                    <a:gd name="connsiteX24" fmla="*/ 1476282 w 1674773"/>
                    <a:gd name="connsiteY24" fmla="*/ 523996 h 1056931"/>
                    <a:gd name="connsiteX25" fmla="*/ 1465772 w 1674773"/>
                    <a:gd name="connsiteY25" fmla="*/ 629454 h 1056931"/>
                    <a:gd name="connsiteX26" fmla="*/ 1461357 w 1674773"/>
                    <a:gd name="connsiteY26" fmla="*/ 643839 h 1056931"/>
                    <a:gd name="connsiteX27" fmla="*/ 1459992 w 1674773"/>
                    <a:gd name="connsiteY27" fmla="*/ 654800 h 1056931"/>
                    <a:gd name="connsiteX28" fmla="*/ 1456818 w 1674773"/>
                    <a:gd name="connsiteY28" fmla="*/ 662958 h 1056931"/>
                    <a:gd name="connsiteX29" fmla="*/ 1478178 w 1674773"/>
                    <a:gd name="connsiteY29" fmla="*/ 662958 h 1056931"/>
                    <a:gd name="connsiteX30" fmla="*/ 1674773 w 1674773"/>
                    <a:gd name="connsiteY30" fmla="*/ 859553 h 1056931"/>
                    <a:gd name="connsiteX31" fmla="*/ 1478178 w 1674773"/>
                    <a:gd name="connsiteY31" fmla="*/ 1056148 h 1056931"/>
                    <a:gd name="connsiteX32" fmla="*/ 1014632 w 1674773"/>
                    <a:gd name="connsiteY32" fmla="*/ 1056148 h 1056931"/>
                    <a:gd name="connsiteX33" fmla="*/ 710948 w 1674773"/>
                    <a:gd name="connsiteY33" fmla="*/ 1056148 h 1056931"/>
                    <a:gd name="connsiteX34" fmla="*/ 540798 w 1674773"/>
                    <a:gd name="connsiteY34" fmla="*/ 1056148 h 1056931"/>
                    <a:gd name="connsiteX35" fmla="*/ 539694 w 1674773"/>
                    <a:gd name="connsiteY35" fmla="*/ 1055183 h 1056931"/>
                    <a:gd name="connsiteX36" fmla="*/ 373275 w 1674773"/>
                    <a:gd name="connsiteY36" fmla="*/ 1055183 h 1056931"/>
                    <a:gd name="connsiteX37" fmla="*/ 355935 w 1674773"/>
                    <a:gd name="connsiteY37" fmla="*/ 1056931 h 1056931"/>
                    <a:gd name="connsiteX38" fmla="*/ 0 w 1674773"/>
                    <a:gd name="connsiteY38" fmla="*/ 700996 h 1056931"/>
                    <a:gd name="connsiteX39" fmla="*/ 355935 w 1674773"/>
                    <a:gd name="connsiteY39" fmla="*/ 345061 h 1056931"/>
                    <a:gd name="connsiteX40" fmla="*/ 427668 w 1674773"/>
                    <a:gd name="connsiteY40" fmla="*/ 352292 h 1056931"/>
                    <a:gd name="connsiteX41" fmla="*/ 467442 w 1674773"/>
                    <a:gd name="connsiteY41" fmla="*/ 364639 h 1056931"/>
                    <a:gd name="connsiteX42" fmla="*/ 481153 w 1674773"/>
                    <a:gd name="connsiteY42" fmla="*/ 319959 h 1056931"/>
                    <a:gd name="connsiteX43" fmla="*/ 958373 w 1674773"/>
                    <a:gd name="connsiteY43" fmla="*/ 0 h 105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74773" h="1056931">
                      <a:moveTo>
                        <a:pt x="958373" y="0"/>
                      </a:moveTo>
                      <a:cubicBezTo>
                        <a:pt x="994128" y="0"/>
                        <a:pt x="1029037" y="3665"/>
                        <a:pt x="1062752" y="10643"/>
                      </a:cubicBezTo>
                      <a:lnTo>
                        <a:pt x="1124269" y="29959"/>
                      </a:lnTo>
                      <a:lnTo>
                        <a:pt x="1124270" y="29958"/>
                      </a:lnTo>
                      <a:lnTo>
                        <a:pt x="1159975" y="41169"/>
                      </a:lnTo>
                      <a:cubicBezTo>
                        <a:pt x="1183211" y="51110"/>
                        <a:pt x="1205581" y="62718"/>
                        <a:pt x="1226937" y="75843"/>
                      </a:cubicBezTo>
                      <a:lnTo>
                        <a:pt x="1239231" y="84684"/>
                      </a:lnTo>
                      <a:lnTo>
                        <a:pt x="1247948" y="89470"/>
                      </a:lnTo>
                      <a:lnTo>
                        <a:pt x="1260793" y="100190"/>
                      </a:lnTo>
                      <a:lnTo>
                        <a:pt x="1287822" y="119628"/>
                      </a:lnTo>
                      <a:lnTo>
                        <a:pt x="1311862" y="142810"/>
                      </a:lnTo>
                      <a:lnTo>
                        <a:pt x="1324598" y="153440"/>
                      </a:lnTo>
                      <a:lnTo>
                        <a:pt x="1330917" y="161186"/>
                      </a:lnTo>
                      <a:lnTo>
                        <a:pt x="1341751" y="171633"/>
                      </a:lnTo>
                      <a:cubicBezTo>
                        <a:pt x="1358470" y="190240"/>
                        <a:pt x="1373883" y="210069"/>
                        <a:pt x="1387845" y="230972"/>
                      </a:cubicBezTo>
                      <a:lnTo>
                        <a:pt x="1387870" y="231025"/>
                      </a:lnTo>
                      <a:lnTo>
                        <a:pt x="1435593" y="319959"/>
                      </a:lnTo>
                      <a:lnTo>
                        <a:pt x="1445538" y="352363"/>
                      </a:lnTo>
                      <a:lnTo>
                        <a:pt x="1453013" y="368091"/>
                      </a:lnTo>
                      <a:lnTo>
                        <a:pt x="1460646" y="401593"/>
                      </a:lnTo>
                      <a:lnTo>
                        <a:pt x="1465772" y="418296"/>
                      </a:lnTo>
                      <a:lnTo>
                        <a:pt x="1466798" y="428596"/>
                      </a:lnTo>
                      <a:lnTo>
                        <a:pt x="1470330" y="444094"/>
                      </a:lnTo>
                      <a:cubicBezTo>
                        <a:pt x="1474259" y="470108"/>
                        <a:pt x="1476297" y="496751"/>
                        <a:pt x="1476297" y="523875"/>
                      </a:cubicBezTo>
                      <a:lnTo>
                        <a:pt x="1476282" y="523996"/>
                      </a:lnTo>
                      <a:lnTo>
                        <a:pt x="1465772" y="629454"/>
                      </a:lnTo>
                      <a:lnTo>
                        <a:pt x="1461357" y="643839"/>
                      </a:lnTo>
                      <a:lnTo>
                        <a:pt x="1459992" y="654800"/>
                      </a:lnTo>
                      <a:lnTo>
                        <a:pt x="1456818" y="662958"/>
                      </a:lnTo>
                      <a:lnTo>
                        <a:pt x="1478178" y="662958"/>
                      </a:lnTo>
                      <a:cubicBezTo>
                        <a:pt x="1586754" y="662958"/>
                        <a:pt x="1674773" y="750977"/>
                        <a:pt x="1674773" y="859553"/>
                      </a:cubicBezTo>
                      <a:cubicBezTo>
                        <a:pt x="1674773" y="968129"/>
                        <a:pt x="1586754" y="1056148"/>
                        <a:pt x="1478178" y="1056148"/>
                      </a:cubicBezTo>
                      <a:lnTo>
                        <a:pt x="1014632" y="1056148"/>
                      </a:lnTo>
                      <a:lnTo>
                        <a:pt x="710948" y="1056148"/>
                      </a:lnTo>
                      <a:lnTo>
                        <a:pt x="540798" y="1056148"/>
                      </a:lnTo>
                      <a:lnTo>
                        <a:pt x="539694" y="1055183"/>
                      </a:lnTo>
                      <a:lnTo>
                        <a:pt x="373275" y="1055183"/>
                      </a:lnTo>
                      <a:lnTo>
                        <a:pt x="355935" y="1056931"/>
                      </a:lnTo>
                      <a:cubicBezTo>
                        <a:pt x="159358" y="1056931"/>
                        <a:pt x="0" y="897573"/>
                        <a:pt x="0" y="700996"/>
                      </a:cubicBezTo>
                      <a:cubicBezTo>
                        <a:pt x="0" y="504419"/>
                        <a:pt x="159358" y="345061"/>
                        <a:pt x="355935" y="345061"/>
                      </a:cubicBezTo>
                      <a:cubicBezTo>
                        <a:pt x="380507" y="345061"/>
                        <a:pt x="404498" y="347551"/>
                        <a:pt x="427668" y="352292"/>
                      </a:cubicBezTo>
                      <a:lnTo>
                        <a:pt x="467442" y="364639"/>
                      </a:lnTo>
                      <a:lnTo>
                        <a:pt x="481153" y="319959"/>
                      </a:lnTo>
                      <a:cubicBezTo>
                        <a:pt x="559777" y="131933"/>
                        <a:pt x="743843" y="0"/>
                        <a:pt x="958373" y="0"/>
                      </a:cubicBezTo>
                      <a:close/>
                    </a:path>
                  </a:pathLst>
                </a:custGeom>
                <a:solidFill>
                  <a:schemeClr val="bg1"/>
                </a:solidFill>
                <a:ln w="730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ea typeface="+mn-ea"/>
                    <a:cs typeface="+mn-cs"/>
                  </a:endParaRPr>
                </a:p>
              </p:txBody>
            </p:sp>
            <p:grpSp>
              <p:nvGrpSpPr>
                <p:cNvPr id="234" name="Group 233">
                  <a:extLst>
                    <a:ext uri="{FF2B5EF4-FFF2-40B4-BE49-F238E27FC236}">
                      <a16:creationId xmlns:a16="http://schemas.microsoft.com/office/drawing/2014/main" id="{8BB04C67-7FE8-4B90-86E6-B9D60D5932DD}"/>
                    </a:ext>
                  </a:extLst>
                </p:cNvPr>
                <p:cNvGrpSpPr/>
                <p:nvPr/>
              </p:nvGrpSpPr>
              <p:grpSpPr>
                <a:xfrm>
                  <a:off x="6010273" y="3536376"/>
                  <a:ext cx="1674773" cy="1056931"/>
                  <a:chOff x="6010273" y="3536376"/>
                  <a:chExt cx="1674773" cy="1056931"/>
                </a:xfrm>
              </p:grpSpPr>
              <p:sp>
                <p:nvSpPr>
                  <p:cNvPr id="235" name="Freeform: Shape 234">
                    <a:extLst>
                      <a:ext uri="{FF2B5EF4-FFF2-40B4-BE49-F238E27FC236}">
                        <a16:creationId xmlns:a16="http://schemas.microsoft.com/office/drawing/2014/main" id="{57F7D741-639C-43B2-8EB4-04C56B8D0A93}"/>
                      </a:ext>
                    </a:extLst>
                  </p:cNvPr>
                  <p:cNvSpPr/>
                  <p:nvPr/>
                </p:nvSpPr>
                <p:spPr>
                  <a:xfrm>
                    <a:off x="6010273" y="3536376"/>
                    <a:ext cx="1476296" cy="1056931"/>
                  </a:xfrm>
                  <a:custGeom>
                    <a:avLst/>
                    <a:gdLst>
                      <a:gd name="connsiteX0" fmla="*/ 958374 w 1476296"/>
                      <a:gd name="connsiteY0" fmla="*/ 0 h 1056931"/>
                      <a:gd name="connsiteX1" fmla="*/ 1476296 w 1476296"/>
                      <a:gd name="connsiteY1" fmla="*/ 523875 h 1056931"/>
                      <a:gd name="connsiteX2" fmla="*/ 958374 w 1476296"/>
                      <a:gd name="connsiteY2" fmla="*/ 1047750 h 1056931"/>
                      <a:gd name="connsiteX3" fmla="*/ 804360 w 1476296"/>
                      <a:gd name="connsiteY3" fmla="*/ 1024198 h 1056931"/>
                      <a:gd name="connsiteX4" fmla="*/ 753006 w 1476296"/>
                      <a:gd name="connsiteY4" fmla="*/ 1003731 h 1056931"/>
                      <a:gd name="connsiteX5" fmla="*/ 740467 w 1476296"/>
                      <a:gd name="connsiteY5" fmla="*/ 1022328 h 1056931"/>
                      <a:gd name="connsiteX6" fmla="*/ 661149 w 1476296"/>
                      <a:gd name="connsiteY6" fmla="*/ 1055183 h 1056931"/>
                      <a:gd name="connsiteX7" fmla="*/ 373275 w 1476296"/>
                      <a:gd name="connsiteY7" fmla="*/ 1055183 h 1056931"/>
                      <a:gd name="connsiteX8" fmla="*/ 355935 w 1476296"/>
                      <a:gd name="connsiteY8" fmla="*/ 1056931 h 1056931"/>
                      <a:gd name="connsiteX9" fmla="*/ 0 w 1476296"/>
                      <a:gd name="connsiteY9" fmla="*/ 700996 h 1056931"/>
                      <a:gd name="connsiteX10" fmla="*/ 355935 w 1476296"/>
                      <a:gd name="connsiteY10" fmla="*/ 345061 h 1056931"/>
                      <a:gd name="connsiteX11" fmla="*/ 427668 w 1476296"/>
                      <a:gd name="connsiteY11" fmla="*/ 352292 h 1056931"/>
                      <a:gd name="connsiteX12" fmla="*/ 467442 w 1476296"/>
                      <a:gd name="connsiteY12" fmla="*/ 364639 h 1056931"/>
                      <a:gd name="connsiteX13" fmla="*/ 481153 w 1476296"/>
                      <a:gd name="connsiteY13" fmla="*/ 319959 h 1056931"/>
                      <a:gd name="connsiteX14" fmla="*/ 958374 w 1476296"/>
                      <a:gd name="connsiteY14" fmla="*/ 0 h 105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76296" h="1056931">
                        <a:moveTo>
                          <a:pt x="958374" y="0"/>
                        </a:moveTo>
                        <a:cubicBezTo>
                          <a:pt x="1244414" y="0"/>
                          <a:pt x="1476296" y="234547"/>
                          <a:pt x="1476296" y="523875"/>
                        </a:cubicBezTo>
                        <a:cubicBezTo>
                          <a:pt x="1476296" y="813203"/>
                          <a:pt x="1244414" y="1047750"/>
                          <a:pt x="958374" y="1047750"/>
                        </a:cubicBezTo>
                        <a:cubicBezTo>
                          <a:pt x="904742" y="1047750"/>
                          <a:pt x="853013" y="1039505"/>
                          <a:pt x="804360" y="1024198"/>
                        </a:cubicBezTo>
                        <a:lnTo>
                          <a:pt x="753006" y="1003731"/>
                        </a:lnTo>
                        <a:lnTo>
                          <a:pt x="740467" y="1022328"/>
                        </a:lnTo>
                        <a:cubicBezTo>
                          <a:pt x="720168" y="1042628"/>
                          <a:pt x="692125" y="1055183"/>
                          <a:pt x="661149" y="1055183"/>
                        </a:cubicBezTo>
                        <a:lnTo>
                          <a:pt x="373275" y="1055183"/>
                        </a:lnTo>
                        <a:lnTo>
                          <a:pt x="355935" y="1056931"/>
                        </a:lnTo>
                        <a:cubicBezTo>
                          <a:pt x="159358" y="1056931"/>
                          <a:pt x="0" y="897573"/>
                          <a:pt x="0" y="700996"/>
                        </a:cubicBezTo>
                        <a:cubicBezTo>
                          <a:pt x="0" y="504419"/>
                          <a:pt x="159358" y="345061"/>
                          <a:pt x="355935" y="345061"/>
                        </a:cubicBezTo>
                        <a:cubicBezTo>
                          <a:pt x="380507" y="345061"/>
                          <a:pt x="404498" y="347551"/>
                          <a:pt x="427668" y="352292"/>
                        </a:cubicBezTo>
                        <a:lnTo>
                          <a:pt x="467442" y="364639"/>
                        </a:lnTo>
                        <a:lnTo>
                          <a:pt x="481153" y="319959"/>
                        </a:lnTo>
                        <a:cubicBezTo>
                          <a:pt x="559778" y="131933"/>
                          <a:pt x="743844" y="0"/>
                          <a:pt x="958374" y="0"/>
                        </a:cubicBezTo>
                        <a:close/>
                      </a:path>
                    </a:pathLst>
                  </a:custGeom>
                  <a:solidFill>
                    <a:srgbClr val="7AC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ea typeface="+mn-ea"/>
                      <a:cs typeface="+mn-cs"/>
                    </a:endParaRPr>
                  </a:p>
                </p:txBody>
              </p:sp>
              <p:sp>
                <p:nvSpPr>
                  <p:cNvPr id="236" name="Freeform: Shape 235">
                    <a:extLst>
                      <a:ext uri="{FF2B5EF4-FFF2-40B4-BE49-F238E27FC236}">
                        <a16:creationId xmlns:a16="http://schemas.microsoft.com/office/drawing/2014/main" id="{A0A6F2A1-1A59-45C9-B99C-9A3214F70604}"/>
                      </a:ext>
                    </a:extLst>
                  </p:cNvPr>
                  <p:cNvSpPr/>
                  <p:nvPr/>
                </p:nvSpPr>
                <p:spPr>
                  <a:xfrm>
                    <a:off x="6450806" y="3566334"/>
                    <a:ext cx="1234240" cy="1026190"/>
                  </a:xfrm>
                  <a:custGeom>
                    <a:avLst/>
                    <a:gdLst>
                      <a:gd name="connsiteX0" fmla="*/ 683736 w 1234240"/>
                      <a:gd name="connsiteY0" fmla="*/ 0 h 1026190"/>
                      <a:gd name="connsiteX1" fmla="*/ 719441 w 1234240"/>
                      <a:gd name="connsiteY1" fmla="*/ 11211 h 1026190"/>
                      <a:gd name="connsiteX2" fmla="*/ 1035764 w 1234240"/>
                      <a:gd name="connsiteY2" fmla="*/ 493917 h 1026190"/>
                      <a:gd name="connsiteX3" fmla="*/ 1019459 w 1234240"/>
                      <a:gd name="connsiteY3" fmla="*/ 624842 h 1026190"/>
                      <a:gd name="connsiteX4" fmla="*/ 1016285 w 1234240"/>
                      <a:gd name="connsiteY4" fmla="*/ 633000 h 1026190"/>
                      <a:gd name="connsiteX5" fmla="*/ 1037645 w 1234240"/>
                      <a:gd name="connsiteY5" fmla="*/ 633000 h 1026190"/>
                      <a:gd name="connsiteX6" fmla="*/ 1234240 w 1234240"/>
                      <a:gd name="connsiteY6" fmla="*/ 829595 h 1026190"/>
                      <a:gd name="connsiteX7" fmla="*/ 1037645 w 1234240"/>
                      <a:gd name="connsiteY7" fmla="*/ 1026190 h 1026190"/>
                      <a:gd name="connsiteX8" fmla="*/ 574098 w 1234240"/>
                      <a:gd name="connsiteY8" fmla="*/ 1026190 h 1026190"/>
                      <a:gd name="connsiteX9" fmla="*/ 270414 w 1234240"/>
                      <a:gd name="connsiteY9" fmla="*/ 1026190 h 1026190"/>
                      <a:gd name="connsiteX10" fmla="*/ 100264 w 1234240"/>
                      <a:gd name="connsiteY10" fmla="*/ 1026190 h 1026190"/>
                      <a:gd name="connsiteX11" fmla="*/ 98758 w 1234240"/>
                      <a:gd name="connsiteY11" fmla="*/ 1024874 h 1026190"/>
                      <a:gd name="connsiteX12" fmla="*/ 0 w 1234240"/>
                      <a:gd name="connsiteY12" fmla="*/ 772304 h 1026190"/>
                      <a:gd name="connsiteX13" fmla="*/ 337181 w 1234240"/>
                      <a:gd name="connsiteY13" fmla="*/ 415116 h 1026190"/>
                      <a:gd name="connsiteX14" fmla="*/ 344819 w 1234240"/>
                      <a:gd name="connsiteY14" fmla="*/ 415932 h 1026190"/>
                      <a:gd name="connsiteX15" fmla="*/ 364565 w 1234240"/>
                      <a:gd name="connsiteY15" fmla="*/ 413941 h 1026190"/>
                      <a:gd name="connsiteX16" fmla="*/ 391964 w 1234240"/>
                      <a:gd name="connsiteY16" fmla="*/ 413941 h 1026190"/>
                      <a:gd name="connsiteX17" fmla="*/ 400879 w 1234240"/>
                      <a:gd name="connsiteY17" fmla="*/ 342360 h 1026190"/>
                      <a:gd name="connsiteX18" fmla="*/ 612920 w 1234240"/>
                      <a:gd name="connsiteY18" fmla="*/ 38880 h 102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34240" h="1026190">
                        <a:moveTo>
                          <a:pt x="683736" y="0"/>
                        </a:moveTo>
                        <a:lnTo>
                          <a:pt x="719441" y="11211"/>
                        </a:lnTo>
                        <a:cubicBezTo>
                          <a:pt x="905331" y="90739"/>
                          <a:pt x="1035764" y="276921"/>
                          <a:pt x="1035764" y="493917"/>
                        </a:cubicBezTo>
                        <a:cubicBezTo>
                          <a:pt x="1035764" y="539125"/>
                          <a:pt x="1030103" y="582995"/>
                          <a:pt x="1019459" y="624842"/>
                        </a:cubicBezTo>
                        <a:lnTo>
                          <a:pt x="1016285" y="633000"/>
                        </a:lnTo>
                        <a:lnTo>
                          <a:pt x="1037645" y="633000"/>
                        </a:lnTo>
                        <a:cubicBezTo>
                          <a:pt x="1146221" y="633000"/>
                          <a:pt x="1234240" y="721019"/>
                          <a:pt x="1234240" y="829595"/>
                        </a:cubicBezTo>
                        <a:cubicBezTo>
                          <a:pt x="1234240" y="938171"/>
                          <a:pt x="1146221" y="1026190"/>
                          <a:pt x="1037645" y="1026190"/>
                        </a:cubicBezTo>
                        <a:lnTo>
                          <a:pt x="574098" y="1026190"/>
                        </a:lnTo>
                        <a:lnTo>
                          <a:pt x="270414" y="1026190"/>
                        </a:lnTo>
                        <a:lnTo>
                          <a:pt x="100264" y="1026190"/>
                        </a:lnTo>
                        <a:lnTo>
                          <a:pt x="98758" y="1024874"/>
                        </a:lnTo>
                        <a:cubicBezTo>
                          <a:pt x="37741" y="960236"/>
                          <a:pt x="0" y="870939"/>
                          <a:pt x="0" y="772304"/>
                        </a:cubicBezTo>
                        <a:cubicBezTo>
                          <a:pt x="0" y="575035"/>
                          <a:pt x="150961" y="415116"/>
                          <a:pt x="337181" y="415116"/>
                        </a:cubicBezTo>
                        <a:lnTo>
                          <a:pt x="344819" y="415932"/>
                        </a:lnTo>
                        <a:lnTo>
                          <a:pt x="364565" y="413941"/>
                        </a:lnTo>
                        <a:lnTo>
                          <a:pt x="391964" y="413941"/>
                        </a:lnTo>
                        <a:lnTo>
                          <a:pt x="400879" y="342360"/>
                        </a:lnTo>
                        <a:cubicBezTo>
                          <a:pt x="432812" y="216820"/>
                          <a:pt x="509594" y="109488"/>
                          <a:pt x="612920" y="38880"/>
                        </a:cubicBezTo>
                        <a:close/>
                      </a:path>
                    </a:pathLst>
                  </a:custGeom>
                  <a:solidFill>
                    <a:srgbClr val="59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ea typeface="+mn-ea"/>
                      <a:cs typeface="+mn-cs"/>
                    </a:endParaRPr>
                  </a:p>
                </p:txBody>
              </p:sp>
            </p:grpSp>
          </p:grpSp>
        </p:grpSp>
        <p:sp>
          <p:nvSpPr>
            <p:cNvPr id="227" name="TextBox 226">
              <a:extLst>
                <a:ext uri="{FF2B5EF4-FFF2-40B4-BE49-F238E27FC236}">
                  <a16:creationId xmlns:a16="http://schemas.microsoft.com/office/drawing/2014/main" id="{818FF704-4124-4C94-B913-514C5B686E41}"/>
                </a:ext>
              </a:extLst>
            </p:cNvPr>
            <p:cNvSpPr txBox="1"/>
            <p:nvPr/>
          </p:nvSpPr>
          <p:spPr>
            <a:xfrm>
              <a:off x="4267805" y="3332271"/>
              <a:ext cx="535403"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App 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(UX, Logic)</a:t>
              </a:r>
            </a:p>
          </p:txBody>
        </p:sp>
      </p:grpSp>
      <p:grpSp>
        <p:nvGrpSpPr>
          <p:cNvPr id="237" name="Group 236">
            <a:extLst>
              <a:ext uri="{FF2B5EF4-FFF2-40B4-BE49-F238E27FC236}">
                <a16:creationId xmlns:a16="http://schemas.microsoft.com/office/drawing/2014/main" id="{323EED7E-105F-4F98-A64E-776F2741D539}"/>
              </a:ext>
            </a:extLst>
          </p:cNvPr>
          <p:cNvGrpSpPr/>
          <p:nvPr/>
        </p:nvGrpSpPr>
        <p:grpSpPr>
          <a:xfrm>
            <a:off x="6433676" y="3232226"/>
            <a:ext cx="671658" cy="574488"/>
            <a:chOff x="6146740" y="2518962"/>
            <a:chExt cx="671658" cy="574488"/>
          </a:xfrm>
        </p:grpSpPr>
        <p:pic>
          <p:nvPicPr>
            <p:cNvPr id="238" name="Picture 237">
              <a:extLst>
                <a:ext uri="{FF2B5EF4-FFF2-40B4-BE49-F238E27FC236}">
                  <a16:creationId xmlns:a16="http://schemas.microsoft.com/office/drawing/2014/main" id="{162B134C-3673-4289-8F7C-953A6B5D8075}"/>
                </a:ext>
              </a:extLst>
            </p:cNvPr>
            <p:cNvPicPr>
              <a:picLocks noChangeAspect="1"/>
            </p:cNvPicPr>
            <p:nvPr/>
          </p:nvPicPr>
          <p:blipFill>
            <a:blip r:embed="rId7">
              <a:lum bright="40000" contrast="40000"/>
            </a:blip>
            <a:stretch>
              <a:fillRect/>
            </a:stretch>
          </p:blipFill>
          <p:spPr>
            <a:xfrm>
              <a:off x="6304444" y="2518962"/>
              <a:ext cx="356246" cy="315156"/>
            </a:xfrm>
            <a:prstGeom prst="rect">
              <a:avLst/>
            </a:prstGeom>
          </p:spPr>
        </p:pic>
        <p:sp>
          <p:nvSpPr>
            <p:cNvPr id="239" name="TextBox 238">
              <a:extLst>
                <a:ext uri="{FF2B5EF4-FFF2-40B4-BE49-F238E27FC236}">
                  <a16:creationId xmlns:a16="http://schemas.microsoft.com/office/drawing/2014/main" id="{FAF991D0-7ADA-4CD5-A2DD-5E0E1F9A0AF1}"/>
                </a:ext>
              </a:extLst>
            </p:cNvPr>
            <p:cNvSpPr txBox="1"/>
            <p:nvPr/>
          </p:nvSpPr>
          <p:spPr>
            <a:xfrm>
              <a:off x="6146740" y="2847229"/>
              <a:ext cx="671658"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Understanding</a:t>
              </a:r>
            </a:p>
          </p:txBody>
        </p:sp>
      </p:grpSp>
      <p:cxnSp>
        <p:nvCxnSpPr>
          <p:cNvPr id="240" name="Straight Arrow Connector 239">
            <a:extLst>
              <a:ext uri="{FF2B5EF4-FFF2-40B4-BE49-F238E27FC236}">
                <a16:creationId xmlns:a16="http://schemas.microsoft.com/office/drawing/2014/main" id="{CCA04E4F-8AB3-4FAE-BB66-4CD2A197DBDD}"/>
              </a:ext>
            </a:extLst>
          </p:cNvPr>
          <p:cNvCxnSpPr>
            <a:cxnSpLocks/>
          </p:cNvCxnSpPr>
          <p:nvPr/>
        </p:nvCxnSpPr>
        <p:spPr>
          <a:xfrm flipV="1">
            <a:off x="5636708" y="3632737"/>
            <a:ext cx="380141" cy="1"/>
          </a:xfrm>
          <a:prstGeom prst="straightConnector1">
            <a:avLst/>
          </a:prstGeom>
          <a:ln w="12700" cap="flat">
            <a:solidFill>
              <a:schemeClr val="accent1"/>
            </a:solidFill>
            <a:round/>
            <a:headEnd type="stealth" w="med" len="sm"/>
            <a:tailEnd type="stealth" w="med" len="sm"/>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D84B5332-263F-4FBF-AEA6-82BE6ADAB035}"/>
              </a:ext>
            </a:extLst>
          </p:cNvPr>
          <p:cNvCxnSpPr>
            <a:cxnSpLocks/>
            <a:stCxn id="59" idx="3"/>
            <a:endCxn id="60" idx="1"/>
          </p:cNvCxnSpPr>
          <p:nvPr/>
        </p:nvCxnSpPr>
        <p:spPr>
          <a:xfrm flipV="1">
            <a:off x="7554352" y="4226001"/>
            <a:ext cx="716309" cy="634"/>
          </a:xfrm>
          <a:prstGeom prst="straightConnector1">
            <a:avLst/>
          </a:prstGeom>
          <a:ln w="12700" cap="flat">
            <a:solidFill>
              <a:schemeClr val="accent1"/>
            </a:solidFill>
            <a:round/>
            <a:headEnd type="stealth" w="med" len="sm"/>
            <a:tailEnd type="stealth" w="med" len="sm"/>
          </a:ln>
        </p:spPr>
        <p:style>
          <a:lnRef idx="1">
            <a:schemeClr val="accent1"/>
          </a:lnRef>
          <a:fillRef idx="0">
            <a:schemeClr val="accent1"/>
          </a:fillRef>
          <a:effectRef idx="0">
            <a:schemeClr val="accent1"/>
          </a:effectRef>
          <a:fontRef idx="minor">
            <a:schemeClr val="tx1"/>
          </a:fontRef>
        </p:style>
      </p:cxnSp>
      <p:sp>
        <p:nvSpPr>
          <p:cNvPr id="242" name="speech_5" title="Icon of two overlapping chat bubbles">
            <a:extLst>
              <a:ext uri="{FF2B5EF4-FFF2-40B4-BE49-F238E27FC236}">
                <a16:creationId xmlns:a16="http://schemas.microsoft.com/office/drawing/2014/main" id="{61687792-484D-469C-A1BE-DAFA0F9666B7}"/>
              </a:ext>
            </a:extLst>
          </p:cNvPr>
          <p:cNvSpPr>
            <a:spLocks noChangeAspect="1" noEditPoints="1"/>
          </p:cNvSpPr>
          <p:nvPr/>
        </p:nvSpPr>
        <p:spPr bwMode="auto">
          <a:xfrm>
            <a:off x="6654840" y="4196436"/>
            <a:ext cx="322784" cy="252382"/>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19050" cap="sq">
            <a:solidFill>
              <a:srgbClr val="68C5D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505050"/>
                  </a:gs>
                  <a:gs pos="100000">
                    <a:srgbClr val="505050"/>
                  </a:gs>
                </a:gsLst>
              </a:gradFill>
              <a:effectLst/>
              <a:uLnTx/>
              <a:uFillTx/>
              <a:ea typeface="+mn-ea"/>
              <a:cs typeface="+mn-cs"/>
            </a:endParaRPr>
          </a:p>
        </p:txBody>
      </p:sp>
      <p:sp>
        <p:nvSpPr>
          <p:cNvPr id="243" name="TextBox 242">
            <a:extLst>
              <a:ext uri="{FF2B5EF4-FFF2-40B4-BE49-F238E27FC236}">
                <a16:creationId xmlns:a16="http://schemas.microsoft.com/office/drawing/2014/main" id="{AD00C789-E491-48AE-BC4B-7E46877D1C69}"/>
              </a:ext>
            </a:extLst>
          </p:cNvPr>
          <p:cNvSpPr txBox="1"/>
          <p:nvPr/>
        </p:nvSpPr>
        <p:spPr>
          <a:xfrm>
            <a:off x="6546430" y="4485612"/>
            <a:ext cx="512961"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QnA Maker</a:t>
            </a:r>
          </a:p>
        </p:txBody>
      </p:sp>
      <p:sp>
        <p:nvSpPr>
          <p:cNvPr id="244" name="TextBox 243">
            <a:extLst>
              <a:ext uri="{FF2B5EF4-FFF2-40B4-BE49-F238E27FC236}">
                <a16:creationId xmlns:a16="http://schemas.microsoft.com/office/drawing/2014/main" id="{94ADDAB4-0DCB-40D9-92FE-E407C0C98A4D}"/>
              </a:ext>
            </a:extLst>
          </p:cNvPr>
          <p:cNvSpPr txBox="1"/>
          <p:nvPr/>
        </p:nvSpPr>
        <p:spPr>
          <a:xfrm>
            <a:off x="6602086" y="5424654"/>
            <a:ext cx="35586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prstClr val="black"/>
                </a:solidFill>
              </a:rPr>
              <a:t>Speech </a:t>
            </a:r>
          </a:p>
        </p:txBody>
      </p:sp>
      <p:sp>
        <p:nvSpPr>
          <p:cNvPr id="245" name="speech_2" title="Icon of a chat bubble">
            <a:extLst>
              <a:ext uri="{FF2B5EF4-FFF2-40B4-BE49-F238E27FC236}">
                <a16:creationId xmlns:a16="http://schemas.microsoft.com/office/drawing/2014/main" id="{F2E7DCAB-F731-4512-8300-FC8AD29CA6C8}"/>
              </a:ext>
            </a:extLst>
          </p:cNvPr>
          <p:cNvSpPr>
            <a:spLocks noChangeAspect="1" noEditPoints="1"/>
          </p:cNvSpPr>
          <p:nvPr/>
        </p:nvSpPr>
        <p:spPr bwMode="auto">
          <a:xfrm>
            <a:off x="6638193" y="5159394"/>
            <a:ext cx="269972" cy="239794"/>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9050" cap="sq">
            <a:solidFill>
              <a:srgbClr val="88D1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nvGrpSpPr>
          <p:cNvPr id="19" name="Group 18">
            <a:extLst>
              <a:ext uri="{FF2B5EF4-FFF2-40B4-BE49-F238E27FC236}">
                <a16:creationId xmlns:a16="http://schemas.microsoft.com/office/drawing/2014/main" id="{9C1DFDA3-F0E4-4DCF-8643-E4D82312FA7A}"/>
              </a:ext>
            </a:extLst>
          </p:cNvPr>
          <p:cNvGrpSpPr/>
          <p:nvPr/>
        </p:nvGrpSpPr>
        <p:grpSpPr>
          <a:xfrm>
            <a:off x="8270661" y="3439847"/>
            <a:ext cx="1716129" cy="1572308"/>
            <a:chOff x="8270661" y="3439847"/>
            <a:chExt cx="1716129" cy="1572308"/>
          </a:xfrm>
        </p:grpSpPr>
        <p:sp>
          <p:nvSpPr>
            <p:cNvPr id="60" name="Rectangle 59">
              <a:extLst>
                <a:ext uri="{FF2B5EF4-FFF2-40B4-BE49-F238E27FC236}">
                  <a16:creationId xmlns:a16="http://schemas.microsoft.com/office/drawing/2014/main" id="{13A306CE-E5DF-4AFE-8C1F-A2D02C5D29FC}"/>
                </a:ext>
              </a:extLst>
            </p:cNvPr>
            <p:cNvSpPr/>
            <p:nvPr/>
          </p:nvSpPr>
          <p:spPr>
            <a:xfrm>
              <a:off x="8270661" y="3439847"/>
              <a:ext cx="1716129" cy="1572308"/>
            </a:xfrm>
            <a:prstGeom prst="rect">
              <a:avLst/>
            </a:prstGeom>
            <a:solidFill>
              <a:schemeClr val="bg1">
                <a:lumMod val="95000"/>
                <a:alpha val="31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ea typeface="+mn-ea"/>
                  <a:cs typeface="+mn-cs"/>
                </a:rPr>
                <a:t>Data &amp; Cache</a:t>
              </a:r>
            </a:p>
          </p:txBody>
        </p:sp>
        <p:grpSp>
          <p:nvGrpSpPr>
            <p:cNvPr id="14" name="Group 13">
              <a:extLst>
                <a:ext uri="{FF2B5EF4-FFF2-40B4-BE49-F238E27FC236}">
                  <a16:creationId xmlns:a16="http://schemas.microsoft.com/office/drawing/2014/main" id="{9336D3BC-0246-4103-9610-7E2799FCFD26}"/>
                </a:ext>
              </a:extLst>
            </p:cNvPr>
            <p:cNvGrpSpPr/>
            <p:nvPr/>
          </p:nvGrpSpPr>
          <p:grpSpPr>
            <a:xfrm>
              <a:off x="8516280" y="4587616"/>
              <a:ext cx="869612" cy="328775"/>
              <a:chOff x="8907377" y="4437717"/>
              <a:chExt cx="869612" cy="328775"/>
            </a:xfrm>
          </p:grpSpPr>
          <p:pic>
            <p:nvPicPr>
              <p:cNvPr id="247" name="Graphic 246">
                <a:extLst>
                  <a:ext uri="{FF2B5EF4-FFF2-40B4-BE49-F238E27FC236}">
                    <a16:creationId xmlns:a16="http://schemas.microsoft.com/office/drawing/2014/main" id="{460C72AF-D8F0-4317-ADC3-EF30336F2C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07377" y="4437717"/>
                <a:ext cx="328775" cy="328775"/>
              </a:xfrm>
              <a:prstGeom prst="rect">
                <a:avLst/>
              </a:prstGeom>
            </p:spPr>
          </p:pic>
          <p:sp>
            <p:nvSpPr>
              <p:cNvPr id="248" name="TextBox 247">
                <a:extLst>
                  <a:ext uri="{FF2B5EF4-FFF2-40B4-BE49-F238E27FC236}">
                    <a16:creationId xmlns:a16="http://schemas.microsoft.com/office/drawing/2014/main" id="{B16BDD4D-9FF5-4E2F-89C8-166E14769C5D}"/>
                  </a:ext>
                </a:extLst>
              </p:cNvPr>
              <p:cNvSpPr txBox="1"/>
              <p:nvPr/>
            </p:nvSpPr>
            <p:spPr>
              <a:xfrm>
                <a:off x="9310515" y="4540549"/>
                <a:ext cx="466474" cy="123111"/>
              </a:xfrm>
              <a:prstGeom prst="rect">
                <a:avLst/>
              </a:prstGeom>
              <a:noFill/>
            </p:spPr>
            <p:txBody>
              <a:bodyPr wrap="none" lIns="0" tIns="0" rIns="0" bIns="0" rtlCol="0">
                <a:spAutoFit/>
              </a:bodyPr>
              <a:lstStyle/>
              <a:p>
                <a:pPr algn="ctr"/>
                <a:r>
                  <a:rPr lang="en-US" sz="800" dirty="0">
                    <a:solidFill>
                      <a:schemeClr val="tx1">
                        <a:lumMod val="75000"/>
                        <a:lumOff val="25000"/>
                      </a:schemeClr>
                    </a:solidFill>
                  </a:rPr>
                  <a:t>Menu Data</a:t>
                </a:r>
              </a:p>
            </p:txBody>
          </p:sp>
        </p:grpSp>
        <p:grpSp>
          <p:nvGrpSpPr>
            <p:cNvPr id="13" name="Group 12">
              <a:extLst>
                <a:ext uri="{FF2B5EF4-FFF2-40B4-BE49-F238E27FC236}">
                  <a16:creationId xmlns:a16="http://schemas.microsoft.com/office/drawing/2014/main" id="{E657512B-31E4-42EF-9F1A-7580DCD9684E}"/>
                </a:ext>
              </a:extLst>
            </p:cNvPr>
            <p:cNvGrpSpPr/>
            <p:nvPr/>
          </p:nvGrpSpPr>
          <p:grpSpPr>
            <a:xfrm>
              <a:off x="8516280" y="3756234"/>
              <a:ext cx="1241509" cy="328775"/>
              <a:chOff x="8907378" y="3606335"/>
              <a:chExt cx="1241509" cy="328775"/>
            </a:xfrm>
          </p:grpSpPr>
          <p:pic>
            <p:nvPicPr>
              <p:cNvPr id="266" name="Graphic 265">
                <a:extLst>
                  <a:ext uri="{FF2B5EF4-FFF2-40B4-BE49-F238E27FC236}">
                    <a16:creationId xmlns:a16="http://schemas.microsoft.com/office/drawing/2014/main" id="{8236EFA5-1803-490A-B549-4633C07F294B}"/>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8907378" y="3606335"/>
                <a:ext cx="328775" cy="328775"/>
              </a:xfrm>
              <a:prstGeom prst="rect">
                <a:avLst/>
              </a:prstGeom>
            </p:spPr>
          </p:pic>
          <p:sp>
            <p:nvSpPr>
              <p:cNvPr id="268" name="TextBox 267">
                <a:extLst>
                  <a:ext uri="{FF2B5EF4-FFF2-40B4-BE49-F238E27FC236}">
                    <a16:creationId xmlns:a16="http://schemas.microsoft.com/office/drawing/2014/main" id="{73369F3E-C050-4C08-BD5F-F529FE1AC94F}"/>
                  </a:ext>
                </a:extLst>
              </p:cNvPr>
              <p:cNvSpPr txBox="1"/>
              <p:nvPr/>
            </p:nvSpPr>
            <p:spPr>
              <a:xfrm>
                <a:off x="9310516" y="3709167"/>
                <a:ext cx="838371" cy="123111"/>
              </a:xfrm>
              <a:prstGeom prst="rect">
                <a:avLst/>
              </a:prstGeom>
              <a:noFill/>
            </p:spPr>
            <p:txBody>
              <a:bodyPr wrap="none" lIns="0" tIns="0" rIns="0" bIns="0" rtlCol="0">
                <a:spAutoFit/>
              </a:bodyPr>
              <a:lstStyle/>
              <a:p>
                <a:pPr algn="ctr"/>
                <a:r>
                  <a:rPr lang="en-US" sz="800" dirty="0">
                    <a:solidFill>
                      <a:schemeClr val="tx1">
                        <a:lumMod val="75000"/>
                        <a:lumOff val="25000"/>
                      </a:schemeClr>
                    </a:solidFill>
                  </a:rPr>
                  <a:t>Text Utterance Data</a:t>
                </a:r>
              </a:p>
            </p:txBody>
          </p:sp>
        </p:grpSp>
        <p:grpSp>
          <p:nvGrpSpPr>
            <p:cNvPr id="12" name="Group 11">
              <a:extLst>
                <a:ext uri="{FF2B5EF4-FFF2-40B4-BE49-F238E27FC236}">
                  <a16:creationId xmlns:a16="http://schemas.microsoft.com/office/drawing/2014/main" id="{DE97B4D5-384C-407E-A8D6-1D1B487ACFFC}"/>
                </a:ext>
              </a:extLst>
            </p:cNvPr>
            <p:cNvGrpSpPr/>
            <p:nvPr/>
          </p:nvGrpSpPr>
          <p:grpSpPr>
            <a:xfrm>
              <a:off x="8516280" y="4171925"/>
              <a:ext cx="1397000" cy="328775"/>
              <a:chOff x="8912097" y="3972013"/>
              <a:chExt cx="1397000" cy="328775"/>
            </a:xfrm>
          </p:grpSpPr>
          <p:pic>
            <p:nvPicPr>
              <p:cNvPr id="267" name="Graphic 266">
                <a:extLst>
                  <a:ext uri="{FF2B5EF4-FFF2-40B4-BE49-F238E27FC236}">
                    <a16:creationId xmlns:a16="http://schemas.microsoft.com/office/drawing/2014/main" id="{F7606B5F-7474-4A7C-8715-55513669C713}"/>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8912097" y="3972013"/>
                <a:ext cx="328775" cy="328775"/>
              </a:xfrm>
              <a:prstGeom prst="rect">
                <a:avLst/>
              </a:prstGeom>
            </p:spPr>
          </p:pic>
          <p:sp>
            <p:nvSpPr>
              <p:cNvPr id="269" name="TextBox 268">
                <a:extLst>
                  <a:ext uri="{FF2B5EF4-FFF2-40B4-BE49-F238E27FC236}">
                    <a16:creationId xmlns:a16="http://schemas.microsoft.com/office/drawing/2014/main" id="{5760FDBF-E874-4006-990B-80E7D96901B0}"/>
                  </a:ext>
                </a:extLst>
              </p:cNvPr>
              <p:cNvSpPr txBox="1"/>
              <p:nvPr/>
            </p:nvSpPr>
            <p:spPr>
              <a:xfrm>
                <a:off x="9315235" y="4074845"/>
                <a:ext cx="993862" cy="123111"/>
              </a:xfrm>
              <a:prstGeom prst="rect">
                <a:avLst/>
              </a:prstGeom>
              <a:noFill/>
            </p:spPr>
            <p:txBody>
              <a:bodyPr wrap="none" lIns="0" tIns="0" rIns="0" bIns="0" rtlCol="0">
                <a:spAutoFit/>
              </a:bodyPr>
              <a:lstStyle/>
              <a:p>
                <a:pPr algn="ctr"/>
                <a:r>
                  <a:rPr lang="en-US" sz="800" dirty="0">
                    <a:solidFill>
                      <a:schemeClr val="tx1">
                        <a:lumMod val="75000"/>
                        <a:lumOff val="25000"/>
                      </a:schemeClr>
                    </a:solidFill>
                  </a:rPr>
                  <a:t>Speech Utterance Data</a:t>
                </a:r>
              </a:p>
            </p:txBody>
          </p:sp>
        </p:grpSp>
      </p:grpSp>
    </p:spTree>
    <p:extLst>
      <p:ext uri="{BB962C8B-B14F-4D97-AF65-F5344CB8AC3E}">
        <p14:creationId xmlns:p14="http://schemas.microsoft.com/office/powerpoint/2010/main" val="2317790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1"/>
            <a:ext cx="12192000" cy="1841499"/>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062" y="77400"/>
            <a:ext cx="3845384" cy="16866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368300" y="620921"/>
            <a:ext cx="7877762" cy="615553"/>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50" normalizeH="0" baseline="0">
                <a:ln w="3175">
                  <a:noFill/>
                </a:ln>
                <a:solidFill>
                  <a:prstClr val="white"/>
                </a:solidFill>
                <a:effectLst/>
                <a:uLnTx/>
                <a:uFillTx/>
                <a:latin typeface="Quicksand" pitchFamily="2" charset="0"/>
                <a:ea typeface="+mn-ea"/>
                <a:cs typeface="Segoe UI" panose="020B0502040204020203" pitchFamily="34" charset="0"/>
              </a:rPr>
              <a:t>Resources</a:t>
            </a:r>
          </a:p>
        </p:txBody>
      </p:sp>
      <p:sp>
        <p:nvSpPr>
          <p:cNvPr id="2" name="TextBox 1">
            <a:extLst>
              <a:ext uri="{FF2B5EF4-FFF2-40B4-BE49-F238E27FC236}">
                <a16:creationId xmlns:a16="http://schemas.microsoft.com/office/drawing/2014/main" id="{B1C8494F-52AB-4313-9874-A6460DAA44A6}"/>
              </a:ext>
            </a:extLst>
          </p:cNvPr>
          <p:cNvSpPr txBox="1"/>
          <p:nvPr/>
        </p:nvSpPr>
        <p:spPr>
          <a:xfrm>
            <a:off x="863600" y="2307620"/>
            <a:ext cx="8140700" cy="954107"/>
          </a:xfrm>
          <a:prstGeom prst="rect">
            <a:avLst/>
          </a:prstGeom>
          <a:noFill/>
        </p:spPr>
        <p:txBody>
          <a:bodyPr wrap="square" rtlCol="0">
            <a:spAutoFit/>
          </a:bodyPr>
          <a:lstStyle/>
          <a:p>
            <a:r>
              <a:rPr lang="en-GB" sz="2800" dirty="0">
                <a:latin typeface="Quicksand" panose="02070303000000060000" pitchFamily="18" charset="0"/>
                <a:hlinkClick r:id="rId3"/>
              </a:rPr>
              <a:t>https://github.com/Azure/pizza_luis_bot</a:t>
            </a:r>
            <a:endParaRPr lang="en-GB" sz="2800" dirty="0">
              <a:latin typeface="Quicksand" panose="02070303000000060000" pitchFamily="18" charset="0"/>
            </a:endParaRPr>
          </a:p>
          <a:p>
            <a:pPr marL="285750" indent="-285750">
              <a:buFont typeface="Arial" panose="020B0604020202020204" pitchFamily="34" charset="0"/>
              <a:buChar char="•"/>
            </a:pPr>
            <a:endParaRPr lang="en-GB" sz="2800" dirty="0">
              <a:latin typeface="Quicksand" panose="02070303000000060000" pitchFamily="18" charset="0"/>
            </a:endParaRPr>
          </a:p>
        </p:txBody>
      </p:sp>
    </p:spTree>
    <p:extLst>
      <p:ext uri="{BB962C8B-B14F-4D97-AF65-F5344CB8AC3E}">
        <p14:creationId xmlns:p14="http://schemas.microsoft.com/office/powerpoint/2010/main" val="3046873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0"/>
            <a:ext cx="12192000" cy="3255377"/>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61" y="3088501"/>
            <a:ext cx="8069677" cy="35395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1" y="1073690"/>
            <a:ext cx="12191999" cy="553998"/>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r>
              <a:rPr lang="en-US" dirty="0"/>
              <a:t>Advanced Modeling</a:t>
            </a:r>
          </a:p>
        </p:txBody>
      </p:sp>
      <p:sp>
        <p:nvSpPr>
          <p:cNvPr id="11" name="Marcador de texto 3">
            <a:extLst>
              <a:ext uri="{FF2B5EF4-FFF2-40B4-BE49-F238E27FC236}">
                <a16:creationId xmlns:a16="http://schemas.microsoft.com/office/drawing/2014/main" id="{D1CA076C-747D-4C11-AC0C-1FDB691391BC}"/>
              </a:ext>
            </a:extLst>
          </p:cNvPr>
          <p:cNvSpPr>
            <a:spLocks noGrp="1"/>
          </p:cNvSpPr>
          <p:nvPr/>
        </p:nvSpPr>
        <p:spPr>
          <a:xfrm>
            <a:off x="-1" y="1882013"/>
            <a:ext cx="12191998" cy="338554"/>
          </a:xfrm>
          <a:prstGeom prst="rect">
            <a:avLst/>
          </a:prstGeom>
          <a:noFill/>
        </p:spPr>
        <p:txBody>
          <a:bodyPr vert="horz" wrap="square" lIns="0" tIns="0" rIns="0" bIns="0" rtlCol="0">
            <a:spAutoFit/>
          </a:bodyPr>
          <a:lstStyle>
            <a:lvl1pPr marL="0" marR="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bg1"/>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Features and Ideas</a:t>
            </a:r>
          </a:p>
        </p:txBody>
      </p:sp>
    </p:spTree>
    <p:extLst>
      <p:ext uri="{BB962C8B-B14F-4D97-AF65-F5344CB8AC3E}">
        <p14:creationId xmlns:p14="http://schemas.microsoft.com/office/powerpoint/2010/main" val="3223490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err="1"/>
              <a:t>Decompostion</a:t>
            </a:r>
            <a:endParaRPr lang="en-US" sz="4000" dirty="0"/>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Actionable hierarchies (int-</a:t>
            </a:r>
            <a:r>
              <a:rPr lang="en-US" sz="2400" dirty="0" err="1"/>
              <a:t>ent</a:t>
            </a:r>
            <a:r>
              <a:rPr lang="en-US" sz="2400" dirty="0"/>
              <a:t>-</a:t>
            </a:r>
            <a:r>
              <a:rPr lang="en-US" sz="2400" dirty="0" err="1"/>
              <a:t>ities</a:t>
            </a:r>
            <a:r>
              <a:rPr lang="en-US" sz="2400" dirty="0"/>
              <a:t>): </a:t>
            </a:r>
          </a:p>
          <a:p>
            <a:pPr lvl="1"/>
            <a:r>
              <a:rPr lang="en-US" sz="1600" dirty="0"/>
              <a:t>Mapping actions to entities (such as adding, removing, modifying, canceling etc..) in hierarchies</a:t>
            </a:r>
          </a:p>
        </p:txBody>
      </p:sp>
      <p:grpSp>
        <p:nvGrpSpPr>
          <p:cNvPr id="8" name="Group 7">
            <a:extLst>
              <a:ext uri="{FF2B5EF4-FFF2-40B4-BE49-F238E27FC236}">
                <a16:creationId xmlns:a16="http://schemas.microsoft.com/office/drawing/2014/main" id="{9E25F254-3E0F-4536-B375-EBD5777641C7}"/>
              </a:ext>
            </a:extLst>
          </p:cNvPr>
          <p:cNvGrpSpPr/>
          <p:nvPr/>
        </p:nvGrpSpPr>
        <p:grpSpPr>
          <a:xfrm>
            <a:off x="634937" y="3897444"/>
            <a:ext cx="11527924" cy="2369880"/>
            <a:chOff x="584200" y="4145728"/>
            <a:chExt cx="11527924" cy="2369880"/>
          </a:xfrm>
        </p:grpSpPr>
        <p:sp>
          <p:nvSpPr>
            <p:cNvPr id="9" name="Rectangle 8">
              <a:extLst>
                <a:ext uri="{FF2B5EF4-FFF2-40B4-BE49-F238E27FC236}">
                  <a16:creationId xmlns:a16="http://schemas.microsoft.com/office/drawing/2014/main" id="{2C9AC4E8-A50A-4206-BD4E-7799B3B0E460}"/>
                </a:ext>
              </a:extLst>
            </p:cNvPr>
            <p:cNvSpPr/>
            <p:nvPr/>
          </p:nvSpPr>
          <p:spPr>
            <a:xfrm>
              <a:off x="584200" y="4145728"/>
              <a:ext cx="3170219" cy="1723549"/>
            </a:xfrm>
            <a:prstGeom prst="rect">
              <a:avLst/>
            </a:prstGeom>
          </p:spPr>
          <p:txBody>
            <a:bodyPr vert="horz" wrap="square" lIns="0" tIns="0" rIns="0" bIns="0" rtlCol="0">
              <a:spAutoFit/>
            </a:bodyPr>
            <a:lstStyle/>
            <a:p>
              <a:pPr defTabSz="932742">
                <a:buSzPct val="90000"/>
              </a:pPr>
              <a:r>
                <a:rPr lang="en-US" sz="1400">
                  <a:gradFill>
                    <a:gsLst>
                      <a:gs pos="61049">
                        <a:schemeClr val="tx1"/>
                      </a:gs>
                      <a:gs pos="43000">
                        <a:schemeClr val="tx1"/>
                      </a:gs>
                    </a:gsLst>
                    <a:lin ang="5400000" scaled="0"/>
                  </a:gradFill>
                  <a:latin typeface="Consolas" panose="020B0609020204030204" pitchFamily="49" charset="0"/>
                </a:rPr>
                <a:t>"intents“:</a:t>
              </a:r>
            </a:p>
            <a:p>
              <a:pPr defTabSz="932742">
                <a:buSzPct val="90000"/>
              </a:pPr>
              <a:endParaRPr lang="en-US" sz="1400">
                <a:gradFill>
                  <a:gsLst>
                    <a:gs pos="61049">
                      <a:schemeClr val="tx1"/>
                    </a:gs>
                    <a:gs pos="43000">
                      <a:schemeClr val="tx1"/>
                    </a:gs>
                  </a:gsLst>
                  <a:lin ang="5400000" scaled="0"/>
                </a:gradFill>
                <a:latin typeface="Consolas" panose="020B0609020204030204" pitchFamily="49" charset="0"/>
              </a:endParaRPr>
            </a:p>
            <a:p>
              <a:pPr defTabSz="932742">
                <a:buSzPct val="90000"/>
              </a:pPr>
              <a:r>
                <a:rPr lang="en-US" sz="1400">
                  <a:gradFill>
                    <a:gsLst>
                      <a:gs pos="61049">
                        <a:schemeClr val="tx1"/>
                      </a:gs>
                      <a:gs pos="43000">
                        <a:schemeClr val="tx1"/>
                      </a:gs>
                    </a:gsLst>
                    <a:lin ang="5400000" scaled="0"/>
                  </a:gradFill>
                  <a:latin typeface="Consolas" panose="020B0609020204030204" pitchFamily="49" charset="0"/>
                </a:rPr>
                <a:t>    </a:t>
              </a:r>
              <a:r>
                <a:rPr lang="en-US" sz="1400" b="1">
                  <a:gradFill>
                    <a:gsLst>
                      <a:gs pos="61049">
                        <a:schemeClr val="tx1"/>
                      </a:gs>
                      <a:gs pos="43000">
                        <a:schemeClr val="tx1"/>
                      </a:gs>
                    </a:gsLst>
                    <a:lin ang="5400000" scaled="0"/>
                  </a:gradFill>
                  <a:latin typeface="Consolas" panose="020B0609020204030204" pitchFamily="49" charset="0"/>
                </a:rPr>
                <a:t>{"name": “</a:t>
              </a:r>
              <a:r>
                <a:rPr lang="en-US" sz="1400" b="1" err="1">
                  <a:gradFill>
                    <a:gsLst>
                      <a:gs pos="61049">
                        <a:schemeClr val="tx1"/>
                      </a:gs>
                      <a:gs pos="43000">
                        <a:schemeClr val="tx1"/>
                      </a:gs>
                    </a:gsLst>
                    <a:lin ang="5400000" scaled="0"/>
                  </a:gradFill>
                  <a:latin typeface="Consolas" panose="020B0609020204030204" pitchFamily="49" charset="0"/>
                </a:rPr>
                <a:t>ModifyOrder</a:t>
              </a:r>
              <a:r>
                <a:rPr lang="en-US" sz="1400" b="1">
                  <a:gradFill>
                    <a:gsLst>
                      <a:gs pos="61049">
                        <a:schemeClr val="tx1"/>
                      </a:gs>
                      <a:gs pos="43000">
                        <a:schemeClr val="tx1"/>
                      </a:gs>
                    </a:gsLst>
                    <a:lin ang="5400000" scaled="0"/>
                  </a:gradFill>
                  <a:latin typeface="Consolas" panose="020B0609020204030204" pitchFamily="49" charset="0"/>
                </a:rPr>
                <a:t>"},</a:t>
              </a:r>
            </a:p>
            <a:p>
              <a:pPr defTabSz="932742">
                <a:buSzPct val="90000"/>
              </a:pPr>
              <a:r>
                <a:rPr lang="en-US" sz="1400">
                  <a:gradFill>
                    <a:gsLst>
                      <a:gs pos="61049">
                        <a:schemeClr val="tx1"/>
                      </a:gs>
                      <a:gs pos="43000">
                        <a:schemeClr val="tx1"/>
                      </a:gs>
                    </a:gsLst>
                    <a:lin ang="5400000" scaled="0"/>
                  </a:gradFill>
                  <a:latin typeface="Consolas" panose="020B0609020204030204" pitchFamily="49" charset="0"/>
                </a:rPr>
                <a:t>    {"name": “</a:t>
              </a:r>
              <a:r>
                <a:rPr lang="en-US" sz="1400" err="1">
                  <a:gradFill>
                    <a:gsLst>
                      <a:gs pos="61049">
                        <a:schemeClr val="tx1"/>
                      </a:gs>
                      <a:gs pos="43000">
                        <a:schemeClr val="tx1"/>
                      </a:gs>
                    </a:gsLst>
                    <a:lin ang="5400000" scaled="0"/>
                  </a:gradFill>
                  <a:latin typeface="Consolas" panose="020B0609020204030204" pitchFamily="49" charset="0"/>
                </a:rPr>
                <a:t>CancelOrder</a:t>
              </a:r>
              <a:r>
                <a:rPr lang="en-US" sz="1400">
                  <a:gradFill>
                    <a:gsLst>
                      <a:gs pos="61049">
                        <a:schemeClr val="tx1"/>
                      </a:gs>
                      <a:gs pos="43000">
                        <a:schemeClr val="tx1"/>
                      </a:gs>
                    </a:gsLst>
                    <a:lin ang="5400000" scaled="0"/>
                  </a:gradFill>
                  <a:latin typeface="Consolas" panose="020B0609020204030204" pitchFamily="49" charset="0"/>
                </a:rPr>
                <a:t>"},</a:t>
              </a:r>
            </a:p>
            <a:p>
              <a:pPr defTabSz="932742">
                <a:buSzPct val="90000"/>
              </a:pPr>
              <a:r>
                <a:rPr lang="en-US" sz="1400">
                  <a:gradFill>
                    <a:gsLst>
                      <a:gs pos="61049">
                        <a:schemeClr val="tx1"/>
                      </a:gs>
                      <a:gs pos="43000">
                        <a:schemeClr val="tx1"/>
                      </a:gs>
                    </a:gsLst>
                    <a:lin ang="5400000" scaled="0"/>
                  </a:gradFill>
                  <a:latin typeface="Consolas" panose="020B0609020204030204" pitchFamily="49" charset="0"/>
                </a:rPr>
                <a:t>    {"name": "Confirmation"},</a:t>
              </a:r>
            </a:p>
            <a:p>
              <a:pPr defTabSz="932742">
                <a:buSzPct val="90000"/>
              </a:pPr>
              <a:r>
                <a:rPr lang="en-US" sz="1400">
                  <a:gradFill>
                    <a:gsLst>
                      <a:gs pos="61049">
                        <a:schemeClr val="tx1"/>
                      </a:gs>
                      <a:gs pos="43000">
                        <a:schemeClr val="tx1"/>
                      </a:gs>
                    </a:gsLst>
                    <a:lin ang="5400000" scaled="0"/>
                  </a:gradFill>
                  <a:latin typeface="Consolas" panose="020B0609020204030204" pitchFamily="49" charset="0"/>
                </a:rPr>
                <a:t>    {"name": "Greetings"},</a:t>
              </a:r>
            </a:p>
            <a:p>
              <a:pPr defTabSz="932742">
                <a:buSzPct val="90000"/>
              </a:pPr>
              <a:r>
                <a:rPr lang="en-US" sz="1400">
                  <a:gradFill>
                    <a:gsLst>
                      <a:gs pos="61049">
                        <a:schemeClr val="tx1"/>
                      </a:gs>
                      <a:gs pos="43000">
                        <a:schemeClr val="tx1"/>
                      </a:gs>
                    </a:gsLst>
                    <a:lin ang="5400000" scaled="0"/>
                  </a:gradFill>
                  <a:latin typeface="Consolas" panose="020B0609020204030204" pitchFamily="49" charset="0"/>
                </a:rPr>
                <a:t>    {"name": "None"}</a:t>
              </a:r>
            </a:p>
            <a:p>
              <a:pPr defTabSz="932742">
                <a:buSzPct val="90000"/>
              </a:pPr>
              <a:r>
                <a:rPr lang="en-US" sz="1400">
                  <a:gradFill>
                    <a:gsLst>
                      <a:gs pos="61049">
                        <a:schemeClr val="tx1"/>
                      </a:gs>
                      <a:gs pos="43000">
                        <a:schemeClr val="tx1"/>
                      </a:gs>
                    </a:gsLst>
                    <a:lin ang="5400000" scaled="0"/>
                  </a:gradFill>
                  <a:latin typeface="Consolas" panose="020B0609020204030204" pitchFamily="49" charset="0"/>
                </a:rPr>
                <a:t>  </a:t>
              </a:r>
            </a:p>
          </p:txBody>
        </p:sp>
        <p:sp>
          <p:nvSpPr>
            <p:cNvPr id="10" name="Rectangle 9">
              <a:extLst>
                <a:ext uri="{FF2B5EF4-FFF2-40B4-BE49-F238E27FC236}">
                  <a16:creationId xmlns:a16="http://schemas.microsoft.com/office/drawing/2014/main" id="{F17279D6-5424-4CB0-AF38-01502148BA58}"/>
                </a:ext>
              </a:extLst>
            </p:cNvPr>
            <p:cNvSpPr/>
            <p:nvPr/>
          </p:nvSpPr>
          <p:spPr>
            <a:xfrm>
              <a:off x="3754420" y="4145728"/>
              <a:ext cx="8357704" cy="2369880"/>
            </a:xfrm>
            <a:prstGeom prst="rect">
              <a:avLst/>
            </a:prstGeom>
          </p:spPr>
          <p:txBody>
            <a:bodyPr vert="horz" wrap="square" lIns="0" tIns="0" rIns="0" bIns="0" rtlCol="0">
              <a:spAutoFit/>
            </a:bodyPr>
            <a:lstStyle/>
            <a:p>
              <a:pPr defTabSz="932742">
                <a:buSzPct val="90000"/>
              </a:pPr>
              <a:r>
                <a:rPr lang="en-US" sz="1400" dirty="0">
                  <a:gradFill>
                    <a:gsLst>
                      <a:gs pos="61049">
                        <a:schemeClr val="tx1"/>
                      </a:gs>
                      <a:gs pos="43000">
                        <a:schemeClr val="tx1"/>
                      </a:gs>
                    </a:gsLst>
                    <a:lin ang="5400000" scaled="0"/>
                  </a:gradFill>
                  <a:latin typeface="Consolas" panose="020B0609020204030204" pitchFamily="49" charset="0"/>
                </a:rPr>
                <a:t>"entities": </a:t>
              </a:r>
            </a:p>
            <a:p>
              <a:pPr defTabSz="932742">
                <a:buSzPct val="90000"/>
              </a:pPr>
              <a:endParaRPr lang="en-US" sz="1400" dirty="0">
                <a:gradFill>
                  <a:gsLst>
                    <a:gs pos="61049">
                      <a:schemeClr val="tx1"/>
                    </a:gs>
                    <a:gs pos="43000">
                      <a:schemeClr val="tx1"/>
                    </a:gs>
                  </a:gsLst>
                  <a:lin ang="5400000" scaled="0"/>
                </a:gradFill>
                <a:latin typeface="Consolas" panose="020B0609020204030204" pitchFamily="49" charset="0"/>
              </a:endParaRPr>
            </a:p>
            <a:p>
              <a:pPr defTabSz="932742">
                <a:buSzPct val="90000"/>
              </a:pPr>
              <a:r>
                <a:rPr lang="en-US" sz="1400" dirty="0">
                  <a:gradFill>
                    <a:gsLst>
                      <a:gs pos="61049">
                        <a:schemeClr val="tx1"/>
                      </a:gs>
                      <a:gs pos="43000">
                        <a:schemeClr val="tx1"/>
                      </a:gs>
                    </a:gsLst>
                    <a:lin ang="5400000" scaled="0"/>
                  </a:gradFill>
                  <a:latin typeface="Consolas" panose="020B0609020204030204" pitchFamily="49" charset="0"/>
                </a:rPr>
                <a:t>ML: “Order”</a:t>
              </a:r>
            </a:p>
            <a:p>
              <a:pPr defTabSz="932742">
                <a:buSzPct val="90000"/>
              </a:pPr>
              <a:endParaRPr lang="en-US" sz="1400" dirty="0">
                <a:gradFill>
                  <a:gsLst>
                    <a:gs pos="61049">
                      <a:schemeClr val="tx1"/>
                    </a:gs>
                    <a:gs pos="43000">
                      <a:schemeClr val="tx1"/>
                    </a:gs>
                  </a:gsLst>
                  <a:lin ang="5400000" scaled="0"/>
                </a:gradFill>
                <a:latin typeface="Consolas" panose="020B0609020204030204" pitchFamily="49" charset="0"/>
              </a:endParaRPr>
            </a:p>
            <a:p>
              <a:pPr defTabSz="932742">
                <a:buSzPct val="90000"/>
              </a:pPr>
              <a:r>
                <a:rPr lang="en-US" sz="1400" dirty="0">
                  <a:gradFill>
                    <a:gsLst>
                      <a:gs pos="61049">
                        <a:schemeClr val="tx1"/>
                      </a:gs>
                      <a:gs pos="43000">
                        <a:schemeClr val="tx1"/>
                      </a:gs>
                    </a:gsLst>
                    <a:lin ang="5400000" scaled="0"/>
                  </a:gradFill>
                  <a:latin typeface="Consolas" panose="020B0609020204030204" pitchFamily="49" charset="0"/>
                </a:rPr>
                <a:t>Entity Structures: "</a:t>
              </a:r>
              <a:r>
                <a:rPr lang="en-US" sz="1400" dirty="0" err="1">
                  <a:gradFill>
                    <a:gsLst>
                      <a:gs pos="61049">
                        <a:schemeClr val="tx1"/>
                      </a:gs>
                      <a:gs pos="43000">
                        <a:schemeClr val="tx1"/>
                      </a:gs>
                    </a:gsLst>
                    <a:lin ang="5400000" scaled="0"/>
                  </a:gradFill>
                  <a:latin typeface="Consolas" panose="020B0609020204030204" pitchFamily="49" charset="0"/>
                </a:rPr>
                <a:t>FullProductWithModifiers</a:t>
              </a:r>
              <a:r>
                <a:rPr lang="en-US" sz="1400" dirty="0">
                  <a:gradFill>
                    <a:gsLst>
                      <a:gs pos="61049">
                        <a:schemeClr val="tx1"/>
                      </a:gs>
                      <a:gs pos="43000">
                        <a:schemeClr val="tx1"/>
                      </a:gs>
                    </a:gsLst>
                    <a:lin ang="5400000" scaled="0"/>
                  </a:gradFill>
                  <a:latin typeface="Consolas" panose="020B0609020204030204" pitchFamily="49" charset="0"/>
                </a:rPr>
                <a:t>", “</a:t>
              </a:r>
              <a:r>
                <a:rPr lang="en-US" sz="1400" dirty="0" err="1">
                  <a:gradFill>
                    <a:gsLst>
                      <a:gs pos="61049">
                        <a:schemeClr val="tx1"/>
                      </a:gs>
                      <a:gs pos="43000">
                        <a:schemeClr val="tx1"/>
                      </a:gs>
                    </a:gsLst>
                    <a:lin ang="5400000" scaled="0"/>
                  </a:gradFill>
                  <a:latin typeface="Consolas" panose="020B0609020204030204" pitchFamily="49" charset="0"/>
                </a:rPr>
                <a:t>ToppingModifiers</a:t>
              </a:r>
              <a:r>
                <a:rPr lang="en-US" sz="1400" dirty="0">
                  <a:gradFill>
                    <a:gsLst>
                      <a:gs pos="61049">
                        <a:schemeClr val="tx1"/>
                      </a:gs>
                      <a:gs pos="43000">
                        <a:schemeClr val="tx1"/>
                      </a:gs>
                    </a:gsLst>
                    <a:lin ang="5400000" scaled="0"/>
                  </a:gradFill>
                  <a:latin typeface="Consolas" panose="020B0609020204030204" pitchFamily="49" charset="0"/>
                </a:rPr>
                <a:t>"</a:t>
              </a:r>
              <a:r>
                <a:rPr lang="en-US" sz="1400" b="1" dirty="0">
                  <a:gradFill>
                    <a:gsLst>
                      <a:gs pos="61049">
                        <a:schemeClr val="tx1"/>
                      </a:gs>
                      <a:gs pos="43000">
                        <a:schemeClr val="tx1"/>
                      </a:gs>
                    </a:gsLst>
                    <a:lin ang="5400000" scaled="0"/>
                  </a:gradFill>
                  <a:latin typeface="Consolas" panose="020B0609020204030204" pitchFamily="49" charset="0"/>
                </a:rPr>
                <a:t>, "</a:t>
              </a:r>
              <a:r>
                <a:rPr lang="en-US" sz="1400" b="1" dirty="0" err="1">
                  <a:gradFill>
                    <a:gsLst>
                      <a:gs pos="61049">
                        <a:schemeClr val="tx1"/>
                      </a:gs>
                      <a:gs pos="43000">
                        <a:schemeClr val="tx1"/>
                      </a:gs>
                    </a:gsLst>
                    <a:lin ang="5400000" scaled="0"/>
                  </a:gradFill>
                  <a:latin typeface="Consolas" panose="020B0609020204030204" pitchFamily="49" charset="0"/>
                </a:rPr>
                <a:t>RemoveItem</a:t>
              </a:r>
              <a:r>
                <a:rPr lang="en-US" sz="1400" b="1" dirty="0">
                  <a:gradFill>
                    <a:gsLst>
                      <a:gs pos="61049">
                        <a:schemeClr val="tx1"/>
                      </a:gs>
                      <a:gs pos="43000">
                        <a:schemeClr val="tx1"/>
                      </a:gs>
                    </a:gsLst>
                    <a:lin ang="5400000" scaled="0"/>
                  </a:gradFill>
                  <a:latin typeface="Consolas" panose="020B0609020204030204" pitchFamily="49" charset="0"/>
                </a:rPr>
                <a:t>", "</a:t>
              </a:r>
              <a:r>
                <a:rPr lang="en-US" sz="1400" b="1" dirty="0" err="1">
                  <a:gradFill>
                    <a:gsLst>
                      <a:gs pos="61049">
                        <a:schemeClr val="tx1"/>
                      </a:gs>
                      <a:gs pos="43000">
                        <a:schemeClr val="tx1"/>
                      </a:gs>
                    </a:gsLst>
                    <a:lin ang="5400000" scaled="0"/>
                  </a:gradFill>
                  <a:latin typeface="Consolas" panose="020B0609020204030204" pitchFamily="49" charset="0"/>
                </a:rPr>
                <a:t>ReplaceItem</a:t>
              </a:r>
              <a:r>
                <a:rPr lang="en-US" sz="1400" b="1" dirty="0">
                  <a:gradFill>
                    <a:gsLst>
                      <a:gs pos="61049">
                        <a:schemeClr val="tx1"/>
                      </a:gs>
                      <a:gs pos="43000">
                        <a:schemeClr val="tx1"/>
                      </a:gs>
                    </a:gsLst>
                    <a:lin ang="5400000" scaled="0"/>
                  </a:gradFill>
                  <a:latin typeface="Consolas" panose="020B0609020204030204" pitchFamily="49" charset="0"/>
                </a:rPr>
                <a:t>", </a:t>
              </a:r>
              <a:r>
                <a:rPr lang="en-US" sz="1400" dirty="0">
                  <a:gradFill>
                    <a:gsLst>
                      <a:gs pos="61049">
                        <a:schemeClr val="tx1"/>
                      </a:gs>
                      <a:gs pos="43000">
                        <a:schemeClr val="tx1"/>
                      </a:gs>
                    </a:gsLst>
                    <a:lin ang="5400000" scaled="0"/>
                  </a:gradFill>
                  <a:latin typeface="Consolas" panose="020B0609020204030204" pitchFamily="49" charset="0"/>
                </a:rPr>
                <a:t>"</a:t>
              </a:r>
              <a:r>
                <a:rPr lang="en-US" sz="1400" dirty="0" err="1">
                  <a:gradFill>
                    <a:gsLst>
                      <a:gs pos="61049">
                        <a:schemeClr val="tx1"/>
                      </a:gs>
                      <a:gs pos="43000">
                        <a:schemeClr val="tx1"/>
                      </a:gs>
                    </a:gsLst>
                    <a:lin ang="5400000" scaled="0"/>
                  </a:gradFill>
                  <a:latin typeface="Consolas" panose="020B0609020204030204" pitchFamily="49" charset="0"/>
                </a:rPr>
                <a:t>SideOrder</a:t>
              </a:r>
              <a:r>
                <a:rPr lang="en-US" sz="1400" dirty="0">
                  <a:gradFill>
                    <a:gsLst>
                      <a:gs pos="61049">
                        <a:schemeClr val="tx1"/>
                      </a:gs>
                      <a:gs pos="43000">
                        <a:schemeClr val="tx1"/>
                      </a:gs>
                    </a:gsLst>
                    <a:lin ang="5400000" scaled="0"/>
                  </a:gradFill>
                  <a:latin typeface="Consolas" panose="020B0609020204030204" pitchFamily="49" charset="0"/>
                </a:rPr>
                <a:t>”</a:t>
              </a:r>
            </a:p>
            <a:p>
              <a:pPr defTabSz="932742">
                <a:buSzPct val="90000"/>
              </a:pPr>
              <a:endParaRPr lang="en-US" sz="1400" dirty="0">
                <a:gradFill>
                  <a:gsLst>
                    <a:gs pos="61049">
                      <a:schemeClr val="tx1"/>
                    </a:gs>
                    <a:gs pos="43000">
                      <a:schemeClr val="tx1"/>
                    </a:gs>
                  </a:gsLst>
                  <a:lin ang="5400000" scaled="0"/>
                </a:gradFill>
                <a:latin typeface="Consolas" panose="020B0609020204030204" pitchFamily="49" charset="0"/>
              </a:endParaRPr>
            </a:p>
            <a:p>
              <a:pPr defTabSz="932742">
                <a:buSzPct val="90000"/>
              </a:pPr>
              <a:r>
                <a:rPr lang="en-US" sz="1400" dirty="0" err="1">
                  <a:gradFill>
                    <a:gsLst>
                      <a:gs pos="61049">
                        <a:schemeClr val="tx1"/>
                      </a:gs>
                      <a:gs pos="43000">
                        <a:schemeClr val="tx1"/>
                      </a:gs>
                    </a:gsLst>
                    <a:lin ang="5400000" scaled="0"/>
                  </a:gradFill>
                  <a:latin typeface="Consolas" panose="020B0609020204030204" pitchFamily="49" charset="0"/>
                </a:rPr>
                <a:t>ClosedLists</a:t>
              </a:r>
              <a:r>
                <a:rPr lang="en-US" sz="1400" dirty="0">
                  <a:gradFill>
                    <a:gsLst>
                      <a:gs pos="61049">
                        <a:schemeClr val="tx1"/>
                      </a:gs>
                      <a:gs pos="43000">
                        <a:schemeClr val="tx1"/>
                      </a:gs>
                    </a:gsLst>
                    <a:lin ang="5400000" scaled="0"/>
                  </a:gradFill>
                  <a:latin typeface="Consolas" panose="020B0609020204030204" pitchFamily="49" charset="0"/>
                </a:rPr>
                <a:t>: "</a:t>
              </a:r>
              <a:r>
                <a:rPr lang="en-US" sz="1400" dirty="0" err="1">
                  <a:gradFill>
                    <a:gsLst>
                      <a:gs pos="61049">
                        <a:schemeClr val="tx1"/>
                      </a:gs>
                      <a:gs pos="43000">
                        <a:schemeClr val="tx1"/>
                      </a:gs>
                    </a:gsLst>
                    <a:lin ang="5400000" scaled="0"/>
                  </a:gradFill>
                  <a:latin typeface="Consolas" panose="020B0609020204030204" pitchFamily="49" charset="0"/>
                </a:rPr>
                <a:t>CrustType</a:t>
              </a:r>
              <a:r>
                <a:rPr lang="en-US" sz="1400" dirty="0">
                  <a:gradFill>
                    <a:gsLst>
                      <a:gs pos="61049">
                        <a:schemeClr val="tx1"/>
                      </a:gs>
                      <a:gs pos="43000">
                        <a:schemeClr val="tx1"/>
                      </a:gs>
                    </a:gsLst>
                    <a:lin ang="5400000" scaled="0"/>
                  </a:gradFill>
                  <a:latin typeface="Consolas" panose="020B0609020204030204" pitchFamily="49" charset="0"/>
                </a:rPr>
                <a:t>","</a:t>
              </a:r>
              <a:r>
                <a:rPr lang="en-US" sz="1400" dirty="0" err="1">
                  <a:gradFill>
                    <a:gsLst>
                      <a:gs pos="61049">
                        <a:schemeClr val="tx1"/>
                      </a:gs>
                      <a:gs pos="43000">
                        <a:schemeClr val="tx1"/>
                      </a:gs>
                    </a:gsLst>
                    <a:lin ang="5400000" scaled="0"/>
                  </a:gradFill>
                  <a:latin typeface="Consolas" panose="020B0609020204030204" pitchFamily="49" charset="0"/>
                </a:rPr>
                <a:t>CutOptions</a:t>
              </a:r>
              <a:r>
                <a:rPr lang="en-US" sz="1400" dirty="0">
                  <a:gradFill>
                    <a:gsLst>
                      <a:gs pos="61049">
                        <a:schemeClr val="tx1"/>
                      </a:gs>
                      <a:gs pos="43000">
                        <a:schemeClr val="tx1"/>
                      </a:gs>
                    </a:gsLst>
                    <a:lin ang="5400000" scaled="0"/>
                  </a:gradFill>
                  <a:latin typeface="Consolas" panose="020B0609020204030204" pitchFamily="49" charset="0"/>
                </a:rPr>
                <a:t>","Dips","</a:t>
              </a:r>
              <a:r>
                <a:rPr lang="en-US" sz="1400" dirty="0" err="1">
                  <a:gradFill>
                    <a:gsLst>
                      <a:gs pos="61049">
                        <a:schemeClr val="tx1"/>
                      </a:gs>
                      <a:gs pos="43000">
                        <a:schemeClr val="tx1"/>
                      </a:gs>
                    </a:gsLst>
                    <a:lin ang="5400000" scaled="0"/>
                  </a:gradFill>
                  <a:latin typeface="Consolas" panose="020B0609020204030204" pitchFamily="49" charset="0"/>
                </a:rPr>
                <a:t>ModifyOrderDecor</a:t>
              </a:r>
              <a:r>
                <a:rPr lang="en-US" sz="1400" dirty="0">
                  <a:gradFill>
                    <a:gsLst>
                      <a:gs pos="61049">
                        <a:schemeClr val="tx1"/>
                      </a:gs>
                      <a:gs pos="43000">
                        <a:schemeClr val="tx1"/>
                      </a:gs>
                    </a:gsLst>
                    <a:lin ang="5400000" scaled="0"/>
                  </a:gradFill>
                  <a:latin typeface="Consolas" panose="020B0609020204030204" pitchFamily="49" charset="0"/>
                </a:rPr>
                <a:t>", "</a:t>
              </a:r>
              <a:r>
                <a:rPr lang="en-US" sz="1400" dirty="0" err="1">
                  <a:gradFill>
                    <a:gsLst>
                      <a:gs pos="61049">
                        <a:schemeClr val="tx1"/>
                      </a:gs>
                      <a:gs pos="43000">
                        <a:schemeClr val="tx1"/>
                      </a:gs>
                    </a:gsLst>
                    <a:lin ang="5400000" scaled="0"/>
                  </a:gradFill>
                  <a:latin typeface="Consolas" panose="020B0609020204030204" pitchFamily="49" charset="0"/>
                </a:rPr>
                <a:t>OPtionsQualifier</a:t>
              </a:r>
              <a:r>
                <a:rPr lang="en-US" sz="1400" dirty="0">
                  <a:gradFill>
                    <a:gsLst>
                      <a:gs pos="61049">
                        <a:schemeClr val="tx1"/>
                      </a:gs>
                      <a:gs pos="43000">
                        <a:schemeClr val="tx1"/>
                      </a:gs>
                    </a:gsLst>
                    <a:lin ang="5400000" scaled="0"/>
                  </a:gradFill>
                  <a:latin typeface="Consolas" panose="020B0609020204030204" pitchFamily="49" charset="0"/>
                </a:rPr>
                <a:t>”, “</a:t>
              </a:r>
              <a:r>
                <a:rPr lang="en-US" sz="1400" dirty="0" err="1">
                  <a:gradFill>
                    <a:gsLst>
                      <a:gs pos="61049">
                        <a:schemeClr val="tx1"/>
                      </a:gs>
                      <a:gs pos="43000">
                        <a:schemeClr val="tx1"/>
                      </a:gs>
                    </a:gsLst>
                    <a:lin ang="5400000" scaled="0"/>
                  </a:gradFill>
                  <a:latin typeface="Consolas" panose="020B0609020204030204" pitchFamily="49" charset="0"/>
                </a:rPr>
                <a:t>OrderType</a:t>
              </a:r>
              <a:r>
                <a:rPr lang="en-US" sz="1400" dirty="0">
                  <a:gradFill>
                    <a:gsLst>
                      <a:gs pos="61049">
                        <a:schemeClr val="tx1"/>
                      </a:gs>
                      <a:gs pos="43000">
                        <a:schemeClr val="tx1"/>
                      </a:gs>
                    </a:gsLst>
                    <a:lin ang="5400000" scaled="0"/>
                  </a:gradFill>
                  <a:latin typeface="Consolas" panose="020B0609020204030204" pitchFamily="49" charset="0"/>
                </a:rPr>
                <a:t>”,"</a:t>
              </a:r>
              <a:r>
                <a:rPr lang="en-US" sz="1400" dirty="0" err="1">
                  <a:gradFill>
                    <a:gsLst>
                      <a:gs pos="61049">
                        <a:schemeClr val="tx1"/>
                      </a:gs>
                      <a:gs pos="43000">
                        <a:schemeClr val="tx1"/>
                      </a:gs>
                    </a:gsLst>
                    <a:lin ang="5400000" scaled="0"/>
                  </a:gradFill>
                  <a:latin typeface="Consolas" panose="020B0609020204030204" pitchFamily="49" charset="0"/>
                </a:rPr>
                <a:t>paymentType</a:t>
              </a:r>
              <a:r>
                <a:rPr lang="en-US" sz="1400" dirty="0">
                  <a:gradFill>
                    <a:gsLst>
                      <a:gs pos="61049">
                        <a:schemeClr val="tx1"/>
                      </a:gs>
                      <a:gs pos="43000">
                        <a:schemeClr val="tx1"/>
                      </a:gs>
                    </a:gsLst>
                    <a:lin ang="5400000" scaled="0"/>
                  </a:gradFill>
                  <a:latin typeface="Consolas" panose="020B0609020204030204" pitchFamily="49" charset="0"/>
                </a:rPr>
                <a:t>","</a:t>
              </a:r>
              <a:r>
                <a:rPr lang="en-US" sz="1400" dirty="0" err="1">
                  <a:gradFill>
                    <a:gsLst>
                      <a:gs pos="61049">
                        <a:schemeClr val="tx1"/>
                      </a:gs>
                      <a:gs pos="43000">
                        <a:schemeClr val="tx1"/>
                      </a:gs>
                    </a:gsLst>
                    <a:lin ang="5400000" scaled="0"/>
                  </a:gradFill>
                  <a:latin typeface="Consolas" panose="020B0609020204030204" pitchFamily="49" charset="0"/>
                </a:rPr>
                <a:t>PizzaType</a:t>
              </a:r>
              <a:r>
                <a:rPr lang="en-US" sz="1400" dirty="0">
                  <a:gradFill>
                    <a:gsLst>
                      <a:gs pos="61049">
                        <a:schemeClr val="tx1"/>
                      </a:gs>
                      <a:gs pos="43000">
                        <a:schemeClr val="tx1"/>
                      </a:gs>
                    </a:gsLst>
                    <a:lin ang="5400000" scaled="0"/>
                  </a:gradFill>
                  <a:latin typeface="Consolas" panose="020B0609020204030204" pitchFamily="49" charset="0"/>
                </a:rPr>
                <a:t>”,"</a:t>
              </a:r>
              <a:r>
                <a:rPr lang="en-US" sz="1400" dirty="0" err="1">
                  <a:gradFill>
                    <a:gsLst>
                      <a:gs pos="61049">
                        <a:schemeClr val="tx1"/>
                      </a:gs>
                      <a:gs pos="43000">
                        <a:schemeClr val="tx1"/>
                      </a:gs>
                    </a:gsLst>
                    <a:lin ang="5400000" scaled="0"/>
                  </a:gradFill>
                  <a:latin typeface="Consolas" panose="020B0609020204030204" pitchFamily="49" charset="0"/>
                </a:rPr>
                <a:t>Sauces","Sizes</a:t>
              </a:r>
              <a:r>
                <a:rPr lang="en-US" sz="1400" dirty="0">
                  <a:gradFill>
                    <a:gsLst>
                      <a:gs pos="61049">
                        <a:schemeClr val="tx1"/>
                      </a:gs>
                      <a:gs pos="43000">
                        <a:schemeClr val="tx1"/>
                      </a:gs>
                    </a:gsLst>
                    <a:lin ang="5400000" scaled="0"/>
                  </a:gradFill>
                  <a:latin typeface="Consolas" panose="020B0609020204030204" pitchFamily="49" charset="0"/>
                </a:rPr>
                <a:t>", "Toppings</a:t>
              </a:r>
            </a:p>
            <a:p>
              <a:pPr defTabSz="932742">
                <a:buSzPct val="90000"/>
              </a:pPr>
              <a:endParaRPr lang="en-US" sz="1400" dirty="0">
                <a:gradFill>
                  <a:gsLst>
                    <a:gs pos="61049">
                      <a:schemeClr val="tx1"/>
                    </a:gs>
                    <a:gs pos="43000">
                      <a:schemeClr val="tx1"/>
                    </a:gs>
                  </a:gsLst>
                  <a:lin ang="5400000" scaled="0"/>
                </a:gradFill>
                <a:latin typeface="Consolas" panose="020B0609020204030204" pitchFamily="49" charset="0"/>
              </a:endParaRPr>
            </a:p>
            <a:p>
              <a:pPr defTabSz="932742">
                <a:buSzPct val="90000"/>
              </a:pPr>
              <a:r>
                <a:rPr lang="en-US" sz="1400" dirty="0" err="1">
                  <a:gradFill>
                    <a:gsLst>
                      <a:gs pos="61049">
                        <a:schemeClr val="tx1"/>
                      </a:gs>
                      <a:gs pos="43000">
                        <a:schemeClr val="tx1"/>
                      </a:gs>
                    </a:gsLst>
                    <a:lin ang="5400000" scaled="0"/>
                  </a:gradFill>
                  <a:latin typeface="Consolas" panose="020B0609020204030204" pitchFamily="49" charset="0"/>
                </a:rPr>
                <a:t>PrebuiltEntities</a:t>
              </a:r>
              <a:r>
                <a:rPr lang="en-US" sz="1400" dirty="0">
                  <a:gradFill>
                    <a:gsLst>
                      <a:gs pos="61049">
                        <a:schemeClr val="tx1"/>
                      </a:gs>
                      <a:gs pos="43000">
                        <a:schemeClr val="tx1"/>
                      </a:gs>
                    </a:gsLst>
                    <a:lin ang="5400000" scaled="0"/>
                  </a:gradFill>
                  <a:latin typeface="Consolas" panose="020B0609020204030204" pitchFamily="49" charset="0"/>
                </a:rPr>
                <a:t>: "datetimeV2", "number"</a:t>
              </a:r>
            </a:p>
          </p:txBody>
        </p:sp>
      </p:grpSp>
      <p:grpSp>
        <p:nvGrpSpPr>
          <p:cNvPr id="11" name="Group 10">
            <a:extLst>
              <a:ext uri="{FF2B5EF4-FFF2-40B4-BE49-F238E27FC236}">
                <a16:creationId xmlns:a16="http://schemas.microsoft.com/office/drawing/2014/main" id="{77F67A8A-C8A3-4597-90CD-D308E64DAAFA}"/>
              </a:ext>
            </a:extLst>
          </p:cNvPr>
          <p:cNvGrpSpPr/>
          <p:nvPr/>
        </p:nvGrpSpPr>
        <p:grpSpPr>
          <a:xfrm>
            <a:off x="838200" y="2526539"/>
            <a:ext cx="10793083" cy="1018079"/>
            <a:chOff x="836632" y="2394336"/>
            <a:chExt cx="10793083" cy="1018079"/>
          </a:xfrm>
        </p:grpSpPr>
        <p:grpSp>
          <p:nvGrpSpPr>
            <p:cNvPr id="12" name="Group 11">
              <a:extLst>
                <a:ext uri="{FF2B5EF4-FFF2-40B4-BE49-F238E27FC236}">
                  <a16:creationId xmlns:a16="http://schemas.microsoft.com/office/drawing/2014/main" id="{2895CF11-AA23-44A5-81DC-472008977E7D}"/>
                </a:ext>
              </a:extLst>
            </p:cNvPr>
            <p:cNvGrpSpPr/>
            <p:nvPr/>
          </p:nvGrpSpPr>
          <p:grpSpPr>
            <a:xfrm>
              <a:off x="1450903" y="2394336"/>
              <a:ext cx="3395169" cy="1015566"/>
              <a:chOff x="1648221" y="3166173"/>
              <a:chExt cx="3395169" cy="1015566"/>
            </a:xfrm>
          </p:grpSpPr>
          <p:grpSp>
            <p:nvGrpSpPr>
              <p:cNvPr id="52" name="Group 51">
                <a:extLst>
                  <a:ext uri="{FF2B5EF4-FFF2-40B4-BE49-F238E27FC236}">
                    <a16:creationId xmlns:a16="http://schemas.microsoft.com/office/drawing/2014/main" id="{0669719F-2749-4F67-8973-7255C615D310}"/>
                  </a:ext>
                </a:extLst>
              </p:cNvPr>
              <p:cNvGrpSpPr/>
              <p:nvPr/>
            </p:nvGrpSpPr>
            <p:grpSpPr>
              <a:xfrm>
                <a:off x="1648221" y="3285890"/>
                <a:ext cx="625333" cy="215444"/>
                <a:chOff x="1672499" y="2026571"/>
                <a:chExt cx="625333" cy="215444"/>
              </a:xfrm>
            </p:grpSpPr>
            <p:sp>
              <p:nvSpPr>
                <p:cNvPr id="79" name="TextBox 78">
                  <a:extLst>
                    <a:ext uri="{FF2B5EF4-FFF2-40B4-BE49-F238E27FC236}">
                      <a16:creationId xmlns:a16="http://schemas.microsoft.com/office/drawing/2014/main" id="{C45C1364-D8C8-4626-B059-2837847FD3B6}"/>
                    </a:ext>
                  </a:extLst>
                </p:cNvPr>
                <p:cNvSpPr txBox="1"/>
                <p:nvPr/>
              </p:nvSpPr>
              <p:spPr>
                <a:xfrm>
                  <a:off x="1672499" y="2026571"/>
                  <a:ext cx="625333" cy="215444"/>
                </a:xfrm>
                <a:prstGeom prst="rect">
                  <a:avLst/>
                </a:prstGeom>
                <a:noFill/>
              </p:spPr>
              <p:txBody>
                <a:bodyPr wrap="square" rtlCol="0">
                  <a:spAutoFit/>
                </a:bodyPr>
                <a:lstStyle/>
                <a:p>
                  <a:pPr algn="ctr"/>
                  <a:r>
                    <a:rPr lang="en-US" sz="800"/>
                    <a:t>number</a:t>
                  </a:r>
                </a:p>
              </p:txBody>
            </p:sp>
            <p:cxnSp>
              <p:nvCxnSpPr>
                <p:cNvPr id="80" name="Straight Connector 79">
                  <a:extLst>
                    <a:ext uri="{FF2B5EF4-FFF2-40B4-BE49-F238E27FC236}">
                      <a16:creationId xmlns:a16="http://schemas.microsoft.com/office/drawing/2014/main" id="{83E75BAE-FAA5-4619-8FDC-D7AF8D57E770}"/>
                    </a:ext>
                  </a:extLst>
                </p:cNvPr>
                <p:cNvCxnSpPr>
                  <a:cxnSpLocks/>
                </p:cNvCxnSpPr>
                <p:nvPr/>
              </p:nvCxnSpPr>
              <p:spPr>
                <a:xfrm>
                  <a:off x="1762334" y="2241754"/>
                  <a:ext cx="4456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C9830472-2AA3-440C-AAFF-97555583C50E}"/>
                  </a:ext>
                </a:extLst>
              </p:cNvPr>
              <p:cNvGrpSpPr/>
              <p:nvPr/>
            </p:nvGrpSpPr>
            <p:grpSpPr>
              <a:xfrm>
                <a:off x="2382732" y="3285358"/>
                <a:ext cx="481075" cy="215444"/>
                <a:chOff x="2407010" y="2026039"/>
                <a:chExt cx="481075" cy="215444"/>
              </a:xfrm>
            </p:grpSpPr>
            <p:sp>
              <p:nvSpPr>
                <p:cNvPr id="77" name="TextBox 76">
                  <a:extLst>
                    <a:ext uri="{FF2B5EF4-FFF2-40B4-BE49-F238E27FC236}">
                      <a16:creationId xmlns:a16="http://schemas.microsoft.com/office/drawing/2014/main" id="{5309AB42-ABD6-4103-8484-CF037F35CE01}"/>
                    </a:ext>
                  </a:extLst>
                </p:cNvPr>
                <p:cNvSpPr txBox="1"/>
                <p:nvPr/>
              </p:nvSpPr>
              <p:spPr>
                <a:xfrm>
                  <a:off x="2407010" y="2026039"/>
                  <a:ext cx="364202" cy="215444"/>
                </a:xfrm>
                <a:prstGeom prst="rect">
                  <a:avLst/>
                </a:prstGeom>
                <a:noFill/>
              </p:spPr>
              <p:txBody>
                <a:bodyPr wrap="none" rtlCol="0">
                  <a:spAutoFit/>
                </a:bodyPr>
                <a:lstStyle/>
                <a:p>
                  <a:r>
                    <a:rPr lang="en-US" sz="800"/>
                    <a:t>Size</a:t>
                  </a:r>
                </a:p>
              </p:txBody>
            </p:sp>
            <p:cxnSp>
              <p:nvCxnSpPr>
                <p:cNvPr id="78" name="Straight Connector 77">
                  <a:extLst>
                    <a:ext uri="{FF2B5EF4-FFF2-40B4-BE49-F238E27FC236}">
                      <a16:creationId xmlns:a16="http://schemas.microsoft.com/office/drawing/2014/main" id="{E0B129B2-EEC4-4052-9717-FC022EEDAF36}"/>
                    </a:ext>
                  </a:extLst>
                </p:cNvPr>
                <p:cNvCxnSpPr>
                  <a:cxnSpLocks/>
                </p:cNvCxnSpPr>
                <p:nvPr/>
              </p:nvCxnSpPr>
              <p:spPr>
                <a:xfrm>
                  <a:off x="2442423" y="2241483"/>
                  <a:ext cx="44566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0C914EC-52F5-4C3A-8EC8-84F37F256345}"/>
                  </a:ext>
                </a:extLst>
              </p:cNvPr>
              <p:cNvGrpSpPr/>
              <p:nvPr/>
            </p:nvGrpSpPr>
            <p:grpSpPr>
              <a:xfrm>
                <a:off x="2993898" y="3285562"/>
                <a:ext cx="513282" cy="215444"/>
                <a:chOff x="3018176" y="2026243"/>
                <a:chExt cx="513282" cy="215444"/>
              </a:xfrm>
            </p:grpSpPr>
            <p:sp>
              <p:nvSpPr>
                <p:cNvPr id="75" name="TextBox 74">
                  <a:extLst>
                    <a:ext uri="{FF2B5EF4-FFF2-40B4-BE49-F238E27FC236}">
                      <a16:creationId xmlns:a16="http://schemas.microsoft.com/office/drawing/2014/main" id="{DC5DE8FD-DDD9-4EA7-86E2-0532F4012E35}"/>
                    </a:ext>
                  </a:extLst>
                </p:cNvPr>
                <p:cNvSpPr txBox="1"/>
                <p:nvPr/>
              </p:nvSpPr>
              <p:spPr>
                <a:xfrm>
                  <a:off x="3018176" y="2026243"/>
                  <a:ext cx="513282" cy="215444"/>
                </a:xfrm>
                <a:prstGeom prst="rect">
                  <a:avLst/>
                </a:prstGeom>
                <a:noFill/>
              </p:spPr>
              <p:txBody>
                <a:bodyPr wrap="none" rtlCol="0">
                  <a:spAutoFit/>
                </a:bodyPr>
                <a:lstStyle/>
                <a:p>
                  <a:r>
                    <a:rPr lang="en-US" sz="800"/>
                    <a:t>Product</a:t>
                  </a:r>
                </a:p>
              </p:txBody>
            </p:sp>
            <p:cxnSp>
              <p:nvCxnSpPr>
                <p:cNvPr id="76" name="Straight Connector 75">
                  <a:extLst>
                    <a:ext uri="{FF2B5EF4-FFF2-40B4-BE49-F238E27FC236}">
                      <a16:creationId xmlns:a16="http://schemas.microsoft.com/office/drawing/2014/main" id="{C7161AF1-AB76-486C-B4B1-2ED20CA85F2E}"/>
                    </a:ext>
                  </a:extLst>
                </p:cNvPr>
                <p:cNvCxnSpPr>
                  <a:cxnSpLocks/>
                </p:cNvCxnSpPr>
                <p:nvPr/>
              </p:nvCxnSpPr>
              <p:spPr>
                <a:xfrm>
                  <a:off x="3051986" y="2240229"/>
                  <a:ext cx="44566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ABBD91ED-6B10-4D70-A424-B1F4CEDADC0C}"/>
                  </a:ext>
                </a:extLst>
              </p:cNvPr>
              <p:cNvGrpSpPr/>
              <p:nvPr/>
            </p:nvGrpSpPr>
            <p:grpSpPr>
              <a:xfrm>
                <a:off x="4418057" y="3285425"/>
                <a:ext cx="625333" cy="215444"/>
                <a:chOff x="4519022" y="2026106"/>
                <a:chExt cx="625333" cy="215444"/>
              </a:xfrm>
            </p:grpSpPr>
            <p:sp>
              <p:nvSpPr>
                <p:cNvPr id="73" name="TextBox 72">
                  <a:extLst>
                    <a:ext uri="{FF2B5EF4-FFF2-40B4-BE49-F238E27FC236}">
                      <a16:creationId xmlns:a16="http://schemas.microsoft.com/office/drawing/2014/main" id="{D1A7EAAC-69E0-493D-A605-B9C620A4F3EE}"/>
                    </a:ext>
                  </a:extLst>
                </p:cNvPr>
                <p:cNvSpPr txBox="1"/>
                <p:nvPr/>
              </p:nvSpPr>
              <p:spPr>
                <a:xfrm>
                  <a:off x="4519022" y="2026106"/>
                  <a:ext cx="625333" cy="215444"/>
                </a:xfrm>
                <a:prstGeom prst="rect">
                  <a:avLst/>
                </a:prstGeom>
                <a:noFill/>
              </p:spPr>
              <p:txBody>
                <a:bodyPr wrap="square" rtlCol="0">
                  <a:spAutoFit/>
                </a:bodyPr>
                <a:lstStyle/>
                <a:p>
                  <a:pPr algn="ctr"/>
                  <a:r>
                    <a:rPr lang="en-US" sz="800"/>
                    <a:t>Toppings</a:t>
                  </a:r>
                </a:p>
              </p:txBody>
            </p:sp>
            <p:cxnSp>
              <p:nvCxnSpPr>
                <p:cNvPr id="74" name="Straight Connector 73">
                  <a:extLst>
                    <a:ext uri="{FF2B5EF4-FFF2-40B4-BE49-F238E27FC236}">
                      <a16:creationId xmlns:a16="http://schemas.microsoft.com/office/drawing/2014/main" id="{5F194564-53BA-4D9B-8809-E5CA81FC5FB5}"/>
                    </a:ext>
                  </a:extLst>
                </p:cNvPr>
                <p:cNvCxnSpPr>
                  <a:cxnSpLocks/>
                </p:cNvCxnSpPr>
                <p:nvPr/>
              </p:nvCxnSpPr>
              <p:spPr>
                <a:xfrm>
                  <a:off x="4602039" y="2241550"/>
                  <a:ext cx="4456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D9C59DC7-302B-4FCF-B1D6-9DD3C7162216}"/>
                  </a:ext>
                </a:extLst>
              </p:cNvPr>
              <p:cNvGrpSpPr/>
              <p:nvPr/>
            </p:nvGrpSpPr>
            <p:grpSpPr>
              <a:xfrm>
                <a:off x="3928703" y="3166173"/>
                <a:ext cx="588623" cy="338554"/>
                <a:chOff x="3952981" y="1906854"/>
                <a:chExt cx="588623" cy="338554"/>
              </a:xfrm>
            </p:grpSpPr>
            <p:sp>
              <p:nvSpPr>
                <p:cNvPr id="71" name="TextBox 70">
                  <a:extLst>
                    <a:ext uri="{FF2B5EF4-FFF2-40B4-BE49-F238E27FC236}">
                      <a16:creationId xmlns:a16="http://schemas.microsoft.com/office/drawing/2014/main" id="{029E82F4-D6D1-4C39-9C98-271231E70724}"/>
                    </a:ext>
                  </a:extLst>
                </p:cNvPr>
                <p:cNvSpPr txBox="1"/>
                <p:nvPr/>
              </p:nvSpPr>
              <p:spPr>
                <a:xfrm>
                  <a:off x="3952981" y="1906854"/>
                  <a:ext cx="588623" cy="338554"/>
                </a:xfrm>
                <a:prstGeom prst="rect">
                  <a:avLst/>
                </a:prstGeom>
                <a:noFill/>
              </p:spPr>
              <p:txBody>
                <a:bodyPr wrap="none" rtlCol="0">
                  <a:spAutoFit/>
                </a:bodyPr>
                <a:lstStyle/>
                <a:p>
                  <a:r>
                    <a:rPr lang="en-US" sz="800"/>
                    <a:t>Options </a:t>
                  </a:r>
                </a:p>
                <a:p>
                  <a:r>
                    <a:rPr lang="en-US" sz="800"/>
                    <a:t>Attribute</a:t>
                  </a:r>
                </a:p>
              </p:txBody>
            </p:sp>
            <p:cxnSp>
              <p:nvCxnSpPr>
                <p:cNvPr id="72" name="Straight Connector 71">
                  <a:extLst>
                    <a:ext uri="{FF2B5EF4-FFF2-40B4-BE49-F238E27FC236}">
                      <a16:creationId xmlns:a16="http://schemas.microsoft.com/office/drawing/2014/main" id="{24EE304D-FCB4-4DFC-9F27-582D03A86BF9}"/>
                    </a:ext>
                  </a:extLst>
                </p:cNvPr>
                <p:cNvCxnSpPr>
                  <a:cxnSpLocks/>
                </p:cNvCxnSpPr>
                <p:nvPr/>
              </p:nvCxnSpPr>
              <p:spPr>
                <a:xfrm>
                  <a:off x="3986722" y="2242070"/>
                  <a:ext cx="4456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0E931A7B-7288-4109-A0CA-1615EDC7F199}"/>
                  </a:ext>
                </a:extLst>
              </p:cNvPr>
              <p:cNvSpPr/>
              <p:nvPr/>
            </p:nvSpPr>
            <p:spPr>
              <a:xfrm>
                <a:off x="4035823" y="3648040"/>
                <a:ext cx="370090" cy="176750"/>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BA156C6-728A-411C-B35B-B84121E78D5F}"/>
                  </a:ext>
                </a:extLst>
              </p:cNvPr>
              <p:cNvSpPr/>
              <p:nvPr/>
            </p:nvSpPr>
            <p:spPr>
              <a:xfrm>
                <a:off x="2454956" y="3638469"/>
                <a:ext cx="1203272" cy="195892"/>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149E649-78A5-4297-B313-858D1235102A}"/>
                  </a:ext>
                </a:extLst>
              </p:cNvPr>
              <p:cNvSpPr/>
              <p:nvPr/>
            </p:nvSpPr>
            <p:spPr>
              <a:xfrm>
                <a:off x="2100704" y="3636126"/>
                <a:ext cx="333890" cy="200578"/>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FEAE272-DF23-4BDE-8E76-F0A451865980}"/>
                  </a:ext>
                </a:extLst>
              </p:cNvPr>
              <p:cNvSpPr/>
              <p:nvPr/>
            </p:nvSpPr>
            <p:spPr>
              <a:xfrm>
                <a:off x="4443512" y="3650267"/>
                <a:ext cx="581831" cy="172296"/>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81455A3-CE10-439D-9C65-FC72D6177FA8}"/>
                  </a:ext>
                </a:extLst>
              </p:cNvPr>
              <p:cNvSpPr/>
              <p:nvPr/>
            </p:nvSpPr>
            <p:spPr>
              <a:xfrm>
                <a:off x="1731130" y="3636126"/>
                <a:ext cx="333890" cy="200578"/>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893500E9-75E8-4819-B2AD-ACB98DA3B8FD}"/>
                  </a:ext>
                </a:extLst>
              </p:cNvPr>
              <p:cNvCxnSpPr>
                <a:cxnSpLocks/>
                <a:stCxn id="79" idx="2"/>
                <a:endCxn id="61" idx="0"/>
              </p:cNvCxnSpPr>
              <p:nvPr/>
            </p:nvCxnSpPr>
            <p:spPr>
              <a:xfrm flipH="1">
                <a:off x="1898075" y="3501334"/>
                <a:ext cx="62813" cy="134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AF43680-3C4D-4400-BEAC-0D60DB72C81E}"/>
                  </a:ext>
                </a:extLst>
              </p:cNvPr>
              <p:cNvCxnSpPr>
                <a:cxnSpLocks/>
                <a:stCxn id="77" idx="2"/>
                <a:endCxn id="59" idx="0"/>
              </p:cNvCxnSpPr>
              <p:nvPr/>
            </p:nvCxnSpPr>
            <p:spPr>
              <a:xfrm flipH="1">
                <a:off x="2267649" y="3500802"/>
                <a:ext cx="297184" cy="135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2CF9161-8BF3-438B-8F4B-56C469EBECF0}"/>
                  </a:ext>
                </a:extLst>
              </p:cNvPr>
              <p:cNvCxnSpPr>
                <a:cxnSpLocks/>
                <a:stCxn id="75" idx="2"/>
                <a:endCxn id="58" idx="0"/>
              </p:cNvCxnSpPr>
              <p:nvPr/>
            </p:nvCxnSpPr>
            <p:spPr>
              <a:xfrm flipH="1">
                <a:off x="3056592" y="3501006"/>
                <a:ext cx="193947" cy="137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A3222-5968-45F4-A3CC-0DFED292DF22}"/>
                  </a:ext>
                </a:extLst>
              </p:cNvPr>
              <p:cNvCxnSpPr>
                <a:cxnSpLocks/>
                <a:stCxn id="71" idx="2"/>
                <a:endCxn id="57" idx="0"/>
              </p:cNvCxnSpPr>
              <p:nvPr/>
            </p:nvCxnSpPr>
            <p:spPr>
              <a:xfrm flipH="1">
                <a:off x="4220868" y="3504727"/>
                <a:ext cx="2147" cy="143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C39E115-1119-41F5-BBA6-2F9045E49DBD}"/>
                  </a:ext>
                </a:extLst>
              </p:cNvPr>
              <p:cNvCxnSpPr>
                <a:cxnSpLocks/>
                <a:stCxn id="73" idx="2"/>
                <a:endCxn id="60" idx="0"/>
              </p:cNvCxnSpPr>
              <p:nvPr/>
            </p:nvCxnSpPr>
            <p:spPr>
              <a:xfrm>
                <a:off x="4730724" y="3500869"/>
                <a:ext cx="3704" cy="149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2267DE9-CBCF-4DED-9CF6-E038C2E8F3F2}"/>
                  </a:ext>
                </a:extLst>
              </p:cNvPr>
              <p:cNvCxnSpPr>
                <a:cxnSpLocks/>
              </p:cNvCxnSpPr>
              <p:nvPr/>
            </p:nvCxnSpPr>
            <p:spPr>
              <a:xfrm>
                <a:off x="1731130" y="3891268"/>
                <a:ext cx="1927098" cy="0"/>
              </a:xfrm>
              <a:prstGeom prst="line">
                <a:avLst/>
              </a:prstGeom>
              <a:ln w="22225">
                <a:solidFill>
                  <a:srgbClr val="5184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21791D-F306-4E6E-AD70-3042C9259194}"/>
                  </a:ext>
                </a:extLst>
              </p:cNvPr>
              <p:cNvCxnSpPr>
                <a:cxnSpLocks/>
              </p:cNvCxnSpPr>
              <p:nvPr/>
            </p:nvCxnSpPr>
            <p:spPr>
              <a:xfrm flipV="1">
                <a:off x="4040635" y="3882400"/>
                <a:ext cx="984708" cy="5234"/>
              </a:xfrm>
              <a:prstGeom prst="line">
                <a:avLst/>
              </a:prstGeom>
              <a:ln w="22225">
                <a:solidFill>
                  <a:srgbClr val="518400"/>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4E8DA7D-7157-4094-A3B7-2AC0C2EC814D}"/>
                  </a:ext>
                </a:extLst>
              </p:cNvPr>
              <p:cNvSpPr txBox="1"/>
              <p:nvPr/>
            </p:nvSpPr>
            <p:spPr>
              <a:xfrm>
                <a:off x="2541627" y="3953323"/>
                <a:ext cx="684803" cy="215444"/>
              </a:xfrm>
              <a:prstGeom prst="rect">
                <a:avLst/>
              </a:prstGeom>
              <a:noFill/>
            </p:spPr>
            <p:txBody>
              <a:bodyPr wrap="none" rtlCol="0">
                <a:spAutoFit/>
              </a:bodyPr>
              <a:lstStyle/>
              <a:p>
                <a:r>
                  <a:rPr lang="en-US" sz="800" dirty="0"/>
                  <a:t>Full Product</a:t>
                </a:r>
              </a:p>
            </p:txBody>
          </p:sp>
          <p:sp>
            <p:nvSpPr>
              <p:cNvPr id="70" name="TextBox 69">
                <a:extLst>
                  <a:ext uri="{FF2B5EF4-FFF2-40B4-BE49-F238E27FC236}">
                    <a16:creationId xmlns:a16="http://schemas.microsoft.com/office/drawing/2014/main" id="{98894719-0794-4EB7-928D-AB4995FE54B7}"/>
                  </a:ext>
                </a:extLst>
              </p:cNvPr>
              <p:cNvSpPr txBox="1"/>
              <p:nvPr/>
            </p:nvSpPr>
            <p:spPr>
              <a:xfrm>
                <a:off x="4025291" y="3966295"/>
                <a:ext cx="878767" cy="215444"/>
              </a:xfrm>
              <a:prstGeom prst="rect">
                <a:avLst/>
              </a:prstGeom>
              <a:noFill/>
            </p:spPr>
            <p:txBody>
              <a:bodyPr wrap="none" rtlCol="0">
                <a:spAutoFit/>
              </a:bodyPr>
              <a:lstStyle/>
              <a:p>
                <a:r>
                  <a:rPr lang="en-US" sz="800" dirty="0"/>
                  <a:t>Qualified Option</a:t>
                </a:r>
              </a:p>
            </p:txBody>
          </p:sp>
        </p:grpSp>
        <p:grpSp>
          <p:nvGrpSpPr>
            <p:cNvPr id="13" name="Group 12">
              <a:extLst>
                <a:ext uri="{FF2B5EF4-FFF2-40B4-BE49-F238E27FC236}">
                  <a16:creationId xmlns:a16="http://schemas.microsoft.com/office/drawing/2014/main" id="{33023836-46CB-45F0-9B43-D2C2096904F7}"/>
                </a:ext>
              </a:extLst>
            </p:cNvPr>
            <p:cNvGrpSpPr/>
            <p:nvPr/>
          </p:nvGrpSpPr>
          <p:grpSpPr>
            <a:xfrm>
              <a:off x="7295498" y="2507351"/>
              <a:ext cx="3434531" cy="905064"/>
              <a:chOff x="7492816" y="3279188"/>
              <a:chExt cx="3434531" cy="905064"/>
            </a:xfrm>
          </p:grpSpPr>
          <p:grpSp>
            <p:nvGrpSpPr>
              <p:cNvPr id="29" name="Group 28">
                <a:extLst>
                  <a:ext uri="{FF2B5EF4-FFF2-40B4-BE49-F238E27FC236}">
                    <a16:creationId xmlns:a16="http://schemas.microsoft.com/office/drawing/2014/main" id="{CDE72738-947A-46FA-A656-6ED959414ACE}"/>
                  </a:ext>
                </a:extLst>
              </p:cNvPr>
              <p:cNvGrpSpPr/>
              <p:nvPr/>
            </p:nvGrpSpPr>
            <p:grpSpPr>
              <a:xfrm>
                <a:off x="7492816" y="3279188"/>
                <a:ext cx="3434531" cy="617313"/>
                <a:chOff x="7492816" y="3279188"/>
                <a:chExt cx="3434531" cy="617313"/>
              </a:xfrm>
            </p:grpSpPr>
            <p:grpSp>
              <p:nvGrpSpPr>
                <p:cNvPr id="31" name="Group 30">
                  <a:extLst>
                    <a:ext uri="{FF2B5EF4-FFF2-40B4-BE49-F238E27FC236}">
                      <a16:creationId xmlns:a16="http://schemas.microsoft.com/office/drawing/2014/main" id="{F8A528D7-46FF-4D80-AC21-0C6E61A166C2}"/>
                    </a:ext>
                  </a:extLst>
                </p:cNvPr>
                <p:cNvGrpSpPr/>
                <p:nvPr/>
              </p:nvGrpSpPr>
              <p:grpSpPr>
                <a:xfrm>
                  <a:off x="8294292" y="3279188"/>
                  <a:ext cx="638316" cy="215444"/>
                  <a:chOff x="7982320" y="2019869"/>
                  <a:chExt cx="638316" cy="215444"/>
                </a:xfrm>
              </p:grpSpPr>
              <p:sp>
                <p:nvSpPr>
                  <p:cNvPr id="50" name="TextBox 49">
                    <a:extLst>
                      <a:ext uri="{FF2B5EF4-FFF2-40B4-BE49-F238E27FC236}">
                        <a16:creationId xmlns:a16="http://schemas.microsoft.com/office/drawing/2014/main" id="{C42DC1BC-1726-4BE3-A3B7-6C2E3B5BCF5E}"/>
                      </a:ext>
                    </a:extLst>
                  </p:cNvPr>
                  <p:cNvSpPr txBox="1"/>
                  <p:nvPr/>
                </p:nvSpPr>
                <p:spPr>
                  <a:xfrm>
                    <a:off x="7982320" y="2019869"/>
                    <a:ext cx="638316" cy="215444"/>
                  </a:xfrm>
                  <a:prstGeom prst="rect">
                    <a:avLst/>
                  </a:prstGeom>
                  <a:noFill/>
                </p:spPr>
                <p:txBody>
                  <a:bodyPr wrap="none" rtlCol="0">
                    <a:spAutoFit/>
                  </a:bodyPr>
                  <a:lstStyle/>
                  <a:p>
                    <a:r>
                      <a:rPr lang="en-US" sz="800" dirty="0" err="1"/>
                      <a:t>CrustType</a:t>
                    </a:r>
                    <a:endParaRPr lang="en-US" sz="800" dirty="0"/>
                  </a:p>
                </p:txBody>
              </p:sp>
              <p:cxnSp>
                <p:nvCxnSpPr>
                  <p:cNvPr id="51" name="Straight Connector 50">
                    <a:extLst>
                      <a:ext uri="{FF2B5EF4-FFF2-40B4-BE49-F238E27FC236}">
                        <a16:creationId xmlns:a16="http://schemas.microsoft.com/office/drawing/2014/main" id="{0C43C3DC-CD65-4047-8B49-85D8F1063764}"/>
                      </a:ext>
                    </a:extLst>
                  </p:cNvPr>
                  <p:cNvCxnSpPr>
                    <a:cxnSpLocks/>
                  </p:cNvCxnSpPr>
                  <p:nvPr/>
                </p:nvCxnSpPr>
                <p:spPr>
                  <a:xfrm>
                    <a:off x="8066370" y="2233855"/>
                    <a:ext cx="44566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B99E1F5E-5E9B-40B8-A6F9-5AE00EEA30D6}"/>
                    </a:ext>
                  </a:extLst>
                </p:cNvPr>
                <p:cNvGrpSpPr/>
                <p:nvPr/>
              </p:nvGrpSpPr>
              <p:grpSpPr>
                <a:xfrm>
                  <a:off x="7592304" y="3287278"/>
                  <a:ext cx="445662" cy="215444"/>
                  <a:chOff x="7292130" y="2027959"/>
                  <a:chExt cx="445662" cy="215444"/>
                </a:xfrm>
              </p:grpSpPr>
              <p:sp>
                <p:nvSpPr>
                  <p:cNvPr id="48" name="TextBox 47">
                    <a:extLst>
                      <a:ext uri="{FF2B5EF4-FFF2-40B4-BE49-F238E27FC236}">
                        <a16:creationId xmlns:a16="http://schemas.microsoft.com/office/drawing/2014/main" id="{E7142B6D-2E16-47F9-BCB3-E183F807B446}"/>
                      </a:ext>
                    </a:extLst>
                  </p:cNvPr>
                  <p:cNvSpPr txBox="1"/>
                  <p:nvPr/>
                </p:nvSpPr>
                <p:spPr>
                  <a:xfrm>
                    <a:off x="7341676" y="2027959"/>
                    <a:ext cx="346570" cy="215444"/>
                  </a:xfrm>
                  <a:prstGeom prst="rect">
                    <a:avLst/>
                  </a:prstGeom>
                  <a:noFill/>
                </p:spPr>
                <p:txBody>
                  <a:bodyPr wrap="none" rtlCol="0">
                    <a:spAutoFit/>
                  </a:bodyPr>
                  <a:lstStyle/>
                  <a:p>
                    <a:r>
                      <a:rPr lang="en-US" sz="800"/>
                      <a:t>Size</a:t>
                    </a:r>
                  </a:p>
                </p:txBody>
              </p:sp>
              <p:cxnSp>
                <p:nvCxnSpPr>
                  <p:cNvPr id="49" name="Straight Connector 48">
                    <a:extLst>
                      <a:ext uri="{FF2B5EF4-FFF2-40B4-BE49-F238E27FC236}">
                        <a16:creationId xmlns:a16="http://schemas.microsoft.com/office/drawing/2014/main" id="{3B3F2D5D-60B8-45B9-AE6D-77916FCD0BD1}"/>
                      </a:ext>
                    </a:extLst>
                  </p:cNvPr>
                  <p:cNvCxnSpPr>
                    <a:cxnSpLocks/>
                  </p:cNvCxnSpPr>
                  <p:nvPr/>
                </p:nvCxnSpPr>
                <p:spPr>
                  <a:xfrm>
                    <a:off x="7292130" y="2241945"/>
                    <a:ext cx="4456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4002A866-FA0D-4DC3-85E0-E4EAFADCBBB4}"/>
                    </a:ext>
                  </a:extLst>
                </p:cNvPr>
                <p:cNvSpPr/>
                <p:nvPr/>
              </p:nvSpPr>
              <p:spPr>
                <a:xfrm>
                  <a:off x="7492816" y="3630033"/>
                  <a:ext cx="657019" cy="212765"/>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F5361D-43AC-4279-8A7A-7CA5FD27E31C}"/>
                    </a:ext>
                  </a:extLst>
                </p:cNvPr>
                <p:cNvSpPr/>
                <p:nvPr/>
              </p:nvSpPr>
              <p:spPr>
                <a:xfrm>
                  <a:off x="8154808" y="3637889"/>
                  <a:ext cx="922034" cy="197053"/>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B2F7C01-40E5-47CF-880F-3891F59D0605}"/>
                    </a:ext>
                  </a:extLst>
                </p:cNvPr>
                <p:cNvSpPr/>
                <p:nvPr/>
              </p:nvSpPr>
              <p:spPr>
                <a:xfrm>
                  <a:off x="9082995" y="3638960"/>
                  <a:ext cx="944667" cy="194911"/>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BDDF129-AF3F-46AE-AD18-4344A7593B44}"/>
                    </a:ext>
                  </a:extLst>
                </p:cNvPr>
                <p:cNvSpPr/>
                <p:nvPr/>
              </p:nvSpPr>
              <p:spPr>
                <a:xfrm>
                  <a:off x="10388847" y="3636126"/>
                  <a:ext cx="538500" cy="200578"/>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64E4577-CA83-401D-B5A6-C5684F0E8D9E}"/>
                    </a:ext>
                  </a:extLst>
                </p:cNvPr>
                <p:cNvGrpSpPr/>
                <p:nvPr/>
              </p:nvGrpSpPr>
              <p:grpSpPr>
                <a:xfrm>
                  <a:off x="9291076" y="3281223"/>
                  <a:ext cx="513282" cy="215444"/>
                  <a:chOff x="8979104" y="2021904"/>
                  <a:chExt cx="513282" cy="215444"/>
                </a:xfrm>
              </p:grpSpPr>
              <p:sp>
                <p:nvSpPr>
                  <p:cNvPr id="46" name="TextBox 45">
                    <a:extLst>
                      <a:ext uri="{FF2B5EF4-FFF2-40B4-BE49-F238E27FC236}">
                        <a16:creationId xmlns:a16="http://schemas.microsoft.com/office/drawing/2014/main" id="{066E5F57-7B16-4A04-9D7E-B8839BF00790}"/>
                      </a:ext>
                    </a:extLst>
                  </p:cNvPr>
                  <p:cNvSpPr txBox="1"/>
                  <p:nvPr/>
                </p:nvSpPr>
                <p:spPr>
                  <a:xfrm>
                    <a:off x="8979104" y="2021904"/>
                    <a:ext cx="513282" cy="215444"/>
                  </a:xfrm>
                  <a:prstGeom prst="rect">
                    <a:avLst/>
                  </a:prstGeom>
                  <a:noFill/>
                </p:spPr>
                <p:txBody>
                  <a:bodyPr wrap="none" rtlCol="0">
                    <a:spAutoFit/>
                  </a:bodyPr>
                  <a:lstStyle/>
                  <a:p>
                    <a:r>
                      <a:rPr lang="en-US" sz="800" dirty="0"/>
                      <a:t>Product</a:t>
                    </a:r>
                  </a:p>
                </p:txBody>
              </p:sp>
              <p:cxnSp>
                <p:nvCxnSpPr>
                  <p:cNvPr id="47" name="Straight Connector 46">
                    <a:extLst>
                      <a:ext uri="{FF2B5EF4-FFF2-40B4-BE49-F238E27FC236}">
                        <a16:creationId xmlns:a16="http://schemas.microsoft.com/office/drawing/2014/main" id="{5A2DB098-E131-4D9F-BD02-9675B8310D15}"/>
                      </a:ext>
                    </a:extLst>
                  </p:cNvPr>
                  <p:cNvCxnSpPr>
                    <a:cxnSpLocks/>
                  </p:cNvCxnSpPr>
                  <p:nvPr/>
                </p:nvCxnSpPr>
                <p:spPr>
                  <a:xfrm>
                    <a:off x="9012914" y="2235890"/>
                    <a:ext cx="44566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AEF6B203-4D36-4213-A7FB-27C8149EE247}"/>
                    </a:ext>
                  </a:extLst>
                </p:cNvPr>
                <p:cNvGrpSpPr/>
                <p:nvPr/>
              </p:nvGrpSpPr>
              <p:grpSpPr>
                <a:xfrm>
                  <a:off x="10439837" y="3279188"/>
                  <a:ext cx="445662" cy="215444"/>
                  <a:chOff x="10139663" y="2019869"/>
                  <a:chExt cx="445662" cy="215444"/>
                </a:xfrm>
              </p:grpSpPr>
              <p:sp>
                <p:nvSpPr>
                  <p:cNvPr id="44" name="TextBox 43">
                    <a:extLst>
                      <a:ext uri="{FF2B5EF4-FFF2-40B4-BE49-F238E27FC236}">
                        <a16:creationId xmlns:a16="http://schemas.microsoft.com/office/drawing/2014/main" id="{0258BC1B-5FB2-4D82-8F82-7B7DF350EF35}"/>
                      </a:ext>
                    </a:extLst>
                  </p:cNvPr>
                  <p:cNvSpPr txBox="1"/>
                  <p:nvPr/>
                </p:nvSpPr>
                <p:spPr>
                  <a:xfrm>
                    <a:off x="10164539" y="2019869"/>
                    <a:ext cx="386644" cy="215444"/>
                  </a:xfrm>
                  <a:prstGeom prst="rect">
                    <a:avLst/>
                  </a:prstGeom>
                  <a:noFill/>
                </p:spPr>
                <p:txBody>
                  <a:bodyPr wrap="none" rtlCol="0">
                    <a:spAutoFit/>
                  </a:bodyPr>
                  <a:lstStyle/>
                  <a:p>
                    <a:r>
                      <a:rPr lang="en-US" sz="800"/>
                      <a:t>Dips</a:t>
                    </a:r>
                  </a:p>
                </p:txBody>
              </p:sp>
              <p:cxnSp>
                <p:nvCxnSpPr>
                  <p:cNvPr id="45" name="Straight Connector 44">
                    <a:extLst>
                      <a:ext uri="{FF2B5EF4-FFF2-40B4-BE49-F238E27FC236}">
                        <a16:creationId xmlns:a16="http://schemas.microsoft.com/office/drawing/2014/main" id="{0B5EDB36-1123-4F28-A144-744982FA3550}"/>
                      </a:ext>
                    </a:extLst>
                  </p:cNvPr>
                  <p:cNvCxnSpPr>
                    <a:cxnSpLocks/>
                  </p:cNvCxnSpPr>
                  <p:nvPr/>
                </p:nvCxnSpPr>
                <p:spPr>
                  <a:xfrm>
                    <a:off x="10139663" y="2235313"/>
                    <a:ext cx="44566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D2BA3512-FF07-4BEA-8985-09E342169104}"/>
                    </a:ext>
                  </a:extLst>
                </p:cNvPr>
                <p:cNvCxnSpPr>
                  <a:cxnSpLocks/>
                  <a:stCxn id="48" idx="2"/>
                  <a:endCxn id="33" idx="0"/>
                </p:cNvCxnSpPr>
                <p:nvPr/>
              </p:nvCxnSpPr>
              <p:spPr>
                <a:xfrm>
                  <a:off x="7815135" y="3502722"/>
                  <a:ext cx="6191" cy="127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B5F64CE-78CC-4788-9E1E-CEF2838ABEF9}"/>
                    </a:ext>
                  </a:extLst>
                </p:cNvPr>
                <p:cNvCxnSpPr>
                  <a:cxnSpLocks/>
                  <a:stCxn id="50" idx="2"/>
                  <a:endCxn id="34" idx="0"/>
                </p:cNvCxnSpPr>
                <p:nvPr/>
              </p:nvCxnSpPr>
              <p:spPr>
                <a:xfrm>
                  <a:off x="8613450" y="3494632"/>
                  <a:ext cx="2375" cy="143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94A8B1F-CC57-4193-82EA-2E671C69AC24}"/>
                    </a:ext>
                  </a:extLst>
                </p:cNvPr>
                <p:cNvCxnSpPr>
                  <a:cxnSpLocks/>
                  <a:stCxn id="46" idx="2"/>
                  <a:endCxn id="35" idx="0"/>
                </p:cNvCxnSpPr>
                <p:nvPr/>
              </p:nvCxnSpPr>
              <p:spPr>
                <a:xfrm>
                  <a:off x="9547717" y="3496667"/>
                  <a:ext cx="7612" cy="142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98810B-2DA5-4E05-816C-06FB0C1AF738}"/>
                    </a:ext>
                  </a:extLst>
                </p:cNvPr>
                <p:cNvCxnSpPr>
                  <a:cxnSpLocks/>
                  <a:stCxn id="44" idx="2"/>
                  <a:endCxn id="36" idx="0"/>
                </p:cNvCxnSpPr>
                <p:nvPr/>
              </p:nvCxnSpPr>
              <p:spPr>
                <a:xfrm>
                  <a:off x="10658035" y="3494632"/>
                  <a:ext cx="62" cy="141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E76849-70D4-44D8-BD91-CEC50A31EB3F}"/>
                    </a:ext>
                  </a:extLst>
                </p:cNvPr>
                <p:cNvCxnSpPr>
                  <a:cxnSpLocks/>
                </p:cNvCxnSpPr>
                <p:nvPr/>
              </p:nvCxnSpPr>
              <p:spPr>
                <a:xfrm flipV="1">
                  <a:off x="7492816" y="3880299"/>
                  <a:ext cx="3434531" cy="16202"/>
                </a:xfrm>
                <a:prstGeom prst="line">
                  <a:avLst/>
                </a:prstGeom>
                <a:ln w="22225">
                  <a:solidFill>
                    <a:srgbClr val="518400"/>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BFCA36A5-0F72-49FC-B656-4DC6074C2922}"/>
                  </a:ext>
                </a:extLst>
              </p:cNvPr>
              <p:cNvSpPr txBox="1"/>
              <p:nvPr/>
            </p:nvSpPr>
            <p:spPr>
              <a:xfrm>
                <a:off x="9076842" y="3968808"/>
                <a:ext cx="684803" cy="215444"/>
              </a:xfrm>
              <a:prstGeom prst="rect">
                <a:avLst/>
              </a:prstGeom>
              <a:noFill/>
            </p:spPr>
            <p:txBody>
              <a:bodyPr wrap="none" rtlCol="0">
                <a:spAutoFit/>
              </a:bodyPr>
              <a:lstStyle/>
              <a:p>
                <a:r>
                  <a:rPr lang="en-US" sz="800" dirty="0"/>
                  <a:t>Full Product</a:t>
                </a:r>
              </a:p>
            </p:txBody>
          </p:sp>
        </p:grpSp>
        <p:grpSp>
          <p:nvGrpSpPr>
            <p:cNvPr id="14" name="Group 13">
              <a:extLst>
                <a:ext uri="{FF2B5EF4-FFF2-40B4-BE49-F238E27FC236}">
                  <a16:creationId xmlns:a16="http://schemas.microsoft.com/office/drawing/2014/main" id="{D0707675-5227-4449-857C-F9A85CAE4B2F}"/>
                </a:ext>
              </a:extLst>
            </p:cNvPr>
            <p:cNvGrpSpPr/>
            <p:nvPr/>
          </p:nvGrpSpPr>
          <p:grpSpPr>
            <a:xfrm>
              <a:off x="1166727" y="2409368"/>
              <a:ext cx="5646823" cy="987562"/>
              <a:chOff x="1364045" y="3181205"/>
              <a:chExt cx="5646823" cy="987562"/>
            </a:xfrm>
          </p:grpSpPr>
          <p:sp>
            <p:nvSpPr>
              <p:cNvPr id="16" name="Rectangle 15">
                <a:extLst>
                  <a:ext uri="{FF2B5EF4-FFF2-40B4-BE49-F238E27FC236}">
                    <a16:creationId xmlns:a16="http://schemas.microsoft.com/office/drawing/2014/main" id="{0D1931CB-66FB-4344-8A8B-D234C2A6E35C}"/>
                  </a:ext>
                </a:extLst>
              </p:cNvPr>
              <p:cNvSpPr/>
              <p:nvPr/>
            </p:nvSpPr>
            <p:spPr>
              <a:xfrm>
                <a:off x="1364045" y="3636126"/>
                <a:ext cx="349973" cy="20057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688AAE6-F1F0-4148-82D9-4D31FFB6E3C0}"/>
                  </a:ext>
                </a:extLst>
              </p:cNvPr>
              <p:cNvGrpSpPr/>
              <p:nvPr/>
            </p:nvGrpSpPr>
            <p:grpSpPr>
              <a:xfrm>
                <a:off x="5275843" y="3181205"/>
                <a:ext cx="1735025" cy="987562"/>
                <a:chOff x="5275843" y="3181205"/>
                <a:chExt cx="1735025" cy="987562"/>
              </a:xfrm>
            </p:grpSpPr>
            <p:sp>
              <p:nvSpPr>
                <p:cNvPr id="18" name="Rectangle 17">
                  <a:extLst>
                    <a:ext uri="{FF2B5EF4-FFF2-40B4-BE49-F238E27FC236}">
                      <a16:creationId xmlns:a16="http://schemas.microsoft.com/office/drawing/2014/main" id="{78EE90CC-EB3D-4BC4-930D-D4F73B82A0C2}"/>
                    </a:ext>
                  </a:extLst>
                </p:cNvPr>
                <p:cNvSpPr/>
                <p:nvPr/>
              </p:nvSpPr>
              <p:spPr>
                <a:xfrm>
                  <a:off x="5287512" y="3636126"/>
                  <a:ext cx="574001" cy="20057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AC2130-5D2C-41E6-9B14-2D0C47B07248}"/>
                    </a:ext>
                  </a:extLst>
                </p:cNvPr>
                <p:cNvSpPr/>
                <p:nvPr/>
              </p:nvSpPr>
              <p:spPr>
                <a:xfrm>
                  <a:off x="6178430" y="3643929"/>
                  <a:ext cx="832438" cy="184973"/>
                </a:xfrm>
                <a:prstGeom prst="rect">
                  <a:avLst/>
                </a:prstGeom>
                <a:solidFill>
                  <a:srgbClr val="B3D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DE9EC07-AB38-48E2-9F8C-8AB630E696F7}"/>
                    </a:ext>
                  </a:extLst>
                </p:cNvPr>
                <p:cNvGrpSpPr/>
                <p:nvPr/>
              </p:nvGrpSpPr>
              <p:grpSpPr>
                <a:xfrm>
                  <a:off x="6282897" y="3291228"/>
                  <a:ext cx="625333" cy="215444"/>
                  <a:chOff x="6130206" y="2031909"/>
                  <a:chExt cx="625333" cy="215444"/>
                </a:xfrm>
              </p:grpSpPr>
              <p:sp>
                <p:nvSpPr>
                  <p:cNvPr id="27" name="TextBox 26">
                    <a:extLst>
                      <a:ext uri="{FF2B5EF4-FFF2-40B4-BE49-F238E27FC236}">
                        <a16:creationId xmlns:a16="http://schemas.microsoft.com/office/drawing/2014/main" id="{92CCC3E0-3E4A-4B9B-8F7A-BCFF21944226}"/>
                      </a:ext>
                    </a:extLst>
                  </p:cNvPr>
                  <p:cNvSpPr txBox="1"/>
                  <p:nvPr/>
                </p:nvSpPr>
                <p:spPr>
                  <a:xfrm>
                    <a:off x="6130206" y="2031909"/>
                    <a:ext cx="625333" cy="215444"/>
                  </a:xfrm>
                  <a:prstGeom prst="rect">
                    <a:avLst/>
                  </a:prstGeom>
                  <a:noFill/>
                </p:spPr>
                <p:txBody>
                  <a:bodyPr wrap="square" rtlCol="0">
                    <a:spAutoFit/>
                  </a:bodyPr>
                  <a:lstStyle/>
                  <a:p>
                    <a:pPr algn="ctr"/>
                    <a:r>
                      <a:rPr lang="en-US" sz="800"/>
                      <a:t>Toppings</a:t>
                    </a:r>
                  </a:p>
                </p:txBody>
              </p:sp>
              <p:cxnSp>
                <p:nvCxnSpPr>
                  <p:cNvPr id="28" name="Straight Connector 27">
                    <a:extLst>
                      <a:ext uri="{FF2B5EF4-FFF2-40B4-BE49-F238E27FC236}">
                        <a16:creationId xmlns:a16="http://schemas.microsoft.com/office/drawing/2014/main" id="{3435A43D-2E1A-4F8F-B3B5-1331D841BD46}"/>
                      </a:ext>
                    </a:extLst>
                  </p:cNvPr>
                  <p:cNvCxnSpPr>
                    <a:cxnSpLocks/>
                  </p:cNvCxnSpPr>
                  <p:nvPr/>
                </p:nvCxnSpPr>
                <p:spPr>
                  <a:xfrm>
                    <a:off x="6213223" y="2247353"/>
                    <a:ext cx="4456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669D5423-A66D-4288-B6FF-48D6CB4F5888}"/>
                    </a:ext>
                  </a:extLst>
                </p:cNvPr>
                <p:cNvCxnSpPr>
                  <a:cxnSpLocks/>
                  <a:stCxn id="27" idx="2"/>
                  <a:endCxn id="19" idx="0"/>
                </p:cNvCxnSpPr>
                <p:nvPr/>
              </p:nvCxnSpPr>
              <p:spPr>
                <a:xfrm flipH="1">
                  <a:off x="6594649" y="3506672"/>
                  <a:ext cx="915" cy="137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9D9FE8-FF1D-41F8-A0B0-5A273F4CD2DD}"/>
                    </a:ext>
                  </a:extLst>
                </p:cNvPr>
                <p:cNvCxnSpPr>
                  <a:cxnSpLocks/>
                </p:cNvCxnSpPr>
                <p:nvPr/>
              </p:nvCxnSpPr>
              <p:spPr>
                <a:xfrm flipV="1">
                  <a:off x="5309122" y="3880299"/>
                  <a:ext cx="1701746" cy="6823"/>
                </a:xfrm>
                <a:prstGeom prst="line">
                  <a:avLst/>
                </a:prstGeom>
                <a:ln w="22225">
                  <a:solidFill>
                    <a:srgbClr val="5184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D05C09-714E-4255-A4E3-B505A3CC9DA2}"/>
                    </a:ext>
                  </a:extLst>
                </p:cNvPr>
                <p:cNvSpPr txBox="1"/>
                <p:nvPr/>
              </p:nvSpPr>
              <p:spPr>
                <a:xfrm>
                  <a:off x="5766588" y="3953323"/>
                  <a:ext cx="782587" cy="215444"/>
                </a:xfrm>
                <a:prstGeom prst="rect">
                  <a:avLst/>
                </a:prstGeom>
                <a:noFill/>
              </p:spPr>
              <p:txBody>
                <a:bodyPr wrap="none" rtlCol="0">
                  <a:spAutoFit/>
                </a:bodyPr>
                <a:lstStyle/>
                <a:p>
                  <a:r>
                    <a:rPr lang="en-US" sz="800" dirty="0"/>
                    <a:t>Remove Item</a:t>
                  </a:r>
                </a:p>
              </p:txBody>
            </p:sp>
            <p:sp>
              <p:nvSpPr>
                <p:cNvPr id="24" name="TextBox 23">
                  <a:extLst>
                    <a:ext uri="{FF2B5EF4-FFF2-40B4-BE49-F238E27FC236}">
                      <a16:creationId xmlns:a16="http://schemas.microsoft.com/office/drawing/2014/main" id="{BCE5C7AB-7C2A-4137-A397-C4283DBF3810}"/>
                    </a:ext>
                  </a:extLst>
                </p:cNvPr>
                <p:cNvSpPr txBox="1"/>
                <p:nvPr/>
              </p:nvSpPr>
              <p:spPr>
                <a:xfrm>
                  <a:off x="5275843" y="3181205"/>
                  <a:ext cx="592269" cy="338554"/>
                </a:xfrm>
                <a:prstGeom prst="rect">
                  <a:avLst/>
                </a:prstGeom>
                <a:noFill/>
              </p:spPr>
              <p:txBody>
                <a:bodyPr wrap="square" rtlCol="0">
                  <a:spAutoFit/>
                </a:bodyPr>
                <a:lstStyle/>
                <a:p>
                  <a:r>
                    <a:rPr lang="en-US" sz="800"/>
                    <a:t>Options </a:t>
                  </a:r>
                </a:p>
                <a:p>
                  <a:r>
                    <a:rPr lang="en-US" sz="800"/>
                    <a:t>Qualifier</a:t>
                  </a:r>
                </a:p>
              </p:txBody>
            </p:sp>
            <p:cxnSp>
              <p:nvCxnSpPr>
                <p:cNvPr id="25" name="Straight Connector 24">
                  <a:extLst>
                    <a:ext uri="{FF2B5EF4-FFF2-40B4-BE49-F238E27FC236}">
                      <a16:creationId xmlns:a16="http://schemas.microsoft.com/office/drawing/2014/main" id="{58F49A85-48CF-41AE-B8A3-0B8EEE9C3F16}"/>
                    </a:ext>
                  </a:extLst>
                </p:cNvPr>
                <p:cNvCxnSpPr>
                  <a:cxnSpLocks/>
                </p:cNvCxnSpPr>
                <p:nvPr/>
              </p:nvCxnSpPr>
              <p:spPr>
                <a:xfrm flipV="1">
                  <a:off x="5276816" y="3506672"/>
                  <a:ext cx="591296" cy="626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226F88-1156-4D8E-B45E-9180A36C4E13}"/>
                    </a:ext>
                  </a:extLst>
                </p:cNvPr>
                <p:cNvCxnSpPr>
                  <a:cxnSpLocks/>
                  <a:stCxn id="24" idx="2"/>
                  <a:endCxn id="18" idx="0"/>
                </p:cNvCxnSpPr>
                <p:nvPr/>
              </p:nvCxnSpPr>
              <p:spPr>
                <a:xfrm>
                  <a:off x="5571978" y="3519759"/>
                  <a:ext cx="2535" cy="116367"/>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5" name="TextBox 14">
              <a:extLst>
                <a:ext uri="{FF2B5EF4-FFF2-40B4-BE49-F238E27FC236}">
                  <a16:creationId xmlns:a16="http://schemas.microsoft.com/office/drawing/2014/main" id="{47598151-CB40-4C94-895A-30F035D2542F}"/>
                </a:ext>
              </a:extLst>
            </p:cNvPr>
            <p:cNvSpPr txBox="1"/>
            <p:nvPr/>
          </p:nvSpPr>
          <p:spPr>
            <a:xfrm>
              <a:off x="836632" y="2811970"/>
              <a:ext cx="10793083" cy="307777"/>
            </a:xfrm>
            <a:prstGeom prst="rect">
              <a:avLst/>
            </a:prstGeom>
            <a:noFill/>
          </p:spPr>
          <p:txBody>
            <a:bodyPr wrap="none" rtlCol="0">
              <a:spAutoFit/>
            </a:bodyPr>
            <a:lstStyle/>
            <a:p>
              <a:r>
                <a:rPr lang="en-US" sz="1400" dirty="0"/>
                <a:t>I’ll order one large pepperoni pizza with extra cheese and remove the mushrooms and a medium stuffed crust chicken pizza with ranch</a:t>
              </a:r>
            </a:p>
          </p:txBody>
        </p:sp>
      </p:grpSp>
    </p:spTree>
    <p:extLst>
      <p:ext uri="{BB962C8B-B14F-4D97-AF65-F5344CB8AC3E}">
        <p14:creationId xmlns:p14="http://schemas.microsoft.com/office/powerpoint/2010/main" val="4225207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Decomposition</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Multi-level parsing</a:t>
            </a:r>
          </a:p>
          <a:p>
            <a:pPr lvl="1"/>
            <a:r>
              <a:rPr lang="en-US" sz="1600" dirty="0"/>
              <a:t>Use staged hierarchy to perform the multi-level parse of an utterance</a:t>
            </a:r>
          </a:p>
          <a:p>
            <a:pPr lvl="1"/>
            <a:endParaRPr lang="en-US" sz="1600" dirty="0"/>
          </a:p>
          <a:p>
            <a:pPr lvl="1"/>
            <a:endParaRPr lang="en-US" sz="1600" dirty="0"/>
          </a:p>
          <a:p>
            <a:pPr lvl="1"/>
            <a:endParaRPr lang="en-US" sz="1600" dirty="0"/>
          </a:p>
          <a:p>
            <a:pPr lvl="1"/>
            <a:endParaRPr lang="en-US" sz="1600" dirty="0"/>
          </a:p>
          <a:p>
            <a:r>
              <a:rPr lang="en-US" sz="2000" dirty="0"/>
              <a:t>Allow decomposition of entities</a:t>
            </a:r>
          </a:p>
          <a:p>
            <a:pPr lvl="1"/>
            <a:r>
              <a:rPr lang="en-US" sz="1600" dirty="0"/>
              <a:t>Improve the ability to conceptualize the decomposition</a:t>
            </a:r>
          </a:p>
          <a:p>
            <a:pPr lvl="1"/>
            <a:r>
              <a:rPr lang="en-US" sz="1600" dirty="0"/>
              <a:t>Reduce the amount of rework required with the addition of schema edits</a:t>
            </a:r>
          </a:p>
          <a:p>
            <a:pPr lvl="1"/>
            <a:r>
              <a:rPr lang="en-US" sz="1600" dirty="0"/>
              <a:t>Allow to build more sophisticated with less effort</a:t>
            </a:r>
          </a:p>
        </p:txBody>
      </p:sp>
      <p:pic>
        <p:nvPicPr>
          <p:cNvPr id="5" name="Picture 4">
            <a:extLst>
              <a:ext uri="{FF2B5EF4-FFF2-40B4-BE49-F238E27FC236}">
                <a16:creationId xmlns:a16="http://schemas.microsoft.com/office/drawing/2014/main" id="{B551CE80-3C78-4B61-9C35-274E224A43F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563499" y="2562298"/>
            <a:ext cx="8066241" cy="1052408"/>
          </a:xfrm>
          <a:prstGeom prst="rect">
            <a:avLst/>
          </a:prstGeom>
        </p:spPr>
      </p:pic>
    </p:spTree>
    <p:extLst>
      <p:ext uri="{BB962C8B-B14F-4D97-AF65-F5344CB8AC3E}">
        <p14:creationId xmlns:p14="http://schemas.microsoft.com/office/powerpoint/2010/main" val="208210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0"/>
            <a:ext cx="12192000" cy="3255377"/>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61" y="3088501"/>
            <a:ext cx="8069677" cy="35395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1" y="1073690"/>
            <a:ext cx="12191999" cy="553998"/>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r>
              <a:rPr lang="en-US"/>
              <a:t>NLU Basics</a:t>
            </a:r>
          </a:p>
        </p:txBody>
      </p:sp>
      <p:sp>
        <p:nvSpPr>
          <p:cNvPr id="11" name="Marcador de texto 3">
            <a:extLst>
              <a:ext uri="{FF2B5EF4-FFF2-40B4-BE49-F238E27FC236}">
                <a16:creationId xmlns:a16="http://schemas.microsoft.com/office/drawing/2014/main" id="{D1CA076C-747D-4C11-AC0C-1FDB691391BC}"/>
              </a:ext>
            </a:extLst>
          </p:cNvPr>
          <p:cNvSpPr>
            <a:spLocks noGrp="1"/>
          </p:cNvSpPr>
          <p:nvPr/>
        </p:nvSpPr>
        <p:spPr>
          <a:xfrm>
            <a:off x="-1" y="1882013"/>
            <a:ext cx="12191998" cy="338554"/>
          </a:xfrm>
          <a:prstGeom prst="rect">
            <a:avLst/>
          </a:prstGeom>
          <a:noFill/>
        </p:spPr>
        <p:txBody>
          <a:bodyPr vert="horz" wrap="square" lIns="0" tIns="0" rIns="0" bIns="0" rtlCol="0">
            <a:spAutoFit/>
          </a:bodyPr>
          <a:lstStyle>
            <a:lvl1pPr marL="0" marR="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bg1"/>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Explaining the basics of a NLU extraction</a:t>
            </a:r>
          </a:p>
        </p:txBody>
      </p:sp>
    </p:spTree>
    <p:extLst>
      <p:ext uri="{BB962C8B-B14F-4D97-AF65-F5344CB8AC3E}">
        <p14:creationId xmlns:p14="http://schemas.microsoft.com/office/powerpoint/2010/main" val="432825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Model as a Feature</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Can we use a recognized “IS-A” relationship as means to improve extraction?</a:t>
            </a:r>
          </a:p>
          <a:p>
            <a:pPr lvl="1"/>
            <a:r>
              <a:rPr lang="en-US" sz="2000" dirty="0"/>
              <a:t>E.g. If I detect part of the utterance </a:t>
            </a:r>
            <a:r>
              <a:rPr lang="en-US" sz="2000" b="1" u="sng" dirty="0"/>
              <a:t>IS-A</a:t>
            </a:r>
            <a:r>
              <a:rPr lang="en-US" sz="2000" dirty="0"/>
              <a:t> date range is that a good indication that a vacation request is submitted?</a:t>
            </a:r>
          </a:p>
          <a:p>
            <a:pPr lvl="1"/>
            <a:r>
              <a:rPr lang="en-US" sz="2000" dirty="0"/>
              <a:t>E.g. I detected the utterance  IS-A food order, then “Chinese” is a cuisine</a:t>
            </a:r>
          </a:p>
          <a:p>
            <a:r>
              <a:rPr lang="en-US" sz="2400" dirty="0"/>
              <a:t>Injecting extractions and/or classifications as features will improve classification</a:t>
            </a:r>
          </a:p>
          <a:p>
            <a:r>
              <a:rPr lang="en-US" sz="2400" dirty="0"/>
              <a:t>When should you use model as a feature</a:t>
            </a:r>
          </a:p>
          <a:p>
            <a:pPr lvl="1"/>
            <a:r>
              <a:rPr lang="en-US" sz="2000" dirty="0"/>
              <a:t>When extraction of IS-A elements is easy (using dictionaries or common entities)</a:t>
            </a:r>
          </a:p>
          <a:p>
            <a:pPr lvl="1"/>
            <a:r>
              <a:rPr lang="en-US" sz="2000" dirty="0"/>
              <a:t>When the IS-A element is a clear indication of the entity (or intent for that matter)</a:t>
            </a:r>
          </a:p>
        </p:txBody>
      </p:sp>
    </p:spTree>
    <p:extLst>
      <p:ext uri="{BB962C8B-B14F-4D97-AF65-F5344CB8AC3E}">
        <p14:creationId xmlns:p14="http://schemas.microsoft.com/office/powerpoint/2010/main" val="1372133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B41D-EAA6-4B00-A980-413D7F977127}"/>
              </a:ext>
            </a:extLst>
          </p:cNvPr>
          <p:cNvSpPr>
            <a:spLocks noGrp="1"/>
          </p:cNvSpPr>
          <p:nvPr>
            <p:ph type="title"/>
          </p:nvPr>
        </p:nvSpPr>
        <p:spPr/>
        <p:txBody>
          <a:bodyPr/>
          <a:lstStyle/>
          <a:p>
            <a:r>
              <a:rPr lang="en-US" dirty="0"/>
              <a:t>Model as a Feature</a:t>
            </a:r>
          </a:p>
        </p:txBody>
      </p:sp>
      <p:sp>
        <p:nvSpPr>
          <p:cNvPr id="3" name="Content Placeholder 2">
            <a:extLst>
              <a:ext uri="{FF2B5EF4-FFF2-40B4-BE49-F238E27FC236}">
                <a16:creationId xmlns:a16="http://schemas.microsoft.com/office/drawing/2014/main" id="{667537C9-8C21-489A-8E11-976E519D5D2B}"/>
              </a:ext>
            </a:extLst>
          </p:cNvPr>
          <p:cNvSpPr>
            <a:spLocks noGrp="1"/>
          </p:cNvSpPr>
          <p:nvPr>
            <p:ph idx="1"/>
          </p:nvPr>
        </p:nvSpPr>
        <p:spPr/>
        <p:txBody>
          <a:bodyPr>
            <a:normAutofit fontScale="92500"/>
          </a:bodyPr>
          <a:lstStyle/>
          <a:p>
            <a:r>
              <a:rPr lang="en-US" dirty="0"/>
              <a:t>Can we use a recognized “IS-A” relationship as means to improve extraction?</a:t>
            </a:r>
          </a:p>
          <a:p>
            <a:pPr lvl="1"/>
            <a:r>
              <a:rPr lang="en-US" dirty="0"/>
              <a:t>E.g. If I detect part of the utterance </a:t>
            </a:r>
            <a:r>
              <a:rPr lang="en-US" b="1" u="sng" dirty="0"/>
              <a:t>IS-A</a:t>
            </a:r>
            <a:r>
              <a:rPr lang="en-US" dirty="0"/>
              <a:t> date range is that a good indication that a vacation request is submitted?</a:t>
            </a:r>
          </a:p>
          <a:p>
            <a:pPr lvl="1"/>
            <a:r>
              <a:rPr lang="en-US" dirty="0"/>
              <a:t>E.g. I detected the utterance  IS-A food order, then “Chinese” is a cuisine</a:t>
            </a:r>
          </a:p>
          <a:p>
            <a:r>
              <a:rPr lang="en-US" dirty="0"/>
              <a:t>Injecting extractions and/or classifications as features will improve classification</a:t>
            </a:r>
          </a:p>
          <a:p>
            <a:r>
              <a:rPr lang="en-US" dirty="0"/>
              <a:t>When should you use model as a feature</a:t>
            </a:r>
          </a:p>
          <a:p>
            <a:pPr lvl="1"/>
            <a:r>
              <a:rPr lang="en-US" dirty="0"/>
              <a:t>When extraction of IS-A elements is easy (using dictionaries or common entities)</a:t>
            </a:r>
          </a:p>
          <a:p>
            <a:pPr lvl="1"/>
            <a:r>
              <a:rPr lang="en-US" dirty="0"/>
              <a:t>When the IS-A element is a clear indication of the entity (or intent for that matter)</a:t>
            </a:r>
          </a:p>
          <a:p>
            <a:pPr lvl="1"/>
            <a:endParaRPr lang="en-US" dirty="0"/>
          </a:p>
        </p:txBody>
      </p:sp>
    </p:spTree>
    <p:extLst>
      <p:ext uri="{BB962C8B-B14F-4D97-AF65-F5344CB8AC3E}">
        <p14:creationId xmlns:p14="http://schemas.microsoft.com/office/powerpoint/2010/main" val="3933978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0"/>
            <a:ext cx="12192000" cy="3255377"/>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61" y="3088501"/>
            <a:ext cx="8069677" cy="35395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1" y="1073690"/>
            <a:ext cx="12191999" cy="553998"/>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r>
              <a:rPr lang="en-US" dirty="0"/>
              <a:t>Advanced Modeling</a:t>
            </a:r>
          </a:p>
        </p:txBody>
      </p:sp>
      <p:sp>
        <p:nvSpPr>
          <p:cNvPr id="11" name="Marcador de texto 3">
            <a:extLst>
              <a:ext uri="{FF2B5EF4-FFF2-40B4-BE49-F238E27FC236}">
                <a16:creationId xmlns:a16="http://schemas.microsoft.com/office/drawing/2014/main" id="{D1CA076C-747D-4C11-AC0C-1FDB691391BC}"/>
              </a:ext>
            </a:extLst>
          </p:cNvPr>
          <p:cNvSpPr>
            <a:spLocks noGrp="1"/>
          </p:cNvSpPr>
          <p:nvPr/>
        </p:nvSpPr>
        <p:spPr>
          <a:xfrm>
            <a:off x="-1" y="1882013"/>
            <a:ext cx="12191998" cy="338554"/>
          </a:xfrm>
          <a:prstGeom prst="rect">
            <a:avLst/>
          </a:prstGeom>
          <a:noFill/>
        </p:spPr>
        <p:txBody>
          <a:bodyPr vert="horz" wrap="square" lIns="0" tIns="0" rIns="0" bIns="0" rtlCol="0">
            <a:spAutoFit/>
          </a:bodyPr>
          <a:lstStyle>
            <a:lvl1pPr marL="0" marR="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bg1"/>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Features and Ideas</a:t>
            </a:r>
          </a:p>
        </p:txBody>
      </p:sp>
    </p:spTree>
    <p:extLst>
      <p:ext uri="{BB962C8B-B14F-4D97-AF65-F5344CB8AC3E}">
        <p14:creationId xmlns:p14="http://schemas.microsoft.com/office/powerpoint/2010/main" val="3196481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Think differently about utterances you add</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fontScale="77500" lnSpcReduction="20000"/>
          </a:bodyPr>
          <a:lstStyle/>
          <a:p>
            <a:r>
              <a:rPr lang="en-US" dirty="0"/>
              <a:t>More utterances the better?</a:t>
            </a:r>
          </a:p>
          <a:p>
            <a:pPr lvl="1"/>
            <a:r>
              <a:rPr lang="en-US" dirty="0"/>
              <a:t>Having just volume of utterances is not enough, and sometimes counter productive</a:t>
            </a:r>
          </a:p>
          <a:p>
            <a:pPr lvl="1"/>
            <a:r>
              <a:rPr lang="en-US" dirty="0"/>
              <a:t>Utterances should have high “variance” representing the actual usage by end users</a:t>
            </a:r>
          </a:p>
          <a:p>
            <a:pPr lvl="1"/>
            <a:endParaRPr lang="en-US" dirty="0"/>
          </a:p>
          <a:p>
            <a:r>
              <a:rPr lang="en-US" dirty="0"/>
              <a:t>Making sure your utterances have appropriate variations</a:t>
            </a:r>
          </a:p>
          <a:p>
            <a:pPr lvl="1"/>
            <a:r>
              <a:rPr lang="en-US" dirty="0"/>
              <a:t>Make sure words are present in the variety of their used synonyms. Make sure utterances such as “Request a vacation”, “Place a vacation”, “vacation request” etc.. all exist</a:t>
            </a:r>
          </a:p>
          <a:p>
            <a:pPr lvl="1"/>
            <a:r>
              <a:rPr lang="en-US" dirty="0"/>
              <a:t>In bots people sometime use sentences that are not necessarily making grammatic sense, if utterances used follow this trend add them with the right labels. Make sure to capture different forms of utterances users say, including slang and different ways users express their request</a:t>
            </a:r>
          </a:p>
          <a:p>
            <a:pPr lvl="1"/>
            <a:r>
              <a:rPr lang="en-US" dirty="0"/>
              <a:t>Add utterances which have only the entities marked up. For example, in a food ordering app, your user may just say 'Pizza' instead of 'I would like some Pizza’. Users would expect the same behavior. </a:t>
            </a:r>
          </a:p>
          <a:p>
            <a:pPr lvl="1"/>
            <a:r>
              <a:rPr lang="en-US" dirty="0"/>
              <a:t>If you have many entities structured together make sure the different manner which they are ordered are captured. “I would like to order a large extra cheese pepperoni pizza” and “extra cheese large pepperoni pizza”</a:t>
            </a:r>
          </a:p>
          <a:p>
            <a:pPr lvl="1"/>
            <a:r>
              <a:rPr lang="en-US" dirty="0"/>
              <a:t>Make sure prepositions are well varied in your data</a:t>
            </a:r>
          </a:p>
        </p:txBody>
      </p:sp>
    </p:spTree>
    <p:extLst>
      <p:ext uri="{BB962C8B-B14F-4D97-AF65-F5344CB8AC3E}">
        <p14:creationId xmlns:p14="http://schemas.microsoft.com/office/powerpoint/2010/main" val="2390347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B40E-BE77-460B-93A8-EC06D8217058}"/>
              </a:ext>
            </a:extLst>
          </p:cNvPr>
          <p:cNvSpPr>
            <a:spLocks noGrp="1"/>
          </p:cNvSpPr>
          <p:nvPr>
            <p:ph type="title"/>
          </p:nvPr>
        </p:nvSpPr>
        <p:spPr/>
        <p:txBody>
          <a:bodyPr/>
          <a:lstStyle/>
          <a:p>
            <a:r>
              <a:rPr lang="en-US" dirty="0"/>
              <a:t>Training your model, where do I get the data?</a:t>
            </a:r>
          </a:p>
        </p:txBody>
      </p:sp>
      <p:sp>
        <p:nvSpPr>
          <p:cNvPr id="3" name="Content Placeholder 2">
            <a:extLst>
              <a:ext uri="{FF2B5EF4-FFF2-40B4-BE49-F238E27FC236}">
                <a16:creationId xmlns:a16="http://schemas.microsoft.com/office/drawing/2014/main" id="{8403ED39-C645-423F-B3A0-71C8452E5F0E}"/>
              </a:ext>
            </a:extLst>
          </p:cNvPr>
          <p:cNvSpPr>
            <a:spLocks noGrp="1"/>
          </p:cNvSpPr>
          <p:nvPr>
            <p:ph idx="1"/>
          </p:nvPr>
        </p:nvSpPr>
        <p:spPr/>
        <p:txBody>
          <a:bodyPr>
            <a:normAutofit fontScale="85000" lnSpcReduction="20000"/>
          </a:bodyPr>
          <a:lstStyle/>
          <a:p>
            <a:r>
              <a:rPr lang="en-US" dirty="0"/>
              <a:t>Sampling from actual usage data</a:t>
            </a:r>
          </a:p>
          <a:p>
            <a:pPr lvl="1"/>
            <a:r>
              <a:rPr lang="en-US" dirty="0"/>
              <a:t>Make sure that sampling preserves distribution</a:t>
            </a:r>
          </a:p>
          <a:p>
            <a:r>
              <a:rPr lang="en-US" dirty="0"/>
              <a:t>If actual usage data is not present, then collect actual data</a:t>
            </a:r>
          </a:p>
          <a:p>
            <a:pPr lvl="1"/>
            <a:r>
              <a:rPr lang="en-US" dirty="0"/>
              <a:t>Make sure the data collected represents the diversity in usage</a:t>
            </a:r>
          </a:p>
          <a:p>
            <a:r>
              <a:rPr lang="en-US" dirty="0"/>
              <a:t>If no data exists, you could bootstrap the model using generated data. Data should</a:t>
            </a:r>
          </a:p>
          <a:p>
            <a:pPr lvl="1"/>
            <a:r>
              <a:rPr lang="en-US" dirty="0"/>
              <a:t>Follow different ways that users provide utterances</a:t>
            </a:r>
          </a:p>
          <a:p>
            <a:pPr lvl="1"/>
            <a:r>
              <a:rPr lang="en-US" dirty="0"/>
              <a:t>Could have non-grammatically correct sentences that could be used</a:t>
            </a:r>
          </a:p>
          <a:p>
            <a:pPr lvl="1"/>
            <a:r>
              <a:rPr lang="en-US" dirty="0"/>
              <a:t>Make permutations of structured entities</a:t>
            </a:r>
          </a:p>
          <a:p>
            <a:pPr lvl="1"/>
            <a:r>
              <a:rPr lang="en-US" dirty="0"/>
              <a:t>Provide different forms of the structured entities, including missing entities</a:t>
            </a:r>
          </a:p>
          <a:p>
            <a:pPr lvl="1"/>
            <a:r>
              <a:rPr lang="en-US" dirty="0"/>
              <a:t>Provide utterances and entities with varying length when meaningful</a:t>
            </a:r>
          </a:p>
          <a:p>
            <a:pPr lvl="1"/>
            <a:r>
              <a:rPr lang="en-US" dirty="0"/>
              <a:t>Try variations with as many prepositions.</a:t>
            </a:r>
          </a:p>
          <a:p>
            <a:r>
              <a:rPr lang="en-US" dirty="0"/>
              <a:t>Generated data should be used to bootstrap the model to collect unlabeled utterance if no other approach is possible.</a:t>
            </a:r>
          </a:p>
          <a:p>
            <a:endParaRPr lang="en-US" dirty="0"/>
          </a:p>
        </p:txBody>
      </p:sp>
    </p:spTree>
    <p:extLst>
      <p:ext uri="{BB962C8B-B14F-4D97-AF65-F5344CB8AC3E}">
        <p14:creationId xmlns:p14="http://schemas.microsoft.com/office/powerpoint/2010/main" val="578134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4B57-29A7-4029-89F6-8B6E4D010575}"/>
              </a:ext>
            </a:extLst>
          </p:cNvPr>
          <p:cNvSpPr>
            <a:spLocks noGrp="1"/>
          </p:cNvSpPr>
          <p:nvPr>
            <p:ph type="title"/>
          </p:nvPr>
        </p:nvSpPr>
        <p:spPr/>
        <p:txBody>
          <a:bodyPr/>
          <a:lstStyle/>
          <a:p>
            <a:r>
              <a:rPr lang="en-US" dirty="0"/>
              <a:t>Some common Dos and Don’ts</a:t>
            </a:r>
          </a:p>
        </p:txBody>
      </p:sp>
      <p:graphicFrame>
        <p:nvGraphicFramePr>
          <p:cNvPr id="6" name="Table 6">
            <a:extLst>
              <a:ext uri="{FF2B5EF4-FFF2-40B4-BE49-F238E27FC236}">
                <a16:creationId xmlns:a16="http://schemas.microsoft.com/office/drawing/2014/main" id="{6E592ACC-3233-410E-BB1D-92452F909285}"/>
              </a:ext>
            </a:extLst>
          </p:cNvPr>
          <p:cNvGraphicFramePr>
            <a:graphicFrameLocks noGrp="1"/>
          </p:cNvGraphicFramePr>
          <p:nvPr>
            <p:ph idx="1"/>
          </p:nvPr>
        </p:nvGraphicFramePr>
        <p:xfrm>
          <a:off x="838200" y="1825625"/>
          <a:ext cx="10515600" cy="3056255"/>
        </p:xfrm>
        <a:graphic>
          <a:graphicData uri="http://schemas.openxmlformats.org/drawingml/2006/table">
            <a:tbl>
              <a:tblPr firstRow="1" bandRow="1">
                <a:tableStyleId>{2D5ABB26-0587-4C30-8999-92F81FD0307C}</a:tableStyleId>
              </a:tblPr>
              <a:tblGrid>
                <a:gridCol w="4895850">
                  <a:extLst>
                    <a:ext uri="{9D8B030D-6E8A-4147-A177-3AD203B41FA5}">
                      <a16:colId xmlns:a16="http://schemas.microsoft.com/office/drawing/2014/main" val="572410363"/>
                    </a:ext>
                  </a:extLst>
                </a:gridCol>
                <a:gridCol w="800100">
                  <a:extLst>
                    <a:ext uri="{9D8B030D-6E8A-4147-A177-3AD203B41FA5}">
                      <a16:colId xmlns:a16="http://schemas.microsoft.com/office/drawing/2014/main" val="3417211274"/>
                    </a:ext>
                  </a:extLst>
                </a:gridCol>
                <a:gridCol w="4819650">
                  <a:extLst>
                    <a:ext uri="{9D8B030D-6E8A-4147-A177-3AD203B41FA5}">
                      <a16:colId xmlns:a16="http://schemas.microsoft.com/office/drawing/2014/main" val="2958471449"/>
                    </a:ext>
                  </a:extLst>
                </a:gridCol>
              </a:tblGrid>
              <a:tr h="370840">
                <a:tc>
                  <a:txBody>
                    <a:bodyPr/>
                    <a:lstStyle/>
                    <a:p>
                      <a:pPr algn="ctr"/>
                      <a:r>
                        <a:rPr lang="en-US" dirty="0"/>
                        <a:t>Dos</a:t>
                      </a:r>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tc>
                <a:tc>
                  <a:txBody>
                    <a:bodyPr/>
                    <a:lstStyle/>
                    <a:p>
                      <a:pPr algn="ctr"/>
                      <a:r>
                        <a:rPr lang="en-US" dirty="0"/>
                        <a:t>Don’ts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3519050"/>
                  </a:ext>
                </a:extLst>
              </a:tr>
              <a:tr h="370840">
                <a:tc>
                  <a:txBody>
                    <a:bodyPr/>
                    <a:lstStyle/>
                    <a:p>
                      <a:pPr marL="0" indent="0" algn="ctr">
                        <a:lnSpc>
                          <a:spcPct val="150000"/>
                        </a:lnSpc>
                        <a:buFont typeface="Arial" panose="020B0604020202020204" pitchFamily="34" charset="0"/>
                        <a:buNone/>
                      </a:pPr>
                      <a:r>
                        <a:rPr lang="en-US" sz="1800" dirty="0"/>
                        <a:t>Define discriminative intents</a:t>
                      </a:r>
                    </a:p>
                  </a:txBody>
                  <a:tcPr>
                    <a:lnT w="12700" cap="flat" cmpd="sng" algn="ctr">
                      <a:solidFill>
                        <a:schemeClr val="tx1"/>
                      </a:solidFill>
                      <a:prstDash val="solid"/>
                      <a:round/>
                      <a:headEnd type="none" w="med" len="med"/>
                      <a:tailEnd type="none" w="med" len="med"/>
                    </a:lnT>
                  </a:tcPr>
                </a:tc>
                <a:tc>
                  <a:txBody>
                    <a:bodyPr/>
                    <a:lstStyle/>
                    <a:p>
                      <a:pPr marL="0" indent="0">
                        <a:lnSpc>
                          <a:spcPct val="150000"/>
                        </a:lnSpc>
                        <a:buFont typeface="Arial" panose="020B0604020202020204" pitchFamily="34" charset="0"/>
                        <a:buNone/>
                      </a:pPr>
                      <a:endParaRPr lang="en-US" sz="18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800" kern="1200" dirty="0">
                          <a:solidFill>
                            <a:schemeClr val="tx1"/>
                          </a:solidFill>
                          <a:latin typeface="+mn-lt"/>
                          <a:ea typeface="+mn-ea"/>
                          <a:cs typeface="+mn-cs"/>
                        </a:rPr>
                        <a:t>Use LUIS as a training platform</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17114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Find a sweet spot between generic and specific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Add many examples of the same format</a:t>
                      </a:r>
                    </a:p>
                  </a:txBody>
                  <a:tcPr/>
                </a:tc>
                <a:extLst>
                  <a:ext uri="{0D108BD9-81ED-4DB2-BD59-A6C34878D82A}">
                    <a16:rowId xmlns:a16="http://schemas.microsoft.com/office/drawing/2014/main" val="37940782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Build your app iteratively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Ignore other formats for examples</a:t>
                      </a:r>
                    </a:p>
                  </a:txBody>
                  <a:tcPr/>
                </a:tc>
                <a:extLst>
                  <a:ext uri="{0D108BD9-81ED-4DB2-BD59-A6C34878D82A}">
                    <a16:rowId xmlns:a16="http://schemas.microsoft.com/office/drawing/2014/main" val="31714941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Add Descriptor lists in later iterations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Mix the definition of intents and entities</a:t>
                      </a:r>
                    </a:p>
                  </a:txBody>
                  <a:tcPr/>
                </a:tc>
                <a:extLst>
                  <a:ext uri="{0D108BD9-81ED-4DB2-BD59-A6C34878D82A}">
                    <a16:rowId xmlns:a16="http://schemas.microsoft.com/office/drawing/2014/main" val="151908354"/>
                  </a:ext>
                </a:extLst>
              </a:tr>
              <a:tr h="370840">
                <a:tc>
                  <a:txBody>
                    <a:bodyPr/>
                    <a:lstStyle/>
                    <a:p>
                      <a:pPr algn="ctr"/>
                      <a:r>
                        <a:rPr lang="en-US" dirty="0"/>
                        <a:t>Remember to define what the bot will not address</a:t>
                      </a:r>
                    </a:p>
                  </a:txBody>
                  <a:tcPr/>
                </a:tc>
                <a:tc>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Train and publish with every single example</a:t>
                      </a:r>
                    </a:p>
                  </a:txBody>
                  <a:tcPr/>
                </a:tc>
                <a:extLst>
                  <a:ext uri="{0D108BD9-81ED-4DB2-BD59-A6C34878D82A}">
                    <a16:rowId xmlns:a16="http://schemas.microsoft.com/office/drawing/2014/main" val="41279815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Monitor the performance of your app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algn="ctr"/>
                      <a:r>
                        <a:rPr lang="en-US" dirty="0"/>
                        <a:t>Mix-up NLU and resolution</a:t>
                      </a:r>
                    </a:p>
                  </a:txBody>
                  <a:tcPr/>
                </a:tc>
                <a:extLst>
                  <a:ext uri="{0D108BD9-81ED-4DB2-BD59-A6C34878D82A}">
                    <a16:rowId xmlns:a16="http://schemas.microsoft.com/office/drawing/2014/main" val="36101229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Make sure labeling is consistent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algn="ctr"/>
                      <a:endParaRPr lang="en-US" dirty="0"/>
                    </a:p>
                  </a:txBody>
                  <a:tcPr/>
                </a:tc>
                <a:extLst>
                  <a:ext uri="{0D108BD9-81ED-4DB2-BD59-A6C34878D82A}">
                    <a16:rowId xmlns:a16="http://schemas.microsoft.com/office/drawing/2014/main" val="367174585"/>
                  </a:ext>
                </a:extLst>
              </a:tr>
            </a:tbl>
          </a:graphicData>
        </a:graphic>
      </p:graphicFrame>
    </p:spTree>
    <p:extLst>
      <p:ext uri="{BB962C8B-B14F-4D97-AF65-F5344CB8AC3E}">
        <p14:creationId xmlns:p14="http://schemas.microsoft.com/office/powerpoint/2010/main" val="3024562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93F5-E00B-4D18-86F5-15BBA35FF3E5}"/>
              </a:ext>
            </a:extLst>
          </p:cNvPr>
          <p:cNvSpPr>
            <a:spLocks noGrp="1"/>
          </p:cNvSpPr>
          <p:nvPr>
            <p:ph type="title"/>
          </p:nvPr>
        </p:nvSpPr>
        <p:spPr/>
        <p:txBody>
          <a:bodyPr/>
          <a:lstStyle/>
          <a:p>
            <a:r>
              <a:rPr lang="en-US" dirty="0"/>
              <a:t>Entity only utterances</a:t>
            </a:r>
          </a:p>
        </p:txBody>
      </p:sp>
      <p:sp>
        <p:nvSpPr>
          <p:cNvPr id="3" name="Content Placeholder 2">
            <a:extLst>
              <a:ext uri="{FF2B5EF4-FFF2-40B4-BE49-F238E27FC236}">
                <a16:creationId xmlns:a16="http://schemas.microsoft.com/office/drawing/2014/main" id="{EC4B8623-E082-43D7-99EB-38CA6CCD73FC}"/>
              </a:ext>
            </a:extLst>
          </p:cNvPr>
          <p:cNvSpPr>
            <a:spLocks noGrp="1"/>
          </p:cNvSpPr>
          <p:nvPr>
            <p:ph idx="1"/>
          </p:nvPr>
        </p:nvSpPr>
        <p:spPr/>
        <p:txBody>
          <a:bodyPr>
            <a:normAutofit/>
          </a:bodyPr>
          <a:lstStyle/>
          <a:p>
            <a:r>
              <a:rPr lang="en-US" sz="2400" dirty="0"/>
              <a:t>Conversations are multi-turn and sometimes could be addressing a very specific entity request. E.g. in a flow you could find the user addressing the question, “what is the type of vacation you are requesting?”</a:t>
            </a:r>
          </a:p>
          <a:p>
            <a:r>
              <a:rPr lang="en-US" sz="2400" dirty="0"/>
              <a:t>To allow for such cases to trigger post-LUIS actions, you will have to add an utterance with only the entity and no other words. You would have to mark up the entity though.</a:t>
            </a:r>
          </a:p>
          <a:p>
            <a:endParaRPr lang="en-US" sz="2400" dirty="0"/>
          </a:p>
        </p:txBody>
      </p:sp>
    </p:spTree>
    <p:extLst>
      <p:ext uri="{BB962C8B-B14F-4D97-AF65-F5344CB8AC3E}">
        <p14:creationId xmlns:p14="http://schemas.microsoft.com/office/powerpoint/2010/main" val="2347858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5150-3721-422F-B28A-088CCD77BAD2}"/>
              </a:ext>
            </a:extLst>
          </p:cNvPr>
          <p:cNvSpPr>
            <a:spLocks noGrp="1"/>
          </p:cNvSpPr>
          <p:nvPr>
            <p:ph type="title"/>
          </p:nvPr>
        </p:nvSpPr>
        <p:spPr/>
        <p:txBody>
          <a:bodyPr/>
          <a:lstStyle/>
          <a:p>
            <a:r>
              <a:rPr lang="en-US" dirty="0"/>
              <a:t>Handling Negative Utterances</a:t>
            </a:r>
          </a:p>
        </p:txBody>
      </p:sp>
      <p:sp>
        <p:nvSpPr>
          <p:cNvPr id="5" name="Content Placeholder 4">
            <a:extLst>
              <a:ext uri="{FF2B5EF4-FFF2-40B4-BE49-F238E27FC236}">
                <a16:creationId xmlns:a16="http://schemas.microsoft.com/office/drawing/2014/main" id="{05ADC6DA-D047-4386-802F-877B55038AA7}"/>
              </a:ext>
            </a:extLst>
          </p:cNvPr>
          <p:cNvSpPr>
            <a:spLocks noGrp="1"/>
          </p:cNvSpPr>
          <p:nvPr>
            <p:ph idx="1"/>
          </p:nvPr>
        </p:nvSpPr>
        <p:spPr/>
        <p:txBody>
          <a:bodyPr>
            <a:normAutofit/>
          </a:bodyPr>
          <a:lstStyle/>
          <a:p>
            <a:r>
              <a:rPr lang="en-US" sz="2400" dirty="0"/>
              <a:t>So what happens when you want to say</a:t>
            </a:r>
          </a:p>
          <a:p>
            <a:pPr lvl="1"/>
            <a:r>
              <a:rPr lang="en-US" sz="2000" i="1" dirty="0"/>
              <a:t>Show me holidays in January</a:t>
            </a:r>
            <a:r>
              <a:rPr lang="en-US" sz="2000" dirty="0"/>
              <a:t> vs </a:t>
            </a:r>
            <a:r>
              <a:rPr lang="en-US" sz="2000" i="1" dirty="0"/>
              <a:t>don’t show me holidays in January</a:t>
            </a:r>
          </a:p>
          <a:p>
            <a:pPr lvl="1"/>
            <a:endParaRPr lang="en-US" sz="2000" i="1" dirty="0"/>
          </a:p>
          <a:p>
            <a:r>
              <a:rPr lang="en-US" sz="2400" dirty="0"/>
              <a:t>You could define two intents, but this would be ambiguous</a:t>
            </a:r>
          </a:p>
          <a:p>
            <a:r>
              <a:rPr lang="en-US" sz="2400" dirty="0"/>
              <a:t>You are better to define this negative aspect as an entity and capture it accordingly in your logic. </a:t>
            </a:r>
          </a:p>
        </p:txBody>
      </p:sp>
    </p:spTree>
    <p:extLst>
      <p:ext uri="{BB962C8B-B14F-4D97-AF65-F5344CB8AC3E}">
        <p14:creationId xmlns:p14="http://schemas.microsoft.com/office/powerpoint/2010/main" val="3844852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2A78-F0EB-4B45-9723-06017B98D7BF}"/>
              </a:ext>
            </a:extLst>
          </p:cNvPr>
          <p:cNvSpPr>
            <a:spLocks noGrp="1"/>
          </p:cNvSpPr>
          <p:nvPr>
            <p:ph type="title"/>
          </p:nvPr>
        </p:nvSpPr>
        <p:spPr/>
        <p:txBody>
          <a:bodyPr/>
          <a:lstStyle/>
          <a:p>
            <a:r>
              <a:rPr lang="en-US" dirty="0"/>
              <a:t>Consideration for models using Speech </a:t>
            </a:r>
          </a:p>
        </p:txBody>
      </p:sp>
      <p:sp>
        <p:nvSpPr>
          <p:cNvPr id="3" name="Content Placeholder 2">
            <a:extLst>
              <a:ext uri="{FF2B5EF4-FFF2-40B4-BE49-F238E27FC236}">
                <a16:creationId xmlns:a16="http://schemas.microsoft.com/office/drawing/2014/main" id="{F6221F4C-DAAB-49F8-BB61-6B0E471FEA3B}"/>
              </a:ext>
            </a:extLst>
          </p:cNvPr>
          <p:cNvSpPr>
            <a:spLocks noGrp="1"/>
          </p:cNvSpPr>
          <p:nvPr>
            <p:ph idx="1"/>
          </p:nvPr>
        </p:nvSpPr>
        <p:spPr/>
        <p:txBody>
          <a:bodyPr>
            <a:normAutofit/>
          </a:bodyPr>
          <a:lstStyle/>
          <a:p>
            <a:r>
              <a:rPr lang="en-US" sz="2400" dirty="0"/>
              <a:t>Use utterances as produced from Speech-To-Text (STT) in labeling</a:t>
            </a:r>
          </a:p>
          <a:p>
            <a:r>
              <a:rPr lang="en-US" sz="2400" dirty="0"/>
              <a:t>Make sure utterances span the errors produced by the STT</a:t>
            </a:r>
          </a:p>
          <a:p>
            <a:r>
              <a:rPr lang="en-US" sz="2400" dirty="0"/>
              <a:t>STT may produce recognitions that are divided/structured as separate words</a:t>
            </a:r>
          </a:p>
          <a:p>
            <a:pPr lvl="1"/>
            <a:r>
              <a:rPr lang="en-US" sz="2000" dirty="0"/>
              <a:t>E.g. 756 -&gt; seven five six</a:t>
            </a:r>
          </a:p>
          <a:p>
            <a:pPr lvl="1"/>
            <a:r>
              <a:rPr lang="en-US" sz="2000" dirty="0"/>
              <a:t>Model such entities as hierarchies of smaller elements as presented</a:t>
            </a:r>
          </a:p>
        </p:txBody>
      </p:sp>
    </p:spTree>
    <p:extLst>
      <p:ext uri="{BB962C8B-B14F-4D97-AF65-F5344CB8AC3E}">
        <p14:creationId xmlns:p14="http://schemas.microsoft.com/office/powerpoint/2010/main" val="348274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EFCF-BBD5-436E-8727-F9B91135323A}"/>
              </a:ext>
            </a:extLst>
          </p:cNvPr>
          <p:cNvSpPr>
            <a:spLocks noGrp="1"/>
          </p:cNvSpPr>
          <p:nvPr>
            <p:ph type="title"/>
          </p:nvPr>
        </p:nvSpPr>
        <p:spPr/>
        <p:txBody>
          <a:bodyPr/>
          <a:lstStyle/>
          <a:p>
            <a:r>
              <a:rPr lang="en-US" dirty="0"/>
              <a:t>Improving the Schema</a:t>
            </a:r>
          </a:p>
        </p:txBody>
      </p:sp>
      <p:sp>
        <p:nvSpPr>
          <p:cNvPr id="3" name="Content Placeholder 2">
            <a:extLst>
              <a:ext uri="{FF2B5EF4-FFF2-40B4-BE49-F238E27FC236}">
                <a16:creationId xmlns:a16="http://schemas.microsoft.com/office/drawing/2014/main" id="{0BCCA953-B5F1-438A-BCF7-FE289CF5536F}"/>
              </a:ext>
            </a:extLst>
          </p:cNvPr>
          <p:cNvSpPr>
            <a:spLocks noGrp="1"/>
          </p:cNvSpPr>
          <p:nvPr>
            <p:ph idx="1"/>
          </p:nvPr>
        </p:nvSpPr>
        <p:spPr/>
        <p:txBody>
          <a:bodyPr>
            <a:normAutofit fontScale="92500" lnSpcReduction="10000"/>
          </a:bodyPr>
          <a:lstStyle/>
          <a:p>
            <a:r>
              <a:rPr lang="en-US" sz="2400" dirty="0"/>
              <a:t>Periodically you should go through utterances and check if the schema is functional</a:t>
            </a:r>
          </a:p>
          <a:p>
            <a:pPr lvl="1"/>
            <a:r>
              <a:rPr lang="en-US" sz="1800" dirty="0"/>
              <a:t>The utterance is triggered with the correct intent and entities and the utterance (with the entities abstracted out) is available in the examples list of the intent exactly, word for word. No action has to be taken here. This is the state all utterances have to be in over time.</a:t>
            </a:r>
          </a:p>
          <a:p>
            <a:pPr lvl="1"/>
            <a:r>
              <a:rPr lang="en-US" sz="1800" dirty="0"/>
              <a:t>The utterance is triggered with the wrong intent and the utterance is not in the examples set of the corresponding intent. Then add the utterance to the example set of the correct intent and mark the entities if any.</a:t>
            </a:r>
          </a:p>
          <a:p>
            <a:pPr lvl="1"/>
            <a:r>
              <a:rPr lang="en-US" sz="1800" dirty="0"/>
              <a:t>The utterance is triggered with the wrong intent but the utterance is in the given examples set. See if the same or similar utterance is available in the examples set of another intent. In such a case, you will have to remove the example from one of the intents, to remove the conflict. If this is not the case then raise a ticket to the Slang support team.</a:t>
            </a:r>
          </a:p>
          <a:p>
            <a:pPr lvl="1"/>
            <a:r>
              <a:rPr lang="en-US" sz="1800" dirty="0"/>
              <a:t>The utterance is triggered with the correct intent but the entities are not recognized properly. If the entity is a non-ML entity, try adding the value to the entity. In the ML models, make sure the labeling is consistent and that the sequence is present in multiple forms</a:t>
            </a:r>
          </a:p>
          <a:p>
            <a:pPr lvl="1"/>
            <a:r>
              <a:rPr lang="en-US" sz="1800" dirty="0"/>
              <a:t>The utterance is unrecognized. Add the utterance to the examples list of the corresponding intent.</a:t>
            </a:r>
          </a:p>
          <a:p>
            <a:r>
              <a:rPr lang="en-US" sz="2400" dirty="0"/>
              <a:t>Integrating this measurement, through evaluation in the CI/CD helps keep the model current</a:t>
            </a:r>
          </a:p>
          <a:p>
            <a:endParaRPr lang="en-US" sz="2400" dirty="0"/>
          </a:p>
        </p:txBody>
      </p:sp>
    </p:spTree>
    <p:extLst>
      <p:ext uri="{BB962C8B-B14F-4D97-AF65-F5344CB8AC3E}">
        <p14:creationId xmlns:p14="http://schemas.microsoft.com/office/powerpoint/2010/main" val="16832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E981-BFF7-4717-BBFC-CD4F688F814B}"/>
              </a:ext>
            </a:extLst>
          </p:cNvPr>
          <p:cNvSpPr>
            <a:spLocks noGrp="1"/>
          </p:cNvSpPr>
          <p:nvPr>
            <p:ph type="title"/>
          </p:nvPr>
        </p:nvSpPr>
        <p:spPr/>
        <p:txBody>
          <a:bodyPr/>
          <a:lstStyle/>
          <a:p>
            <a:r>
              <a:rPr lang="en-US" dirty="0"/>
              <a:t>Conversational AI</a:t>
            </a:r>
            <a:br>
              <a:rPr lang="en-US" dirty="0"/>
            </a:br>
            <a:r>
              <a:rPr lang="en-US" sz="2000" dirty="0"/>
              <a:t>What is Conversational AI?</a:t>
            </a:r>
            <a:endParaRPr lang="en-US" dirty="0"/>
          </a:p>
        </p:txBody>
      </p:sp>
      <p:sp>
        <p:nvSpPr>
          <p:cNvPr id="3" name="Content Placeholder 2">
            <a:extLst>
              <a:ext uri="{FF2B5EF4-FFF2-40B4-BE49-F238E27FC236}">
                <a16:creationId xmlns:a16="http://schemas.microsoft.com/office/drawing/2014/main" id="{C0BEE1C6-0CD0-414C-BFBB-65D4142982F1}"/>
              </a:ext>
            </a:extLst>
          </p:cNvPr>
          <p:cNvSpPr>
            <a:spLocks noGrp="1"/>
          </p:cNvSpPr>
          <p:nvPr>
            <p:ph idx="1"/>
          </p:nvPr>
        </p:nvSpPr>
        <p:spPr/>
        <p:txBody>
          <a:bodyPr>
            <a:normAutofit/>
          </a:bodyPr>
          <a:lstStyle/>
          <a:p>
            <a:pPr marL="0" indent="0" defTabSz="914314">
              <a:buClr>
                <a:srgbClr val="02B6F1"/>
              </a:buClr>
              <a:buSzPct val="75000"/>
              <a:buNone/>
              <a:defRPr/>
            </a:pPr>
            <a:r>
              <a:rPr lang="en-US" sz="2400" dirty="0">
                <a:latin typeface="Segoe UI" panose="020B0502040204020203" pitchFamily="34" charset="0"/>
                <a:ea typeface="Segoe UI" panose="020B0502040204020203" pitchFamily="34" charset="0"/>
                <a:cs typeface="Segoe UI" panose="020B0502040204020203" pitchFamily="34" charset="0"/>
              </a:rPr>
              <a:t>Conversational AI is a subfield of artificial intelligence focused on producing </a:t>
            </a:r>
            <a:r>
              <a:rPr lang="en-US" sz="2400" b="1" dirty="0">
                <a:latin typeface="Segoe UI" panose="020B0502040204020203" pitchFamily="34" charset="0"/>
                <a:ea typeface="Segoe UI" panose="020B0502040204020203" pitchFamily="34" charset="0"/>
                <a:cs typeface="Segoe UI" panose="020B0502040204020203" pitchFamily="34" charset="0"/>
              </a:rPr>
              <a:t>natural and seamless conversations </a:t>
            </a:r>
            <a:r>
              <a:rPr lang="en-US" sz="2400" dirty="0">
                <a:latin typeface="Segoe UI" panose="020B0502040204020203" pitchFamily="34" charset="0"/>
                <a:ea typeface="Segoe UI" panose="020B0502040204020203" pitchFamily="34" charset="0"/>
                <a:cs typeface="Segoe UI" panose="020B0502040204020203" pitchFamily="34" charset="0"/>
              </a:rPr>
              <a:t>between humans and computers</a:t>
            </a:r>
            <a:br>
              <a:rPr lang="en-US" sz="2400" dirty="0"/>
            </a:br>
            <a:endParaRPr lang="en-US" sz="2400" dirty="0">
              <a:solidFill>
                <a:srgbClr val="000000"/>
              </a:solidFill>
              <a:latin typeface="Segoe UI Light" panose="020B0502040204020203" pitchFamily="34" charset="0"/>
              <a:cs typeface="Segoe UI Light" panose="020B0502040204020203" pitchFamily="34" charset="0"/>
            </a:endParaRPr>
          </a:p>
          <a:p>
            <a:pPr marL="737267" lvl="1" indent="-280067" defTabSz="913963">
              <a:spcAft>
                <a:spcPts val="1400"/>
              </a:spcAft>
              <a:defRPr/>
            </a:pPr>
            <a:r>
              <a:rPr lang="en-US" sz="2000" dirty="0">
                <a:latin typeface="Segoe UI" panose="020B0502040204020203" pitchFamily="34" charset="0"/>
                <a:cs typeface="Segoe UI" panose="020B0502040204020203" pitchFamily="34" charset="0"/>
              </a:rPr>
              <a:t>A new </a:t>
            </a:r>
            <a:r>
              <a:rPr lang="en-US" sz="2000" b="1" dirty="0">
                <a:latin typeface="Segoe UI" panose="020B0502040204020203" pitchFamily="34" charset="0"/>
                <a:cs typeface="Segoe UI" panose="020B0502040204020203" pitchFamily="34" charset="0"/>
              </a:rPr>
              <a:t>user interface paradigm </a:t>
            </a:r>
          </a:p>
          <a:p>
            <a:pPr marL="737267" lvl="1" indent="-280067" defTabSz="913963">
              <a:spcAft>
                <a:spcPts val="1400"/>
              </a:spcAft>
              <a:defRPr/>
            </a:pPr>
            <a:r>
              <a:rPr lang="en-US" sz="2000" dirty="0">
                <a:latin typeface="Segoe UI" panose="020B0502040204020203" pitchFamily="34" charset="0"/>
                <a:cs typeface="Segoe UI" panose="020B0502040204020203" pitchFamily="34" charset="0"/>
              </a:rPr>
              <a:t>Exposes software services through</a:t>
            </a:r>
            <a:br>
              <a:rPr lang="en-US" sz="2000" dirty="0">
                <a:latin typeface="Segoe UI" panose="020B0502040204020203" pitchFamily="34" charset="0"/>
                <a:cs typeface="Segoe UI" panose="020B0502040204020203" pitchFamily="34" charset="0"/>
              </a:rPr>
            </a:br>
            <a:r>
              <a:rPr lang="en-US" sz="2000" b="1" dirty="0">
                <a:latin typeface="Segoe UI" panose="020B0502040204020203" pitchFamily="34" charset="0"/>
                <a:cs typeface="Segoe UI" panose="020B0502040204020203" pitchFamily="34" charset="0"/>
              </a:rPr>
              <a:t>conversational interface</a:t>
            </a:r>
          </a:p>
          <a:p>
            <a:pPr marL="737267" lvl="1" indent="-280067" defTabSz="913963">
              <a:spcAft>
                <a:spcPts val="1400"/>
              </a:spcAft>
              <a:defRPr/>
            </a:pPr>
            <a:r>
              <a:rPr lang="en-US" sz="2000" dirty="0">
                <a:latin typeface="Segoe UI" panose="020B0502040204020203" pitchFamily="34" charset="0"/>
                <a:cs typeface="Segoe UI" panose="020B0502040204020203" pitchFamily="34" charset="0"/>
              </a:rPr>
              <a:t>In apps, browser and on </a:t>
            </a:r>
            <a:r>
              <a:rPr lang="en-US" sz="2000" b="1" dirty="0">
                <a:latin typeface="Segoe UI" panose="020B0502040204020203" pitchFamily="34" charset="0"/>
                <a:cs typeface="Segoe UI" panose="020B0502040204020203" pitchFamily="34" charset="0"/>
              </a:rPr>
              <a:t>IoT devices</a:t>
            </a:r>
          </a:p>
          <a:p>
            <a:endParaRPr lang="en-US" sz="2400" dirty="0"/>
          </a:p>
        </p:txBody>
      </p:sp>
      <p:pic>
        <p:nvPicPr>
          <p:cNvPr id="5" name="Picture 4">
            <a:extLst>
              <a:ext uri="{FF2B5EF4-FFF2-40B4-BE49-F238E27FC236}">
                <a16:creationId xmlns:a16="http://schemas.microsoft.com/office/drawing/2014/main" id="{13BB8312-1DC4-4AF4-8112-8A84F54727EB}"/>
              </a:ext>
            </a:extLst>
          </p:cNvPr>
          <p:cNvPicPr>
            <a:picLocks noChangeAspect="1"/>
          </p:cNvPicPr>
          <p:nvPr/>
        </p:nvPicPr>
        <p:blipFill>
          <a:blip r:embed="rId2"/>
          <a:stretch>
            <a:fillRect/>
          </a:stretch>
        </p:blipFill>
        <p:spPr>
          <a:xfrm>
            <a:off x="9438973" y="3498609"/>
            <a:ext cx="2403393" cy="2785572"/>
          </a:xfrm>
          <a:prstGeom prst="rect">
            <a:avLst/>
          </a:prstGeom>
        </p:spPr>
      </p:pic>
      <p:sp>
        <p:nvSpPr>
          <p:cNvPr id="6" name="speech_5" title="Icon of two overlapping chat bubbles">
            <a:extLst>
              <a:ext uri="{FF2B5EF4-FFF2-40B4-BE49-F238E27FC236}">
                <a16:creationId xmlns:a16="http://schemas.microsoft.com/office/drawing/2014/main" id="{FCB77014-2F12-4A5F-A07C-8A66288ABCAE}"/>
              </a:ext>
            </a:extLst>
          </p:cNvPr>
          <p:cNvSpPr>
            <a:spLocks noChangeAspect="1" noEditPoints="1"/>
          </p:cNvSpPr>
          <p:nvPr/>
        </p:nvSpPr>
        <p:spPr bwMode="auto">
          <a:xfrm>
            <a:off x="8724787" y="2900111"/>
            <a:ext cx="1386185" cy="1083847"/>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15875" cap="sq">
            <a:solidFill>
              <a:srgbClr val="02B6F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pic>
        <p:nvPicPr>
          <p:cNvPr id="7" name="Picture 6">
            <a:extLst>
              <a:ext uri="{FF2B5EF4-FFF2-40B4-BE49-F238E27FC236}">
                <a16:creationId xmlns:a16="http://schemas.microsoft.com/office/drawing/2014/main" id="{22DE3BA3-9BD7-40DE-A733-D36B812BD00E}"/>
              </a:ext>
            </a:extLst>
          </p:cNvPr>
          <p:cNvPicPr>
            <a:picLocks noChangeAspect="1"/>
          </p:cNvPicPr>
          <p:nvPr/>
        </p:nvPicPr>
        <p:blipFill>
          <a:blip r:embed="rId3"/>
          <a:stretch>
            <a:fillRect/>
          </a:stretch>
        </p:blipFill>
        <p:spPr>
          <a:xfrm>
            <a:off x="7404342" y="3772474"/>
            <a:ext cx="1781035" cy="2237842"/>
          </a:xfrm>
          <a:prstGeom prst="rect">
            <a:avLst/>
          </a:prstGeom>
        </p:spPr>
      </p:pic>
    </p:spTree>
    <p:extLst>
      <p:ext uri="{BB962C8B-B14F-4D97-AF65-F5344CB8AC3E}">
        <p14:creationId xmlns:p14="http://schemas.microsoft.com/office/powerpoint/2010/main" val="1339834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0"/>
            <a:ext cx="12192000" cy="3255377"/>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61" y="3152001"/>
            <a:ext cx="8069677" cy="35395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1" y="1073690"/>
            <a:ext cx="12191999" cy="553998"/>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dirty="0">
                <a:ln w="3175">
                  <a:noFill/>
                </a:ln>
                <a:solidFill>
                  <a:prstClr val="white"/>
                </a:solidFill>
                <a:effectLst/>
                <a:uLnTx/>
                <a:uFillTx/>
                <a:latin typeface="Quicksand" pitchFamily="2" charset="0"/>
                <a:ea typeface="+mn-ea"/>
                <a:cs typeface="Segoe UI" panose="020B0502040204020203" pitchFamily="34" charset="0"/>
              </a:rPr>
              <a:t>HR Bot</a:t>
            </a:r>
          </a:p>
        </p:txBody>
      </p:sp>
      <p:sp>
        <p:nvSpPr>
          <p:cNvPr id="11" name="Marcador de texto 3">
            <a:extLst>
              <a:ext uri="{FF2B5EF4-FFF2-40B4-BE49-F238E27FC236}">
                <a16:creationId xmlns:a16="http://schemas.microsoft.com/office/drawing/2014/main" id="{D1CA076C-747D-4C11-AC0C-1FDB691391BC}"/>
              </a:ext>
            </a:extLst>
          </p:cNvPr>
          <p:cNvSpPr>
            <a:spLocks noGrp="1"/>
          </p:cNvSpPr>
          <p:nvPr/>
        </p:nvSpPr>
        <p:spPr>
          <a:xfrm>
            <a:off x="-1" y="1882013"/>
            <a:ext cx="12191998" cy="338554"/>
          </a:xfrm>
          <a:prstGeom prst="rect">
            <a:avLst/>
          </a:prstGeom>
          <a:noFill/>
        </p:spPr>
        <p:txBody>
          <a:bodyPr vert="horz" wrap="square" lIns="0" tIns="0" rIns="0" bIns="0" rtlCol="0">
            <a:spAutoFit/>
          </a:bodyPr>
          <a:lstStyle>
            <a:lvl1pPr marL="0" marR="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bg1"/>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dirty="0">
                <a:ln>
                  <a:noFill/>
                </a:ln>
                <a:solidFill>
                  <a:prstClr val="white"/>
                </a:solidFill>
                <a:effectLst/>
                <a:uLnTx/>
                <a:uFillTx/>
                <a:latin typeface="Quicksand" pitchFamily="2" charset="0"/>
                <a:ea typeface="+mn-ea"/>
                <a:cs typeface="Segoe UI" panose="020B0502040204020203" pitchFamily="34" charset="0"/>
              </a:rPr>
              <a:t>Working to develop and HR Bot</a:t>
            </a:r>
          </a:p>
        </p:txBody>
      </p:sp>
    </p:spTree>
    <p:extLst>
      <p:ext uri="{BB962C8B-B14F-4D97-AF65-F5344CB8AC3E}">
        <p14:creationId xmlns:p14="http://schemas.microsoft.com/office/powerpoint/2010/main" val="4171508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60831" y="466344"/>
            <a:ext cx="11018520" cy="553998"/>
          </a:xfrm>
        </p:spPr>
        <p:txBody>
          <a:bodyPr>
            <a:normAutofit fontScale="90000"/>
          </a:bodyPr>
          <a:lstStyle/>
          <a:p>
            <a:r>
              <a:rPr lang="en-US" dirty="0">
                <a:latin typeface="Segoe UI" panose="020B0502040204020203" pitchFamily="34" charset="0"/>
                <a:ea typeface="Segoe UI" panose="020B0502040204020203" pitchFamily="34" charset="0"/>
              </a:rPr>
              <a:t>Human Resource Management Model</a:t>
            </a:r>
          </a:p>
        </p:txBody>
      </p:sp>
      <p:sp>
        <p:nvSpPr>
          <p:cNvPr id="4" name="Content Placeholder 3">
            <a:extLst>
              <a:ext uri="{FF2B5EF4-FFF2-40B4-BE49-F238E27FC236}">
                <a16:creationId xmlns:a16="http://schemas.microsoft.com/office/drawing/2014/main" id="{9269E714-956D-4C3C-AD80-ADC894D5258C}"/>
              </a:ext>
            </a:extLst>
          </p:cNvPr>
          <p:cNvSpPr>
            <a:spLocks noGrp="1"/>
          </p:cNvSpPr>
          <p:nvPr>
            <p:ph sz="quarter" idx="10"/>
          </p:nvPr>
        </p:nvSpPr>
        <p:spPr/>
        <p:txBody>
          <a:bodyPr>
            <a:normAutofit/>
          </a:bodyPr>
          <a:lstStyle/>
          <a:p>
            <a:pPr lvl="0"/>
            <a:r>
              <a:rPr lang="en-US" sz="1800" b="1" dirty="0"/>
              <a:t>Human Resource Management:</a:t>
            </a:r>
            <a:r>
              <a:rPr lang="en-US" sz="1800" dirty="0"/>
              <a:t> one of the most utilized scenarios in the enterprise for LUIS has been addressing the internal employee actions/interactions. Several customers have been implementing solutions that scope the different services and span both local and global services. To that end the following are the group of functions covered in this model</a:t>
            </a:r>
          </a:p>
          <a:p>
            <a:pPr lvl="1"/>
            <a:r>
              <a:rPr lang="en-US" sz="1600" dirty="0"/>
              <a:t>Employee HR questions: in this scenario employee should have the ability to ask about their vacation limits, employment benefits, employment history and record retrieval.</a:t>
            </a:r>
          </a:p>
          <a:p>
            <a:pPr lvl="1"/>
            <a:r>
              <a:rPr lang="en-US" sz="1600" dirty="0"/>
              <a:t>Employees are defined by name, employee number, home office location, and locale. They also are defined by level and function. The latter could be supplied as closed lists or generated from a data source into a list.</a:t>
            </a:r>
          </a:p>
          <a:p>
            <a:pPr lvl="1"/>
            <a:r>
              <a:rPr lang="en-US" sz="1600" dirty="0"/>
              <a:t>The bot should exchange a dialogue to obtain the employee information prior to the crafted intents. </a:t>
            </a:r>
          </a:p>
          <a:p>
            <a:r>
              <a:rPr lang="en-US" sz="1800" dirty="0"/>
              <a:t>The employee can inquire about his/her vacation limits and usage. They can ask about procedures for applying for different eligible vacations (</a:t>
            </a:r>
            <a:r>
              <a:rPr lang="en-US" sz="1800" dirty="0" err="1"/>
              <a:t>QnA</a:t>
            </a:r>
            <a:r>
              <a:rPr lang="en-US" sz="1800" dirty="0"/>
              <a:t> makes using an FAQ setup) and apply for a vacation by determining the type of possible vacations. These vacation types could be retrieved from a database of the enterprise and used as a closed list.</a:t>
            </a:r>
          </a:p>
          <a:p>
            <a:r>
              <a:rPr lang="en-US" sz="1800" dirty="0"/>
              <a:t>The employee could request a customizable HR letter, which would indicate several dimensions including salary, length of employment, addressed to etc..</a:t>
            </a:r>
          </a:p>
          <a:p>
            <a:r>
              <a:rPr lang="en-US" sz="1800" dirty="0"/>
              <a:t>The employee could organize and manage the interview process, including scheduling, providing and asking for feedback</a:t>
            </a:r>
          </a:p>
        </p:txBody>
      </p:sp>
    </p:spTree>
    <p:extLst>
      <p:ext uri="{BB962C8B-B14F-4D97-AF65-F5344CB8AC3E}">
        <p14:creationId xmlns:p14="http://schemas.microsoft.com/office/powerpoint/2010/main" val="20972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1"/>
            <a:ext cx="12192000" cy="1841499"/>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062" y="77400"/>
            <a:ext cx="3845384" cy="16866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368300" y="620921"/>
            <a:ext cx="7877762" cy="615553"/>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50" normalizeH="0" baseline="0">
                <a:ln w="3175">
                  <a:noFill/>
                </a:ln>
                <a:solidFill>
                  <a:prstClr val="white"/>
                </a:solidFill>
                <a:effectLst/>
                <a:uLnTx/>
                <a:uFillTx/>
                <a:latin typeface="Quicksand" pitchFamily="2" charset="0"/>
                <a:ea typeface="+mn-ea"/>
                <a:cs typeface="Segoe UI" panose="020B0502040204020203" pitchFamily="34" charset="0"/>
              </a:rPr>
              <a:t>Resources</a:t>
            </a:r>
          </a:p>
        </p:txBody>
      </p:sp>
      <p:sp>
        <p:nvSpPr>
          <p:cNvPr id="2" name="TextBox 1">
            <a:extLst>
              <a:ext uri="{FF2B5EF4-FFF2-40B4-BE49-F238E27FC236}">
                <a16:creationId xmlns:a16="http://schemas.microsoft.com/office/drawing/2014/main" id="{B1C8494F-52AB-4313-9874-A6460DAA44A6}"/>
              </a:ext>
            </a:extLst>
          </p:cNvPr>
          <p:cNvSpPr txBox="1"/>
          <p:nvPr/>
        </p:nvSpPr>
        <p:spPr>
          <a:xfrm>
            <a:off x="863600" y="2307620"/>
            <a:ext cx="8140700" cy="954107"/>
          </a:xfrm>
          <a:prstGeom prst="rect">
            <a:avLst/>
          </a:prstGeom>
          <a:noFill/>
        </p:spPr>
        <p:txBody>
          <a:bodyPr wrap="square" rtlCol="0">
            <a:spAutoFit/>
          </a:bodyPr>
          <a:lstStyle/>
          <a:p>
            <a:r>
              <a:rPr lang="en-GB" sz="2800" dirty="0">
                <a:latin typeface="Quicksand" panose="02070303000000060000" pitchFamily="18" charset="0"/>
                <a:hlinkClick r:id="rId3"/>
              </a:rPr>
              <a:t>https://github.com/nawanas/MVPSummit2020</a:t>
            </a:r>
            <a:r>
              <a:rPr lang="en-GB" sz="2800" dirty="0">
                <a:latin typeface="Quicksand" panose="02070303000000060000" pitchFamily="18" charset="0"/>
              </a:rPr>
              <a:t>  </a:t>
            </a:r>
          </a:p>
          <a:p>
            <a:pPr marL="285750" indent="-285750">
              <a:buFont typeface="Arial" panose="020B0604020202020204" pitchFamily="34" charset="0"/>
              <a:buChar char="•"/>
            </a:pPr>
            <a:endParaRPr lang="en-GB" sz="2800" dirty="0">
              <a:latin typeface="Quicksand" panose="02070303000000060000" pitchFamily="18" charset="0"/>
            </a:endParaRPr>
          </a:p>
        </p:txBody>
      </p:sp>
    </p:spTree>
    <p:extLst>
      <p:ext uri="{BB962C8B-B14F-4D97-AF65-F5344CB8AC3E}">
        <p14:creationId xmlns:p14="http://schemas.microsoft.com/office/powerpoint/2010/main" val="2120807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0"/>
            <a:ext cx="12192000" cy="3255377"/>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61" y="3152001"/>
            <a:ext cx="8069677" cy="35395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1" y="1073690"/>
            <a:ext cx="12191999" cy="553998"/>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dirty="0" err="1">
                <a:ln w="3175">
                  <a:noFill/>
                </a:ln>
                <a:solidFill>
                  <a:prstClr val="white"/>
                </a:solidFill>
                <a:effectLst/>
                <a:uLnTx/>
                <a:uFillTx/>
                <a:latin typeface="Quicksand" pitchFamily="2" charset="0"/>
                <a:ea typeface="+mn-ea"/>
                <a:cs typeface="Segoe UI" panose="020B0502040204020203" pitchFamily="34" charset="0"/>
              </a:rPr>
              <a:t>ChatBot</a:t>
            </a:r>
            <a:r>
              <a:rPr kumimoji="0" lang="en-US" sz="3600" b="0" i="0" u="none" strike="noStrike" kern="1200" cap="none" spc="-50" normalizeH="0" baseline="0" dirty="0">
                <a:ln w="3175">
                  <a:noFill/>
                </a:ln>
                <a:solidFill>
                  <a:prstClr val="white"/>
                </a:solidFill>
                <a:effectLst/>
                <a:uLnTx/>
                <a:uFillTx/>
                <a:latin typeface="Quicksand" pitchFamily="2" charset="0"/>
                <a:ea typeface="+mn-ea"/>
                <a:cs typeface="Segoe UI" panose="020B0502040204020203" pitchFamily="34" charset="0"/>
              </a:rPr>
              <a:t> Lifecycle</a:t>
            </a:r>
          </a:p>
        </p:txBody>
      </p:sp>
      <p:sp>
        <p:nvSpPr>
          <p:cNvPr id="11" name="Marcador de texto 3">
            <a:extLst>
              <a:ext uri="{FF2B5EF4-FFF2-40B4-BE49-F238E27FC236}">
                <a16:creationId xmlns:a16="http://schemas.microsoft.com/office/drawing/2014/main" id="{D1CA076C-747D-4C11-AC0C-1FDB691391BC}"/>
              </a:ext>
            </a:extLst>
          </p:cNvPr>
          <p:cNvSpPr>
            <a:spLocks noGrp="1"/>
          </p:cNvSpPr>
          <p:nvPr/>
        </p:nvSpPr>
        <p:spPr>
          <a:xfrm>
            <a:off x="-1" y="1882013"/>
            <a:ext cx="12191998" cy="338554"/>
          </a:xfrm>
          <a:prstGeom prst="rect">
            <a:avLst/>
          </a:prstGeom>
          <a:noFill/>
        </p:spPr>
        <p:txBody>
          <a:bodyPr vert="horz" wrap="square" lIns="0" tIns="0" rIns="0" bIns="0" rtlCol="0">
            <a:spAutoFit/>
          </a:bodyPr>
          <a:lstStyle>
            <a:lvl1pPr marL="0" marR="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bg1"/>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dirty="0">
                <a:ln>
                  <a:noFill/>
                </a:ln>
                <a:solidFill>
                  <a:prstClr val="white"/>
                </a:solidFill>
                <a:effectLst/>
                <a:uLnTx/>
                <a:uFillTx/>
                <a:latin typeface="Quicksand" pitchFamily="2" charset="0"/>
                <a:ea typeface="+mn-ea"/>
                <a:cs typeface="Segoe UI" panose="020B0502040204020203" pitchFamily="34" charset="0"/>
              </a:rPr>
              <a:t>Steps to developing a chatbot</a:t>
            </a:r>
          </a:p>
        </p:txBody>
      </p:sp>
    </p:spTree>
    <p:extLst>
      <p:ext uri="{BB962C8B-B14F-4D97-AF65-F5344CB8AC3E}">
        <p14:creationId xmlns:p14="http://schemas.microsoft.com/office/powerpoint/2010/main" val="1982062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562A-E633-4397-B5C2-20B124BB8294}"/>
              </a:ext>
            </a:extLst>
          </p:cNvPr>
          <p:cNvSpPr>
            <a:spLocks noGrp="1"/>
          </p:cNvSpPr>
          <p:nvPr>
            <p:ph type="title"/>
          </p:nvPr>
        </p:nvSpPr>
        <p:spPr/>
        <p:txBody>
          <a:bodyPr/>
          <a:lstStyle/>
          <a:p>
            <a:r>
              <a:rPr lang="en-US" dirty="0"/>
              <a:t>Steps for a Chatbot Development</a:t>
            </a:r>
          </a:p>
        </p:txBody>
      </p:sp>
      <p:graphicFrame>
        <p:nvGraphicFramePr>
          <p:cNvPr id="4" name="Content Placeholder 3">
            <a:extLst>
              <a:ext uri="{FF2B5EF4-FFF2-40B4-BE49-F238E27FC236}">
                <a16:creationId xmlns:a16="http://schemas.microsoft.com/office/drawing/2014/main" id="{3C49CF03-8138-4D71-B9EA-98933A4BC77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564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B140-AD01-4FAB-AF21-E61C3F1C1C12}"/>
              </a:ext>
            </a:extLst>
          </p:cNvPr>
          <p:cNvSpPr>
            <a:spLocks noGrp="1"/>
          </p:cNvSpPr>
          <p:nvPr>
            <p:ph type="title"/>
          </p:nvPr>
        </p:nvSpPr>
        <p:spPr/>
        <p:txBody>
          <a:bodyPr/>
          <a:lstStyle/>
          <a:p>
            <a:r>
              <a:rPr lang="en-US" dirty="0"/>
              <a:t>Determine the Role of the Bot and Set Goals </a:t>
            </a:r>
          </a:p>
        </p:txBody>
      </p:sp>
      <p:sp>
        <p:nvSpPr>
          <p:cNvPr id="3" name="Content Placeholder 2">
            <a:extLst>
              <a:ext uri="{FF2B5EF4-FFF2-40B4-BE49-F238E27FC236}">
                <a16:creationId xmlns:a16="http://schemas.microsoft.com/office/drawing/2014/main" id="{663E83AA-AE0E-498B-9CB0-DC4B9773FE7E}"/>
              </a:ext>
            </a:extLst>
          </p:cNvPr>
          <p:cNvSpPr>
            <a:spLocks noGrp="1"/>
          </p:cNvSpPr>
          <p:nvPr>
            <p:ph idx="1"/>
          </p:nvPr>
        </p:nvSpPr>
        <p:spPr/>
        <p:txBody>
          <a:bodyPr>
            <a:normAutofit/>
          </a:bodyPr>
          <a:lstStyle/>
          <a:p>
            <a:pPr marL="0" indent="0">
              <a:buNone/>
            </a:pPr>
            <a:r>
              <a:rPr lang="en-US" sz="1800" dirty="0"/>
              <a:t>Before you start anything, identify what you want your bot to do and be specific. Identify all required features and address the implementation tasks. Doing this upfront will lead to a robust chatbot and ideally one that can deal with the majority of topics your contact center handles today, including strategies on how to handle unknown answers to questions.</a:t>
            </a:r>
          </a:p>
          <a:p>
            <a:pPr marL="0" indent="0">
              <a:buNone/>
            </a:pPr>
            <a:r>
              <a:rPr lang="en-US" sz="1800" b="1" dirty="0"/>
              <a:t>Researching targeted users:</a:t>
            </a:r>
            <a:r>
              <a:rPr lang="en-US" sz="1800" dirty="0"/>
              <a:t> Who are your users? What are their objectives, needs, and expectations? What is the context for their interaction with the bot? What is their environment? How will your bot help? What services should your bot provide? </a:t>
            </a:r>
          </a:p>
          <a:p>
            <a:pPr marL="0" indent="0">
              <a:buNone/>
            </a:pPr>
            <a:r>
              <a:rPr lang="en-US" sz="1800" b="1" dirty="0"/>
              <a:t>Defining bot personas: </a:t>
            </a:r>
            <a:r>
              <a:rPr lang="en-US" sz="1800" dirty="0"/>
              <a:t>How should your bot look (for instance, an avatar)? What should it be called?  ? What are your bot’s values? What is your bot’s personality? What tone of voice should your bot use? How would your bot handle in different situations? How should your bot respond (proactive, reactive, exception management)?</a:t>
            </a:r>
          </a:p>
        </p:txBody>
      </p:sp>
    </p:spTree>
    <p:extLst>
      <p:ext uri="{BB962C8B-B14F-4D97-AF65-F5344CB8AC3E}">
        <p14:creationId xmlns:p14="http://schemas.microsoft.com/office/powerpoint/2010/main" val="2894050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D4E-EF74-4C9E-880B-ACDD9DF3DE90}"/>
              </a:ext>
            </a:extLst>
          </p:cNvPr>
          <p:cNvSpPr>
            <a:spLocks noGrp="1"/>
          </p:cNvSpPr>
          <p:nvPr>
            <p:ph type="title"/>
          </p:nvPr>
        </p:nvSpPr>
        <p:spPr/>
        <p:txBody>
          <a:bodyPr/>
          <a:lstStyle/>
          <a:p>
            <a:r>
              <a:rPr lang="en-US" dirty="0"/>
              <a:t>Create the Conversational Architecture </a:t>
            </a:r>
          </a:p>
        </p:txBody>
      </p:sp>
      <p:sp>
        <p:nvSpPr>
          <p:cNvPr id="3" name="Content Placeholder 2">
            <a:extLst>
              <a:ext uri="{FF2B5EF4-FFF2-40B4-BE49-F238E27FC236}">
                <a16:creationId xmlns:a16="http://schemas.microsoft.com/office/drawing/2014/main" id="{217D46A8-D219-457B-9136-ABC064676D34}"/>
              </a:ext>
            </a:extLst>
          </p:cNvPr>
          <p:cNvSpPr>
            <a:spLocks noGrp="1"/>
          </p:cNvSpPr>
          <p:nvPr>
            <p:ph idx="1"/>
          </p:nvPr>
        </p:nvSpPr>
        <p:spPr/>
        <p:txBody>
          <a:bodyPr>
            <a:normAutofit/>
          </a:bodyPr>
          <a:lstStyle/>
          <a:p>
            <a:pPr marL="0" indent="0">
              <a:buNone/>
            </a:pPr>
            <a:r>
              <a:rPr lang="en-US" sz="1800" dirty="0"/>
              <a:t>The conversational architecture enables creation of a fulfilling experience to your user. You would need to identify the scope of our bot, and how you will manage workflows. Do you have context? Is this a single turn or multi-turn bot? </a:t>
            </a:r>
          </a:p>
          <a:p>
            <a:pPr marL="0" indent="0">
              <a:buNone/>
            </a:pPr>
            <a:r>
              <a:rPr lang="en-US" sz="1800" b="1" dirty="0"/>
              <a:t>Evaluate and pick the channel:</a:t>
            </a:r>
            <a:r>
              <a:rPr lang="en-US" sz="1800" dirty="0"/>
              <a:t> Where are you carrying this new experience? Is this channel creating app fatigue?</a:t>
            </a:r>
          </a:p>
          <a:p>
            <a:pPr marL="0" indent="0">
              <a:buNone/>
            </a:pPr>
            <a:r>
              <a:rPr lang="en-US" sz="1800" b="1" dirty="0"/>
              <a:t>Design your integrations: </a:t>
            </a:r>
            <a:r>
              <a:rPr lang="en-US" sz="1800" dirty="0"/>
              <a:t>are there already existing integrations and/or data that be used to support the bot experience? </a:t>
            </a:r>
          </a:p>
          <a:p>
            <a:endParaRPr lang="en-US" sz="1800" dirty="0"/>
          </a:p>
        </p:txBody>
      </p:sp>
    </p:spTree>
    <p:extLst>
      <p:ext uri="{BB962C8B-B14F-4D97-AF65-F5344CB8AC3E}">
        <p14:creationId xmlns:p14="http://schemas.microsoft.com/office/powerpoint/2010/main" val="1249386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0DBA-5205-42A7-A215-448A558F8572}"/>
              </a:ext>
            </a:extLst>
          </p:cNvPr>
          <p:cNvSpPr>
            <a:spLocks noGrp="1"/>
          </p:cNvSpPr>
          <p:nvPr>
            <p:ph type="title"/>
          </p:nvPr>
        </p:nvSpPr>
        <p:spPr/>
        <p:txBody>
          <a:bodyPr/>
          <a:lstStyle/>
          <a:p>
            <a:r>
              <a:rPr lang="en-US" dirty="0"/>
              <a:t>Design Dialogs and Storyboards. </a:t>
            </a:r>
          </a:p>
        </p:txBody>
      </p:sp>
      <p:sp>
        <p:nvSpPr>
          <p:cNvPr id="3" name="Content Placeholder 2">
            <a:extLst>
              <a:ext uri="{FF2B5EF4-FFF2-40B4-BE49-F238E27FC236}">
                <a16:creationId xmlns:a16="http://schemas.microsoft.com/office/drawing/2014/main" id="{76FC1B0E-C95E-43ED-AE2B-7D0753EE5C36}"/>
              </a:ext>
            </a:extLst>
          </p:cNvPr>
          <p:cNvSpPr>
            <a:spLocks noGrp="1"/>
          </p:cNvSpPr>
          <p:nvPr>
            <p:ph idx="1"/>
          </p:nvPr>
        </p:nvSpPr>
        <p:spPr/>
        <p:txBody>
          <a:bodyPr>
            <a:normAutofit/>
          </a:bodyPr>
          <a:lstStyle/>
          <a:p>
            <a:pPr marL="0" lvl="0" indent="0">
              <a:buNone/>
            </a:pPr>
            <a:r>
              <a:rPr lang="en-US" sz="1800" dirty="0"/>
              <a:t>You need to think about how your bot will respond to they users, and how you would need to start thinking about the bot design. This would define the experience the bot would demonstrate in different points in the conversation.</a:t>
            </a:r>
          </a:p>
          <a:p>
            <a:pPr marL="0" lvl="0" indent="0">
              <a:buNone/>
            </a:pPr>
            <a:r>
              <a:rPr lang="en-US" sz="1800" b="1" dirty="0"/>
              <a:t>Storyboarding bot scenarios: </a:t>
            </a:r>
            <a:r>
              <a:rPr lang="en-US" sz="1800" dirty="0"/>
              <a:t>What is the user journey for your bot’s targeted users? What should your bot do and not do? What are the priorities of your bot’s use cases? </a:t>
            </a:r>
          </a:p>
          <a:p>
            <a:pPr marL="0" lvl="0" indent="0">
              <a:buNone/>
            </a:pPr>
            <a:r>
              <a:rPr lang="en-US" sz="1800" b="1" dirty="0"/>
              <a:t>Designing conversation flow: </a:t>
            </a:r>
            <a:r>
              <a:rPr lang="en-US" sz="1800" dirty="0"/>
              <a:t>What conversational flows can you expect for your main use cases? Simple QA, push notifications, step-by-step instructions, or more complex interactions? </a:t>
            </a:r>
          </a:p>
          <a:p>
            <a:endParaRPr lang="en-US" sz="1800" dirty="0"/>
          </a:p>
        </p:txBody>
      </p:sp>
    </p:spTree>
    <p:extLst>
      <p:ext uri="{BB962C8B-B14F-4D97-AF65-F5344CB8AC3E}">
        <p14:creationId xmlns:p14="http://schemas.microsoft.com/office/powerpoint/2010/main" val="1679374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466A-C38D-4B05-817D-AB3F915CE44D}"/>
              </a:ext>
            </a:extLst>
          </p:cNvPr>
          <p:cNvSpPr>
            <a:spLocks noGrp="1"/>
          </p:cNvSpPr>
          <p:nvPr>
            <p:ph type="title"/>
          </p:nvPr>
        </p:nvSpPr>
        <p:spPr/>
        <p:txBody>
          <a:bodyPr/>
          <a:lstStyle/>
          <a:p>
            <a:r>
              <a:rPr lang="en-US" dirty="0"/>
              <a:t>Collect Chat Data </a:t>
            </a:r>
          </a:p>
        </p:txBody>
      </p:sp>
      <p:sp>
        <p:nvSpPr>
          <p:cNvPr id="3" name="Content Placeholder 2">
            <a:extLst>
              <a:ext uri="{FF2B5EF4-FFF2-40B4-BE49-F238E27FC236}">
                <a16:creationId xmlns:a16="http://schemas.microsoft.com/office/drawing/2014/main" id="{A970BDAB-6991-4414-A400-033514E447BA}"/>
              </a:ext>
            </a:extLst>
          </p:cNvPr>
          <p:cNvSpPr>
            <a:spLocks noGrp="1"/>
          </p:cNvSpPr>
          <p:nvPr>
            <p:ph idx="1"/>
          </p:nvPr>
        </p:nvSpPr>
        <p:spPr/>
        <p:txBody>
          <a:bodyPr>
            <a:normAutofit/>
          </a:bodyPr>
          <a:lstStyle/>
          <a:p>
            <a:pPr marL="0" indent="0">
              <a:buNone/>
            </a:pPr>
            <a:r>
              <a:rPr lang="en-US" sz="1800" dirty="0"/>
              <a:t>No matter what platform you use to create your bot, one of the most important resources you will need is a collection of sentences reflecting different ways to express each one of the intents and entity values your bot will need to recognize. This resource needs to be highly tied to the actual usage of the bot, and not an automated process that fuzzes data. </a:t>
            </a:r>
          </a:p>
          <a:p>
            <a:pPr marL="0" indent="0">
              <a:buNone/>
            </a:pPr>
            <a:r>
              <a:rPr lang="en-US" sz="1800" b="1" dirty="0"/>
              <a:t>I already have the data: </a:t>
            </a:r>
            <a:r>
              <a:rPr lang="en-US" sz="1800" dirty="0"/>
              <a:t>an ideal resource is actual conversational content with the customers. Make sure to plan the use of the data you have to include data for actual conversations</a:t>
            </a:r>
          </a:p>
          <a:p>
            <a:pPr marL="0" indent="0">
              <a:buNone/>
            </a:pPr>
            <a:r>
              <a:rPr lang="en-US" sz="1800" b="1" dirty="0"/>
              <a:t>I don’t have the data, designing data collection: </a:t>
            </a:r>
            <a:r>
              <a:rPr lang="en-US" sz="1800" dirty="0"/>
              <a:t>Remember </a:t>
            </a:r>
            <a:r>
              <a:rPr lang="en-US" sz="1800" u="sng" dirty="0"/>
              <a:t>diversity is key</a:t>
            </a:r>
            <a:r>
              <a:rPr lang="en-US" sz="1800" dirty="0"/>
              <a:t>, and make sure that the data itself comes with the actual representation, including errors users use.</a:t>
            </a:r>
          </a:p>
        </p:txBody>
      </p:sp>
    </p:spTree>
    <p:extLst>
      <p:ext uri="{BB962C8B-B14F-4D97-AF65-F5344CB8AC3E}">
        <p14:creationId xmlns:p14="http://schemas.microsoft.com/office/powerpoint/2010/main" val="3765433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4927-AA07-4FC9-8254-258238CDCB95}"/>
              </a:ext>
            </a:extLst>
          </p:cNvPr>
          <p:cNvSpPr>
            <a:spLocks noGrp="1"/>
          </p:cNvSpPr>
          <p:nvPr>
            <p:ph type="title"/>
          </p:nvPr>
        </p:nvSpPr>
        <p:spPr/>
        <p:txBody>
          <a:bodyPr/>
          <a:lstStyle/>
          <a:p>
            <a:r>
              <a:rPr lang="en-US"/>
              <a:t>Pick a Platform and a Development Approach </a:t>
            </a:r>
            <a:endParaRPr lang="en-US" dirty="0"/>
          </a:p>
        </p:txBody>
      </p:sp>
      <p:sp>
        <p:nvSpPr>
          <p:cNvPr id="3" name="Content Placeholder 2">
            <a:extLst>
              <a:ext uri="{FF2B5EF4-FFF2-40B4-BE49-F238E27FC236}">
                <a16:creationId xmlns:a16="http://schemas.microsoft.com/office/drawing/2014/main" id="{20427312-63D5-4963-8046-2993FD3CF1A4}"/>
              </a:ext>
            </a:extLst>
          </p:cNvPr>
          <p:cNvSpPr>
            <a:spLocks noGrp="1"/>
          </p:cNvSpPr>
          <p:nvPr>
            <p:ph idx="1"/>
          </p:nvPr>
        </p:nvSpPr>
        <p:spPr/>
        <p:txBody>
          <a:bodyPr>
            <a:normAutofit/>
          </a:bodyPr>
          <a:lstStyle/>
          <a:p>
            <a:pPr marL="0" indent="0">
              <a:buNone/>
            </a:pPr>
            <a:r>
              <a:rPr lang="en-US" sz="1800" dirty="0"/>
              <a:t>Starting to bring things together in this step: the conversational architecture, the dialogue flow and storyboard, the platform you have selected, and the data you have collected. </a:t>
            </a:r>
          </a:p>
          <a:p>
            <a:pPr marL="0" indent="0">
              <a:buNone/>
            </a:pPr>
            <a:r>
              <a:rPr lang="en-US" sz="1800" b="1" dirty="0"/>
              <a:t>Determine how to map incoming text to output: </a:t>
            </a:r>
            <a:r>
              <a:rPr lang="en-US" sz="1800" dirty="0"/>
              <a:t>are you using rules? Is this a FAQ bot? Do I leverage Machine Learning in this mapping?</a:t>
            </a:r>
          </a:p>
          <a:p>
            <a:pPr marL="0" indent="0">
              <a:buNone/>
            </a:pPr>
            <a:r>
              <a:rPr lang="en-US" sz="1800" b="1" dirty="0"/>
              <a:t>Determine the best platform to develop your bot: </a:t>
            </a:r>
            <a:r>
              <a:rPr lang="en-US" sz="1800" dirty="0"/>
              <a:t>what simplifies your development, deployment and maintainability? Always look ahead</a:t>
            </a:r>
          </a:p>
        </p:txBody>
      </p:sp>
    </p:spTree>
    <p:extLst>
      <p:ext uri="{BB962C8B-B14F-4D97-AF65-F5344CB8AC3E}">
        <p14:creationId xmlns:p14="http://schemas.microsoft.com/office/powerpoint/2010/main" val="250613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What is Natural Language Understanding (NLU)?</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r>
              <a:rPr lang="en-US" sz="2400" dirty="0"/>
              <a:t>NLU directly enables Human-Computer Interaction (HCI) in the form of </a:t>
            </a:r>
            <a:r>
              <a:rPr lang="en-US" sz="2400" b="1" dirty="0"/>
              <a:t>dialogues/conversations</a:t>
            </a:r>
            <a:r>
              <a:rPr lang="en-US" sz="2400" dirty="0"/>
              <a:t>. </a:t>
            </a:r>
          </a:p>
          <a:p>
            <a:pPr lvl="1"/>
            <a:r>
              <a:rPr lang="en-US" sz="2000" dirty="0"/>
              <a:t>Enables computers to understand commands without the formalized syntax of computer languages </a:t>
            </a:r>
          </a:p>
          <a:p>
            <a:pPr lvl="1"/>
            <a:r>
              <a:rPr lang="en-US" sz="2000" dirty="0"/>
              <a:t>Enables computers to communicate back to humans in their own languages.</a:t>
            </a:r>
          </a:p>
          <a:p>
            <a:r>
              <a:rPr lang="en-US" sz="2400" dirty="0"/>
              <a:t>NLU is tasked with communicating with untrained individuals and understanding their </a:t>
            </a:r>
            <a:r>
              <a:rPr lang="en-US" sz="2400" b="1" i="1" dirty="0"/>
              <a:t>intent</a:t>
            </a:r>
            <a:r>
              <a:rPr lang="en-US" sz="2400" dirty="0"/>
              <a:t>, and </a:t>
            </a:r>
            <a:r>
              <a:rPr lang="en-US" sz="2400" b="1" i="1" dirty="0"/>
              <a:t>entities</a:t>
            </a:r>
            <a:r>
              <a:rPr lang="en-US" sz="2400" dirty="0"/>
              <a:t> meaning that NLU goes beyond understanding words and interprets meaning. </a:t>
            </a:r>
          </a:p>
          <a:p>
            <a:r>
              <a:rPr lang="en-US" sz="2400" dirty="0"/>
              <a:t>NLU should be programmed with the ability to understand meaning despite common human errors like mispronunciations or transposed letters or words.</a:t>
            </a:r>
          </a:p>
        </p:txBody>
      </p:sp>
    </p:spTree>
    <p:extLst>
      <p:ext uri="{BB962C8B-B14F-4D97-AF65-F5344CB8AC3E}">
        <p14:creationId xmlns:p14="http://schemas.microsoft.com/office/powerpoint/2010/main" val="2192626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A8E7F45-D6CD-475E-98F6-200B30E8F64A}"/>
              </a:ext>
            </a:extLst>
          </p:cNvPr>
          <p:cNvGrpSpPr/>
          <p:nvPr/>
        </p:nvGrpSpPr>
        <p:grpSpPr>
          <a:xfrm>
            <a:off x="4996372" y="1567051"/>
            <a:ext cx="2898424" cy="2931185"/>
            <a:chOff x="4462972" y="1709462"/>
            <a:chExt cx="3403138" cy="3455523"/>
          </a:xfrm>
        </p:grpSpPr>
        <p:sp>
          <p:nvSpPr>
            <p:cNvPr id="93" name="Oval 92">
              <a:extLst>
                <a:ext uri="{FF2B5EF4-FFF2-40B4-BE49-F238E27FC236}">
                  <a16:creationId xmlns:a16="http://schemas.microsoft.com/office/drawing/2014/main" id="{C777D430-6169-D747-9F82-3A73D95DBDFE}"/>
                </a:ext>
              </a:extLst>
            </p:cNvPr>
            <p:cNvSpPr/>
            <p:nvPr/>
          </p:nvSpPr>
          <p:spPr>
            <a:xfrm>
              <a:off x="4462972" y="1709462"/>
              <a:ext cx="3403138" cy="3455523"/>
            </a:xfrm>
            <a:prstGeom prst="ellipse">
              <a:avLst/>
            </a:prstGeom>
            <a:solidFill>
              <a:srgbClr val="02B6F1"/>
            </a:solidFill>
            <a:ln w="2857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92694223-7E99-3B48-BCA5-338827231794}"/>
                </a:ext>
              </a:extLst>
            </p:cNvPr>
            <p:cNvSpPr/>
            <p:nvPr/>
          </p:nvSpPr>
          <p:spPr>
            <a:xfrm>
              <a:off x="4553408" y="1801288"/>
              <a:ext cx="3222268" cy="3271868"/>
            </a:xfrm>
            <a:prstGeom prst="ellipse">
              <a:avLst/>
            </a:prstGeom>
            <a:solidFill>
              <a:schemeClr val="bg1">
                <a:lumMod val="50000"/>
              </a:schemeClr>
            </a:solidFill>
            <a:ln w="2857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TextBox 94">
              <a:extLst>
                <a:ext uri="{FF2B5EF4-FFF2-40B4-BE49-F238E27FC236}">
                  <a16:creationId xmlns:a16="http://schemas.microsoft.com/office/drawing/2014/main" id="{A569BD6B-6816-454F-BFAB-A19C07C5D8EA}"/>
                </a:ext>
              </a:extLst>
            </p:cNvPr>
            <p:cNvSpPr txBox="1"/>
            <p:nvPr/>
          </p:nvSpPr>
          <p:spPr>
            <a:xfrm>
              <a:off x="5421723" y="1977683"/>
              <a:ext cx="1427197" cy="308407"/>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BOT Intelligence</a:t>
              </a:r>
              <a:endParaRPr kumimoji="0" lang="en-GB"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
          <p:nvSpPr>
            <p:cNvPr id="109" name="TextBox 108">
              <a:extLst>
                <a:ext uri="{FF2B5EF4-FFF2-40B4-BE49-F238E27FC236}">
                  <a16:creationId xmlns:a16="http://schemas.microsoft.com/office/drawing/2014/main" id="{86BD5B03-854F-8F47-9EA6-ABDD5EF70A00}"/>
                </a:ext>
              </a:extLst>
            </p:cNvPr>
            <p:cNvSpPr txBox="1"/>
            <p:nvPr/>
          </p:nvSpPr>
          <p:spPr>
            <a:xfrm>
              <a:off x="5653162" y="4369527"/>
              <a:ext cx="1106659" cy="435399"/>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Language Understanding</a:t>
              </a:r>
            </a:p>
          </p:txBody>
        </p:sp>
        <p:sp>
          <p:nvSpPr>
            <p:cNvPr id="110" name="TextBox 109">
              <a:extLst>
                <a:ext uri="{FF2B5EF4-FFF2-40B4-BE49-F238E27FC236}">
                  <a16:creationId xmlns:a16="http://schemas.microsoft.com/office/drawing/2014/main" id="{B0F61469-676E-2A4B-B593-54D2D0F57701}"/>
                </a:ext>
              </a:extLst>
            </p:cNvPr>
            <p:cNvSpPr txBox="1"/>
            <p:nvPr/>
          </p:nvSpPr>
          <p:spPr>
            <a:xfrm>
              <a:off x="4483301" y="3079300"/>
              <a:ext cx="961179" cy="272124"/>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Speech</a:t>
              </a:r>
            </a:p>
          </p:txBody>
        </p:sp>
        <p:sp>
          <p:nvSpPr>
            <p:cNvPr id="111" name="TextBox 110">
              <a:extLst>
                <a:ext uri="{FF2B5EF4-FFF2-40B4-BE49-F238E27FC236}">
                  <a16:creationId xmlns:a16="http://schemas.microsoft.com/office/drawing/2014/main" id="{BC9F0171-FABE-EC45-9394-BD8B960CA755}"/>
                </a:ext>
              </a:extLst>
            </p:cNvPr>
            <p:cNvSpPr txBox="1"/>
            <p:nvPr/>
          </p:nvSpPr>
          <p:spPr>
            <a:xfrm>
              <a:off x="7000201" y="4073521"/>
              <a:ext cx="585242" cy="272124"/>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Vision</a:t>
              </a:r>
            </a:p>
          </p:txBody>
        </p:sp>
        <p:sp>
          <p:nvSpPr>
            <p:cNvPr id="112" name="TextBox 111">
              <a:extLst>
                <a:ext uri="{FF2B5EF4-FFF2-40B4-BE49-F238E27FC236}">
                  <a16:creationId xmlns:a16="http://schemas.microsoft.com/office/drawing/2014/main" id="{03B487B8-01D2-AB47-A6EF-22CD1CF0823E}"/>
                </a:ext>
              </a:extLst>
            </p:cNvPr>
            <p:cNvSpPr txBox="1"/>
            <p:nvPr/>
          </p:nvSpPr>
          <p:spPr>
            <a:xfrm>
              <a:off x="4793234" y="4127388"/>
              <a:ext cx="524809" cy="272124"/>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err="1">
                  <a:ln>
                    <a:noFill/>
                  </a:ln>
                  <a:solidFill>
                    <a:srgbClr val="FFFFFF"/>
                  </a:solidFill>
                  <a:effectLst/>
                  <a:uLnTx/>
                  <a:uFillTx/>
                  <a:latin typeface="Segoe UI"/>
                  <a:ea typeface="+mn-ea"/>
                  <a:cs typeface="Segoe UI" panose="020B0502040204020203" pitchFamily="34" charset="0"/>
                </a:rPr>
                <a:t>QnA</a:t>
              </a:r>
              <a:endParaRPr kumimoji="0" lang="en-GB" sz="900" b="0" i="0" u="none" strike="noStrike" kern="1200" cap="none" spc="0" normalizeH="0" baseline="0" noProof="0">
                <a:ln>
                  <a:noFill/>
                </a:ln>
                <a:solidFill>
                  <a:srgbClr val="FFFFFF"/>
                </a:solidFill>
                <a:effectLst/>
                <a:uLnTx/>
                <a:uFillTx/>
                <a:latin typeface="Segoe UI"/>
                <a:ea typeface="+mn-ea"/>
                <a:cs typeface="Segoe UI" panose="020B0502040204020203" pitchFamily="34" charset="0"/>
              </a:endParaRPr>
            </a:p>
          </p:txBody>
        </p:sp>
        <p:sp>
          <p:nvSpPr>
            <p:cNvPr id="113" name="speech_2" title="Icon of a chat bubble">
              <a:extLst>
                <a:ext uri="{FF2B5EF4-FFF2-40B4-BE49-F238E27FC236}">
                  <a16:creationId xmlns:a16="http://schemas.microsoft.com/office/drawing/2014/main" id="{F9194FAD-CB08-0548-A617-EABA62452146}"/>
                </a:ext>
              </a:extLst>
            </p:cNvPr>
            <p:cNvSpPr>
              <a:spLocks noChangeAspect="1" noEditPoints="1"/>
            </p:cNvSpPr>
            <p:nvPr/>
          </p:nvSpPr>
          <p:spPr bwMode="auto">
            <a:xfrm>
              <a:off x="4800921" y="2798090"/>
              <a:ext cx="325938" cy="289554"/>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14" name="speech_5" title="Icon of two overlapping chat bubbles">
              <a:extLst>
                <a:ext uri="{FF2B5EF4-FFF2-40B4-BE49-F238E27FC236}">
                  <a16:creationId xmlns:a16="http://schemas.microsoft.com/office/drawing/2014/main" id="{A1EA0AE8-4642-5344-80E1-8EFDB3065430}"/>
                </a:ext>
              </a:extLst>
            </p:cNvPr>
            <p:cNvSpPr>
              <a:spLocks noChangeAspect="1" noEditPoints="1"/>
            </p:cNvSpPr>
            <p:nvPr/>
          </p:nvSpPr>
          <p:spPr bwMode="auto">
            <a:xfrm>
              <a:off x="4879385" y="3853352"/>
              <a:ext cx="352506" cy="275621"/>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pic>
          <p:nvPicPr>
            <p:cNvPr id="115" name="Picture 114">
              <a:extLst>
                <a:ext uri="{FF2B5EF4-FFF2-40B4-BE49-F238E27FC236}">
                  <a16:creationId xmlns:a16="http://schemas.microsoft.com/office/drawing/2014/main" id="{62DC56E1-5023-7B46-AD52-9D242BB6C9EA}"/>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81923" y="4744842"/>
              <a:ext cx="249139" cy="252975"/>
            </a:xfrm>
            <a:prstGeom prst="rect">
              <a:avLst/>
            </a:prstGeom>
          </p:spPr>
        </p:pic>
        <p:pic>
          <p:nvPicPr>
            <p:cNvPr id="116" name="Picture 115">
              <a:extLst>
                <a:ext uri="{FF2B5EF4-FFF2-40B4-BE49-F238E27FC236}">
                  <a16:creationId xmlns:a16="http://schemas.microsoft.com/office/drawing/2014/main" id="{D7A6FAAD-B96C-6448-9134-C59FBFFC79F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141247" y="3819570"/>
              <a:ext cx="303153" cy="310033"/>
            </a:xfrm>
            <a:prstGeom prst="rect">
              <a:avLst/>
            </a:prstGeom>
          </p:spPr>
        </p:pic>
      </p:grpSp>
      <p:grpSp>
        <p:nvGrpSpPr>
          <p:cNvPr id="121" name="Group 120">
            <a:extLst>
              <a:ext uri="{FF2B5EF4-FFF2-40B4-BE49-F238E27FC236}">
                <a16:creationId xmlns:a16="http://schemas.microsoft.com/office/drawing/2014/main" id="{6BE72E74-C249-433E-88E2-2D591BA0F617}"/>
              </a:ext>
            </a:extLst>
          </p:cNvPr>
          <p:cNvGrpSpPr/>
          <p:nvPr/>
        </p:nvGrpSpPr>
        <p:grpSpPr>
          <a:xfrm>
            <a:off x="8120661" y="0"/>
            <a:ext cx="1874240" cy="2047588"/>
            <a:chOff x="7587260" y="300471"/>
            <a:chExt cx="2200609" cy="2413866"/>
          </a:xfrm>
        </p:grpSpPr>
        <p:cxnSp>
          <p:nvCxnSpPr>
            <p:cNvPr id="2" name="Straight Connector 1">
              <a:extLst>
                <a:ext uri="{FF2B5EF4-FFF2-40B4-BE49-F238E27FC236}">
                  <a16:creationId xmlns:a16="http://schemas.microsoft.com/office/drawing/2014/main" id="{E0612CE4-66F6-6143-8898-7D9CE4137668}"/>
                </a:ext>
              </a:extLst>
            </p:cNvPr>
            <p:cNvCxnSpPr>
              <a:cxnSpLocks/>
            </p:cNvCxnSpPr>
            <p:nvPr/>
          </p:nvCxnSpPr>
          <p:spPr>
            <a:xfrm rot="18900000" flipV="1">
              <a:off x="7587260" y="2706387"/>
              <a:ext cx="1492679" cy="7950"/>
            </a:xfrm>
            <a:prstGeom prst="line">
              <a:avLst/>
            </a:prstGeom>
            <a:noFill/>
            <a:ln w="25400" cap="flat" cmpd="sng" algn="ctr">
              <a:solidFill>
                <a:srgbClr val="02B6F1"/>
              </a:solidFill>
              <a:prstDash val="sysDot"/>
            </a:ln>
            <a:effectLst/>
          </p:spPr>
        </p:cxnSp>
        <p:sp>
          <p:nvSpPr>
            <p:cNvPr id="4" name="Rectangle 3">
              <a:extLst>
                <a:ext uri="{FF2B5EF4-FFF2-40B4-BE49-F238E27FC236}">
                  <a16:creationId xmlns:a16="http://schemas.microsoft.com/office/drawing/2014/main" id="{AE4C2283-CA19-0B4D-AEE0-A640AC3537AA}"/>
                </a:ext>
              </a:extLst>
            </p:cNvPr>
            <p:cNvSpPr/>
            <p:nvPr/>
          </p:nvSpPr>
          <p:spPr>
            <a:xfrm>
              <a:off x="8280942" y="443692"/>
              <a:ext cx="1133426" cy="507965"/>
            </a:xfrm>
            <a:prstGeom prst="rect">
              <a:avLst/>
            </a:prstGeom>
          </p:spPr>
          <p:txBody>
            <a:bodyPr wrap="non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Knowledge </a:t>
              </a: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Sources</a:t>
              </a:r>
            </a:p>
          </p:txBody>
        </p:sp>
        <p:pic>
          <p:nvPicPr>
            <p:cNvPr id="5" name="Picture 4">
              <a:extLst>
                <a:ext uri="{FF2B5EF4-FFF2-40B4-BE49-F238E27FC236}">
                  <a16:creationId xmlns:a16="http://schemas.microsoft.com/office/drawing/2014/main" id="{0AA026E6-8AB0-E743-91CA-7BBAF6A7C2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5232" y="914936"/>
              <a:ext cx="365439" cy="365439"/>
            </a:xfrm>
            <a:prstGeom prst="rect">
              <a:avLst/>
            </a:prstGeom>
          </p:spPr>
        </p:pic>
        <p:sp>
          <p:nvSpPr>
            <p:cNvPr id="6" name="TextBox 5">
              <a:extLst>
                <a:ext uri="{FF2B5EF4-FFF2-40B4-BE49-F238E27FC236}">
                  <a16:creationId xmlns:a16="http://schemas.microsoft.com/office/drawing/2014/main" id="{04B33D63-FD65-CF46-AC32-6D96BE14787D}"/>
                </a:ext>
              </a:extLst>
            </p:cNvPr>
            <p:cNvSpPr txBox="1"/>
            <p:nvPr/>
          </p:nvSpPr>
          <p:spPr>
            <a:xfrm>
              <a:off x="8960405" y="1313247"/>
              <a:ext cx="827325" cy="362833"/>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FFFFFF">
                      <a:lumMod val="50000"/>
                    </a:srgbClr>
                  </a:solidFill>
                  <a:effectLst/>
                  <a:uLnTx/>
                  <a:uFillTx/>
                  <a:latin typeface="Segoe UI"/>
                  <a:ea typeface="+mn-ea"/>
                  <a:cs typeface="Segoe UI" panose="020B0502040204020203" pitchFamily="34" charset="0"/>
                </a:rPr>
                <a:t>Manuals (PDF)</a:t>
              </a:r>
            </a:p>
          </p:txBody>
        </p:sp>
        <p:sp>
          <p:nvSpPr>
            <p:cNvPr id="7" name="TextBox 6">
              <a:extLst>
                <a:ext uri="{FF2B5EF4-FFF2-40B4-BE49-F238E27FC236}">
                  <a16:creationId xmlns:a16="http://schemas.microsoft.com/office/drawing/2014/main" id="{C90650E8-32BD-8841-A233-EEC097D96E8D}"/>
                </a:ext>
              </a:extLst>
            </p:cNvPr>
            <p:cNvSpPr txBox="1"/>
            <p:nvPr/>
          </p:nvSpPr>
          <p:spPr>
            <a:xfrm>
              <a:off x="8325550" y="1817653"/>
              <a:ext cx="1044211" cy="235841"/>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lumMod val="50000"/>
                    </a:srgbClr>
                  </a:solidFill>
                  <a:effectLst/>
                  <a:uLnTx/>
                  <a:uFillTx/>
                  <a:latin typeface="Segoe UI"/>
                  <a:ea typeface="+mn-ea"/>
                  <a:cs typeface="Segoe UI" panose="020B0502040204020203" pitchFamily="34" charset="0"/>
                </a:rPr>
                <a:t>Data Sources</a:t>
              </a:r>
            </a:p>
          </p:txBody>
        </p:sp>
        <p:sp>
          <p:nvSpPr>
            <p:cNvPr id="8" name="TextBox 7">
              <a:extLst>
                <a:ext uri="{FF2B5EF4-FFF2-40B4-BE49-F238E27FC236}">
                  <a16:creationId xmlns:a16="http://schemas.microsoft.com/office/drawing/2014/main" id="{794E6B4D-A9FA-604F-ACFB-B92D5B94A5F5}"/>
                </a:ext>
              </a:extLst>
            </p:cNvPr>
            <p:cNvSpPr txBox="1"/>
            <p:nvPr/>
          </p:nvSpPr>
          <p:spPr>
            <a:xfrm>
              <a:off x="7915489" y="1314361"/>
              <a:ext cx="911182" cy="362833"/>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lumMod val="50000"/>
                    </a:srgbClr>
                  </a:solidFill>
                  <a:effectLst/>
                  <a:uLnTx/>
                  <a:uFillTx/>
                  <a:latin typeface="Segoe UI"/>
                  <a:ea typeface="+mn-ea"/>
                  <a:cs typeface="Segoe UI" panose="020B0502040204020203" pitchFamily="34" charset="0"/>
                </a:rPr>
                <a:t>General Knowledge</a:t>
              </a:r>
            </a:p>
          </p:txBody>
        </p:sp>
        <p:sp>
          <p:nvSpPr>
            <p:cNvPr id="9" name="Database_EFC7" title="Icon of a cylinder">
              <a:extLst>
                <a:ext uri="{FF2B5EF4-FFF2-40B4-BE49-F238E27FC236}">
                  <a16:creationId xmlns:a16="http://schemas.microsoft.com/office/drawing/2014/main" id="{3229CBB0-3D24-444A-8FDA-C4717C4485A8}"/>
                </a:ext>
              </a:extLst>
            </p:cNvPr>
            <p:cNvSpPr>
              <a:spLocks noChangeAspect="1" noEditPoints="1"/>
            </p:cNvSpPr>
            <p:nvPr/>
          </p:nvSpPr>
          <p:spPr bwMode="auto">
            <a:xfrm>
              <a:off x="8751203" y="1575609"/>
              <a:ext cx="192765" cy="2505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solidFill>
                  <a:srgbClr val="353535"/>
                </a:solidFill>
                <a:effectLst/>
                <a:uLnTx/>
                <a:uFillTx/>
                <a:latin typeface="Segoe UI Semilight"/>
                <a:ea typeface="+mn-ea"/>
                <a:cs typeface="+mn-cs"/>
              </a:endParaRPr>
            </a:p>
          </p:txBody>
        </p:sp>
        <p:pic>
          <p:nvPicPr>
            <p:cNvPr id="10" name="Picture 9">
              <a:extLst>
                <a:ext uri="{FF2B5EF4-FFF2-40B4-BE49-F238E27FC236}">
                  <a16:creationId xmlns:a16="http://schemas.microsoft.com/office/drawing/2014/main" id="{10DE52EE-6F14-7E4E-ADA5-EB448C5C6602}"/>
                </a:ext>
              </a:extLst>
            </p:cNvPr>
            <p:cNvPicPr>
              <a:picLocks noChangeAspect="1"/>
            </p:cNvPicPr>
            <p:nvPr/>
          </p:nvPicPr>
          <p:blipFill>
            <a:blip r:embed="rId6"/>
            <a:stretch>
              <a:fillRect/>
            </a:stretch>
          </p:blipFill>
          <p:spPr>
            <a:xfrm>
              <a:off x="8147574" y="961946"/>
              <a:ext cx="346666" cy="308643"/>
            </a:xfrm>
            <a:prstGeom prst="rect">
              <a:avLst/>
            </a:prstGeom>
          </p:spPr>
        </p:pic>
        <p:sp>
          <p:nvSpPr>
            <p:cNvPr id="11" name="Oval 10">
              <a:extLst>
                <a:ext uri="{FF2B5EF4-FFF2-40B4-BE49-F238E27FC236}">
                  <a16:creationId xmlns:a16="http://schemas.microsoft.com/office/drawing/2014/main" id="{EC3B00D7-BC02-B543-805B-FFCE8E5FED4A}"/>
                </a:ext>
              </a:extLst>
            </p:cNvPr>
            <p:cNvSpPr/>
            <p:nvPr/>
          </p:nvSpPr>
          <p:spPr>
            <a:xfrm>
              <a:off x="8624148" y="1007094"/>
              <a:ext cx="447013" cy="453894"/>
            </a:xfrm>
            <a:prstGeom prst="ellipse">
              <a:avLst/>
            </a:prstGeom>
            <a:solidFill>
              <a:schemeClr val="bg1">
                <a:lumMod val="50000"/>
              </a:schemeClr>
            </a:solidFill>
            <a:ln w="2857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4F2F368-3A52-C346-B363-542D08A2487A}"/>
                </a:ext>
              </a:extLst>
            </p:cNvPr>
            <p:cNvSpPr/>
            <p:nvPr/>
          </p:nvSpPr>
          <p:spPr>
            <a:xfrm flipH="1">
              <a:off x="7907442" y="300471"/>
              <a:ext cx="1880427" cy="1879710"/>
            </a:xfrm>
            <a:prstGeom prst="ellipse">
              <a:avLst/>
            </a:prstGeom>
            <a:noFill/>
            <a:ln w="25400" cap="flat" cmpd="sng" algn="ctr">
              <a:solidFill>
                <a:srgbClr val="02B6F1"/>
              </a:solid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22" name="Group 121">
            <a:extLst>
              <a:ext uri="{FF2B5EF4-FFF2-40B4-BE49-F238E27FC236}">
                <a16:creationId xmlns:a16="http://schemas.microsoft.com/office/drawing/2014/main" id="{10065C3B-C958-43A3-B043-9394753332FE}"/>
              </a:ext>
            </a:extLst>
          </p:cNvPr>
          <p:cNvGrpSpPr/>
          <p:nvPr/>
        </p:nvGrpSpPr>
        <p:grpSpPr>
          <a:xfrm>
            <a:off x="8440841" y="3213059"/>
            <a:ext cx="1601543" cy="2677722"/>
            <a:chOff x="7907441" y="3400810"/>
            <a:chExt cx="1880426" cy="3156720"/>
          </a:xfrm>
        </p:grpSpPr>
        <p:cxnSp>
          <p:nvCxnSpPr>
            <p:cNvPr id="3" name="Straight Connector 2">
              <a:extLst>
                <a:ext uri="{FF2B5EF4-FFF2-40B4-BE49-F238E27FC236}">
                  <a16:creationId xmlns:a16="http://schemas.microsoft.com/office/drawing/2014/main" id="{984A5D02-4BA2-E341-BF15-1D916444C142}"/>
                </a:ext>
              </a:extLst>
            </p:cNvPr>
            <p:cNvCxnSpPr>
              <a:cxnSpLocks/>
            </p:cNvCxnSpPr>
            <p:nvPr/>
          </p:nvCxnSpPr>
          <p:spPr>
            <a:xfrm rot="2700000">
              <a:off x="7599683" y="4143175"/>
              <a:ext cx="1492679" cy="7950"/>
            </a:xfrm>
            <a:prstGeom prst="line">
              <a:avLst/>
            </a:prstGeom>
            <a:noFill/>
            <a:ln w="25400" cap="flat" cmpd="sng" algn="ctr">
              <a:solidFill>
                <a:srgbClr val="02B6F1"/>
              </a:solidFill>
              <a:prstDash val="sysDot"/>
            </a:ln>
            <a:effectLst/>
          </p:spPr>
        </p:cxnSp>
        <p:sp>
          <p:nvSpPr>
            <p:cNvPr id="14" name="Rectangle 13">
              <a:extLst>
                <a:ext uri="{FF2B5EF4-FFF2-40B4-BE49-F238E27FC236}">
                  <a16:creationId xmlns:a16="http://schemas.microsoft.com/office/drawing/2014/main" id="{F969E7D9-7312-8144-BB78-A04CA8542A7B}"/>
                </a:ext>
              </a:extLst>
            </p:cNvPr>
            <p:cNvSpPr/>
            <p:nvPr/>
          </p:nvSpPr>
          <p:spPr>
            <a:xfrm>
              <a:off x="8352461" y="4861463"/>
              <a:ext cx="990383" cy="507965"/>
            </a:xfrm>
            <a:prstGeom prst="rect">
              <a:avLst/>
            </a:prstGeom>
          </p:spPr>
          <p:txBody>
            <a:bodyPr wrap="non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3</a:t>
              </a:r>
              <a:r>
                <a:rPr kumimoji="0" lang="en-GB" sz="1050" b="1" i="0" u="none" strike="noStrike" kern="1200" cap="none" spc="0" normalizeH="0" baseline="30000" noProof="0" dirty="0">
                  <a:ln>
                    <a:noFill/>
                  </a:ln>
                  <a:solidFill>
                    <a:prstClr val="black"/>
                  </a:solidFill>
                  <a:effectLst/>
                  <a:uLnTx/>
                  <a:uFillTx/>
                  <a:latin typeface="Segoe UI"/>
                  <a:ea typeface="+mn-ea"/>
                  <a:cs typeface="Segoe UI" panose="020B0502040204020203" pitchFamily="34" charset="0"/>
                </a:rPr>
                <a:t>rd</a:t>
              </a:r>
              <a:r>
                <a:rPr kumimoji="0" lang="en-GB" sz="1050" b="1"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 Party</a:t>
              </a: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Assistants</a:t>
              </a:r>
            </a:p>
          </p:txBody>
        </p:sp>
        <p:sp>
          <p:nvSpPr>
            <p:cNvPr id="15" name="Oval 14">
              <a:extLst>
                <a:ext uri="{FF2B5EF4-FFF2-40B4-BE49-F238E27FC236}">
                  <a16:creationId xmlns:a16="http://schemas.microsoft.com/office/drawing/2014/main" id="{48681FCE-F84D-314A-8082-36B239253852}"/>
                </a:ext>
              </a:extLst>
            </p:cNvPr>
            <p:cNvSpPr/>
            <p:nvPr/>
          </p:nvSpPr>
          <p:spPr>
            <a:xfrm>
              <a:off x="8624147" y="5395308"/>
              <a:ext cx="447013" cy="453893"/>
            </a:xfrm>
            <a:prstGeom prst="ellipse">
              <a:avLst/>
            </a:prstGeom>
            <a:solidFill>
              <a:schemeClr val="bg1">
                <a:lumMod val="50000"/>
              </a:schemeClr>
            </a:solidFill>
            <a:ln w="2857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people_7" title="Icon of two people">
              <a:extLst>
                <a:ext uri="{FF2B5EF4-FFF2-40B4-BE49-F238E27FC236}">
                  <a16:creationId xmlns:a16="http://schemas.microsoft.com/office/drawing/2014/main" id="{C5634B81-8D1F-8149-A084-CF1F5593F99A}"/>
                </a:ext>
              </a:extLst>
            </p:cNvPr>
            <p:cNvSpPr>
              <a:spLocks noChangeAspect="1" noEditPoints="1"/>
            </p:cNvSpPr>
            <p:nvPr/>
          </p:nvSpPr>
          <p:spPr bwMode="auto">
            <a:xfrm>
              <a:off x="8717512" y="5476285"/>
              <a:ext cx="243988" cy="266362"/>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Oval 16">
              <a:extLst>
                <a:ext uri="{FF2B5EF4-FFF2-40B4-BE49-F238E27FC236}">
                  <a16:creationId xmlns:a16="http://schemas.microsoft.com/office/drawing/2014/main" id="{0E331A04-76A4-084A-BEF3-C357D1BB8727}"/>
                </a:ext>
              </a:extLst>
            </p:cNvPr>
            <p:cNvSpPr/>
            <p:nvPr/>
          </p:nvSpPr>
          <p:spPr>
            <a:xfrm flipH="1">
              <a:off x="7907441" y="4677820"/>
              <a:ext cx="1880426" cy="1879710"/>
            </a:xfrm>
            <a:prstGeom prst="ellipse">
              <a:avLst/>
            </a:prstGeom>
            <a:noFill/>
            <a:ln w="25400" cap="flat" cmpd="sng" algn="ctr">
              <a:solidFill>
                <a:srgbClr val="02B6F1"/>
              </a:solid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20" name="Group 119">
            <a:extLst>
              <a:ext uri="{FF2B5EF4-FFF2-40B4-BE49-F238E27FC236}">
                <a16:creationId xmlns:a16="http://schemas.microsoft.com/office/drawing/2014/main" id="{114EF1F5-8883-4BFB-90BE-9E8AF6746B7B}"/>
              </a:ext>
            </a:extLst>
          </p:cNvPr>
          <p:cNvGrpSpPr/>
          <p:nvPr/>
        </p:nvGrpSpPr>
        <p:grpSpPr>
          <a:xfrm>
            <a:off x="8367515" y="2139795"/>
            <a:ext cx="3465847" cy="3535070"/>
            <a:chOff x="7834115" y="2174181"/>
            <a:chExt cx="4069369" cy="4167433"/>
          </a:xfrm>
        </p:grpSpPr>
        <p:sp>
          <p:nvSpPr>
            <p:cNvPr id="18" name="Rectangle 17">
              <a:extLst>
                <a:ext uri="{FF2B5EF4-FFF2-40B4-BE49-F238E27FC236}">
                  <a16:creationId xmlns:a16="http://schemas.microsoft.com/office/drawing/2014/main" id="{CCC974B3-A430-9740-BBFA-53E5C51D323D}"/>
                </a:ext>
              </a:extLst>
            </p:cNvPr>
            <p:cNvSpPr/>
            <p:nvPr/>
          </p:nvSpPr>
          <p:spPr bwMode="auto">
            <a:xfrm>
              <a:off x="10505644" y="5055684"/>
              <a:ext cx="255635" cy="3611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942B8F9D-E5F8-5847-8FC8-21280A36BB10}"/>
                </a:ext>
              </a:extLst>
            </p:cNvPr>
            <p:cNvSpPr/>
            <p:nvPr/>
          </p:nvSpPr>
          <p:spPr bwMode="auto">
            <a:xfrm>
              <a:off x="10505644" y="5641193"/>
              <a:ext cx="255635" cy="269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0F7A9984-0B37-2D4D-B268-23B120014AC0}"/>
                </a:ext>
              </a:extLst>
            </p:cNvPr>
            <p:cNvSpPr/>
            <p:nvPr/>
          </p:nvSpPr>
          <p:spPr bwMode="auto">
            <a:xfrm>
              <a:off x="10505644" y="6071881"/>
              <a:ext cx="255635" cy="269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ctangle 26">
              <a:extLst>
                <a:ext uri="{FF2B5EF4-FFF2-40B4-BE49-F238E27FC236}">
                  <a16:creationId xmlns:a16="http://schemas.microsoft.com/office/drawing/2014/main" id="{09FD7E7F-31F0-2D47-A820-D79D3557F512}"/>
                </a:ext>
              </a:extLst>
            </p:cNvPr>
            <p:cNvSpPr/>
            <p:nvPr/>
          </p:nvSpPr>
          <p:spPr>
            <a:xfrm>
              <a:off x="9585317" y="2422341"/>
              <a:ext cx="2095890" cy="308408"/>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Business Process</a:t>
              </a:r>
            </a:p>
          </p:txBody>
        </p:sp>
        <p:sp>
          <p:nvSpPr>
            <p:cNvPr id="28" name="Oval 27">
              <a:extLst>
                <a:ext uri="{FF2B5EF4-FFF2-40B4-BE49-F238E27FC236}">
                  <a16:creationId xmlns:a16="http://schemas.microsoft.com/office/drawing/2014/main" id="{3B8B8664-0670-3B41-B769-5A7329A0AF1E}"/>
                </a:ext>
              </a:extLst>
            </p:cNvPr>
            <p:cNvSpPr/>
            <p:nvPr/>
          </p:nvSpPr>
          <p:spPr>
            <a:xfrm>
              <a:off x="10372251" y="3178146"/>
              <a:ext cx="509759" cy="517606"/>
            </a:xfrm>
            <a:prstGeom prst="ellipse">
              <a:avLst/>
            </a:prstGeom>
            <a:solidFill>
              <a:schemeClr val="bg1">
                <a:lumMod val="50000"/>
              </a:schemeClr>
            </a:solidFill>
            <a:ln w="2857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Freeform 28" title="Icon of a gear with a wrench">
              <a:extLst>
                <a:ext uri="{FF2B5EF4-FFF2-40B4-BE49-F238E27FC236}">
                  <a16:creationId xmlns:a16="http://schemas.microsoft.com/office/drawing/2014/main" id="{D5D852D1-229D-4040-8825-FEC80B056B0A}"/>
                </a:ext>
              </a:extLst>
            </p:cNvPr>
            <p:cNvSpPr>
              <a:spLocks noChangeAspect="1" noEditPoints="1"/>
            </p:cNvSpPr>
            <p:nvPr/>
          </p:nvSpPr>
          <p:spPr bwMode="auto">
            <a:xfrm>
              <a:off x="10482112" y="3299396"/>
              <a:ext cx="338240" cy="311437"/>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5875" cap="sq">
              <a:solidFill>
                <a:srgbClr val="FFFFFF">
                  <a:lumMod val="95000"/>
                </a:srgbClr>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36" name="Oval 35">
              <a:extLst>
                <a:ext uri="{FF2B5EF4-FFF2-40B4-BE49-F238E27FC236}">
                  <a16:creationId xmlns:a16="http://schemas.microsoft.com/office/drawing/2014/main" id="{E725AC19-FE03-F849-81A9-BD8CAC1448C3}"/>
                </a:ext>
              </a:extLst>
            </p:cNvPr>
            <p:cNvSpPr/>
            <p:nvPr/>
          </p:nvSpPr>
          <p:spPr>
            <a:xfrm>
              <a:off x="9377951" y="2174181"/>
              <a:ext cx="2525533" cy="2525533"/>
            </a:xfrm>
            <a:prstGeom prst="ellipse">
              <a:avLst/>
            </a:prstGeom>
            <a:noFill/>
            <a:ln w="25400" cap="flat" cmpd="sng" algn="ctr">
              <a:solidFill>
                <a:srgbClr val="02B6F1"/>
              </a:solid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7">
              <a:extLst>
                <a:ext uri="{FF2B5EF4-FFF2-40B4-BE49-F238E27FC236}">
                  <a16:creationId xmlns:a16="http://schemas.microsoft.com/office/drawing/2014/main" id="{C1311A91-B3B1-1F41-B3C4-8984334C1979}"/>
                </a:ext>
              </a:extLst>
            </p:cNvPr>
            <p:cNvCxnSpPr>
              <a:cxnSpLocks/>
              <a:endCxn id="36" idx="2"/>
            </p:cNvCxnSpPr>
            <p:nvPr/>
          </p:nvCxnSpPr>
          <p:spPr>
            <a:xfrm>
              <a:off x="7834115" y="3428998"/>
              <a:ext cx="1543836" cy="7950"/>
            </a:xfrm>
            <a:prstGeom prst="line">
              <a:avLst/>
            </a:prstGeom>
            <a:noFill/>
            <a:ln w="25400" cap="flat" cmpd="sng" algn="ctr">
              <a:solidFill>
                <a:srgbClr val="02B6F1"/>
              </a:solidFill>
              <a:prstDash val="sysDot"/>
            </a:ln>
            <a:effectLst/>
          </p:spPr>
        </p:cxnSp>
      </p:grpSp>
      <p:grpSp>
        <p:nvGrpSpPr>
          <p:cNvPr id="123" name="Group 122">
            <a:extLst>
              <a:ext uri="{FF2B5EF4-FFF2-40B4-BE49-F238E27FC236}">
                <a16:creationId xmlns:a16="http://schemas.microsoft.com/office/drawing/2014/main" id="{B12F6E58-BB09-4B2E-AB8D-60A07545C792}"/>
              </a:ext>
            </a:extLst>
          </p:cNvPr>
          <p:cNvGrpSpPr/>
          <p:nvPr/>
        </p:nvGrpSpPr>
        <p:grpSpPr>
          <a:xfrm>
            <a:off x="6291433" y="4835742"/>
            <a:ext cx="641947" cy="896354"/>
            <a:chOff x="5758033" y="5342149"/>
            <a:chExt cx="753732" cy="1056696"/>
          </a:xfrm>
        </p:grpSpPr>
        <p:pic>
          <p:nvPicPr>
            <p:cNvPr id="45" name="Graphic 44">
              <a:extLst>
                <a:ext uri="{FF2B5EF4-FFF2-40B4-BE49-F238E27FC236}">
                  <a16:creationId xmlns:a16="http://schemas.microsoft.com/office/drawing/2014/main" id="{4D3EAD27-2DA9-A34C-888F-4B298B5EA0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99618" y="5342149"/>
              <a:ext cx="670562" cy="670562"/>
            </a:xfrm>
            <a:prstGeom prst="rect">
              <a:avLst/>
            </a:prstGeom>
          </p:spPr>
        </p:pic>
        <p:sp>
          <p:nvSpPr>
            <p:cNvPr id="46" name="Rectangle 45">
              <a:extLst>
                <a:ext uri="{FF2B5EF4-FFF2-40B4-BE49-F238E27FC236}">
                  <a16:creationId xmlns:a16="http://schemas.microsoft.com/office/drawing/2014/main" id="{2FEE4FCC-D387-7048-9DEB-7770DAEC91CD}"/>
                </a:ext>
              </a:extLst>
            </p:cNvPr>
            <p:cNvSpPr/>
            <p:nvPr/>
          </p:nvSpPr>
          <p:spPr>
            <a:xfrm>
              <a:off x="5758033" y="6125565"/>
              <a:ext cx="753732" cy="273280"/>
            </a:xfrm>
            <a:prstGeom prst="rect">
              <a:avLst/>
            </a:prstGeom>
          </p:spPr>
          <p:txBody>
            <a:bodyPr wrap="non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176" b="1"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IoT Edge</a:t>
              </a:r>
            </a:p>
          </p:txBody>
        </p:sp>
      </p:grpSp>
      <p:grpSp>
        <p:nvGrpSpPr>
          <p:cNvPr id="100" name="Group 99">
            <a:extLst>
              <a:ext uri="{FF2B5EF4-FFF2-40B4-BE49-F238E27FC236}">
                <a16:creationId xmlns:a16="http://schemas.microsoft.com/office/drawing/2014/main" id="{60DDC8A7-15B1-48DD-ACF5-B6ABC32D8AC7}"/>
              </a:ext>
            </a:extLst>
          </p:cNvPr>
          <p:cNvGrpSpPr/>
          <p:nvPr/>
        </p:nvGrpSpPr>
        <p:grpSpPr>
          <a:xfrm>
            <a:off x="840071" y="578855"/>
            <a:ext cx="3482676" cy="5318112"/>
            <a:chOff x="306670" y="294286"/>
            <a:chExt cx="4089129" cy="6269430"/>
          </a:xfrm>
        </p:grpSpPr>
        <p:sp>
          <p:nvSpPr>
            <p:cNvPr id="47" name="keyboard" title="Icon of a keyboard">
              <a:extLst>
                <a:ext uri="{FF2B5EF4-FFF2-40B4-BE49-F238E27FC236}">
                  <a16:creationId xmlns:a16="http://schemas.microsoft.com/office/drawing/2014/main" id="{1D8F704F-60E1-2C47-9B98-A472F84A4AFB}"/>
                </a:ext>
              </a:extLst>
            </p:cNvPr>
            <p:cNvSpPr>
              <a:spLocks noChangeAspect="1" noEditPoints="1"/>
            </p:cNvSpPr>
            <p:nvPr/>
          </p:nvSpPr>
          <p:spPr bwMode="auto">
            <a:xfrm>
              <a:off x="802977" y="3758408"/>
              <a:ext cx="364600" cy="203747"/>
            </a:xfrm>
            <a:custGeom>
              <a:avLst/>
              <a:gdLst>
                <a:gd name="T0" fmla="*/ 238 w 238"/>
                <a:gd name="T1" fmla="*/ 63 h 133"/>
                <a:gd name="T2" fmla="*/ 238 w 238"/>
                <a:gd name="T3" fmla="*/ 133 h 133"/>
                <a:gd name="T4" fmla="*/ 0 w 238"/>
                <a:gd name="T5" fmla="*/ 133 h 133"/>
                <a:gd name="T6" fmla="*/ 0 w 238"/>
                <a:gd name="T7" fmla="*/ 0 h 133"/>
                <a:gd name="T8" fmla="*/ 238 w 238"/>
                <a:gd name="T9" fmla="*/ 0 h 133"/>
                <a:gd name="T10" fmla="*/ 238 w 238"/>
                <a:gd name="T11" fmla="*/ 63 h 133"/>
                <a:gd name="T12" fmla="*/ 24 w 238"/>
                <a:gd name="T13" fmla="*/ 31 h 133"/>
                <a:gd name="T14" fmla="*/ 41 w 238"/>
                <a:gd name="T15" fmla="*/ 31 h 133"/>
                <a:gd name="T16" fmla="*/ 76 w 238"/>
                <a:gd name="T17" fmla="*/ 66 h 133"/>
                <a:gd name="T18" fmla="*/ 93 w 238"/>
                <a:gd name="T19" fmla="*/ 66 h 133"/>
                <a:gd name="T20" fmla="*/ 110 w 238"/>
                <a:gd name="T21" fmla="*/ 66 h 133"/>
                <a:gd name="T22" fmla="*/ 127 w 238"/>
                <a:gd name="T23" fmla="*/ 66 h 133"/>
                <a:gd name="T24" fmla="*/ 144 w 238"/>
                <a:gd name="T25" fmla="*/ 66 h 133"/>
                <a:gd name="T26" fmla="*/ 161 w 238"/>
                <a:gd name="T27" fmla="*/ 66 h 133"/>
                <a:gd name="T28" fmla="*/ 179 w 238"/>
                <a:gd name="T29" fmla="*/ 66 h 133"/>
                <a:gd name="T30" fmla="*/ 213 w 238"/>
                <a:gd name="T31" fmla="*/ 66 h 133"/>
                <a:gd name="T32" fmla="*/ 24 w 238"/>
                <a:gd name="T33" fmla="*/ 66 h 133"/>
                <a:gd name="T34" fmla="*/ 58 w 238"/>
                <a:gd name="T35" fmla="*/ 66 h 133"/>
                <a:gd name="T36" fmla="*/ 24 w 238"/>
                <a:gd name="T37" fmla="*/ 100 h 133"/>
                <a:gd name="T38" fmla="*/ 58 w 238"/>
                <a:gd name="T39" fmla="*/ 100 h 133"/>
                <a:gd name="T40" fmla="*/ 76 w 238"/>
                <a:gd name="T41" fmla="*/ 100 h 133"/>
                <a:gd name="T42" fmla="*/ 161 w 238"/>
                <a:gd name="T43" fmla="*/ 100 h 133"/>
                <a:gd name="T44" fmla="*/ 179 w 238"/>
                <a:gd name="T45" fmla="*/ 100 h 133"/>
                <a:gd name="T46" fmla="*/ 213 w 238"/>
                <a:gd name="T47" fmla="*/ 100 h 133"/>
                <a:gd name="T48" fmla="*/ 58 w 238"/>
                <a:gd name="T49" fmla="*/ 31 h 133"/>
                <a:gd name="T50" fmla="*/ 76 w 238"/>
                <a:gd name="T51" fmla="*/ 31 h 133"/>
                <a:gd name="T52" fmla="*/ 93 w 238"/>
                <a:gd name="T53" fmla="*/ 31 h 133"/>
                <a:gd name="T54" fmla="*/ 110 w 238"/>
                <a:gd name="T55" fmla="*/ 31 h 133"/>
                <a:gd name="T56" fmla="*/ 127 w 238"/>
                <a:gd name="T57" fmla="*/ 31 h 133"/>
                <a:gd name="T58" fmla="*/ 144 w 238"/>
                <a:gd name="T59" fmla="*/ 31 h 133"/>
                <a:gd name="T60" fmla="*/ 161 w 238"/>
                <a:gd name="T61" fmla="*/ 31 h 133"/>
                <a:gd name="T62" fmla="*/ 179 w 238"/>
                <a:gd name="T63" fmla="*/ 31 h 133"/>
                <a:gd name="T64" fmla="*/ 196 w 238"/>
                <a:gd name="T65" fmla="*/ 31 h 133"/>
                <a:gd name="T66" fmla="*/ 213 w 238"/>
                <a:gd name="T67" fmla="*/ 3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8" h="133">
                  <a:moveTo>
                    <a:pt x="238" y="63"/>
                  </a:moveTo>
                  <a:lnTo>
                    <a:pt x="238" y="133"/>
                  </a:lnTo>
                  <a:lnTo>
                    <a:pt x="0" y="133"/>
                  </a:lnTo>
                  <a:lnTo>
                    <a:pt x="0" y="0"/>
                  </a:lnTo>
                  <a:lnTo>
                    <a:pt x="238" y="0"/>
                  </a:lnTo>
                  <a:lnTo>
                    <a:pt x="238" y="63"/>
                  </a:lnTo>
                  <a:moveTo>
                    <a:pt x="24" y="31"/>
                  </a:moveTo>
                  <a:lnTo>
                    <a:pt x="41" y="31"/>
                  </a:lnTo>
                  <a:moveTo>
                    <a:pt x="76" y="66"/>
                  </a:moveTo>
                  <a:lnTo>
                    <a:pt x="93" y="66"/>
                  </a:lnTo>
                  <a:moveTo>
                    <a:pt x="110" y="66"/>
                  </a:moveTo>
                  <a:lnTo>
                    <a:pt x="127" y="66"/>
                  </a:lnTo>
                  <a:moveTo>
                    <a:pt x="144" y="66"/>
                  </a:moveTo>
                  <a:lnTo>
                    <a:pt x="161" y="66"/>
                  </a:lnTo>
                  <a:moveTo>
                    <a:pt x="179" y="66"/>
                  </a:moveTo>
                  <a:lnTo>
                    <a:pt x="213" y="66"/>
                  </a:lnTo>
                  <a:moveTo>
                    <a:pt x="24" y="66"/>
                  </a:moveTo>
                  <a:lnTo>
                    <a:pt x="58" y="66"/>
                  </a:lnTo>
                  <a:moveTo>
                    <a:pt x="24" y="100"/>
                  </a:moveTo>
                  <a:lnTo>
                    <a:pt x="58" y="100"/>
                  </a:lnTo>
                  <a:moveTo>
                    <a:pt x="76" y="100"/>
                  </a:moveTo>
                  <a:lnTo>
                    <a:pt x="161" y="100"/>
                  </a:lnTo>
                  <a:moveTo>
                    <a:pt x="179" y="100"/>
                  </a:moveTo>
                  <a:lnTo>
                    <a:pt x="213" y="100"/>
                  </a:lnTo>
                  <a:moveTo>
                    <a:pt x="58" y="31"/>
                  </a:moveTo>
                  <a:lnTo>
                    <a:pt x="76" y="31"/>
                  </a:lnTo>
                  <a:moveTo>
                    <a:pt x="93" y="31"/>
                  </a:moveTo>
                  <a:lnTo>
                    <a:pt x="110" y="31"/>
                  </a:lnTo>
                  <a:moveTo>
                    <a:pt x="127" y="31"/>
                  </a:moveTo>
                  <a:lnTo>
                    <a:pt x="144" y="31"/>
                  </a:lnTo>
                  <a:moveTo>
                    <a:pt x="161" y="31"/>
                  </a:moveTo>
                  <a:lnTo>
                    <a:pt x="179" y="31"/>
                  </a:lnTo>
                  <a:moveTo>
                    <a:pt x="196" y="31"/>
                  </a:moveTo>
                  <a:lnTo>
                    <a:pt x="213" y="31"/>
                  </a:lnTo>
                </a:path>
              </a:pathLst>
            </a:custGeom>
            <a:noFill/>
            <a:ln w="15875"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8" name="speech_2" title="Icon of a chat bubble">
              <a:extLst>
                <a:ext uri="{FF2B5EF4-FFF2-40B4-BE49-F238E27FC236}">
                  <a16:creationId xmlns:a16="http://schemas.microsoft.com/office/drawing/2014/main" id="{EC0B6FDD-0A43-3640-A6A2-14BE6219800C}"/>
                </a:ext>
              </a:extLst>
            </p:cNvPr>
            <p:cNvSpPr>
              <a:spLocks noChangeAspect="1" noEditPoints="1"/>
            </p:cNvSpPr>
            <p:nvPr/>
          </p:nvSpPr>
          <p:spPr bwMode="auto">
            <a:xfrm>
              <a:off x="1424280" y="3738721"/>
              <a:ext cx="324089" cy="28791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5875"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9" name="FingerInking_ED5F" title="Icon of a closed hand with one finger pointed and a curved line below the finger">
              <a:extLst>
                <a:ext uri="{FF2B5EF4-FFF2-40B4-BE49-F238E27FC236}">
                  <a16:creationId xmlns:a16="http://schemas.microsoft.com/office/drawing/2014/main" id="{9A5DD16B-2994-9843-B60D-D5A27D1927A9}"/>
                </a:ext>
              </a:extLst>
            </p:cNvPr>
            <p:cNvSpPr>
              <a:spLocks noChangeAspect="1" noEditPoints="1"/>
            </p:cNvSpPr>
            <p:nvPr/>
          </p:nvSpPr>
          <p:spPr bwMode="auto">
            <a:xfrm>
              <a:off x="534274" y="2982874"/>
              <a:ext cx="324011" cy="324089"/>
            </a:xfrm>
            <a:custGeom>
              <a:avLst/>
              <a:gdLst>
                <a:gd name="T0" fmla="*/ 2250 w 3750"/>
                <a:gd name="T1" fmla="*/ 1219 h 3750"/>
                <a:gd name="T2" fmla="*/ 2250 w 3750"/>
                <a:gd name="T3" fmla="*/ 1500 h 3750"/>
                <a:gd name="T4" fmla="*/ 2250 w 3750"/>
                <a:gd name="T5" fmla="*/ 250 h 3750"/>
                <a:gd name="T6" fmla="*/ 2000 w 3750"/>
                <a:gd name="T7" fmla="*/ 0 h 3750"/>
                <a:gd name="T8" fmla="*/ 1750 w 3750"/>
                <a:gd name="T9" fmla="*/ 250 h 3750"/>
                <a:gd name="T10" fmla="*/ 1750 w 3750"/>
                <a:gd name="T11" fmla="*/ 267 h 3750"/>
                <a:gd name="T12" fmla="*/ 1750 w 3750"/>
                <a:gd name="T13" fmla="*/ 2287 h 3750"/>
                <a:gd name="T14" fmla="*/ 1599 w 3750"/>
                <a:gd name="T15" fmla="*/ 2349 h 3750"/>
                <a:gd name="T16" fmla="*/ 1328 w 3750"/>
                <a:gd name="T17" fmla="*/ 2078 h 3750"/>
                <a:gd name="T18" fmla="*/ 953 w 3750"/>
                <a:gd name="T19" fmla="*/ 2078 h 3750"/>
                <a:gd name="T20" fmla="*/ 953 w 3750"/>
                <a:gd name="T21" fmla="*/ 2453 h 3750"/>
                <a:gd name="T22" fmla="*/ 1875 w 3750"/>
                <a:gd name="T23" fmla="*/ 3375 h 3750"/>
                <a:gd name="T24" fmla="*/ 2750 w 3750"/>
                <a:gd name="T25" fmla="*/ 3750 h 3750"/>
                <a:gd name="T26" fmla="*/ 3750 w 3750"/>
                <a:gd name="T27" fmla="*/ 2750 h 3750"/>
                <a:gd name="T28" fmla="*/ 3750 w 3750"/>
                <a:gd name="T29" fmla="*/ 1789 h 3750"/>
                <a:gd name="T30" fmla="*/ 3561 w 3750"/>
                <a:gd name="T31" fmla="*/ 1546 h 3750"/>
                <a:gd name="T32" fmla="*/ 2250 w 3750"/>
                <a:gd name="T33" fmla="*/ 1219 h 3750"/>
                <a:gd name="T34" fmla="*/ 2250 w 3750"/>
                <a:gd name="T35" fmla="*/ 250 h 3750"/>
                <a:gd name="T36" fmla="*/ 1291 w 3750"/>
                <a:gd name="T37" fmla="*/ 500 h 3750"/>
                <a:gd name="T38" fmla="*/ 500 w 3750"/>
                <a:gd name="T39" fmla="*/ 500 h 3750"/>
                <a:gd name="T40" fmla="*/ 500 w 3750"/>
                <a:gd name="T41" fmla="*/ 500 h 3750"/>
                <a:gd name="T42" fmla="*/ 0 w 3750"/>
                <a:gd name="T43" fmla="*/ 1000 h 3750"/>
                <a:gd name="T44" fmla="*/ 500 w 3750"/>
                <a:gd name="T45" fmla="*/ 1500 h 3750"/>
                <a:gd name="T46" fmla="*/ 2699 w 3750"/>
                <a:gd name="T47" fmla="*/ 500 h 3750"/>
                <a:gd name="T48" fmla="*/ 3000 w 3750"/>
                <a:gd name="T49" fmla="*/ 500 h 3750"/>
                <a:gd name="T50" fmla="*/ 3000 w 3750"/>
                <a:gd name="T51" fmla="*/ 500 h 3750"/>
                <a:gd name="T52" fmla="*/ 3250 w 3750"/>
                <a:gd name="T53" fmla="*/ 250 h 3750"/>
                <a:gd name="T54" fmla="*/ 3000 w 3750"/>
                <a:gd name="T55" fmla="*/ 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750">
                  <a:moveTo>
                    <a:pt x="2250" y="1219"/>
                  </a:moveTo>
                  <a:cubicBezTo>
                    <a:pt x="2250" y="1500"/>
                    <a:pt x="2250" y="1500"/>
                    <a:pt x="2250" y="1500"/>
                  </a:cubicBezTo>
                  <a:moveTo>
                    <a:pt x="2250" y="250"/>
                  </a:moveTo>
                  <a:cubicBezTo>
                    <a:pt x="2250" y="112"/>
                    <a:pt x="2138" y="0"/>
                    <a:pt x="2000" y="0"/>
                  </a:cubicBezTo>
                  <a:cubicBezTo>
                    <a:pt x="1862" y="0"/>
                    <a:pt x="1750" y="112"/>
                    <a:pt x="1750" y="250"/>
                  </a:cubicBezTo>
                  <a:cubicBezTo>
                    <a:pt x="1750" y="250"/>
                    <a:pt x="1750" y="256"/>
                    <a:pt x="1750" y="267"/>
                  </a:cubicBezTo>
                  <a:cubicBezTo>
                    <a:pt x="1750" y="436"/>
                    <a:pt x="1750" y="1804"/>
                    <a:pt x="1750" y="2287"/>
                  </a:cubicBezTo>
                  <a:cubicBezTo>
                    <a:pt x="1750" y="2366"/>
                    <a:pt x="1654" y="2404"/>
                    <a:pt x="1599" y="2349"/>
                  </a:cubicBezTo>
                  <a:cubicBezTo>
                    <a:pt x="1328" y="2078"/>
                    <a:pt x="1328" y="2078"/>
                    <a:pt x="1328" y="2078"/>
                  </a:cubicBezTo>
                  <a:cubicBezTo>
                    <a:pt x="1224" y="1974"/>
                    <a:pt x="1056" y="1974"/>
                    <a:pt x="953" y="2078"/>
                  </a:cubicBezTo>
                  <a:cubicBezTo>
                    <a:pt x="849" y="2181"/>
                    <a:pt x="849" y="2349"/>
                    <a:pt x="953" y="2453"/>
                  </a:cubicBezTo>
                  <a:cubicBezTo>
                    <a:pt x="1875" y="3375"/>
                    <a:pt x="1875" y="3375"/>
                    <a:pt x="1875" y="3375"/>
                  </a:cubicBezTo>
                  <a:cubicBezTo>
                    <a:pt x="2099" y="3607"/>
                    <a:pt x="2408" y="3750"/>
                    <a:pt x="2750" y="3750"/>
                  </a:cubicBezTo>
                  <a:cubicBezTo>
                    <a:pt x="3303" y="3750"/>
                    <a:pt x="3750" y="3303"/>
                    <a:pt x="3750" y="2750"/>
                  </a:cubicBezTo>
                  <a:cubicBezTo>
                    <a:pt x="3750" y="1789"/>
                    <a:pt x="3750" y="1789"/>
                    <a:pt x="3750" y="1789"/>
                  </a:cubicBezTo>
                  <a:cubicBezTo>
                    <a:pt x="3750" y="1674"/>
                    <a:pt x="3672" y="1574"/>
                    <a:pt x="3561" y="1546"/>
                  </a:cubicBezTo>
                  <a:cubicBezTo>
                    <a:pt x="2250" y="1219"/>
                    <a:pt x="2250" y="1219"/>
                    <a:pt x="2250" y="1219"/>
                  </a:cubicBezTo>
                  <a:lnTo>
                    <a:pt x="2250" y="250"/>
                  </a:lnTo>
                  <a:close/>
                  <a:moveTo>
                    <a:pt x="1291" y="500"/>
                  </a:moveTo>
                  <a:cubicBezTo>
                    <a:pt x="500" y="500"/>
                    <a:pt x="500" y="500"/>
                    <a:pt x="500" y="500"/>
                  </a:cubicBezTo>
                  <a:cubicBezTo>
                    <a:pt x="500" y="500"/>
                    <a:pt x="500" y="500"/>
                    <a:pt x="500" y="500"/>
                  </a:cubicBezTo>
                  <a:cubicBezTo>
                    <a:pt x="224" y="500"/>
                    <a:pt x="0" y="724"/>
                    <a:pt x="0" y="1000"/>
                  </a:cubicBezTo>
                  <a:cubicBezTo>
                    <a:pt x="0" y="1276"/>
                    <a:pt x="224" y="1500"/>
                    <a:pt x="500" y="1500"/>
                  </a:cubicBezTo>
                  <a:moveTo>
                    <a:pt x="2699" y="500"/>
                  </a:moveTo>
                  <a:cubicBezTo>
                    <a:pt x="3000" y="500"/>
                    <a:pt x="3000" y="500"/>
                    <a:pt x="3000" y="500"/>
                  </a:cubicBezTo>
                  <a:cubicBezTo>
                    <a:pt x="3000" y="500"/>
                    <a:pt x="3000" y="500"/>
                    <a:pt x="3000" y="500"/>
                  </a:cubicBezTo>
                  <a:cubicBezTo>
                    <a:pt x="3138" y="500"/>
                    <a:pt x="3250" y="388"/>
                    <a:pt x="3250" y="250"/>
                  </a:cubicBezTo>
                  <a:cubicBezTo>
                    <a:pt x="3250" y="112"/>
                    <a:pt x="3138" y="0"/>
                    <a:pt x="3000" y="0"/>
                  </a:cubicBezTo>
                </a:path>
              </a:pathLst>
            </a:custGeom>
            <a:noFill/>
            <a:ln w="15875"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0" name="TextBox 49">
              <a:extLst>
                <a:ext uri="{FF2B5EF4-FFF2-40B4-BE49-F238E27FC236}">
                  <a16:creationId xmlns:a16="http://schemas.microsoft.com/office/drawing/2014/main" id="{8D90B427-9D5D-0940-AACC-929F7B556802}"/>
                </a:ext>
              </a:extLst>
            </p:cNvPr>
            <p:cNvSpPr txBox="1"/>
            <p:nvPr/>
          </p:nvSpPr>
          <p:spPr>
            <a:xfrm>
              <a:off x="515244" y="4027415"/>
              <a:ext cx="981704" cy="241381"/>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980" b="0" i="0" u="none" strike="noStrike" kern="1200" cap="none" spc="0" normalizeH="0" baseline="0" noProof="0">
                  <a:ln>
                    <a:noFill/>
                  </a:ln>
                  <a:solidFill>
                    <a:srgbClr val="FFFFFF">
                      <a:lumMod val="50000"/>
                    </a:srgbClr>
                  </a:solidFill>
                  <a:effectLst/>
                  <a:uLnTx/>
                  <a:uFillTx/>
                  <a:latin typeface="Segoe UI"/>
                  <a:ea typeface="+mn-ea"/>
                  <a:cs typeface="Segoe UI" panose="020B0502040204020203" pitchFamily="34" charset="0"/>
                </a:rPr>
                <a:t>Type</a:t>
              </a:r>
            </a:p>
          </p:txBody>
        </p:sp>
        <p:sp>
          <p:nvSpPr>
            <p:cNvPr id="51" name="TextBox 50">
              <a:extLst>
                <a:ext uri="{FF2B5EF4-FFF2-40B4-BE49-F238E27FC236}">
                  <a16:creationId xmlns:a16="http://schemas.microsoft.com/office/drawing/2014/main" id="{4B827C5F-C426-7D45-A3E8-EBA0B0EB2A92}"/>
                </a:ext>
              </a:extLst>
            </p:cNvPr>
            <p:cNvSpPr txBox="1"/>
            <p:nvPr/>
          </p:nvSpPr>
          <p:spPr>
            <a:xfrm>
              <a:off x="1278520" y="4027415"/>
              <a:ext cx="615608" cy="241381"/>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980" b="0" i="0" u="none" strike="noStrike" kern="1200" cap="none" spc="0" normalizeH="0" baseline="0" noProof="0">
                  <a:ln>
                    <a:noFill/>
                  </a:ln>
                  <a:solidFill>
                    <a:srgbClr val="FFFFFF">
                      <a:lumMod val="50000"/>
                    </a:srgbClr>
                  </a:solidFill>
                  <a:effectLst/>
                  <a:uLnTx/>
                  <a:uFillTx/>
                  <a:latin typeface="Segoe UI"/>
                  <a:ea typeface="+mn-ea"/>
                  <a:cs typeface="Segoe UI" panose="020B0502040204020203" pitchFamily="34" charset="0"/>
                </a:rPr>
                <a:t>Speak</a:t>
              </a:r>
            </a:p>
          </p:txBody>
        </p:sp>
        <p:sp>
          <p:nvSpPr>
            <p:cNvPr id="52" name="TextBox 51">
              <a:extLst>
                <a:ext uri="{FF2B5EF4-FFF2-40B4-BE49-F238E27FC236}">
                  <a16:creationId xmlns:a16="http://schemas.microsoft.com/office/drawing/2014/main" id="{4CB13186-2AC5-7F41-8944-D83FC03F67EE}"/>
                </a:ext>
              </a:extLst>
            </p:cNvPr>
            <p:cNvSpPr txBox="1"/>
            <p:nvPr/>
          </p:nvSpPr>
          <p:spPr>
            <a:xfrm>
              <a:off x="434268" y="3324594"/>
              <a:ext cx="568544" cy="241381"/>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980" b="0" i="0" u="none" strike="noStrike" kern="1200" cap="none" spc="0" normalizeH="0" baseline="0" noProof="0">
                  <a:ln>
                    <a:noFill/>
                  </a:ln>
                  <a:solidFill>
                    <a:srgbClr val="FFFFFF">
                      <a:lumMod val="50000"/>
                    </a:srgbClr>
                  </a:solidFill>
                  <a:effectLst/>
                  <a:uLnTx/>
                  <a:uFillTx/>
                  <a:latin typeface="Segoe UI"/>
                  <a:ea typeface="+mn-ea"/>
                  <a:cs typeface="Segoe UI" panose="020B0502040204020203" pitchFamily="34" charset="0"/>
                </a:rPr>
                <a:t>Tap</a:t>
              </a:r>
            </a:p>
          </p:txBody>
        </p:sp>
        <p:sp>
          <p:nvSpPr>
            <p:cNvPr id="53" name="Oval 52">
              <a:extLst>
                <a:ext uri="{FF2B5EF4-FFF2-40B4-BE49-F238E27FC236}">
                  <a16:creationId xmlns:a16="http://schemas.microsoft.com/office/drawing/2014/main" id="{B3A48AA3-8D29-4445-9041-5871EF074995}"/>
                </a:ext>
              </a:extLst>
            </p:cNvPr>
            <p:cNvSpPr/>
            <p:nvPr/>
          </p:nvSpPr>
          <p:spPr>
            <a:xfrm>
              <a:off x="1041116" y="3147172"/>
              <a:ext cx="462310" cy="469426"/>
            </a:xfrm>
            <a:prstGeom prst="ellipse">
              <a:avLst/>
            </a:prstGeom>
            <a:solidFill>
              <a:schemeClr val="bg1">
                <a:lumMod val="50000"/>
              </a:schemeClr>
            </a:solidFill>
            <a:ln w="2857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 name="boy" title="Icon of a man">
              <a:extLst>
                <a:ext uri="{FF2B5EF4-FFF2-40B4-BE49-F238E27FC236}">
                  <a16:creationId xmlns:a16="http://schemas.microsoft.com/office/drawing/2014/main" id="{23372D8A-B095-264F-B351-E6FAD9E837A1}"/>
                </a:ext>
              </a:extLst>
            </p:cNvPr>
            <p:cNvSpPr>
              <a:spLocks noChangeAspect="1" noEditPoints="1"/>
            </p:cNvSpPr>
            <p:nvPr/>
          </p:nvSpPr>
          <p:spPr bwMode="auto">
            <a:xfrm>
              <a:off x="1187165" y="3265003"/>
              <a:ext cx="179597" cy="233761"/>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55" name="Rectangle 54">
              <a:extLst>
                <a:ext uri="{FF2B5EF4-FFF2-40B4-BE49-F238E27FC236}">
                  <a16:creationId xmlns:a16="http://schemas.microsoft.com/office/drawing/2014/main" id="{DBF2EFE3-735C-FA41-AA1C-977DCDC60A9F}"/>
                </a:ext>
              </a:extLst>
            </p:cNvPr>
            <p:cNvSpPr/>
            <p:nvPr/>
          </p:nvSpPr>
          <p:spPr>
            <a:xfrm>
              <a:off x="968566" y="2564490"/>
              <a:ext cx="636540" cy="507965"/>
            </a:xfrm>
            <a:prstGeom prst="rect">
              <a:avLst/>
            </a:prstGeom>
          </p:spPr>
          <p:txBody>
            <a:bodyPr wrap="non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User</a:t>
              </a: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Input</a:t>
              </a:r>
            </a:p>
          </p:txBody>
        </p:sp>
        <p:sp>
          <p:nvSpPr>
            <p:cNvPr id="56" name="Oval 55">
              <a:extLst>
                <a:ext uri="{FF2B5EF4-FFF2-40B4-BE49-F238E27FC236}">
                  <a16:creationId xmlns:a16="http://schemas.microsoft.com/office/drawing/2014/main" id="{44C32AAF-AA9F-8D4A-ADF7-C935ED5388CE}"/>
                </a:ext>
              </a:extLst>
            </p:cNvPr>
            <p:cNvSpPr/>
            <p:nvPr/>
          </p:nvSpPr>
          <p:spPr>
            <a:xfrm flipH="1">
              <a:off x="2185213" y="294286"/>
              <a:ext cx="1944776" cy="1944035"/>
            </a:xfrm>
            <a:prstGeom prst="ellipse">
              <a:avLst/>
            </a:prstGeom>
            <a:noFill/>
            <a:ln w="25400" cap="flat" cmpd="sng" algn="ctr">
              <a:solidFill>
                <a:srgbClr val="02B6F1"/>
              </a:solid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ABA5901B-0B4A-9644-BC19-19F844B1190E}"/>
                </a:ext>
              </a:extLst>
            </p:cNvPr>
            <p:cNvGrpSpPr/>
            <p:nvPr/>
          </p:nvGrpSpPr>
          <p:grpSpPr>
            <a:xfrm>
              <a:off x="2185213" y="4619681"/>
              <a:ext cx="1944776" cy="1944035"/>
              <a:chOff x="2185213" y="4619681"/>
              <a:chExt cx="1944776" cy="1944035"/>
            </a:xfrm>
          </p:grpSpPr>
          <p:sp>
            <p:nvSpPr>
              <p:cNvPr id="58" name="car_3" title="Icon of a car with signal lines on top">
                <a:extLst>
                  <a:ext uri="{FF2B5EF4-FFF2-40B4-BE49-F238E27FC236}">
                    <a16:creationId xmlns:a16="http://schemas.microsoft.com/office/drawing/2014/main" id="{E8744BB0-B183-7840-9861-BFF97625B96D}"/>
                  </a:ext>
                </a:extLst>
              </p:cNvPr>
              <p:cNvSpPr>
                <a:spLocks noChangeAspect="1" noEditPoints="1"/>
              </p:cNvSpPr>
              <p:nvPr/>
            </p:nvSpPr>
            <p:spPr bwMode="auto">
              <a:xfrm>
                <a:off x="3535627" y="5379373"/>
                <a:ext cx="379285" cy="284870"/>
              </a:xfrm>
              <a:custGeom>
                <a:avLst/>
                <a:gdLst>
                  <a:gd name="T0" fmla="*/ 27 w 339"/>
                  <a:gd name="T1" fmla="*/ 121 h 255"/>
                  <a:gd name="T2" fmla="*/ 287 w 339"/>
                  <a:gd name="T3" fmla="*/ 121 h 255"/>
                  <a:gd name="T4" fmla="*/ 339 w 339"/>
                  <a:gd name="T5" fmla="*/ 173 h 255"/>
                  <a:gd name="T6" fmla="*/ 339 w 339"/>
                  <a:gd name="T7" fmla="*/ 211 h 255"/>
                  <a:gd name="T8" fmla="*/ 318 w 339"/>
                  <a:gd name="T9" fmla="*/ 233 h 255"/>
                  <a:gd name="T10" fmla="*/ 294 w 339"/>
                  <a:gd name="T11" fmla="*/ 233 h 255"/>
                  <a:gd name="T12" fmla="*/ 297 w 339"/>
                  <a:gd name="T13" fmla="*/ 219 h 255"/>
                  <a:gd name="T14" fmla="*/ 261 w 339"/>
                  <a:gd name="T15" fmla="*/ 182 h 255"/>
                  <a:gd name="T16" fmla="*/ 224 w 339"/>
                  <a:gd name="T17" fmla="*/ 219 h 255"/>
                  <a:gd name="T18" fmla="*/ 261 w 339"/>
                  <a:gd name="T19" fmla="*/ 255 h 255"/>
                  <a:gd name="T20" fmla="*/ 297 w 339"/>
                  <a:gd name="T21" fmla="*/ 219 h 255"/>
                  <a:gd name="T22" fmla="*/ 95 w 339"/>
                  <a:gd name="T23" fmla="*/ 219 h 255"/>
                  <a:gd name="T24" fmla="*/ 59 w 339"/>
                  <a:gd name="T25" fmla="*/ 182 h 255"/>
                  <a:gd name="T26" fmla="*/ 22 w 339"/>
                  <a:gd name="T27" fmla="*/ 219 h 255"/>
                  <a:gd name="T28" fmla="*/ 59 w 339"/>
                  <a:gd name="T29" fmla="*/ 255 h 255"/>
                  <a:gd name="T30" fmla="*/ 95 w 339"/>
                  <a:gd name="T31" fmla="*/ 219 h 255"/>
                  <a:gd name="T32" fmla="*/ 63 w 339"/>
                  <a:gd name="T33" fmla="*/ 51 h 255"/>
                  <a:gd name="T34" fmla="*/ 10 w 339"/>
                  <a:gd name="T35" fmla="*/ 156 h 255"/>
                  <a:gd name="T36" fmla="*/ 0 w 339"/>
                  <a:gd name="T37" fmla="*/ 190 h 255"/>
                  <a:gd name="T38" fmla="*/ 24 w 339"/>
                  <a:gd name="T39" fmla="*/ 229 h 255"/>
                  <a:gd name="T40" fmla="*/ 271 w 339"/>
                  <a:gd name="T41" fmla="*/ 121 h 255"/>
                  <a:gd name="T42" fmla="*/ 222 w 339"/>
                  <a:gd name="T43" fmla="*/ 66 h 255"/>
                  <a:gd name="T44" fmla="*/ 194 w 339"/>
                  <a:gd name="T45" fmla="*/ 51 h 255"/>
                  <a:gd name="T46" fmla="*/ 37 w 339"/>
                  <a:gd name="T47" fmla="*/ 51 h 255"/>
                  <a:gd name="T48" fmla="*/ 227 w 339"/>
                  <a:gd name="T49" fmla="*/ 233 h 255"/>
                  <a:gd name="T50" fmla="*/ 92 w 339"/>
                  <a:gd name="T51" fmla="*/ 233 h 255"/>
                  <a:gd name="T52" fmla="*/ 134 w 339"/>
                  <a:gd name="T53" fmla="*/ 233 h 255"/>
                  <a:gd name="T54" fmla="*/ 134 w 339"/>
                  <a:gd name="T55" fmla="*/ 51 h 255"/>
                  <a:gd name="T56" fmla="*/ 258 w 339"/>
                  <a:gd name="T57" fmla="*/ 66 h 255"/>
                  <a:gd name="T58" fmla="*/ 269 w 339"/>
                  <a:gd name="T59" fmla="*/ 70 h 255"/>
                  <a:gd name="T60" fmla="*/ 273 w 339"/>
                  <a:gd name="T61" fmla="*/ 79 h 255"/>
                  <a:gd name="T62" fmla="*/ 305 w 339"/>
                  <a:gd name="T63" fmla="*/ 79 h 255"/>
                  <a:gd name="T64" fmla="*/ 292 w 339"/>
                  <a:gd name="T65" fmla="*/ 47 h 255"/>
                  <a:gd name="T66" fmla="*/ 258 w 339"/>
                  <a:gd name="T67" fmla="*/ 33 h 255"/>
                  <a:gd name="T68" fmla="*/ 339 w 339"/>
                  <a:gd name="T69" fmla="*/ 79 h 255"/>
                  <a:gd name="T70" fmla="*/ 316 w 339"/>
                  <a:gd name="T71" fmla="*/ 23 h 255"/>
                  <a:gd name="T72" fmla="*/ 258 w 339"/>
                  <a:gd name="T7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255">
                    <a:moveTo>
                      <a:pt x="27" y="121"/>
                    </a:moveTo>
                    <a:cubicBezTo>
                      <a:pt x="287" y="121"/>
                      <a:pt x="287" y="121"/>
                      <a:pt x="287" y="121"/>
                    </a:cubicBezTo>
                    <a:cubicBezTo>
                      <a:pt x="316" y="121"/>
                      <a:pt x="339" y="145"/>
                      <a:pt x="339" y="173"/>
                    </a:cubicBezTo>
                    <a:cubicBezTo>
                      <a:pt x="339" y="211"/>
                      <a:pt x="339" y="211"/>
                      <a:pt x="339" y="211"/>
                    </a:cubicBezTo>
                    <a:cubicBezTo>
                      <a:pt x="339" y="223"/>
                      <a:pt x="330" y="233"/>
                      <a:pt x="318" y="233"/>
                    </a:cubicBezTo>
                    <a:cubicBezTo>
                      <a:pt x="294" y="233"/>
                      <a:pt x="294" y="233"/>
                      <a:pt x="294" y="233"/>
                    </a:cubicBezTo>
                    <a:moveTo>
                      <a:pt x="297" y="219"/>
                    </a:moveTo>
                    <a:cubicBezTo>
                      <a:pt x="297" y="199"/>
                      <a:pt x="281" y="182"/>
                      <a:pt x="261" y="182"/>
                    </a:cubicBezTo>
                    <a:cubicBezTo>
                      <a:pt x="241" y="182"/>
                      <a:pt x="224" y="199"/>
                      <a:pt x="224" y="219"/>
                    </a:cubicBezTo>
                    <a:cubicBezTo>
                      <a:pt x="224" y="239"/>
                      <a:pt x="241" y="255"/>
                      <a:pt x="261" y="255"/>
                    </a:cubicBezTo>
                    <a:cubicBezTo>
                      <a:pt x="281" y="255"/>
                      <a:pt x="297" y="239"/>
                      <a:pt x="297" y="219"/>
                    </a:cubicBezTo>
                    <a:close/>
                    <a:moveTo>
                      <a:pt x="95" y="219"/>
                    </a:moveTo>
                    <a:cubicBezTo>
                      <a:pt x="95" y="199"/>
                      <a:pt x="79" y="182"/>
                      <a:pt x="59" y="182"/>
                    </a:cubicBezTo>
                    <a:cubicBezTo>
                      <a:pt x="39" y="182"/>
                      <a:pt x="22" y="199"/>
                      <a:pt x="22" y="219"/>
                    </a:cubicBezTo>
                    <a:cubicBezTo>
                      <a:pt x="22" y="239"/>
                      <a:pt x="39" y="255"/>
                      <a:pt x="59" y="255"/>
                    </a:cubicBezTo>
                    <a:cubicBezTo>
                      <a:pt x="79" y="255"/>
                      <a:pt x="95" y="239"/>
                      <a:pt x="95" y="219"/>
                    </a:cubicBezTo>
                    <a:close/>
                    <a:moveTo>
                      <a:pt x="63" y="51"/>
                    </a:moveTo>
                    <a:cubicBezTo>
                      <a:pt x="63" y="51"/>
                      <a:pt x="20" y="135"/>
                      <a:pt x="10" y="156"/>
                    </a:cubicBezTo>
                    <a:cubicBezTo>
                      <a:pt x="0" y="178"/>
                      <a:pt x="0" y="190"/>
                      <a:pt x="0" y="190"/>
                    </a:cubicBezTo>
                    <a:cubicBezTo>
                      <a:pt x="0" y="205"/>
                      <a:pt x="9" y="224"/>
                      <a:pt x="24" y="229"/>
                    </a:cubicBezTo>
                    <a:moveTo>
                      <a:pt x="271" y="121"/>
                    </a:moveTo>
                    <a:cubicBezTo>
                      <a:pt x="222" y="66"/>
                      <a:pt x="222" y="66"/>
                      <a:pt x="222" y="66"/>
                    </a:cubicBezTo>
                    <a:cubicBezTo>
                      <a:pt x="214" y="56"/>
                      <a:pt x="206" y="51"/>
                      <a:pt x="194" y="51"/>
                    </a:cubicBezTo>
                    <a:cubicBezTo>
                      <a:pt x="37" y="51"/>
                      <a:pt x="37" y="51"/>
                      <a:pt x="37" y="51"/>
                    </a:cubicBezTo>
                    <a:moveTo>
                      <a:pt x="227" y="233"/>
                    </a:moveTo>
                    <a:cubicBezTo>
                      <a:pt x="92" y="233"/>
                      <a:pt x="92" y="233"/>
                      <a:pt x="92" y="233"/>
                    </a:cubicBezTo>
                    <a:moveTo>
                      <a:pt x="134" y="233"/>
                    </a:moveTo>
                    <a:cubicBezTo>
                      <a:pt x="134" y="51"/>
                      <a:pt x="134" y="51"/>
                      <a:pt x="134" y="51"/>
                    </a:cubicBezTo>
                    <a:moveTo>
                      <a:pt x="258" y="66"/>
                    </a:moveTo>
                    <a:cubicBezTo>
                      <a:pt x="262" y="66"/>
                      <a:pt x="266" y="67"/>
                      <a:pt x="269" y="70"/>
                    </a:cubicBezTo>
                    <a:cubicBezTo>
                      <a:pt x="271" y="73"/>
                      <a:pt x="273" y="76"/>
                      <a:pt x="273" y="79"/>
                    </a:cubicBezTo>
                    <a:moveTo>
                      <a:pt x="305" y="79"/>
                    </a:moveTo>
                    <a:cubicBezTo>
                      <a:pt x="305" y="67"/>
                      <a:pt x="301" y="56"/>
                      <a:pt x="292" y="47"/>
                    </a:cubicBezTo>
                    <a:cubicBezTo>
                      <a:pt x="283" y="38"/>
                      <a:pt x="270" y="33"/>
                      <a:pt x="258" y="33"/>
                    </a:cubicBezTo>
                    <a:moveTo>
                      <a:pt x="339" y="79"/>
                    </a:moveTo>
                    <a:cubicBezTo>
                      <a:pt x="339" y="59"/>
                      <a:pt x="331" y="39"/>
                      <a:pt x="316" y="23"/>
                    </a:cubicBezTo>
                    <a:cubicBezTo>
                      <a:pt x="300" y="7"/>
                      <a:pt x="279" y="0"/>
                      <a:pt x="258" y="0"/>
                    </a:cubicBezTo>
                  </a:path>
                </a:pathLst>
              </a:custGeom>
              <a:noFill/>
              <a:ln w="15875" cap="flat">
                <a:solidFill>
                  <a:srgbClr val="FFFFFF">
                    <a:lumMod val="50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9" name="house" title="Icon of a house">
                <a:extLst>
                  <a:ext uri="{FF2B5EF4-FFF2-40B4-BE49-F238E27FC236}">
                    <a16:creationId xmlns:a16="http://schemas.microsoft.com/office/drawing/2014/main" id="{A3F44AC6-F943-5A42-A12F-272283E2695B}"/>
                  </a:ext>
                </a:extLst>
              </p:cNvPr>
              <p:cNvSpPr>
                <a:spLocks noChangeAspect="1" noEditPoints="1"/>
              </p:cNvSpPr>
              <p:nvPr/>
            </p:nvSpPr>
            <p:spPr bwMode="auto">
              <a:xfrm>
                <a:off x="2671254" y="5914387"/>
                <a:ext cx="305825" cy="271297"/>
              </a:xfrm>
              <a:custGeom>
                <a:avLst/>
                <a:gdLst>
                  <a:gd name="T0" fmla="*/ 0 w 248"/>
                  <a:gd name="T1" fmla="*/ 123 h 220"/>
                  <a:gd name="T2" fmla="*/ 124 w 248"/>
                  <a:gd name="T3" fmla="*/ 0 h 220"/>
                  <a:gd name="T4" fmla="*/ 248 w 248"/>
                  <a:gd name="T5" fmla="*/ 123 h 220"/>
                  <a:gd name="T6" fmla="*/ 27 w 248"/>
                  <a:gd name="T7" fmla="*/ 97 h 220"/>
                  <a:gd name="T8" fmla="*/ 27 w 248"/>
                  <a:gd name="T9" fmla="*/ 220 h 220"/>
                  <a:gd name="T10" fmla="*/ 98 w 248"/>
                  <a:gd name="T11" fmla="*/ 220 h 220"/>
                  <a:gd name="T12" fmla="*/ 98 w 248"/>
                  <a:gd name="T13" fmla="*/ 131 h 220"/>
                  <a:gd name="T14" fmla="*/ 152 w 248"/>
                  <a:gd name="T15" fmla="*/ 131 h 220"/>
                  <a:gd name="T16" fmla="*/ 152 w 248"/>
                  <a:gd name="T17" fmla="*/ 220 h 220"/>
                  <a:gd name="T18" fmla="*/ 222 w 248"/>
                  <a:gd name="T19" fmla="*/ 220 h 220"/>
                  <a:gd name="T20" fmla="*/ 222 w 248"/>
                  <a:gd name="T21" fmla="*/ 9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20">
                    <a:moveTo>
                      <a:pt x="0" y="123"/>
                    </a:moveTo>
                    <a:lnTo>
                      <a:pt x="124" y="0"/>
                    </a:lnTo>
                    <a:lnTo>
                      <a:pt x="248" y="123"/>
                    </a:lnTo>
                    <a:moveTo>
                      <a:pt x="27" y="97"/>
                    </a:moveTo>
                    <a:lnTo>
                      <a:pt x="27" y="220"/>
                    </a:lnTo>
                    <a:lnTo>
                      <a:pt x="98" y="220"/>
                    </a:lnTo>
                    <a:lnTo>
                      <a:pt x="98" y="131"/>
                    </a:lnTo>
                    <a:lnTo>
                      <a:pt x="152" y="131"/>
                    </a:lnTo>
                    <a:lnTo>
                      <a:pt x="152" y="220"/>
                    </a:lnTo>
                    <a:lnTo>
                      <a:pt x="222" y="220"/>
                    </a:lnTo>
                    <a:lnTo>
                      <a:pt x="222" y="97"/>
                    </a:lnTo>
                  </a:path>
                </a:pathLst>
              </a:custGeom>
              <a:noFill/>
              <a:ln w="15875" cap="flat">
                <a:solidFill>
                  <a:srgbClr val="FFFFFF">
                    <a:lumMod val="50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0" name="AlarmClock_E919" title="Icon of an alarm clock">
                <a:extLst>
                  <a:ext uri="{FF2B5EF4-FFF2-40B4-BE49-F238E27FC236}">
                    <a16:creationId xmlns:a16="http://schemas.microsoft.com/office/drawing/2014/main" id="{1A44BFAA-A5B4-E044-8BE0-BA1CA4FF52DE}"/>
                  </a:ext>
                </a:extLst>
              </p:cNvPr>
              <p:cNvSpPr>
                <a:spLocks noChangeAspect="1" noEditPoints="1"/>
              </p:cNvSpPr>
              <p:nvPr/>
            </p:nvSpPr>
            <p:spPr bwMode="auto">
              <a:xfrm>
                <a:off x="3391833" y="5908982"/>
                <a:ext cx="305023" cy="284869"/>
              </a:xfrm>
              <a:custGeom>
                <a:avLst/>
                <a:gdLst>
                  <a:gd name="T0" fmla="*/ 309 w 3714"/>
                  <a:gd name="T1" fmla="*/ 1204 h 3467"/>
                  <a:gd name="T2" fmla="*/ 0 w 3714"/>
                  <a:gd name="T3" fmla="*/ 650 h 3467"/>
                  <a:gd name="T4" fmla="*/ 650 w 3714"/>
                  <a:gd name="T5" fmla="*/ 0 h 3467"/>
                  <a:gd name="T6" fmla="*/ 1204 w 3714"/>
                  <a:gd name="T7" fmla="*/ 310 h 3467"/>
                  <a:gd name="T8" fmla="*/ 3405 w 3714"/>
                  <a:gd name="T9" fmla="*/ 1204 h 3467"/>
                  <a:gd name="T10" fmla="*/ 3714 w 3714"/>
                  <a:gd name="T11" fmla="*/ 650 h 3467"/>
                  <a:gd name="T12" fmla="*/ 3064 w 3714"/>
                  <a:gd name="T13" fmla="*/ 0 h 3467"/>
                  <a:gd name="T14" fmla="*/ 2510 w 3714"/>
                  <a:gd name="T15" fmla="*/ 310 h 3467"/>
                  <a:gd name="T16" fmla="*/ 1857 w 3714"/>
                  <a:gd name="T17" fmla="*/ 248 h 3467"/>
                  <a:gd name="T18" fmla="*/ 247 w 3714"/>
                  <a:gd name="T19" fmla="*/ 1858 h 3467"/>
                  <a:gd name="T20" fmla="*/ 1857 w 3714"/>
                  <a:gd name="T21" fmla="*/ 3467 h 3467"/>
                  <a:gd name="T22" fmla="*/ 3467 w 3714"/>
                  <a:gd name="T23" fmla="*/ 1858 h 3467"/>
                  <a:gd name="T24" fmla="*/ 1857 w 3714"/>
                  <a:gd name="T25" fmla="*/ 248 h 3467"/>
                  <a:gd name="T26" fmla="*/ 1733 w 3714"/>
                  <a:gd name="T27" fmla="*/ 867 h 3467"/>
                  <a:gd name="T28" fmla="*/ 1733 w 3714"/>
                  <a:gd name="T29" fmla="*/ 1981 h 3467"/>
                  <a:gd name="T30" fmla="*/ 2600 w 3714"/>
                  <a:gd name="T31" fmla="*/ 1981 h 3467"/>
                  <a:gd name="T32" fmla="*/ 247 w 3714"/>
                  <a:gd name="T33" fmla="*/ 3467 h 3467"/>
                  <a:gd name="T34" fmla="*/ 681 w 3714"/>
                  <a:gd name="T35" fmla="*/ 3034 h 3467"/>
                  <a:gd name="T36" fmla="*/ 3467 w 3714"/>
                  <a:gd name="T37" fmla="*/ 3467 h 3467"/>
                  <a:gd name="T38" fmla="*/ 3033 w 3714"/>
                  <a:gd name="T39" fmla="*/ 3034 h 3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14" h="3467">
                    <a:moveTo>
                      <a:pt x="309" y="1204"/>
                    </a:moveTo>
                    <a:cubicBezTo>
                      <a:pt x="124" y="1090"/>
                      <a:pt x="0" y="885"/>
                      <a:pt x="0" y="650"/>
                    </a:cubicBezTo>
                    <a:cubicBezTo>
                      <a:pt x="0" y="291"/>
                      <a:pt x="291" y="0"/>
                      <a:pt x="650" y="0"/>
                    </a:cubicBezTo>
                    <a:cubicBezTo>
                      <a:pt x="884" y="0"/>
                      <a:pt x="1089" y="124"/>
                      <a:pt x="1204" y="310"/>
                    </a:cubicBezTo>
                    <a:moveTo>
                      <a:pt x="3405" y="1204"/>
                    </a:moveTo>
                    <a:cubicBezTo>
                      <a:pt x="3590" y="1090"/>
                      <a:pt x="3714" y="885"/>
                      <a:pt x="3714" y="650"/>
                    </a:cubicBezTo>
                    <a:cubicBezTo>
                      <a:pt x="3714" y="291"/>
                      <a:pt x="3423" y="0"/>
                      <a:pt x="3064" y="0"/>
                    </a:cubicBezTo>
                    <a:cubicBezTo>
                      <a:pt x="2830" y="0"/>
                      <a:pt x="2625" y="124"/>
                      <a:pt x="2510" y="310"/>
                    </a:cubicBezTo>
                    <a:moveTo>
                      <a:pt x="1857" y="248"/>
                    </a:moveTo>
                    <a:cubicBezTo>
                      <a:pt x="968" y="248"/>
                      <a:pt x="247" y="969"/>
                      <a:pt x="247" y="1858"/>
                    </a:cubicBezTo>
                    <a:cubicBezTo>
                      <a:pt x="247" y="2747"/>
                      <a:pt x="968" y="3467"/>
                      <a:pt x="1857" y="3467"/>
                    </a:cubicBezTo>
                    <a:cubicBezTo>
                      <a:pt x="2746" y="3467"/>
                      <a:pt x="3467" y="2747"/>
                      <a:pt x="3467" y="1858"/>
                    </a:cubicBezTo>
                    <a:cubicBezTo>
                      <a:pt x="3467" y="969"/>
                      <a:pt x="2746" y="248"/>
                      <a:pt x="1857" y="248"/>
                    </a:cubicBezTo>
                    <a:close/>
                    <a:moveTo>
                      <a:pt x="1733" y="867"/>
                    </a:moveTo>
                    <a:cubicBezTo>
                      <a:pt x="1733" y="1981"/>
                      <a:pt x="1733" y="1981"/>
                      <a:pt x="1733" y="1981"/>
                    </a:cubicBezTo>
                    <a:cubicBezTo>
                      <a:pt x="2600" y="1981"/>
                      <a:pt x="2600" y="1981"/>
                      <a:pt x="2600" y="1981"/>
                    </a:cubicBezTo>
                    <a:moveTo>
                      <a:pt x="247" y="3467"/>
                    </a:moveTo>
                    <a:cubicBezTo>
                      <a:pt x="681" y="3034"/>
                      <a:pt x="681" y="3034"/>
                      <a:pt x="681" y="3034"/>
                    </a:cubicBezTo>
                    <a:moveTo>
                      <a:pt x="3467" y="3467"/>
                    </a:moveTo>
                    <a:cubicBezTo>
                      <a:pt x="3033" y="3034"/>
                      <a:pt x="3033" y="3034"/>
                      <a:pt x="3033" y="3034"/>
                    </a:cubicBezTo>
                  </a:path>
                </a:pathLst>
              </a:custGeom>
              <a:noFill/>
              <a:ln w="15875" cap="sq">
                <a:solidFill>
                  <a:srgbClr val="FFFFFF">
                    <a:lumMod val="50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solidFill>
                    <a:srgbClr val="353535"/>
                  </a:solidFill>
                  <a:effectLst/>
                  <a:uLnTx/>
                  <a:uFillTx/>
                  <a:latin typeface="Segoe UI Semilight"/>
                  <a:ea typeface="+mn-ea"/>
                  <a:cs typeface="+mn-cs"/>
                </a:endParaRPr>
              </a:p>
            </p:txBody>
          </p:sp>
          <p:sp>
            <p:nvSpPr>
              <p:cNvPr id="61" name="CellPhone_E8EA" title="Icon of a cellphone">
                <a:extLst>
                  <a:ext uri="{FF2B5EF4-FFF2-40B4-BE49-F238E27FC236}">
                    <a16:creationId xmlns:a16="http://schemas.microsoft.com/office/drawing/2014/main" id="{A7625145-C86D-724E-A391-F2AEF079B90C}"/>
                  </a:ext>
                </a:extLst>
              </p:cNvPr>
              <p:cNvSpPr>
                <a:spLocks noChangeAspect="1" noEditPoints="1"/>
              </p:cNvSpPr>
              <p:nvPr/>
            </p:nvSpPr>
            <p:spPr bwMode="auto">
              <a:xfrm>
                <a:off x="2492437" y="5370732"/>
                <a:ext cx="174668" cy="302151"/>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5875" cap="sq">
                <a:solidFill>
                  <a:srgbClr val="FFFFFF">
                    <a:lumMod val="50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2" name="TextBox 61">
                <a:extLst>
                  <a:ext uri="{FF2B5EF4-FFF2-40B4-BE49-F238E27FC236}">
                    <a16:creationId xmlns:a16="http://schemas.microsoft.com/office/drawing/2014/main" id="{EF8FB73D-FAAE-424D-BE96-16EC81FA32AD}"/>
                  </a:ext>
                </a:extLst>
              </p:cNvPr>
              <p:cNvSpPr txBox="1"/>
              <p:nvPr/>
            </p:nvSpPr>
            <p:spPr>
              <a:xfrm>
                <a:off x="2636272" y="4835330"/>
                <a:ext cx="1042657" cy="521024"/>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050" b="1" i="0" u="none" strike="noStrike" kern="1200" cap="none" spc="0" normalizeH="0" baseline="0" noProof="0" dirty="0">
                    <a:ln>
                      <a:noFill/>
                    </a:ln>
                    <a:solidFill>
                      <a:srgbClr val="353535">
                        <a:lumMod val="50000"/>
                      </a:srgbClr>
                    </a:solidFill>
                    <a:effectLst/>
                    <a:uLnTx/>
                    <a:uFillTx/>
                    <a:latin typeface="Segoe UI"/>
                    <a:ea typeface="Segoe UI" panose="020B0502040204020203" pitchFamily="34" charset="0"/>
                    <a:cs typeface="Segoe UI" panose="020B0502040204020203" pitchFamily="34" charset="0"/>
                  </a:rPr>
                  <a:t>Devices</a:t>
                </a:r>
              </a:p>
            </p:txBody>
          </p:sp>
          <p:sp>
            <p:nvSpPr>
              <p:cNvPr id="63" name="Oval 62">
                <a:extLst>
                  <a:ext uri="{FF2B5EF4-FFF2-40B4-BE49-F238E27FC236}">
                    <a16:creationId xmlns:a16="http://schemas.microsoft.com/office/drawing/2014/main" id="{DCC90700-43FF-6240-B729-539E2E6EB9C3}"/>
                  </a:ext>
                </a:extLst>
              </p:cNvPr>
              <p:cNvSpPr/>
              <p:nvPr/>
            </p:nvSpPr>
            <p:spPr>
              <a:xfrm>
                <a:off x="2911880" y="5339935"/>
                <a:ext cx="462310" cy="469426"/>
              </a:xfrm>
              <a:prstGeom prst="ellipse">
                <a:avLst/>
              </a:prstGeom>
              <a:solidFill>
                <a:schemeClr val="bg1">
                  <a:lumMod val="50000"/>
                </a:schemeClr>
              </a:solidFill>
              <a:ln w="2857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signal" title="Icon of a communication signal">
                <a:extLst>
                  <a:ext uri="{FF2B5EF4-FFF2-40B4-BE49-F238E27FC236}">
                    <a16:creationId xmlns:a16="http://schemas.microsoft.com/office/drawing/2014/main" id="{53828622-4842-D14F-8C7D-39B5C6CB0681}"/>
                  </a:ext>
                </a:extLst>
              </p:cNvPr>
              <p:cNvSpPr>
                <a:spLocks noChangeAspect="1" noEditPoints="1"/>
              </p:cNvSpPr>
              <p:nvPr/>
            </p:nvSpPr>
            <p:spPr bwMode="auto">
              <a:xfrm>
                <a:off x="3017395" y="5442354"/>
                <a:ext cx="241894" cy="274545"/>
              </a:xfrm>
              <a:custGeom>
                <a:avLst/>
                <a:gdLst>
                  <a:gd name="T0" fmla="*/ 105 w 296"/>
                  <a:gd name="T1" fmla="*/ 225 h 337"/>
                  <a:gd name="T2" fmla="*/ 148 w 296"/>
                  <a:gd name="T3" fmla="*/ 182 h 337"/>
                  <a:gd name="T4" fmla="*/ 190 w 296"/>
                  <a:gd name="T5" fmla="*/ 225 h 337"/>
                  <a:gd name="T6" fmla="*/ 148 w 296"/>
                  <a:gd name="T7" fmla="*/ 267 h 337"/>
                  <a:gd name="T8" fmla="*/ 105 w 296"/>
                  <a:gd name="T9" fmla="*/ 225 h 337"/>
                  <a:gd name="T10" fmla="*/ 148 w 296"/>
                  <a:gd name="T11" fmla="*/ 267 h 337"/>
                  <a:gd name="T12" fmla="*/ 148 w 296"/>
                  <a:gd name="T13" fmla="*/ 337 h 337"/>
                  <a:gd name="T14" fmla="*/ 296 w 296"/>
                  <a:gd name="T15" fmla="*/ 61 h 337"/>
                  <a:gd name="T16" fmla="*/ 148 w 296"/>
                  <a:gd name="T17" fmla="*/ 0 h 337"/>
                  <a:gd name="T18" fmla="*/ 0 w 296"/>
                  <a:gd name="T19" fmla="*/ 62 h 337"/>
                  <a:gd name="T20" fmla="*/ 255 w 296"/>
                  <a:gd name="T21" fmla="*/ 104 h 337"/>
                  <a:gd name="T22" fmla="*/ 149 w 296"/>
                  <a:gd name="T23" fmla="*/ 60 h 337"/>
                  <a:gd name="T24" fmla="*/ 41 w 296"/>
                  <a:gd name="T25" fmla="*/ 105 h 337"/>
                  <a:gd name="T26" fmla="*/ 208 w 296"/>
                  <a:gd name="T27" fmla="*/ 150 h 337"/>
                  <a:gd name="T28" fmla="*/ 148 w 296"/>
                  <a:gd name="T29" fmla="*/ 125 h 337"/>
                  <a:gd name="T30" fmla="*/ 88 w 296"/>
                  <a:gd name="T31" fmla="*/ 14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337">
                    <a:moveTo>
                      <a:pt x="105" y="225"/>
                    </a:moveTo>
                    <a:cubicBezTo>
                      <a:pt x="105" y="201"/>
                      <a:pt x="124" y="182"/>
                      <a:pt x="148" y="182"/>
                    </a:cubicBezTo>
                    <a:cubicBezTo>
                      <a:pt x="171" y="182"/>
                      <a:pt x="190" y="201"/>
                      <a:pt x="190" y="225"/>
                    </a:cubicBezTo>
                    <a:cubicBezTo>
                      <a:pt x="190" y="248"/>
                      <a:pt x="171" y="267"/>
                      <a:pt x="148" y="267"/>
                    </a:cubicBezTo>
                    <a:cubicBezTo>
                      <a:pt x="124" y="267"/>
                      <a:pt x="105" y="248"/>
                      <a:pt x="105" y="225"/>
                    </a:cubicBezTo>
                    <a:close/>
                    <a:moveTo>
                      <a:pt x="148" y="267"/>
                    </a:moveTo>
                    <a:cubicBezTo>
                      <a:pt x="148" y="337"/>
                      <a:pt x="148" y="337"/>
                      <a:pt x="148" y="337"/>
                    </a:cubicBezTo>
                    <a:moveTo>
                      <a:pt x="296" y="61"/>
                    </a:moveTo>
                    <a:cubicBezTo>
                      <a:pt x="258" y="23"/>
                      <a:pt x="206" y="0"/>
                      <a:pt x="148" y="0"/>
                    </a:cubicBezTo>
                    <a:cubicBezTo>
                      <a:pt x="90" y="0"/>
                      <a:pt x="38" y="24"/>
                      <a:pt x="0" y="62"/>
                    </a:cubicBezTo>
                    <a:moveTo>
                      <a:pt x="255" y="104"/>
                    </a:moveTo>
                    <a:cubicBezTo>
                      <a:pt x="228" y="77"/>
                      <a:pt x="190" y="60"/>
                      <a:pt x="149" y="60"/>
                    </a:cubicBezTo>
                    <a:cubicBezTo>
                      <a:pt x="106" y="60"/>
                      <a:pt x="68" y="77"/>
                      <a:pt x="41" y="105"/>
                    </a:cubicBezTo>
                    <a:moveTo>
                      <a:pt x="208" y="150"/>
                    </a:moveTo>
                    <a:cubicBezTo>
                      <a:pt x="192" y="134"/>
                      <a:pt x="171" y="125"/>
                      <a:pt x="148" y="125"/>
                    </a:cubicBezTo>
                    <a:cubicBezTo>
                      <a:pt x="124" y="125"/>
                      <a:pt x="103" y="134"/>
                      <a:pt x="88" y="149"/>
                    </a:cubicBezTo>
                  </a:path>
                </a:pathLst>
              </a:custGeom>
              <a:noFill/>
              <a:ln w="15875" cap="sq">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solidFill>
                    <a:srgbClr val="353535"/>
                  </a:solidFill>
                  <a:effectLst/>
                  <a:uLnTx/>
                  <a:uFillTx/>
                  <a:latin typeface="Segoe UI Semilight"/>
                  <a:ea typeface="+mn-ea"/>
                  <a:cs typeface="+mn-cs"/>
                </a:endParaRPr>
              </a:p>
            </p:txBody>
          </p:sp>
          <p:sp>
            <p:nvSpPr>
              <p:cNvPr id="65" name="Oval 64">
                <a:extLst>
                  <a:ext uri="{FF2B5EF4-FFF2-40B4-BE49-F238E27FC236}">
                    <a16:creationId xmlns:a16="http://schemas.microsoft.com/office/drawing/2014/main" id="{16CFBE76-7D74-0D42-BE1C-2E41149C229A}"/>
                  </a:ext>
                </a:extLst>
              </p:cNvPr>
              <p:cNvSpPr/>
              <p:nvPr/>
            </p:nvSpPr>
            <p:spPr>
              <a:xfrm flipH="1">
                <a:off x="2185213" y="4619681"/>
                <a:ext cx="1944776" cy="1944035"/>
              </a:xfrm>
              <a:prstGeom prst="ellipse">
                <a:avLst/>
              </a:prstGeom>
              <a:noFill/>
              <a:ln w="25400" cap="flat" cmpd="sng" algn="ctr">
                <a:solidFill>
                  <a:srgbClr val="02B6F1"/>
                </a:solid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6" name="TextBox 65">
              <a:extLst>
                <a:ext uri="{FF2B5EF4-FFF2-40B4-BE49-F238E27FC236}">
                  <a16:creationId xmlns:a16="http://schemas.microsoft.com/office/drawing/2014/main" id="{6247FF63-5474-0149-998C-CCF8720D034D}"/>
                </a:ext>
              </a:extLst>
            </p:cNvPr>
            <p:cNvSpPr txBox="1"/>
            <p:nvPr/>
          </p:nvSpPr>
          <p:spPr>
            <a:xfrm>
              <a:off x="2581367" y="312938"/>
              <a:ext cx="1142119" cy="521024"/>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050" b="1" i="0" u="none" strike="noStrike" kern="1200" cap="none" spc="0" normalizeH="0" baseline="0" noProof="0" dirty="0">
                  <a:ln>
                    <a:noFill/>
                  </a:ln>
                  <a:solidFill>
                    <a:srgbClr val="353535">
                      <a:lumMod val="50000"/>
                    </a:srgbClr>
                  </a:solidFill>
                  <a:effectLst/>
                  <a:uLnTx/>
                  <a:uFillTx/>
                  <a:latin typeface="Segoe UI"/>
                  <a:ea typeface="Segoe UI" panose="020B0502040204020203" pitchFamily="34" charset="0"/>
                  <a:cs typeface="Segoe UI" panose="020B0502040204020203" pitchFamily="34" charset="0"/>
                </a:rPr>
                <a:t>Channels</a:t>
              </a:r>
            </a:p>
          </p:txBody>
        </p:sp>
        <p:grpSp>
          <p:nvGrpSpPr>
            <p:cNvPr id="67" name="Group 66">
              <a:extLst>
                <a:ext uri="{FF2B5EF4-FFF2-40B4-BE49-F238E27FC236}">
                  <a16:creationId xmlns:a16="http://schemas.microsoft.com/office/drawing/2014/main" id="{3592152B-E105-B949-A567-A96A357A9F3D}"/>
                </a:ext>
              </a:extLst>
            </p:cNvPr>
            <p:cNvGrpSpPr/>
            <p:nvPr/>
          </p:nvGrpSpPr>
          <p:grpSpPr>
            <a:xfrm>
              <a:off x="2874740" y="998644"/>
              <a:ext cx="527203" cy="535319"/>
              <a:chOff x="-1901900" y="3130855"/>
              <a:chExt cx="527203" cy="535319"/>
            </a:xfrm>
          </p:grpSpPr>
          <p:sp>
            <p:nvSpPr>
              <p:cNvPr id="68" name="Oval 67">
                <a:extLst>
                  <a:ext uri="{FF2B5EF4-FFF2-40B4-BE49-F238E27FC236}">
                    <a16:creationId xmlns:a16="http://schemas.microsoft.com/office/drawing/2014/main" id="{AFF39A50-19AA-E145-BF36-8E53518CBA86}"/>
                  </a:ext>
                </a:extLst>
              </p:cNvPr>
              <p:cNvSpPr/>
              <p:nvPr/>
            </p:nvSpPr>
            <p:spPr>
              <a:xfrm>
                <a:off x="-1901900" y="3130855"/>
                <a:ext cx="527203" cy="535319"/>
              </a:xfrm>
              <a:prstGeom prst="ellipse">
                <a:avLst/>
              </a:prstGeom>
              <a:solidFill>
                <a:schemeClr val="bg1">
                  <a:lumMod val="50000"/>
                </a:schemeClr>
              </a:solidFill>
              <a:ln w="2857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Modern_workplace" title="Icon of three people connected by a dotted line">
                <a:extLst>
                  <a:ext uri="{FF2B5EF4-FFF2-40B4-BE49-F238E27FC236}">
                    <a16:creationId xmlns:a16="http://schemas.microsoft.com/office/drawing/2014/main" id="{1E5CBE26-9D82-E744-8FE7-BBCC63D8C579}"/>
                  </a:ext>
                </a:extLst>
              </p:cNvPr>
              <p:cNvSpPr>
                <a:spLocks noChangeAspect="1" noEditPoints="1"/>
              </p:cNvSpPr>
              <p:nvPr/>
            </p:nvSpPr>
            <p:spPr bwMode="auto">
              <a:xfrm>
                <a:off x="-1816024" y="3205291"/>
                <a:ext cx="355914" cy="344924"/>
              </a:xfrm>
              <a:custGeom>
                <a:avLst/>
                <a:gdLst>
                  <a:gd name="T0" fmla="*/ 210 w 584"/>
                  <a:gd name="T1" fmla="*/ 515 h 564"/>
                  <a:gd name="T2" fmla="*/ 226 w 584"/>
                  <a:gd name="T3" fmla="*/ 515 h 564"/>
                  <a:gd name="T4" fmla="*/ 239 w 584"/>
                  <a:gd name="T5" fmla="*/ 515 h 564"/>
                  <a:gd name="T6" fmla="*/ 255 w 584"/>
                  <a:gd name="T7" fmla="*/ 515 h 564"/>
                  <a:gd name="T8" fmla="*/ 269 w 584"/>
                  <a:gd name="T9" fmla="*/ 515 h 564"/>
                  <a:gd name="T10" fmla="*/ 285 w 584"/>
                  <a:gd name="T11" fmla="*/ 515 h 564"/>
                  <a:gd name="T12" fmla="*/ 298 w 584"/>
                  <a:gd name="T13" fmla="*/ 515 h 564"/>
                  <a:gd name="T14" fmla="*/ 314 w 584"/>
                  <a:gd name="T15" fmla="*/ 515 h 564"/>
                  <a:gd name="T16" fmla="*/ 328 w 584"/>
                  <a:gd name="T17" fmla="*/ 515 h 564"/>
                  <a:gd name="T18" fmla="*/ 344 w 584"/>
                  <a:gd name="T19" fmla="*/ 515 h 564"/>
                  <a:gd name="T20" fmla="*/ 357 w 584"/>
                  <a:gd name="T21" fmla="*/ 515 h 564"/>
                  <a:gd name="T22" fmla="*/ 373 w 584"/>
                  <a:gd name="T23" fmla="*/ 515 h 564"/>
                  <a:gd name="T24" fmla="*/ 366 w 584"/>
                  <a:gd name="T25" fmla="*/ 247 h 564"/>
                  <a:gd name="T26" fmla="*/ 358 w 584"/>
                  <a:gd name="T27" fmla="*/ 233 h 564"/>
                  <a:gd name="T28" fmla="*/ 372 w 584"/>
                  <a:gd name="T29" fmla="*/ 259 h 564"/>
                  <a:gd name="T30" fmla="*/ 380 w 584"/>
                  <a:gd name="T31" fmla="*/ 273 h 564"/>
                  <a:gd name="T32" fmla="*/ 386 w 584"/>
                  <a:gd name="T33" fmla="*/ 285 h 564"/>
                  <a:gd name="T34" fmla="*/ 393 w 584"/>
                  <a:gd name="T35" fmla="*/ 299 h 564"/>
                  <a:gd name="T36" fmla="*/ 400 w 584"/>
                  <a:gd name="T37" fmla="*/ 311 h 564"/>
                  <a:gd name="T38" fmla="*/ 407 w 584"/>
                  <a:gd name="T39" fmla="*/ 325 h 564"/>
                  <a:gd name="T40" fmla="*/ 414 w 584"/>
                  <a:gd name="T41" fmla="*/ 337 h 564"/>
                  <a:gd name="T42" fmla="*/ 421 w 584"/>
                  <a:gd name="T43" fmla="*/ 351 h 564"/>
                  <a:gd name="T44" fmla="*/ 226 w 584"/>
                  <a:gd name="T45" fmla="*/ 233 h 564"/>
                  <a:gd name="T46" fmla="*/ 218 w 584"/>
                  <a:gd name="T47" fmla="*/ 247 h 564"/>
                  <a:gd name="T48" fmla="*/ 212 w 584"/>
                  <a:gd name="T49" fmla="*/ 259 h 564"/>
                  <a:gd name="T50" fmla="*/ 204 w 584"/>
                  <a:gd name="T51" fmla="*/ 273 h 564"/>
                  <a:gd name="T52" fmla="*/ 198 w 584"/>
                  <a:gd name="T53" fmla="*/ 285 h 564"/>
                  <a:gd name="T54" fmla="*/ 191 w 584"/>
                  <a:gd name="T55" fmla="*/ 299 h 564"/>
                  <a:gd name="T56" fmla="*/ 184 w 584"/>
                  <a:gd name="T57" fmla="*/ 311 h 564"/>
                  <a:gd name="T58" fmla="*/ 177 w 584"/>
                  <a:gd name="T59" fmla="*/ 325 h 564"/>
                  <a:gd name="T60" fmla="*/ 170 w 584"/>
                  <a:gd name="T61" fmla="*/ 337 h 564"/>
                  <a:gd name="T62" fmla="*/ 163 w 584"/>
                  <a:gd name="T63" fmla="*/ 351 h 564"/>
                  <a:gd name="T64" fmla="*/ 239 w 584"/>
                  <a:gd name="T65" fmla="*/ 53 h 564"/>
                  <a:gd name="T66" fmla="*/ 293 w 584"/>
                  <a:gd name="T67" fmla="*/ 105 h 564"/>
                  <a:gd name="T68" fmla="*/ 347 w 584"/>
                  <a:gd name="T69" fmla="*/ 53 h 564"/>
                  <a:gd name="T70" fmla="*/ 293 w 584"/>
                  <a:gd name="T71" fmla="*/ 0 h 564"/>
                  <a:gd name="T72" fmla="*/ 239 w 584"/>
                  <a:gd name="T73" fmla="*/ 53 h 564"/>
                  <a:gd name="T74" fmla="*/ 205 w 584"/>
                  <a:gd name="T75" fmla="*/ 190 h 564"/>
                  <a:gd name="T76" fmla="*/ 292 w 584"/>
                  <a:gd name="T77" fmla="*/ 105 h 564"/>
                  <a:gd name="T78" fmla="*/ 379 w 584"/>
                  <a:gd name="T79" fmla="*/ 190 h 564"/>
                  <a:gd name="T80" fmla="*/ 444 w 584"/>
                  <a:gd name="T81" fmla="*/ 427 h 564"/>
                  <a:gd name="T82" fmla="*/ 498 w 584"/>
                  <a:gd name="T83" fmla="*/ 479 h 564"/>
                  <a:gd name="T84" fmla="*/ 553 w 584"/>
                  <a:gd name="T85" fmla="*/ 427 h 564"/>
                  <a:gd name="T86" fmla="*/ 498 w 584"/>
                  <a:gd name="T87" fmla="*/ 374 h 564"/>
                  <a:gd name="T88" fmla="*/ 444 w 584"/>
                  <a:gd name="T89" fmla="*/ 427 h 564"/>
                  <a:gd name="T90" fmla="*/ 411 w 584"/>
                  <a:gd name="T91" fmla="*/ 564 h 564"/>
                  <a:gd name="T92" fmla="*/ 498 w 584"/>
                  <a:gd name="T93" fmla="*/ 479 h 564"/>
                  <a:gd name="T94" fmla="*/ 584 w 584"/>
                  <a:gd name="T95" fmla="*/ 564 h 564"/>
                  <a:gd name="T96" fmla="*/ 34 w 584"/>
                  <a:gd name="T97" fmla="*/ 427 h 564"/>
                  <a:gd name="T98" fmla="*/ 87 w 584"/>
                  <a:gd name="T99" fmla="*/ 479 h 564"/>
                  <a:gd name="T100" fmla="*/ 142 w 584"/>
                  <a:gd name="T101" fmla="*/ 427 h 564"/>
                  <a:gd name="T102" fmla="*/ 87 w 584"/>
                  <a:gd name="T103" fmla="*/ 374 h 564"/>
                  <a:gd name="T104" fmla="*/ 34 w 584"/>
                  <a:gd name="T105" fmla="*/ 427 h 564"/>
                  <a:gd name="T106" fmla="*/ 0 w 584"/>
                  <a:gd name="T107" fmla="*/ 564 h 564"/>
                  <a:gd name="T108" fmla="*/ 87 w 584"/>
                  <a:gd name="T109" fmla="*/ 479 h 564"/>
                  <a:gd name="T110" fmla="*/ 173 w 584"/>
                  <a:gd name="T11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4" h="564">
                    <a:moveTo>
                      <a:pt x="210" y="515"/>
                    </a:moveTo>
                    <a:cubicBezTo>
                      <a:pt x="226" y="515"/>
                      <a:pt x="226" y="515"/>
                      <a:pt x="226" y="515"/>
                    </a:cubicBezTo>
                    <a:moveTo>
                      <a:pt x="239" y="515"/>
                    </a:moveTo>
                    <a:cubicBezTo>
                      <a:pt x="255" y="515"/>
                      <a:pt x="255" y="515"/>
                      <a:pt x="255" y="515"/>
                    </a:cubicBezTo>
                    <a:moveTo>
                      <a:pt x="269" y="515"/>
                    </a:moveTo>
                    <a:cubicBezTo>
                      <a:pt x="285" y="515"/>
                      <a:pt x="285" y="515"/>
                      <a:pt x="285" y="515"/>
                    </a:cubicBezTo>
                    <a:moveTo>
                      <a:pt x="298" y="515"/>
                    </a:moveTo>
                    <a:cubicBezTo>
                      <a:pt x="314" y="515"/>
                      <a:pt x="314" y="515"/>
                      <a:pt x="314" y="515"/>
                    </a:cubicBezTo>
                    <a:moveTo>
                      <a:pt x="328" y="515"/>
                    </a:moveTo>
                    <a:cubicBezTo>
                      <a:pt x="344" y="515"/>
                      <a:pt x="344" y="515"/>
                      <a:pt x="344" y="515"/>
                    </a:cubicBezTo>
                    <a:moveTo>
                      <a:pt x="357" y="515"/>
                    </a:moveTo>
                    <a:cubicBezTo>
                      <a:pt x="373" y="515"/>
                      <a:pt x="373" y="515"/>
                      <a:pt x="373" y="515"/>
                    </a:cubicBezTo>
                    <a:moveTo>
                      <a:pt x="366" y="247"/>
                    </a:moveTo>
                    <a:cubicBezTo>
                      <a:pt x="358" y="233"/>
                      <a:pt x="358" y="233"/>
                      <a:pt x="358" y="233"/>
                    </a:cubicBezTo>
                    <a:moveTo>
                      <a:pt x="372" y="259"/>
                    </a:moveTo>
                    <a:cubicBezTo>
                      <a:pt x="380" y="273"/>
                      <a:pt x="380" y="273"/>
                      <a:pt x="380" y="273"/>
                    </a:cubicBezTo>
                    <a:moveTo>
                      <a:pt x="386" y="285"/>
                    </a:moveTo>
                    <a:cubicBezTo>
                      <a:pt x="393" y="299"/>
                      <a:pt x="393" y="299"/>
                      <a:pt x="393" y="299"/>
                    </a:cubicBezTo>
                    <a:moveTo>
                      <a:pt x="400" y="311"/>
                    </a:moveTo>
                    <a:cubicBezTo>
                      <a:pt x="407" y="325"/>
                      <a:pt x="407" y="325"/>
                      <a:pt x="407" y="325"/>
                    </a:cubicBezTo>
                    <a:moveTo>
                      <a:pt x="414" y="337"/>
                    </a:moveTo>
                    <a:cubicBezTo>
                      <a:pt x="421" y="351"/>
                      <a:pt x="421" y="351"/>
                      <a:pt x="421" y="351"/>
                    </a:cubicBezTo>
                    <a:moveTo>
                      <a:pt x="226" y="233"/>
                    </a:moveTo>
                    <a:cubicBezTo>
                      <a:pt x="218" y="247"/>
                      <a:pt x="218" y="247"/>
                      <a:pt x="218" y="247"/>
                    </a:cubicBezTo>
                    <a:moveTo>
                      <a:pt x="212" y="259"/>
                    </a:moveTo>
                    <a:cubicBezTo>
                      <a:pt x="204" y="273"/>
                      <a:pt x="204" y="273"/>
                      <a:pt x="204" y="273"/>
                    </a:cubicBezTo>
                    <a:moveTo>
                      <a:pt x="198" y="285"/>
                    </a:moveTo>
                    <a:cubicBezTo>
                      <a:pt x="191" y="299"/>
                      <a:pt x="191" y="299"/>
                      <a:pt x="191" y="299"/>
                    </a:cubicBezTo>
                    <a:moveTo>
                      <a:pt x="184" y="311"/>
                    </a:moveTo>
                    <a:cubicBezTo>
                      <a:pt x="177" y="325"/>
                      <a:pt x="177" y="325"/>
                      <a:pt x="177" y="325"/>
                    </a:cubicBezTo>
                    <a:moveTo>
                      <a:pt x="170" y="337"/>
                    </a:moveTo>
                    <a:cubicBezTo>
                      <a:pt x="163" y="351"/>
                      <a:pt x="163" y="351"/>
                      <a:pt x="163" y="351"/>
                    </a:cubicBezTo>
                    <a:moveTo>
                      <a:pt x="239" y="53"/>
                    </a:moveTo>
                    <a:cubicBezTo>
                      <a:pt x="239" y="82"/>
                      <a:pt x="263" y="105"/>
                      <a:pt x="293" y="105"/>
                    </a:cubicBezTo>
                    <a:cubicBezTo>
                      <a:pt x="322" y="105"/>
                      <a:pt x="347" y="82"/>
                      <a:pt x="347" y="53"/>
                    </a:cubicBezTo>
                    <a:cubicBezTo>
                      <a:pt x="347" y="24"/>
                      <a:pt x="322" y="0"/>
                      <a:pt x="293" y="0"/>
                    </a:cubicBezTo>
                    <a:cubicBezTo>
                      <a:pt x="263" y="0"/>
                      <a:pt x="239" y="24"/>
                      <a:pt x="239" y="53"/>
                    </a:cubicBezTo>
                    <a:close/>
                    <a:moveTo>
                      <a:pt x="205" y="190"/>
                    </a:moveTo>
                    <a:cubicBezTo>
                      <a:pt x="205" y="143"/>
                      <a:pt x="244" y="105"/>
                      <a:pt x="292" y="105"/>
                    </a:cubicBezTo>
                    <a:cubicBezTo>
                      <a:pt x="340" y="105"/>
                      <a:pt x="379" y="143"/>
                      <a:pt x="379" y="190"/>
                    </a:cubicBezTo>
                    <a:moveTo>
                      <a:pt x="444" y="427"/>
                    </a:moveTo>
                    <a:cubicBezTo>
                      <a:pt x="444" y="456"/>
                      <a:pt x="469" y="479"/>
                      <a:pt x="498" y="479"/>
                    </a:cubicBezTo>
                    <a:cubicBezTo>
                      <a:pt x="528" y="479"/>
                      <a:pt x="553" y="456"/>
                      <a:pt x="553" y="427"/>
                    </a:cubicBezTo>
                    <a:cubicBezTo>
                      <a:pt x="553" y="398"/>
                      <a:pt x="528" y="374"/>
                      <a:pt x="498" y="374"/>
                    </a:cubicBezTo>
                    <a:cubicBezTo>
                      <a:pt x="469" y="374"/>
                      <a:pt x="444" y="398"/>
                      <a:pt x="444" y="427"/>
                    </a:cubicBezTo>
                    <a:close/>
                    <a:moveTo>
                      <a:pt x="411" y="564"/>
                    </a:moveTo>
                    <a:cubicBezTo>
                      <a:pt x="411" y="517"/>
                      <a:pt x="449" y="479"/>
                      <a:pt x="498" y="479"/>
                    </a:cubicBezTo>
                    <a:cubicBezTo>
                      <a:pt x="546" y="479"/>
                      <a:pt x="584" y="517"/>
                      <a:pt x="584" y="564"/>
                    </a:cubicBezTo>
                    <a:moveTo>
                      <a:pt x="34" y="427"/>
                    </a:moveTo>
                    <a:cubicBezTo>
                      <a:pt x="34" y="456"/>
                      <a:pt x="58" y="479"/>
                      <a:pt x="87" y="479"/>
                    </a:cubicBezTo>
                    <a:cubicBezTo>
                      <a:pt x="117" y="479"/>
                      <a:pt x="142" y="456"/>
                      <a:pt x="142" y="427"/>
                    </a:cubicBezTo>
                    <a:cubicBezTo>
                      <a:pt x="142" y="398"/>
                      <a:pt x="117" y="374"/>
                      <a:pt x="87" y="374"/>
                    </a:cubicBezTo>
                    <a:cubicBezTo>
                      <a:pt x="58" y="374"/>
                      <a:pt x="34" y="398"/>
                      <a:pt x="34" y="427"/>
                    </a:cubicBezTo>
                    <a:close/>
                    <a:moveTo>
                      <a:pt x="0" y="564"/>
                    </a:moveTo>
                    <a:cubicBezTo>
                      <a:pt x="0" y="517"/>
                      <a:pt x="38" y="479"/>
                      <a:pt x="87" y="479"/>
                    </a:cubicBezTo>
                    <a:cubicBezTo>
                      <a:pt x="135" y="479"/>
                      <a:pt x="173" y="517"/>
                      <a:pt x="173" y="564"/>
                    </a:cubicBezTo>
                  </a:path>
                </a:pathLst>
              </a:cu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pic>
          <p:nvPicPr>
            <p:cNvPr id="70" name="Picture 69">
              <a:extLst>
                <a:ext uri="{FF2B5EF4-FFF2-40B4-BE49-F238E27FC236}">
                  <a16:creationId xmlns:a16="http://schemas.microsoft.com/office/drawing/2014/main" id="{D873B9D3-CB68-8346-915F-2006926A1B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21079" y="969992"/>
              <a:ext cx="351926" cy="351927"/>
            </a:xfrm>
            <a:prstGeom prst="rect">
              <a:avLst/>
            </a:prstGeom>
          </p:spPr>
        </p:pic>
        <p:pic>
          <p:nvPicPr>
            <p:cNvPr id="71" name="Picture 70">
              <a:extLst>
                <a:ext uri="{FF2B5EF4-FFF2-40B4-BE49-F238E27FC236}">
                  <a16:creationId xmlns:a16="http://schemas.microsoft.com/office/drawing/2014/main" id="{5CA14CE9-D3CE-E34C-9128-01A15B1BFD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48336" y="1337691"/>
              <a:ext cx="351926" cy="351927"/>
            </a:xfrm>
            <a:prstGeom prst="rect">
              <a:avLst/>
            </a:prstGeom>
          </p:spPr>
        </p:pic>
        <p:pic>
          <p:nvPicPr>
            <p:cNvPr id="72" name="Picture 71">
              <a:extLst>
                <a:ext uri="{FF2B5EF4-FFF2-40B4-BE49-F238E27FC236}">
                  <a16:creationId xmlns:a16="http://schemas.microsoft.com/office/drawing/2014/main" id="{37C35E8D-8F4B-D94F-8162-6D8A1E2E2FC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95470" y="1335465"/>
              <a:ext cx="351926" cy="351927"/>
            </a:xfrm>
            <a:prstGeom prst="rect">
              <a:avLst/>
            </a:prstGeom>
          </p:spPr>
        </p:pic>
        <p:pic>
          <p:nvPicPr>
            <p:cNvPr id="73" name="Picture 72">
              <a:extLst>
                <a:ext uri="{FF2B5EF4-FFF2-40B4-BE49-F238E27FC236}">
                  <a16:creationId xmlns:a16="http://schemas.microsoft.com/office/drawing/2014/main" id="{5729FE96-E717-CA42-A4CF-31DB82DCF1F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04957" y="1628282"/>
              <a:ext cx="351926" cy="351927"/>
            </a:xfrm>
            <a:prstGeom prst="rect">
              <a:avLst/>
            </a:prstGeom>
          </p:spPr>
        </p:pic>
        <p:pic>
          <p:nvPicPr>
            <p:cNvPr id="74" name="Picture 73">
              <a:extLst>
                <a:ext uri="{FF2B5EF4-FFF2-40B4-BE49-F238E27FC236}">
                  <a16:creationId xmlns:a16="http://schemas.microsoft.com/office/drawing/2014/main" id="{9FFA9D31-DA86-D749-9DA6-522D2CB38642}"/>
                </a:ext>
              </a:extLst>
            </p:cNvPr>
            <p:cNvPicPr>
              <a:picLocks noChangeAspect="1"/>
            </p:cNvPicPr>
            <p:nvPr/>
          </p:nvPicPr>
          <p:blipFill>
            <a:blip r:embed="rId13"/>
            <a:stretch>
              <a:fillRect/>
            </a:stretch>
          </p:blipFill>
          <p:spPr>
            <a:xfrm>
              <a:off x="2683616" y="1685128"/>
              <a:ext cx="267769" cy="267769"/>
            </a:xfrm>
            <a:prstGeom prst="rect">
              <a:avLst/>
            </a:prstGeom>
            <a:ln>
              <a:noFill/>
            </a:ln>
          </p:spPr>
        </p:pic>
        <p:pic>
          <p:nvPicPr>
            <p:cNvPr id="75" name="Picture 74">
              <a:extLst>
                <a:ext uri="{FF2B5EF4-FFF2-40B4-BE49-F238E27FC236}">
                  <a16:creationId xmlns:a16="http://schemas.microsoft.com/office/drawing/2014/main" id="{41CB3FA6-7ACF-6B40-B081-DADEB03827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35064" y="642462"/>
              <a:ext cx="351926" cy="351927"/>
            </a:xfrm>
            <a:prstGeom prst="rect">
              <a:avLst/>
            </a:prstGeom>
          </p:spPr>
        </p:pic>
        <p:pic>
          <p:nvPicPr>
            <p:cNvPr id="76" name="Picture 75">
              <a:extLst>
                <a:ext uri="{FF2B5EF4-FFF2-40B4-BE49-F238E27FC236}">
                  <a16:creationId xmlns:a16="http://schemas.microsoft.com/office/drawing/2014/main" id="{E8C4198B-471C-384E-9974-720D08D20FA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45116" y="638272"/>
              <a:ext cx="351926" cy="351927"/>
            </a:xfrm>
            <a:prstGeom prst="rect">
              <a:avLst/>
            </a:prstGeom>
          </p:spPr>
        </p:pic>
        <p:pic>
          <p:nvPicPr>
            <p:cNvPr id="77" name="Picture 76">
              <a:extLst>
                <a:ext uri="{FF2B5EF4-FFF2-40B4-BE49-F238E27FC236}">
                  <a16:creationId xmlns:a16="http://schemas.microsoft.com/office/drawing/2014/main" id="{C00D435F-20D8-E04D-9B02-E1FED7FCC2A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16119" y="1788120"/>
              <a:ext cx="351926" cy="351927"/>
            </a:xfrm>
            <a:prstGeom prst="rect">
              <a:avLst/>
            </a:prstGeom>
          </p:spPr>
        </p:pic>
        <p:pic>
          <p:nvPicPr>
            <p:cNvPr id="78" name="Picture 77">
              <a:extLst>
                <a:ext uri="{FF2B5EF4-FFF2-40B4-BE49-F238E27FC236}">
                  <a16:creationId xmlns:a16="http://schemas.microsoft.com/office/drawing/2014/main" id="{35A05B6D-CADB-0343-9D82-1C071B9F22A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55513" y="978128"/>
              <a:ext cx="351926" cy="351927"/>
            </a:xfrm>
            <a:prstGeom prst="rect">
              <a:avLst/>
            </a:prstGeom>
          </p:spPr>
        </p:pic>
        <p:pic>
          <p:nvPicPr>
            <p:cNvPr id="79" name="Picture 78">
              <a:extLst>
                <a:ext uri="{FF2B5EF4-FFF2-40B4-BE49-F238E27FC236}">
                  <a16:creationId xmlns:a16="http://schemas.microsoft.com/office/drawing/2014/main" id="{29128EC1-C4B3-1043-A710-5E711848069C}"/>
                </a:ext>
              </a:extLst>
            </p:cNvPr>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6327" y="2920940"/>
              <a:ext cx="352750" cy="352750"/>
            </a:xfrm>
            <a:prstGeom prst="ellipse">
              <a:avLst/>
            </a:prstGeom>
            <a:solidFill>
              <a:srgbClr val="FFFFFF"/>
            </a:solidFill>
            <a:ln>
              <a:solidFill>
                <a:srgbClr val="737373"/>
              </a:solidFill>
            </a:ln>
          </p:spPr>
        </p:pic>
        <p:grpSp>
          <p:nvGrpSpPr>
            <p:cNvPr id="80" name="Group 79">
              <a:extLst>
                <a:ext uri="{FF2B5EF4-FFF2-40B4-BE49-F238E27FC236}">
                  <a16:creationId xmlns:a16="http://schemas.microsoft.com/office/drawing/2014/main" id="{457C7077-8EFD-B24B-BB1E-A2E742704E62}"/>
                </a:ext>
              </a:extLst>
            </p:cNvPr>
            <p:cNvGrpSpPr/>
            <p:nvPr/>
          </p:nvGrpSpPr>
          <p:grpSpPr>
            <a:xfrm>
              <a:off x="3278640" y="3019931"/>
              <a:ext cx="861974" cy="900172"/>
              <a:chOff x="3281815" y="3019931"/>
              <a:chExt cx="861974" cy="900172"/>
            </a:xfrm>
          </p:grpSpPr>
          <p:sp>
            <p:nvSpPr>
              <p:cNvPr id="81" name="Robot_E99A" title="Icon of a robot">
                <a:extLst>
                  <a:ext uri="{FF2B5EF4-FFF2-40B4-BE49-F238E27FC236}">
                    <a16:creationId xmlns:a16="http://schemas.microsoft.com/office/drawing/2014/main" id="{CE806427-5B23-4A4F-B4B1-6D3152303B7C}"/>
                  </a:ext>
                </a:extLst>
              </p:cNvPr>
              <p:cNvSpPr>
                <a:spLocks noChangeAspect="1" noEditPoints="1"/>
              </p:cNvSpPr>
              <p:nvPr/>
            </p:nvSpPr>
            <p:spPr bwMode="auto">
              <a:xfrm>
                <a:off x="3528529" y="3211012"/>
                <a:ext cx="379380" cy="490232"/>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905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1043394"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2" name="Freeform 305">
                <a:extLst>
                  <a:ext uri="{FF2B5EF4-FFF2-40B4-BE49-F238E27FC236}">
                    <a16:creationId xmlns:a16="http://schemas.microsoft.com/office/drawing/2014/main" id="{D90C322A-4AE3-D147-BD27-60D8373F6755}"/>
                  </a:ext>
                </a:extLst>
              </p:cNvPr>
              <p:cNvSpPr/>
              <p:nvPr/>
            </p:nvSpPr>
            <p:spPr bwMode="auto">
              <a:xfrm flipH="1">
                <a:off x="3281815" y="3306817"/>
                <a:ext cx="94474" cy="284234"/>
              </a:xfrm>
              <a:custGeom>
                <a:avLst/>
                <a:gdLst>
                  <a:gd name="connsiteX0" fmla="*/ 0 w 171450"/>
                  <a:gd name="connsiteY0" fmla="*/ 0 h 500062"/>
                  <a:gd name="connsiteX1" fmla="*/ 171450 w 171450"/>
                  <a:gd name="connsiteY1" fmla="*/ 242887 h 500062"/>
                  <a:gd name="connsiteX2" fmla="*/ 28575 w 171450"/>
                  <a:gd name="connsiteY2" fmla="*/ 500062 h 500062"/>
                  <a:gd name="connsiteX0" fmla="*/ 51813 w 142875"/>
                  <a:gd name="connsiteY0" fmla="*/ 0 h 396228"/>
                  <a:gd name="connsiteX1" fmla="*/ 142875 w 142875"/>
                  <a:gd name="connsiteY1" fmla="*/ 139053 h 396228"/>
                  <a:gd name="connsiteX2" fmla="*/ 0 w 142875"/>
                  <a:gd name="connsiteY2" fmla="*/ 396228 h 396228"/>
                  <a:gd name="connsiteX0" fmla="*/ 0 w 91062"/>
                  <a:gd name="connsiteY0" fmla="*/ 0 h 295743"/>
                  <a:gd name="connsiteX1" fmla="*/ 91062 w 91062"/>
                  <a:gd name="connsiteY1" fmla="*/ 139053 h 295743"/>
                  <a:gd name="connsiteX2" fmla="*/ 8478 w 91062"/>
                  <a:gd name="connsiteY2" fmla="*/ 295743 h 295743"/>
                  <a:gd name="connsiteX0" fmla="*/ 0 w 11805"/>
                  <a:gd name="connsiteY0" fmla="*/ 0 h 295743"/>
                  <a:gd name="connsiteX1" fmla="*/ 11805 w 11805"/>
                  <a:gd name="connsiteY1" fmla="*/ 139053 h 295743"/>
                  <a:gd name="connsiteX2" fmla="*/ 8478 w 11805"/>
                  <a:gd name="connsiteY2" fmla="*/ 295743 h 295743"/>
                  <a:gd name="connsiteX0" fmla="*/ 1405 w 9883"/>
                  <a:gd name="connsiteY0" fmla="*/ 0 h 295743"/>
                  <a:gd name="connsiteX1" fmla="*/ 0 w 9883"/>
                  <a:gd name="connsiteY1" fmla="*/ 142357 h 295743"/>
                  <a:gd name="connsiteX2" fmla="*/ 9883 w 9883"/>
                  <a:gd name="connsiteY2" fmla="*/ 295743 h 295743"/>
                  <a:gd name="connsiteX0" fmla="*/ 18155 w 18155"/>
                  <a:gd name="connsiteY0" fmla="*/ 0 h 10000"/>
                  <a:gd name="connsiteX1" fmla="*/ 16733 w 18155"/>
                  <a:gd name="connsiteY1" fmla="*/ 4814 h 10000"/>
                  <a:gd name="connsiteX2" fmla="*/ 0 w 18155"/>
                  <a:gd name="connsiteY2" fmla="*/ 10000 h 10000"/>
                  <a:gd name="connsiteX0" fmla="*/ 1422 w 1422"/>
                  <a:gd name="connsiteY0" fmla="*/ 0 h 10000"/>
                  <a:gd name="connsiteX1" fmla="*/ 0 w 1422"/>
                  <a:gd name="connsiteY1" fmla="*/ 4814 h 10000"/>
                  <a:gd name="connsiteX2" fmla="*/ 1089 w 1422"/>
                  <a:gd name="connsiteY2" fmla="*/ 10000 h 10000"/>
                  <a:gd name="connsiteX0" fmla="*/ 2340 w 650533"/>
                  <a:gd name="connsiteY0" fmla="*/ 0 h 10000"/>
                  <a:gd name="connsiteX1" fmla="*/ 650533 w 650533"/>
                  <a:gd name="connsiteY1" fmla="*/ 5037 h 10000"/>
                  <a:gd name="connsiteX2" fmla="*/ -2 w 650533"/>
                  <a:gd name="connsiteY2" fmla="*/ 10000 h 10000"/>
                  <a:gd name="connsiteX0" fmla="*/ 2340 w 932616"/>
                  <a:gd name="connsiteY0" fmla="*/ 0 h 10000"/>
                  <a:gd name="connsiteX1" fmla="*/ 932616 w 932616"/>
                  <a:gd name="connsiteY1" fmla="*/ 5149 h 10000"/>
                  <a:gd name="connsiteX2" fmla="*/ -2 w 932616"/>
                  <a:gd name="connsiteY2" fmla="*/ 10000 h 10000"/>
                </a:gdLst>
                <a:ahLst/>
                <a:cxnLst>
                  <a:cxn ang="0">
                    <a:pos x="connsiteX0" y="connsiteY0"/>
                  </a:cxn>
                  <a:cxn ang="0">
                    <a:pos x="connsiteX1" y="connsiteY1"/>
                  </a:cxn>
                  <a:cxn ang="0">
                    <a:pos x="connsiteX2" y="connsiteY2"/>
                  </a:cxn>
                </a:cxnLst>
                <a:rect l="l" t="t" r="r" b="b"/>
                <a:pathLst>
                  <a:path w="932616" h="10000">
                    <a:moveTo>
                      <a:pt x="2340" y="0"/>
                    </a:moveTo>
                    <a:lnTo>
                      <a:pt x="932616" y="5149"/>
                    </a:lnTo>
                    <a:lnTo>
                      <a:pt x="-2" y="10000"/>
                    </a:lnTo>
                  </a:path>
                </a:pathLst>
              </a:custGeom>
              <a:noFill/>
              <a:ln w="28575" cap="flat" cmpd="sng" algn="ctr">
                <a:solidFill>
                  <a:schemeClr val="bg1">
                    <a:lumMod val="50000"/>
                  </a:schemeClr>
                </a:solidFill>
                <a:prstDash val="solid"/>
                <a:headEnd type="none" w="med" len="med"/>
                <a:tailEnd type="none" w="med" len="med"/>
              </a:ln>
              <a:effectLst/>
            </p:spPr>
            <p:txBody>
              <a:bodyPr rtlCol="0" anchor="ctr"/>
              <a:lstStyle/>
              <a:p>
                <a:pPr marL="0" marR="0" lvl="0" indent="0" algn="ctr"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solidFill>
                    <a:srgbClr val="FFFFFF"/>
                  </a:solidFill>
                  <a:effectLst/>
                  <a:uLnTx/>
                  <a:uFillTx/>
                  <a:latin typeface="Segoe UI Semilight"/>
                  <a:ea typeface="+mn-ea"/>
                  <a:cs typeface="+mn-cs"/>
                </a:endParaRPr>
              </a:p>
            </p:txBody>
          </p:sp>
          <p:sp>
            <p:nvSpPr>
              <p:cNvPr id="83" name="Freeform 305">
                <a:extLst>
                  <a:ext uri="{FF2B5EF4-FFF2-40B4-BE49-F238E27FC236}">
                    <a16:creationId xmlns:a16="http://schemas.microsoft.com/office/drawing/2014/main" id="{202BDBA9-B533-F24F-9696-DBC0E619444E}"/>
                  </a:ext>
                </a:extLst>
              </p:cNvPr>
              <p:cNvSpPr/>
              <p:nvPr/>
            </p:nvSpPr>
            <p:spPr bwMode="auto">
              <a:xfrm rot="10800000" flipH="1">
                <a:off x="4049315" y="3306817"/>
                <a:ext cx="94474" cy="284234"/>
              </a:xfrm>
              <a:custGeom>
                <a:avLst/>
                <a:gdLst>
                  <a:gd name="connsiteX0" fmla="*/ 0 w 171450"/>
                  <a:gd name="connsiteY0" fmla="*/ 0 h 500062"/>
                  <a:gd name="connsiteX1" fmla="*/ 171450 w 171450"/>
                  <a:gd name="connsiteY1" fmla="*/ 242887 h 500062"/>
                  <a:gd name="connsiteX2" fmla="*/ 28575 w 171450"/>
                  <a:gd name="connsiteY2" fmla="*/ 500062 h 500062"/>
                  <a:gd name="connsiteX0" fmla="*/ 51813 w 142875"/>
                  <a:gd name="connsiteY0" fmla="*/ 0 h 396228"/>
                  <a:gd name="connsiteX1" fmla="*/ 142875 w 142875"/>
                  <a:gd name="connsiteY1" fmla="*/ 139053 h 396228"/>
                  <a:gd name="connsiteX2" fmla="*/ 0 w 142875"/>
                  <a:gd name="connsiteY2" fmla="*/ 396228 h 396228"/>
                  <a:gd name="connsiteX0" fmla="*/ 0 w 91062"/>
                  <a:gd name="connsiteY0" fmla="*/ 0 h 295743"/>
                  <a:gd name="connsiteX1" fmla="*/ 91062 w 91062"/>
                  <a:gd name="connsiteY1" fmla="*/ 139053 h 295743"/>
                  <a:gd name="connsiteX2" fmla="*/ 8478 w 91062"/>
                  <a:gd name="connsiteY2" fmla="*/ 295743 h 295743"/>
                  <a:gd name="connsiteX0" fmla="*/ 0 w 11805"/>
                  <a:gd name="connsiteY0" fmla="*/ 0 h 295743"/>
                  <a:gd name="connsiteX1" fmla="*/ 11805 w 11805"/>
                  <a:gd name="connsiteY1" fmla="*/ 139053 h 295743"/>
                  <a:gd name="connsiteX2" fmla="*/ 8478 w 11805"/>
                  <a:gd name="connsiteY2" fmla="*/ 295743 h 295743"/>
                  <a:gd name="connsiteX0" fmla="*/ 1405 w 9883"/>
                  <a:gd name="connsiteY0" fmla="*/ 0 h 295743"/>
                  <a:gd name="connsiteX1" fmla="*/ 0 w 9883"/>
                  <a:gd name="connsiteY1" fmla="*/ 142357 h 295743"/>
                  <a:gd name="connsiteX2" fmla="*/ 9883 w 9883"/>
                  <a:gd name="connsiteY2" fmla="*/ 295743 h 295743"/>
                  <a:gd name="connsiteX0" fmla="*/ 18155 w 18155"/>
                  <a:gd name="connsiteY0" fmla="*/ 0 h 10000"/>
                  <a:gd name="connsiteX1" fmla="*/ 16733 w 18155"/>
                  <a:gd name="connsiteY1" fmla="*/ 4814 h 10000"/>
                  <a:gd name="connsiteX2" fmla="*/ 0 w 18155"/>
                  <a:gd name="connsiteY2" fmla="*/ 10000 h 10000"/>
                  <a:gd name="connsiteX0" fmla="*/ 1422 w 1422"/>
                  <a:gd name="connsiteY0" fmla="*/ 0 h 10000"/>
                  <a:gd name="connsiteX1" fmla="*/ 0 w 1422"/>
                  <a:gd name="connsiteY1" fmla="*/ 4814 h 10000"/>
                  <a:gd name="connsiteX2" fmla="*/ 1089 w 1422"/>
                  <a:gd name="connsiteY2" fmla="*/ 10000 h 10000"/>
                  <a:gd name="connsiteX0" fmla="*/ 2340 w 650533"/>
                  <a:gd name="connsiteY0" fmla="*/ 0 h 10000"/>
                  <a:gd name="connsiteX1" fmla="*/ 650533 w 650533"/>
                  <a:gd name="connsiteY1" fmla="*/ 5037 h 10000"/>
                  <a:gd name="connsiteX2" fmla="*/ -2 w 650533"/>
                  <a:gd name="connsiteY2" fmla="*/ 10000 h 10000"/>
                  <a:gd name="connsiteX0" fmla="*/ 2340 w 932616"/>
                  <a:gd name="connsiteY0" fmla="*/ 0 h 10000"/>
                  <a:gd name="connsiteX1" fmla="*/ 932616 w 932616"/>
                  <a:gd name="connsiteY1" fmla="*/ 5149 h 10000"/>
                  <a:gd name="connsiteX2" fmla="*/ -2 w 932616"/>
                  <a:gd name="connsiteY2" fmla="*/ 10000 h 10000"/>
                </a:gdLst>
                <a:ahLst/>
                <a:cxnLst>
                  <a:cxn ang="0">
                    <a:pos x="connsiteX0" y="connsiteY0"/>
                  </a:cxn>
                  <a:cxn ang="0">
                    <a:pos x="connsiteX1" y="connsiteY1"/>
                  </a:cxn>
                  <a:cxn ang="0">
                    <a:pos x="connsiteX2" y="connsiteY2"/>
                  </a:cxn>
                </a:cxnLst>
                <a:rect l="l" t="t" r="r" b="b"/>
                <a:pathLst>
                  <a:path w="932616" h="10000">
                    <a:moveTo>
                      <a:pt x="2340" y="0"/>
                    </a:moveTo>
                    <a:lnTo>
                      <a:pt x="932616" y="5149"/>
                    </a:lnTo>
                    <a:lnTo>
                      <a:pt x="-2" y="10000"/>
                    </a:lnTo>
                  </a:path>
                </a:pathLst>
              </a:custGeom>
              <a:noFill/>
              <a:ln w="28575" cap="flat" cmpd="sng" algn="ctr">
                <a:solidFill>
                  <a:schemeClr val="bg1">
                    <a:lumMod val="50000"/>
                  </a:schemeClr>
                </a:solidFill>
                <a:prstDash val="solid"/>
                <a:headEnd type="none" w="med" len="med"/>
                <a:tailEnd type="none" w="med" len="med"/>
              </a:ln>
              <a:effectLst/>
            </p:spPr>
            <p:txBody>
              <a:bodyPr rtlCol="0" anchor="ctr"/>
              <a:lstStyle/>
              <a:p>
                <a:pPr marL="0" marR="0" lvl="0" indent="0" algn="ctr"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solidFill>
                    <a:srgbClr val="FFFFFF"/>
                  </a:solidFill>
                  <a:effectLst/>
                  <a:uLnTx/>
                  <a:uFillTx/>
                  <a:latin typeface="Segoe UI Semilight"/>
                  <a:ea typeface="+mn-ea"/>
                  <a:cs typeface="+mn-cs"/>
                </a:endParaRPr>
              </a:p>
            </p:txBody>
          </p:sp>
          <p:sp>
            <p:nvSpPr>
              <p:cNvPr id="84" name="Freeform 305">
                <a:extLst>
                  <a:ext uri="{FF2B5EF4-FFF2-40B4-BE49-F238E27FC236}">
                    <a16:creationId xmlns:a16="http://schemas.microsoft.com/office/drawing/2014/main" id="{A4BBFF62-DE4E-2049-8792-D2EC53CDEF9B}"/>
                  </a:ext>
                </a:extLst>
              </p:cNvPr>
              <p:cNvSpPr/>
              <p:nvPr/>
            </p:nvSpPr>
            <p:spPr bwMode="auto">
              <a:xfrm rot="16200000" flipH="1">
                <a:off x="3670982" y="3730749"/>
                <a:ext cx="94474" cy="284234"/>
              </a:xfrm>
              <a:custGeom>
                <a:avLst/>
                <a:gdLst>
                  <a:gd name="connsiteX0" fmla="*/ 0 w 171450"/>
                  <a:gd name="connsiteY0" fmla="*/ 0 h 500062"/>
                  <a:gd name="connsiteX1" fmla="*/ 171450 w 171450"/>
                  <a:gd name="connsiteY1" fmla="*/ 242887 h 500062"/>
                  <a:gd name="connsiteX2" fmla="*/ 28575 w 171450"/>
                  <a:gd name="connsiteY2" fmla="*/ 500062 h 500062"/>
                  <a:gd name="connsiteX0" fmla="*/ 51813 w 142875"/>
                  <a:gd name="connsiteY0" fmla="*/ 0 h 396228"/>
                  <a:gd name="connsiteX1" fmla="*/ 142875 w 142875"/>
                  <a:gd name="connsiteY1" fmla="*/ 139053 h 396228"/>
                  <a:gd name="connsiteX2" fmla="*/ 0 w 142875"/>
                  <a:gd name="connsiteY2" fmla="*/ 396228 h 396228"/>
                  <a:gd name="connsiteX0" fmla="*/ 0 w 91062"/>
                  <a:gd name="connsiteY0" fmla="*/ 0 h 295743"/>
                  <a:gd name="connsiteX1" fmla="*/ 91062 w 91062"/>
                  <a:gd name="connsiteY1" fmla="*/ 139053 h 295743"/>
                  <a:gd name="connsiteX2" fmla="*/ 8478 w 91062"/>
                  <a:gd name="connsiteY2" fmla="*/ 295743 h 295743"/>
                  <a:gd name="connsiteX0" fmla="*/ 0 w 11805"/>
                  <a:gd name="connsiteY0" fmla="*/ 0 h 295743"/>
                  <a:gd name="connsiteX1" fmla="*/ 11805 w 11805"/>
                  <a:gd name="connsiteY1" fmla="*/ 139053 h 295743"/>
                  <a:gd name="connsiteX2" fmla="*/ 8478 w 11805"/>
                  <a:gd name="connsiteY2" fmla="*/ 295743 h 295743"/>
                  <a:gd name="connsiteX0" fmla="*/ 1405 w 9883"/>
                  <a:gd name="connsiteY0" fmla="*/ 0 h 295743"/>
                  <a:gd name="connsiteX1" fmla="*/ 0 w 9883"/>
                  <a:gd name="connsiteY1" fmla="*/ 142357 h 295743"/>
                  <a:gd name="connsiteX2" fmla="*/ 9883 w 9883"/>
                  <a:gd name="connsiteY2" fmla="*/ 295743 h 295743"/>
                  <a:gd name="connsiteX0" fmla="*/ 18155 w 18155"/>
                  <a:gd name="connsiteY0" fmla="*/ 0 h 10000"/>
                  <a:gd name="connsiteX1" fmla="*/ 16733 w 18155"/>
                  <a:gd name="connsiteY1" fmla="*/ 4814 h 10000"/>
                  <a:gd name="connsiteX2" fmla="*/ 0 w 18155"/>
                  <a:gd name="connsiteY2" fmla="*/ 10000 h 10000"/>
                  <a:gd name="connsiteX0" fmla="*/ 1422 w 1422"/>
                  <a:gd name="connsiteY0" fmla="*/ 0 h 10000"/>
                  <a:gd name="connsiteX1" fmla="*/ 0 w 1422"/>
                  <a:gd name="connsiteY1" fmla="*/ 4814 h 10000"/>
                  <a:gd name="connsiteX2" fmla="*/ 1089 w 1422"/>
                  <a:gd name="connsiteY2" fmla="*/ 10000 h 10000"/>
                  <a:gd name="connsiteX0" fmla="*/ 2340 w 650533"/>
                  <a:gd name="connsiteY0" fmla="*/ 0 h 10000"/>
                  <a:gd name="connsiteX1" fmla="*/ 650533 w 650533"/>
                  <a:gd name="connsiteY1" fmla="*/ 5037 h 10000"/>
                  <a:gd name="connsiteX2" fmla="*/ -2 w 650533"/>
                  <a:gd name="connsiteY2" fmla="*/ 10000 h 10000"/>
                  <a:gd name="connsiteX0" fmla="*/ 2340 w 932616"/>
                  <a:gd name="connsiteY0" fmla="*/ 0 h 10000"/>
                  <a:gd name="connsiteX1" fmla="*/ 932616 w 932616"/>
                  <a:gd name="connsiteY1" fmla="*/ 5149 h 10000"/>
                  <a:gd name="connsiteX2" fmla="*/ -2 w 932616"/>
                  <a:gd name="connsiteY2" fmla="*/ 10000 h 10000"/>
                </a:gdLst>
                <a:ahLst/>
                <a:cxnLst>
                  <a:cxn ang="0">
                    <a:pos x="connsiteX0" y="connsiteY0"/>
                  </a:cxn>
                  <a:cxn ang="0">
                    <a:pos x="connsiteX1" y="connsiteY1"/>
                  </a:cxn>
                  <a:cxn ang="0">
                    <a:pos x="connsiteX2" y="connsiteY2"/>
                  </a:cxn>
                </a:cxnLst>
                <a:rect l="l" t="t" r="r" b="b"/>
                <a:pathLst>
                  <a:path w="932616" h="10000">
                    <a:moveTo>
                      <a:pt x="2340" y="0"/>
                    </a:moveTo>
                    <a:lnTo>
                      <a:pt x="932616" y="5149"/>
                    </a:lnTo>
                    <a:lnTo>
                      <a:pt x="-2" y="10000"/>
                    </a:lnTo>
                  </a:path>
                </a:pathLst>
              </a:custGeom>
              <a:noFill/>
              <a:ln w="28575" cap="flat" cmpd="sng" algn="ctr">
                <a:solidFill>
                  <a:schemeClr val="bg1">
                    <a:lumMod val="50000"/>
                  </a:schemeClr>
                </a:solidFill>
                <a:prstDash val="solid"/>
                <a:headEnd type="none" w="med" len="med"/>
                <a:tailEnd type="none" w="med" len="med"/>
              </a:ln>
              <a:effectLst/>
            </p:spPr>
            <p:txBody>
              <a:bodyPr rtlCol="0" anchor="ctr"/>
              <a:lstStyle/>
              <a:p>
                <a:pPr marL="0" marR="0" lvl="0" indent="0" algn="ctr"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solidFill>
                    <a:srgbClr val="FFFFFF"/>
                  </a:solidFill>
                  <a:effectLst/>
                  <a:uLnTx/>
                  <a:uFillTx/>
                  <a:latin typeface="Segoe UI Semilight"/>
                  <a:ea typeface="+mn-ea"/>
                  <a:cs typeface="+mn-cs"/>
                </a:endParaRPr>
              </a:p>
            </p:txBody>
          </p:sp>
          <p:sp>
            <p:nvSpPr>
              <p:cNvPr id="85" name="Freeform 305">
                <a:extLst>
                  <a:ext uri="{FF2B5EF4-FFF2-40B4-BE49-F238E27FC236}">
                    <a16:creationId xmlns:a16="http://schemas.microsoft.com/office/drawing/2014/main" id="{D131432F-0A0C-6448-9F4D-17AE3991C583}"/>
                  </a:ext>
                </a:extLst>
              </p:cNvPr>
              <p:cNvSpPr/>
              <p:nvPr/>
            </p:nvSpPr>
            <p:spPr bwMode="auto">
              <a:xfrm rot="5400000" flipH="1">
                <a:off x="3670982" y="2925051"/>
                <a:ext cx="94474" cy="284234"/>
              </a:xfrm>
              <a:custGeom>
                <a:avLst/>
                <a:gdLst>
                  <a:gd name="connsiteX0" fmla="*/ 0 w 171450"/>
                  <a:gd name="connsiteY0" fmla="*/ 0 h 500062"/>
                  <a:gd name="connsiteX1" fmla="*/ 171450 w 171450"/>
                  <a:gd name="connsiteY1" fmla="*/ 242887 h 500062"/>
                  <a:gd name="connsiteX2" fmla="*/ 28575 w 171450"/>
                  <a:gd name="connsiteY2" fmla="*/ 500062 h 500062"/>
                  <a:gd name="connsiteX0" fmla="*/ 51813 w 142875"/>
                  <a:gd name="connsiteY0" fmla="*/ 0 h 396228"/>
                  <a:gd name="connsiteX1" fmla="*/ 142875 w 142875"/>
                  <a:gd name="connsiteY1" fmla="*/ 139053 h 396228"/>
                  <a:gd name="connsiteX2" fmla="*/ 0 w 142875"/>
                  <a:gd name="connsiteY2" fmla="*/ 396228 h 396228"/>
                  <a:gd name="connsiteX0" fmla="*/ 0 w 91062"/>
                  <a:gd name="connsiteY0" fmla="*/ 0 h 295743"/>
                  <a:gd name="connsiteX1" fmla="*/ 91062 w 91062"/>
                  <a:gd name="connsiteY1" fmla="*/ 139053 h 295743"/>
                  <a:gd name="connsiteX2" fmla="*/ 8478 w 91062"/>
                  <a:gd name="connsiteY2" fmla="*/ 295743 h 295743"/>
                  <a:gd name="connsiteX0" fmla="*/ 0 w 11805"/>
                  <a:gd name="connsiteY0" fmla="*/ 0 h 295743"/>
                  <a:gd name="connsiteX1" fmla="*/ 11805 w 11805"/>
                  <a:gd name="connsiteY1" fmla="*/ 139053 h 295743"/>
                  <a:gd name="connsiteX2" fmla="*/ 8478 w 11805"/>
                  <a:gd name="connsiteY2" fmla="*/ 295743 h 295743"/>
                  <a:gd name="connsiteX0" fmla="*/ 1405 w 9883"/>
                  <a:gd name="connsiteY0" fmla="*/ 0 h 295743"/>
                  <a:gd name="connsiteX1" fmla="*/ 0 w 9883"/>
                  <a:gd name="connsiteY1" fmla="*/ 142357 h 295743"/>
                  <a:gd name="connsiteX2" fmla="*/ 9883 w 9883"/>
                  <a:gd name="connsiteY2" fmla="*/ 295743 h 295743"/>
                  <a:gd name="connsiteX0" fmla="*/ 18155 w 18155"/>
                  <a:gd name="connsiteY0" fmla="*/ 0 h 10000"/>
                  <a:gd name="connsiteX1" fmla="*/ 16733 w 18155"/>
                  <a:gd name="connsiteY1" fmla="*/ 4814 h 10000"/>
                  <a:gd name="connsiteX2" fmla="*/ 0 w 18155"/>
                  <a:gd name="connsiteY2" fmla="*/ 10000 h 10000"/>
                  <a:gd name="connsiteX0" fmla="*/ 1422 w 1422"/>
                  <a:gd name="connsiteY0" fmla="*/ 0 h 10000"/>
                  <a:gd name="connsiteX1" fmla="*/ 0 w 1422"/>
                  <a:gd name="connsiteY1" fmla="*/ 4814 h 10000"/>
                  <a:gd name="connsiteX2" fmla="*/ 1089 w 1422"/>
                  <a:gd name="connsiteY2" fmla="*/ 10000 h 10000"/>
                  <a:gd name="connsiteX0" fmla="*/ 2340 w 650533"/>
                  <a:gd name="connsiteY0" fmla="*/ 0 h 10000"/>
                  <a:gd name="connsiteX1" fmla="*/ 650533 w 650533"/>
                  <a:gd name="connsiteY1" fmla="*/ 5037 h 10000"/>
                  <a:gd name="connsiteX2" fmla="*/ -2 w 650533"/>
                  <a:gd name="connsiteY2" fmla="*/ 10000 h 10000"/>
                  <a:gd name="connsiteX0" fmla="*/ 2340 w 932616"/>
                  <a:gd name="connsiteY0" fmla="*/ 0 h 10000"/>
                  <a:gd name="connsiteX1" fmla="*/ 932616 w 932616"/>
                  <a:gd name="connsiteY1" fmla="*/ 5149 h 10000"/>
                  <a:gd name="connsiteX2" fmla="*/ -2 w 932616"/>
                  <a:gd name="connsiteY2" fmla="*/ 10000 h 10000"/>
                </a:gdLst>
                <a:ahLst/>
                <a:cxnLst>
                  <a:cxn ang="0">
                    <a:pos x="connsiteX0" y="connsiteY0"/>
                  </a:cxn>
                  <a:cxn ang="0">
                    <a:pos x="connsiteX1" y="connsiteY1"/>
                  </a:cxn>
                  <a:cxn ang="0">
                    <a:pos x="connsiteX2" y="connsiteY2"/>
                  </a:cxn>
                </a:cxnLst>
                <a:rect l="l" t="t" r="r" b="b"/>
                <a:pathLst>
                  <a:path w="932616" h="10000">
                    <a:moveTo>
                      <a:pt x="2340" y="0"/>
                    </a:moveTo>
                    <a:lnTo>
                      <a:pt x="932616" y="5149"/>
                    </a:lnTo>
                    <a:lnTo>
                      <a:pt x="-2" y="10000"/>
                    </a:lnTo>
                  </a:path>
                </a:pathLst>
              </a:custGeom>
              <a:noFill/>
              <a:ln w="28575" cap="flat" cmpd="sng" algn="ctr">
                <a:solidFill>
                  <a:schemeClr val="bg1">
                    <a:lumMod val="50000"/>
                  </a:schemeClr>
                </a:solidFill>
                <a:prstDash val="solid"/>
                <a:headEnd type="none" w="med" len="med"/>
                <a:tailEnd type="none" w="med" len="med"/>
              </a:ln>
              <a:effectLst/>
            </p:spPr>
            <p:txBody>
              <a:bodyPr rtlCol="0" anchor="ctr"/>
              <a:lstStyle/>
              <a:p>
                <a:pPr marL="0" marR="0" lvl="0" indent="0" algn="ctr" defTabSz="1043394" rtl="0" eaLnBrk="1" fontAlgn="auto" latinLnBrk="0" hangingPunct="1">
                  <a:lnSpc>
                    <a:spcPct val="100000"/>
                  </a:lnSpc>
                  <a:spcBef>
                    <a:spcPts val="0"/>
                  </a:spcBef>
                  <a:spcAft>
                    <a:spcPts val="0"/>
                  </a:spcAft>
                  <a:buClrTx/>
                  <a:buSzTx/>
                  <a:buFontTx/>
                  <a:buNone/>
                  <a:tabLst/>
                  <a:defRPr/>
                </a:pPr>
                <a:endParaRPr kumimoji="0" lang="en-US" sz="2054" b="0" i="0" u="none" strike="noStrike" kern="0" cap="none" spc="0" normalizeH="0" baseline="0" noProof="0">
                  <a:ln>
                    <a:noFill/>
                  </a:ln>
                  <a:solidFill>
                    <a:srgbClr val="FFFFFF"/>
                  </a:solidFill>
                  <a:effectLst/>
                  <a:uLnTx/>
                  <a:uFillTx/>
                  <a:latin typeface="Segoe UI Semilight"/>
                  <a:ea typeface="+mn-ea"/>
                  <a:cs typeface="+mn-cs"/>
                </a:endParaRPr>
              </a:p>
            </p:txBody>
          </p:sp>
        </p:grpSp>
        <p:cxnSp>
          <p:nvCxnSpPr>
            <p:cNvPr id="86" name="Straight Connector 85">
              <a:extLst>
                <a:ext uri="{FF2B5EF4-FFF2-40B4-BE49-F238E27FC236}">
                  <a16:creationId xmlns:a16="http://schemas.microsoft.com/office/drawing/2014/main" id="{81AB1860-8D1E-184E-91A6-0156BDC5796D}"/>
                </a:ext>
              </a:extLst>
            </p:cNvPr>
            <p:cNvCxnSpPr>
              <a:cxnSpLocks/>
            </p:cNvCxnSpPr>
            <p:nvPr/>
          </p:nvCxnSpPr>
          <p:spPr>
            <a:xfrm flipH="1" flipV="1">
              <a:off x="1995056" y="4097090"/>
              <a:ext cx="464964" cy="555251"/>
            </a:xfrm>
            <a:prstGeom prst="line">
              <a:avLst/>
            </a:prstGeom>
            <a:ln w="25400">
              <a:solidFill>
                <a:srgbClr val="02B6F1"/>
              </a:solidFill>
              <a:prstDash val="sysDot"/>
              <a:headEnd type="stealth"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8B4F655-6C5E-EC44-A123-464B85506A37}"/>
                </a:ext>
              </a:extLst>
            </p:cNvPr>
            <p:cNvCxnSpPr>
              <a:cxnSpLocks/>
            </p:cNvCxnSpPr>
            <p:nvPr/>
          </p:nvCxnSpPr>
          <p:spPr>
            <a:xfrm flipV="1">
              <a:off x="4200801" y="3481794"/>
              <a:ext cx="194998" cy="1"/>
            </a:xfrm>
            <a:prstGeom prst="line">
              <a:avLst/>
            </a:prstGeom>
            <a:ln w="25400">
              <a:solidFill>
                <a:srgbClr val="02B6F1"/>
              </a:solidFill>
              <a:prstDash val="sysDot"/>
              <a:headEnd type="none" w="lg" len="med"/>
              <a:tailEnd type="stealth" w="lg" len="med"/>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8D785944-B124-B646-A9A5-7281B4DCD6AF}"/>
                </a:ext>
              </a:extLst>
            </p:cNvPr>
            <p:cNvSpPr/>
            <p:nvPr/>
          </p:nvSpPr>
          <p:spPr>
            <a:xfrm>
              <a:off x="3296248" y="2437937"/>
              <a:ext cx="822662" cy="454227"/>
            </a:xfrm>
            <a:prstGeom prst="rect">
              <a:avLst/>
            </a:prstGeom>
          </p:spPr>
          <p:txBody>
            <a:bodyPr wrap="non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176" b="1" i="0" u="none" strike="noStrike" kern="1200" cap="none" spc="0" normalizeH="0" baseline="0" noProof="0">
                  <a:ln>
                    <a:noFill/>
                  </a:ln>
                  <a:solidFill>
                    <a:srgbClr val="FFFFFF">
                      <a:lumMod val="50000"/>
                    </a:srgbClr>
                  </a:solidFill>
                  <a:effectLst/>
                  <a:uLnTx/>
                  <a:uFillTx/>
                  <a:latin typeface="Segoe UI"/>
                  <a:ea typeface="Segoe UI" panose="020B0502040204020203" pitchFamily="34" charset="0"/>
                  <a:cs typeface="Segoe UI" panose="020B0502040204020203" pitchFamily="34" charset="0"/>
                </a:rPr>
                <a:t>Azure Bot</a:t>
              </a: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176" b="1" i="0" u="none" strike="noStrike" kern="1200" cap="none" spc="0" normalizeH="0" baseline="0" noProof="0">
                  <a:ln>
                    <a:noFill/>
                  </a:ln>
                  <a:solidFill>
                    <a:srgbClr val="FFFFFF">
                      <a:lumMod val="50000"/>
                    </a:srgbClr>
                  </a:solidFill>
                  <a:effectLst/>
                  <a:uLnTx/>
                  <a:uFillTx/>
                  <a:latin typeface="Segoe UI"/>
                  <a:ea typeface="Segoe UI" panose="020B0502040204020203" pitchFamily="34" charset="0"/>
                  <a:cs typeface="Segoe UI" panose="020B0502040204020203" pitchFamily="34" charset="0"/>
                </a:rPr>
                <a:t>Services</a:t>
              </a:r>
            </a:p>
          </p:txBody>
        </p:sp>
        <p:sp>
          <p:nvSpPr>
            <p:cNvPr id="89" name="Oval 88">
              <a:extLst>
                <a:ext uri="{FF2B5EF4-FFF2-40B4-BE49-F238E27FC236}">
                  <a16:creationId xmlns:a16="http://schemas.microsoft.com/office/drawing/2014/main" id="{6E72A097-26BB-AB4B-8796-93CD2AA87D9F}"/>
                </a:ext>
              </a:extLst>
            </p:cNvPr>
            <p:cNvSpPr/>
            <p:nvPr/>
          </p:nvSpPr>
          <p:spPr>
            <a:xfrm flipH="1">
              <a:off x="306670" y="2456983"/>
              <a:ext cx="1944776" cy="1944035"/>
            </a:xfrm>
            <a:prstGeom prst="ellipse">
              <a:avLst/>
            </a:prstGeom>
            <a:noFill/>
            <a:ln w="25400" cap="flat" cmpd="sng" algn="ctr">
              <a:solidFill>
                <a:srgbClr val="02B6F1"/>
              </a:solid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8C6EA16E-2F0A-0841-A2AA-41B1AB060DD8}"/>
                </a:ext>
              </a:extLst>
            </p:cNvPr>
            <p:cNvSpPr txBox="1"/>
            <p:nvPr/>
          </p:nvSpPr>
          <p:spPr>
            <a:xfrm>
              <a:off x="1419210" y="3284818"/>
              <a:ext cx="851750" cy="393954"/>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980" b="0" i="0" u="none" strike="noStrike" kern="1200" cap="none" spc="0" normalizeH="0" baseline="0" noProof="0">
                  <a:ln>
                    <a:noFill/>
                  </a:ln>
                  <a:solidFill>
                    <a:srgbClr val="FFFFFF">
                      <a:lumMod val="50000"/>
                    </a:srgbClr>
                  </a:solidFill>
                  <a:effectLst/>
                  <a:uLnTx/>
                  <a:uFillTx/>
                  <a:latin typeface="Segoe UI"/>
                  <a:ea typeface="+mn-ea"/>
                  <a:cs typeface="Segoe UI" panose="020B0502040204020203" pitchFamily="34" charset="0"/>
                </a:rPr>
                <a:t>Adaptive Cards</a:t>
              </a:r>
            </a:p>
          </p:txBody>
        </p:sp>
        <p:cxnSp>
          <p:nvCxnSpPr>
            <p:cNvPr id="91" name="Straight Connector 90">
              <a:extLst>
                <a:ext uri="{FF2B5EF4-FFF2-40B4-BE49-F238E27FC236}">
                  <a16:creationId xmlns:a16="http://schemas.microsoft.com/office/drawing/2014/main" id="{60DC6719-38F2-E144-A31B-17BD00909B6D}"/>
                </a:ext>
              </a:extLst>
            </p:cNvPr>
            <p:cNvCxnSpPr>
              <a:cxnSpLocks/>
            </p:cNvCxnSpPr>
            <p:nvPr/>
          </p:nvCxnSpPr>
          <p:spPr>
            <a:xfrm flipH="1">
              <a:off x="1995056" y="2210326"/>
              <a:ext cx="464964" cy="555251"/>
            </a:xfrm>
            <a:prstGeom prst="line">
              <a:avLst/>
            </a:prstGeom>
            <a:ln w="25400">
              <a:solidFill>
                <a:srgbClr val="02B6F1"/>
              </a:solidFill>
              <a:prstDash val="sysDot"/>
              <a:headEnd type="stealth"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D6C347-81C6-CB4B-AAAD-47816CC9E9C7}"/>
                </a:ext>
              </a:extLst>
            </p:cNvPr>
            <p:cNvCxnSpPr>
              <a:cxnSpLocks/>
            </p:cNvCxnSpPr>
            <p:nvPr/>
          </p:nvCxnSpPr>
          <p:spPr>
            <a:xfrm>
              <a:off x="2270960" y="3481795"/>
              <a:ext cx="905290" cy="0"/>
            </a:xfrm>
            <a:prstGeom prst="line">
              <a:avLst/>
            </a:prstGeom>
            <a:ln w="25400">
              <a:solidFill>
                <a:srgbClr val="02B6F1"/>
              </a:solidFill>
              <a:prstDash val="sysDot"/>
              <a:headEnd type="none" w="lg" len="med"/>
              <a:tailEnd type="stealth" w="lg" len="med"/>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F9C3D53F-7795-4995-A15D-15E438DCB62B}"/>
              </a:ext>
            </a:extLst>
          </p:cNvPr>
          <p:cNvGrpSpPr/>
          <p:nvPr/>
        </p:nvGrpSpPr>
        <p:grpSpPr>
          <a:xfrm>
            <a:off x="7504547" y="2423239"/>
            <a:ext cx="829075" cy="825735"/>
            <a:chOff x="6971147" y="2942278"/>
            <a:chExt cx="973445" cy="973445"/>
          </a:xfrm>
        </p:grpSpPr>
        <p:sp>
          <p:nvSpPr>
            <p:cNvPr id="101" name="Oval 100">
              <a:extLst>
                <a:ext uri="{FF2B5EF4-FFF2-40B4-BE49-F238E27FC236}">
                  <a16:creationId xmlns:a16="http://schemas.microsoft.com/office/drawing/2014/main" id="{B53F577F-5CD5-A447-87B6-A5FF507B2269}"/>
                </a:ext>
              </a:extLst>
            </p:cNvPr>
            <p:cNvSpPr/>
            <p:nvPr/>
          </p:nvSpPr>
          <p:spPr bwMode="auto">
            <a:xfrm>
              <a:off x="6971147" y="2942278"/>
              <a:ext cx="973445" cy="973445"/>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2" name="Oval 101">
              <a:extLst>
                <a:ext uri="{FF2B5EF4-FFF2-40B4-BE49-F238E27FC236}">
                  <a16:creationId xmlns:a16="http://schemas.microsoft.com/office/drawing/2014/main" id="{C555E576-6EB0-E547-8639-80D6F0CC651F}"/>
                </a:ext>
              </a:extLst>
            </p:cNvPr>
            <p:cNvSpPr/>
            <p:nvPr/>
          </p:nvSpPr>
          <p:spPr bwMode="auto">
            <a:xfrm>
              <a:off x="7038074" y="3009206"/>
              <a:ext cx="839589" cy="839589"/>
            </a:xfrm>
            <a:prstGeom prst="ellipse">
              <a:avLst/>
            </a:prstGeom>
            <a:solidFill>
              <a:srgbClr val="02B6F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3" name="Group 102">
              <a:extLst>
                <a:ext uri="{FF2B5EF4-FFF2-40B4-BE49-F238E27FC236}">
                  <a16:creationId xmlns:a16="http://schemas.microsoft.com/office/drawing/2014/main" id="{CE7C6FEC-3C9C-7444-B927-84DAACF0AE4C}"/>
                </a:ext>
              </a:extLst>
            </p:cNvPr>
            <p:cNvGrpSpPr/>
            <p:nvPr/>
          </p:nvGrpSpPr>
          <p:grpSpPr>
            <a:xfrm>
              <a:off x="7257463" y="3257872"/>
              <a:ext cx="385493" cy="314370"/>
              <a:chOff x="9255650" y="4052167"/>
              <a:chExt cx="321999" cy="262590"/>
            </a:xfrm>
          </p:grpSpPr>
          <p:sp>
            <p:nvSpPr>
              <p:cNvPr id="104" name="Oval 103">
                <a:extLst>
                  <a:ext uri="{FF2B5EF4-FFF2-40B4-BE49-F238E27FC236}">
                    <a16:creationId xmlns:a16="http://schemas.microsoft.com/office/drawing/2014/main" id="{57ABAFDE-CF0B-1B43-8F75-C96EE53346EE}"/>
                  </a:ext>
                </a:extLst>
              </p:cNvPr>
              <p:cNvSpPr/>
              <p:nvPr/>
            </p:nvSpPr>
            <p:spPr bwMode="auto">
              <a:xfrm>
                <a:off x="9255650" y="4112625"/>
                <a:ext cx="125856" cy="125856"/>
              </a:xfrm>
              <a:prstGeom prst="ellipse">
                <a:avLst/>
              </a:prstGeom>
              <a:noFill/>
              <a:ln w="2286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Oval 104">
                <a:extLst>
                  <a:ext uri="{FF2B5EF4-FFF2-40B4-BE49-F238E27FC236}">
                    <a16:creationId xmlns:a16="http://schemas.microsoft.com/office/drawing/2014/main" id="{5E9AFB08-8781-8A4E-A551-B279F66F4B3D}"/>
                  </a:ext>
                </a:extLst>
              </p:cNvPr>
              <p:cNvSpPr/>
              <p:nvPr/>
            </p:nvSpPr>
            <p:spPr bwMode="auto">
              <a:xfrm>
                <a:off x="9495319" y="4052167"/>
                <a:ext cx="82330" cy="82330"/>
              </a:xfrm>
              <a:prstGeom prst="ellipse">
                <a:avLst/>
              </a:prstGeom>
              <a:noFill/>
              <a:ln w="2286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6" name="Oval 105">
                <a:extLst>
                  <a:ext uri="{FF2B5EF4-FFF2-40B4-BE49-F238E27FC236}">
                    <a16:creationId xmlns:a16="http://schemas.microsoft.com/office/drawing/2014/main" id="{5FB64AA6-364E-C946-BB1A-FCD1B63D8CE2}"/>
                  </a:ext>
                </a:extLst>
              </p:cNvPr>
              <p:cNvSpPr/>
              <p:nvPr/>
            </p:nvSpPr>
            <p:spPr bwMode="auto">
              <a:xfrm>
                <a:off x="9495319" y="4232427"/>
                <a:ext cx="82330" cy="82330"/>
              </a:xfrm>
              <a:prstGeom prst="ellipse">
                <a:avLst/>
              </a:prstGeom>
              <a:noFill/>
              <a:ln w="22860"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7" name="Straight Connector 106">
                <a:extLst>
                  <a:ext uri="{FF2B5EF4-FFF2-40B4-BE49-F238E27FC236}">
                    <a16:creationId xmlns:a16="http://schemas.microsoft.com/office/drawing/2014/main" id="{3FA427D7-4D82-B640-AF3D-BC62B3E9CD05}"/>
                  </a:ext>
                </a:extLst>
              </p:cNvPr>
              <p:cNvCxnSpPr>
                <a:cxnSpLocks/>
              </p:cNvCxnSpPr>
              <p:nvPr/>
            </p:nvCxnSpPr>
            <p:spPr>
              <a:xfrm flipH="1">
                <a:off x="9375156" y="4098938"/>
                <a:ext cx="125730" cy="54390"/>
              </a:xfrm>
              <a:prstGeom prst="line">
                <a:avLst/>
              </a:prstGeom>
              <a:noFill/>
              <a:ln w="22860" cap="flat" cmpd="sng" algn="ctr">
                <a:solidFill>
                  <a:srgbClr val="FFFFFF"/>
                </a:solidFill>
                <a:prstDash val="solid"/>
                <a:headEnd type="none"/>
                <a:tailEnd type="none"/>
              </a:ln>
              <a:effectLst/>
            </p:spPr>
          </p:cxnSp>
          <p:cxnSp>
            <p:nvCxnSpPr>
              <p:cNvPr id="108" name="Straight Connector 107">
                <a:extLst>
                  <a:ext uri="{FF2B5EF4-FFF2-40B4-BE49-F238E27FC236}">
                    <a16:creationId xmlns:a16="http://schemas.microsoft.com/office/drawing/2014/main" id="{3423F2AA-C9E7-E244-9AB8-F4E7EC809B1A}"/>
                  </a:ext>
                </a:extLst>
              </p:cNvPr>
              <p:cNvCxnSpPr>
                <a:cxnSpLocks/>
              </p:cNvCxnSpPr>
              <p:nvPr/>
            </p:nvCxnSpPr>
            <p:spPr>
              <a:xfrm flipH="1" flipV="1">
                <a:off x="9375156" y="4204482"/>
                <a:ext cx="125730" cy="54390"/>
              </a:xfrm>
              <a:prstGeom prst="line">
                <a:avLst/>
              </a:prstGeom>
              <a:noFill/>
              <a:ln w="22860" cap="flat" cmpd="sng" algn="ctr">
                <a:solidFill>
                  <a:srgbClr val="FFFFFF"/>
                </a:solidFill>
                <a:prstDash val="solid"/>
                <a:headEnd type="none"/>
                <a:tailEnd type="none"/>
              </a:ln>
              <a:effectLst/>
            </p:spPr>
          </p:cxnSp>
        </p:grpSp>
      </p:grpSp>
      <p:pic>
        <p:nvPicPr>
          <p:cNvPr id="137" name="Picture 136">
            <a:extLst>
              <a:ext uri="{FF2B5EF4-FFF2-40B4-BE49-F238E27FC236}">
                <a16:creationId xmlns:a16="http://schemas.microsoft.com/office/drawing/2014/main" id="{C251D49D-278C-4E27-82D2-737FB9D66C23}"/>
              </a:ext>
            </a:extLst>
          </p:cNvPr>
          <p:cNvPicPr>
            <a:picLocks noChangeAspect="1"/>
          </p:cNvPicPr>
          <p:nvPr/>
        </p:nvPicPr>
        <p:blipFill>
          <a:blip r:embed="rId19"/>
          <a:stretch>
            <a:fillRect/>
          </a:stretch>
        </p:blipFill>
        <p:spPr>
          <a:xfrm>
            <a:off x="2746013" y="6052553"/>
            <a:ext cx="6710356" cy="349948"/>
          </a:xfrm>
          <a:prstGeom prst="rect">
            <a:avLst/>
          </a:prstGeom>
        </p:spPr>
      </p:pic>
      <p:grpSp>
        <p:nvGrpSpPr>
          <p:cNvPr id="12" name="Group 11">
            <a:extLst>
              <a:ext uri="{FF2B5EF4-FFF2-40B4-BE49-F238E27FC236}">
                <a16:creationId xmlns:a16="http://schemas.microsoft.com/office/drawing/2014/main" id="{8AA0D06C-880C-4466-875A-C51C266AED0B}"/>
              </a:ext>
            </a:extLst>
          </p:cNvPr>
          <p:cNvGrpSpPr/>
          <p:nvPr/>
        </p:nvGrpSpPr>
        <p:grpSpPr>
          <a:xfrm>
            <a:off x="5668964" y="2247246"/>
            <a:ext cx="1553240" cy="1570795"/>
            <a:chOff x="5690754" y="2168311"/>
            <a:chExt cx="1553240" cy="1570795"/>
          </a:xfrm>
        </p:grpSpPr>
        <p:sp>
          <p:nvSpPr>
            <p:cNvPr id="97" name="Oval 96">
              <a:extLst>
                <a:ext uri="{FF2B5EF4-FFF2-40B4-BE49-F238E27FC236}">
                  <a16:creationId xmlns:a16="http://schemas.microsoft.com/office/drawing/2014/main" id="{B11D8A01-F066-1548-997A-506882111BD0}"/>
                </a:ext>
              </a:extLst>
            </p:cNvPr>
            <p:cNvSpPr/>
            <p:nvPr/>
          </p:nvSpPr>
          <p:spPr>
            <a:xfrm>
              <a:off x="5690754" y="2168311"/>
              <a:ext cx="1553240" cy="1570795"/>
            </a:xfrm>
            <a:prstGeom prst="ellipse">
              <a:avLst/>
            </a:prstGeom>
            <a:solidFill>
              <a:srgbClr val="FFFFFF"/>
            </a:solidFill>
            <a:ln w="28575" cap="flat" cmpd="sng" algn="ctr">
              <a:noFill/>
              <a:prstDash val="soli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4" name="Brain_3">
              <a:extLst>
                <a:ext uri="{FF2B5EF4-FFF2-40B4-BE49-F238E27FC236}">
                  <a16:creationId xmlns:a16="http://schemas.microsoft.com/office/drawing/2014/main" id="{FD81FE90-E3FB-45C5-B4BB-365AA599E02F}"/>
                </a:ext>
              </a:extLst>
            </p:cNvPr>
            <p:cNvSpPr>
              <a:spLocks noChangeAspect="1" noEditPoints="1"/>
            </p:cNvSpPr>
            <p:nvPr/>
          </p:nvSpPr>
          <p:spPr bwMode="auto">
            <a:xfrm>
              <a:off x="6136355" y="2597774"/>
              <a:ext cx="662039" cy="711869"/>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9050"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grpSp>
      <p:pic>
        <p:nvPicPr>
          <p:cNvPr id="125" name="Picture 12" descr="Image result for sql logo">
            <a:extLst>
              <a:ext uri="{FF2B5EF4-FFF2-40B4-BE49-F238E27FC236}">
                <a16:creationId xmlns:a16="http://schemas.microsoft.com/office/drawing/2014/main" id="{2FC28EC1-1894-4860-B10D-89D1C489053B}"/>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355495" y="3614425"/>
            <a:ext cx="321887" cy="337675"/>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14" descr="Image result for azure table storage logo">
            <a:extLst>
              <a:ext uri="{FF2B5EF4-FFF2-40B4-BE49-F238E27FC236}">
                <a16:creationId xmlns:a16="http://schemas.microsoft.com/office/drawing/2014/main" id="{DAB12E6C-E7C3-41E2-9E03-D9B132B7D7EC}"/>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910338" y="3712284"/>
            <a:ext cx="377948" cy="377948"/>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22" descr="Image result for aws logo png">
            <a:extLst>
              <a:ext uri="{FF2B5EF4-FFF2-40B4-BE49-F238E27FC236}">
                <a16:creationId xmlns:a16="http://schemas.microsoft.com/office/drawing/2014/main" id="{2CE6E328-E2A4-4FB5-8FA4-C2F56E57E7A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865486" y="3249259"/>
            <a:ext cx="477965" cy="179741"/>
          </a:xfrm>
          <a:prstGeom prst="rect">
            <a:avLst/>
          </a:prstGeom>
          <a:noFill/>
          <a:extLst>
            <a:ext uri="{909E8E84-426E-40DD-AFC4-6F175D3DCCD1}">
              <a14:hiddenFill xmlns:a14="http://schemas.microsoft.com/office/drawing/2010/main">
                <a:solidFill>
                  <a:srgbClr val="FFFFFF"/>
                </a:solidFill>
              </a14:hiddenFill>
            </a:ext>
          </a:extLst>
        </p:spPr>
      </p:pic>
      <p:sp>
        <p:nvSpPr>
          <p:cNvPr id="128" name="building_4">
            <a:extLst>
              <a:ext uri="{FF2B5EF4-FFF2-40B4-BE49-F238E27FC236}">
                <a16:creationId xmlns:a16="http://schemas.microsoft.com/office/drawing/2014/main" id="{B25FC216-C3DA-41D3-A7EE-720F5AFEA673}"/>
              </a:ext>
            </a:extLst>
          </p:cNvPr>
          <p:cNvSpPr>
            <a:spLocks noChangeAspect="1" noEditPoints="1"/>
          </p:cNvSpPr>
          <p:nvPr/>
        </p:nvSpPr>
        <p:spPr bwMode="auto">
          <a:xfrm>
            <a:off x="10739805" y="2700045"/>
            <a:ext cx="170533" cy="173218"/>
          </a:xfrm>
          <a:custGeom>
            <a:avLst/>
            <a:gdLst>
              <a:gd name="T0" fmla="*/ 200 w 254"/>
              <a:gd name="T1" fmla="*/ 258 h 258"/>
              <a:gd name="T2" fmla="*/ 55 w 254"/>
              <a:gd name="T3" fmla="*/ 44 h 258"/>
              <a:gd name="T4" fmla="*/ 200 w 254"/>
              <a:gd name="T5" fmla="*/ 44 h 258"/>
              <a:gd name="T6" fmla="*/ 55 w 254"/>
              <a:gd name="T7" fmla="*/ 72 h 258"/>
              <a:gd name="T8" fmla="*/ 0 w 254"/>
              <a:gd name="T9" fmla="*/ 258 h 258"/>
              <a:gd name="T10" fmla="*/ 21 w 254"/>
              <a:gd name="T11" fmla="*/ 102 h 258"/>
              <a:gd name="T12" fmla="*/ 21 w 254"/>
              <a:gd name="T13" fmla="*/ 128 h 258"/>
              <a:gd name="T14" fmla="*/ 21 w 254"/>
              <a:gd name="T15" fmla="*/ 155 h 258"/>
              <a:gd name="T16" fmla="*/ 21 w 254"/>
              <a:gd name="T17" fmla="*/ 182 h 258"/>
              <a:gd name="T18" fmla="*/ 21 w 254"/>
              <a:gd name="T19" fmla="*/ 209 h 258"/>
              <a:gd name="T20" fmla="*/ 200 w 254"/>
              <a:gd name="T21" fmla="*/ 258 h 258"/>
              <a:gd name="T22" fmla="*/ 254 w 254"/>
              <a:gd name="T23" fmla="*/ 72 h 258"/>
              <a:gd name="T24" fmla="*/ 234 w 254"/>
              <a:gd name="T25" fmla="*/ 102 h 258"/>
              <a:gd name="T26" fmla="*/ 234 w 254"/>
              <a:gd name="T27" fmla="*/ 128 h 258"/>
              <a:gd name="T28" fmla="*/ 234 w 254"/>
              <a:gd name="T29" fmla="*/ 155 h 258"/>
              <a:gd name="T30" fmla="*/ 234 w 254"/>
              <a:gd name="T31" fmla="*/ 182 h 258"/>
              <a:gd name="T32" fmla="*/ 234 w 254"/>
              <a:gd name="T33" fmla="*/ 209 h 258"/>
              <a:gd name="T34" fmla="*/ 96 w 254"/>
              <a:gd name="T35" fmla="*/ 71 h 258"/>
              <a:gd name="T36" fmla="*/ 87 w 254"/>
              <a:gd name="T37" fmla="*/ 66 h 258"/>
              <a:gd name="T38" fmla="*/ 96 w 254"/>
              <a:gd name="T39" fmla="*/ 76 h 258"/>
              <a:gd name="T40" fmla="*/ 132 w 254"/>
              <a:gd name="T41" fmla="*/ 71 h 258"/>
              <a:gd name="T42" fmla="*/ 122 w 254"/>
              <a:gd name="T43" fmla="*/ 66 h 258"/>
              <a:gd name="T44" fmla="*/ 132 w 254"/>
              <a:gd name="T45" fmla="*/ 76 h 258"/>
              <a:gd name="T46" fmla="*/ 168 w 254"/>
              <a:gd name="T47" fmla="*/ 71 h 258"/>
              <a:gd name="T48" fmla="*/ 158 w 254"/>
              <a:gd name="T49" fmla="*/ 66 h 258"/>
              <a:gd name="T50" fmla="*/ 168 w 254"/>
              <a:gd name="T51" fmla="*/ 76 h 258"/>
              <a:gd name="T52" fmla="*/ 96 w 254"/>
              <a:gd name="T53" fmla="*/ 109 h 258"/>
              <a:gd name="T54" fmla="*/ 87 w 254"/>
              <a:gd name="T55" fmla="*/ 104 h 258"/>
              <a:gd name="T56" fmla="*/ 96 w 254"/>
              <a:gd name="T57" fmla="*/ 114 h 258"/>
              <a:gd name="T58" fmla="*/ 132 w 254"/>
              <a:gd name="T59" fmla="*/ 109 h 258"/>
              <a:gd name="T60" fmla="*/ 122 w 254"/>
              <a:gd name="T61" fmla="*/ 104 h 258"/>
              <a:gd name="T62" fmla="*/ 132 w 254"/>
              <a:gd name="T63" fmla="*/ 114 h 258"/>
              <a:gd name="T64" fmla="*/ 168 w 254"/>
              <a:gd name="T65" fmla="*/ 109 h 258"/>
              <a:gd name="T66" fmla="*/ 158 w 254"/>
              <a:gd name="T67" fmla="*/ 104 h 258"/>
              <a:gd name="T68" fmla="*/ 168 w 254"/>
              <a:gd name="T69" fmla="*/ 114 h 258"/>
              <a:gd name="T70" fmla="*/ 96 w 254"/>
              <a:gd name="T71" fmla="*/ 147 h 258"/>
              <a:gd name="T72" fmla="*/ 87 w 254"/>
              <a:gd name="T73" fmla="*/ 142 h 258"/>
              <a:gd name="T74" fmla="*/ 96 w 254"/>
              <a:gd name="T75" fmla="*/ 152 h 258"/>
              <a:gd name="T76" fmla="*/ 132 w 254"/>
              <a:gd name="T77" fmla="*/ 147 h 258"/>
              <a:gd name="T78" fmla="*/ 122 w 254"/>
              <a:gd name="T79" fmla="*/ 142 h 258"/>
              <a:gd name="T80" fmla="*/ 132 w 254"/>
              <a:gd name="T81" fmla="*/ 152 h 258"/>
              <a:gd name="T82" fmla="*/ 168 w 254"/>
              <a:gd name="T83" fmla="*/ 147 h 258"/>
              <a:gd name="T84" fmla="*/ 158 w 254"/>
              <a:gd name="T85" fmla="*/ 142 h 258"/>
              <a:gd name="T86" fmla="*/ 168 w 254"/>
              <a:gd name="T87" fmla="*/ 152 h 258"/>
              <a:gd name="T88" fmla="*/ 96 w 254"/>
              <a:gd name="T89" fmla="*/ 185 h 258"/>
              <a:gd name="T90" fmla="*/ 87 w 254"/>
              <a:gd name="T91" fmla="*/ 180 h 258"/>
              <a:gd name="T92" fmla="*/ 96 w 254"/>
              <a:gd name="T93" fmla="*/ 190 h 258"/>
              <a:gd name="T94" fmla="*/ 132 w 254"/>
              <a:gd name="T95" fmla="*/ 186 h 258"/>
              <a:gd name="T96" fmla="*/ 122 w 254"/>
              <a:gd name="T97" fmla="*/ 180 h 258"/>
              <a:gd name="T98" fmla="*/ 132 w 254"/>
              <a:gd name="T99" fmla="*/ 190 h 258"/>
              <a:gd name="T100" fmla="*/ 168 w 254"/>
              <a:gd name="T101" fmla="*/ 184 h 258"/>
              <a:gd name="T102" fmla="*/ 158 w 254"/>
              <a:gd name="T103" fmla="*/ 180 h 258"/>
              <a:gd name="T104" fmla="*/ 168 w 254"/>
              <a:gd name="T105" fmla="*/ 190 h 258"/>
              <a:gd name="T106" fmla="*/ 163 w 254"/>
              <a:gd name="T107" fmla="*/ 258 h 258"/>
              <a:gd name="T108" fmla="*/ 92 w 254"/>
              <a:gd name="T109" fmla="*/ 21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 h="258">
                <a:moveTo>
                  <a:pt x="200" y="146"/>
                </a:moveTo>
                <a:lnTo>
                  <a:pt x="200" y="258"/>
                </a:lnTo>
                <a:lnTo>
                  <a:pt x="55" y="258"/>
                </a:lnTo>
                <a:lnTo>
                  <a:pt x="55" y="44"/>
                </a:lnTo>
                <a:lnTo>
                  <a:pt x="127" y="0"/>
                </a:lnTo>
                <a:lnTo>
                  <a:pt x="200" y="44"/>
                </a:lnTo>
                <a:lnTo>
                  <a:pt x="200" y="146"/>
                </a:lnTo>
                <a:moveTo>
                  <a:pt x="55" y="72"/>
                </a:moveTo>
                <a:lnTo>
                  <a:pt x="0" y="72"/>
                </a:lnTo>
                <a:lnTo>
                  <a:pt x="0" y="258"/>
                </a:lnTo>
                <a:lnTo>
                  <a:pt x="55" y="258"/>
                </a:lnTo>
                <a:moveTo>
                  <a:pt x="21" y="102"/>
                </a:moveTo>
                <a:lnTo>
                  <a:pt x="55" y="102"/>
                </a:lnTo>
                <a:moveTo>
                  <a:pt x="21" y="128"/>
                </a:moveTo>
                <a:lnTo>
                  <a:pt x="55" y="128"/>
                </a:lnTo>
                <a:moveTo>
                  <a:pt x="21" y="155"/>
                </a:moveTo>
                <a:lnTo>
                  <a:pt x="55" y="155"/>
                </a:lnTo>
                <a:moveTo>
                  <a:pt x="21" y="182"/>
                </a:moveTo>
                <a:lnTo>
                  <a:pt x="55" y="182"/>
                </a:lnTo>
                <a:moveTo>
                  <a:pt x="21" y="209"/>
                </a:moveTo>
                <a:lnTo>
                  <a:pt x="55" y="209"/>
                </a:lnTo>
                <a:moveTo>
                  <a:pt x="200" y="258"/>
                </a:moveTo>
                <a:lnTo>
                  <a:pt x="254" y="258"/>
                </a:lnTo>
                <a:lnTo>
                  <a:pt x="254" y="72"/>
                </a:lnTo>
                <a:lnTo>
                  <a:pt x="200" y="72"/>
                </a:lnTo>
                <a:moveTo>
                  <a:pt x="234" y="102"/>
                </a:moveTo>
                <a:lnTo>
                  <a:pt x="200" y="102"/>
                </a:lnTo>
                <a:moveTo>
                  <a:pt x="234" y="128"/>
                </a:moveTo>
                <a:lnTo>
                  <a:pt x="200" y="128"/>
                </a:lnTo>
                <a:moveTo>
                  <a:pt x="234" y="155"/>
                </a:moveTo>
                <a:lnTo>
                  <a:pt x="200" y="155"/>
                </a:lnTo>
                <a:moveTo>
                  <a:pt x="234" y="182"/>
                </a:moveTo>
                <a:lnTo>
                  <a:pt x="200" y="182"/>
                </a:lnTo>
                <a:moveTo>
                  <a:pt x="234" y="209"/>
                </a:moveTo>
                <a:lnTo>
                  <a:pt x="200" y="209"/>
                </a:lnTo>
                <a:moveTo>
                  <a:pt x="96" y="71"/>
                </a:moveTo>
                <a:lnTo>
                  <a:pt x="96" y="66"/>
                </a:lnTo>
                <a:lnTo>
                  <a:pt x="87" y="66"/>
                </a:lnTo>
                <a:lnTo>
                  <a:pt x="87" y="76"/>
                </a:lnTo>
                <a:lnTo>
                  <a:pt x="96" y="76"/>
                </a:lnTo>
                <a:lnTo>
                  <a:pt x="96" y="71"/>
                </a:lnTo>
                <a:moveTo>
                  <a:pt x="132" y="71"/>
                </a:moveTo>
                <a:lnTo>
                  <a:pt x="132" y="66"/>
                </a:lnTo>
                <a:lnTo>
                  <a:pt x="122" y="66"/>
                </a:lnTo>
                <a:lnTo>
                  <a:pt x="122" y="76"/>
                </a:lnTo>
                <a:lnTo>
                  <a:pt x="132" y="76"/>
                </a:lnTo>
                <a:lnTo>
                  <a:pt x="132" y="71"/>
                </a:lnTo>
                <a:moveTo>
                  <a:pt x="168" y="71"/>
                </a:moveTo>
                <a:lnTo>
                  <a:pt x="168" y="66"/>
                </a:lnTo>
                <a:lnTo>
                  <a:pt x="158" y="66"/>
                </a:lnTo>
                <a:lnTo>
                  <a:pt x="158" y="76"/>
                </a:lnTo>
                <a:lnTo>
                  <a:pt x="168" y="76"/>
                </a:lnTo>
                <a:lnTo>
                  <a:pt x="168" y="71"/>
                </a:lnTo>
                <a:moveTo>
                  <a:pt x="96" y="109"/>
                </a:moveTo>
                <a:lnTo>
                  <a:pt x="96" y="104"/>
                </a:lnTo>
                <a:lnTo>
                  <a:pt x="87" y="104"/>
                </a:lnTo>
                <a:lnTo>
                  <a:pt x="87" y="114"/>
                </a:lnTo>
                <a:lnTo>
                  <a:pt x="96" y="114"/>
                </a:lnTo>
                <a:lnTo>
                  <a:pt x="96" y="109"/>
                </a:lnTo>
                <a:moveTo>
                  <a:pt x="132" y="109"/>
                </a:moveTo>
                <a:lnTo>
                  <a:pt x="132" y="104"/>
                </a:lnTo>
                <a:lnTo>
                  <a:pt x="122" y="104"/>
                </a:lnTo>
                <a:lnTo>
                  <a:pt x="122" y="114"/>
                </a:lnTo>
                <a:lnTo>
                  <a:pt x="132" y="114"/>
                </a:lnTo>
                <a:lnTo>
                  <a:pt x="132" y="109"/>
                </a:lnTo>
                <a:moveTo>
                  <a:pt x="168" y="109"/>
                </a:moveTo>
                <a:lnTo>
                  <a:pt x="168" y="104"/>
                </a:lnTo>
                <a:lnTo>
                  <a:pt x="158" y="104"/>
                </a:lnTo>
                <a:lnTo>
                  <a:pt x="158" y="114"/>
                </a:lnTo>
                <a:lnTo>
                  <a:pt x="168" y="114"/>
                </a:lnTo>
                <a:lnTo>
                  <a:pt x="168" y="109"/>
                </a:lnTo>
                <a:moveTo>
                  <a:pt x="96" y="147"/>
                </a:moveTo>
                <a:lnTo>
                  <a:pt x="96" y="142"/>
                </a:lnTo>
                <a:lnTo>
                  <a:pt x="87" y="142"/>
                </a:lnTo>
                <a:lnTo>
                  <a:pt x="87" y="152"/>
                </a:lnTo>
                <a:lnTo>
                  <a:pt x="96" y="152"/>
                </a:lnTo>
                <a:lnTo>
                  <a:pt x="96" y="147"/>
                </a:lnTo>
                <a:moveTo>
                  <a:pt x="132" y="147"/>
                </a:moveTo>
                <a:lnTo>
                  <a:pt x="132" y="142"/>
                </a:lnTo>
                <a:lnTo>
                  <a:pt x="122" y="142"/>
                </a:lnTo>
                <a:lnTo>
                  <a:pt x="122" y="152"/>
                </a:lnTo>
                <a:lnTo>
                  <a:pt x="132" y="152"/>
                </a:lnTo>
                <a:lnTo>
                  <a:pt x="132" y="147"/>
                </a:lnTo>
                <a:moveTo>
                  <a:pt x="168" y="147"/>
                </a:moveTo>
                <a:lnTo>
                  <a:pt x="168" y="142"/>
                </a:lnTo>
                <a:lnTo>
                  <a:pt x="158" y="142"/>
                </a:lnTo>
                <a:lnTo>
                  <a:pt x="158" y="152"/>
                </a:lnTo>
                <a:lnTo>
                  <a:pt x="168" y="152"/>
                </a:lnTo>
                <a:lnTo>
                  <a:pt x="168" y="147"/>
                </a:lnTo>
                <a:moveTo>
                  <a:pt x="96" y="185"/>
                </a:moveTo>
                <a:lnTo>
                  <a:pt x="96" y="180"/>
                </a:lnTo>
                <a:lnTo>
                  <a:pt x="87" y="180"/>
                </a:lnTo>
                <a:lnTo>
                  <a:pt x="87" y="190"/>
                </a:lnTo>
                <a:lnTo>
                  <a:pt x="96" y="190"/>
                </a:lnTo>
                <a:lnTo>
                  <a:pt x="96" y="185"/>
                </a:lnTo>
                <a:moveTo>
                  <a:pt x="132" y="186"/>
                </a:moveTo>
                <a:lnTo>
                  <a:pt x="132" y="180"/>
                </a:lnTo>
                <a:lnTo>
                  <a:pt x="122" y="180"/>
                </a:lnTo>
                <a:lnTo>
                  <a:pt x="122" y="190"/>
                </a:lnTo>
                <a:lnTo>
                  <a:pt x="132" y="190"/>
                </a:lnTo>
                <a:lnTo>
                  <a:pt x="132" y="186"/>
                </a:lnTo>
                <a:moveTo>
                  <a:pt x="168" y="184"/>
                </a:moveTo>
                <a:lnTo>
                  <a:pt x="168" y="180"/>
                </a:lnTo>
                <a:lnTo>
                  <a:pt x="158" y="180"/>
                </a:lnTo>
                <a:lnTo>
                  <a:pt x="158" y="190"/>
                </a:lnTo>
                <a:lnTo>
                  <a:pt x="168" y="190"/>
                </a:lnTo>
                <a:lnTo>
                  <a:pt x="168" y="184"/>
                </a:lnTo>
                <a:moveTo>
                  <a:pt x="163" y="258"/>
                </a:moveTo>
                <a:lnTo>
                  <a:pt x="163" y="217"/>
                </a:lnTo>
                <a:lnTo>
                  <a:pt x="92" y="217"/>
                </a:lnTo>
                <a:lnTo>
                  <a:pt x="92" y="258"/>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129" name="TextBox 128">
            <a:extLst>
              <a:ext uri="{FF2B5EF4-FFF2-40B4-BE49-F238E27FC236}">
                <a16:creationId xmlns:a16="http://schemas.microsoft.com/office/drawing/2014/main" id="{BF34DDB3-76AC-4E9C-BDB1-EDC208D513EE}"/>
              </a:ext>
            </a:extLst>
          </p:cNvPr>
          <p:cNvSpPr txBox="1"/>
          <p:nvPr/>
        </p:nvSpPr>
        <p:spPr>
          <a:xfrm>
            <a:off x="11040042" y="2748499"/>
            <a:ext cx="645628" cy="108619"/>
          </a:xfrm>
          <a:prstGeom prst="rect">
            <a:avLst/>
          </a:prstGeom>
          <a:noFill/>
        </p:spPr>
        <p:txBody>
          <a:bodyPr wrap="square" lIns="0" tIns="0" rIns="0" bIns="0" rtlCol="0">
            <a:spAutoFit/>
          </a:bodyPr>
          <a:lstStyle/>
          <a:p>
            <a:pPr algn="ctr">
              <a:lnSpc>
                <a:spcPct val="90000"/>
              </a:lnSpc>
              <a:spcAft>
                <a:spcPts val="588"/>
              </a:spcAft>
            </a:pPr>
            <a:r>
              <a:rPr lang="en-US" sz="784" dirty="0">
                <a:gradFill>
                  <a:gsLst>
                    <a:gs pos="84043">
                      <a:schemeClr val="tx1"/>
                    </a:gs>
                    <a:gs pos="69149">
                      <a:schemeClr val="tx1"/>
                    </a:gs>
                  </a:gsLst>
                  <a:lin ang="5400000" scaled="0"/>
                </a:gradFill>
                <a:latin typeface="Segoe UI Semibold" panose="020B0702040204020203" pitchFamily="34" charset="0"/>
                <a:cs typeface="Segoe UI Semibold" panose="020B0702040204020203" pitchFamily="34" charset="0"/>
              </a:rPr>
              <a:t>On premise</a:t>
            </a:r>
          </a:p>
        </p:txBody>
      </p:sp>
      <p:pic>
        <p:nvPicPr>
          <p:cNvPr id="130" name="Picture 129">
            <a:extLst>
              <a:ext uri="{FF2B5EF4-FFF2-40B4-BE49-F238E27FC236}">
                <a16:creationId xmlns:a16="http://schemas.microsoft.com/office/drawing/2014/main" id="{73660867-91E4-4B01-BD9A-9FFFB5444318}"/>
              </a:ext>
            </a:extLst>
          </p:cNvPr>
          <p:cNvPicPr>
            <a:picLocks noChangeAspect="1"/>
          </p:cNvPicPr>
          <p:nvPr/>
        </p:nvPicPr>
        <p:blipFill>
          <a:blip r:embed="rId23"/>
          <a:stretch>
            <a:fillRect/>
          </a:stretch>
        </p:blipFill>
        <p:spPr>
          <a:xfrm>
            <a:off x="11169935" y="3210951"/>
            <a:ext cx="205648" cy="187031"/>
          </a:xfrm>
          <a:prstGeom prst="rect">
            <a:avLst/>
          </a:prstGeom>
        </p:spPr>
      </p:pic>
      <p:sp>
        <p:nvSpPr>
          <p:cNvPr id="131" name="TextBox 130">
            <a:extLst>
              <a:ext uri="{FF2B5EF4-FFF2-40B4-BE49-F238E27FC236}">
                <a16:creationId xmlns:a16="http://schemas.microsoft.com/office/drawing/2014/main" id="{1D639F28-D997-4BA0-86F1-B14DA6F33CCC}"/>
              </a:ext>
            </a:extLst>
          </p:cNvPr>
          <p:cNvSpPr txBox="1"/>
          <p:nvPr/>
        </p:nvSpPr>
        <p:spPr>
          <a:xfrm>
            <a:off x="11468743" y="3248354"/>
            <a:ext cx="256663" cy="108619"/>
          </a:xfrm>
          <a:prstGeom prst="rect">
            <a:avLst/>
          </a:prstGeom>
          <a:noFill/>
        </p:spPr>
        <p:txBody>
          <a:bodyPr wrap="square" lIns="0" tIns="0" rIns="0" bIns="0" rtlCol="0">
            <a:spAutoFit/>
          </a:bodyPr>
          <a:lstStyle/>
          <a:p>
            <a:pPr>
              <a:lnSpc>
                <a:spcPct val="90000"/>
              </a:lnSpc>
              <a:spcAft>
                <a:spcPts val="588"/>
              </a:spcAft>
            </a:pPr>
            <a:r>
              <a:rPr lang="en-US" sz="784" dirty="0">
                <a:gradFill>
                  <a:gsLst>
                    <a:gs pos="84043">
                      <a:schemeClr val="tx1"/>
                    </a:gs>
                    <a:gs pos="69149">
                      <a:schemeClr val="tx1"/>
                    </a:gs>
                  </a:gsLst>
                  <a:lin ang="5400000" scaled="0"/>
                </a:gradFill>
                <a:latin typeface="Segoe UI Semibold" panose="020B0702040204020203" pitchFamily="34" charset="0"/>
                <a:cs typeface="Segoe UI Semibold" panose="020B0702040204020203" pitchFamily="34" charset="0"/>
              </a:rPr>
              <a:t>IFTTT</a:t>
            </a:r>
          </a:p>
        </p:txBody>
      </p:sp>
      <p:pic>
        <p:nvPicPr>
          <p:cNvPr id="132" name="Picture 20" descr="Image result for azure logo png">
            <a:extLst>
              <a:ext uri="{FF2B5EF4-FFF2-40B4-BE49-F238E27FC236}">
                <a16:creationId xmlns:a16="http://schemas.microsoft.com/office/drawing/2014/main" id="{3FDC1CEA-A1E0-4D90-9A5D-2CE4101B7F75}"/>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857510" y="2768954"/>
            <a:ext cx="644286" cy="77966"/>
          </a:xfrm>
          <a:prstGeom prst="rect">
            <a:avLst/>
          </a:prstGeom>
          <a:noFill/>
          <a:extLst>
            <a:ext uri="{909E8E84-426E-40DD-AFC4-6F175D3DCCD1}">
              <a14:hiddenFill xmlns:a14="http://schemas.microsoft.com/office/drawing/2010/main">
                <a:solidFill>
                  <a:srgbClr val="FFFFFF"/>
                </a:solidFill>
              </a14:hiddenFill>
            </a:ext>
          </a:extLst>
        </p:spPr>
      </p:pic>
      <p:pic>
        <p:nvPicPr>
          <p:cNvPr id="133" name="Graphic 132" descr="Network">
            <a:extLst>
              <a:ext uri="{FF2B5EF4-FFF2-40B4-BE49-F238E27FC236}">
                <a16:creationId xmlns:a16="http://schemas.microsoft.com/office/drawing/2014/main" id="{9EC1ACF2-5A10-4657-90B3-42A99526A83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9194754" y="444496"/>
            <a:ext cx="322197" cy="322197"/>
          </a:xfrm>
          <a:prstGeom prst="rect">
            <a:avLst/>
          </a:prstGeom>
        </p:spPr>
      </p:pic>
      <p:sp>
        <p:nvSpPr>
          <p:cNvPr id="138" name="Freeform 34">
            <a:extLst>
              <a:ext uri="{FF2B5EF4-FFF2-40B4-BE49-F238E27FC236}">
                <a16:creationId xmlns:a16="http://schemas.microsoft.com/office/drawing/2014/main" id="{B2FFFDFA-8BDC-4597-971D-A3F5039AACF8}"/>
              </a:ext>
            </a:extLst>
          </p:cNvPr>
          <p:cNvSpPr>
            <a:spLocks noEditPoints="1"/>
          </p:cNvSpPr>
          <p:nvPr/>
        </p:nvSpPr>
        <p:spPr bwMode="auto">
          <a:xfrm>
            <a:off x="7147024" y="2061833"/>
            <a:ext cx="261440" cy="267707"/>
          </a:xfrm>
          <a:custGeom>
            <a:avLst/>
            <a:gdLst>
              <a:gd name="T0" fmla="*/ 634 w 1043"/>
              <a:gd name="T1" fmla="*/ 729 h 1070"/>
              <a:gd name="T2" fmla="*/ 315 w 1043"/>
              <a:gd name="T3" fmla="*/ 410 h 1070"/>
              <a:gd name="T4" fmla="*/ 634 w 1043"/>
              <a:gd name="T5" fmla="*/ 91 h 1070"/>
              <a:gd name="T6" fmla="*/ 952 w 1043"/>
              <a:gd name="T7" fmla="*/ 410 h 1070"/>
              <a:gd name="T8" fmla="*/ 634 w 1043"/>
              <a:gd name="T9" fmla="*/ 729 h 1070"/>
              <a:gd name="T10" fmla="*/ 634 w 1043"/>
              <a:gd name="T11" fmla="*/ 0 h 1070"/>
              <a:gd name="T12" fmla="*/ 224 w 1043"/>
              <a:gd name="T13" fmla="*/ 410 h 1070"/>
              <a:gd name="T14" fmla="*/ 326 w 1043"/>
              <a:gd name="T15" fmla="*/ 680 h 1070"/>
              <a:gd name="T16" fmla="*/ 0 w 1043"/>
              <a:gd name="T17" fmla="*/ 1006 h 1070"/>
              <a:gd name="T18" fmla="*/ 64 w 1043"/>
              <a:gd name="T19" fmla="*/ 1070 h 1070"/>
              <a:gd name="T20" fmla="*/ 393 w 1043"/>
              <a:gd name="T21" fmla="*/ 741 h 1070"/>
              <a:gd name="T22" fmla="*/ 634 w 1043"/>
              <a:gd name="T23" fmla="*/ 820 h 1070"/>
              <a:gd name="T24" fmla="*/ 1043 w 1043"/>
              <a:gd name="T25" fmla="*/ 410 h 1070"/>
              <a:gd name="T26" fmla="*/ 634 w 1043"/>
              <a:gd name="T27"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3" h="1070">
                <a:moveTo>
                  <a:pt x="634" y="729"/>
                </a:moveTo>
                <a:cubicBezTo>
                  <a:pt x="458" y="729"/>
                  <a:pt x="315" y="586"/>
                  <a:pt x="315" y="410"/>
                </a:cubicBezTo>
                <a:cubicBezTo>
                  <a:pt x="315" y="234"/>
                  <a:pt x="458" y="91"/>
                  <a:pt x="634" y="91"/>
                </a:cubicBezTo>
                <a:cubicBezTo>
                  <a:pt x="810" y="91"/>
                  <a:pt x="952" y="234"/>
                  <a:pt x="952" y="410"/>
                </a:cubicBezTo>
                <a:cubicBezTo>
                  <a:pt x="952" y="586"/>
                  <a:pt x="810" y="729"/>
                  <a:pt x="634" y="729"/>
                </a:cubicBezTo>
                <a:moveTo>
                  <a:pt x="634" y="0"/>
                </a:moveTo>
                <a:cubicBezTo>
                  <a:pt x="407" y="0"/>
                  <a:pt x="224" y="184"/>
                  <a:pt x="224" y="410"/>
                </a:cubicBezTo>
                <a:cubicBezTo>
                  <a:pt x="224" y="513"/>
                  <a:pt x="263" y="608"/>
                  <a:pt x="326" y="680"/>
                </a:cubicBezTo>
                <a:cubicBezTo>
                  <a:pt x="0" y="1006"/>
                  <a:pt x="0" y="1006"/>
                  <a:pt x="0" y="1006"/>
                </a:cubicBezTo>
                <a:cubicBezTo>
                  <a:pt x="64" y="1070"/>
                  <a:pt x="64" y="1070"/>
                  <a:pt x="64" y="1070"/>
                </a:cubicBezTo>
                <a:cubicBezTo>
                  <a:pt x="393" y="741"/>
                  <a:pt x="393" y="741"/>
                  <a:pt x="393" y="741"/>
                </a:cubicBezTo>
                <a:cubicBezTo>
                  <a:pt x="461" y="790"/>
                  <a:pt x="544" y="820"/>
                  <a:pt x="634" y="820"/>
                </a:cubicBezTo>
                <a:cubicBezTo>
                  <a:pt x="860" y="820"/>
                  <a:pt x="1043" y="636"/>
                  <a:pt x="1043" y="410"/>
                </a:cubicBezTo>
                <a:cubicBezTo>
                  <a:pt x="1043" y="184"/>
                  <a:pt x="860" y="0"/>
                  <a:pt x="634" y="0"/>
                </a:cubicBezTo>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225"/>
            <a:endParaRPr lang="en-US" sz="1730">
              <a:solidFill>
                <a:srgbClr val="3F3F3F"/>
              </a:solidFill>
              <a:latin typeface="Segoe UI"/>
            </a:endParaRPr>
          </a:p>
        </p:txBody>
      </p:sp>
      <p:sp>
        <p:nvSpPr>
          <p:cNvPr id="140" name="TextBox 139">
            <a:extLst>
              <a:ext uri="{FF2B5EF4-FFF2-40B4-BE49-F238E27FC236}">
                <a16:creationId xmlns:a16="http://schemas.microsoft.com/office/drawing/2014/main" id="{A7D17123-2CFE-4F22-8866-6B68771B41A0}"/>
              </a:ext>
            </a:extLst>
          </p:cNvPr>
          <p:cNvSpPr txBox="1"/>
          <p:nvPr/>
        </p:nvSpPr>
        <p:spPr>
          <a:xfrm>
            <a:off x="7003721" y="2295059"/>
            <a:ext cx="818628" cy="246221"/>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Search</a:t>
            </a:r>
          </a:p>
        </p:txBody>
      </p:sp>
      <p:sp>
        <p:nvSpPr>
          <p:cNvPr id="119" name="Title 3">
            <a:extLst>
              <a:ext uri="{FF2B5EF4-FFF2-40B4-BE49-F238E27FC236}">
                <a16:creationId xmlns:a16="http://schemas.microsoft.com/office/drawing/2014/main" id="{66955B36-F246-4A61-86D0-27DBDBEF9CE3}"/>
              </a:ext>
            </a:extLst>
          </p:cNvPr>
          <p:cNvSpPr txBox="1">
            <a:spLocks/>
          </p:cNvSpPr>
          <p:nvPr/>
        </p:nvSpPr>
        <p:spPr>
          <a:xfrm>
            <a:off x="1371600" y="128115"/>
            <a:ext cx="8956047" cy="1124423"/>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defTabSz="914367">
              <a:lnSpc>
                <a:spcPct val="100000"/>
              </a:lnSpc>
              <a:spcBef>
                <a:spcPts val="0"/>
              </a:spcBef>
              <a:defRPr/>
            </a:pPr>
            <a:r>
              <a:rPr lang="en-US" sz="3300" b="1" dirty="0">
                <a:latin typeface="Segoe UI"/>
              </a:rPr>
              <a:t>Conversational AI</a:t>
            </a:r>
          </a:p>
          <a:p>
            <a:pPr lvl="0" algn="ctr" defTabSz="914367">
              <a:lnSpc>
                <a:spcPct val="100000"/>
              </a:lnSpc>
              <a:spcBef>
                <a:spcPts val="0"/>
              </a:spcBef>
              <a:defRPr/>
            </a:pPr>
            <a:endParaRPr lang="en-US" sz="1800" b="1" dirty="0">
              <a:latin typeface="Segoe UI"/>
            </a:endParaRPr>
          </a:p>
          <a:p>
            <a:pPr lvl="0" algn="ctr" defTabSz="914367">
              <a:lnSpc>
                <a:spcPct val="100000"/>
              </a:lnSpc>
              <a:spcBef>
                <a:spcPts val="0"/>
              </a:spcBef>
              <a:defRPr/>
            </a:pPr>
            <a:r>
              <a:rPr lang="en-US" sz="1800" b="1" dirty="0">
                <a:latin typeface="Segoe UI"/>
              </a:rPr>
              <a:t>Cognitive Services</a:t>
            </a:r>
            <a:endParaRPr lang="en-US" sz="1800" dirty="0">
              <a:latin typeface="Segoe UI"/>
            </a:endParaRPr>
          </a:p>
        </p:txBody>
      </p:sp>
    </p:spTree>
    <p:extLst>
      <p:ext uri="{BB962C8B-B14F-4D97-AF65-F5344CB8AC3E}">
        <p14:creationId xmlns:p14="http://schemas.microsoft.com/office/powerpoint/2010/main" val="2773608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C286-002D-4454-ADBC-B835C72DB92F}"/>
              </a:ext>
            </a:extLst>
          </p:cNvPr>
          <p:cNvSpPr>
            <a:spLocks noGrp="1"/>
          </p:cNvSpPr>
          <p:nvPr>
            <p:ph type="title"/>
          </p:nvPr>
        </p:nvSpPr>
        <p:spPr/>
        <p:txBody>
          <a:bodyPr/>
          <a:lstStyle/>
          <a:p>
            <a:r>
              <a:rPr lang="en-US" dirty="0"/>
              <a:t>Implement Dialogue and Engineer the NLU </a:t>
            </a:r>
          </a:p>
        </p:txBody>
      </p:sp>
      <p:sp>
        <p:nvSpPr>
          <p:cNvPr id="3" name="Content Placeholder 2">
            <a:extLst>
              <a:ext uri="{FF2B5EF4-FFF2-40B4-BE49-F238E27FC236}">
                <a16:creationId xmlns:a16="http://schemas.microsoft.com/office/drawing/2014/main" id="{5C768658-B74D-4EBC-9A12-22A70430666A}"/>
              </a:ext>
            </a:extLst>
          </p:cNvPr>
          <p:cNvSpPr>
            <a:spLocks noGrp="1"/>
          </p:cNvSpPr>
          <p:nvPr>
            <p:ph idx="1"/>
          </p:nvPr>
        </p:nvSpPr>
        <p:spPr/>
        <p:txBody>
          <a:bodyPr>
            <a:normAutofit/>
          </a:bodyPr>
          <a:lstStyle/>
          <a:p>
            <a:r>
              <a:rPr lang="en-US" sz="1800" dirty="0"/>
              <a:t>Bot Framework Composer is an integrated development tool for developers and multi-disciplinary teams to build bots and conversational experiences with the Microsoft Bot Framework. Within this tool, you'll find everything you need to build a sophisticated conversational experience.</a:t>
            </a:r>
          </a:p>
          <a:p>
            <a:pPr marL="914400" indent="0">
              <a:buNone/>
            </a:pPr>
            <a:r>
              <a:rPr lang="en-US" sz="1800" dirty="0">
                <a:hlinkClick r:id="rId2"/>
              </a:rPr>
              <a:t>https://github.com/microsoft/BotFramework-Composer</a:t>
            </a:r>
            <a:endParaRPr lang="en-US" sz="1800" dirty="0"/>
          </a:p>
          <a:p>
            <a:r>
              <a:rPr lang="en-US" sz="1800" dirty="0"/>
              <a:t>Adaptive Dialogs </a:t>
            </a:r>
            <a:r>
              <a:rPr lang="en-US" sz="1700" dirty="0"/>
              <a:t>is a new way to model conversations that takes the best of waterfall dialogs and prompts and simplifies sophisticated conversation modelling primitives like building a dialog dispatcher and ability to handle interruptions elegantly. The new </a:t>
            </a:r>
            <a:r>
              <a:rPr lang="en-US" sz="1700" b="1" dirty="0"/>
              <a:t>Adaptive dialog</a:t>
            </a:r>
            <a:r>
              <a:rPr lang="en-US" sz="1700" dirty="0"/>
              <a:t> and the event model simplify sophisticated conversation modelling primitives, eliminate much of the boiler plate code and helps you focus on the model of the conversation rather than the mechanics of dialog management. An Adaptive dialog is a derivative of a Dialog and interacts with the rest of the SDK dialog system. </a:t>
            </a:r>
          </a:p>
          <a:p>
            <a:pPr marL="914400" indent="0">
              <a:buNone/>
            </a:pPr>
            <a:r>
              <a:rPr lang="en-US" sz="1700" dirty="0">
                <a:hlinkClick r:id="rId3"/>
              </a:rPr>
              <a:t>https://github.com/Microsoft/BotBuilder-Samples/tree/master/experimental/adaptive-dialog</a:t>
            </a:r>
            <a:r>
              <a:rPr lang="en-US" sz="1700" dirty="0"/>
              <a:t> </a:t>
            </a:r>
          </a:p>
        </p:txBody>
      </p:sp>
    </p:spTree>
    <p:extLst>
      <p:ext uri="{BB962C8B-B14F-4D97-AF65-F5344CB8AC3E}">
        <p14:creationId xmlns:p14="http://schemas.microsoft.com/office/powerpoint/2010/main" val="1207545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96144EC-1486-E440-BEE2-F85286671507}"/>
              </a:ext>
            </a:extLst>
          </p:cNvPr>
          <p:cNvSpPr>
            <a:spLocks noGrp="1"/>
          </p:cNvSpPr>
          <p:nvPr>
            <p:ph sz="quarter" idx="11"/>
          </p:nvPr>
        </p:nvSpPr>
        <p:spPr/>
        <p:txBody>
          <a:bodyPr>
            <a:normAutofit/>
          </a:bodyPr>
          <a:lstStyle/>
          <a:p>
            <a:r>
              <a:rPr lang="en-US" sz="1800" dirty="0">
                <a:solidFill>
                  <a:srgbClr val="4B4D56"/>
                </a:solidFill>
              </a:rPr>
              <a:t>Source Control for LUIS models, and training and testing data</a:t>
            </a:r>
          </a:p>
          <a:p>
            <a:r>
              <a:rPr lang="en-US" sz="1800" dirty="0">
                <a:solidFill>
                  <a:srgbClr val="4B4D56"/>
                </a:solidFill>
              </a:rPr>
              <a:t>Unit/Batch testing of LUIS applications </a:t>
            </a:r>
          </a:p>
          <a:p>
            <a:r>
              <a:rPr lang="en-US" sz="1800" dirty="0">
                <a:solidFill>
                  <a:srgbClr val="4B4D56"/>
                </a:solidFill>
              </a:rPr>
              <a:t>Configuring an Azure CI/CD pipeline and continuous improvement of a LUIS model</a:t>
            </a:r>
          </a:p>
        </p:txBody>
      </p:sp>
      <p:sp>
        <p:nvSpPr>
          <p:cNvPr id="7" name="Title 6">
            <a:extLst>
              <a:ext uri="{FF2B5EF4-FFF2-40B4-BE49-F238E27FC236}">
                <a16:creationId xmlns:a16="http://schemas.microsoft.com/office/drawing/2014/main" id="{91E67EF8-AF58-5B46-9D83-287622699FF9}"/>
              </a:ext>
            </a:extLst>
          </p:cNvPr>
          <p:cNvSpPr>
            <a:spLocks noGrp="1"/>
          </p:cNvSpPr>
          <p:nvPr>
            <p:ph type="title"/>
          </p:nvPr>
        </p:nvSpPr>
        <p:spPr/>
        <p:txBody>
          <a:bodyPr/>
          <a:lstStyle/>
          <a:p>
            <a:r>
              <a:rPr lang="en-US" dirty="0" err="1">
                <a:solidFill>
                  <a:srgbClr val="4B4D56"/>
                </a:solidFill>
              </a:rPr>
              <a:t>NLUDevOps</a:t>
            </a:r>
            <a:r>
              <a:rPr lang="en-US" dirty="0">
                <a:solidFill>
                  <a:srgbClr val="4B4D56"/>
                </a:solidFill>
              </a:rPr>
              <a:t> </a:t>
            </a:r>
            <a:br>
              <a:rPr lang="en-US" dirty="0">
                <a:solidFill>
                  <a:srgbClr val="4B4D56"/>
                </a:solidFill>
              </a:rPr>
            </a:br>
            <a:r>
              <a:rPr lang="en-US" sz="2000" dirty="0">
                <a:solidFill>
                  <a:srgbClr val="4B4D56"/>
                </a:solidFill>
              </a:rPr>
              <a:t>(</a:t>
            </a:r>
            <a:r>
              <a:rPr lang="en-US" sz="2000" dirty="0">
                <a:solidFill>
                  <a:srgbClr val="4B4D56"/>
                </a:solidFill>
                <a:hlinkClick r:id="rId3"/>
              </a:rPr>
              <a:t>https://github.com/Microsoft/NLU.DevOps</a:t>
            </a:r>
            <a:r>
              <a:rPr lang="en-US" sz="2000" dirty="0">
                <a:solidFill>
                  <a:srgbClr val="4B4D56"/>
                </a:solidFill>
              </a:rPr>
              <a:t>)</a:t>
            </a:r>
            <a:endParaRPr lang="en-US" dirty="0">
              <a:solidFill>
                <a:srgbClr val="4B4D56"/>
              </a:solidFill>
            </a:endParaRPr>
          </a:p>
        </p:txBody>
      </p:sp>
      <p:sp>
        <p:nvSpPr>
          <p:cNvPr id="2" name="btfpLayoutConfig" hidden="1">
            <a:extLst>
              <a:ext uri="{FF2B5EF4-FFF2-40B4-BE49-F238E27FC236}">
                <a16:creationId xmlns:a16="http://schemas.microsoft.com/office/drawing/2014/main" id="{F9422EDE-AE17-490D-BB8C-41C3A0375EB7}"/>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overall_1_132241972397315101 columns_1_132241972397315101 </a:t>
            </a:r>
            <a:endParaRPr lang="en-US" sz="100" err="1">
              <a:gradFill flip="none" rotWithShape="1">
                <a:gsLst>
                  <a:gs pos="2917">
                    <a:srgbClr val="FFFFFF">
                      <a:alpha val="0"/>
                    </a:srgbClr>
                  </a:gs>
                  <a:gs pos="30000">
                    <a:schemeClr val="tx1">
                      <a:alpha val="0"/>
                    </a:schemeClr>
                  </a:gs>
                </a:gsLst>
                <a:lin ang="5400000" scaled="0"/>
                <a:tileRect/>
              </a:gradFill>
            </a:endParaRPr>
          </a:p>
        </p:txBody>
      </p:sp>
    </p:spTree>
    <p:extLst>
      <p:ext uri="{BB962C8B-B14F-4D97-AF65-F5344CB8AC3E}">
        <p14:creationId xmlns:p14="http://schemas.microsoft.com/office/powerpoint/2010/main" val="176430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a:xfrm>
            <a:off x="585787" y="944191"/>
            <a:ext cx="5510213" cy="553998"/>
          </a:xfrm>
        </p:spPr>
        <p:txBody>
          <a:bodyPr/>
          <a:lstStyle/>
          <a:p>
            <a:endParaRPr lang="es-ES" dirty="0"/>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a:xfrm>
            <a:off x="585791" y="1750347"/>
            <a:ext cx="5510213" cy="276999"/>
          </a:xfrm>
        </p:spPr>
        <p:txBody>
          <a:bodyPr/>
          <a:lstStyle/>
          <a:p>
            <a:endParaRPr lang="es-ES" dirty="0"/>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a:xfrm>
            <a:off x="585787" y="2074005"/>
            <a:ext cx="5510213" cy="246221"/>
          </a:xfrm>
        </p:spPr>
        <p:txBody>
          <a:bodyPr/>
          <a:lstStyle/>
          <a:p>
            <a:endParaRPr lang="es-ES" dirty="0"/>
          </a:p>
        </p:txBody>
      </p:sp>
      <p:pic>
        <p:nvPicPr>
          <p:cNvPr id="7" name="Picture 6" descr="A picture containing truck&#10;&#10;Description automatically generated">
            <a:extLst>
              <a:ext uri="{FF2B5EF4-FFF2-40B4-BE49-F238E27FC236}">
                <a16:creationId xmlns:a16="http://schemas.microsoft.com/office/drawing/2014/main" id="{32FAD894-ACAC-4DCB-B76A-C000F872D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121" y="1925514"/>
            <a:ext cx="9500225" cy="4167079"/>
          </a:xfrm>
          <a:prstGeom prst="rect">
            <a:avLst/>
          </a:prstGeom>
        </p:spPr>
      </p:pic>
    </p:spTree>
    <p:extLst>
      <p:ext uri="{BB962C8B-B14F-4D97-AF65-F5344CB8AC3E}">
        <p14:creationId xmlns:p14="http://schemas.microsoft.com/office/powerpoint/2010/main" val="104056049"/>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6D0CD9-0B03-4D8E-84A1-3FA6AF59BBD5}"/>
              </a:ext>
            </a:extLst>
          </p:cNvPr>
          <p:cNvSpPr/>
          <p:nvPr/>
        </p:nvSpPr>
        <p:spPr>
          <a:xfrm>
            <a:off x="0" y="1"/>
            <a:ext cx="12192000" cy="1841499"/>
          </a:xfrm>
          <a:prstGeom prst="rect">
            <a:avLst/>
          </a:prstGeom>
          <a:solidFill>
            <a:srgbClr val="D6532B"/>
          </a:solidFill>
          <a:ln>
            <a:solidFill>
              <a:srgbClr val="D653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icture containing truck&#10;&#10;Description automatically generated">
            <a:extLst>
              <a:ext uri="{FF2B5EF4-FFF2-40B4-BE49-F238E27FC236}">
                <a16:creationId xmlns:a16="http://schemas.microsoft.com/office/drawing/2014/main" id="{E75B44A5-ED43-4EEF-85EE-FCA9D38AE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062" y="77400"/>
            <a:ext cx="3845384" cy="1686699"/>
          </a:xfrm>
          <a:prstGeom prst="rect">
            <a:avLst/>
          </a:prstGeom>
        </p:spPr>
      </p:pic>
      <p:sp>
        <p:nvSpPr>
          <p:cNvPr id="10" name="Título 2">
            <a:extLst>
              <a:ext uri="{FF2B5EF4-FFF2-40B4-BE49-F238E27FC236}">
                <a16:creationId xmlns:a16="http://schemas.microsoft.com/office/drawing/2014/main" id="{C6C40697-924E-4AB8-83A6-53DBD87580E8}"/>
              </a:ext>
            </a:extLst>
          </p:cNvPr>
          <p:cNvSpPr>
            <a:spLocks noGrp="1"/>
          </p:cNvSpPr>
          <p:nvPr/>
        </p:nvSpPr>
        <p:spPr>
          <a:xfrm>
            <a:off x="368300" y="620921"/>
            <a:ext cx="7877762" cy="615553"/>
          </a:xfrm>
          <a:prstGeom prst="rect">
            <a:avLst/>
          </a:prstGeom>
          <a:noFill/>
        </p:spPr>
        <p:txBody>
          <a:bodyPr vert="horz" wrap="square" lIns="0" tIns="0" rIns="0" bIns="0" rtlCol="0" anchor="b" anchorCtr="0">
            <a:spAutoFit/>
          </a:bodyPr>
          <a:lstStyle>
            <a:lvl1pPr algn="ctr" defTabSz="932742" rtl="0" eaLnBrk="1" latinLnBrk="0" hangingPunct="1">
              <a:lnSpc>
                <a:spcPct val="100000"/>
              </a:lnSpc>
              <a:spcBef>
                <a:spcPct val="0"/>
              </a:spcBef>
              <a:buNone/>
              <a:defRPr lang="en-US" sz="3600" b="0" kern="1200" cap="none" spc="-50" baseline="0">
                <a:ln w="3175">
                  <a:noFill/>
                </a:ln>
                <a:solidFill>
                  <a:schemeClr val="bg1"/>
                </a:solidFill>
                <a:effectLst/>
                <a:latin typeface="Quicksand" pitchFamily="2" charset="0"/>
                <a:ea typeface="+mn-ea"/>
                <a:cs typeface="Segoe UI" panose="020B0502040204020203" pitchFamily="34" charset="0"/>
              </a:defRPr>
            </a:lvl1pPr>
          </a:lstStyle>
          <a:p>
            <a:pPr algn="l"/>
            <a:r>
              <a:rPr lang="es-ES" sz="4000" dirty="0"/>
              <a:t>Sponsors</a:t>
            </a:r>
          </a:p>
        </p:txBody>
      </p:sp>
    </p:spTree>
    <p:extLst>
      <p:ext uri="{BB962C8B-B14F-4D97-AF65-F5344CB8AC3E}">
        <p14:creationId xmlns:p14="http://schemas.microsoft.com/office/powerpoint/2010/main" val="13991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Definitions: Intents, Entities and dialogues</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pPr fontAlgn="base"/>
            <a:r>
              <a:rPr lang="en-US" sz="2000" b="1" dirty="0"/>
              <a:t>Intent: </a:t>
            </a:r>
            <a:r>
              <a:rPr lang="en-US" sz="2000" dirty="0"/>
              <a:t>An intent represents the purpose of a user's input. You define an intent for each type of user request you want your application to support.</a:t>
            </a:r>
          </a:p>
          <a:p>
            <a:pPr fontAlgn="base"/>
            <a:endParaRPr lang="en-US" sz="2000" dirty="0"/>
          </a:p>
          <a:p>
            <a:pPr fontAlgn="base"/>
            <a:r>
              <a:rPr lang="en-US" sz="2000" b="1" dirty="0"/>
              <a:t>Entity: </a:t>
            </a:r>
            <a:r>
              <a:rPr lang="en-US" sz="2000" dirty="0"/>
              <a:t>An entity represents a term or object that is relevant to your intents and that provides a specific context for an intent.</a:t>
            </a:r>
          </a:p>
          <a:p>
            <a:pPr fontAlgn="base"/>
            <a:endParaRPr lang="en-US" sz="2000" dirty="0"/>
          </a:p>
          <a:p>
            <a:pPr fontAlgn="base"/>
            <a:r>
              <a:rPr lang="en-US" sz="2000" b="1" dirty="0"/>
              <a:t>Dialog: </a:t>
            </a:r>
            <a:r>
              <a:rPr lang="en-US" sz="2000" dirty="0"/>
              <a:t>A dialog is a branching conversation flow that defines responses to the defined intents and entities</a:t>
            </a:r>
          </a:p>
        </p:txBody>
      </p:sp>
    </p:spTree>
    <p:extLst>
      <p:ext uri="{BB962C8B-B14F-4D97-AF65-F5344CB8AC3E}">
        <p14:creationId xmlns:p14="http://schemas.microsoft.com/office/powerpoint/2010/main" val="67182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normAutofit/>
          </a:bodyPr>
          <a:lstStyle/>
          <a:p>
            <a:r>
              <a:rPr lang="en-US" sz="4000" dirty="0"/>
              <a:t>Dialogues: What we need?</a:t>
            </a:r>
          </a:p>
        </p:txBody>
      </p:sp>
      <p:sp>
        <p:nvSpPr>
          <p:cNvPr id="2" name="Content Placeholder 1">
            <a:extLst>
              <a:ext uri="{FF2B5EF4-FFF2-40B4-BE49-F238E27FC236}">
                <a16:creationId xmlns:a16="http://schemas.microsoft.com/office/drawing/2014/main" id="{70409046-E2F3-425E-8753-A1789009B5E3}"/>
              </a:ext>
            </a:extLst>
          </p:cNvPr>
          <p:cNvSpPr>
            <a:spLocks noGrp="1"/>
          </p:cNvSpPr>
          <p:nvPr>
            <p:ph idx="1"/>
          </p:nvPr>
        </p:nvSpPr>
        <p:spPr/>
        <p:txBody>
          <a:bodyPr>
            <a:normAutofit/>
          </a:bodyPr>
          <a:lstStyle/>
          <a:p>
            <a:pPr fontAlgn="base"/>
            <a:r>
              <a:rPr lang="en-US" sz="2000" b="1" dirty="0"/>
              <a:t>Task – Oriented Dialogs</a:t>
            </a:r>
          </a:p>
          <a:p>
            <a:pPr lvl="1" fontAlgn="base"/>
            <a:r>
              <a:rPr lang="en-US" sz="1600" b="1" dirty="0"/>
              <a:t>“User has a question”: </a:t>
            </a:r>
            <a:r>
              <a:rPr lang="en-US" sz="1600" dirty="0"/>
              <a:t> User needs to consume Information</a:t>
            </a:r>
          </a:p>
          <a:p>
            <a:pPr lvl="2" fontAlgn="base"/>
            <a:r>
              <a:rPr lang="en-US" sz="1200" dirty="0"/>
              <a:t>What is today’s agenda?</a:t>
            </a:r>
          </a:p>
          <a:p>
            <a:pPr lvl="2" fontAlgn="base"/>
            <a:r>
              <a:rPr lang="en-US" sz="1200" dirty="0"/>
              <a:t>What does MSFT stand for?</a:t>
            </a:r>
          </a:p>
          <a:p>
            <a:pPr lvl="1" fontAlgn="base"/>
            <a:r>
              <a:rPr lang="en-US" sz="1600" b="1" dirty="0"/>
              <a:t>“User needs to get something done”: </a:t>
            </a:r>
            <a:r>
              <a:rPr lang="en-US" sz="1600" dirty="0"/>
              <a:t> User needs to complete some task</a:t>
            </a:r>
          </a:p>
          <a:p>
            <a:pPr lvl="2" fontAlgn="base"/>
            <a:r>
              <a:rPr lang="en-US" sz="1200" dirty="0"/>
              <a:t>Book me a flight from Cairo to Seattle</a:t>
            </a:r>
          </a:p>
          <a:p>
            <a:pPr lvl="2" fontAlgn="base"/>
            <a:r>
              <a:rPr lang="en-US" sz="1200" dirty="0"/>
              <a:t>Reserve me a table at The Kitchen for 5 people at 7 pm</a:t>
            </a:r>
          </a:p>
          <a:p>
            <a:pPr lvl="1" fontAlgn="base"/>
            <a:r>
              <a:rPr lang="en-US" sz="1600" b="1" dirty="0"/>
              <a:t>“User need to know what to do”</a:t>
            </a:r>
            <a:r>
              <a:rPr lang="en-US" sz="1600" dirty="0"/>
              <a:t>: User needs decision support</a:t>
            </a:r>
          </a:p>
          <a:p>
            <a:pPr lvl="2" fontAlgn="base"/>
            <a:r>
              <a:rPr lang="en-US" sz="1200" dirty="0"/>
              <a:t>Is the Build conference good to attend?</a:t>
            </a:r>
          </a:p>
          <a:p>
            <a:pPr fontAlgn="base"/>
            <a:r>
              <a:rPr lang="en-US" sz="2000" b="1" dirty="0"/>
              <a:t>Open – Domain Dialogs: </a:t>
            </a:r>
          </a:p>
          <a:p>
            <a:pPr lvl="1" fontAlgn="base"/>
            <a:r>
              <a:rPr lang="en-US" sz="1600" b="1" dirty="0"/>
              <a:t>“User wants to chit-chat”: </a:t>
            </a:r>
            <a:r>
              <a:rPr lang="en-US" sz="1600" dirty="0"/>
              <a:t> User wants to talk like a human</a:t>
            </a:r>
          </a:p>
        </p:txBody>
      </p:sp>
      <p:grpSp>
        <p:nvGrpSpPr>
          <p:cNvPr id="5" name="Group 4">
            <a:extLst>
              <a:ext uri="{FF2B5EF4-FFF2-40B4-BE49-F238E27FC236}">
                <a16:creationId xmlns:a16="http://schemas.microsoft.com/office/drawing/2014/main" id="{9EB1CB70-51A9-4ACB-B4E7-5981A57F8435}"/>
              </a:ext>
            </a:extLst>
          </p:cNvPr>
          <p:cNvGrpSpPr/>
          <p:nvPr/>
        </p:nvGrpSpPr>
        <p:grpSpPr>
          <a:xfrm>
            <a:off x="2640376" y="5138376"/>
            <a:ext cx="7510705" cy="1221110"/>
            <a:chOff x="1015709" y="4566948"/>
            <a:chExt cx="10213785" cy="1660582"/>
          </a:xfrm>
        </p:grpSpPr>
        <p:sp>
          <p:nvSpPr>
            <p:cNvPr id="6" name="Rectangle 5">
              <a:extLst>
                <a:ext uri="{FF2B5EF4-FFF2-40B4-BE49-F238E27FC236}">
                  <a16:creationId xmlns:a16="http://schemas.microsoft.com/office/drawing/2014/main" id="{1C984C1D-121D-4FE3-A815-61EC295A6912}"/>
                </a:ext>
              </a:extLst>
            </p:cNvPr>
            <p:cNvSpPr/>
            <p:nvPr/>
          </p:nvSpPr>
          <p:spPr>
            <a:xfrm>
              <a:off x="1015709" y="5074190"/>
              <a:ext cx="4132690" cy="113006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7030A0"/>
                  </a:solidFill>
                  <a:effectLst/>
                  <a:uLnTx/>
                  <a:uFillTx/>
                </a:rPr>
                <a:t>Social Chat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7030A0"/>
                  </a:solidFill>
                  <a:effectLst/>
                  <a:uLnTx/>
                  <a:uFillTx/>
                </a:rPr>
                <a:t>Engaging, Human-Like Interaction</a:t>
              </a:r>
              <a:br>
                <a:rPr kumimoji="0" lang="en-US" sz="1600" b="1" i="0" u="none" strike="noStrike" kern="0" cap="none" spc="0" normalizeH="0" baseline="0" noProof="0" dirty="0">
                  <a:ln>
                    <a:noFill/>
                  </a:ln>
                  <a:solidFill>
                    <a:srgbClr val="7030A0"/>
                  </a:solidFill>
                  <a:effectLst/>
                  <a:uLnTx/>
                  <a:uFillTx/>
                </a:rPr>
              </a:br>
              <a:r>
                <a:rPr kumimoji="0" lang="en-US" sz="1600" b="1" i="0" u="none" strike="noStrike" kern="0" cap="none" spc="0" normalizeH="0" baseline="0" noProof="0" dirty="0">
                  <a:ln>
                    <a:noFill/>
                  </a:ln>
                  <a:solidFill>
                    <a:srgbClr val="000000"/>
                  </a:solidFill>
                  <a:effectLst/>
                  <a:uLnTx/>
                  <a:uFillTx/>
                </a:rPr>
                <a:t>(Ungrounded)</a:t>
              </a:r>
              <a:endParaRPr kumimoji="0" lang="en-US" sz="1600" b="0" i="0" u="none" strike="noStrike" kern="0" cap="none" spc="0" normalizeH="0" baseline="0" noProof="0" dirty="0">
                <a:ln>
                  <a:noFill/>
                </a:ln>
                <a:solidFill>
                  <a:srgbClr val="000000"/>
                </a:solidFill>
                <a:effectLst/>
                <a:uLnTx/>
                <a:uFillTx/>
              </a:endParaRPr>
            </a:p>
          </p:txBody>
        </p:sp>
        <p:sp>
          <p:nvSpPr>
            <p:cNvPr id="7" name="Rectangle 6">
              <a:extLst>
                <a:ext uri="{FF2B5EF4-FFF2-40B4-BE49-F238E27FC236}">
                  <a16:creationId xmlns:a16="http://schemas.microsoft.com/office/drawing/2014/main" id="{8EF63923-C74B-41BC-84AF-E09055B58C33}"/>
                </a:ext>
              </a:extLst>
            </p:cNvPr>
            <p:cNvSpPr/>
            <p:nvPr/>
          </p:nvSpPr>
          <p:spPr>
            <a:xfrm>
              <a:off x="6961997" y="5097461"/>
              <a:ext cx="4267497" cy="113006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4E67C8"/>
                  </a:solidFill>
                  <a:effectLst/>
                  <a:uLnTx/>
                  <a:uFillTx/>
                </a:rPr>
                <a:t>Task-Oriented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4E67C8"/>
                  </a:solidFill>
                  <a:effectLst/>
                  <a:uLnTx/>
                  <a:uFillTx/>
                </a:rPr>
                <a:t>Task Completion, Decision Support</a:t>
              </a:r>
              <a:br>
                <a:rPr kumimoji="0" lang="en-US" sz="1600" b="1" i="0" u="none" strike="noStrike" kern="0" cap="none" spc="0" normalizeH="0" baseline="0" noProof="0" dirty="0">
                  <a:ln>
                    <a:noFill/>
                  </a:ln>
                  <a:solidFill>
                    <a:srgbClr val="000000"/>
                  </a:solidFill>
                  <a:effectLst/>
                  <a:uLnTx/>
                  <a:uFillTx/>
                </a:rPr>
              </a:br>
              <a:r>
                <a:rPr kumimoji="0" lang="en-US" sz="1600" b="1" i="0" u="none" strike="noStrike" kern="0" cap="none" spc="0" normalizeH="0" baseline="0" noProof="0" dirty="0">
                  <a:ln>
                    <a:noFill/>
                  </a:ln>
                  <a:solidFill>
                    <a:srgbClr val="000000"/>
                  </a:solidFill>
                  <a:effectLst/>
                  <a:uLnTx/>
                  <a:uFillTx/>
                </a:rPr>
                <a:t>(Grounded)</a:t>
              </a:r>
              <a:endParaRPr kumimoji="0" lang="en-US" sz="1600" b="0" i="0" u="none" strike="noStrike" kern="0" cap="none" spc="0" normalizeH="0" baseline="0" noProof="0" dirty="0">
                <a:ln>
                  <a:noFill/>
                </a:ln>
                <a:solidFill>
                  <a:srgbClr val="000000"/>
                </a:solidFill>
                <a:effectLst/>
                <a:uLnTx/>
                <a:uFillTx/>
              </a:endParaRPr>
            </a:p>
          </p:txBody>
        </p:sp>
        <p:sp>
          <p:nvSpPr>
            <p:cNvPr id="8" name="Arrow: Right 7">
              <a:extLst>
                <a:ext uri="{FF2B5EF4-FFF2-40B4-BE49-F238E27FC236}">
                  <a16:creationId xmlns:a16="http://schemas.microsoft.com/office/drawing/2014/main" id="{116F915D-CCA4-4000-B2BE-5AE91369B4F8}"/>
                </a:ext>
              </a:extLst>
            </p:cNvPr>
            <p:cNvSpPr/>
            <p:nvPr/>
          </p:nvSpPr>
          <p:spPr bwMode="auto">
            <a:xfrm>
              <a:off x="3115222" y="4566948"/>
              <a:ext cx="1143000" cy="222070"/>
            </a:xfrm>
            <a:prstGeom prst="rightArrow">
              <a:avLst/>
            </a:prstGeom>
            <a:solidFill>
              <a:srgbClr val="C00000"/>
            </a:solidFill>
            <a:ln w="19050" cap="flat" cmpd="sng" algn="ctr">
              <a:noFill/>
              <a:prstDash val="solid"/>
              <a:headEnd type="none" w="med" len="med"/>
              <a:tailEnd type="none" w="med" len="med"/>
            </a:ln>
            <a:effectLst/>
          </p:spPr>
          <p:txBody>
            <a:bodyPr vert="horz" wrap="square" lIns="0" tIns="34295" rIns="0" bIns="34295" numCol="1" rtlCol="0" anchor="ctr" anchorCtr="0" compatLnSpc="1">
              <a:prstTxWarp prst="textNoShape">
                <a:avLst/>
              </a:prstTxWarp>
            </a:bodyPr>
            <a:lstStyle/>
            <a:p>
              <a:pPr marL="0" marR="0" lvl="0" indent="0" algn="ctr" defTabSz="685717" eaLnBrk="1" fontAlgn="base" latinLnBrk="0" hangingPunct="1">
                <a:lnSpc>
                  <a:spcPct val="100000"/>
                </a:lnSpc>
                <a:spcBef>
                  <a:spcPct val="0"/>
                </a:spcBef>
                <a:spcAft>
                  <a:spcPct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grpSp>
      <p:sp>
        <p:nvSpPr>
          <p:cNvPr id="9" name="矩形 17">
            <a:extLst>
              <a:ext uri="{FF2B5EF4-FFF2-40B4-BE49-F238E27FC236}">
                <a16:creationId xmlns:a16="http://schemas.microsoft.com/office/drawing/2014/main" id="{EBE190D6-35DF-42EF-AC73-F077C43310DC}"/>
              </a:ext>
            </a:extLst>
          </p:cNvPr>
          <p:cNvSpPr/>
          <p:nvPr/>
        </p:nvSpPr>
        <p:spPr>
          <a:xfrm>
            <a:off x="3902139" y="5405187"/>
            <a:ext cx="4705394" cy="62468"/>
          </a:xfrm>
          <a:prstGeom prst="rect">
            <a:avLst/>
          </a:prstGeom>
          <a:solidFill>
            <a:srgbClr val="4E67C8"/>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70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F438A7-9ED9-6F4E-A6D3-C778B7EAF4D1}"/>
              </a:ext>
            </a:extLst>
          </p:cNvPr>
          <p:cNvSpPr/>
          <p:nvPr/>
        </p:nvSpPr>
        <p:spPr bwMode="auto">
          <a:xfrm>
            <a:off x="5913216" y="7201"/>
            <a:ext cx="6394515" cy="6850799"/>
          </a:xfrm>
          <a:prstGeom prst="rect">
            <a:avLst/>
          </a:prstGeom>
          <a:solidFill>
            <a:srgbClr val="5C12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9C22FD0-5FC1-4BD6-BE5A-8BD0592545A0}"/>
              </a:ext>
            </a:extLst>
          </p:cNvPr>
          <p:cNvSpPr>
            <a:spLocks noGrp="1"/>
          </p:cNvSpPr>
          <p:nvPr>
            <p:ph type="title"/>
          </p:nvPr>
        </p:nvSpPr>
        <p:spPr>
          <a:xfrm>
            <a:off x="226518" y="246023"/>
            <a:ext cx="5686697" cy="1325563"/>
          </a:xfrm>
        </p:spPr>
        <p:txBody>
          <a:bodyPr>
            <a:normAutofit/>
          </a:bodyPr>
          <a:lstStyle/>
          <a:p>
            <a:r>
              <a:rPr lang="en-US" sz="3600" dirty="0"/>
              <a:t>Language Understanding</a:t>
            </a:r>
            <a:br>
              <a:rPr lang="en-US" sz="3600" dirty="0"/>
            </a:br>
            <a:r>
              <a:rPr lang="en-US" sz="3600" dirty="0"/>
              <a:t>Cognitive Service (LUIS)</a:t>
            </a:r>
          </a:p>
        </p:txBody>
      </p:sp>
      <p:sp>
        <p:nvSpPr>
          <p:cNvPr id="5" name="Text Placeholder 5">
            <a:extLst>
              <a:ext uri="{FF2B5EF4-FFF2-40B4-BE49-F238E27FC236}">
                <a16:creationId xmlns:a16="http://schemas.microsoft.com/office/drawing/2014/main" id="{926EBD59-0037-471C-A42C-34B33AADF2E9}"/>
              </a:ext>
            </a:extLst>
          </p:cNvPr>
          <p:cNvSpPr txBox="1">
            <a:spLocks/>
          </p:cNvSpPr>
          <p:nvPr/>
        </p:nvSpPr>
        <p:spPr>
          <a:xfrm>
            <a:off x="584200" y="1973521"/>
            <a:ext cx="4210103" cy="1538883"/>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5C126B"/>
                </a:solidFill>
                <a:latin typeface="Segoe UI" panose="020B0502040204020203" pitchFamily="34" charset="0"/>
                <a:ea typeface="Segoe UI" panose="020B0502040204020203" pitchFamily="34" charset="0"/>
              </a:rPr>
              <a:t>The most comprehensive cloud-based service for Natural Language Understanding (NLU), and the simplest to use for developers with no AI expertise</a:t>
            </a:r>
          </a:p>
        </p:txBody>
      </p:sp>
      <p:sp>
        <p:nvSpPr>
          <p:cNvPr id="6" name="Text Placeholder 5">
            <a:extLst>
              <a:ext uri="{FF2B5EF4-FFF2-40B4-BE49-F238E27FC236}">
                <a16:creationId xmlns:a16="http://schemas.microsoft.com/office/drawing/2014/main" id="{8717184C-190B-4275-95F7-390210F0B745}"/>
              </a:ext>
            </a:extLst>
          </p:cNvPr>
          <p:cNvSpPr txBox="1">
            <a:spLocks/>
          </p:cNvSpPr>
          <p:nvPr/>
        </p:nvSpPr>
        <p:spPr>
          <a:xfrm>
            <a:off x="546585" y="3429000"/>
            <a:ext cx="5366632" cy="1163395"/>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1800" dirty="0">
                <a:cs typeface="Segoe UI"/>
              </a:rPr>
              <a:t>Improve recognition through </a:t>
            </a:r>
            <a:br>
              <a:rPr lang="en-US" sz="1800" dirty="0">
                <a:cs typeface="Segoe UI"/>
              </a:rPr>
            </a:br>
            <a:r>
              <a:rPr lang="en-US" sz="1800" dirty="0">
                <a:cs typeface="Segoe UI"/>
              </a:rPr>
              <a:t>Machine Learning and Teaching​​</a:t>
            </a:r>
            <a:br>
              <a:rPr lang="en-US" sz="1800" dirty="0">
                <a:cs typeface="Segoe UI"/>
              </a:rPr>
            </a:br>
            <a:endParaRPr lang="en-US" sz="1800" dirty="0">
              <a:cs typeface="Segoe UI"/>
            </a:endParaRPr>
          </a:p>
          <a:p>
            <a:pPr marL="457200" indent="-457200">
              <a:buFont typeface="Arial" panose="020B0604020202020204" pitchFamily="34" charset="0"/>
              <a:buChar char="•"/>
            </a:pPr>
            <a:r>
              <a:rPr lang="en-US" sz="1800" dirty="0">
                <a:cs typeface="Segoe UI"/>
              </a:rPr>
              <a:t>Extract intent and entities from utterances ​</a:t>
            </a:r>
          </a:p>
        </p:txBody>
      </p:sp>
      <p:pic>
        <p:nvPicPr>
          <p:cNvPr id="3" name="Picture 2" descr="A close up of a logo&#10;&#10;Description automatically generated">
            <a:extLst>
              <a:ext uri="{FF2B5EF4-FFF2-40B4-BE49-F238E27FC236}">
                <a16:creationId xmlns:a16="http://schemas.microsoft.com/office/drawing/2014/main" id="{D19ADDEB-834B-459B-9D75-01CA4285F074}"/>
              </a:ext>
            </a:extLst>
          </p:cNvPr>
          <p:cNvPicPr>
            <a:picLocks noChangeAspect="1"/>
          </p:cNvPicPr>
          <p:nvPr/>
        </p:nvPicPr>
        <p:blipFill rotWithShape="1">
          <a:blip r:embed="rId3"/>
          <a:srcRect l="25982"/>
          <a:stretch/>
        </p:blipFill>
        <p:spPr>
          <a:xfrm>
            <a:off x="5913215" y="4232870"/>
            <a:ext cx="6394514" cy="263982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CC4ED24-6B53-4A27-BEF8-5B50132FAB92}"/>
              </a:ext>
            </a:extLst>
          </p:cNvPr>
          <p:cNvPicPr>
            <a:picLocks noChangeAspect="1"/>
          </p:cNvPicPr>
          <p:nvPr/>
        </p:nvPicPr>
        <p:blipFill>
          <a:blip r:embed="rId4"/>
          <a:stretch>
            <a:fillRect/>
          </a:stretch>
        </p:blipFill>
        <p:spPr>
          <a:xfrm>
            <a:off x="6709064" y="1576146"/>
            <a:ext cx="4810125" cy="1143000"/>
          </a:xfrm>
          <a:prstGeom prst="rect">
            <a:avLst/>
          </a:prstGeom>
        </p:spPr>
      </p:pic>
    </p:spTree>
    <p:extLst>
      <p:ext uri="{BB962C8B-B14F-4D97-AF65-F5344CB8AC3E}">
        <p14:creationId xmlns:p14="http://schemas.microsoft.com/office/powerpoint/2010/main" val="40781920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4445FE3-7CA2-45D7-ACBC-BC14C5CF8E49}"/>
              </a:ext>
            </a:extLst>
          </p:cNvPr>
          <p:cNvPicPr>
            <a:picLocks noChangeAspect="1"/>
          </p:cNvPicPr>
          <p:nvPr/>
        </p:nvPicPr>
        <p:blipFill>
          <a:blip r:embed="rId3"/>
          <a:stretch>
            <a:fillRect/>
          </a:stretch>
        </p:blipFill>
        <p:spPr>
          <a:xfrm>
            <a:off x="6882871" y="3890665"/>
            <a:ext cx="2580981" cy="2786637"/>
          </a:xfrm>
          <a:prstGeom prst="rect">
            <a:avLst/>
          </a:prstGeom>
          <a:ln w="28575">
            <a:solidFill>
              <a:schemeClr val="tx1"/>
            </a:solidFill>
          </a:ln>
        </p:spPr>
      </p:pic>
      <p:sp>
        <p:nvSpPr>
          <p:cNvPr id="55" name="Rectangle 54">
            <a:extLst>
              <a:ext uri="{FF2B5EF4-FFF2-40B4-BE49-F238E27FC236}">
                <a16:creationId xmlns:a16="http://schemas.microsoft.com/office/drawing/2014/main" id="{98B9F254-AB52-42F6-907A-C464509B6948}"/>
              </a:ext>
            </a:extLst>
          </p:cNvPr>
          <p:cNvSpPr/>
          <p:nvPr/>
        </p:nvSpPr>
        <p:spPr>
          <a:xfrm>
            <a:off x="838200" y="1673941"/>
            <a:ext cx="4415708" cy="3303468"/>
          </a:xfrm>
          <a:prstGeom prst="rect">
            <a:avLst/>
          </a:prstGeom>
        </p:spPr>
        <p:txBody>
          <a:bodyPr wrap="square">
            <a:spAutoFit/>
          </a:bodyPr>
          <a:lstStyle/>
          <a:p>
            <a:pPr defTabSz="913963">
              <a:spcAft>
                <a:spcPts val="1400"/>
              </a:spcAft>
              <a:defRPr/>
            </a:pPr>
            <a:r>
              <a:rPr lang="en-US" dirty="0">
                <a:latin typeface="Segoe UI" panose="020B0502040204020203" pitchFamily="34" charset="0"/>
                <a:cs typeface="Segoe UI" panose="020B0502040204020203" pitchFamily="34" charset="0"/>
              </a:rPr>
              <a:t>A web service that enables building your own custom intelligent models using </a:t>
            </a:r>
            <a:r>
              <a:rPr lang="en-US" b="1" dirty="0">
                <a:latin typeface="Segoe UI" panose="020B0502040204020203" pitchFamily="34" charset="0"/>
                <a:cs typeface="Segoe UI" panose="020B0502040204020203" pitchFamily="34" charset="0"/>
              </a:rPr>
              <a:t>utterances </a:t>
            </a:r>
            <a:r>
              <a:rPr lang="en-US" dirty="0">
                <a:latin typeface="Segoe UI" panose="020B0502040204020203" pitchFamily="34" charset="0"/>
                <a:cs typeface="Segoe UI" panose="020B0502040204020203" pitchFamily="34" charset="0"/>
              </a:rPr>
              <a:t>in identifying </a:t>
            </a:r>
            <a:r>
              <a:rPr lang="en-US" b="1" dirty="0">
                <a:latin typeface="Segoe UI" panose="020B0502040204020203" pitchFamily="34" charset="0"/>
                <a:cs typeface="Segoe UI" panose="020B0502040204020203" pitchFamily="34" charset="0"/>
              </a:rPr>
              <a:t>intents </a:t>
            </a:r>
            <a:r>
              <a:rPr lang="en-US" dirty="0">
                <a:latin typeface="Segoe UI" panose="020B0502040204020203" pitchFamily="34" charset="0"/>
                <a:cs typeface="Segoe UI" panose="020B0502040204020203" pitchFamily="34" charset="0"/>
              </a:rPr>
              <a:t>and </a:t>
            </a:r>
            <a:r>
              <a:rPr lang="en-US" b="1" dirty="0">
                <a:latin typeface="Segoe UI" panose="020B0502040204020203" pitchFamily="34" charset="0"/>
                <a:cs typeface="Segoe UI" panose="020B0502040204020203" pitchFamily="34" charset="0"/>
              </a:rPr>
              <a:t>entities</a:t>
            </a:r>
          </a:p>
          <a:p>
            <a:pPr defTabSz="913963">
              <a:spcAft>
                <a:spcPts val="1400"/>
              </a:spcAft>
              <a:defRPr/>
            </a:pPr>
            <a:r>
              <a:rPr lang="en-US" b="1" dirty="0">
                <a:latin typeface="Segoe UI" panose="020B0502040204020203" pitchFamily="34" charset="0"/>
                <a:cs typeface="Segoe UI" panose="020B0502040204020203" pitchFamily="34" charset="0"/>
              </a:rPr>
              <a:t>Utterances</a:t>
            </a:r>
            <a:r>
              <a:rPr lang="en-US" dirty="0">
                <a:latin typeface="Segoe UI" panose="020B0502040204020203" pitchFamily="34" charset="0"/>
                <a:cs typeface="Segoe UI" panose="020B0502040204020203" pitchFamily="34" charset="0"/>
              </a:rPr>
              <a:t>: Short text up to 500 characters</a:t>
            </a:r>
          </a:p>
          <a:p>
            <a:pPr defTabSz="913963">
              <a:spcAft>
                <a:spcPts val="1400"/>
              </a:spcAft>
              <a:defRPr/>
            </a:pPr>
            <a:endParaRPr lang="en-US" dirty="0">
              <a:latin typeface="Segoe UI" panose="020B0502040204020203" pitchFamily="34" charset="0"/>
              <a:cs typeface="Segoe UI" panose="020B0502040204020203" pitchFamily="34" charset="0"/>
            </a:endParaRPr>
          </a:p>
          <a:p>
            <a:pPr defTabSz="913963">
              <a:spcAft>
                <a:spcPts val="1400"/>
              </a:spcAft>
              <a:defRPr/>
            </a:pPr>
            <a:endParaRPr lang="en-US" b="1" dirty="0">
              <a:latin typeface="Segoe UI" panose="020B0502040204020203" pitchFamily="34" charset="0"/>
              <a:cs typeface="Segoe UI" panose="020B0502040204020203" pitchFamily="34" charset="0"/>
            </a:endParaRPr>
          </a:p>
          <a:p>
            <a:pPr defTabSz="913963">
              <a:spcAft>
                <a:spcPts val="1400"/>
              </a:spcAft>
              <a:defRPr/>
            </a:pPr>
            <a:endParaRPr lang="en-US" dirty="0">
              <a:latin typeface="Segoe UI" panose="020B0502040204020203" pitchFamily="34" charset="0"/>
              <a:cs typeface="Segoe UI" panose="020B0502040204020203" pitchFamily="34" charset="0"/>
            </a:endParaRPr>
          </a:p>
        </p:txBody>
      </p:sp>
      <p:sp>
        <p:nvSpPr>
          <p:cNvPr id="15" name="Title 3">
            <a:extLst>
              <a:ext uri="{FF2B5EF4-FFF2-40B4-BE49-F238E27FC236}">
                <a16:creationId xmlns:a16="http://schemas.microsoft.com/office/drawing/2014/main" id="{CEE9194B-5EBD-42D6-9ACE-B3B65A5AE34C}"/>
              </a:ext>
            </a:extLst>
          </p:cNvPr>
          <p:cNvSpPr txBox="1">
            <a:spLocks/>
          </p:cNvSpPr>
          <p:nvPr/>
        </p:nvSpPr>
        <p:spPr>
          <a:xfrm>
            <a:off x="776325" y="282625"/>
            <a:ext cx="10515600" cy="1415772"/>
          </a:xfrm>
          <a:prstGeom prst="rect">
            <a:avLst/>
          </a:prstGeom>
        </p:spPr>
        <p:txBody>
          <a:bodyPr vert="horz" wrap="square" lIns="0" tIns="0" rIns="0" bIns="0" rtlCol="0" anchor="t">
            <a:spAutoFit/>
          </a:bodyPr>
          <a:lstStyle>
            <a:lvl1pPr>
              <a:lnSpc>
                <a:spcPct val="100000"/>
              </a:lnSpc>
              <a:spcBef>
                <a:spcPts val="0"/>
              </a:spcBef>
              <a:buNone/>
              <a:defRPr sz="3600">
                <a:solidFill>
                  <a:prstClr val="black"/>
                </a:solidFill>
                <a:latin typeface="Segoe UI"/>
                <a:cs typeface="Segoe UI"/>
              </a:defRPr>
            </a:lvl1pPr>
          </a:lstStyle>
          <a:p>
            <a:r>
              <a:rPr lang="en-US" dirty="0"/>
              <a:t>Language Understanding (LUIS)</a:t>
            </a:r>
            <a:br>
              <a:rPr lang="en-US" dirty="0"/>
            </a:br>
            <a:r>
              <a:rPr lang="en-US" sz="2000" dirty="0"/>
              <a:t>Overview</a:t>
            </a:r>
            <a:br>
              <a:rPr lang="en-US" dirty="0"/>
            </a:br>
            <a:endParaRPr lang="en-US" dirty="0"/>
          </a:p>
        </p:txBody>
      </p:sp>
      <p:sp>
        <p:nvSpPr>
          <p:cNvPr id="4" name="Rectangle 3">
            <a:extLst>
              <a:ext uri="{FF2B5EF4-FFF2-40B4-BE49-F238E27FC236}">
                <a16:creationId xmlns:a16="http://schemas.microsoft.com/office/drawing/2014/main" id="{6FC16958-2072-43B6-997F-BE4262461188}"/>
              </a:ext>
            </a:extLst>
          </p:cNvPr>
          <p:cNvSpPr/>
          <p:nvPr/>
        </p:nvSpPr>
        <p:spPr>
          <a:xfrm>
            <a:off x="1076362" y="3643317"/>
            <a:ext cx="3647345" cy="369332"/>
          </a:xfrm>
          <a:prstGeom prst="rect">
            <a:avLst/>
          </a:prstGeom>
        </p:spPr>
        <p:txBody>
          <a:bodyPr wrap="none">
            <a:spAutoFit/>
          </a:bodyPr>
          <a:lstStyle/>
          <a:p>
            <a:r>
              <a:rPr lang="en-US" dirty="0">
                <a:solidFill>
                  <a:srgbClr val="3F3F3F"/>
                </a:solidFill>
                <a:latin typeface="Segoe UI" panose="020B0502040204020203" pitchFamily="34" charset="0"/>
                <a:cs typeface="Segoe UI" panose="020B0502040204020203" pitchFamily="34" charset="0"/>
              </a:rPr>
              <a:t>“</a:t>
            </a:r>
            <a:r>
              <a:rPr lang="en-US" dirty="0">
                <a:solidFill>
                  <a:srgbClr val="FF0000"/>
                </a:solidFill>
                <a:latin typeface="Segoe UI" panose="020B0502040204020203" pitchFamily="34" charset="0"/>
                <a:cs typeface="Segoe UI" panose="020B0502040204020203" pitchFamily="34" charset="0"/>
              </a:rPr>
              <a:t>Find me </a:t>
            </a:r>
            <a:r>
              <a:rPr lang="en-US" dirty="0">
                <a:solidFill>
                  <a:srgbClr val="3F3F3F"/>
                </a:solidFill>
                <a:latin typeface="Segoe UI" panose="020B0502040204020203" pitchFamily="34" charset="0"/>
                <a:cs typeface="Segoe UI" panose="020B0502040204020203" pitchFamily="34" charset="0"/>
              </a:rPr>
              <a:t>a </a:t>
            </a:r>
            <a:r>
              <a:rPr lang="en-US" dirty="0">
                <a:solidFill>
                  <a:schemeClr val="accent1"/>
                </a:solidFill>
                <a:latin typeface="Segoe UI" panose="020B0502040204020203" pitchFamily="34" charset="0"/>
                <a:cs typeface="Segoe UI" panose="020B0502040204020203" pitchFamily="34" charset="0"/>
              </a:rPr>
              <a:t>wireless mouse </a:t>
            </a:r>
            <a:r>
              <a:rPr lang="en-US" dirty="0">
                <a:solidFill>
                  <a:srgbClr val="3F3F3F"/>
                </a:solidFill>
                <a:latin typeface="Segoe UI" panose="020B0502040204020203" pitchFamily="34" charset="0"/>
                <a:cs typeface="Segoe UI" panose="020B0502040204020203" pitchFamily="34" charset="0"/>
              </a:rPr>
              <a:t>at </a:t>
            </a:r>
            <a:r>
              <a:rPr lang="en-US" dirty="0">
                <a:solidFill>
                  <a:schemeClr val="accent1"/>
                </a:solidFill>
                <a:latin typeface="Segoe UI" panose="020B0502040204020203" pitchFamily="34" charset="0"/>
                <a:cs typeface="Segoe UI" panose="020B0502040204020203" pitchFamily="34" charset="0"/>
              </a:rPr>
              <a:t>$30</a:t>
            </a:r>
            <a:r>
              <a:rPr lang="en-US" dirty="0">
                <a:solidFill>
                  <a:srgbClr val="3F3F3F"/>
                </a:solidFill>
                <a:latin typeface="Segoe UI" panose="020B0502040204020203" pitchFamily="34" charset="0"/>
                <a:cs typeface="Segoe UI" panose="020B0502040204020203" pitchFamily="34" charset="0"/>
              </a:rPr>
              <a:t>”</a:t>
            </a:r>
            <a:endParaRPr lang="en-US" dirty="0"/>
          </a:p>
        </p:txBody>
      </p:sp>
      <p:sp>
        <p:nvSpPr>
          <p:cNvPr id="7" name="Rectangle 6">
            <a:extLst>
              <a:ext uri="{FF2B5EF4-FFF2-40B4-BE49-F238E27FC236}">
                <a16:creationId xmlns:a16="http://schemas.microsoft.com/office/drawing/2014/main" id="{91AE3590-05FE-44E8-A85F-948EAEF5D68A}"/>
              </a:ext>
            </a:extLst>
          </p:cNvPr>
          <p:cNvSpPr/>
          <p:nvPr/>
        </p:nvSpPr>
        <p:spPr>
          <a:xfrm>
            <a:off x="2319348" y="4285997"/>
            <a:ext cx="506479" cy="276999"/>
          </a:xfrm>
          <a:prstGeom prst="rect">
            <a:avLst/>
          </a:prstGeom>
        </p:spPr>
        <p:txBody>
          <a:bodyPr wrap="square">
            <a:spAutoFit/>
          </a:bodyPr>
          <a:lstStyle/>
          <a:p>
            <a:pPr algn="ctr" defTabSz="913963">
              <a:spcAft>
                <a:spcPts val="1400"/>
              </a:spcAft>
              <a:defRPr/>
            </a:pPr>
            <a:r>
              <a:rPr lang="en-US" sz="1200" dirty="0">
                <a:solidFill>
                  <a:srgbClr val="3F3F3F"/>
                </a:solidFill>
                <a:latin typeface="Segoe UI" panose="020B0502040204020203" pitchFamily="34" charset="0"/>
                <a:cs typeface="Segoe UI" panose="020B0502040204020203" pitchFamily="34" charset="0"/>
              </a:rPr>
              <a:t>Item</a:t>
            </a:r>
            <a:endParaRPr lang="en-US" sz="1200" dirty="0">
              <a:solidFill>
                <a:schemeClr val="accent1"/>
              </a:solidFill>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EDEE5224-F9C8-4F6E-A4DA-2ECD716C5786}"/>
              </a:ext>
            </a:extLst>
          </p:cNvPr>
          <p:cNvSpPr/>
          <p:nvPr/>
        </p:nvSpPr>
        <p:spPr>
          <a:xfrm>
            <a:off x="6748188" y="1661363"/>
            <a:ext cx="3813349" cy="800219"/>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“Find me a wireless mouse at $30”</a:t>
            </a:r>
          </a:p>
          <a:p>
            <a:endParaRPr lang="en-US" sz="2800" i="1" dirty="0"/>
          </a:p>
        </p:txBody>
      </p:sp>
      <p:grpSp>
        <p:nvGrpSpPr>
          <p:cNvPr id="3" name="Group 2">
            <a:extLst>
              <a:ext uri="{FF2B5EF4-FFF2-40B4-BE49-F238E27FC236}">
                <a16:creationId xmlns:a16="http://schemas.microsoft.com/office/drawing/2014/main" id="{254EA320-503A-435D-8C53-0884A7E0A970}"/>
              </a:ext>
            </a:extLst>
          </p:cNvPr>
          <p:cNvGrpSpPr/>
          <p:nvPr/>
        </p:nvGrpSpPr>
        <p:grpSpPr>
          <a:xfrm>
            <a:off x="5253908" y="953477"/>
            <a:ext cx="6433415" cy="2080679"/>
            <a:chOff x="5253908" y="1240105"/>
            <a:chExt cx="6433415" cy="2080679"/>
          </a:xfrm>
        </p:grpSpPr>
        <p:grpSp>
          <p:nvGrpSpPr>
            <p:cNvPr id="8" name="Group 7">
              <a:extLst>
                <a:ext uri="{FF2B5EF4-FFF2-40B4-BE49-F238E27FC236}">
                  <a16:creationId xmlns:a16="http://schemas.microsoft.com/office/drawing/2014/main" id="{2A73A5DA-0A1D-4275-B397-B298FD3747D9}"/>
                </a:ext>
              </a:extLst>
            </p:cNvPr>
            <p:cNvGrpSpPr/>
            <p:nvPr/>
          </p:nvGrpSpPr>
          <p:grpSpPr>
            <a:xfrm>
              <a:off x="9648432" y="1240105"/>
              <a:ext cx="2038891" cy="1515553"/>
              <a:chOff x="8755506" y="3695640"/>
              <a:chExt cx="2038891" cy="1515553"/>
            </a:xfrm>
          </p:grpSpPr>
          <p:sp>
            <p:nvSpPr>
              <p:cNvPr id="22" name="TextBox 21">
                <a:extLst>
                  <a:ext uri="{FF2B5EF4-FFF2-40B4-BE49-F238E27FC236}">
                    <a16:creationId xmlns:a16="http://schemas.microsoft.com/office/drawing/2014/main" id="{4B092291-6242-4E1E-A290-BE2AA3187B08}"/>
                  </a:ext>
                </a:extLst>
              </p:cNvPr>
              <p:cNvSpPr txBox="1"/>
              <p:nvPr/>
            </p:nvSpPr>
            <p:spPr>
              <a:xfrm>
                <a:off x="8755506" y="3695640"/>
                <a:ext cx="2038891" cy="707886"/>
              </a:xfrm>
              <a:prstGeom prst="rect">
                <a:avLst/>
              </a:prstGeom>
              <a:noFill/>
            </p:spPr>
            <p:txBody>
              <a:bodyPr wrap="square" rtlCol="0">
                <a:spAutoFit/>
              </a:bodyPr>
              <a:lstStyle>
                <a:defPPr>
                  <a:defRPr lang="en-US"/>
                </a:defPPr>
                <a:lvl1pPr>
                  <a:defRPr sz="2000" i="1">
                    <a:latin typeface="Segoe UI" panose="020B0502040204020203" pitchFamily="34" charset="0"/>
                    <a:cs typeface="Segoe UI" panose="020B0502040204020203" pitchFamily="34" charset="0"/>
                  </a:defRPr>
                </a:lvl1pPr>
              </a:lstStyle>
              <a:p>
                <a:pPr algn="ctr"/>
                <a:r>
                  <a:rPr lang="en-US" i="0"/>
                  <a:t>Your LUIS Application</a:t>
                </a:r>
              </a:p>
            </p:txBody>
          </p:sp>
          <p:grpSp>
            <p:nvGrpSpPr>
              <p:cNvPr id="2" name="Group 1">
                <a:extLst>
                  <a:ext uri="{FF2B5EF4-FFF2-40B4-BE49-F238E27FC236}">
                    <a16:creationId xmlns:a16="http://schemas.microsoft.com/office/drawing/2014/main" id="{FD3E82C5-41EA-4EBD-A37B-605B0034A3EA}"/>
                  </a:ext>
                </a:extLst>
              </p:cNvPr>
              <p:cNvGrpSpPr/>
              <p:nvPr/>
            </p:nvGrpSpPr>
            <p:grpSpPr>
              <a:xfrm>
                <a:off x="9298392" y="4464356"/>
                <a:ext cx="724838" cy="746837"/>
                <a:chOff x="6614152" y="3027831"/>
                <a:chExt cx="724838" cy="746837"/>
              </a:xfrm>
            </p:grpSpPr>
            <p:sp>
              <p:nvSpPr>
                <p:cNvPr id="13" name="Oval 12">
                  <a:extLst>
                    <a:ext uri="{FF2B5EF4-FFF2-40B4-BE49-F238E27FC236}">
                      <a16:creationId xmlns:a16="http://schemas.microsoft.com/office/drawing/2014/main" id="{D91E3B5A-E452-4D1C-9799-E4C60DF2B3AE}"/>
                    </a:ext>
                  </a:extLst>
                </p:cNvPr>
                <p:cNvSpPr/>
                <p:nvPr/>
              </p:nvSpPr>
              <p:spPr bwMode="auto">
                <a:xfrm rot="2765178">
                  <a:off x="6603152" y="3038831"/>
                  <a:ext cx="746837" cy="724838"/>
                </a:xfrm>
                <a:prstGeom prst="ellipse">
                  <a:avLst/>
                </a:prstGeom>
                <a:solidFill>
                  <a:schemeClr val="bg1"/>
                </a:solidFill>
                <a:ln w="19050">
                  <a:solidFill>
                    <a:schemeClr val="tx1">
                      <a:lumMod val="25000"/>
                      <a:lumOff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a:extLst>
                    <a:ext uri="{FF2B5EF4-FFF2-40B4-BE49-F238E27FC236}">
                      <a16:creationId xmlns:a16="http://schemas.microsoft.com/office/drawing/2014/main" id="{2E5C8F26-E4D0-444C-90AF-31434E1797C4}"/>
                    </a:ext>
                  </a:extLst>
                </p:cNvPr>
                <p:cNvPicPr>
                  <a:picLocks noChangeAspect="1"/>
                </p:cNvPicPr>
                <p:nvPr/>
              </p:nvPicPr>
              <p:blipFill>
                <a:blip r:embed="rId4"/>
                <a:stretch>
                  <a:fillRect/>
                </a:stretch>
              </p:blipFill>
              <p:spPr>
                <a:xfrm>
                  <a:off x="6784448" y="3230392"/>
                  <a:ext cx="396530" cy="349182"/>
                </a:xfrm>
                <a:prstGeom prst="rect">
                  <a:avLst/>
                </a:prstGeom>
              </p:spPr>
            </p:pic>
          </p:grpSp>
        </p:grpSp>
        <p:sp>
          <p:nvSpPr>
            <p:cNvPr id="17" name="people_4" title="Icon of a person">
              <a:extLst>
                <a:ext uri="{FF2B5EF4-FFF2-40B4-BE49-F238E27FC236}">
                  <a16:creationId xmlns:a16="http://schemas.microsoft.com/office/drawing/2014/main" id="{F1A2DCEE-0D06-42EE-B33A-6616676B026E}"/>
                </a:ext>
              </a:extLst>
            </p:cNvPr>
            <p:cNvSpPr>
              <a:spLocks noChangeAspect="1" noEditPoints="1"/>
            </p:cNvSpPr>
            <p:nvPr/>
          </p:nvSpPr>
          <p:spPr bwMode="auto">
            <a:xfrm>
              <a:off x="6425939" y="2009891"/>
              <a:ext cx="456932" cy="51084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 descr="Image result for machine learning model icon">
              <a:extLst>
                <a:ext uri="{FF2B5EF4-FFF2-40B4-BE49-F238E27FC236}">
                  <a16:creationId xmlns:a16="http://schemas.microsoft.com/office/drawing/2014/main" id="{B5231FE4-07D8-40F1-9A6E-14AC7D1D2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0863" y="1918490"/>
              <a:ext cx="979372" cy="78822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28E5BB2-3C7B-4A59-AFEF-6D65C2EC1BCB}"/>
                </a:ext>
              </a:extLst>
            </p:cNvPr>
            <p:cNvSpPr txBox="1"/>
            <p:nvPr/>
          </p:nvSpPr>
          <p:spPr>
            <a:xfrm>
              <a:off x="5253908" y="1612779"/>
              <a:ext cx="1570173" cy="400110"/>
            </a:xfrm>
            <a:prstGeom prst="rect">
              <a:avLst/>
            </a:prstGeom>
            <a:noFill/>
          </p:spPr>
          <p:txBody>
            <a:bodyPr wrap="none" rtlCol="0">
              <a:spAutoFit/>
            </a:bodyPr>
            <a:lstStyle>
              <a:defPPr>
                <a:defRPr lang="en-US"/>
              </a:defPPr>
              <a:lvl1pPr>
                <a:defRPr sz="2000" i="1">
                  <a:latin typeface="Segoe UI" panose="020B0502040204020203" pitchFamily="34" charset="0"/>
                  <a:cs typeface="Segoe UI" panose="020B0502040204020203" pitchFamily="34" charset="0"/>
                </a:defRPr>
              </a:lvl1pPr>
            </a:lstStyle>
            <a:p>
              <a:r>
                <a:rPr lang="en-US" i="0" dirty="0"/>
                <a:t>Your Service</a:t>
              </a:r>
            </a:p>
          </p:txBody>
        </p:sp>
        <p:cxnSp>
          <p:nvCxnSpPr>
            <p:cNvPr id="10" name="Straight Arrow Connector 9">
              <a:extLst>
                <a:ext uri="{FF2B5EF4-FFF2-40B4-BE49-F238E27FC236}">
                  <a16:creationId xmlns:a16="http://schemas.microsoft.com/office/drawing/2014/main" id="{94F19CE0-AD1C-40DB-8338-A789B888D185}"/>
                </a:ext>
              </a:extLst>
            </p:cNvPr>
            <p:cNvCxnSpPr>
              <a:cxnSpLocks/>
            </p:cNvCxnSpPr>
            <p:nvPr/>
          </p:nvCxnSpPr>
          <p:spPr>
            <a:xfrm>
              <a:off x="7137391" y="2312604"/>
              <a:ext cx="28153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00DBE7F1-9BF1-4A69-A8F0-0412DDC6679F}"/>
                </a:ext>
              </a:extLst>
            </p:cNvPr>
            <p:cNvGrpSpPr/>
            <p:nvPr/>
          </p:nvGrpSpPr>
          <p:grpSpPr>
            <a:xfrm>
              <a:off x="5890364" y="2728460"/>
              <a:ext cx="4661897" cy="592324"/>
              <a:chOff x="5890364" y="2728460"/>
              <a:chExt cx="4661897" cy="592324"/>
            </a:xfrm>
          </p:grpSpPr>
          <p:cxnSp>
            <p:nvCxnSpPr>
              <p:cNvPr id="57" name="Connector: Elbow 56">
                <a:extLst>
                  <a:ext uri="{FF2B5EF4-FFF2-40B4-BE49-F238E27FC236}">
                    <a16:creationId xmlns:a16="http://schemas.microsoft.com/office/drawing/2014/main" id="{E8038541-EADF-404E-9B87-D41B71CA136B}"/>
                  </a:ext>
                </a:extLst>
              </p:cNvPr>
              <p:cNvCxnSpPr>
                <a:cxnSpLocks/>
              </p:cNvCxnSpPr>
              <p:nvPr/>
            </p:nvCxnSpPr>
            <p:spPr>
              <a:xfrm rot="10800000">
                <a:off x="5890364" y="2728460"/>
                <a:ext cx="4661897" cy="592323"/>
              </a:xfrm>
              <a:prstGeom prst="bentConnector3">
                <a:avLst>
                  <a:gd name="adj1" fmla="val 10001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3FEC198-3D6D-4F4C-8827-2A2CB2C652B1}"/>
                  </a:ext>
                </a:extLst>
              </p:cNvPr>
              <p:cNvCxnSpPr>
                <a:cxnSpLocks/>
              </p:cNvCxnSpPr>
              <p:nvPr/>
            </p:nvCxnSpPr>
            <p:spPr>
              <a:xfrm>
                <a:off x="10552261" y="2750199"/>
                <a:ext cx="0" cy="570585"/>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23" name="Rectangle 22">
            <a:extLst>
              <a:ext uri="{FF2B5EF4-FFF2-40B4-BE49-F238E27FC236}">
                <a16:creationId xmlns:a16="http://schemas.microsoft.com/office/drawing/2014/main" id="{EAE5011F-C356-4D9F-8C01-F93A57085B95}"/>
              </a:ext>
            </a:extLst>
          </p:cNvPr>
          <p:cNvSpPr/>
          <p:nvPr/>
        </p:nvSpPr>
        <p:spPr>
          <a:xfrm>
            <a:off x="7052027" y="2755670"/>
            <a:ext cx="3134338" cy="861774"/>
          </a:xfrm>
          <a:prstGeom prst="rect">
            <a:avLst/>
          </a:prstGeom>
        </p:spPr>
        <p:txBody>
          <a:bodyPr wrap="square">
            <a:spAutoFit/>
          </a:bodyPr>
          <a:lstStyle/>
          <a:p>
            <a:r>
              <a:rPr lang="en-US" sz="1600" i="1">
                <a:latin typeface="Segoe UI" panose="020B0502040204020203" pitchFamily="34" charset="0"/>
                <a:cs typeface="Segoe UI" panose="020B0502040204020203" pitchFamily="34" charset="0"/>
              </a:rPr>
              <a:t>Find an Item</a:t>
            </a:r>
          </a:p>
          <a:p>
            <a:r>
              <a:rPr lang="en-US" sz="1600" i="1">
                <a:latin typeface="Segoe UI" panose="020B0502040204020203" pitchFamily="34" charset="0"/>
                <a:cs typeface="Segoe UI" panose="020B0502040204020203" pitchFamily="34" charset="0"/>
              </a:rPr>
              <a:t>Item -&gt; wireless mouse</a:t>
            </a:r>
          </a:p>
          <a:p>
            <a:r>
              <a:rPr lang="en-US" sz="1600" i="1">
                <a:latin typeface="Segoe UI" panose="020B0502040204020203" pitchFamily="34" charset="0"/>
                <a:cs typeface="Segoe UI" panose="020B0502040204020203" pitchFamily="34" charset="0"/>
              </a:rPr>
              <a:t>Money -&gt; $30</a:t>
            </a:r>
          </a:p>
        </p:txBody>
      </p:sp>
      <p:sp>
        <p:nvSpPr>
          <p:cNvPr id="24" name="Rectangle 23">
            <a:extLst>
              <a:ext uri="{FF2B5EF4-FFF2-40B4-BE49-F238E27FC236}">
                <a16:creationId xmlns:a16="http://schemas.microsoft.com/office/drawing/2014/main" id="{E02513C6-94F9-4EA2-B3BA-69B2CF5FC8F3}"/>
              </a:ext>
            </a:extLst>
          </p:cNvPr>
          <p:cNvSpPr/>
          <p:nvPr/>
        </p:nvSpPr>
        <p:spPr>
          <a:xfrm>
            <a:off x="3925987" y="4295096"/>
            <a:ext cx="760274" cy="276999"/>
          </a:xfrm>
          <a:prstGeom prst="rect">
            <a:avLst/>
          </a:prstGeom>
        </p:spPr>
        <p:txBody>
          <a:bodyPr wrap="square">
            <a:spAutoFit/>
          </a:bodyPr>
          <a:lstStyle/>
          <a:p>
            <a:pPr algn="ctr" defTabSz="913963">
              <a:spcAft>
                <a:spcPts val="1400"/>
              </a:spcAft>
              <a:defRPr/>
            </a:pPr>
            <a:r>
              <a:rPr lang="en-US" sz="1200" dirty="0">
                <a:latin typeface="Segoe UI" panose="020B0502040204020203" pitchFamily="34" charset="0"/>
                <a:cs typeface="Segoe UI" panose="020B0502040204020203" pitchFamily="34" charset="0"/>
              </a:rPr>
              <a:t>Money</a:t>
            </a:r>
          </a:p>
        </p:txBody>
      </p:sp>
      <p:sp>
        <p:nvSpPr>
          <p:cNvPr id="26" name="Rectangle 25">
            <a:extLst>
              <a:ext uri="{FF2B5EF4-FFF2-40B4-BE49-F238E27FC236}">
                <a16:creationId xmlns:a16="http://schemas.microsoft.com/office/drawing/2014/main" id="{F67F16C8-6C58-410C-8436-0AA54192E721}"/>
              </a:ext>
            </a:extLst>
          </p:cNvPr>
          <p:cNvSpPr/>
          <p:nvPr/>
        </p:nvSpPr>
        <p:spPr>
          <a:xfrm>
            <a:off x="2253183" y="3710678"/>
            <a:ext cx="1608230" cy="233158"/>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7871D08-D447-4588-A787-99175F5673BA}"/>
              </a:ext>
            </a:extLst>
          </p:cNvPr>
          <p:cNvCxnSpPr>
            <a:endCxn id="26" idx="2"/>
          </p:cNvCxnSpPr>
          <p:nvPr/>
        </p:nvCxnSpPr>
        <p:spPr>
          <a:xfrm flipV="1">
            <a:off x="2566930" y="3943836"/>
            <a:ext cx="490368" cy="35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E66830E-D454-4ADA-87A8-5F96F1C6EB24}"/>
              </a:ext>
            </a:extLst>
          </p:cNvPr>
          <p:cNvSpPr/>
          <p:nvPr/>
        </p:nvSpPr>
        <p:spPr>
          <a:xfrm>
            <a:off x="4128156" y="3714148"/>
            <a:ext cx="365159" cy="233158"/>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EF7D80A-B909-441E-AB96-6C74953CF6A5}"/>
              </a:ext>
            </a:extLst>
          </p:cNvPr>
          <p:cNvCxnSpPr>
            <a:endCxn id="30" idx="2"/>
          </p:cNvCxnSpPr>
          <p:nvPr/>
        </p:nvCxnSpPr>
        <p:spPr>
          <a:xfrm flipV="1">
            <a:off x="4306975" y="3947306"/>
            <a:ext cx="3761" cy="347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11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25 E" pathEditMode="relative" ptsTypes="">
                                      <p:cBhvr>
                                        <p:cTn id="6" dur="1000" fill="hold"/>
                                        <p:tgtEl>
                                          <p:spTgt spid="25"/>
                                        </p:tgtEl>
                                        <p:attrNameLst>
                                          <p:attrName>ppt_x</p:attrName>
                                          <p:attrName>ppt_y</p:attrName>
                                        </p:attrNameLst>
                                      </p:cBhvr>
                                    </p:animMotion>
                                  </p:childTnLst>
                                </p:cTn>
                              </p:par>
                              <p:par>
                                <p:cTn id="7" presetID="64" presetClass="path" presetSubtype="0" accel="50000" decel="50000" fill="hold" grpId="0" nodeType="withEffect">
                                  <p:stCondLst>
                                    <p:cond delay="0"/>
                                  </p:stCondLst>
                                  <p:childTnLst>
                                    <p:animMotion origin="layout" path="M -1.04167E-6 1.11111E-6 L -1.04167E-6 -0.25 " pathEditMode="relative" rAng="0" ptsTypes="AA">
                                      <p:cBhvr>
                                        <p:cTn id="8" dur="1000" fill="hold"/>
                                        <p:tgtEl>
                                          <p:spTgt spid="23"/>
                                        </p:tgtEl>
                                        <p:attrNameLst>
                                          <p:attrName>ppt_x</p:attrName>
                                          <p:attrName>ppt_y</p:attrName>
                                        </p:attrNameLst>
                                      </p:cBhvr>
                                      <p:rCtr x="0" y="-12500"/>
                                    </p:animMotion>
                                  </p:childTnLst>
                                </p:cTn>
                              </p:par>
                              <p:par>
                                <p:cTn id="9" presetID="64" presetClass="path" presetSubtype="0" accel="50000" decel="50000" fill="hold" nodeType="withEffect">
                                  <p:stCondLst>
                                    <p:cond delay="0"/>
                                  </p:stCondLst>
                                  <p:childTnLst>
                                    <p:animMotion origin="layout" path="M 0 0 L 0 -0.25 E" pathEditMode="relative" ptsTypes="">
                                      <p:cBhvr>
                                        <p:cTn id="10" dur="1000" fill="hold"/>
                                        <p:tgtEl>
                                          <p:spTgt spid="3"/>
                                        </p:tgtEl>
                                        <p:attrNameLst>
                                          <p:attrName>ppt_x</p:attrName>
                                          <p:attrName>ppt_y</p:attrName>
                                        </p:attrNameLst>
                                      </p:cBhvr>
                                    </p:animMotion>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AITourTemplate.pptx" id="{FFC04ED2-09EE-4568-986B-ECCD5C87348F}" vid="{25C29F37-944F-4864-92DD-75F1397D6649}"/>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AITourTemplate.pptx" id="{FFC04ED2-09EE-4568-986B-ECCD5C87348F}" vid="{FE3E9516-FA3A-4FB7-9717-8C80E6BB8ED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73a9afa-66b1-458e-be61-41189fe7c52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6D910AE1BEC64886A1ED3D29E5D513" ma:contentTypeVersion="17" ma:contentTypeDescription="Create a new document." ma:contentTypeScope="" ma:versionID="97004c816f39e238b4ecd1703af86886">
  <xsd:schema xmlns:xsd="http://www.w3.org/2001/XMLSchema" xmlns:xs="http://www.w3.org/2001/XMLSchema" xmlns:p="http://schemas.microsoft.com/office/2006/metadata/properties" xmlns:ns1="http://schemas.microsoft.com/sharepoint/v3" xmlns:ns3="1852ef39-3657-4211-8418-d3877245607a" xmlns:ns4="e73a9afa-66b1-458e-be61-41189fe7c521" targetNamespace="http://schemas.microsoft.com/office/2006/metadata/properties" ma:root="true" ma:fieldsID="68d13d79c1b06da39b0bb105447efab6" ns1:_="" ns3:_="" ns4:_="">
    <xsd:import namespace="http://schemas.microsoft.com/sharepoint/v3"/>
    <xsd:import namespace="1852ef39-3657-4211-8418-d3877245607a"/>
    <xsd:import namespace="e73a9afa-66b1-458e-be61-41189fe7c521"/>
    <xsd:element name="properties">
      <xsd:complexType>
        <xsd:sequence>
          <xsd:element name="documentManagement">
            <xsd:complexType>
              <xsd:all>
                <xsd:element ref="ns3:SharedWithDetails" minOccurs="0"/>
                <xsd:element ref="ns3:SharedWithUser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Location" minOccurs="0"/>
                <xsd:element ref="ns4:MediaServiceAutoTags"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description="" ma:hidden="true" ma:internalName="_ip_UnifiedCompliancePolicyProperties">
      <xsd:simpleType>
        <xsd:restriction base="dms:Note"/>
      </xsd:simpleType>
    </xsd:element>
    <xsd:element name="_ip_UnifiedCompliancePolicyUIAction" ma:index="17"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52ef39-3657-4211-8418-d3877245607a" elementFormDefault="qualified">
    <xsd:import namespace="http://schemas.microsoft.com/office/2006/documentManagement/types"/>
    <xsd:import namespace="http://schemas.microsoft.com/office/infopath/2007/PartnerControls"/>
    <xsd:element name="SharedWithDetails" ma:index="8" nillable="true" ma:displayName="Shared With Details" ma:description="" ma:internalName="SharedWithDetails" ma:readOnly="true">
      <xsd:simpleType>
        <xsd:restriction base="dms:Note">
          <xsd:maxLength value="255"/>
        </xsd:restriction>
      </xsd:simpleType>
    </xsd:element>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73a9afa-66b1-458e-be61-41189fe7c521"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Location" ma:index="18" nillable="true" ma:displayName="MediaServiceLocation" ma:description="" ma:internalName="MediaServiceLocation" ma:readOnly="true">
      <xsd:simpleType>
        <xsd:restriction base="dms:Text"/>
      </xsd:simpleType>
    </xsd:element>
    <xsd:element name="MediaServiceAutoTags" ma:index="19" nillable="true" ma:displayName="MediaServiceAutoTags" ma:description="" ma:internalName="MediaServiceAutoTags" ma:readOnly="true">
      <xsd:simpleType>
        <xsd:restriction base="dms:Text"/>
      </xsd:simpleType>
    </xsd:element>
    <xsd:element name="MediaServiceOCR" ma:index="20" nillable="true" ma:displayName="MediaServiceOCR" ma:internalName="MediaServiceOCR" ma:readOnly="true">
      <xsd:simpleType>
        <xsd:restriction base="dms:Note">
          <xsd:maxLength value="255"/>
        </xsd:restriction>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38276-C9EC-47CC-9AFE-63716F4448D5}">
  <ds:schemaRef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schemas.microsoft.com/sharepoint/v3"/>
    <ds:schemaRef ds:uri="http://www.w3.org/XML/1998/namespace"/>
    <ds:schemaRef ds:uri="e73a9afa-66b1-458e-be61-41189fe7c521"/>
    <ds:schemaRef ds:uri="1852ef39-3657-4211-8418-d3877245607a"/>
    <ds:schemaRef ds:uri="http://purl.org/dc/terms/"/>
  </ds:schemaRefs>
</ds:datastoreItem>
</file>

<file path=customXml/itemProps2.xml><?xml version="1.0" encoding="utf-8"?>
<ds:datastoreItem xmlns:ds="http://schemas.openxmlformats.org/officeDocument/2006/customXml" ds:itemID="{5EBD9074-E49A-4E25-B242-47F6897CF007}">
  <ds:schemaRefs>
    <ds:schemaRef ds:uri="http://schemas.microsoft.com/sharepoint/v3/contenttype/forms"/>
  </ds:schemaRefs>
</ds:datastoreItem>
</file>

<file path=customXml/itemProps3.xml><?xml version="1.0" encoding="utf-8"?>
<ds:datastoreItem xmlns:ds="http://schemas.openxmlformats.org/officeDocument/2006/customXml" ds:itemID="{94CDF63B-6D87-4174-A2A2-1414CF625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52ef39-3657-4211-8418-d3877245607a"/>
    <ds:schemaRef ds:uri="e73a9afa-66b1-458e-be61-41189fe7c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GlobalAITourTemplate</Template>
  <TotalTime>184</TotalTime>
  <Words>5049</Words>
  <Application>Microsoft Office PowerPoint</Application>
  <PresentationFormat>Widescreen</PresentationFormat>
  <Paragraphs>494</Paragraphs>
  <Slides>54</Slides>
  <Notes>9</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54</vt:i4>
      </vt:variant>
    </vt:vector>
  </HeadingPairs>
  <TitlesOfParts>
    <vt:vector size="67" baseType="lpstr">
      <vt:lpstr>Arial</vt:lpstr>
      <vt:lpstr>Calibri</vt:lpstr>
      <vt:lpstr>Calibri Light</vt:lpstr>
      <vt:lpstr>Consolas</vt:lpstr>
      <vt:lpstr>Quicksand</vt:lpstr>
      <vt:lpstr>Segoe UI</vt:lpstr>
      <vt:lpstr>Segoe UI Light</vt:lpstr>
      <vt:lpstr>Segoe UI Semibold</vt:lpstr>
      <vt:lpstr>Segoe UI Semilight</vt:lpstr>
      <vt:lpstr>Wingdings</vt:lpstr>
      <vt:lpstr>Office Theme</vt:lpstr>
      <vt:lpstr>1_Office Theme</vt:lpstr>
      <vt:lpstr>CorelDRAW</vt:lpstr>
      <vt:lpstr>PowerPoint Presentation</vt:lpstr>
      <vt:lpstr>NLU Hands-on Workshop</vt:lpstr>
      <vt:lpstr>PowerPoint Presentation</vt:lpstr>
      <vt:lpstr>Conversational AI What is Conversational AI?</vt:lpstr>
      <vt:lpstr>What is Natural Language Understanding (NLU)?</vt:lpstr>
      <vt:lpstr>Definitions: Intents, Entities and dialogues</vt:lpstr>
      <vt:lpstr>Dialogues: What we need?</vt:lpstr>
      <vt:lpstr>Language Understanding Cognitive Service (LUIS)</vt:lpstr>
      <vt:lpstr>PowerPoint Presentation</vt:lpstr>
      <vt:lpstr>Machine Teaching</vt:lpstr>
      <vt:lpstr>PowerPoint Presentation</vt:lpstr>
      <vt:lpstr>Intent (+Domain) Detection/Classification</vt:lpstr>
      <vt:lpstr>How do I define my user intents</vt:lpstr>
      <vt:lpstr>Definitions: Intents, Entities and dialogues</vt:lpstr>
      <vt:lpstr>PowerPoint Presentation</vt:lpstr>
      <vt:lpstr>Entity Extraction</vt:lpstr>
      <vt:lpstr>What are my entities?</vt:lpstr>
      <vt:lpstr>Common Entities in NLU</vt:lpstr>
      <vt:lpstr>Custom Entities in NLU</vt:lpstr>
      <vt:lpstr>Language Understanding (LUIS): Entity Types</vt:lpstr>
      <vt:lpstr>Language Understanding (LUIS): Entity Usage</vt:lpstr>
      <vt:lpstr>Entity Hierarchies</vt:lpstr>
      <vt:lpstr>PowerPoint Presentation</vt:lpstr>
      <vt:lpstr>Let’s try a model</vt:lpstr>
      <vt:lpstr>Pizza Ordering Architecture</vt:lpstr>
      <vt:lpstr>PowerPoint Presentation</vt:lpstr>
      <vt:lpstr>PowerPoint Presentation</vt:lpstr>
      <vt:lpstr>Decompostion</vt:lpstr>
      <vt:lpstr>Decomposition</vt:lpstr>
      <vt:lpstr>Model as a Feature</vt:lpstr>
      <vt:lpstr>Model as a Feature</vt:lpstr>
      <vt:lpstr>PowerPoint Presentation</vt:lpstr>
      <vt:lpstr>Think differently about utterances you add</vt:lpstr>
      <vt:lpstr>Training your model, where do I get the data?</vt:lpstr>
      <vt:lpstr>Some common Dos and Don’ts</vt:lpstr>
      <vt:lpstr>Entity only utterances</vt:lpstr>
      <vt:lpstr>Handling Negative Utterances</vt:lpstr>
      <vt:lpstr>Consideration for models using Speech </vt:lpstr>
      <vt:lpstr>Improving the Schema</vt:lpstr>
      <vt:lpstr>PowerPoint Presentation</vt:lpstr>
      <vt:lpstr>Human Resource Management Model</vt:lpstr>
      <vt:lpstr>PowerPoint Presentation</vt:lpstr>
      <vt:lpstr>PowerPoint Presentation</vt:lpstr>
      <vt:lpstr>Steps for a Chatbot Development</vt:lpstr>
      <vt:lpstr>Determine the Role of the Bot and Set Goals </vt:lpstr>
      <vt:lpstr>Create the Conversational Architecture </vt:lpstr>
      <vt:lpstr>Design Dialogs and Storyboards. </vt:lpstr>
      <vt:lpstr>Collect Chat Data </vt:lpstr>
      <vt:lpstr>Pick a Platform and a Development Approach </vt:lpstr>
      <vt:lpstr>PowerPoint Presentation</vt:lpstr>
      <vt:lpstr>Implement Dialogue and Engineer the NLU </vt:lpstr>
      <vt:lpstr>NLUDevOps  (https://github.com/Microsoft/NLU.DevOps)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Nayer Wanas</dc:creator>
  <cp:lastModifiedBy>Nayer Wanas</cp:lastModifiedBy>
  <cp:revision>2</cp:revision>
  <dcterms:created xsi:type="dcterms:W3CDTF">2020-03-19T09:22:54Z</dcterms:created>
  <dcterms:modified xsi:type="dcterms:W3CDTF">2020-03-19T12:27:01Z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amynic@microsoft.com</vt:lpwstr>
  </property>
  <property fmtid="{D5CDD505-2E9C-101B-9397-08002B2CF9AE}" pid="5" name="MSIP_Label_f42aa342-8706-4288-bd11-ebb85995028c_SetDate">
    <vt:lpwstr>2020-02-19T14:52:14.4136959Z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353c3f21-f9a3-4bfd-a325-e0526c77e949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0x010100846D910AE1BEC64886A1ED3D29E5D513</vt:lpwstr>
  </property>
</Properties>
</file>