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74" r:id="rId7"/>
    <p:sldId id="265" r:id="rId8"/>
    <p:sldId id="262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D6E45-CC88-4F3E-8AE9-1C2D92F0C157}" v="3827" dt="2019-11-06T16:38:03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66777" autoAdjust="0"/>
  </p:normalViewPr>
  <p:slideViewPr>
    <p:cSldViewPr snapToGrid="0">
      <p:cViewPr varScale="1">
        <p:scale>
          <a:sx n="41" d="100"/>
          <a:sy n="41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5809-FBD2-4BCC-810A-D5FDFEF7F0E7}" type="datetimeFigureOut">
              <a:rPr lang="en-US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C297-94DE-410C-9606-03C6068CE2D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8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Needed a highly reproducible environment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Swappable hard drives - </a:t>
            </a:r>
            <a:endParaRPr lang="en-US" dirty="0"/>
          </a:p>
          <a:p>
            <a:pPr marL="628650" lvl="1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Pros – 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Reproducible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Easy process – just reset hard drive</a:t>
            </a:r>
          </a:p>
          <a:p>
            <a:pPr marL="628650" lvl="1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Cons – 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Hardware dependent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Wear and tear on hardware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Especially mechanism to lock hard drive into place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Time consuming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New install every time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Then apply updates – time consuming</a:t>
            </a:r>
            <a:endParaRPr lang="en-US" dirty="0">
              <a:cs typeface="Calibri"/>
            </a:endParaRP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/>
              <a:t>Reset software to last known good was only as good as the reset software</a:t>
            </a:r>
            <a:endParaRPr lang="en-US" dirty="0">
              <a:cs typeface="Calibri"/>
            </a:endParaRPr>
          </a:p>
          <a:p>
            <a:pPr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Virtual box and ISO files - </a:t>
            </a:r>
          </a:p>
          <a:p>
            <a:pPr lvl="1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Pros</a:t>
            </a:r>
          </a:p>
          <a:p>
            <a:pPr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it worked with Windows, Mac, and Linux </a:t>
            </a:r>
            <a:r>
              <a:rPr lang="en-US" b="1" dirty="0">
                <a:cs typeface="Calibri"/>
              </a:rPr>
              <a:t>legally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It provided full UI and allowed mouse, keyboard, audio, CD drive, network</a:t>
            </a:r>
          </a:p>
          <a:p>
            <a:pPr marL="628650" lvl="1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Cons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Massive memory and hard drive space on host computer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Virtual box was sometimes buggy</a:t>
            </a:r>
          </a:p>
          <a:p>
            <a:pPr marL="171450" lvl="0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Virtual VMs</a:t>
            </a:r>
          </a:p>
          <a:p>
            <a:pPr marL="628650" lvl="1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Linux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Some version of </a:t>
            </a:r>
            <a:r>
              <a:rPr lang="en-US" dirty="0" err="1">
                <a:cs typeface="Calibri"/>
              </a:rPr>
              <a:t>linux</a:t>
            </a:r>
            <a:r>
              <a:rPr lang="en-US" dirty="0">
                <a:cs typeface="Calibri"/>
              </a:rPr>
              <a:t> because it is free and well-known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Huge ecosystem of tools, people, experience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Vagrant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one form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lost favor in recent years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In my opinion, not as easy as docker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Docker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Generally the winner</a:t>
            </a:r>
          </a:p>
          <a:p>
            <a:pPr marL="1543050" lvl="3" indent="-171450"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Ignoring some OSS drama and just sticking with term of “open source”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Community edition is free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Strong </a:t>
            </a:r>
            <a:r>
              <a:rPr lang="en-US" dirty="0" err="1"/>
              <a:t>stackoverflow</a:t>
            </a:r>
            <a:r>
              <a:rPr lang="en-US" dirty="0"/>
              <a:t> community for questions and answers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Enterprise support and tooling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Paid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paid features roll out</a:t>
            </a:r>
          </a:p>
          <a:p>
            <a:endParaRPr lang="en-US" dirty="0"/>
          </a:p>
          <a:p>
            <a:r>
              <a:rPr lang="en-US" dirty="0"/>
              <a:t>Single environment for everyone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docker file should run the same everywhere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ish</a:t>
            </a:r>
            <a:r>
              <a:rPr lang="en-US" dirty="0"/>
              <a:t> (not 100% true but more like 95% true)</a:t>
            </a:r>
          </a:p>
          <a:p>
            <a:endParaRPr lang="en-US" dirty="0"/>
          </a:p>
          <a:p>
            <a:r>
              <a:rPr lang="en-US" dirty="0"/>
              <a:t>Simple asset management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+mj-lt"/>
                <a:cs typeface="+mj-lt"/>
              </a:rPr>
              <a:t>Easily shared, extended, improved, and configured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ea typeface="+mj-lt"/>
                <a:cs typeface="+mj-lt"/>
              </a:rPr>
              <a:t>DockerFile</a:t>
            </a:r>
            <a:r>
              <a:rPr lang="en-US" sz="1400" dirty="0">
                <a:ea typeface="+mj-lt"/>
                <a:cs typeface="+mj-lt"/>
              </a:rPr>
              <a:t> - just a text file and a CLI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400" dirty="0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400" dirty="0">
                <a:ea typeface="+mj-lt"/>
                <a:cs typeface="+mj-lt"/>
              </a:rPr>
              <a:t>Easy to use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CLI for most situations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ea typeface="+mj-lt"/>
                <a:cs typeface="+mj-lt"/>
              </a:rPr>
              <a:t>DockerHub</a:t>
            </a:r>
            <a:r>
              <a:rPr lang="en-US" sz="1400" dirty="0">
                <a:ea typeface="+mj-lt"/>
                <a:cs typeface="+mj-lt"/>
              </a:rPr>
              <a:t> (a manager for </a:t>
            </a:r>
            <a:r>
              <a:rPr lang="en-US" sz="1400" dirty="0" err="1">
                <a:ea typeface="+mj-lt"/>
                <a:cs typeface="+mj-lt"/>
              </a:rPr>
              <a:t>dockerfiles</a:t>
            </a:r>
            <a:r>
              <a:rPr lang="en-US" sz="1400" dirty="0">
                <a:ea typeface="+mj-lt"/>
                <a:cs typeface="+mj-lt"/>
              </a:rPr>
              <a:t>) for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source of truth versions from </a:t>
            </a:r>
            <a:r>
              <a:rPr lang="en-US" sz="1400" dirty="0" err="1">
                <a:ea typeface="+mj-lt"/>
                <a:cs typeface="+mj-lt"/>
              </a:rPr>
              <a:t>manufactuers</a:t>
            </a:r>
            <a:r>
              <a:rPr lang="en-US" sz="1400" dirty="0">
                <a:ea typeface="+mj-lt"/>
                <a:cs typeface="+mj-lt"/>
              </a:rPr>
              <a:t> such as Microsoft for </a:t>
            </a:r>
            <a:r>
              <a:rPr lang="en-US" sz="1400" dirty="0" err="1">
                <a:ea typeface="+mj-lt"/>
                <a:cs typeface="+mj-lt"/>
              </a:rPr>
              <a:t>.Net</a:t>
            </a:r>
            <a:r>
              <a:rPr lang="en-US" sz="1400" dirty="0">
                <a:ea typeface="+mj-lt"/>
                <a:cs typeface="+mj-lt"/>
              </a:rPr>
              <a:t> Core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1 offs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Experiments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Private containers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OS configurations via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Environment variables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system configuration in </a:t>
            </a:r>
            <a:r>
              <a:rPr lang="en-US" sz="1400" dirty="0" err="1">
                <a:ea typeface="+mj-lt"/>
                <a:cs typeface="+mj-lt"/>
              </a:rPr>
              <a:t>Dockerfile</a:t>
            </a:r>
            <a:endParaRPr lang="en-US" sz="1400" dirty="0">
              <a:ea typeface="+mj-lt"/>
              <a:cs typeface="+mj-lt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j-lt"/>
                <a:cs typeface="+mj-lt"/>
              </a:rPr>
              <a:t>Usual suspects of script files run as part of docker building container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a typeface="+mj-lt"/>
              <a:cs typeface="+mj-lt"/>
            </a:endParaRPr>
          </a:p>
          <a:p>
            <a:r>
              <a:rPr lang="en-US" dirty="0"/>
              <a:t>Easy to add into 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private network of containers – access with user and password in usual manner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network with only one container accessible such as website and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cluster of same containers such as 3 mongo databases with failover and redundancy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full network of single purpose containers that </a:t>
            </a:r>
            <a:r>
              <a:rPr lang="en-US" dirty="0" err="1"/>
              <a:t>fullfil</a:t>
            </a:r>
            <a:r>
              <a:rPr lang="en-US" dirty="0"/>
              <a:t> larger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Supported by ecosystem tooling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Kubernetes uses docker containers to provide ecosystem definition and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Compose provides the same idea of an ecosystem definition and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find base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Dockerhub</a:t>
            </a:r>
            <a:r>
              <a:rPr lang="en-US" dirty="0"/>
              <a:t> has many </a:t>
            </a:r>
            <a:r>
              <a:rPr lang="en-US" dirty="0" err="1"/>
              <a:t>exampless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Provides a great search tool</a:t>
            </a:r>
          </a:p>
          <a:p>
            <a:endParaRPr lang="en-US" dirty="0"/>
          </a:p>
          <a:p>
            <a:r>
              <a:rPr lang="en-US" dirty="0"/>
              <a:t>Single source of truth for running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source across operating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source for dev, test, pipelines, and production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Fits in tooling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file checked into code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Portable and secure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Great for a wide variety of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access is through command line/ terminal or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Library or package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 site or web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create traditional UI but is more advanced and not the target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Live debug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Treated as either another remote host or access through browser/port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Log into container as work from command line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Install, configure, retry, check state, check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are usually already meant for automation.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container is already networked so it can log out to other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about the docker file,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Tags, which are used for versioning but are better because it is a string so it can include the name, version number, </a:t>
            </a:r>
            <a:r>
              <a:rPr lang="en-US" dirty="0" err="1"/>
              <a:t>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NPM or NuGet – a package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Docker file</a:t>
            </a:r>
          </a:p>
          <a:p>
            <a:endParaRPr lang="en-US" b="1" dirty="0"/>
          </a:p>
          <a:p>
            <a:pPr lvl="1"/>
            <a:r>
              <a:rPr lang="en-US" b="1" dirty="0"/>
              <a:t>Words in red </a:t>
            </a:r>
            <a:r>
              <a:rPr lang="en-US" b="0" dirty="0"/>
              <a:t>indicate docker commands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From</a:t>
            </a:r>
            <a:r>
              <a:rPr lang="en-US" dirty="0"/>
              <a:t> indicates where the image for the container comes from</a:t>
            </a:r>
          </a:p>
          <a:p>
            <a:pPr lvl="1"/>
            <a:r>
              <a:rPr lang="en-US" b="1" dirty="0"/>
              <a:t>COPY</a:t>
            </a:r>
            <a:r>
              <a:rPr lang="en-US" dirty="0"/>
              <a:t> indicates copying something from host to container</a:t>
            </a:r>
          </a:p>
          <a:p>
            <a:endParaRPr lang="en-US" dirty="0"/>
          </a:p>
          <a:p>
            <a:r>
              <a:rPr lang="en-US" dirty="0"/>
              <a:t>CLI</a:t>
            </a:r>
          </a:p>
          <a:p>
            <a:endParaRPr lang="en-US" dirty="0"/>
          </a:p>
          <a:p>
            <a:r>
              <a:rPr lang="en-US" dirty="0"/>
              <a:t>Docker pull looks a lot like git pull</a:t>
            </a:r>
          </a:p>
          <a:p>
            <a:endParaRPr lang="en-US" dirty="0"/>
          </a:p>
          <a:p>
            <a:r>
              <a:rPr lang="en-US" dirty="0"/>
              <a:t>Docker images filtered to just hello-world</a:t>
            </a:r>
          </a:p>
          <a:p>
            <a:endParaRPr lang="en-US" dirty="0"/>
          </a:p>
          <a:p>
            <a:r>
              <a:rPr lang="en-US" dirty="0"/>
              <a:t>Operating System is </a:t>
            </a:r>
            <a:r>
              <a:rPr lang="en-US" dirty="0" err="1"/>
              <a:t>linux</a:t>
            </a:r>
            <a:r>
              <a:rPr lang="en-US" dirty="0"/>
              <a:t> for containers in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Detached means docker is no longer listening to the command line where `docker run` was run. Good for containers you don’t need to interact with, such as a test or build system. Detached with –rm means the container is removed when the process ends. This is a good clean up technique. </a:t>
            </a:r>
          </a:p>
          <a:p>
            <a:endParaRPr lang="en-US" dirty="0"/>
          </a:p>
          <a:p>
            <a:r>
              <a:rPr lang="en-US" dirty="0"/>
              <a:t>Foreground means the command line is still actively listening and can report logged – for example. This is good for development environments where you want to see the logging such as a backend web server’s logs.</a:t>
            </a:r>
          </a:p>
          <a:p>
            <a:endParaRPr lang="en-US" dirty="0"/>
          </a:p>
          <a:p>
            <a:r>
              <a:rPr lang="en-US" dirty="0"/>
              <a:t>Exit – container stops running when it is done</a:t>
            </a:r>
          </a:p>
          <a:p>
            <a:r>
              <a:rPr lang="en-US" dirty="0"/>
              <a:t>Forever – container continues until stopped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DC297-94DE-410C-9606-03C6068CE2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9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9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0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0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8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0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?server=db&amp;username=roo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44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+mj-lt"/>
                <a:cs typeface="+mj-lt"/>
              </a:rPr>
              <a:t>developer, testing and DevOps perspectives </a:t>
            </a:r>
          </a:p>
          <a:p>
            <a:r>
              <a:rPr lang="en-US" sz="1200" dirty="0">
                <a:ea typeface="+mj-lt"/>
                <a:cs typeface="+mj-lt"/>
              </a:rPr>
              <a:t>Dina Berry</a:t>
            </a:r>
          </a:p>
          <a:p>
            <a:r>
              <a:rPr lang="en-US" sz="1200" dirty="0">
                <a:ea typeface="+mj-lt"/>
                <a:cs typeface="+mj-lt"/>
              </a:rPr>
              <a:t>Nov 14,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1A71-E005-483B-8447-B5760D57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add 2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3942-17B6-4D6A-A6E0-71178B56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Script with inputs and outputs</a:t>
            </a:r>
          </a:p>
          <a:p>
            <a:r>
              <a:rPr lang="en-US" dirty="0"/>
              <a:t>Used in automation and continuous processes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FROM node</a:t>
            </a:r>
          </a:p>
          <a:p>
            <a:pPr marL="0" indent="0">
              <a:buNone/>
            </a:pPr>
            <a:r>
              <a:rPr lang="en-US" sz="1600" dirty="0"/>
              <a:t>COPY . /</a:t>
            </a:r>
            <a:r>
              <a:rPr lang="en-US" sz="1600" dirty="0" err="1"/>
              <a:t>usr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WORKDIR /</a:t>
            </a:r>
            <a:r>
              <a:rPr lang="en-US" sz="1600" dirty="0" err="1"/>
              <a:t>usr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RUN </a:t>
            </a:r>
            <a:r>
              <a:rPr lang="en-US" sz="1600" dirty="0" err="1"/>
              <a:t>npm</a:t>
            </a:r>
            <a:r>
              <a:rPr lang="en-US" sz="1600" dirty="0"/>
              <a:t> install</a:t>
            </a:r>
          </a:p>
          <a:p>
            <a:pPr marL="0" indent="0">
              <a:buNone/>
            </a:pPr>
            <a:r>
              <a:rPr lang="en-US" sz="1600" dirty="0"/>
              <a:t>CMD ["node", "index.js"]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 build -t demo1 .</a:t>
            </a:r>
          </a:p>
          <a:p>
            <a:pPr marL="0" indent="0">
              <a:buNone/>
            </a:pPr>
            <a:r>
              <a:rPr lang="en-US" dirty="0"/>
              <a:t>docker run --rm -e "FIRST=2" -e "SECOND=3" demo1</a:t>
            </a:r>
          </a:p>
          <a:p>
            <a:pPr marL="0" indent="0">
              <a:buNone/>
            </a:pPr>
            <a:r>
              <a:rPr lang="en-US" dirty="0"/>
              <a:t>docker run --rm -e "FIRST=10" -e "SECOND=30" demo1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AA0E-2DB2-4512-8BB3-F0218453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Networked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D7D4-1423-4BCE-AF6B-25DF9BC9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network configurations but with containers</a:t>
            </a:r>
          </a:p>
          <a:p>
            <a:r>
              <a:rPr lang="en-US" dirty="0"/>
              <a:t>Example - proxy</a:t>
            </a:r>
          </a:p>
          <a:p>
            <a:pPr lvl="1"/>
            <a:r>
              <a:rPr lang="en-US" dirty="0"/>
              <a:t>Web server farm</a:t>
            </a:r>
          </a:p>
          <a:p>
            <a:pPr lvl="1"/>
            <a:r>
              <a:rPr lang="en-US" dirty="0"/>
              <a:t>DB server farm</a:t>
            </a:r>
          </a:p>
          <a:p>
            <a:r>
              <a:rPr lang="en-US" dirty="0"/>
              <a:t>Configured with text files and CLIs</a:t>
            </a:r>
          </a:p>
          <a:p>
            <a:r>
              <a:rPr lang="en-US" dirty="0"/>
              <a:t>Management toolsets include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8107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1054-A51E-4270-B7CF-17AFE6F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web UI to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A828-A8B1-487F-B3C0-0053772E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containers with docker-compose</a:t>
            </a:r>
          </a:p>
          <a:p>
            <a:pPr lvl="1"/>
            <a:r>
              <a:rPr lang="en-US" dirty="0"/>
              <a:t>Web UI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Only Web UI is exposed</a:t>
            </a:r>
          </a:p>
          <a:p>
            <a:r>
              <a:rPr lang="en-US" dirty="0"/>
              <a:t>DB exists as long as container exists</a:t>
            </a:r>
          </a:p>
          <a:p>
            <a:r>
              <a:rPr lang="en-US" dirty="0"/>
              <a:t>Uses port exposed by container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http://localhost:8080/?server=db&amp;username=root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8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860-31BC-465A-A212-9877561C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– </a:t>
            </a:r>
            <a:r>
              <a:rPr lang="en-US" dirty="0" err="1"/>
              <a:t>VSCode</a:t>
            </a:r>
            <a:r>
              <a:rPr lang="en-US" dirty="0"/>
              <a:t> in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140F-DA73-427E-87B4-8D5095A7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 container</a:t>
            </a:r>
          </a:p>
          <a:p>
            <a:r>
              <a:rPr lang="en-US" dirty="0"/>
              <a:t>Modified with</a:t>
            </a:r>
          </a:p>
          <a:p>
            <a:pPr lvl="1"/>
            <a:r>
              <a:rPr lang="en-US" sz="1200" dirty="0" err="1"/>
              <a:t>.Net</a:t>
            </a:r>
            <a:r>
              <a:rPr lang="en-US" sz="1200" dirty="0"/>
              <a:t> Core</a:t>
            </a:r>
          </a:p>
          <a:p>
            <a:pPr lvl="1"/>
            <a:r>
              <a:rPr lang="en-US" sz="1200" dirty="0"/>
              <a:t>Node.js</a:t>
            </a:r>
          </a:p>
          <a:p>
            <a:pPr lvl="1"/>
            <a:r>
              <a:rPr lang="en-US" sz="1200" dirty="0"/>
              <a:t>Java</a:t>
            </a:r>
          </a:p>
          <a:p>
            <a:pPr lvl="1"/>
            <a:r>
              <a:rPr lang="en-US" sz="1200" dirty="0"/>
              <a:t>Python</a:t>
            </a:r>
          </a:p>
          <a:p>
            <a:pPr lvl="1"/>
            <a:r>
              <a:rPr lang="en-US" sz="1200" dirty="0"/>
              <a:t>Go</a:t>
            </a:r>
          </a:p>
          <a:p>
            <a:pPr lvl="1"/>
            <a:r>
              <a:rPr lang="en-US" sz="1200" dirty="0"/>
              <a:t>Azure CLI</a:t>
            </a:r>
          </a:p>
          <a:p>
            <a:pPr lvl="1"/>
            <a:r>
              <a:rPr lang="en-US" sz="1200" dirty="0"/>
              <a:t>Cognitive Services </a:t>
            </a:r>
            <a:r>
              <a:rPr lang="en-US" sz="1200" dirty="0" err="1"/>
              <a:t>Quickstarts</a:t>
            </a:r>
            <a:endParaRPr lang="en-US" sz="1200" dirty="0"/>
          </a:p>
          <a:p>
            <a:r>
              <a:rPr lang="en-US" dirty="0"/>
              <a:t>Run </a:t>
            </a:r>
            <a:r>
              <a:rPr lang="en-US" dirty="0" err="1"/>
              <a:t>quickstart</a:t>
            </a:r>
            <a:r>
              <a:rPr lang="en-US" dirty="0"/>
              <a:t> in </a:t>
            </a: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Add key &amp; endpoint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quickstart</a:t>
            </a:r>
            <a:endParaRPr lang="en-US" dirty="0"/>
          </a:p>
          <a:p>
            <a:pPr lvl="1"/>
            <a:r>
              <a:rPr lang="en-US" dirty="0"/>
              <a:t>Manage resources with Azure CLI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https://localhost:8443/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EFC9-D21F-4569-80A5-9274F272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17A8-9633-4376-8A15-3453FF82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Container Registry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Azure web app</a:t>
            </a:r>
          </a:p>
          <a:p>
            <a:pPr lvl="1"/>
            <a:r>
              <a:rPr lang="en-US" dirty="0"/>
              <a:t>Run from image</a:t>
            </a:r>
          </a:p>
          <a:p>
            <a:r>
              <a:rPr lang="en-US" dirty="0"/>
              <a:t>Azure Container Instance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Expensive</a:t>
            </a:r>
          </a:p>
          <a:p>
            <a:r>
              <a:rPr lang="en-US" dirty="0"/>
              <a:t>Azure Kubernetes Service</a:t>
            </a:r>
          </a:p>
          <a:p>
            <a:pPr lvl="1"/>
            <a:r>
              <a:rPr lang="en-US" dirty="0"/>
              <a:t>Hard</a:t>
            </a:r>
          </a:p>
          <a:p>
            <a:pPr lvl="1"/>
            <a:r>
              <a:rPr lang="en-US" dirty="0"/>
              <a:t>Less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4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A7AB-8710-41E5-AD12-4BAEEE7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Containers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EB66-D600-4AB3-A1FB-86DDD2A8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 Server Core</a:t>
            </a:r>
          </a:p>
          <a:p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r>
              <a:rPr lang="en-US" dirty="0"/>
              <a:t>Azure SQL</a:t>
            </a:r>
          </a:p>
          <a:p>
            <a:r>
              <a:rPr lang="en-US" dirty="0"/>
              <a:t>Azure Functions</a:t>
            </a:r>
          </a:p>
          <a:p>
            <a:r>
              <a:rPr lang="en-US" dirty="0"/>
              <a:t>Azure IIS</a:t>
            </a:r>
          </a:p>
          <a:p>
            <a:r>
              <a:rPr lang="en-US" dirty="0"/>
              <a:t>Azure IoT Edge</a:t>
            </a:r>
          </a:p>
          <a:p>
            <a:r>
              <a:rPr lang="en-US" dirty="0"/>
              <a:t>Azure Cognitive Services</a:t>
            </a:r>
          </a:p>
          <a:p>
            <a:r>
              <a:rPr lang="en-US" dirty="0"/>
              <a:t>Many ML and AI-based containers</a:t>
            </a:r>
          </a:p>
          <a:p>
            <a:r>
              <a:rPr lang="en-US" dirty="0"/>
              <a:t>Azure CLI</a:t>
            </a:r>
          </a:p>
          <a:p>
            <a:r>
              <a:rPr lang="en-US" dirty="0"/>
              <a:t>Azure Pipelines</a:t>
            </a:r>
          </a:p>
          <a:p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41676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9909-574E-4473-A846-7B136E9B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DevRel use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AEE5-99FC-48DA-876B-F31C9427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tasks that require </a:t>
            </a:r>
          </a:p>
          <a:p>
            <a:pPr lvl="1"/>
            <a:r>
              <a:rPr lang="en-US" dirty="0"/>
              <a:t>Time to install and configure</a:t>
            </a:r>
          </a:p>
          <a:p>
            <a:pPr lvl="1"/>
            <a:r>
              <a:rPr lang="en-US" dirty="0"/>
              <a:t>Expertise or regular familiarity to use</a:t>
            </a:r>
          </a:p>
          <a:p>
            <a:r>
              <a:rPr lang="en-US" dirty="0"/>
              <a:t>Use base containers that</a:t>
            </a:r>
          </a:p>
          <a:p>
            <a:pPr lvl="1"/>
            <a:r>
              <a:rPr lang="en-US" dirty="0"/>
              <a:t>Designed and maintained by SME</a:t>
            </a:r>
          </a:p>
          <a:p>
            <a:r>
              <a:rPr lang="en-US" dirty="0"/>
              <a:t>Develop specific containers </a:t>
            </a:r>
          </a:p>
          <a:p>
            <a:pPr lvl="1"/>
            <a:r>
              <a:rPr lang="en-US" dirty="0"/>
              <a:t>Reduce friction for customer with prerequisites</a:t>
            </a:r>
          </a:p>
          <a:p>
            <a:pPr lvl="1"/>
            <a:r>
              <a:rPr lang="en-US" dirty="0"/>
              <a:t>Focus customer’s learning to task at hand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2B7D-3DF2-4B7D-AB65-5DFB835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610-E4AA-4484-AB5B-724F2DD4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64" y="1514263"/>
            <a:ext cx="8946541" cy="4944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Needed a highly reproducible environment</a:t>
            </a:r>
          </a:p>
          <a:p>
            <a:pPr lvl="1"/>
            <a:r>
              <a:rPr lang="en-US" dirty="0"/>
              <a:t>Install and test software</a:t>
            </a:r>
          </a:p>
          <a:p>
            <a:pPr lvl="1"/>
            <a:r>
              <a:rPr lang="en-US" dirty="0"/>
              <a:t>Run automation framework</a:t>
            </a:r>
          </a:p>
          <a:p>
            <a:pPr lvl="1"/>
            <a:endParaRPr lang="en-US" dirty="0"/>
          </a:p>
          <a:p>
            <a:r>
              <a:rPr lang="en-US" dirty="0"/>
              <a:t>Swappable hard drives – Full OS with UI</a:t>
            </a:r>
          </a:p>
          <a:p>
            <a:r>
              <a:rPr lang="en-US" dirty="0"/>
              <a:t>Virtual box and ISO files – Full OS with UI</a:t>
            </a:r>
          </a:p>
          <a:p>
            <a:r>
              <a:rPr lang="en-US" dirty="0"/>
              <a:t>Virtual VMs </a:t>
            </a:r>
          </a:p>
          <a:p>
            <a:pPr lvl="1"/>
            <a:r>
              <a:rPr lang="en-US" dirty="0"/>
              <a:t>Linux </a:t>
            </a:r>
          </a:p>
          <a:p>
            <a:pPr lvl="2"/>
            <a:r>
              <a:rPr lang="en-US" dirty="0"/>
              <a:t>Vagrant – OS </a:t>
            </a:r>
          </a:p>
          <a:p>
            <a:pPr lvl="2"/>
            <a:r>
              <a:rPr lang="en-US" dirty="0"/>
              <a:t>Docker – OS </a:t>
            </a: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D997065-5109-4BBE-A433-7F3B07F3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54" y="3191204"/>
            <a:ext cx="1354849" cy="1434663"/>
          </a:xfrm>
          <a:prstGeom prst="rect">
            <a:avLst/>
          </a:prstGeom>
        </p:spPr>
      </p:pic>
      <p:pic>
        <p:nvPicPr>
          <p:cNvPr id="6" name="Picture 6" descr="A picture containing indoor, cabinet, oven, stove&#10;&#10;Description generated with very high confidence">
            <a:extLst>
              <a:ext uri="{FF2B5EF4-FFF2-40B4-BE49-F238E27FC236}">
                <a16:creationId xmlns:a16="http://schemas.microsoft.com/office/drawing/2014/main" id="{915971B2-A7E3-4C91-B79F-89B38368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158" y="1302112"/>
            <a:ext cx="2151994" cy="1310879"/>
          </a:xfrm>
          <a:prstGeom prst="rect">
            <a:avLst/>
          </a:prstGeom>
        </p:spPr>
      </p:pic>
      <p:pic>
        <p:nvPicPr>
          <p:cNvPr id="8" name="Picture 8" descr="A picture containing drawing, shirt&#10;&#10;Description generated with very high confidence">
            <a:extLst>
              <a:ext uri="{FF2B5EF4-FFF2-40B4-BE49-F238E27FC236}">
                <a16:creationId xmlns:a16="http://schemas.microsoft.com/office/drawing/2014/main" id="{40D921E3-BF52-48EE-A748-A1D93DEC1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420" y="3960922"/>
            <a:ext cx="1367331" cy="15506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202EDB0-20F1-4258-9FF3-C78D3D08C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208" y="5395420"/>
            <a:ext cx="1352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74C-77AC-4B64-8B4F-F31BE172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containerized VMs?</a:t>
            </a:r>
            <a:br>
              <a:rPr lang="en-US" dirty="0"/>
            </a:br>
            <a:endParaRPr lang="en-US" sz="1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C85B-6C90-41FC-9E43-FE3E37F5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36" y="127778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/>
              <a:t>Open source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/>
              <a:t>Enterprise support and tooling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/>
              <a:t>Single environment for everyone</a:t>
            </a:r>
            <a:endParaRPr lang="en-US" sz="24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>
                <a:ea typeface="+mj-lt"/>
                <a:cs typeface="+mj-lt"/>
              </a:rPr>
              <a:t>Simple asset management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>
                <a:ea typeface="+mj-lt"/>
                <a:cs typeface="+mj-lt"/>
              </a:rPr>
              <a:t>Easy to use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>
                <a:ea typeface="+mj-lt"/>
                <a:cs typeface="+mj-lt"/>
              </a:rPr>
              <a:t>Easy to add into ecosystem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sz="2400" dirty="0">
                <a:ea typeface="+mj-lt"/>
                <a:cs typeface="+mj-lt"/>
              </a:rPr>
              <a:t>Supported by ecosystem tooling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200" dirty="0">
              <a:ea typeface="+mj-lt"/>
              <a:cs typeface="+mj-lt"/>
            </a:endParaRPr>
          </a:p>
          <a:p>
            <a:pPr lvl="2">
              <a:lnSpc>
                <a:spcPct val="90000"/>
              </a:lnSpc>
              <a:buFont typeface="Arial,Sans-Serif" charset="2"/>
              <a:buChar char="•"/>
            </a:pPr>
            <a:endParaRPr lang="en-US" sz="1200" dirty="0">
              <a:ea typeface="+mj-lt"/>
              <a:cs typeface="+mj-lt"/>
            </a:endParaRPr>
          </a:p>
          <a:p>
            <a:pPr lvl="2">
              <a:lnSpc>
                <a:spcPct val="90000"/>
              </a:lnSpc>
              <a:buFont typeface="Arial,Sans-Serif" charset="2"/>
              <a:buChar char="•"/>
            </a:pPr>
            <a:endParaRPr lang="en-US" sz="1200" dirty="0">
              <a:ea typeface="+mj-lt"/>
              <a:cs typeface="+mj-lt"/>
            </a:endParaRPr>
          </a:p>
        </p:txBody>
      </p:sp>
      <p:pic>
        <p:nvPicPr>
          <p:cNvPr id="7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1E0BB49-766F-47A7-955A-BB5D5C0E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8232"/>
            <a:ext cx="5886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9870-98DE-40B8-91ED-235BB176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Devs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E2E8-EBFD-4600-AEE8-1C3411F18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dirty="0"/>
              <a:t>Easy to find base image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dirty="0"/>
              <a:t>Single source of truth for running code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dirty="0"/>
              <a:t>Fits in tooling strategy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dirty="0"/>
              <a:t>Great for wide variety of projects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dirty="0"/>
              <a:t>Live debug of container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r>
              <a:rPr lang="en-US" dirty="0"/>
              <a:t>Log into container and work from there</a:t>
            </a:r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endParaRPr lang="en-US" sz="1550" dirty="0"/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endParaRPr lang="en-US" sz="1550" dirty="0"/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endParaRPr lang="en-US" sz="1550" dirty="0"/>
          </a:p>
          <a:p>
            <a:pPr>
              <a:lnSpc>
                <a:spcPct val="90000"/>
              </a:lnSpc>
              <a:buFont typeface="Arial,Sans-Serif" charset="2"/>
              <a:buChar char="•"/>
            </a:pPr>
            <a:endParaRPr lang="en-US" sz="15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B0AC4-87E9-4C42-9673-E5704353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99" y="4016947"/>
            <a:ext cx="4342857" cy="16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C510D-E865-4C2C-9B9D-95320C4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400" y="3458146"/>
            <a:ext cx="2999194" cy="2482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1A294-D0F7-4BFC-B1C8-6B59E7EE4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95" y="3751061"/>
            <a:ext cx="3680103" cy="2825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69B4AD-9B0A-4AE3-8302-90665C61B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387" y="5163882"/>
            <a:ext cx="2633219" cy="15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2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7FE3-0CA0-4CAB-B772-A3C7D24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Test and DevOps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63974-51EB-4124-AD1E-F0BF043F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</a:t>
            </a:r>
          </a:p>
          <a:p>
            <a:r>
              <a:rPr lang="en-US" dirty="0"/>
              <a:t>Reproducible</a:t>
            </a:r>
          </a:p>
          <a:p>
            <a:r>
              <a:rPr lang="en-US" dirty="0"/>
              <a:t>Automatable</a:t>
            </a:r>
          </a:p>
          <a:p>
            <a:r>
              <a:rPr lang="en-US" dirty="0"/>
              <a:t>Connected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B8794-FADB-457F-92D3-1977962D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67" y="4517030"/>
            <a:ext cx="8980186" cy="9754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D62DE-13AA-417D-93FD-B4E3585D8EF1}"/>
              </a:ext>
            </a:extLst>
          </p:cNvPr>
          <p:cNvSpPr txBox="1">
            <a:spLocks/>
          </p:cNvSpPr>
          <p:nvPr/>
        </p:nvSpPr>
        <p:spPr>
          <a:xfrm>
            <a:off x="5711985" y="1923677"/>
            <a:ext cx="4371513" cy="2226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Local machine</a:t>
            </a:r>
          </a:p>
          <a:p>
            <a:r>
              <a:rPr lang="en-US" dirty="0"/>
              <a:t>Network </a:t>
            </a:r>
          </a:p>
          <a:p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9710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302F-86BB-4C3B-8769-E098D3D6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EE293-2A85-4C87-B3A4-1A442D4EF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08" y="2052638"/>
            <a:ext cx="806316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720B-527B-4045-8CC5-34EB0C83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526DE1-9ADB-4CB6-A683-64B541B5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794" y="1496037"/>
            <a:ext cx="5716305" cy="48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4BE7-A4C5-495A-9B01-E3B337B5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DCFDEE-8DCE-40F4-A840-EBB7757B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504668"/>
            <a:ext cx="2009775" cy="1133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A08F31-359A-403F-8B0D-0BDB489F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317" y="1504668"/>
            <a:ext cx="7807614" cy="51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94F4-EC2D-40CD-855C-3582AA00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run the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A5F-5368-4BFF-BFAA-A0BB323C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Detached vs foreground</a:t>
            </a:r>
          </a:p>
          <a:p>
            <a:pPr marL="0" indent="0">
              <a:buNone/>
            </a:pPr>
            <a:r>
              <a:rPr lang="en-US" dirty="0"/>
              <a:t>Exit vs forever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9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5929</TotalTime>
  <Words>1194</Words>
  <Application>Microsoft Office PowerPoint</Application>
  <PresentationFormat>Widescreen</PresentationFormat>
  <Paragraphs>257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Arial,Sans-Serif</vt:lpstr>
      <vt:lpstr>Calibri</vt:lpstr>
      <vt:lpstr>Century Gothic</vt:lpstr>
      <vt:lpstr>Wingdings 3</vt:lpstr>
      <vt:lpstr>Ion</vt:lpstr>
      <vt:lpstr>Docker</vt:lpstr>
      <vt:lpstr>My experience</vt:lpstr>
      <vt:lpstr>Why containerized VMs? </vt:lpstr>
      <vt:lpstr>Docker for Devs</vt:lpstr>
      <vt:lpstr>Docker for Test and DevOps</vt:lpstr>
      <vt:lpstr>Using Docker</vt:lpstr>
      <vt:lpstr>Docker hub</vt:lpstr>
      <vt:lpstr>Dockerfile</vt:lpstr>
      <vt:lpstr>How should you run the container </vt:lpstr>
      <vt:lpstr>Demo 1 – add 2 numbers</vt:lpstr>
      <vt:lpstr>Networked containers</vt:lpstr>
      <vt:lpstr>Demo 2 – web UI to db</vt:lpstr>
      <vt:lpstr>Demo 3 – VSCode in browser</vt:lpstr>
      <vt:lpstr>Containers on Azure</vt:lpstr>
      <vt:lpstr>Microsoft Containers </vt:lpstr>
      <vt:lpstr>How can DevRel use containers?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Berry</dc:creator>
  <cp:lastModifiedBy>Dina Berry</cp:lastModifiedBy>
  <cp:revision>585</cp:revision>
  <dcterms:created xsi:type="dcterms:W3CDTF">2019-11-06T15:25:09Z</dcterms:created>
  <dcterms:modified xsi:type="dcterms:W3CDTF">2019-11-14T20:52:30Z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diberry@microsoft.com</vt:lpwstr>
  </property>
  <property fmtid="{D5CDD505-2E9C-101B-9397-08002B2CF9AE}" pid="5" name="MSIP_Label_f42aa342-8706-4288-bd11-ebb85995028c_SetDate">
    <vt:lpwstr>2019-11-07T16:24:28.5701791Z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695f66fe-ac89-40ff-9be9-a6499277ef35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