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15" r:id="rId4"/>
  </p:sldMasterIdLst>
  <p:notesMasterIdLst>
    <p:notesMasterId r:id="rId37"/>
  </p:notesMasterIdLst>
  <p:handoutMasterIdLst>
    <p:handoutMasterId r:id="rId38"/>
  </p:handoutMasterIdLst>
  <p:sldIdLst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9" r:id="rId15"/>
    <p:sldId id="330" r:id="rId16"/>
    <p:sldId id="327" r:id="rId17"/>
    <p:sldId id="328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46" r:id="rId26"/>
    <p:sldId id="338" r:id="rId27"/>
    <p:sldId id="347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0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5531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467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988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74592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949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0354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126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7768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6233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6981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427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4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59265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69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2715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726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1729EE-E82C-9534-1035-8FDEC683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47DDEE8-2517-5773-80C6-0250CC096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18D412F-CC9C-0595-96E8-7C0CF620F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0BBAD7-CF91-9425-3202-F91DCDB1A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845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283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9A23D-DC57-067A-410C-CF62F13135B1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0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  <p:sldLayoutId id="2147484224" r:id="rId9"/>
    <p:sldLayoutId id="2147484225" r:id="rId10"/>
    <p:sldLayoutId id="2147484226" r:id="rId11"/>
    <p:sldLayoutId id="2147484227" r:id="rId12"/>
    <p:sldLayoutId id="2147484228" r:id="rId13"/>
    <p:sldLayoutId id="2147484229" r:id="rId14"/>
    <p:sldLayoutId id="2147484230" r:id="rId15"/>
    <p:sldLayoutId id="2147484231" r:id="rId16"/>
    <p:sldLayoutId id="2147484232" r:id="rId17"/>
    <p:sldLayoutId id="2147484233" r:id="rId18"/>
    <p:sldLayoutId id="2147484234" r:id="rId19"/>
    <p:sldLayoutId id="2147484235" r:id="rId20"/>
    <p:sldLayoutId id="2147483675" r:id="rId21"/>
    <p:sldLayoutId id="2147483651" r:id="rId22"/>
    <p:sldLayoutId id="2147483676" r:id="rId23"/>
    <p:sldLayoutId id="2147483661" r:id="rId24"/>
    <p:sldLayoutId id="2147483670" r:id="rId25"/>
    <p:sldLayoutId id="2147483664" r:id="rId26"/>
    <p:sldLayoutId id="2147483680" r:id="rId27"/>
    <p:sldLayoutId id="2147483681" r:id="rId28"/>
    <p:sldLayoutId id="2147483682" r:id="rId29"/>
    <p:sldLayoutId id="2147483654" r:id="rId30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br>
              <a:rPr lang="en-IN" sz="4000" dirty="0"/>
            </a:br>
            <a:br>
              <a:rPr lang="en-IN" sz="4000" dirty="0"/>
            </a:br>
            <a:r>
              <a:rPr lang="en-IN" sz="4000" u="sng" dirty="0"/>
              <a:t>LOAN  MANAGEMENT  SYSTEM</a:t>
            </a:r>
            <a:br>
              <a:rPr lang="en-IN" sz="4000" dirty="0"/>
            </a:br>
            <a:br>
              <a:rPr lang="en-IN" sz="4000" dirty="0"/>
            </a:br>
            <a:r>
              <a:rPr lang="en-IN" sz="2800" dirty="0"/>
              <a:t>MYSQL PROJECT – 1</a:t>
            </a:r>
            <a:br>
              <a:rPr lang="en-IN" sz="4000" dirty="0"/>
            </a:br>
            <a:br>
              <a:rPr lang="en-IN" sz="4000" dirty="0"/>
            </a:br>
            <a:r>
              <a:rPr lang="en-IN" sz="4000" dirty="0" err="1">
                <a:latin typeface="Algerian" panose="04020705040A02060702" pitchFamily="82" charset="0"/>
              </a:rPr>
              <a:t>B.L.dibin</a:t>
            </a:r>
            <a:r>
              <a:rPr lang="en-IN" sz="4000" dirty="0">
                <a:latin typeface="Algerian" panose="04020705040A02060702" pitchFamily="82" charset="0"/>
              </a:rPr>
              <a:t> raj</a:t>
            </a:r>
            <a:endParaRPr lang="en-US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0AAA-AAB1-68D7-B0A5-89121E73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359595"/>
            <a:ext cx="10360152" cy="914400"/>
          </a:xfrm>
        </p:spPr>
        <p:txBody>
          <a:bodyPr/>
          <a:lstStyle/>
          <a:p>
            <a:r>
              <a:rPr lang="en-IN" u="sng" dirty="0"/>
              <a:t>CUSTOMER INCOME CLASSIFICATION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63C25-ED12-0CAD-13A4-747D9FDDC26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5924" y="1476756"/>
            <a:ext cx="10360152" cy="440304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In this section, we classify customers based on their income into different grades.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Criteria: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&gt;15,000: Grade A Customer.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&gt;9,000: Grade B Customer.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&gt;5,000: Middle Class Customer.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&lt;= 5,000: Low Class Customer.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Source Table: customer income.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Result table: customer income criteria.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C0B28-4846-A21C-97A1-BCDEAD39B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A542-01E3-DB33-483A-C9E1D7B5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259" y="364732"/>
            <a:ext cx="10360152" cy="914400"/>
          </a:xfrm>
        </p:spPr>
        <p:txBody>
          <a:bodyPr/>
          <a:lstStyle/>
          <a:p>
            <a:r>
              <a:rPr lang="en-IN" u="sng" dirty="0"/>
              <a:t>CUSTOMER INCOME CLASSIFICATION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10CBAD-A5C7-F3D8-5D3C-199A4C4B9CD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847635" y="1842567"/>
            <a:ext cx="8496729" cy="317286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15268-D698-75BA-2EF5-C330CCA6E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1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AACC-DC62-570D-764F-C7FD6CEA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28773"/>
            <a:ext cx="10360152" cy="914400"/>
          </a:xfrm>
        </p:spPr>
        <p:txBody>
          <a:bodyPr/>
          <a:lstStyle/>
          <a:p>
            <a:r>
              <a:rPr lang="en-IN" u="sng" dirty="0"/>
              <a:t>CUSTOMER INCOME CLASSIFICATION </a:t>
            </a:r>
            <a:r>
              <a:rPr lang="en-IN" dirty="0"/>
              <a:t>(Output)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A9FEC8-DCD1-BF26-2776-33A2596FFD1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504309" y="2303980"/>
            <a:ext cx="9183382" cy="225004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6A987-92DD-B94A-953E-72A41579C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A25F-BF7F-92A6-3C23-E05BE1DE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18499"/>
            <a:ext cx="10360152" cy="914400"/>
          </a:xfrm>
        </p:spPr>
        <p:txBody>
          <a:bodyPr/>
          <a:lstStyle/>
          <a:p>
            <a:r>
              <a:rPr lang="en-IN" u="sng" dirty="0"/>
              <a:t>MONTHLY INTEREST PERCENTAGE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9385A-04EB-3CE5-980F-7F0306D7D1A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1476756"/>
            <a:ext cx="10360152" cy="45439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Calculate interest percentage based on income and property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Interest Rates:</a:t>
            </a:r>
          </a:p>
          <a:p>
            <a:r>
              <a:rPr lang="en-US" sz="2400" b="1" dirty="0"/>
              <a:t>	</a:t>
            </a:r>
            <a:r>
              <a:rPr lang="en-US" sz="2400" dirty="0"/>
              <a:t>Applicant Income &lt; 5000:</a:t>
            </a:r>
          </a:p>
          <a:p>
            <a:pPr marL="1485900" lvl="3" indent="-342900">
              <a:buFont typeface="Wingdings" panose="05000000000000000000" pitchFamily="2" charset="2"/>
              <a:buChar char="§"/>
            </a:pPr>
            <a:r>
              <a:rPr lang="en-US" sz="2400" dirty="0"/>
              <a:t>Rural: 3%</a:t>
            </a:r>
          </a:p>
          <a:p>
            <a:pPr marL="1485900" lvl="3" indent="-342900">
              <a:buFont typeface="Wingdings" panose="05000000000000000000" pitchFamily="2" charset="2"/>
              <a:buChar char="§"/>
            </a:pPr>
            <a:r>
              <a:rPr lang="en-US" sz="2400" dirty="0"/>
              <a:t>Semi-rural: 3.5%</a:t>
            </a:r>
          </a:p>
          <a:p>
            <a:pPr marL="1485900" lvl="3" indent="-342900">
              <a:buFont typeface="Wingdings" panose="05000000000000000000" pitchFamily="2" charset="2"/>
              <a:buChar char="§"/>
            </a:pPr>
            <a:r>
              <a:rPr lang="en-US" sz="2400" dirty="0"/>
              <a:t>Urban: 5%</a:t>
            </a:r>
          </a:p>
          <a:p>
            <a:pPr marL="1485900" lvl="3" indent="-342900">
              <a:buFont typeface="Wingdings" panose="05000000000000000000" pitchFamily="2" charset="2"/>
              <a:buChar char="§"/>
            </a:pPr>
            <a:r>
              <a:rPr lang="en-US" sz="2400" dirty="0"/>
              <a:t>Semi-urban: 2.5%</a:t>
            </a:r>
          </a:p>
          <a:p>
            <a:pPr marL="1485900" lvl="3" indent="-342900">
              <a:buFont typeface="Wingdings" panose="05000000000000000000" pitchFamily="2" charset="2"/>
              <a:buChar char="§"/>
            </a:pPr>
            <a:r>
              <a:rPr lang="en-US" sz="2400" dirty="0"/>
              <a:t>Otherwise: 7%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Source Table: customer income criteria.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Result Table: monthly interest table.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6EA9E-521D-8390-E97F-A1C12344E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44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EA3C-1446-4E89-C7CD-94254C61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259" y="349321"/>
            <a:ext cx="10360152" cy="914400"/>
          </a:xfrm>
        </p:spPr>
        <p:txBody>
          <a:bodyPr/>
          <a:lstStyle/>
          <a:p>
            <a:r>
              <a:rPr lang="en-IN" u="sng" dirty="0"/>
              <a:t>MONTHLY INTEREST PERCENTAGE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881712-77A1-F4A2-F9E2-B7D2B83BFDB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661007" y="1720577"/>
            <a:ext cx="6863137" cy="403295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137A-7B32-F22D-EFB8-F7E2A77A0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3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9A94-7834-9D28-0384-DC2E3102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354459"/>
            <a:ext cx="10360152" cy="914400"/>
          </a:xfrm>
        </p:spPr>
        <p:txBody>
          <a:bodyPr/>
          <a:lstStyle/>
          <a:p>
            <a:r>
              <a:rPr lang="en-IN" u="sng" dirty="0"/>
              <a:t>MONTHLY INTEREST PERCENTAGE </a:t>
            </a:r>
            <a:r>
              <a:rPr lang="en-IN" dirty="0"/>
              <a:t>(Output)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1B26F2-DC83-E1D1-3C94-286DDE0E495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743958" y="2093359"/>
            <a:ext cx="10704084" cy="267128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47FD0-51F7-020C-D99E-FC028272F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1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695F-B6BD-2571-2761-C4777597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359595"/>
            <a:ext cx="10360152" cy="914400"/>
          </a:xfrm>
        </p:spPr>
        <p:txBody>
          <a:bodyPr/>
          <a:lstStyle/>
          <a:p>
            <a:r>
              <a:rPr lang="en-IN" u="sng" dirty="0"/>
              <a:t>LOAN STATUS TRIGGER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193DA-F0C3-C6FA-7FCF-B7EDB19D247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5924" y="1476756"/>
            <a:ext cx="10360152" cy="440304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Automatically update the loan amount field with </a:t>
            </a:r>
            <a:r>
              <a:rPr lang="en-US" sz="2400" b="1" dirty="0"/>
              <a:t>"LOAN STILL PROCESSING" </a:t>
            </a:r>
            <a:r>
              <a:rPr lang="en-US" sz="2400" dirty="0"/>
              <a:t>if loan amount value is null.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8DF8C-6F1A-3C45-A17D-F70FFD57B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89B75-E27E-1C72-198A-9BDDBF64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25" y="2492251"/>
            <a:ext cx="8592749" cy="26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8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4F86-75A2-DBC3-0036-BBA39A9F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07" y="339047"/>
            <a:ext cx="10360152" cy="914400"/>
          </a:xfrm>
        </p:spPr>
        <p:txBody>
          <a:bodyPr/>
          <a:lstStyle/>
          <a:p>
            <a:r>
              <a:rPr lang="en-IN" u="sng" dirty="0"/>
              <a:t>CIBIL SCORE STATUS TRIGGER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1A10B-9224-7439-0900-9E64035C692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207" y="1476756"/>
            <a:ext cx="10360152" cy="440304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Using trigger to Insert data based on CIBIL score into CIBIL score info.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/>
              <a:t>Criteria: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IN" sz="2400" dirty="0"/>
              <a:t>CIBIL Score &gt; 900: "HIGH CIBIL SCORE"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IN" sz="2400" dirty="0"/>
              <a:t>CIBIL Score &gt; 750: "NO PENALTY"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IN" sz="2400" dirty="0"/>
              <a:t>CIBIL Score ≥ 0: "PENALTY CUSTOMERS"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IN" sz="2400" dirty="0"/>
              <a:t>Otherwise: "REJECTED CUSTOMERS“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Result Table: CIBIL score info.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5DFBB-9988-CE9D-455D-E5EDD8AB2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4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FFBD-ADC0-FDCD-7AE9-14D09F8A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339047"/>
            <a:ext cx="10360152" cy="914400"/>
          </a:xfrm>
        </p:spPr>
        <p:txBody>
          <a:bodyPr/>
          <a:lstStyle/>
          <a:p>
            <a:r>
              <a:rPr lang="en-IN" u="sng" dirty="0"/>
              <a:t>CIBIL SCORE STATUS TRIGGER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0A859D-41D6-83A8-3C76-A915344306A7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750032" y="1869897"/>
            <a:ext cx="8691936" cy="415589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A9D21-4D18-9BFB-9D42-C4634B69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27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44CB-B6E0-60DF-5A2C-56708FB1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39047"/>
            <a:ext cx="10360152" cy="914400"/>
          </a:xfrm>
        </p:spPr>
        <p:txBody>
          <a:bodyPr/>
          <a:lstStyle/>
          <a:p>
            <a:r>
              <a:rPr lang="en-IN" u="sng" dirty="0"/>
              <a:t>CUSTOMER INTEREST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235C2-F987-7E7D-D53C-FCAF5A4B918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21259" y="1510301"/>
            <a:ext cx="10360152" cy="443329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/>
              <a:t>Combining the monthly interest table and CIBIL score info table for analysis.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8CF7C-E787-1DDE-4E8D-9E7E345E6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C8AFA-1749-C488-3A15-75A9675A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2214392"/>
            <a:ext cx="9269119" cy="27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2117-CA98-14FA-EA23-196802A3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SQL CONCEPTS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BCC5B-952C-01B1-7D50-9008BD72793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21259" y="2039112"/>
            <a:ext cx="10360152" cy="3904488"/>
          </a:xfrm>
        </p:spPr>
        <p:txBody>
          <a:bodyPr>
            <a:normAutofit/>
          </a:bodyPr>
          <a:lstStyle/>
          <a:p>
            <a:r>
              <a:rPr lang="en-US" sz="2800" dirty="0"/>
              <a:t>A brief introduction on all the concepts used in the project.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FE600-05DA-6530-922B-9045CAD2D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84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373A-4692-5D63-7412-F29C09EF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39048"/>
            <a:ext cx="10360152" cy="914400"/>
          </a:xfrm>
        </p:spPr>
        <p:txBody>
          <a:bodyPr/>
          <a:lstStyle/>
          <a:p>
            <a:r>
              <a:rPr lang="en-IN" u="sng" dirty="0"/>
              <a:t>CUSTOMER INTEREST ANALYSIS </a:t>
            </a:r>
            <a:r>
              <a:rPr lang="en-IN" dirty="0"/>
              <a:t>(Output)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2B6016-A035-FD29-8830-71A82F316C9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678094" y="1993187"/>
            <a:ext cx="10941978" cy="246579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ACE95-6B1C-5F2F-44D4-CEE62CA4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74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A15E-96BE-2686-228F-38645169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359596"/>
            <a:ext cx="10360152" cy="914400"/>
          </a:xfrm>
        </p:spPr>
        <p:txBody>
          <a:bodyPr/>
          <a:lstStyle/>
          <a:p>
            <a:r>
              <a:rPr lang="en-IN" u="sng" dirty="0"/>
              <a:t>CUSTOMER DETAILS UPDATE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63D57-2CE6-0F81-E25A-12F77A1BB58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21259" y="1664413"/>
            <a:ext cx="10360152" cy="42791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400" dirty="0"/>
              <a:t>Update customer gender and age based on customer id.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C3F0D-B016-879F-D58F-62821BD1C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727FC-7AE7-3BBB-5669-5FFD0FBF5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17" y="2519235"/>
            <a:ext cx="7778952" cy="214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89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4249-6666-F264-52E9-82DEE506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259" y="328773"/>
            <a:ext cx="10360152" cy="914400"/>
          </a:xfrm>
        </p:spPr>
        <p:txBody>
          <a:bodyPr/>
          <a:lstStyle/>
          <a:p>
            <a:r>
              <a:rPr lang="en-IN" u="sng" dirty="0"/>
              <a:t>CUSTOMER DETAILS UPDATE </a:t>
            </a:r>
            <a:r>
              <a:rPr lang="en-IN" dirty="0"/>
              <a:t>(Output)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6C97FF-C3D3-3656-C81D-554BA742B95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609099" y="1857102"/>
            <a:ext cx="8973802" cy="390579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FFFAB-5AFE-5470-6950-DD93AC31B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51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D47E-2F63-7293-9799-5A157A02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318499"/>
            <a:ext cx="10360152" cy="914400"/>
          </a:xfrm>
        </p:spPr>
        <p:txBody>
          <a:bodyPr/>
          <a:lstStyle/>
          <a:p>
            <a:r>
              <a:rPr lang="en-US" u="sng" dirty="0"/>
              <a:t>CUSTOMER INFO AND LOAN JOIN</a:t>
            </a:r>
            <a:endParaRPr lang="en-IN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64127-7950-FEC2-6CF8-3F46708DF8F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21259" y="1366463"/>
            <a:ext cx="10360152" cy="457713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Combining 3 tables to calculate the final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r>
              <a:rPr lang="en-IN" sz="2400" b="1" u="sng" dirty="0"/>
              <a:t>Output</a:t>
            </a:r>
            <a:r>
              <a:rPr lang="en-IN" sz="2400" dirty="0"/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91E5E-7225-72AC-82B5-6C3685D4E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38F6C-53D2-EF8C-A63B-D72240E52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47" y="1897030"/>
            <a:ext cx="10360153" cy="1185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1C256-7648-DCE1-AF8E-70BB2C2DE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54" y="4025688"/>
            <a:ext cx="10360152" cy="191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73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9432-147C-73D6-695D-955B6166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277402"/>
            <a:ext cx="10360152" cy="914400"/>
          </a:xfrm>
        </p:spPr>
        <p:txBody>
          <a:bodyPr/>
          <a:lstStyle/>
          <a:p>
            <a:r>
              <a:rPr lang="en-US" u="sng" dirty="0"/>
              <a:t>CUSTOMER INFO AND LOAN JOIN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63E2D-2FE2-4480-05FA-9DC0298364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5924" y="1476756"/>
            <a:ext cx="10360152" cy="480075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Combining 2 tables to calculate the final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r>
              <a:rPr lang="en-US" sz="2400" b="1" u="sng" dirty="0"/>
              <a:t>Output</a:t>
            </a:r>
          </a:p>
          <a:p>
            <a:endParaRPr lang="en-US" sz="2400" u="sng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12F08-641A-5B5B-9AD9-0CE73D78D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45CA3-A1C1-93EC-7585-163F71B52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54" y="1874714"/>
            <a:ext cx="9698804" cy="1423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D19CAB-95E2-82A9-6DE0-26CEEC1D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254" y="3889787"/>
            <a:ext cx="9698804" cy="19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0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2E07-26AB-2784-9ED0-154D4D54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259" y="109929"/>
            <a:ext cx="10360152" cy="914400"/>
          </a:xfrm>
        </p:spPr>
        <p:txBody>
          <a:bodyPr/>
          <a:lstStyle/>
          <a:p>
            <a:r>
              <a:rPr lang="en-IN" u="sng" dirty="0"/>
              <a:t>TOTAL CUSTOMER LOAN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ADE31-5BAC-4CBD-F4B5-076D5EA8931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21259" y="1160981"/>
            <a:ext cx="10360152" cy="478262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Joining the previously calculated two tables customer total info and customer loan info</a:t>
            </a:r>
            <a:r>
              <a:rPr 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b="1" u="sng" dirty="0"/>
              <a:t>Output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8B365-2DF5-5092-B7A9-92E719E23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D98F4-DF13-FBAD-87E9-DB67F939D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32" y="1853191"/>
            <a:ext cx="9328935" cy="1493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5884FF-2EAB-3E3A-A23E-8874CE08D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94" y="3915729"/>
            <a:ext cx="9328935" cy="204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05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2816-30DF-9D1C-93CE-225F1494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328773"/>
            <a:ext cx="10360152" cy="914400"/>
          </a:xfrm>
        </p:spPr>
        <p:txBody>
          <a:bodyPr/>
          <a:lstStyle/>
          <a:p>
            <a:r>
              <a:rPr lang="en-IN" u="sng" dirty="0"/>
              <a:t>REGION MISMATCH TABLE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56817-D6CD-6780-E391-16477D1BB2F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21259" y="1602769"/>
            <a:ext cx="10360152" cy="434083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Identify mismatches between customer regions and recorded region info.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r>
              <a:rPr lang="en-US" sz="2400" b="1" u="sng" dirty="0"/>
              <a:t>Output</a:t>
            </a:r>
          </a:p>
          <a:p>
            <a:r>
              <a:rPr lang="en-US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18FCD-EEBB-5BC4-DDC0-E23EB5995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7A1DE-C0D1-A5AD-F040-495E2D67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79" y="2275337"/>
            <a:ext cx="9048713" cy="971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5658CF-3F6C-1454-6227-97853DBFF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98" y="4059105"/>
            <a:ext cx="7518831" cy="8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40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0530-BAB3-BEB0-70F8-2FDF89F2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369869"/>
            <a:ext cx="10360152" cy="914400"/>
          </a:xfrm>
        </p:spPr>
        <p:txBody>
          <a:bodyPr/>
          <a:lstStyle/>
          <a:p>
            <a:r>
              <a:rPr lang="en-IN" u="sng" dirty="0"/>
              <a:t>FINAL OUTPUT – STORED PROCEDURE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5B3E7-34EB-756D-D727-DE779DCF3E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21259" y="1705510"/>
            <a:ext cx="10360152" cy="423809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Creating a stored procedure to produce the required output tables.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E9593-8307-9EE8-445E-CB7D2971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5C6AD-294A-0C18-2FCE-9F48B20B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2304542"/>
            <a:ext cx="922148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02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3D23-963E-CC3D-5DB7-723F058E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308225"/>
            <a:ext cx="10360152" cy="914400"/>
          </a:xfrm>
        </p:spPr>
        <p:txBody>
          <a:bodyPr/>
          <a:lstStyle/>
          <a:p>
            <a:r>
              <a:rPr lang="en-IN" u="sng" dirty="0"/>
              <a:t>FINAL OUTPUT – STORED PROCEDURE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20310-CB9A-94FE-7BAA-589FAB9981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21259" y="1602769"/>
            <a:ext cx="10360152" cy="434083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/>
              <a:t>Total Customer Loan Data: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r>
              <a:rPr lang="en-IN" sz="2400" b="1" u="sng" dirty="0"/>
              <a:t>Output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3DA8C-F24A-572D-71AC-DBD707456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9BBBE-DB49-E0F1-58DF-5D1131D2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7" y="3541593"/>
            <a:ext cx="11118350" cy="2338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D7E53-1EFE-AA3D-4EE6-4942A196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346" y="2148758"/>
            <a:ext cx="5605774" cy="45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92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4C49-4B1D-D386-8FCC-11D78A19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297951"/>
            <a:ext cx="10360152" cy="914400"/>
          </a:xfrm>
        </p:spPr>
        <p:txBody>
          <a:bodyPr/>
          <a:lstStyle/>
          <a:p>
            <a:r>
              <a:rPr lang="en-IN" u="sng" dirty="0"/>
              <a:t>FINAL OUTPUT – STORED PROCEDURE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2E7DD-E239-CAA0-D3FE-1D9B30992E3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21259" y="1623317"/>
            <a:ext cx="10360152" cy="432028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/>
              <a:t>Region Mismatch Table: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r>
              <a:rPr lang="en-IN" sz="2400" b="1" u="sng" dirty="0"/>
              <a:t>Output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092F4-E19E-C9AD-9D10-E0DF2C38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A9245-D627-903E-DE7E-BBC5B744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15" y="2182553"/>
            <a:ext cx="4801092" cy="365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286E43-36B2-6837-9C92-E1FB6DB3A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221" y="3783458"/>
            <a:ext cx="7518831" cy="80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3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4714-83A6-D63B-F8DF-80771CAA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481" y="339047"/>
            <a:ext cx="10360152" cy="914400"/>
          </a:xfrm>
        </p:spPr>
        <p:txBody>
          <a:bodyPr/>
          <a:lstStyle/>
          <a:p>
            <a:r>
              <a:rPr lang="en-IN" u="sng" dirty="0"/>
              <a:t>MYSQL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AACD9-987D-10B3-094E-66EABBF5265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5924" y="1476755"/>
            <a:ext cx="10360152" cy="440304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SQL (Structured Query Language) is the standard language for interacting with databases.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Used to create, read, update, and delete data (CRUD operations).</a:t>
            </a:r>
          </a:p>
          <a:p>
            <a:r>
              <a:rPr lang="en-IN" sz="2400" b="1" u="sng" dirty="0"/>
              <a:t>SQL Commands</a:t>
            </a:r>
            <a:r>
              <a:rPr lang="en-IN" sz="2400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/>
              <a:t>Data Definition Language (DDL): </a:t>
            </a:r>
            <a:r>
              <a:rPr lang="en-IN" sz="2400" dirty="0"/>
              <a:t>CREATE, ALTER, DROP, TRUNCATE.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/>
              <a:t>Data Manipulation Language (DML): </a:t>
            </a:r>
            <a:r>
              <a:rPr lang="en-IN" sz="2400" dirty="0"/>
              <a:t>INSERT, UPDATE, DELETE.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/>
              <a:t>Data Query Language (DQL): </a:t>
            </a:r>
            <a:r>
              <a:rPr lang="en-IN" sz="2400" dirty="0"/>
              <a:t>SELECT, Aggregate Functions (SUM&lt; MIN, MAX, AVG, COUNT).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/>
              <a:t>Data Control Language (DCL): </a:t>
            </a:r>
            <a:r>
              <a:rPr lang="en-IN" sz="2400" dirty="0"/>
              <a:t>GRANT, REVOKE.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/>
              <a:t>Transaction Control Language (TCL): </a:t>
            </a:r>
            <a:r>
              <a:rPr lang="en-IN" sz="2400" dirty="0"/>
              <a:t>COMMIT, ROLLBACK.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9A3F1-9A95-A2FE-E580-06876ED3B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18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841A-17E9-42E0-D6D0-F7C53689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28773"/>
            <a:ext cx="10360152" cy="914400"/>
          </a:xfrm>
        </p:spPr>
        <p:txBody>
          <a:bodyPr/>
          <a:lstStyle/>
          <a:p>
            <a:r>
              <a:rPr lang="en-IN" u="sng" dirty="0"/>
              <a:t>FINAL OUTPUT – STORED PROCEDURE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69B32-6B83-59EC-F676-AD150FB8ABB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21259" y="1715784"/>
            <a:ext cx="10360152" cy="422781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b="1" dirty="0"/>
              <a:t>HIGH CIBIL SCORE customers: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/>
          </a:p>
          <a:p>
            <a:r>
              <a:rPr lang="en-IN" sz="2400" b="1" u="sng" dirty="0"/>
              <a:t>Output</a:t>
            </a:r>
          </a:p>
          <a:p>
            <a:endParaRPr lang="en-IN" sz="2400" b="1" u="sng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36992-B001-E5B6-4A59-EC6B3088B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878692-3BB7-DAE4-3FF0-74E6E3452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35" y="2160414"/>
            <a:ext cx="9236930" cy="356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BB7C10-009E-7607-2E62-AB8115D08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39" y="3496649"/>
            <a:ext cx="10030992" cy="2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60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C5D2-971C-EB15-3F93-79CEA645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39048"/>
            <a:ext cx="10360152" cy="914400"/>
          </a:xfrm>
        </p:spPr>
        <p:txBody>
          <a:bodyPr/>
          <a:lstStyle/>
          <a:p>
            <a:r>
              <a:rPr lang="en-IN" u="sng" dirty="0"/>
              <a:t>FINAL OUTPUT – STORED PROCEDURE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E6767-E718-59A5-B218-24D427187DD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21259" y="1695236"/>
            <a:ext cx="10360152" cy="424836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Customers in Corporate  and Home Office segments: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b="1" dirty="0"/>
          </a:p>
          <a:p>
            <a:r>
              <a:rPr lang="en-US" sz="2400" b="1" u="sng" dirty="0"/>
              <a:t>Output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D5060-2BA3-1835-9CFE-B977965C8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23FBC-71F8-CA49-3BE3-EF27EFEE4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89" y="3654549"/>
            <a:ext cx="9949002" cy="2063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05C98-66B4-F771-13B6-C8B96692C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689" y="2197599"/>
            <a:ext cx="9513871" cy="33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66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3087" y="914400"/>
            <a:ext cx="3965825" cy="50292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7DBF-4461-33B4-8F8E-55ECE628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3363"/>
            <a:ext cx="10360152" cy="914400"/>
          </a:xfrm>
        </p:spPr>
        <p:txBody>
          <a:bodyPr/>
          <a:lstStyle/>
          <a:p>
            <a:r>
              <a:rPr lang="en-IN" u="sng" dirty="0"/>
              <a:t>FUNCTIONS AND AGGREGATIONS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55D1C-0B61-B5BD-F397-24A20F5BD5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400" y="1476756"/>
            <a:ext cx="10367011" cy="440304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Functions are Predefined operations in SQL used to perform calculations or manipulations.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u="sng" dirty="0"/>
              <a:t>Types of Functions</a:t>
            </a:r>
            <a:r>
              <a:rPr lang="en-US" sz="24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Aggregate Functions: </a:t>
            </a:r>
            <a:r>
              <a:rPr lang="en-US" sz="2400" dirty="0"/>
              <a:t>COUNT(), MAX(), MIN(), SUM(), AVG()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Scalar Functions: </a:t>
            </a:r>
            <a:r>
              <a:rPr lang="en-US" sz="2400" dirty="0"/>
              <a:t>UCASE(), LCASE()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Window Functions: </a:t>
            </a:r>
            <a:r>
              <a:rPr lang="en-US" sz="2400" dirty="0"/>
              <a:t>OVER(), RANK(), ROW_NUMBER()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Use in the Project:</a:t>
            </a:r>
          </a:p>
          <a:p>
            <a:pPr lvl="2" indent="0">
              <a:buNone/>
            </a:pPr>
            <a:r>
              <a:rPr lang="en-US" sz="2400" dirty="0"/>
              <a:t>	Calculating interest amounts: monthly interest amount and yearly interest amount.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C89E2-F437-F513-C541-709DD123D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5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B93F-F81A-D1A7-F982-41E8F623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259" y="328772"/>
            <a:ext cx="10360152" cy="914400"/>
          </a:xfrm>
        </p:spPr>
        <p:txBody>
          <a:bodyPr/>
          <a:lstStyle/>
          <a:p>
            <a:r>
              <a:rPr lang="en-IN" u="sng" dirty="0"/>
              <a:t>CASE END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33C3-FE2B-9376-32AF-F274EACCA34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400" y="1502595"/>
            <a:ext cx="10367011" cy="437720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 conditional expression used in SQL to perform different actions based on conditions.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Functions like an IF-ELSE block.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Use in the Project:</a:t>
            </a:r>
          </a:p>
          <a:p>
            <a:pPr lvl="2" indent="0">
              <a:buNone/>
            </a:pPr>
            <a:r>
              <a:rPr lang="en-US" sz="2400" dirty="0"/>
              <a:t>	Income Criteria Classification: Used to categorize customers based on their income.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/>
              <a:t>Interest Rate Calculation: </a:t>
            </a:r>
          </a:p>
          <a:p>
            <a:pPr lvl="2" indent="0">
              <a:buNone/>
            </a:pPr>
            <a:r>
              <a:rPr lang="en-US" sz="2400" dirty="0"/>
              <a:t>	Determines the monthly interest rate based on customer income and property area.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DDF92-B5B2-3844-4AB4-B75D40E97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3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08B6-B4E3-D020-9544-074A5CCF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143838"/>
            <a:ext cx="10360152" cy="914400"/>
          </a:xfrm>
        </p:spPr>
        <p:txBody>
          <a:bodyPr/>
          <a:lstStyle/>
          <a:p>
            <a:r>
              <a:rPr lang="en-IN" u="sng" dirty="0"/>
              <a:t>SQL JOINS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41391-5311-0E7B-1BBC-AFBDBE5FCFE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5924" y="1209626"/>
            <a:ext cx="10360152" cy="4924045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/>
              <a:t>J</a:t>
            </a:r>
            <a:r>
              <a:rPr lang="en-US" sz="2300" dirty="0"/>
              <a:t>oins are used to combine data from multiple tables based on a related column between them.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u="sng" dirty="0"/>
              <a:t>Types of Joins</a:t>
            </a:r>
            <a:r>
              <a:rPr lang="en-US" sz="2300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INNER JOIN</a:t>
            </a:r>
            <a:r>
              <a:rPr lang="en-US" sz="2300" dirty="0"/>
              <a:t>: Returns only matching rows from both tables.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LEFT JOIN: </a:t>
            </a:r>
            <a:r>
              <a:rPr lang="en-US" sz="2300" dirty="0"/>
              <a:t>Returns all rows from the left table, with matching rows from the right.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RIGHT JOIN: </a:t>
            </a:r>
            <a:r>
              <a:rPr lang="en-US" sz="2300" dirty="0"/>
              <a:t>Returns all rows from the right table, with matching rows from the left.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FULL OUTER JOIN:</a:t>
            </a:r>
            <a:r>
              <a:rPr lang="en-US" sz="2300" dirty="0"/>
              <a:t> Returns all rows when there is a match in either table.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Use in the Project:</a:t>
            </a:r>
          </a:p>
          <a:p>
            <a:r>
              <a:rPr lang="en-US" sz="2300" dirty="0"/>
              <a:t>	Customer Loan Data Join: Combines customer details, loan information, and interest data.</a:t>
            </a:r>
          </a:p>
          <a:p>
            <a:r>
              <a:rPr lang="en-US" sz="2300" dirty="0"/>
              <a:t>	Region Mismatch Join: Identifies region discrepancies by joining region and customer data.</a:t>
            </a:r>
            <a:endParaRPr lang="en-IN" sz="23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C4BAF-5CBF-A963-654C-EA5AC2132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07AC-D009-4A56-90D0-1C052B9F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328773"/>
            <a:ext cx="10360152" cy="914400"/>
          </a:xfrm>
        </p:spPr>
        <p:txBody>
          <a:bodyPr/>
          <a:lstStyle/>
          <a:p>
            <a:r>
              <a:rPr lang="en-IN" u="sng" dirty="0"/>
              <a:t>STORED PROCEDURES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A2882-5414-DE57-F2B4-F9260125AD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5924" y="1476756"/>
            <a:ext cx="10360152" cy="4403048"/>
          </a:xfrm>
        </p:spPr>
        <p:txBody>
          <a:bodyPr>
            <a:normAutofit/>
          </a:bodyPr>
          <a:lstStyle/>
          <a:p>
            <a:r>
              <a:rPr lang="en-US" sz="2400" b="1" dirty="0"/>
              <a:t>Stored Procedures: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A stored procedure is a set of SQL statements that can be executed as a single unit.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They help in modularizing and reusing code.</a:t>
            </a:r>
          </a:p>
          <a:p>
            <a:r>
              <a:rPr lang="en-US" sz="2400" b="1" dirty="0"/>
              <a:t>Benefits: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Improves performance as SQL code is precompiled.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Ensures consistency and security in operations.</a:t>
            </a:r>
          </a:p>
          <a:p>
            <a:r>
              <a:rPr lang="en-US" sz="2400" b="1" dirty="0"/>
              <a:t>Use in the Project: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2400" dirty="0"/>
              <a:t>Final outputs procedure: Generates multiple output datasets in one procedure call.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1FD03-85F3-DF28-C27B-CBF699042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5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90E4-C8A4-D108-0783-E5657380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339047"/>
            <a:ext cx="10360152" cy="914400"/>
          </a:xfrm>
        </p:spPr>
        <p:txBody>
          <a:bodyPr/>
          <a:lstStyle/>
          <a:p>
            <a:r>
              <a:rPr lang="en-IN" u="sng" dirty="0"/>
              <a:t>TRIGGERS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16289-D201-1089-3E5F-3956F01AE1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5924" y="1476755"/>
            <a:ext cx="10360152" cy="448225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/>
              <a:t>Triggers are automated actions executed by certain events, such as </a:t>
            </a:r>
            <a:r>
              <a:rPr lang="en-US" sz="2300" b="1" dirty="0"/>
              <a:t>INSERT, UPDATE, </a:t>
            </a:r>
            <a:r>
              <a:rPr lang="en-US" sz="2300" dirty="0"/>
              <a:t>or</a:t>
            </a:r>
            <a:r>
              <a:rPr lang="en-US" sz="2300" b="1" dirty="0"/>
              <a:t> DELETE.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/>
              <a:t> Can be </a:t>
            </a:r>
            <a:r>
              <a:rPr lang="en-US" sz="2300" b="1" dirty="0"/>
              <a:t>BEFORE</a:t>
            </a:r>
            <a:r>
              <a:rPr lang="en-US" sz="2300" dirty="0"/>
              <a:t> or </a:t>
            </a:r>
            <a:r>
              <a:rPr lang="en-US" sz="2300" b="1" dirty="0"/>
              <a:t>AFTER</a:t>
            </a:r>
            <a:r>
              <a:rPr lang="en-US" sz="2300" dirty="0"/>
              <a:t> the specified event.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b="1" u="sng" dirty="0"/>
              <a:t>TYPES OF TRIGGERS: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2300" dirty="0"/>
              <a:t> ROW LEVEL TRIGGER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2300" dirty="0"/>
              <a:t> COLUMN LEVEL TRIGGER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/>
              <a:t> </a:t>
            </a:r>
            <a:r>
              <a:rPr lang="en-US" sz="2300" b="1" dirty="0"/>
              <a:t>Use in the Project: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2300" dirty="0"/>
              <a:t> Loan Status Trigger: Automatically sets the loan status to </a:t>
            </a:r>
            <a:r>
              <a:rPr lang="en-US" sz="2300" b="1" dirty="0"/>
              <a:t>"LOAN STILL PROCESSING" </a:t>
            </a:r>
            <a:r>
              <a:rPr lang="en-US" sz="2300" dirty="0"/>
              <a:t>if the loan amount is not provided.</a:t>
            </a:r>
          </a:p>
          <a:p>
            <a:pPr marL="1028700" lvl="2" indent="-342900">
              <a:buFont typeface="Wingdings" panose="05000000000000000000" pitchFamily="2" charset="2"/>
              <a:buChar char="§"/>
            </a:pPr>
            <a:r>
              <a:rPr lang="en-US" sz="2300" dirty="0"/>
              <a:t> CIBIL Score Trigger: Inserts customer data into CIBIL score info based on CIBIL score.</a:t>
            </a:r>
            <a:endParaRPr lang="en-IN" sz="23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30EA5-88F6-E1C5-4A83-7D9950148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0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6320-A80A-643C-755D-42D868AD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2971800"/>
            <a:ext cx="10360152" cy="91440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PROJECT IMPLEMENTATION</a:t>
            </a:r>
            <a:br>
              <a:rPr lang="en-IN" dirty="0"/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474E8-C0CE-D3FE-EAFD-D1B1EC721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851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206</TotalTime>
  <Words>972</Words>
  <Application>Microsoft Office PowerPoint</Application>
  <PresentationFormat>Widescreen</PresentationFormat>
  <Paragraphs>179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Algerian</vt:lpstr>
      <vt:lpstr>Arial</vt:lpstr>
      <vt:lpstr>Calibri</vt:lpstr>
      <vt:lpstr>Century Gothic</vt:lpstr>
      <vt:lpstr>Courier New</vt:lpstr>
      <vt:lpstr>Sagona Book</vt:lpstr>
      <vt:lpstr>Wingdings</vt:lpstr>
      <vt:lpstr>Vapor Trail</vt:lpstr>
      <vt:lpstr>  LOAN  MANAGEMENT  SYSTEM  MYSQL PROJECT – 1  B.L.dibin raj</vt:lpstr>
      <vt:lpstr>SQL CONCEPTS INTRODUCTION</vt:lpstr>
      <vt:lpstr>MYSQL INTRODUCTION</vt:lpstr>
      <vt:lpstr>FUNCTIONS AND AGGREGATIONS</vt:lpstr>
      <vt:lpstr>CASE END STATEMENTS</vt:lpstr>
      <vt:lpstr>SQL JOINS</vt:lpstr>
      <vt:lpstr>STORED PROCEDURES</vt:lpstr>
      <vt:lpstr>TRIGGERS</vt:lpstr>
      <vt:lpstr>PROJECT IMPLEMENTATION </vt:lpstr>
      <vt:lpstr>CUSTOMER INCOME CLASSIFICATION</vt:lpstr>
      <vt:lpstr>CUSTOMER INCOME CLASSIFICATION  </vt:lpstr>
      <vt:lpstr>CUSTOMER INCOME CLASSIFICATION (Output) </vt:lpstr>
      <vt:lpstr>MONTHLY INTEREST PERCENTAGE</vt:lpstr>
      <vt:lpstr>MONTHLY INTEREST PERCENTAGE</vt:lpstr>
      <vt:lpstr>MONTHLY INTEREST PERCENTAGE (Output)</vt:lpstr>
      <vt:lpstr>LOAN STATUS TRIGGER</vt:lpstr>
      <vt:lpstr>CIBIL SCORE STATUS TRIGGER</vt:lpstr>
      <vt:lpstr>CIBIL SCORE STATUS TRIGGER</vt:lpstr>
      <vt:lpstr>CUSTOMER INTEREST ANALYSIS</vt:lpstr>
      <vt:lpstr>CUSTOMER INTEREST ANALYSIS (Output)</vt:lpstr>
      <vt:lpstr>CUSTOMER DETAILS UPDATE</vt:lpstr>
      <vt:lpstr>CUSTOMER DETAILS UPDATE (Output)</vt:lpstr>
      <vt:lpstr>CUSTOMER INFO AND LOAN JOIN</vt:lpstr>
      <vt:lpstr>CUSTOMER INFO AND LOAN JOIN</vt:lpstr>
      <vt:lpstr>TOTAL CUSTOMER LOAN DATA</vt:lpstr>
      <vt:lpstr>REGION MISMATCH TABLE</vt:lpstr>
      <vt:lpstr>FINAL OUTPUT – STORED PROCEDURE</vt:lpstr>
      <vt:lpstr>FINAL OUTPUT – STORED PROCEDURE</vt:lpstr>
      <vt:lpstr>FINAL OUTPUT – STORED PROCEDURE </vt:lpstr>
      <vt:lpstr>FINAL OUTPUT – STORED PROCEDURE</vt:lpstr>
      <vt:lpstr>FINAL OUTPUT – STORED PROCEDURE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Ariharan T</dc:creator>
  <cp:lastModifiedBy>Dibinraj BL</cp:lastModifiedBy>
  <cp:revision>5</cp:revision>
  <dcterms:created xsi:type="dcterms:W3CDTF">2024-12-26T11:24:40Z</dcterms:created>
  <dcterms:modified xsi:type="dcterms:W3CDTF">2024-12-27T17:52:17Z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