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73" r:id="rId5"/>
    <p:sldId id="274" r:id="rId6"/>
    <p:sldId id="259" r:id="rId7"/>
    <p:sldId id="262" r:id="rId8"/>
    <p:sldId id="261" r:id="rId9"/>
    <p:sldId id="260" r:id="rId10"/>
    <p:sldId id="27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8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34406-1FC4-4B0D-A529-20D1D0798BDD}" type="datetimeFigureOut">
              <a:rPr lang="fr-FR" smtClean="0"/>
              <a:t>29/08/2024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E5711-BF42-4FCD-85FC-7C527EB7487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655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E5711-BF42-4FCD-85FC-7C527EB7487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3941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E5711-BF42-4FCD-85FC-7C527EB7487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8561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694FFB-1180-123A-1DE8-3EF3FC2A9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00F520-17D6-998A-7D98-3C9821C4C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61FEEC-19C7-F426-7A6B-CE6839E3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B44E-1485-4FBA-98B3-1EDD300C0965}" type="datetimeFigureOut">
              <a:rPr lang="fr-FR" smtClean="0"/>
              <a:t>29/08/2024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0B9ECB-27AE-BDBD-2F13-318F5D5F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203BE8-2EF0-DCA1-BB9A-69E3E011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F528-F3CA-4C97-B6FF-72D03C64389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042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DACC6-DAE0-1359-219C-1BD39E77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7B71A6-691F-7190-C2DD-3AF83755E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4CCE4C-DDC1-8420-7ED5-6585FDB0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B44E-1485-4FBA-98B3-1EDD300C0965}" type="datetimeFigureOut">
              <a:rPr lang="fr-FR" smtClean="0"/>
              <a:t>29/08/2024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97229-FE1C-99A8-B36C-526140C3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2EFE28-27A2-C4EB-3543-CBBD14A9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F528-F3CA-4C97-B6FF-72D03C64389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636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8817992-BF0B-E9D3-F477-2F5DE19D6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3C7CDC-E52F-D53F-8DF4-BD7D94EA0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D224EB-046E-76BD-598C-E53D0E8C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B44E-1485-4FBA-98B3-1EDD300C0965}" type="datetimeFigureOut">
              <a:rPr lang="fr-FR" smtClean="0"/>
              <a:t>29/08/2024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D727A1-5FD2-71D9-37C1-1EF0C455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0C9AE-FA11-78A4-9DF7-70B6B4FF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F528-F3CA-4C97-B6FF-72D03C64389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280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51D3B-C3BD-052C-CE8F-A1BE39D2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85BCF6-9CD1-FF3E-FCE8-D4EB90069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5E89B2-689E-911D-7EF2-4FA9389C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B44E-1485-4FBA-98B3-1EDD300C0965}" type="datetimeFigureOut">
              <a:rPr lang="fr-FR" smtClean="0"/>
              <a:t>29/08/2024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777581-994C-65A4-5B9A-1B15BC91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BAEF2C-18E5-D031-9281-91DBEBCB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F528-F3CA-4C97-B6FF-72D03C64389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821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C1E35A-1393-577A-390F-818429EB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A3C1B3-5E44-1EF5-1578-9E8D3436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267933-F5F3-5339-B2C1-2D09CFC9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B44E-1485-4FBA-98B3-1EDD300C0965}" type="datetimeFigureOut">
              <a:rPr lang="fr-FR" smtClean="0"/>
              <a:t>29/08/2024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8F34AC-E5ED-46A0-CBC5-F3470BF6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FE725E-EC44-16AB-E36B-5B2D28B7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F528-F3CA-4C97-B6FF-72D03C64389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8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CD8543-2F84-8606-EF65-DE26694A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E84600-A169-A84F-9789-BE9CEA875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590330-072D-74BE-7182-8ED0846D5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5A2902-4533-DBD2-764F-FD62BD50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B44E-1485-4FBA-98B3-1EDD300C0965}" type="datetimeFigureOut">
              <a:rPr lang="fr-FR" smtClean="0"/>
              <a:t>29/08/2024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AA5FBE-D334-3968-D5ED-72BAD81C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2AA629-0B78-9127-CCC1-562C3F99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F528-F3CA-4C97-B6FF-72D03C64389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52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937B1-FA98-4BBA-E08C-716A419E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7C062B-DE57-5D24-8054-B34636D8F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2E82A0-5BB0-72B5-DF5F-62F22F59F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0719BC-6620-D301-B2D5-629BA73AF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0E05DC-1AA9-C96F-C355-B36194083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9E7F50-0663-4D20-F88E-5919F7E5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B44E-1485-4FBA-98B3-1EDD300C0965}" type="datetimeFigureOut">
              <a:rPr lang="fr-FR" smtClean="0"/>
              <a:t>29/08/2024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AFAA34-049C-7F86-4CA5-1C30C965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12559A-D4EF-94BC-2BC9-4E4B8DCB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F528-F3CA-4C97-B6FF-72D03C64389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307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6ABCC-7CE9-E1D5-CCB1-72B1472B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7E3A7D-5F70-BB39-F82F-82A7F8EF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B44E-1485-4FBA-98B3-1EDD300C0965}" type="datetimeFigureOut">
              <a:rPr lang="fr-FR" smtClean="0"/>
              <a:t>29/08/2024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782118-F04E-4BF2-8057-3B78F75F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AFA47E-A293-DAB3-059E-236B46B6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F528-F3CA-4C97-B6FF-72D03C64389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933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6A1951A-573D-8E16-9EE5-49C53DDD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B44E-1485-4FBA-98B3-1EDD300C0965}" type="datetimeFigureOut">
              <a:rPr lang="fr-FR" smtClean="0"/>
              <a:t>29/08/2024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30CC918-5BAF-26E8-D9E2-C4B33F482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EF9196-7B08-4452-CB37-24163D40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F528-F3CA-4C97-B6FF-72D03C64389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391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27A2D-D79F-5D9A-D1BE-05C45C504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855CB9-2B41-F418-502C-416669757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7649CF-14D7-4552-59CB-56C84A4C5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3E3BC9-2B81-95D6-77DB-A11EF882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B44E-1485-4FBA-98B3-1EDD300C0965}" type="datetimeFigureOut">
              <a:rPr lang="fr-FR" smtClean="0"/>
              <a:t>29/08/2024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56F7D7-696B-0158-5971-787299D0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73F9F2-6D63-9A9D-1CD2-1BB185B7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F528-F3CA-4C97-B6FF-72D03C64389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77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C3887-4E6C-5217-A7D6-EE067E46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48D049E-6FF1-5E88-8E69-5FB5AC1B1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91B635-9481-1350-D6BF-4B8C6A10D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005A41-CB0A-B663-2095-FD3FC412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B44E-1485-4FBA-98B3-1EDD300C0965}" type="datetimeFigureOut">
              <a:rPr lang="fr-FR" smtClean="0"/>
              <a:t>29/08/2024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26DF3E-6D99-4618-749F-DCDDF005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A2399A-C7C9-CE26-C099-73A8461A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DF528-F3CA-4C97-B6FF-72D03C64389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496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99F0AE-BB5A-EB9B-0E37-5EC88039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194875-6A44-9B02-8B23-6CFAF5B96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AB4FEE-271A-C5FE-9581-75F578AAF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4B44E-1485-4FBA-98B3-1EDD300C0965}" type="datetimeFigureOut">
              <a:rPr lang="fr-FR" smtClean="0"/>
              <a:t>29/08/2024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C84357-DAC5-B24B-3831-A736A7B16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AD26DF-CADE-F491-44D9-300486382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DF528-F3CA-4C97-B6FF-72D03C64389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277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rchemin : horizontal 17">
            <a:extLst>
              <a:ext uri="{FF2B5EF4-FFF2-40B4-BE49-F238E27FC236}">
                <a16:creationId xmlns:a16="http://schemas.microsoft.com/office/drawing/2014/main" id="{8AB2C309-F478-B185-EEAA-14BE58A462F8}"/>
              </a:ext>
            </a:extLst>
          </p:cNvPr>
          <p:cNvSpPr/>
          <p:nvPr/>
        </p:nvSpPr>
        <p:spPr>
          <a:xfrm>
            <a:off x="1110197" y="1359568"/>
            <a:ext cx="10075335" cy="2746749"/>
          </a:xfrm>
          <a:prstGeom prst="horizontalScroll">
            <a:avLst/>
          </a:prstGeom>
          <a:solidFill>
            <a:srgbClr val="C68249"/>
          </a:solidFill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Bahnschrift" panose="020B0502040204020203" pitchFamily="34" charset="0"/>
              </a:rPr>
              <a:t>RECAPITULATIF TRIMESTRIEL DU DEROULEMENT DU STAGE ET DU DEVELOPPEMENT DES PROJETS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13C9B95-E673-95B0-72C5-310820C9C601}"/>
              </a:ext>
            </a:extLst>
          </p:cNvPr>
          <p:cNvSpPr txBox="1"/>
          <p:nvPr/>
        </p:nvSpPr>
        <p:spPr>
          <a:xfrm>
            <a:off x="1908018" y="4328549"/>
            <a:ext cx="847969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1600" dirty="0">
                <a:latin typeface="Bahnschrift" panose="020B0502040204020203" pitchFamily="34" charset="0"/>
              </a:rPr>
              <a:t>Présenté par :</a:t>
            </a:r>
            <a:br>
              <a:rPr lang="fr-FR" sz="1600" dirty="0">
                <a:latin typeface="Bahnschrift" panose="020B0502040204020203" pitchFamily="34" charset="0"/>
              </a:rPr>
            </a:br>
            <a:r>
              <a:rPr lang="fr-FR" sz="1600" dirty="0">
                <a:latin typeface="Bahnschrift" panose="020B0502040204020203" pitchFamily="34" charset="0"/>
              </a:rPr>
              <a:t> </a:t>
            </a:r>
            <a:r>
              <a:rPr lang="fr-FR" sz="2000" b="1" dirty="0">
                <a:latin typeface="Bahnschrift" panose="020B0502040204020203" pitchFamily="34" charset="0"/>
              </a:rPr>
              <a:t>KAMDEM WADJOUNUE FRANCK CHRISTY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F29A3D-ED39-EEC6-1A68-6AECEA8BE1EE}"/>
              </a:ext>
            </a:extLst>
          </p:cNvPr>
          <p:cNvSpPr txBox="1"/>
          <p:nvPr/>
        </p:nvSpPr>
        <p:spPr>
          <a:xfrm>
            <a:off x="1110197" y="5498432"/>
            <a:ext cx="1020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Bahnschrift" panose="020B0502040204020203" pitchFamily="34" charset="0"/>
              </a:rPr>
              <a:t>Fait le, 29/08/2024                                                                       Présenté le, 31/08/2024</a:t>
            </a:r>
            <a:endParaRPr lang="fr-CM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97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A0CEB02-0082-4184-BDE7-DBC640A95C56}"/>
              </a:ext>
            </a:extLst>
          </p:cNvPr>
          <p:cNvSpPr txBox="1"/>
          <p:nvPr/>
        </p:nvSpPr>
        <p:spPr>
          <a:xfrm>
            <a:off x="876000" y="2431024"/>
            <a:ext cx="10439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latin typeface="Brush Script MT" panose="03060802040406070304" pitchFamily="66" charset="0"/>
              </a:rPr>
              <a:t>Merci pour votre aimable attention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08738C4-FC8E-282A-EC53-5CBCB9F2A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1333" y1="71157" x2="71333" y2="71157"/>
                        <a14:foregroundMark x1="71333" y1="52372" x2="71333" y2="52372"/>
                        <a14:foregroundMark x1="63000" y1="36622" x2="63000" y2="36622"/>
                        <a14:foregroundMark x1="60333" y1="35674" x2="60333" y2="35674"/>
                        <a14:foregroundMark x1="22500" y1="39279" x2="22500" y2="39279"/>
                        <a14:foregroundMark x1="26667" y1="38330" x2="26667" y2="38330"/>
                        <a14:foregroundMark x1="30167" y1="36622" x2="30167" y2="36622"/>
                        <a14:foregroundMark x1="34333" y1="31120" x2="34333" y2="31120"/>
                        <a14:foregroundMark x1="37667" y1="30740" x2="37667" y2="30740"/>
                        <a14:foregroundMark x1="35333" y1="32448" x2="35333" y2="32448"/>
                        <a14:foregroundMark x1="33833" y1="25427" x2="33833" y2="25427"/>
                        <a14:foregroundMark x1="29167" y1="27135" x2="29167" y2="27135"/>
                        <a14:foregroundMark x1="26000" y1="29032" x2="26000" y2="29032"/>
                        <a14:foregroundMark x1="22333" y1="30361" x2="22333" y2="30361"/>
                        <a14:foregroundMark x1="18333" y1="30361" x2="18333" y2="30361"/>
                        <a14:foregroundMark x1="35500" y1="35674" x2="35500" y2="35674"/>
                        <a14:foregroundMark x1="37000" y1="35104" x2="37000" y2="35104"/>
                        <a14:foregroundMark x1="35000" y1="36053" x2="35000" y2="36053"/>
                        <a14:foregroundMark x1="35333" y1="38330" x2="35333" y2="38330"/>
                        <a14:foregroundMark x1="34167" y1="36243" x2="34167" y2="36243"/>
                        <a14:foregroundMark x1="49167" y1="68121" x2="49167" y2="68121"/>
                        <a14:foregroundMark x1="50833" y1="76660" x2="50833" y2="76660"/>
                        <a14:foregroundMark x1="62167" y1="72486" x2="62167" y2="72486"/>
                        <a14:foregroundMark x1="73333" y1="63567" x2="73333" y2="63567"/>
                        <a14:foregroundMark x1="82833" y1="80645" x2="82833" y2="806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373" y="672662"/>
            <a:ext cx="2767769" cy="243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45378068-D2B2-F346-C4D6-E1138F27C3C5}"/>
              </a:ext>
            </a:extLst>
          </p:cNvPr>
          <p:cNvGrpSpPr/>
          <p:nvPr/>
        </p:nvGrpSpPr>
        <p:grpSpPr>
          <a:xfrm>
            <a:off x="4986811" y="964146"/>
            <a:ext cx="7085413" cy="676240"/>
            <a:chOff x="12223724" y="1108922"/>
            <a:chExt cx="6736536" cy="67624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7888EEF-A355-B172-BD4E-D01173986664}"/>
                </a:ext>
              </a:extLst>
            </p:cNvPr>
            <p:cNvSpPr/>
            <p:nvPr/>
          </p:nvSpPr>
          <p:spPr>
            <a:xfrm>
              <a:off x="13069580" y="1108922"/>
              <a:ext cx="5890680" cy="604520"/>
            </a:xfrm>
            <a:prstGeom prst="rect">
              <a:avLst/>
            </a:prstGeom>
            <a:noFill/>
            <a:ln w="28575">
              <a:solidFill>
                <a:srgbClr val="C6824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5F881333-9A7E-0F6A-2B94-0789E803372D}"/>
                </a:ext>
              </a:extLst>
            </p:cNvPr>
            <p:cNvSpPr txBox="1"/>
            <p:nvPr/>
          </p:nvSpPr>
          <p:spPr>
            <a:xfrm>
              <a:off x="13069581" y="1239993"/>
              <a:ext cx="5890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 Black" panose="020B0A04020102020204" pitchFamily="34" charset="0"/>
                </a:rPr>
                <a:t>PRESENTATION DES PROJETS ET FORMATIONS</a:t>
              </a:r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BC99BC96-AA6E-D820-E4B6-98565E025860}"/>
                </a:ext>
              </a:extLst>
            </p:cNvPr>
            <p:cNvGrpSpPr/>
            <p:nvPr/>
          </p:nvGrpSpPr>
          <p:grpSpPr>
            <a:xfrm>
              <a:off x="12223724" y="1146465"/>
              <a:ext cx="638697" cy="638697"/>
              <a:chOff x="12223724" y="1146465"/>
              <a:chExt cx="638697" cy="638697"/>
            </a:xfrm>
          </p:grpSpPr>
          <p:sp>
            <p:nvSpPr>
              <p:cNvPr id="39" name="Rectangle : coins arrondis 38">
                <a:extLst>
                  <a:ext uri="{FF2B5EF4-FFF2-40B4-BE49-F238E27FC236}">
                    <a16:creationId xmlns:a16="http://schemas.microsoft.com/office/drawing/2014/main" id="{B095AA2B-D0BE-75E9-8A8F-F8597FF0DB02}"/>
                  </a:ext>
                </a:extLst>
              </p:cNvPr>
              <p:cNvSpPr/>
              <p:nvPr/>
            </p:nvSpPr>
            <p:spPr>
              <a:xfrm rot="18787412">
                <a:off x="12223724" y="1146465"/>
                <a:ext cx="638697" cy="638697"/>
              </a:xfrm>
              <a:prstGeom prst="roundRect">
                <a:avLst/>
              </a:prstGeom>
              <a:solidFill>
                <a:srgbClr val="C682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D0A512BC-4AF2-7C06-DCE9-A521E11106AC}"/>
                  </a:ext>
                </a:extLst>
              </p:cNvPr>
              <p:cNvSpPr txBox="1"/>
              <p:nvPr/>
            </p:nvSpPr>
            <p:spPr>
              <a:xfrm>
                <a:off x="12319397" y="1274827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01</a:t>
                </a:r>
              </a:p>
            </p:txBody>
          </p:sp>
        </p:grp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CAF25A59-1051-93B4-CA5C-0BD3670E8BBA}"/>
              </a:ext>
            </a:extLst>
          </p:cNvPr>
          <p:cNvGrpSpPr/>
          <p:nvPr/>
        </p:nvGrpSpPr>
        <p:grpSpPr>
          <a:xfrm>
            <a:off x="5442124" y="4997870"/>
            <a:ext cx="5618891" cy="754440"/>
            <a:chOff x="9370221" y="1176711"/>
            <a:chExt cx="5618891" cy="75444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FAF6832-0E3D-4C06-C7A9-57E4EA812380}"/>
                </a:ext>
              </a:extLst>
            </p:cNvPr>
            <p:cNvSpPr/>
            <p:nvPr/>
          </p:nvSpPr>
          <p:spPr>
            <a:xfrm>
              <a:off x="10346118" y="1326631"/>
              <a:ext cx="4642994" cy="604520"/>
            </a:xfrm>
            <a:prstGeom prst="rect">
              <a:avLst/>
            </a:prstGeom>
            <a:noFill/>
            <a:ln w="28575">
              <a:solidFill>
                <a:srgbClr val="C6824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6857BCA2-4025-CB97-3C35-BDE438A0B5F7}"/>
                </a:ext>
              </a:extLst>
            </p:cNvPr>
            <p:cNvSpPr txBox="1"/>
            <p:nvPr/>
          </p:nvSpPr>
          <p:spPr>
            <a:xfrm>
              <a:off x="10648998" y="1448862"/>
              <a:ext cx="3512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Arial Black" panose="020B0A04020102020204" pitchFamily="34" charset="0"/>
                </a:rPr>
                <a:t>CONCLUSION ET EXTRAS </a:t>
              </a:r>
            </a:p>
          </p:txBody>
        </p: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FFC83F5A-2449-C21F-B23A-820476901812}"/>
                </a:ext>
              </a:extLst>
            </p:cNvPr>
            <p:cNvGrpSpPr/>
            <p:nvPr/>
          </p:nvGrpSpPr>
          <p:grpSpPr>
            <a:xfrm>
              <a:off x="9370221" y="1176711"/>
              <a:ext cx="638697" cy="638697"/>
              <a:chOff x="9370221" y="1176711"/>
              <a:chExt cx="638697" cy="638697"/>
            </a:xfrm>
          </p:grpSpPr>
          <p:sp>
            <p:nvSpPr>
              <p:cNvPr id="91" name="Rectangle : coins arrondis 90">
                <a:extLst>
                  <a:ext uri="{FF2B5EF4-FFF2-40B4-BE49-F238E27FC236}">
                    <a16:creationId xmlns:a16="http://schemas.microsoft.com/office/drawing/2014/main" id="{2CFF410F-6740-9F10-F36E-0A803BE01273}"/>
                  </a:ext>
                </a:extLst>
              </p:cNvPr>
              <p:cNvSpPr/>
              <p:nvPr/>
            </p:nvSpPr>
            <p:spPr>
              <a:xfrm rot="18787412">
                <a:off x="9370221" y="1176711"/>
                <a:ext cx="638697" cy="638697"/>
              </a:xfrm>
              <a:prstGeom prst="roundRect">
                <a:avLst/>
              </a:prstGeom>
              <a:solidFill>
                <a:srgbClr val="C682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96873F41-37EA-FDE3-15AE-F755B32E1A43}"/>
                  </a:ext>
                </a:extLst>
              </p:cNvPr>
              <p:cNvSpPr txBox="1"/>
              <p:nvPr/>
            </p:nvSpPr>
            <p:spPr>
              <a:xfrm>
                <a:off x="9443347" y="1326631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05</a:t>
                </a:r>
              </a:p>
            </p:txBody>
          </p:sp>
        </p:grp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9B6F5D10-C537-F0D1-7596-1802F81A11E5}"/>
              </a:ext>
            </a:extLst>
          </p:cNvPr>
          <p:cNvGrpSpPr/>
          <p:nvPr/>
        </p:nvGrpSpPr>
        <p:grpSpPr>
          <a:xfrm>
            <a:off x="5925388" y="1897637"/>
            <a:ext cx="5264753" cy="671771"/>
            <a:chOff x="9896580" y="4264543"/>
            <a:chExt cx="4957445" cy="67177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160184C-3E08-41D1-F3C1-AD8ED7483843}"/>
                </a:ext>
              </a:extLst>
            </p:cNvPr>
            <p:cNvSpPr/>
            <p:nvPr/>
          </p:nvSpPr>
          <p:spPr>
            <a:xfrm>
              <a:off x="10983397" y="4331794"/>
              <a:ext cx="3749040" cy="604520"/>
            </a:xfrm>
            <a:prstGeom prst="rect">
              <a:avLst/>
            </a:prstGeom>
            <a:noFill/>
            <a:ln w="28575">
              <a:solidFill>
                <a:srgbClr val="C6824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BED25A0A-65F2-02DE-AA12-31B6BA0008E6}"/>
                </a:ext>
              </a:extLst>
            </p:cNvPr>
            <p:cNvSpPr txBox="1"/>
            <p:nvPr/>
          </p:nvSpPr>
          <p:spPr>
            <a:xfrm>
              <a:off x="10983398" y="4473206"/>
              <a:ext cx="387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 Black" panose="020B0A04020102020204" pitchFamily="34" charset="0"/>
                </a:rPr>
                <a:t>DIFFICULTES RENCONTREES</a:t>
              </a:r>
            </a:p>
          </p:txBody>
        </p:sp>
        <p:grpSp>
          <p:nvGrpSpPr>
            <p:cNvPr id="70" name="Groupe 69">
              <a:extLst>
                <a:ext uri="{FF2B5EF4-FFF2-40B4-BE49-F238E27FC236}">
                  <a16:creationId xmlns:a16="http://schemas.microsoft.com/office/drawing/2014/main" id="{6D071EB4-B1A8-A9E5-260E-90EB3EE9E529}"/>
                </a:ext>
              </a:extLst>
            </p:cNvPr>
            <p:cNvGrpSpPr/>
            <p:nvPr/>
          </p:nvGrpSpPr>
          <p:grpSpPr>
            <a:xfrm>
              <a:off x="9896580" y="4264543"/>
              <a:ext cx="638697" cy="638697"/>
              <a:chOff x="9196920" y="1177714"/>
              <a:chExt cx="638697" cy="638697"/>
            </a:xfrm>
          </p:grpSpPr>
          <p:sp>
            <p:nvSpPr>
              <p:cNvPr id="71" name="Rectangle : coins arrondis 70">
                <a:extLst>
                  <a:ext uri="{FF2B5EF4-FFF2-40B4-BE49-F238E27FC236}">
                    <a16:creationId xmlns:a16="http://schemas.microsoft.com/office/drawing/2014/main" id="{AE1B5E7B-8E9C-083F-4A6E-CE19A58B1A1C}"/>
                  </a:ext>
                </a:extLst>
              </p:cNvPr>
              <p:cNvSpPr/>
              <p:nvPr/>
            </p:nvSpPr>
            <p:spPr>
              <a:xfrm rot="18787412">
                <a:off x="9196920" y="1177714"/>
                <a:ext cx="638697" cy="638697"/>
              </a:xfrm>
              <a:prstGeom prst="roundRect">
                <a:avLst/>
              </a:prstGeom>
              <a:solidFill>
                <a:srgbClr val="C682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F9372F69-6459-A3D1-193A-85A313C6C39E}"/>
                  </a:ext>
                </a:extLst>
              </p:cNvPr>
              <p:cNvSpPr txBox="1"/>
              <p:nvPr/>
            </p:nvSpPr>
            <p:spPr>
              <a:xfrm>
                <a:off x="9274421" y="1295934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02</a:t>
                </a:r>
              </a:p>
            </p:txBody>
          </p:sp>
        </p:grp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B3D30BF2-57FD-73E3-B199-A25487B22B2E}"/>
              </a:ext>
            </a:extLst>
          </p:cNvPr>
          <p:cNvGrpSpPr/>
          <p:nvPr/>
        </p:nvGrpSpPr>
        <p:grpSpPr>
          <a:xfrm>
            <a:off x="6635629" y="2866190"/>
            <a:ext cx="5233762" cy="751596"/>
            <a:chOff x="10313797" y="4533554"/>
            <a:chExt cx="5233762" cy="75159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FF9364-59BF-46C2-9E83-BCF044116862}"/>
                </a:ext>
              </a:extLst>
            </p:cNvPr>
            <p:cNvSpPr/>
            <p:nvPr/>
          </p:nvSpPr>
          <p:spPr>
            <a:xfrm>
              <a:off x="11246580" y="4680630"/>
              <a:ext cx="4300979" cy="604520"/>
            </a:xfrm>
            <a:prstGeom prst="rect">
              <a:avLst/>
            </a:prstGeom>
            <a:noFill/>
            <a:ln w="28575">
              <a:solidFill>
                <a:srgbClr val="C6824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492F5328-0294-C93C-90D5-DF24001FB730}"/>
                </a:ext>
              </a:extLst>
            </p:cNvPr>
            <p:cNvSpPr txBox="1"/>
            <p:nvPr/>
          </p:nvSpPr>
          <p:spPr>
            <a:xfrm>
              <a:off x="11607733" y="4798224"/>
              <a:ext cx="3898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Arial Black" panose="020B0A04020102020204" pitchFamily="34" charset="0"/>
                </a:rPr>
                <a:t>AMELIORATION A APPORTER</a:t>
              </a:r>
            </a:p>
          </p:txBody>
        </p: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A075F11D-FBBD-AC78-AC9E-B1D0FA51D1CC}"/>
                </a:ext>
              </a:extLst>
            </p:cNvPr>
            <p:cNvGrpSpPr/>
            <p:nvPr/>
          </p:nvGrpSpPr>
          <p:grpSpPr>
            <a:xfrm>
              <a:off x="10313797" y="4533554"/>
              <a:ext cx="638697" cy="638697"/>
              <a:chOff x="9370221" y="1176711"/>
              <a:chExt cx="638697" cy="638697"/>
            </a:xfrm>
          </p:grpSpPr>
          <p:sp>
            <p:nvSpPr>
              <p:cNvPr id="78" name="Rectangle : coins arrondis 77">
                <a:extLst>
                  <a:ext uri="{FF2B5EF4-FFF2-40B4-BE49-F238E27FC236}">
                    <a16:creationId xmlns:a16="http://schemas.microsoft.com/office/drawing/2014/main" id="{221AF9A3-AE62-BB02-4E81-61E076632F56}"/>
                  </a:ext>
                </a:extLst>
              </p:cNvPr>
              <p:cNvSpPr/>
              <p:nvPr/>
            </p:nvSpPr>
            <p:spPr>
              <a:xfrm rot="18787412">
                <a:off x="9370221" y="1176711"/>
                <a:ext cx="638697" cy="638697"/>
              </a:xfrm>
              <a:prstGeom prst="roundRect">
                <a:avLst/>
              </a:prstGeom>
              <a:solidFill>
                <a:srgbClr val="C682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0966C72C-BE26-9F79-D475-CD5F1B7F69C8}"/>
                  </a:ext>
                </a:extLst>
              </p:cNvPr>
              <p:cNvSpPr txBox="1"/>
              <p:nvPr/>
            </p:nvSpPr>
            <p:spPr>
              <a:xfrm>
                <a:off x="9443347" y="1326631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03</a:t>
                </a:r>
              </a:p>
            </p:txBody>
          </p:sp>
        </p:grpSp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C58454F7-4DBF-C237-7218-ACBDA788E580}"/>
              </a:ext>
            </a:extLst>
          </p:cNvPr>
          <p:cNvGrpSpPr/>
          <p:nvPr/>
        </p:nvGrpSpPr>
        <p:grpSpPr>
          <a:xfrm>
            <a:off x="6003163" y="4014560"/>
            <a:ext cx="6361402" cy="739017"/>
            <a:chOff x="10069881" y="4263540"/>
            <a:chExt cx="5990081" cy="739017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869C380-7AA6-3017-8F7A-A24A18A395B2}"/>
                </a:ext>
              </a:extLst>
            </p:cNvPr>
            <p:cNvSpPr/>
            <p:nvPr/>
          </p:nvSpPr>
          <p:spPr>
            <a:xfrm>
              <a:off x="10827873" y="4398037"/>
              <a:ext cx="4868074" cy="604520"/>
            </a:xfrm>
            <a:prstGeom prst="rect">
              <a:avLst/>
            </a:prstGeom>
            <a:noFill/>
            <a:ln w="28575">
              <a:solidFill>
                <a:srgbClr val="C6824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9672AEBC-DB45-61F9-4304-3F307ABE55EB}"/>
                </a:ext>
              </a:extLst>
            </p:cNvPr>
            <p:cNvSpPr txBox="1"/>
            <p:nvPr/>
          </p:nvSpPr>
          <p:spPr>
            <a:xfrm>
              <a:off x="10958913" y="4515602"/>
              <a:ext cx="510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Arial Black" panose="020B0A04020102020204" pitchFamily="34" charset="0"/>
                </a:rPr>
                <a:t>CONDITIONS DE TRAVAIL EN SERVICE</a:t>
              </a:r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41E4837A-D234-6E14-76B3-424ED7BF26A9}"/>
                </a:ext>
              </a:extLst>
            </p:cNvPr>
            <p:cNvGrpSpPr/>
            <p:nvPr/>
          </p:nvGrpSpPr>
          <p:grpSpPr>
            <a:xfrm>
              <a:off x="10069881" y="4263540"/>
              <a:ext cx="638697" cy="638697"/>
              <a:chOff x="9370221" y="1176711"/>
              <a:chExt cx="638697" cy="638697"/>
            </a:xfrm>
          </p:grpSpPr>
          <p:sp>
            <p:nvSpPr>
              <p:cNvPr id="85" name="Rectangle : coins arrondis 84">
                <a:extLst>
                  <a:ext uri="{FF2B5EF4-FFF2-40B4-BE49-F238E27FC236}">
                    <a16:creationId xmlns:a16="http://schemas.microsoft.com/office/drawing/2014/main" id="{8299B8A3-F207-DE98-3577-DD9DD48949BC}"/>
                  </a:ext>
                </a:extLst>
              </p:cNvPr>
              <p:cNvSpPr/>
              <p:nvPr/>
            </p:nvSpPr>
            <p:spPr>
              <a:xfrm rot="18787412">
                <a:off x="9370221" y="1176711"/>
                <a:ext cx="638697" cy="638697"/>
              </a:xfrm>
              <a:prstGeom prst="roundRect">
                <a:avLst/>
              </a:prstGeom>
              <a:solidFill>
                <a:srgbClr val="C682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AAA90D7D-B49A-2A58-B7C2-14FD7D8063BC}"/>
                  </a:ext>
                </a:extLst>
              </p:cNvPr>
              <p:cNvSpPr txBox="1"/>
              <p:nvPr/>
            </p:nvSpPr>
            <p:spPr>
              <a:xfrm>
                <a:off x="9443347" y="1326631"/>
                <a:ext cx="463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04</a:t>
                </a:r>
              </a:p>
            </p:txBody>
          </p:sp>
        </p:grp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241D690-EDCC-7A10-A0BA-8B9F10E27CD4}"/>
              </a:ext>
            </a:extLst>
          </p:cNvPr>
          <p:cNvGrpSpPr/>
          <p:nvPr/>
        </p:nvGrpSpPr>
        <p:grpSpPr>
          <a:xfrm>
            <a:off x="-17804" y="1321037"/>
            <a:ext cx="5811694" cy="4470399"/>
            <a:chOff x="0" y="1193796"/>
            <a:chExt cx="5811694" cy="44703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4F5311-3E09-7B4F-4936-3E718F9ED7C3}"/>
                </a:ext>
              </a:extLst>
            </p:cNvPr>
            <p:cNvSpPr/>
            <p:nvPr/>
          </p:nvSpPr>
          <p:spPr>
            <a:xfrm>
              <a:off x="0" y="1193796"/>
              <a:ext cx="3647066" cy="4470399"/>
            </a:xfrm>
            <a:prstGeom prst="rect">
              <a:avLst/>
            </a:prstGeom>
            <a:solidFill>
              <a:srgbClr val="C682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A6BE4599-AEB0-B5CA-7854-3395DE26D6EA}"/>
                </a:ext>
              </a:extLst>
            </p:cNvPr>
            <p:cNvSpPr/>
            <p:nvPr/>
          </p:nvSpPr>
          <p:spPr>
            <a:xfrm rot="18584719">
              <a:off x="1524885" y="1285592"/>
              <a:ext cx="4286809" cy="4286809"/>
            </a:xfrm>
            <a:prstGeom prst="roundRect">
              <a:avLst/>
            </a:prstGeom>
            <a:solidFill>
              <a:srgbClr val="C682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825DF906-A7F3-7480-9201-5D4B6373272B}"/>
                </a:ext>
              </a:extLst>
            </p:cNvPr>
            <p:cNvSpPr/>
            <p:nvPr/>
          </p:nvSpPr>
          <p:spPr>
            <a:xfrm rot="18584719">
              <a:off x="2029707" y="1790413"/>
              <a:ext cx="3277163" cy="3277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0742F69C-9009-B95D-B99B-74B148CAD402}"/>
                </a:ext>
              </a:extLst>
            </p:cNvPr>
            <p:cNvSpPr txBox="1"/>
            <p:nvPr/>
          </p:nvSpPr>
          <p:spPr>
            <a:xfrm>
              <a:off x="2576099" y="2900731"/>
              <a:ext cx="214193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000" b="1" dirty="0">
                  <a:latin typeface="Bahnschrift" panose="020B0502040204020203" pitchFamily="34" charset="0"/>
                </a:rPr>
                <a:t>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9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249B89-0BCB-B963-AA1B-8CD1AC6BFF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symbole, Emblème, logo&#10;&#10;Description générée automatiquement">
            <a:extLst>
              <a:ext uri="{FF2B5EF4-FFF2-40B4-BE49-F238E27FC236}">
                <a16:creationId xmlns:a16="http://schemas.microsoft.com/office/drawing/2014/main" id="{750A4BA2-4807-E254-1F55-FBD5FB528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71" y="1318685"/>
            <a:ext cx="2601592" cy="184693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09FC1B-A3F5-D93B-DE12-597BD544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100" b="1" kern="1200" dirty="0">
                <a:solidFill>
                  <a:schemeClr val="bg1"/>
                </a:solidFill>
                <a:latin typeface="Bahnschrift" panose="020B0502040204020203" pitchFamily="34" charset="0"/>
              </a:rPr>
              <a:t>01-</a:t>
            </a:r>
            <a:r>
              <a:rPr lang="en-US" sz="4100" b="1" dirty="0">
                <a:solidFill>
                  <a:schemeClr val="bg1"/>
                </a:solidFill>
                <a:latin typeface="Bahnschrift" panose="020B0502040204020203" pitchFamily="34" charset="0"/>
              </a:rPr>
              <a:t>1</a:t>
            </a:r>
            <a:r>
              <a:rPr lang="en-US" sz="4100" b="1" kern="1200" dirty="0">
                <a:solidFill>
                  <a:schemeClr val="bg1"/>
                </a:solidFill>
                <a:latin typeface="Bahnschrift" panose="020B0502040204020203" pitchFamily="34" charset="0"/>
              </a:rPr>
              <a:t> PRESENTATION DES PROJETS ET FORMATIONS</a:t>
            </a:r>
          </a:p>
        </p:txBody>
      </p:sp>
      <p:grpSp>
        <p:nvGrpSpPr>
          <p:cNvPr id="24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79391917-FAC3-2178-39C4-FE2D273073CC}"/>
              </a:ext>
            </a:extLst>
          </p:cNvPr>
          <p:cNvSpPr txBox="1"/>
          <p:nvPr/>
        </p:nvSpPr>
        <p:spPr>
          <a:xfrm>
            <a:off x="6477270" y="1130846"/>
            <a:ext cx="4974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Bahnschrift" panose="020B0502040204020203" pitchFamily="34" charset="0"/>
              </a:rPr>
              <a:t>Création du site web d’EYELE: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Réalisation de la maquette avec l’outil Figma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Frontend du site web (aspect visuel du site)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Backend du site web (aspect fonctionnel : enregistrement et connexion des utilisateurs avec authentification simple ou google et Facebook)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Tests unitaires et fonctionnels.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21038" y="2401083"/>
            <a:ext cx="2712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fr-F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en-US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6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492DB2-228B-1C5D-EA4F-D1B04701A312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365" name="Oval 13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DF38B62-B299-D16F-720D-2C564E3B0242}"/>
              </a:ext>
            </a:extLst>
          </p:cNvPr>
          <p:cNvSpPr txBox="1"/>
          <p:nvPr/>
        </p:nvSpPr>
        <p:spPr>
          <a:xfrm>
            <a:off x="1195001" y="1904424"/>
            <a:ext cx="4153191" cy="3587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  <a:ea typeface="+mj-ea"/>
                <a:cs typeface="+mj-cs"/>
              </a:rPr>
              <a:t>01-2 PRESENTATION DES PROJETS ET FORMATIONS</a:t>
            </a:r>
          </a:p>
        </p:txBody>
      </p:sp>
      <p:grpSp>
        <p:nvGrpSpPr>
          <p:cNvPr id="366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4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5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68" name="ZoneTexte 367">
            <a:extLst>
              <a:ext uri="{FF2B5EF4-FFF2-40B4-BE49-F238E27FC236}">
                <a16:creationId xmlns:a16="http://schemas.microsoft.com/office/drawing/2014/main" id="{502A02C8-E040-0593-84F4-F0C0E80209D7}"/>
              </a:ext>
            </a:extLst>
          </p:cNvPr>
          <p:cNvSpPr txBox="1"/>
          <p:nvPr/>
        </p:nvSpPr>
        <p:spPr>
          <a:xfrm>
            <a:off x="6477270" y="753681"/>
            <a:ext cx="4998121" cy="57072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0000"/>
                </a:solidFill>
                <a:latin typeface="Bahnschrift" panose="020B0502040204020203" pitchFamily="34" charset="0"/>
              </a:rPr>
              <a:t>Création de l’application web DIBIYE: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Bahnschrift" panose="020B0502040204020203" pitchFamily="34" charset="0"/>
              </a:rPr>
              <a:t>Analyse des besoins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Bahnschrift" panose="020B0502040204020203" pitchFamily="34" charset="0"/>
              </a:rPr>
              <a:t>Modélisation avec la méthode UML (Unified Modeling Language) </a:t>
            </a:r>
            <a:r>
              <a:rPr lang="fr-FR" sz="2600" dirty="0">
                <a:solidFill>
                  <a:schemeClr val="bg1"/>
                </a:solidFill>
                <a:latin typeface="Bahnschrift" panose="020B0502040204020203" pitchFamily="34" charset="0"/>
              </a:rPr>
              <a:t>est un langage de modélisation objet qui permet grâce à ces diagrammes de représenter l’architecture et le fonctionnement des systèmes informatiques</a:t>
            </a:r>
            <a:r>
              <a:rPr lang="fr-FR" sz="2600" dirty="0">
                <a:latin typeface="Bahnschrift" panose="020B0502040204020203" pitchFamily="34" charset="0"/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600" dirty="0">
              <a:latin typeface="Bahnschrift" panose="020B0502040204020203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Bahnschrift" panose="020B0502040204020203" pitchFamily="34" charset="0"/>
              </a:rPr>
              <a:t>Réalisation de la maquette avec Figma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Bahnschrift" panose="020B0502040204020203" pitchFamily="34" charset="0"/>
              </a:rPr>
              <a:t>Création des différents composants réutilisables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Bahnschrift" panose="020B0502040204020203" pitchFamily="34" charset="0"/>
              </a:rPr>
              <a:t>Création du projet avec la partie frontend et backend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Bahnschrift" panose="020B0502040204020203" pitchFamily="34" charset="0"/>
              </a:rPr>
              <a:t>Utilisation des composants dans le frontend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Bahnschrift" panose="020B0502040204020203" pitchFamily="34" charset="0"/>
              </a:rPr>
              <a:t>Création de l’API d’enregistrement et de connexion des utilisateurs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Bahnschrift" panose="020B0502040204020203" pitchFamily="34" charset="0"/>
              </a:rPr>
              <a:t>Création de l’API de modification des informations du profil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Bahnschrift" panose="020B0502040204020203" pitchFamily="34" charset="0"/>
              </a:rPr>
              <a:t>Création de l’API de récupération des données vers la base de données.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ABEEE0C-C9E5-7C2C-66A8-53358C138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215" y="961368"/>
            <a:ext cx="2914899" cy="100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7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BC22211-08A7-9ACD-CCEC-5BC47C4EED7C}"/>
              </a:ext>
            </a:extLst>
          </p:cNvPr>
          <p:cNvSpPr txBox="1"/>
          <p:nvPr/>
        </p:nvSpPr>
        <p:spPr>
          <a:xfrm>
            <a:off x="2199067" y="433137"/>
            <a:ext cx="8629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latin typeface="Bahnschrift" panose="020B0502040204020203" pitchFamily="34" charset="0"/>
              </a:rPr>
              <a:t>01-3</a:t>
            </a:r>
            <a:r>
              <a:rPr lang="fr-FR" sz="2800" dirty="0">
                <a:latin typeface="Bahnschrift" panose="020B0502040204020203" pitchFamily="34" charset="0"/>
              </a:rPr>
              <a:t>  </a:t>
            </a:r>
            <a:r>
              <a:rPr lang="fr-FR" sz="2800" b="1" dirty="0">
                <a:latin typeface="Bahnschrift" panose="020B0502040204020203" pitchFamily="34" charset="0"/>
              </a:rPr>
              <a:t>PRESENTATION DES PROJETS ET FORMATIONS</a:t>
            </a:r>
            <a:endParaRPr lang="fr-CM" sz="2800" b="1" dirty="0">
              <a:latin typeface="Bahnschrift" panose="020B0502040204020203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5CEA2A-AF84-DCD9-4B2B-AB347F672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2" y="930057"/>
            <a:ext cx="2762447" cy="1684419"/>
          </a:xfrm>
          <a:prstGeom prst="rect">
            <a:avLst/>
          </a:prstGeom>
        </p:spPr>
      </p:pic>
      <p:pic>
        <p:nvPicPr>
          <p:cNvPr id="8" name="Image 7" descr="Une image contenant texte, logo, Graphique, Police&#10;&#10;Description générée automatiquement">
            <a:extLst>
              <a:ext uri="{FF2B5EF4-FFF2-40B4-BE49-F238E27FC236}">
                <a16:creationId xmlns:a16="http://schemas.microsoft.com/office/drawing/2014/main" id="{6034CD62-D91C-9991-3B94-003C36F74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99285"/>
            <a:ext cx="2217777" cy="739787"/>
          </a:xfrm>
          <a:prstGeom prst="rect">
            <a:avLst/>
          </a:prstGeom>
        </p:spPr>
      </p:pic>
      <p:pic>
        <p:nvPicPr>
          <p:cNvPr id="10" name="Image 9" descr="Une image contenant Police, Graphique, logo, symbole&#10;&#10;Description générée automatiquement">
            <a:extLst>
              <a:ext uri="{FF2B5EF4-FFF2-40B4-BE49-F238E27FC236}">
                <a16:creationId xmlns:a16="http://schemas.microsoft.com/office/drawing/2014/main" id="{3464495A-FB92-B711-E9DF-1EEF719B1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28" y="3320718"/>
            <a:ext cx="1859703" cy="1046747"/>
          </a:xfrm>
          <a:prstGeom prst="rect">
            <a:avLst/>
          </a:prstGeom>
        </p:spPr>
      </p:pic>
      <p:pic>
        <p:nvPicPr>
          <p:cNvPr id="12" name="Image 11" descr="Une image contenant Graphique, Police, graphisme, conception&#10;&#10;Description générée automatiquement">
            <a:extLst>
              <a:ext uri="{FF2B5EF4-FFF2-40B4-BE49-F238E27FC236}">
                <a16:creationId xmlns:a16="http://schemas.microsoft.com/office/drawing/2014/main" id="{33C2F505-63D0-3D5F-669E-EA2E8D6C26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368276"/>
            <a:ext cx="1903258" cy="95162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11D4262-8E01-12B3-02CC-1EEE90C03917}"/>
              </a:ext>
            </a:extLst>
          </p:cNvPr>
          <p:cNvSpPr txBox="1"/>
          <p:nvPr/>
        </p:nvSpPr>
        <p:spPr>
          <a:xfrm>
            <a:off x="2370221" y="2307826"/>
            <a:ext cx="3597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" panose="020B0502040204020203" pitchFamily="34" charset="0"/>
              </a:rPr>
              <a:t>Figma est un outil pour le design et le prototypage des maquettes d’applications web, mobiles et desktops</a:t>
            </a:r>
            <a:endParaRPr lang="fr-CM" dirty="0">
              <a:latin typeface="Bahnschrift" panose="020B0502040204020203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6F5D417-1CAA-7944-16DE-7AC6274D9313}"/>
              </a:ext>
            </a:extLst>
          </p:cNvPr>
          <p:cNvSpPr txBox="1"/>
          <p:nvPr/>
        </p:nvSpPr>
        <p:spPr>
          <a:xfrm>
            <a:off x="8313776" y="2357647"/>
            <a:ext cx="3878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" panose="020B0502040204020203" pitchFamily="34" charset="0"/>
              </a:rPr>
              <a:t>Django est un Framework python qui permet de développer un backend d’applications solide, de manière fluide et rapide</a:t>
            </a:r>
            <a:r>
              <a:rPr lang="fr-FR" dirty="0"/>
              <a:t>	</a:t>
            </a:r>
            <a:endParaRPr lang="fr-CM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4F189A9-6BCF-F5D4-26D7-312AE77968F5}"/>
              </a:ext>
            </a:extLst>
          </p:cNvPr>
          <p:cNvSpPr txBox="1"/>
          <p:nvPr/>
        </p:nvSpPr>
        <p:spPr>
          <a:xfrm>
            <a:off x="2370221" y="4214397"/>
            <a:ext cx="3116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" panose="020B0502040204020203" pitchFamily="34" charset="0"/>
              </a:rPr>
              <a:t>React est un Framework JavaScript permettant de rendre le développement rapide avec le développement des composants réutilisables</a:t>
            </a:r>
            <a:endParaRPr lang="fr-CM" dirty="0">
              <a:latin typeface="Bahnschrift" panose="020B0502040204020203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FA40D7-7C77-7C29-4C32-013F6CF6F877}"/>
              </a:ext>
            </a:extLst>
          </p:cNvPr>
          <p:cNvSpPr txBox="1"/>
          <p:nvPr/>
        </p:nvSpPr>
        <p:spPr>
          <a:xfrm>
            <a:off x="8313776" y="4214397"/>
            <a:ext cx="3609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" panose="020B0502040204020203" pitchFamily="34" charset="0"/>
              </a:rPr>
              <a:t>Tailwindcss est une bibliothèque Css qui facilite la réécriture du Css natif avec un moyen simple de manipulation du responsive</a:t>
            </a:r>
            <a:endParaRPr lang="fr-CM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48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5BDCC8-77EF-BC2B-468F-1072570FA250}"/>
              </a:ext>
            </a:extLst>
          </p:cNvPr>
          <p:cNvSpPr/>
          <p:nvPr/>
        </p:nvSpPr>
        <p:spPr>
          <a:xfrm flipH="1">
            <a:off x="0" y="0"/>
            <a:ext cx="12191999" cy="6925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M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C5B693-60A4-35A4-11CB-706D7381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245978"/>
            <a:ext cx="10303902" cy="517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b="1" kern="1200" dirty="0">
                <a:latin typeface="Bahnschrift" panose="020B0502040204020203" pitchFamily="34" charset="0"/>
              </a:rPr>
              <a:t>02-DIFFICULTES RENCONTREES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67EA20-5486-25D5-1BD8-C1D6B1D7D4AD}"/>
              </a:ext>
            </a:extLst>
          </p:cNvPr>
          <p:cNvSpPr txBox="1"/>
          <p:nvPr/>
        </p:nvSpPr>
        <p:spPr>
          <a:xfrm>
            <a:off x="5261922" y="4425318"/>
            <a:ext cx="6254883" cy="3693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b="1" kern="1200" dirty="0">
                <a:solidFill>
                  <a:srgbClr val="C00000"/>
                </a:solidFill>
                <a:latin typeface="Bahnschrift" panose="020B0502040204020203" pitchFamily="34" charset="0"/>
              </a:rPr>
              <a:t>Analyse des besoins pas faite de manière approfondie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D015A55-A7D3-2F19-E87E-A7B08FFA5CB1}"/>
              </a:ext>
            </a:extLst>
          </p:cNvPr>
          <p:cNvSpPr txBox="1"/>
          <p:nvPr/>
        </p:nvSpPr>
        <p:spPr>
          <a:xfrm>
            <a:off x="1551092" y="1422652"/>
            <a:ext cx="654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C00000"/>
                </a:solidFill>
                <a:latin typeface="Bahnschrift" panose="020B0502040204020203" pitchFamily="34" charset="0"/>
              </a:rPr>
              <a:t>Modélisation complètement absente lors du premier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2B89BF0-6ED3-B8C8-BDB6-DDCB0355156F}"/>
              </a:ext>
            </a:extLst>
          </p:cNvPr>
          <p:cNvSpPr txBox="1"/>
          <p:nvPr/>
        </p:nvSpPr>
        <p:spPr>
          <a:xfrm>
            <a:off x="2159756" y="1922657"/>
            <a:ext cx="935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C00000"/>
                </a:solidFill>
                <a:latin typeface="Bahnschrift" panose="020B0502040204020203" pitchFamily="34" charset="0"/>
              </a:rPr>
              <a:t>Difficulté à assimiler les nouvelles notions du backend avec l’apprentissage de Django</a:t>
            </a:r>
          </a:p>
        </p:txBody>
      </p:sp>
      <p:sp>
        <p:nvSpPr>
          <p:cNvPr id="16" name="ZoneTexte 9">
            <a:extLst>
              <a:ext uri="{FF2B5EF4-FFF2-40B4-BE49-F238E27FC236}">
                <a16:creationId xmlns:a16="http://schemas.microsoft.com/office/drawing/2014/main" id="{0467EA20-5486-25D5-1BD8-C1D6B1D7D4AD}"/>
              </a:ext>
            </a:extLst>
          </p:cNvPr>
          <p:cNvSpPr txBox="1"/>
          <p:nvPr/>
        </p:nvSpPr>
        <p:spPr>
          <a:xfrm>
            <a:off x="2815778" y="2480914"/>
            <a:ext cx="371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C00000"/>
                </a:solidFill>
                <a:latin typeface="Bahnschrift" panose="020B0502040204020203" pitchFamily="34" charset="0"/>
              </a:rPr>
              <a:t>Un suivi pas toujours technique</a:t>
            </a:r>
          </a:p>
        </p:txBody>
      </p:sp>
      <p:sp>
        <p:nvSpPr>
          <p:cNvPr id="18" name="ZoneTexte 10">
            <a:extLst>
              <a:ext uri="{FF2B5EF4-FFF2-40B4-BE49-F238E27FC236}">
                <a16:creationId xmlns:a16="http://schemas.microsoft.com/office/drawing/2014/main" id="{0D015A55-A7D3-2F19-E87E-A7B08FFA5CB1}"/>
              </a:ext>
            </a:extLst>
          </p:cNvPr>
          <p:cNvSpPr txBox="1"/>
          <p:nvPr/>
        </p:nvSpPr>
        <p:spPr>
          <a:xfrm>
            <a:off x="3549019" y="3065579"/>
            <a:ext cx="583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C00000"/>
                </a:solidFill>
                <a:latin typeface="Bahnschrift" panose="020B0502040204020203" pitchFamily="34" charset="0"/>
              </a:rPr>
              <a:t>Difficulté de s’adapter pour le design des maquettes</a:t>
            </a:r>
          </a:p>
        </p:txBody>
      </p:sp>
      <p:sp>
        <p:nvSpPr>
          <p:cNvPr id="19" name="ZoneTexte 10">
            <a:extLst>
              <a:ext uri="{FF2B5EF4-FFF2-40B4-BE49-F238E27FC236}">
                <a16:creationId xmlns:a16="http://schemas.microsoft.com/office/drawing/2014/main" id="{0D015A55-A7D3-2F19-E87E-A7B08FFA5CB1}"/>
              </a:ext>
            </a:extLst>
          </p:cNvPr>
          <p:cNvSpPr txBox="1"/>
          <p:nvPr/>
        </p:nvSpPr>
        <p:spPr>
          <a:xfrm>
            <a:off x="4353217" y="3689435"/>
            <a:ext cx="435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fr-FR" b="1" dirty="0">
                <a:solidFill>
                  <a:srgbClr val="C00000"/>
                </a:solidFill>
                <a:latin typeface="Bahnschrift" panose="020B0502040204020203" pitchFamily="34" charset="0"/>
              </a:rPr>
              <a:t>La gestion des taches et des horaires</a:t>
            </a:r>
          </a:p>
        </p:txBody>
      </p:sp>
    </p:spTree>
    <p:extLst>
      <p:ext uri="{BB962C8B-B14F-4D97-AF65-F5344CB8AC3E}">
        <p14:creationId xmlns:p14="http://schemas.microsoft.com/office/powerpoint/2010/main" val="3579373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175A65-42BE-4FDF-8AD0-5AC1CB9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ques financiers sur un écran sombre">
            <a:extLst>
              <a:ext uri="{FF2B5EF4-FFF2-40B4-BE49-F238E27FC236}">
                <a16:creationId xmlns:a16="http://schemas.microsoft.com/office/drawing/2014/main" id="{A122A048-30F7-1199-8189-91E7D1A0E9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9976"/>
          <a:stretch/>
        </p:blipFill>
        <p:spPr>
          <a:xfrm>
            <a:off x="20" y="-3"/>
            <a:ext cx="12188762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65F5BBD-C269-332F-4971-1EBEDAB8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18" y="145897"/>
            <a:ext cx="10599763" cy="515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03-AMELIORATION A APPORTER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7674" y="807634"/>
            <a:ext cx="10758208" cy="887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>
                <a:latin typeface="Bahnschrift" panose="020B0502040204020203" pitchFamily="34" charset="0"/>
              </a:rPr>
              <a:t>Depuis notre arrivé à DIBIYE les activités se passent plutôt bien mais il y a toujours certains points sur lesquels on pourrait apporter des modifications si nécessaire. Les suggestions à mon niveau sont les suivantes: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fr-FR" dirty="0">
                <a:latin typeface="Bahnschrift" panose="020B0502040204020203" pitchFamily="34" charset="0"/>
              </a:rPr>
              <a:t>Elargir le champ d’activité pour donner la possibilité de travailler sur des projets plus complexes et qui demande beaucoup de concentration et d’application.</a:t>
            </a:r>
          </a:p>
          <a:p>
            <a:pPr>
              <a:spcAft>
                <a:spcPts val="600"/>
              </a:spcAft>
            </a:pPr>
            <a:endParaRPr lang="fr-FR" dirty="0">
              <a:latin typeface="Bahnschrift" panose="020B0502040204020203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fr-FR" dirty="0">
                <a:latin typeface="Bahnschrift" panose="020B0502040204020203" pitchFamily="34" charset="0"/>
              </a:rPr>
              <a:t>Réduire les réunions à une seule qui sera plus technique afin de présenter les avancées mais aussi de répondre aux difficultés que rencontrent les stagiaires à ce moment précis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fr-FR" dirty="0">
              <a:latin typeface="Bahnschrift" panose="020B0502040204020203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fr-FR" dirty="0">
                <a:latin typeface="Bahnschrift" panose="020B0502040204020203" pitchFamily="34" charset="0"/>
              </a:rPr>
              <a:t>Donner la possibilité à un employé ou un stagiaire d’apporter un plus avec des propositions des projets </a:t>
            </a:r>
          </a:p>
          <a:p>
            <a:pPr>
              <a:spcAft>
                <a:spcPts val="600"/>
              </a:spcAft>
            </a:pPr>
            <a:endParaRPr lang="fr-FR" dirty="0">
              <a:latin typeface="Bahnschrift" panose="020B0502040204020203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fr-FR" dirty="0">
                <a:latin typeface="Bahnschrift" panose="020B0502040204020203" pitchFamily="34" charset="0"/>
              </a:rPr>
              <a:t> Donner la possibilité aux étudiants de faire des stages académiques pour leur projet d’études ainsi se faire une renommer et aussi agrandir la structure</a:t>
            </a:r>
          </a:p>
          <a:p>
            <a:pPr>
              <a:spcAft>
                <a:spcPts val="600"/>
              </a:spcAft>
            </a:pPr>
            <a:endParaRPr lang="fr-FR" dirty="0">
              <a:latin typeface="Bahnschrift" panose="020B0502040204020203" pitchFamily="34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fr-FR" dirty="0">
                <a:latin typeface="Bahnschrift" panose="020B0502040204020203" pitchFamily="34" charset="0"/>
              </a:rPr>
              <a:t>Lorsqu’il s’agit de projet, un projet informatique est composé des architectes, des designers, des développeurs (frontend et backend) et des testeurs faut être en même de définir les rôles: Je prends mon exemple je ne suis pas très à l’aise lorsqu’il s’agit du design ce qui fait j’ai du mal à produire quelque chose de très moderne ou plus conviviale.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fr-FR" dirty="0">
              <a:latin typeface="Bahnschrift" panose="020B0502040204020203" pitchFamily="34" charset="0"/>
            </a:endParaRPr>
          </a:p>
          <a:p>
            <a:pPr>
              <a:spcAft>
                <a:spcPts val="600"/>
              </a:spcAft>
            </a:pPr>
            <a:endParaRPr lang="fr-FR" dirty="0">
              <a:latin typeface="Bahnschrift" panose="020B0502040204020203" pitchFamily="34" charset="0"/>
            </a:endParaRPr>
          </a:p>
          <a:p>
            <a:pPr>
              <a:spcAft>
                <a:spcPts val="600"/>
              </a:spcAft>
            </a:pPr>
            <a:endParaRPr lang="fr-FR" dirty="0">
              <a:latin typeface="Bahnschrift" panose="020B0502040204020203" pitchFamily="34" charset="0"/>
            </a:endParaRPr>
          </a:p>
          <a:p>
            <a:pPr>
              <a:spcAft>
                <a:spcPts val="600"/>
              </a:spcAft>
            </a:pPr>
            <a:endParaRPr lang="fr-FR" dirty="0">
              <a:latin typeface="Bahnschrift" panose="020B0502040204020203" pitchFamily="34" charset="0"/>
            </a:endParaRPr>
          </a:p>
          <a:p>
            <a:pPr>
              <a:spcAft>
                <a:spcPts val="600"/>
              </a:spcAft>
            </a:pPr>
            <a:endParaRPr lang="fr-FR" dirty="0">
              <a:latin typeface="Bahnschrift" panose="020B0502040204020203" pitchFamily="34" charset="0"/>
            </a:endParaRPr>
          </a:p>
          <a:p>
            <a:pPr>
              <a:spcAft>
                <a:spcPts val="600"/>
              </a:spcAft>
            </a:pPr>
            <a:endParaRPr lang="fr-FR" dirty="0">
              <a:latin typeface="Bahnschrift" panose="020B0502040204020203" pitchFamily="34" charset="0"/>
            </a:endParaRPr>
          </a:p>
          <a:p>
            <a:pPr>
              <a:spcAft>
                <a:spcPts val="600"/>
              </a:spcAft>
            </a:pPr>
            <a:endParaRPr lang="fr-FR" dirty="0">
              <a:latin typeface="Bahnschrift" panose="020B0502040204020203" pitchFamily="34" charset="0"/>
            </a:endParaRPr>
          </a:p>
          <a:p>
            <a:pPr>
              <a:spcAft>
                <a:spcPts val="600"/>
              </a:spcAft>
            </a:pPr>
            <a:endParaRPr lang="fr-FR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866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82CD0D-2106-3403-E6B8-E546ADE6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31" y="220197"/>
            <a:ext cx="10314486" cy="5618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kern="1200" dirty="0">
                <a:solidFill>
                  <a:schemeClr val="tx1"/>
                </a:solidFill>
                <a:latin typeface="Bahnschrift" panose="020B0502040204020203" pitchFamily="34" charset="0"/>
              </a:rPr>
              <a:t>04-CONDITIONS DE TRAVAIL EN SERVICE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D86F7EC-7D7A-5CAC-1A86-2EA13F1F84B9}"/>
              </a:ext>
            </a:extLst>
          </p:cNvPr>
          <p:cNvSpPr txBox="1"/>
          <p:nvPr/>
        </p:nvSpPr>
        <p:spPr>
          <a:xfrm>
            <a:off x="4872789" y="1552074"/>
            <a:ext cx="6448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Bahnschrift" panose="020B0502040204020203" pitchFamily="34" charset="0"/>
              </a:rPr>
              <a:t>	</a:t>
            </a:r>
            <a:r>
              <a:rPr lang="fr-FR">
                <a:latin typeface="Bahnschrift" panose="020B0502040204020203" pitchFamily="34" charset="0"/>
              </a:rPr>
              <a:t>Le cadre de </a:t>
            </a:r>
            <a:r>
              <a:rPr lang="fr-FR" dirty="0">
                <a:latin typeface="Bahnschrift" panose="020B0502040204020203" pitchFamily="34" charset="0"/>
              </a:rPr>
              <a:t>travail avec les collaborateurs est très convivial étant tous des jeunes le courant passe plus rapidement.</a:t>
            </a:r>
          </a:p>
          <a:p>
            <a:endParaRPr lang="fr-FR" dirty="0">
              <a:latin typeface="Bahnschrift" panose="020B0502040204020203" pitchFamily="34" charset="0"/>
            </a:endParaRPr>
          </a:p>
          <a:p>
            <a:r>
              <a:rPr lang="fr-FR" dirty="0">
                <a:latin typeface="Bahnschrift" panose="020B0502040204020203" pitchFamily="34" charset="0"/>
              </a:rPr>
              <a:t>	Au début généralement il y des appréhensions vues que la gestion de l’Homme n’est pas évidente et savoir s’intégrer dans le milieu professionnel est tout autant difficile avec eux ça a été plus aisé et facile.</a:t>
            </a:r>
          </a:p>
          <a:p>
            <a:endParaRPr lang="fr-FR" dirty="0">
              <a:latin typeface="Bahnschrift" panose="020B0502040204020203" pitchFamily="34" charset="0"/>
            </a:endParaRPr>
          </a:p>
          <a:p>
            <a:r>
              <a:rPr lang="fr-FR" dirty="0">
                <a:latin typeface="Bahnschrift" panose="020B0502040204020203" pitchFamily="34" charset="0"/>
              </a:rPr>
              <a:t>	Je les remercie tous.</a:t>
            </a:r>
            <a:endParaRPr lang="fr-CM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58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BF1FD5-9970-053F-FE59-4E64369FB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785" y="2651759"/>
            <a:ext cx="6996430" cy="155448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4000" b="1" dirty="0">
                <a:latin typeface="Bahnschrift" panose="020B0502040204020203" pitchFamily="34" charset="0"/>
              </a:rPr>
              <a:t>CONCLUSION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7D3C963-3E5A-521D-E284-5DEA332B12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6" b="14337"/>
          <a:stretch/>
        </p:blipFill>
        <p:spPr>
          <a:xfrm>
            <a:off x="9914573" y="802718"/>
            <a:ext cx="2010471" cy="165592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90A6EBD-D035-C5C5-D8EF-A509AFAFDA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6" b="14337"/>
          <a:stretch/>
        </p:blipFill>
        <p:spPr>
          <a:xfrm>
            <a:off x="587314" y="4693919"/>
            <a:ext cx="2010471" cy="165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8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622</Words>
  <Application>Microsoft Office PowerPoint</Application>
  <PresentationFormat>Grand écran</PresentationFormat>
  <Paragraphs>77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Bahnschrift</vt:lpstr>
      <vt:lpstr>Brush Script MT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01-1 PRESENTATION DES PROJETS ET FORMATIONS</vt:lpstr>
      <vt:lpstr>Présentation PowerPoint</vt:lpstr>
      <vt:lpstr>Présentation PowerPoint</vt:lpstr>
      <vt:lpstr>02-DIFFICULTES RENCONTREES</vt:lpstr>
      <vt:lpstr>03-AMELIORATION A APPORTER</vt:lpstr>
      <vt:lpstr>04-CONDITIONS DE TRAVAIL EN SERVICE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Cyrille Edgard NKENFACK</dc:creator>
  <cp:lastModifiedBy>Kamdem Frank</cp:lastModifiedBy>
  <cp:revision>56</cp:revision>
  <dcterms:created xsi:type="dcterms:W3CDTF">2024-07-18T21:53:12Z</dcterms:created>
  <dcterms:modified xsi:type="dcterms:W3CDTF">2024-08-29T15:36:14Z</dcterms:modified>
</cp:coreProperties>
</file>