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sldIdLst>
    <p:sldId id="338" r:id="rId4"/>
    <p:sldId id="349" r:id="rId5"/>
    <p:sldId id="309" r:id="rId6"/>
    <p:sldId id="313" r:id="rId7"/>
    <p:sldId id="316" r:id="rId8"/>
    <p:sldId id="310" r:id="rId9"/>
    <p:sldId id="341" r:id="rId10"/>
    <p:sldId id="344" r:id="rId11"/>
    <p:sldId id="343" r:id="rId12"/>
    <p:sldId id="342" r:id="rId13"/>
    <p:sldId id="347" r:id="rId14"/>
    <p:sldId id="348" r:id="rId15"/>
    <p:sldId id="345" r:id="rId16"/>
    <p:sldId id="346" r:id="rId17"/>
    <p:sldId id="30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73" autoAdjust="0"/>
    <p:restoredTop sz="94660"/>
  </p:normalViewPr>
  <p:slideViewPr>
    <p:cSldViewPr snapToGrid="0" showGuides="1">
      <p:cViewPr varScale="1">
        <p:scale>
          <a:sx n="63" d="100"/>
          <a:sy n="63" d="100"/>
        </p:scale>
        <p:origin x="729"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7F83582-CE09-46A9-BA33-433431B34F1D}"/>
              </a:ext>
            </a:extLst>
          </p:cNvPr>
          <p:cNvGrpSpPr/>
          <p:nvPr userDrawn="1"/>
        </p:nvGrpSpPr>
        <p:grpSpPr>
          <a:xfrm>
            <a:off x="530427" y="2433315"/>
            <a:ext cx="5373985" cy="2952641"/>
            <a:chOff x="-548507" y="477868"/>
            <a:chExt cx="11570449" cy="6357177"/>
          </a:xfrm>
        </p:grpSpPr>
        <p:sp>
          <p:nvSpPr>
            <p:cNvPr id="11" name="Freeform: Shape 10">
              <a:extLst>
                <a:ext uri="{FF2B5EF4-FFF2-40B4-BE49-F238E27FC236}">
                  <a16:creationId xmlns:a16="http://schemas.microsoft.com/office/drawing/2014/main" id="{EF8F49AE-CC30-40F1-8F39-B2AF1FD6C7C9}"/>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DC3F472-9CDB-4CD5-B893-A42C2816E18C}"/>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33BBB0C-24BB-47F4-B62D-F277EF62987C}"/>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4A5A8FFC-B951-4241-BE74-98D03C5E8AC9}"/>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C69E1E6D-8345-4CD7-B87E-446A5EC8AA47}"/>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6" name="Group 15">
              <a:extLst>
                <a:ext uri="{FF2B5EF4-FFF2-40B4-BE49-F238E27FC236}">
                  <a16:creationId xmlns:a16="http://schemas.microsoft.com/office/drawing/2014/main" id="{D1A1B449-1213-48BE-A88A-09061B951D24}"/>
                </a:ext>
              </a:extLst>
            </p:cNvPr>
            <p:cNvGrpSpPr/>
            <p:nvPr/>
          </p:nvGrpSpPr>
          <p:grpSpPr>
            <a:xfrm>
              <a:off x="1606" y="6382978"/>
              <a:ext cx="413937" cy="115242"/>
              <a:chOff x="5955" y="6353672"/>
              <a:chExt cx="413937" cy="115242"/>
            </a:xfrm>
          </p:grpSpPr>
          <p:sp>
            <p:nvSpPr>
              <p:cNvPr id="21" name="Rectangle: Rounded Corners 20">
                <a:extLst>
                  <a:ext uri="{FF2B5EF4-FFF2-40B4-BE49-F238E27FC236}">
                    <a16:creationId xmlns:a16="http://schemas.microsoft.com/office/drawing/2014/main" id="{3FCFE97C-66F9-4A5F-8C1D-994956BCA1F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17B0A71D-C895-41E3-94E0-8F853FBA3741}"/>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0D3B63A6-6209-44A8-9E1D-4572CA485648}"/>
                </a:ext>
              </a:extLst>
            </p:cNvPr>
            <p:cNvGrpSpPr/>
            <p:nvPr/>
          </p:nvGrpSpPr>
          <p:grpSpPr>
            <a:xfrm>
              <a:off x="9855291" y="6381600"/>
              <a:ext cx="885989" cy="115242"/>
              <a:chOff x="5955" y="6353672"/>
              <a:chExt cx="413937" cy="115242"/>
            </a:xfrm>
          </p:grpSpPr>
          <p:sp>
            <p:nvSpPr>
              <p:cNvPr id="19" name="Rectangle: Rounded Corners 18">
                <a:extLst>
                  <a:ext uri="{FF2B5EF4-FFF2-40B4-BE49-F238E27FC236}">
                    <a16:creationId xmlns:a16="http://schemas.microsoft.com/office/drawing/2014/main" id="{2F4F5958-97EF-43C0-B151-86170967B66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028C4149-E8B4-4C30-AC59-38C900DEF9B8}"/>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Freeform: Shape 17">
              <a:extLst>
                <a:ext uri="{FF2B5EF4-FFF2-40B4-BE49-F238E27FC236}">
                  <a16:creationId xmlns:a16="http://schemas.microsoft.com/office/drawing/2014/main" id="{FC207E51-2792-46D0-BBED-0C13978AC464}"/>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8" name="그림 개체 틀 2">
            <a:extLst>
              <a:ext uri="{FF2B5EF4-FFF2-40B4-BE49-F238E27FC236}">
                <a16:creationId xmlns:a16="http://schemas.microsoft.com/office/drawing/2014/main" id="{F7C4B306-2CF4-4EB6-8CBC-23F4D855C74D}"/>
              </a:ext>
            </a:extLst>
          </p:cNvPr>
          <p:cNvSpPr>
            <a:spLocks noGrp="1"/>
          </p:cNvSpPr>
          <p:nvPr>
            <p:ph type="pic" sz="quarter" idx="14" hasCustomPrompt="1"/>
          </p:nvPr>
        </p:nvSpPr>
        <p:spPr>
          <a:xfrm>
            <a:off x="1252438" y="2588876"/>
            <a:ext cx="3946579" cy="2384739"/>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9" name="Text Placeholder 9">
            <a:extLst>
              <a:ext uri="{FF2B5EF4-FFF2-40B4-BE49-F238E27FC236}">
                <a16:creationId xmlns:a16="http://schemas.microsoft.com/office/drawing/2014/main" id="{6B349E92-4877-461B-84CD-9141B175C0AD}"/>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B51B05E9-D362-42FD-ABC1-C07BE8D38D60}"/>
              </a:ext>
            </a:extLst>
          </p:cNvPr>
          <p:cNvSpPr/>
          <p:nvPr userDrawn="1"/>
        </p:nvSpPr>
        <p:spPr>
          <a:xfrm>
            <a:off x="0" y="2048608"/>
            <a:ext cx="12192000" cy="4321362"/>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그림 개체 틀 2">
            <a:extLst>
              <a:ext uri="{FF2B5EF4-FFF2-40B4-BE49-F238E27FC236}">
                <a16:creationId xmlns:a16="http://schemas.microsoft.com/office/drawing/2014/main" id="{80F2E445-163E-4B1F-A239-DC13814FFC44}"/>
              </a:ext>
            </a:extLst>
          </p:cNvPr>
          <p:cNvSpPr>
            <a:spLocks noGrp="1"/>
          </p:cNvSpPr>
          <p:nvPr>
            <p:ph type="pic" sz="quarter" idx="14" hasCustomPrompt="1"/>
          </p:nvPr>
        </p:nvSpPr>
        <p:spPr>
          <a:xfrm>
            <a:off x="7677769" y="1424353"/>
            <a:ext cx="3919283" cy="5161083"/>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78" r:id="rId6"/>
    <p:sldLayoutId id="2147483680" r:id="rId7"/>
    <p:sldLayoutId id="2147483682" r:id="rId8"/>
    <p:sldLayoutId id="2147483684" r:id="rId9"/>
    <p:sldLayoutId id="2147483685" r:id="rId10"/>
    <p:sldLayoutId id="2147483686" r:id="rId11"/>
    <p:sldLayoutId id="2147483687" r:id="rId12"/>
    <p:sldLayoutId id="2147483688" r:id="rId13"/>
    <p:sldLayoutId id="2147483671" r:id="rId14"/>
    <p:sldLayoutId id="2147483672"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1002BC-2F7F-E669-F067-2C0162344E68}"/>
              </a:ext>
            </a:extLst>
          </p:cNvPr>
          <p:cNvSpPr txBox="1"/>
          <p:nvPr/>
        </p:nvSpPr>
        <p:spPr>
          <a:xfrm>
            <a:off x="5401340" y="616688"/>
            <a:ext cx="6028660" cy="3785652"/>
          </a:xfrm>
          <a:prstGeom prst="rect">
            <a:avLst/>
          </a:prstGeom>
          <a:noFill/>
        </p:spPr>
        <p:txBody>
          <a:bodyPr wrap="square" rtlCol="0">
            <a:spAutoFit/>
          </a:bodyPr>
          <a:lstStyle/>
          <a:p>
            <a:r>
              <a:rPr lang="en-US" sz="8000" b="1" dirty="0">
                <a:solidFill>
                  <a:srgbClr val="7030A0"/>
                </a:solidFill>
              </a:rPr>
              <a:t>BUSINESS EXECUTIVE REPORT</a:t>
            </a:r>
          </a:p>
        </p:txBody>
      </p:sp>
    </p:spTree>
    <p:extLst>
      <p:ext uri="{BB962C8B-B14F-4D97-AF65-F5344CB8AC3E}">
        <p14:creationId xmlns:p14="http://schemas.microsoft.com/office/powerpoint/2010/main" val="3253058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544FB83-14AB-FB1D-9189-A88E052404FA}"/>
              </a:ext>
            </a:extLst>
          </p:cNvPr>
          <p:cNvSpPr/>
          <p:nvPr/>
        </p:nvSpPr>
        <p:spPr>
          <a:xfrm>
            <a:off x="1" y="1"/>
            <a:ext cx="12192000" cy="615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6C00711-0077-E471-9BC0-07FE7314E51B}"/>
              </a:ext>
            </a:extLst>
          </p:cNvPr>
          <p:cNvGrpSpPr/>
          <p:nvPr/>
        </p:nvGrpSpPr>
        <p:grpSpPr>
          <a:xfrm>
            <a:off x="3813544" y="875591"/>
            <a:ext cx="4309376" cy="4572709"/>
            <a:chOff x="723014" y="212651"/>
            <a:chExt cx="2615609" cy="2679405"/>
          </a:xfrm>
        </p:grpSpPr>
        <p:sp>
          <p:nvSpPr>
            <p:cNvPr id="5" name="Oval 4">
              <a:extLst>
                <a:ext uri="{FF2B5EF4-FFF2-40B4-BE49-F238E27FC236}">
                  <a16:creationId xmlns:a16="http://schemas.microsoft.com/office/drawing/2014/main" id="{BF60CDF6-1C4A-B241-467A-832368AD4681}"/>
                </a:ext>
              </a:extLst>
            </p:cNvPr>
            <p:cNvSpPr/>
            <p:nvPr/>
          </p:nvSpPr>
          <p:spPr>
            <a:xfrm>
              <a:off x="723014" y="212651"/>
              <a:ext cx="2615609" cy="2679405"/>
            </a:xfrm>
            <a:prstGeom prst="ellipse">
              <a:avLst/>
            </a:prstGeom>
            <a:solidFill>
              <a:schemeClr val="accent3">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AD1D9BD-EAD4-913D-67FB-8AE8184C3305}"/>
                </a:ext>
              </a:extLst>
            </p:cNvPr>
            <p:cNvSpPr txBox="1"/>
            <p:nvPr/>
          </p:nvSpPr>
          <p:spPr>
            <a:xfrm>
              <a:off x="921841" y="768724"/>
              <a:ext cx="2094613" cy="1136163"/>
            </a:xfrm>
            <a:prstGeom prst="rect">
              <a:avLst/>
            </a:prstGeom>
            <a:noFill/>
          </p:spPr>
          <p:txBody>
            <a:bodyPr wrap="square" rtlCol="0">
              <a:spAutoFit/>
            </a:bodyPr>
            <a:lstStyle/>
            <a:p>
              <a:pPr algn="ctr"/>
              <a:endParaRPr lang="en-US" sz="2400" b="1" dirty="0">
                <a:solidFill>
                  <a:srgbClr val="92D050"/>
                </a:solidFill>
              </a:endParaRPr>
            </a:p>
            <a:p>
              <a:pPr algn="ctr"/>
              <a:endParaRPr lang="en-US" sz="2400" b="1" dirty="0">
                <a:solidFill>
                  <a:srgbClr val="92D050"/>
                </a:solidFill>
              </a:endParaRPr>
            </a:p>
            <a:p>
              <a:pPr algn="ctr"/>
              <a:r>
                <a:rPr lang="en-US" sz="2400" b="1" dirty="0">
                  <a:solidFill>
                    <a:srgbClr val="92D050"/>
                  </a:solidFill>
                </a:rPr>
                <a:t>  THE HIGHEST TAX         PAYING PRODUCT IS </a:t>
              </a:r>
              <a:r>
                <a:rPr lang="en-US" sz="2400" b="1" dirty="0">
                  <a:solidFill>
                    <a:srgbClr val="FFC000"/>
                  </a:solidFill>
                </a:rPr>
                <a:t>BIRO</a:t>
              </a:r>
              <a:r>
                <a:rPr lang="en-US" sz="2400" b="1" dirty="0">
                  <a:solidFill>
                    <a:srgbClr val="92D050"/>
                  </a:solidFill>
                </a:rPr>
                <a:t> </a:t>
              </a:r>
            </a:p>
          </p:txBody>
        </p:sp>
      </p:grpSp>
    </p:spTree>
    <p:extLst>
      <p:ext uri="{BB962C8B-B14F-4D97-AF65-F5344CB8AC3E}">
        <p14:creationId xmlns:p14="http://schemas.microsoft.com/office/powerpoint/2010/main" val="3831966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638F0C-E3CE-E8CD-0FDA-2EFECD08F8BC}"/>
              </a:ext>
            </a:extLst>
          </p:cNvPr>
          <p:cNvPicPr>
            <a:picLocks noChangeAspect="1"/>
          </p:cNvPicPr>
          <p:nvPr/>
        </p:nvPicPr>
        <p:blipFill>
          <a:blip r:embed="rId2"/>
          <a:stretch>
            <a:fillRect/>
          </a:stretch>
        </p:blipFill>
        <p:spPr>
          <a:xfrm>
            <a:off x="0" y="0"/>
            <a:ext cx="8797610" cy="5554980"/>
          </a:xfrm>
          <a:prstGeom prst="rect">
            <a:avLst/>
          </a:prstGeom>
        </p:spPr>
      </p:pic>
      <p:sp>
        <p:nvSpPr>
          <p:cNvPr id="6" name="TextBox 5">
            <a:extLst>
              <a:ext uri="{FF2B5EF4-FFF2-40B4-BE49-F238E27FC236}">
                <a16:creationId xmlns:a16="http://schemas.microsoft.com/office/drawing/2014/main" id="{E0A7F999-0FEB-DB1F-E8B5-09BD675BF87D}"/>
              </a:ext>
            </a:extLst>
          </p:cNvPr>
          <p:cNvSpPr txBox="1"/>
          <p:nvPr/>
        </p:nvSpPr>
        <p:spPr>
          <a:xfrm>
            <a:off x="9294646" y="131532"/>
            <a:ext cx="2735580" cy="2862322"/>
          </a:xfrm>
          <a:prstGeom prst="rect">
            <a:avLst/>
          </a:prstGeom>
          <a:noFill/>
        </p:spPr>
        <p:txBody>
          <a:bodyPr wrap="square" rtlCol="0">
            <a:spAutoFit/>
          </a:bodyPr>
          <a:lstStyle/>
          <a:p>
            <a:r>
              <a:rPr lang="en-US" b="1" dirty="0"/>
              <a:t>THE PRODUCT WE PAY THE HIGHEST TAX FOR EACH SEGMENT IS A4 PAPER FOR CHANNEL PARTNERS. THE HIGHEST TAX THAT WAS PAID FOR THE OTHER SEGMENTS WAS ON BIRO.</a:t>
            </a:r>
          </a:p>
        </p:txBody>
      </p:sp>
      <p:sp>
        <p:nvSpPr>
          <p:cNvPr id="7" name="Donut 87">
            <a:extLst>
              <a:ext uri="{FF2B5EF4-FFF2-40B4-BE49-F238E27FC236}">
                <a16:creationId xmlns:a16="http://schemas.microsoft.com/office/drawing/2014/main" id="{1DDCD3F0-CACA-8D4D-1BE8-83FAA6DDBB32}"/>
              </a:ext>
            </a:extLst>
          </p:cNvPr>
          <p:cNvSpPr/>
          <p:nvPr/>
        </p:nvSpPr>
        <p:spPr>
          <a:xfrm>
            <a:off x="8989776" y="983273"/>
            <a:ext cx="304870" cy="327845"/>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674644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E54C11-2B86-EFE5-8B51-BE8216B95CE7}"/>
              </a:ext>
            </a:extLst>
          </p:cNvPr>
          <p:cNvPicPr>
            <a:picLocks noChangeAspect="1"/>
          </p:cNvPicPr>
          <p:nvPr/>
        </p:nvPicPr>
        <p:blipFill>
          <a:blip r:embed="rId2"/>
          <a:stretch>
            <a:fillRect/>
          </a:stretch>
        </p:blipFill>
        <p:spPr>
          <a:xfrm>
            <a:off x="0" y="0"/>
            <a:ext cx="8983980" cy="5775960"/>
          </a:xfrm>
          <a:prstGeom prst="rect">
            <a:avLst/>
          </a:prstGeom>
        </p:spPr>
      </p:pic>
      <p:sp>
        <p:nvSpPr>
          <p:cNvPr id="7" name="TextBox 6">
            <a:extLst>
              <a:ext uri="{FF2B5EF4-FFF2-40B4-BE49-F238E27FC236}">
                <a16:creationId xmlns:a16="http://schemas.microsoft.com/office/drawing/2014/main" id="{54DC7667-AC42-86CB-AF87-654FBFA5ADA5}"/>
              </a:ext>
            </a:extLst>
          </p:cNvPr>
          <p:cNvSpPr txBox="1"/>
          <p:nvPr/>
        </p:nvSpPr>
        <p:spPr>
          <a:xfrm>
            <a:off x="9780270" y="68580"/>
            <a:ext cx="2023110" cy="2031325"/>
          </a:xfrm>
          <a:prstGeom prst="rect">
            <a:avLst/>
          </a:prstGeom>
          <a:noFill/>
        </p:spPr>
        <p:txBody>
          <a:bodyPr wrap="square" rtlCol="0">
            <a:spAutoFit/>
          </a:bodyPr>
          <a:lstStyle/>
          <a:p>
            <a:r>
              <a:rPr lang="en-US" b="1" dirty="0"/>
              <a:t>THE HIGHEST TAX PAID ACROSS ALL STATE WAS PAID ON BIRO AS IT HIGHEST GROSS PROFIT.</a:t>
            </a:r>
          </a:p>
        </p:txBody>
      </p:sp>
      <p:sp>
        <p:nvSpPr>
          <p:cNvPr id="8" name="Donut 87">
            <a:extLst>
              <a:ext uri="{FF2B5EF4-FFF2-40B4-BE49-F238E27FC236}">
                <a16:creationId xmlns:a16="http://schemas.microsoft.com/office/drawing/2014/main" id="{6900339F-388A-8164-C58A-B6B9D4764453}"/>
              </a:ext>
            </a:extLst>
          </p:cNvPr>
          <p:cNvSpPr/>
          <p:nvPr/>
        </p:nvSpPr>
        <p:spPr>
          <a:xfrm>
            <a:off x="9229690" y="920319"/>
            <a:ext cx="304870" cy="327845"/>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30993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288F6FB9-47EE-918C-00D6-7E9354784B6A}"/>
              </a:ext>
            </a:extLst>
          </p:cNvPr>
          <p:cNvSpPr>
            <a:spLocks noGrp="1"/>
          </p:cNvSpPr>
          <p:nvPr>
            <p:ph type="body" sz="quarter" idx="10"/>
          </p:nvPr>
        </p:nvSpPr>
        <p:spPr/>
        <p:txBody>
          <a:bodyPr/>
          <a:lstStyle/>
          <a:p>
            <a:r>
              <a:rPr lang="en-US" dirty="0"/>
              <a:t>RECOMMENDATIONS</a:t>
            </a:r>
          </a:p>
        </p:txBody>
      </p:sp>
      <p:sp>
        <p:nvSpPr>
          <p:cNvPr id="3" name="Donut 87">
            <a:extLst>
              <a:ext uri="{FF2B5EF4-FFF2-40B4-BE49-F238E27FC236}">
                <a16:creationId xmlns:a16="http://schemas.microsoft.com/office/drawing/2014/main" id="{A29179FF-3240-3062-B9A3-F8B7156EC198}"/>
              </a:ext>
            </a:extLst>
          </p:cNvPr>
          <p:cNvSpPr/>
          <p:nvPr/>
        </p:nvSpPr>
        <p:spPr>
          <a:xfrm>
            <a:off x="610224" y="1667094"/>
            <a:ext cx="267899" cy="386668"/>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 name="TextBox 3">
            <a:extLst>
              <a:ext uri="{FF2B5EF4-FFF2-40B4-BE49-F238E27FC236}">
                <a16:creationId xmlns:a16="http://schemas.microsoft.com/office/drawing/2014/main" id="{6B414E62-9F0C-4431-C85A-2CA5EF386DFD}"/>
              </a:ext>
            </a:extLst>
          </p:cNvPr>
          <p:cNvSpPr txBox="1"/>
          <p:nvPr/>
        </p:nvSpPr>
        <p:spPr>
          <a:xfrm>
            <a:off x="1437118" y="1407431"/>
            <a:ext cx="9346018" cy="646331"/>
          </a:xfrm>
          <a:prstGeom prst="rect">
            <a:avLst/>
          </a:prstGeom>
          <a:noFill/>
        </p:spPr>
        <p:txBody>
          <a:bodyPr wrap="square" rtlCol="0">
            <a:spAutoFit/>
          </a:bodyPr>
          <a:lstStyle/>
          <a:p>
            <a:r>
              <a:rPr lang="en-US" dirty="0"/>
              <a:t>ATTENTION SHOULD BE PAID TO PRODUCTS WHICH REQUIRE LESS TO PRODUCE BUT GENERATE GOOD REVENUE</a:t>
            </a:r>
          </a:p>
        </p:txBody>
      </p:sp>
      <p:sp>
        <p:nvSpPr>
          <p:cNvPr id="5" name="TextBox 4">
            <a:extLst>
              <a:ext uri="{FF2B5EF4-FFF2-40B4-BE49-F238E27FC236}">
                <a16:creationId xmlns:a16="http://schemas.microsoft.com/office/drawing/2014/main" id="{E985C6E6-2439-35CB-D27F-8C680A9250F5}"/>
              </a:ext>
            </a:extLst>
          </p:cNvPr>
          <p:cNvSpPr txBox="1"/>
          <p:nvPr/>
        </p:nvSpPr>
        <p:spPr>
          <a:xfrm>
            <a:off x="1477926" y="2232837"/>
            <a:ext cx="9090837" cy="923330"/>
          </a:xfrm>
          <a:prstGeom prst="rect">
            <a:avLst/>
          </a:prstGeom>
          <a:noFill/>
        </p:spPr>
        <p:txBody>
          <a:bodyPr wrap="square" rtlCol="0">
            <a:spAutoFit/>
          </a:bodyPr>
          <a:lstStyle/>
          <a:p>
            <a:r>
              <a:rPr lang="en-US" dirty="0"/>
              <a:t>SOME STATES GENERATE PROFIT BEFORE TAX BUT LOSSES AFTER TAX. DETAILED ANALYISIS INTO WHY SHOULD BE CONDUCTED AS MULTIPLE TAXATION COULD BE A REASON</a:t>
            </a:r>
          </a:p>
        </p:txBody>
      </p:sp>
      <p:sp>
        <p:nvSpPr>
          <p:cNvPr id="7" name="Donut 87">
            <a:extLst>
              <a:ext uri="{FF2B5EF4-FFF2-40B4-BE49-F238E27FC236}">
                <a16:creationId xmlns:a16="http://schemas.microsoft.com/office/drawing/2014/main" id="{C50E7535-9C03-620F-D364-A63EA6A54113}"/>
              </a:ext>
            </a:extLst>
          </p:cNvPr>
          <p:cNvSpPr/>
          <p:nvPr/>
        </p:nvSpPr>
        <p:spPr>
          <a:xfrm>
            <a:off x="586770" y="2657100"/>
            <a:ext cx="267899" cy="386668"/>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 name="Donut 87">
            <a:extLst>
              <a:ext uri="{FF2B5EF4-FFF2-40B4-BE49-F238E27FC236}">
                <a16:creationId xmlns:a16="http://schemas.microsoft.com/office/drawing/2014/main" id="{AEBDE407-E613-06C1-EA97-2EBA7AFE6F30}"/>
              </a:ext>
            </a:extLst>
          </p:cNvPr>
          <p:cNvSpPr/>
          <p:nvPr/>
        </p:nvSpPr>
        <p:spPr>
          <a:xfrm>
            <a:off x="586769" y="3687933"/>
            <a:ext cx="267899" cy="386668"/>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 name="TextBox 8">
            <a:extLst>
              <a:ext uri="{FF2B5EF4-FFF2-40B4-BE49-F238E27FC236}">
                <a16:creationId xmlns:a16="http://schemas.microsoft.com/office/drawing/2014/main" id="{9832FF28-DBEC-9BD0-2296-5281A9A34B0D}"/>
              </a:ext>
            </a:extLst>
          </p:cNvPr>
          <p:cNvSpPr txBox="1"/>
          <p:nvPr/>
        </p:nvSpPr>
        <p:spPr>
          <a:xfrm>
            <a:off x="1477926" y="3429000"/>
            <a:ext cx="9005776" cy="646331"/>
          </a:xfrm>
          <a:prstGeom prst="rect">
            <a:avLst/>
          </a:prstGeom>
          <a:noFill/>
        </p:spPr>
        <p:txBody>
          <a:bodyPr wrap="square" rtlCol="0">
            <a:spAutoFit/>
          </a:bodyPr>
          <a:lstStyle/>
          <a:p>
            <a:r>
              <a:rPr lang="en-US" dirty="0"/>
              <a:t>MORE PRODUCTION OUTLETS SHOULD BE SITUATED IN STATES THAT GENEREATE THE MOST REVENUE AND TAKE THE LEAST TAXES</a:t>
            </a:r>
          </a:p>
        </p:txBody>
      </p:sp>
    </p:spTree>
    <p:extLst>
      <p:ext uri="{BB962C8B-B14F-4D97-AF65-F5344CB8AC3E}">
        <p14:creationId xmlns:p14="http://schemas.microsoft.com/office/powerpoint/2010/main" val="1250205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288F6FB9-47EE-918C-00D6-7E9354784B6A}"/>
              </a:ext>
            </a:extLst>
          </p:cNvPr>
          <p:cNvSpPr>
            <a:spLocks noGrp="1"/>
          </p:cNvSpPr>
          <p:nvPr>
            <p:ph type="body" sz="quarter" idx="10"/>
          </p:nvPr>
        </p:nvSpPr>
        <p:spPr/>
        <p:txBody>
          <a:bodyPr/>
          <a:lstStyle/>
          <a:p>
            <a:r>
              <a:rPr lang="en-US" dirty="0"/>
              <a:t>CONCLUSION</a:t>
            </a:r>
          </a:p>
        </p:txBody>
      </p:sp>
      <p:sp>
        <p:nvSpPr>
          <p:cNvPr id="3" name="TextBox 2">
            <a:extLst>
              <a:ext uri="{FF2B5EF4-FFF2-40B4-BE49-F238E27FC236}">
                <a16:creationId xmlns:a16="http://schemas.microsoft.com/office/drawing/2014/main" id="{9D85C5DD-C831-640E-F38F-C7B78130CF3A}"/>
              </a:ext>
            </a:extLst>
          </p:cNvPr>
          <p:cNvSpPr txBox="1"/>
          <p:nvPr/>
        </p:nvSpPr>
        <p:spPr>
          <a:xfrm>
            <a:off x="1074420" y="1737360"/>
            <a:ext cx="9944100" cy="923330"/>
          </a:xfrm>
          <a:prstGeom prst="rect">
            <a:avLst/>
          </a:prstGeom>
          <a:noFill/>
        </p:spPr>
        <p:txBody>
          <a:bodyPr wrap="square" rtlCol="0">
            <a:spAutoFit/>
          </a:bodyPr>
          <a:lstStyle/>
          <a:p>
            <a:pPr marL="285750" indent="-285750" algn="just">
              <a:buFont typeface="Arial" panose="020B0604020202020204" pitchFamily="34" charset="0"/>
              <a:buChar char="•"/>
            </a:pPr>
            <a:r>
              <a:rPr lang="en-US" b="1" i="0" dirty="0">
                <a:solidFill>
                  <a:srgbClr val="252423"/>
                </a:solidFill>
                <a:effectLst/>
                <a:latin typeface="Segoe UI" panose="020B0502040204020203" pitchFamily="34" charset="0"/>
              </a:rPr>
              <a:t>The key products that are generating profits are A4 Paper, Biro and Pencil this is as result of having low manufacturing cost which could be as a result of easy access to raw materials, cheap </a:t>
            </a:r>
            <a:r>
              <a:rPr lang="en-US" b="1" i="0" dirty="0" err="1">
                <a:solidFill>
                  <a:srgbClr val="252423"/>
                </a:solidFill>
                <a:effectLst/>
                <a:latin typeface="Segoe UI" panose="020B0502040204020203" pitchFamily="34" charset="0"/>
              </a:rPr>
              <a:t>labour</a:t>
            </a:r>
            <a:r>
              <a:rPr lang="en-US" b="1" i="0" dirty="0">
                <a:solidFill>
                  <a:srgbClr val="252423"/>
                </a:solidFill>
                <a:effectLst/>
                <a:latin typeface="Segoe UI" panose="020B0502040204020203" pitchFamily="34" charset="0"/>
              </a:rPr>
              <a:t> especially in </a:t>
            </a:r>
            <a:r>
              <a:rPr lang="en-US" b="1" dirty="0">
                <a:solidFill>
                  <a:srgbClr val="252423"/>
                </a:solidFill>
                <a:latin typeface="Segoe UI" panose="020B0502040204020203" pitchFamily="34" charset="0"/>
              </a:rPr>
              <a:t>O</a:t>
            </a:r>
            <a:r>
              <a:rPr lang="en-US" b="1" i="0" dirty="0">
                <a:solidFill>
                  <a:srgbClr val="252423"/>
                </a:solidFill>
                <a:effectLst/>
                <a:latin typeface="Segoe UI" panose="020B0502040204020203" pitchFamily="34" charset="0"/>
              </a:rPr>
              <a:t>ndo state.</a:t>
            </a:r>
            <a:endParaRPr lang="en-US" b="1" dirty="0"/>
          </a:p>
        </p:txBody>
      </p:sp>
      <p:sp>
        <p:nvSpPr>
          <p:cNvPr id="4" name="TextBox 3">
            <a:extLst>
              <a:ext uri="{FF2B5EF4-FFF2-40B4-BE49-F238E27FC236}">
                <a16:creationId xmlns:a16="http://schemas.microsoft.com/office/drawing/2014/main" id="{30E5F228-DB3B-6EF0-E338-5A6CCC54D2A8}"/>
              </a:ext>
            </a:extLst>
          </p:cNvPr>
          <p:cNvSpPr txBox="1"/>
          <p:nvPr/>
        </p:nvSpPr>
        <p:spPr>
          <a:xfrm>
            <a:off x="1021080" y="2857500"/>
            <a:ext cx="9997440" cy="1754326"/>
          </a:xfrm>
          <a:prstGeom prst="rect">
            <a:avLst/>
          </a:prstGeom>
          <a:noFill/>
        </p:spPr>
        <p:txBody>
          <a:bodyPr wrap="square" rtlCol="0">
            <a:spAutoFit/>
          </a:bodyPr>
          <a:lstStyle/>
          <a:p>
            <a:pPr marL="285750" indent="-285750" algn="just">
              <a:buFont typeface="Arial" panose="020B0604020202020204" pitchFamily="34" charset="0"/>
              <a:buChar char="•"/>
            </a:pPr>
            <a:r>
              <a:rPr lang="en-US" b="1" i="0" dirty="0">
                <a:solidFill>
                  <a:srgbClr val="252423"/>
                </a:solidFill>
                <a:effectLst/>
                <a:latin typeface="Segoe UI" panose="020B0502040204020203" pitchFamily="34" charset="0"/>
              </a:rPr>
              <a:t>The immediate stop to the production of Notepads and Staplers as they are making a lot of loss for the company because the manufacturing cost is too high. As for the production of Markers, there has to be a drastic reduction in the manufacturing cost and not give up on it as it made profit in 2013 so there is still a possibility it can make profit, we can get cheaper raw materials and reduce labor cost which will help in reducing the manufacturing cost.</a:t>
            </a:r>
            <a:endParaRPr lang="en-US" b="1" dirty="0"/>
          </a:p>
        </p:txBody>
      </p:sp>
      <p:sp>
        <p:nvSpPr>
          <p:cNvPr id="6" name="TextBox 5">
            <a:extLst>
              <a:ext uri="{FF2B5EF4-FFF2-40B4-BE49-F238E27FC236}">
                <a16:creationId xmlns:a16="http://schemas.microsoft.com/office/drawing/2014/main" id="{A744B835-29B6-F412-0F83-33CEFDFBCA5A}"/>
              </a:ext>
            </a:extLst>
          </p:cNvPr>
          <p:cNvSpPr txBox="1"/>
          <p:nvPr/>
        </p:nvSpPr>
        <p:spPr>
          <a:xfrm flipH="1">
            <a:off x="1074420" y="4884420"/>
            <a:ext cx="9547860"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a:t>The small businesses have the highest profits in the various Segments and the government can also assists the small business by giving them the opportunity to have more grants that will be used to expand their business leading to more tax paid to the government.</a:t>
            </a:r>
          </a:p>
        </p:txBody>
      </p:sp>
    </p:spTree>
    <p:extLst>
      <p:ext uri="{BB962C8B-B14F-4D97-AF65-F5344CB8AC3E}">
        <p14:creationId xmlns:p14="http://schemas.microsoft.com/office/powerpoint/2010/main" val="3443312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E2714A-BE29-4E83-A155-D5802C472B0A}"/>
              </a:ext>
            </a:extLst>
          </p:cNvPr>
          <p:cNvSpPr txBox="1"/>
          <p:nvPr/>
        </p:nvSpPr>
        <p:spPr>
          <a:xfrm>
            <a:off x="0" y="4597193"/>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1241158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3068DC-B813-3231-26C1-CD0003EFC475}"/>
              </a:ext>
            </a:extLst>
          </p:cNvPr>
          <p:cNvSpPr>
            <a:spLocks noGrp="1"/>
          </p:cNvSpPr>
          <p:nvPr>
            <p:ph type="body" sz="quarter" idx="10"/>
          </p:nvPr>
        </p:nvSpPr>
        <p:spPr/>
        <p:txBody>
          <a:bodyPr/>
          <a:lstStyle/>
          <a:p>
            <a:r>
              <a:rPr lang="en-US" dirty="0"/>
              <a:t>EXECUTIVE SUMMARY</a:t>
            </a:r>
          </a:p>
        </p:txBody>
      </p:sp>
      <p:sp>
        <p:nvSpPr>
          <p:cNvPr id="3" name="TextBox 2">
            <a:extLst>
              <a:ext uri="{FF2B5EF4-FFF2-40B4-BE49-F238E27FC236}">
                <a16:creationId xmlns:a16="http://schemas.microsoft.com/office/drawing/2014/main" id="{1E34A620-6224-62E7-442E-34940F3BFC4A}"/>
              </a:ext>
            </a:extLst>
          </p:cNvPr>
          <p:cNvSpPr txBox="1"/>
          <p:nvPr/>
        </p:nvSpPr>
        <p:spPr>
          <a:xfrm>
            <a:off x="1310640" y="1988820"/>
            <a:ext cx="8557260" cy="1323439"/>
          </a:xfrm>
          <a:prstGeom prst="rect">
            <a:avLst/>
          </a:prstGeom>
          <a:noFill/>
        </p:spPr>
        <p:txBody>
          <a:bodyPr wrap="square" rtlCol="0">
            <a:spAutoFit/>
          </a:bodyPr>
          <a:lstStyle/>
          <a:p>
            <a:pPr marL="285750" indent="-285750">
              <a:buFont typeface="Arial" panose="020B0604020202020204" pitchFamily="34" charset="0"/>
              <a:buChar char="•"/>
            </a:pPr>
            <a:r>
              <a:rPr lang="en-US" sz="2000" b="1" dirty="0"/>
              <a:t>The presentation we have today is on various segments such as Government, Small businesses </a:t>
            </a:r>
            <a:r>
              <a:rPr lang="en-US" sz="2000" b="1" dirty="0" err="1"/>
              <a:t>etc</a:t>
            </a:r>
            <a:r>
              <a:rPr lang="en-US" sz="2000" b="1" dirty="0"/>
              <a:t> that manufactures Biro, Notepad, Markers, Pencils, Stapler and A4 Paper in the South-West Region of Nigeria.</a:t>
            </a:r>
          </a:p>
        </p:txBody>
      </p:sp>
      <p:sp>
        <p:nvSpPr>
          <p:cNvPr id="4" name="TextBox 3">
            <a:extLst>
              <a:ext uri="{FF2B5EF4-FFF2-40B4-BE49-F238E27FC236}">
                <a16:creationId xmlns:a16="http://schemas.microsoft.com/office/drawing/2014/main" id="{99D2DB1E-AF30-A02E-2118-245BB7CFD3F7}"/>
              </a:ext>
            </a:extLst>
          </p:cNvPr>
          <p:cNvSpPr txBox="1"/>
          <p:nvPr/>
        </p:nvSpPr>
        <p:spPr>
          <a:xfrm>
            <a:off x="1310640" y="3729491"/>
            <a:ext cx="8785860" cy="1015663"/>
          </a:xfrm>
          <a:prstGeom prst="rect">
            <a:avLst/>
          </a:prstGeom>
          <a:noFill/>
        </p:spPr>
        <p:txBody>
          <a:bodyPr wrap="square" rtlCol="0">
            <a:spAutoFit/>
          </a:bodyPr>
          <a:lstStyle/>
          <a:p>
            <a:pPr marL="285750" indent="-285750">
              <a:buFont typeface="Arial" panose="020B0604020202020204" pitchFamily="34" charset="0"/>
              <a:buChar char="•"/>
            </a:pPr>
            <a:r>
              <a:rPr lang="en-US" sz="2000" b="1" dirty="0"/>
              <a:t>The analysis of the data will guide us with making a decision based on which products are profitable cut across the various States and Segment.</a:t>
            </a:r>
          </a:p>
        </p:txBody>
      </p:sp>
    </p:spTree>
    <p:extLst>
      <p:ext uri="{BB962C8B-B14F-4D97-AF65-F5344CB8AC3E}">
        <p14:creationId xmlns:p14="http://schemas.microsoft.com/office/powerpoint/2010/main" val="2351415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F9132626-93A9-A3E7-C1C6-F2D0C7426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016949" cy="6081823"/>
          </a:xfrm>
          <a:prstGeom prst="rect">
            <a:avLst/>
          </a:prstGeom>
        </p:spPr>
      </p:pic>
      <p:sp>
        <p:nvSpPr>
          <p:cNvPr id="36" name="Donut 87">
            <a:extLst>
              <a:ext uri="{FF2B5EF4-FFF2-40B4-BE49-F238E27FC236}">
                <a16:creationId xmlns:a16="http://schemas.microsoft.com/office/drawing/2014/main" id="{87267FA4-C988-9485-49B2-664852D37FFC}"/>
              </a:ext>
            </a:extLst>
          </p:cNvPr>
          <p:cNvSpPr/>
          <p:nvPr/>
        </p:nvSpPr>
        <p:spPr>
          <a:xfrm>
            <a:off x="8245792" y="1224861"/>
            <a:ext cx="304870" cy="395184"/>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7" name="TextBox 36">
            <a:extLst>
              <a:ext uri="{FF2B5EF4-FFF2-40B4-BE49-F238E27FC236}">
                <a16:creationId xmlns:a16="http://schemas.microsoft.com/office/drawing/2014/main" id="{156F9693-2E9C-CF46-173A-5F28124D8562}"/>
              </a:ext>
            </a:extLst>
          </p:cNvPr>
          <p:cNvSpPr txBox="1"/>
          <p:nvPr/>
        </p:nvSpPr>
        <p:spPr>
          <a:xfrm>
            <a:off x="8625093" y="2690336"/>
            <a:ext cx="3464125" cy="1200329"/>
          </a:xfrm>
          <a:prstGeom prst="rect">
            <a:avLst/>
          </a:prstGeom>
          <a:noFill/>
        </p:spPr>
        <p:txBody>
          <a:bodyPr wrap="square" rtlCol="0">
            <a:spAutoFit/>
          </a:bodyPr>
          <a:lstStyle/>
          <a:p>
            <a:r>
              <a:rPr lang="en-US" b="1" dirty="0"/>
              <a:t>TWO SEGMENTS (MIDMARKET AND CHANNEL PARTNERS) RECORDED LOSSES AFTER TAX</a:t>
            </a:r>
          </a:p>
        </p:txBody>
      </p:sp>
      <p:sp>
        <p:nvSpPr>
          <p:cNvPr id="38" name="Donut 87">
            <a:extLst>
              <a:ext uri="{FF2B5EF4-FFF2-40B4-BE49-F238E27FC236}">
                <a16:creationId xmlns:a16="http://schemas.microsoft.com/office/drawing/2014/main" id="{25742CE0-47DC-600C-CA48-88CF3EE0F826}"/>
              </a:ext>
            </a:extLst>
          </p:cNvPr>
          <p:cNvSpPr/>
          <p:nvPr/>
        </p:nvSpPr>
        <p:spPr>
          <a:xfrm>
            <a:off x="8224526" y="2966630"/>
            <a:ext cx="304870" cy="327845"/>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9" name="TextBox 38">
            <a:extLst>
              <a:ext uri="{FF2B5EF4-FFF2-40B4-BE49-F238E27FC236}">
                <a16:creationId xmlns:a16="http://schemas.microsoft.com/office/drawing/2014/main" id="{9D79E612-896D-16E0-C21B-C5FA42B7B180}"/>
              </a:ext>
            </a:extLst>
          </p:cNvPr>
          <p:cNvSpPr txBox="1"/>
          <p:nvPr/>
        </p:nvSpPr>
        <p:spPr>
          <a:xfrm>
            <a:off x="8625093" y="790850"/>
            <a:ext cx="3464125" cy="1477328"/>
          </a:xfrm>
          <a:prstGeom prst="rect">
            <a:avLst/>
          </a:prstGeom>
          <a:noFill/>
        </p:spPr>
        <p:txBody>
          <a:bodyPr wrap="square" rtlCol="0">
            <a:spAutoFit/>
          </a:bodyPr>
          <a:lstStyle/>
          <a:p>
            <a:r>
              <a:rPr lang="en-US" b="1" dirty="0"/>
              <a:t>THE SEGMENTS GOVERNMENT, SMALL BUSINESS AND ENTERPRISE RECORDED THE HIGHEST REVENUES</a:t>
            </a:r>
          </a:p>
        </p:txBody>
      </p:sp>
      <p:sp>
        <p:nvSpPr>
          <p:cNvPr id="40" name="Donut 87">
            <a:extLst>
              <a:ext uri="{FF2B5EF4-FFF2-40B4-BE49-F238E27FC236}">
                <a16:creationId xmlns:a16="http://schemas.microsoft.com/office/drawing/2014/main" id="{DBBA99DA-CC2F-EC9A-25A1-40FCEC71ED58}"/>
              </a:ext>
            </a:extLst>
          </p:cNvPr>
          <p:cNvSpPr/>
          <p:nvPr/>
        </p:nvSpPr>
        <p:spPr>
          <a:xfrm>
            <a:off x="8181998" y="4639486"/>
            <a:ext cx="304870" cy="327845"/>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1" name="TextBox 40">
            <a:extLst>
              <a:ext uri="{FF2B5EF4-FFF2-40B4-BE49-F238E27FC236}">
                <a16:creationId xmlns:a16="http://schemas.microsoft.com/office/drawing/2014/main" id="{8BEEEAE6-EB7A-4C07-CF91-EE828036ECE0}"/>
              </a:ext>
            </a:extLst>
          </p:cNvPr>
          <p:cNvSpPr txBox="1"/>
          <p:nvPr/>
        </p:nvSpPr>
        <p:spPr>
          <a:xfrm>
            <a:off x="8625093" y="4284921"/>
            <a:ext cx="3566907" cy="1754326"/>
          </a:xfrm>
          <a:prstGeom prst="rect">
            <a:avLst/>
          </a:prstGeom>
          <a:noFill/>
        </p:spPr>
        <p:txBody>
          <a:bodyPr wrap="square" rtlCol="0">
            <a:spAutoFit/>
          </a:bodyPr>
          <a:lstStyle/>
          <a:p>
            <a:r>
              <a:rPr lang="en-US" b="1" dirty="0"/>
              <a:t>THE GOVERNMENT SECTOR GULPED THE MOST SUM IN TERMS OF MANUFACTURING BUT ALSO RETURNED THE HIGHEST IN TERMS OF REVENUE</a:t>
            </a:r>
          </a:p>
        </p:txBody>
      </p:sp>
    </p:spTree>
    <p:extLst>
      <p:ext uri="{BB962C8B-B14F-4D97-AF65-F5344CB8AC3E}">
        <p14:creationId xmlns:p14="http://schemas.microsoft.com/office/powerpoint/2010/main" val="4201278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Donut 87">
            <a:extLst>
              <a:ext uri="{FF2B5EF4-FFF2-40B4-BE49-F238E27FC236}">
                <a16:creationId xmlns:a16="http://schemas.microsoft.com/office/drawing/2014/main" id="{ACCB2910-9821-EB53-11D2-ECB2E77479EA}"/>
              </a:ext>
            </a:extLst>
          </p:cNvPr>
          <p:cNvSpPr/>
          <p:nvPr/>
        </p:nvSpPr>
        <p:spPr>
          <a:xfrm>
            <a:off x="8235159" y="1394983"/>
            <a:ext cx="304870" cy="395184"/>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3" name="TextBox 62">
            <a:extLst>
              <a:ext uri="{FF2B5EF4-FFF2-40B4-BE49-F238E27FC236}">
                <a16:creationId xmlns:a16="http://schemas.microsoft.com/office/drawing/2014/main" id="{7469154C-90F8-34B4-B074-847338A7E9B8}"/>
              </a:ext>
            </a:extLst>
          </p:cNvPr>
          <p:cNvSpPr txBox="1"/>
          <p:nvPr/>
        </p:nvSpPr>
        <p:spPr>
          <a:xfrm>
            <a:off x="8635726" y="3519676"/>
            <a:ext cx="3464125" cy="646331"/>
          </a:xfrm>
          <a:prstGeom prst="rect">
            <a:avLst/>
          </a:prstGeom>
          <a:noFill/>
        </p:spPr>
        <p:txBody>
          <a:bodyPr wrap="square" rtlCol="0">
            <a:spAutoFit/>
          </a:bodyPr>
          <a:lstStyle/>
          <a:p>
            <a:r>
              <a:rPr lang="en-US" b="1" dirty="0"/>
              <a:t>OSUN RECORDED THE HIGHEST PROFIT AFTER TAX</a:t>
            </a:r>
          </a:p>
        </p:txBody>
      </p:sp>
      <p:sp>
        <p:nvSpPr>
          <p:cNvPr id="64" name="Donut 87">
            <a:extLst>
              <a:ext uri="{FF2B5EF4-FFF2-40B4-BE49-F238E27FC236}">
                <a16:creationId xmlns:a16="http://schemas.microsoft.com/office/drawing/2014/main" id="{C8A9B6A0-823A-3873-6752-AEED5F30F179}"/>
              </a:ext>
            </a:extLst>
          </p:cNvPr>
          <p:cNvSpPr/>
          <p:nvPr/>
        </p:nvSpPr>
        <p:spPr>
          <a:xfrm>
            <a:off x="8235159" y="3795970"/>
            <a:ext cx="304870" cy="327845"/>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5" name="TextBox 64">
            <a:extLst>
              <a:ext uri="{FF2B5EF4-FFF2-40B4-BE49-F238E27FC236}">
                <a16:creationId xmlns:a16="http://schemas.microsoft.com/office/drawing/2014/main" id="{A7D377CD-EC83-C2C2-6F0C-E3EDEDBD7480}"/>
              </a:ext>
            </a:extLst>
          </p:cNvPr>
          <p:cNvSpPr txBox="1"/>
          <p:nvPr/>
        </p:nvSpPr>
        <p:spPr>
          <a:xfrm>
            <a:off x="8635726" y="972057"/>
            <a:ext cx="3464125" cy="1477328"/>
          </a:xfrm>
          <a:prstGeom prst="rect">
            <a:avLst/>
          </a:prstGeom>
          <a:noFill/>
        </p:spPr>
        <p:txBody>
          <a:bodyPr wrap="square" rtlCol="0">
            <a:spAutoFit/>
          </a:bodyPr>
          <a:lstStyle/>
          <a:p>
            <a:r>
              <a:rPr lang="en-US" b="1" dirty="0"/>
              <a:t>ALL STATES GENERATED OVER 20M REVENUE BUT ONDO HAD THE LEAST SUM INVESTMENT IN COST OF MANUFACTURING</a:t>
            </a:r>
          </a:p>
        </p:txBody>
      </p:sp>
      <p:pic>
        <p:nvPicPr>
          <p:cNvPr id="69" name="Picture 68">
            <a:extLst>
              <a:ext uri="{FF2B5EF4-FFF2-40B4-BE49-F238E27FC236}">
                <a16:creationId xmlns:a16="http://schemas.microsoft.com/office/drawing/2014/main" id="{7A655A25-19CF-BD5E-2E94-6CCBC3ABAB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107567" cy="6156250"/>
          </a:xfrm>
          <a:prstGeom prst="rect">
            <a:avLst/>
          </a:prstGeom>
        </p:spPr>
      </p:pic>
    </p:spTree>
    <p:extLst>
      <p:ext uri="{BB962C8B-B14F-4D97-AF65-F5344CB8AC3E}">
        <p14:creationId xmlns:p14="http://schemas.microsoft.com/office/powerpoint/2010/main" val="3827296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A8854149-0415-69CB-5B88-4C09A06AC3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491873" cy="6192728"/>
          </a:xfrm>
          <a:prstGeom prst="rect">
            <a:avLst/>
          </a:prstGeom>
        </p:spPr>
      </p:pic>
      <p:sp>
        <p:nvSpPr>
          <p:cNvPr id="32" name="Donut 87">
            <a:extLst>
              <a:ext uri="{FF2B5EF4-FFF2-40B4-BE49-F238E27FC236}">
                <a16:creationId xmlns:a16="http://schemas.microsoft.com/office/drawing/2014/main" id="{A6D3FD21-0AB3-31FE-D913-E42255A868D0}"/>
              </a:ext>
            </a:extLst>
          </p:cNvPr>
          <p:cNvSpPr/>
          <p:nvPr/>
        </p:nvSpPr>
        <p:spPr>
          <a:xfrm>
            <a:off x="8538568" y="1224861"/>
            <a:ext cx="277917" cy="395184"/>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3" name="TextBox 32">
            <a:extLst>
              <a:ext uri="{FF2B5EF4-FFF2-40B4-BE49-F238E27FC236}">
                <a16:creationId xmlns:a16="http://schemas.microsoft.com/office/drawing/2014/main" id="{7ACE6DEB-98A0-99BC-B170-AB55E9409C6B}"/>
              </a:ext>
            </a:extLst>
          </p:cNvPr>
          <p:cNvSpPr txBox="1"/>
          <p:nvPr/>
        </p:nvSpPr>
        <p:spPr>
          <a:xfrm>
            <a:off x="8931349" y="2690336"/>
            <a:ext cx="3157869" cy="1200329"/>
          </a:xfrm>
          <a:prstGeom prst="rect">
            <a:avLst/>
          </a:prstGeom>
          <a:noFill/>
        </p:spPr>
        <p:txBody>
          <a:bodyPr wrap="square" rtlCol="0">
            <a:spAutoFit/>
          </a:bodyPr>
          <a:lstStyle/>
          <a:p>
            <a:r>
              <a:rPr lang="en-US" b="1" dirty="0"/>
              <a:t>NOTEPAD AND STAPLERS YIELDED LOSSES AFTER TAX WHICH IS NOT GOOD FOR BUSINESS</a:t>
            </a:r>
          </a:p>
        </p:txBody>
      </p:sp>
      <p:sp>
        <p:nvSpPr>
          <p:cNvPr id="34" name="Donut 87">
            <a:extLst>
              <a:ext uri="{FF2B5EF4-FFF2-40B4-BE49-F238E27FC236}">
                <a16:creationId xmlns:a16="http://schemas.microsoft.com/office/drawing/2014/main" id="{45F34BDA-ADAA-7E73-C0EE-BD5B589B7801}"/>
              </a:ext>
            </a:extLst>
          </p:cNvPr>
          <p:cNvSpPr/>
          <p:nvPr/>
        </p:nvSpPr>
        <p:spPr>
          <a:xfrm>
            <a:off x="8542102" y="2966628"/>
            <a:ext cx="277917" cy="327845"/>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5" name="TextBox 34">
            <a:extLst>
              <a:ext uri="{FF2B5EF4-FFF2-40B4-BE49-F238E27FC236}">
                <a16:creationId xmlns:a16="http://schemas.microsoft.com/office/drawing/2014/main" id="{DC02E748-967E-0B4B-E9B7-C4062C80F4EF}"/>
              </a:ext>
            </a:extLst>
          </p:cNvPr>
          <p:cNvSpPr txBox="1"/>
          <p:nvPr/>
        </p:nvSpPr>
        <p:spPr>
          <a:xfrm>
            <a:off x="8931349" y="790850"/>
            <a:ext cx="3157869" cy="1477328"/>
          </a:xfrm>
          <a:prstGeom prst="rect">
            <a:avLst/>
          </a:prstGeom>
          <a:noFill/>
        </p:spPr>
        <p:txBody>
          <a:bodyPr wrap="square" rtlCol="0">
            <a:spAutoFit/>
          </a:bodyPr>
          <a:lstStyle/>
          <a:p>
            <a:r>
              <a:rPr lang="en-US" b="1" dirty="0"/>
              <a:t>BIRO HAD THE LEAST INVESTMENT IN MANUFACTURING COST AND GENETAED THE HIGHEST REVENUE</a:t>
            </a:r>
          </a:p>
        </p:txBody>
      </p:sp>
      <p:sp>
        <p:nvSpPr>
          <p:cNvPr id="36" name="Donut 87">
            <a:extLst>
              <a:ext uri="{FF2B5EF4-FFF2-40B4-BE49-F238E27FC236}">
                <a16:creationId xmlns:a16="http://schemas.microsoft.com/office/drawing/2014/main" id="{9951F4FF-2B0D-BDD2-DC22-4E9D646F9BB1}"/>
              </a:ext>
            </a:extLst>
          </p:cNvPr>
          <p:cNvSpPr/>
          <p:nvPr/>
        </p:nvSpPr>
        <p:spPr>
          <a:xfrm>
            <a:off x="8536374" y="4641056"/>
            <a:ext cx="277917" cy="327845"/>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7" name="TextBox 36">
            <a:extLst>
              <a:ext uri="{FF2B5EF4-FFF2-40B4-BE49-F238E27FC236}">
                <a16:creationId xmlns:a16="http://schemas.microsoft.com/office/drawing/2014/main" id="{2B9FB774-6536-229E-4850-220E652BA4BD}"/>
              </a:ext>
            </a:extLst>
          </p:cNvPr>
          <p:cNvSpPr txBox="1"/>
          <p:nvPr/>
        </p:nvSpPr>
        <p:spPr>
          <a:xfrm>
            <a:off x="8940436" y="4284921"/>
            <a:ext cx="3251564" cy="1477328"/>
          </a:xfrm>
          <a:prstGeom prst="rect">
            <a:avLst/>
          </a:prstGeom>
          <a:noFill/>
        </p:spPr>
        <p:txBody>
          <a:bodyPr wrap="square" rtlCol="0">
            <a:spAutoFit/>
          </a:bodyPr>
          <a:lstStyle/>
          <a:p>
            <a:r>
              <a:rPr lang="en-US" b="1" dirty="0"/>
              <a:t>THE TOP THREE PRODUCTS IN TERMS OF MANUFACTURING COST ARE NOTEPAD, MARKERS AND STAPLERS</a:t>
            </a:r>
          </a:p>
        </p:txBody>
      </p:sp>
    </p:spTree>
    <p:extLst>
      <p:ext uri="{BB962C8B-B14F-4D97-AF65-F5344CB8AC3E}">
        <p14:creationId xmlns:p14="http://schemas.microsoft.com/office/powerpoint/2010/main" val="4184600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onut 87">
            <a:extLst>
              <a:ext uri="{FF2B5EF4-FFF2-40B4-BE49-F238E27FC236}">
                <a16:creationId xmlns:a16="http://schemas.microsoft.com/office/drawing/2014/main" id="{59C0FBBF-0BE5-13F0-5D4E-D755FFE0D793}"/>
              </a:ext>
            </a:extLst>
          </p:cNvPr>
          <p:cNvSpPr/>
          <p:nvPr/>
        </p:nvSpPr>
        <p:spPr>
          <a:xfrm>
            <a:off x="9050392" y="1543220"/>
            <a:ext cx="304870" cy="395184"/>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3" name="TextBox 32">
            <a:extLst>
              <a:ext uri="{FF2B5EF4-FFF2-40B4-BE49-F238E27FC236}">
                <a16:creationId xmlns:a16="http://schemas.microsoft.com/office/drawing/2014/main" id="{A7925CC6-F97D-A306-76EA-78DC47199446}"/>
              </a:ext>
            </a:extLst>
          </p:cNvPr>
          <p:cNvSpPr txBox="1"/>
          <p:nvPr/>
        </p:nvSpPr>
        <p:spPr>
          <a:xfrm>
            <a:off x="9548037" y="3875661"/>
            <a:ext cx="2551814" cy="1754326"/>
          </a:xfrm>
          <a:prstGeom prst="rect">
            <a:avLst/>
          </a:prstGeom>
          <a:noFill/>
        </p:spPr>
        <p:txBody>
          <a:bodyPr wrap="square" rtlCol="0">
            <a:spAutoFit/>
          </a:bodyPr>
          <a:lstStyle/>
          <a:p>
            <a:r>
              <a:rPr lang="en-US" b="1" dirty="0"/>
              <a:t>THREE PRODUCTS FINISHED ABOVE THE PROFIT MARGIN WITH BIRO TOPPING THE CHART AT CLOSE OF YEAR</a:t>
            </a:r>
          </a:p>
        </p:txBody>
      </p:sp>
      <p:sp>
        <p:nvSpPr>
          <p:cNvPr id="34" name="Donut 87">
            <a:extLst>
              <a:ext uri="{FF2B5EF4-FFF2-40B4-BE49-F238E27FC236}">
                <a16:creationId xmlns:a16="http://schemas.microsoft.com/office/drawing/2014/main" id="{FF70888E-3208-A525-E648-326A9AB55DBE}"/>
              </a:ext>
            </a:extLst>
          </p:cNvPr>
          <p:cNvSpPr/>
          <p:nvPr/>
        </p:nvSpPr>
        <p:spPr>
          <a:xfrm>
            <a:off x="9050392" y="4173403"/>
            <a:ext cx="304870" cy="327845"/>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5" name="TextBox 34">
            <a:extLst>
              <a:ext uri="{FF2B5EF4-FFF2-40B4-BE49-F238E27FC236}">
                <a16:creationId xmlns:a16="http://schemas.microsoft.com/office/drawing/2014/main" id="{451B18F8-1F1C-0E84-9805-125F27C081D0}"/>
              </a:ext>
            </a:extLst>
          </p:cNvPr>
          <p:cNvSpPr txBox="1"/>
          <p:nvPr/>
        </p:nvSpPr>
        <p:spPr>
          <a:xfrm>
            <a:off x="9548037" y="972057"/>
            <a:ext cx="2551814" cy="1477328"/>
          </a:xfrm>
          <a:prstGeom prst="rect">
            <a:avLst/>
          </a:prstGeom>
          <a:noFill/>
        </p:spPr>
        <p:txBody>
          <a:bodyPr wrap="square" rtlCol="0">
            <a:spAutoFit/>
          </a:bodyPr>
          <a:lstStyle/>
          <a:p>
            <a:r>
              <a:rPr lang="en-US" b="1" dirty="0"/>
              <a:t>THREE PRODUCTS CLOSED THE YEAR BELOW THE PROFIT MARGIN THEREBY RECOFING LOSSES</a:t>
            </a:r>
          </a:p>
        </p:txBody>
      </p:sp>
      <p:pic>
        <p:nvPicPr>
          <p:cNvPr id="3" name="Picture 2">
            <a:extLst>
              <a:ext uri="{FF2B5EF4-FFF2-40B4-BE49-F238E27FC236}">
                <a16:creationId xmlns:a16="http://schemas.microsoft.com/office/drawing/2014/main" id="{701DE4DC-AC78-6891-EB22-332E048B9230}"/>
              </a:ext>
            </a:extLst>
          </p:cNvPr>
          <p:cNvPicPr>
            <a:picLocks noChangeAspect="1"/>
          </p:cNvPicPr>
          <p:nvPr/>
        </p:nvPicPr>
        <p:blipFill>
          <a:blip r:embed="rId2"/>
          <a:stretch>
            <a:fillRect/>
          </a:stretch>
        </p:blipFill>
        <p:spPr>
          <a:xfrm>
            <a:off x="1" y="-1"/>
            <a:ext cx="8785859" cy="5629987"/>
          </a:xfrm>
          <a:prstGeom prst="rect">
            <a:avLst/>
          </a:prstGeom>
        </p:spPr>
      </p:pic>
    </p:spTree>
    <p:extLst>
      <p:ext uri="{BB962C8B-B14F-4D97-AF65-F5344CB8AC3E}">
        <p14:creationId xmlns:p14="http://schemas.microsoft.com/office/powerpoint/2010/main" val="1557309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4FECFB-0D88-2888-689F-E7AC426A9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74149" cy="6153150"/>
          </a:xfrm>
          <a:prstGeom prst="rect">
            <a:avLst/>
          </a:prstGeom>
        </p:spPr>
      </p:pic>
      <p:sp>
        <p:nvSpPr>
          <p:cNvPr id="5" name="TextBox 4">
            <a:extLst>
              <a:ext uri="{FF2B5EF4-FFF2-40B4-BE49-F238E27FC236}">
                <a16:creationId xmlns:a16="http://schemas.microsoft.com/office/drawing/2014/main" id="{7AE8C47F-FE88-6CE5-9BFE-F21E1540A3CB}"/>
              </a:ext>
            </a:extLst>
          </p:cNvPr>
          <p:cNvSpPr txBox="1"/>
          <p:nvPr/>
        </p:nvSpPr>
        <p:spPr>
          <a:xfrm>
            <a:off x="9069572" y="3414218"/>
            <a:ext cx="2551814" cy="2031325"/>
          </a:xfrm>
          <a:prstGeom prst="rect">
            <a:avLst/>
          </a:prstGeom>
          <a:noFill/>
        </p:spPr>
        <p:txBody>
          <a:bodyPr wrap="square" rtlCol="0">
            <a:spAutoFit/>
          </a:bodyPr>
          <a:lstStyle/>
          <a:p>
            <a:r>
              <a:rPr lang="en-US" b="1" dirty="0"/>
              <a:t>BOTH QUARTERS SHOW A DIRECT PROPORTIONAL RELATIONSHIP BETWEEN COST OF MANUFACTURING COST</a:t>
            </a:r>
          </a:p>
        </p:txBody>
      </p:sp>
      <p:sp>
        <p:nvSpPr>
          <p:cNvPr id="6" name="Donut 87">
            <a:extLst>
              <a:ext uri="{FF2B5EF4-FFF2-40B4-BE49-F238E27FC236}">
                <a16:creationId xmlns:a16="http://schemas.microsoft.com/office/drawing/2014/main" id="{A960DFFA-F730-511E-DAAF-BEBD6211069D}"/>
              </a:ext>
            </a:extLst>
          </p:cNvPr>
          <p:cNvSpPr/>
          <p:nvPr/>
        </p:nvSpPr>
        <p:spPr>
          <a:xfrm>
            <a:off x="8619425" y="3833161"/>
            <a:ext cx="304870" cy="327845"/>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 name="TextBox 6">
            <a:extLst>
              <a:ext uri="{FF2B5EF4-FFF2-40B4-BE49-F238E27FC236}">
                <a16:creationId xmlns:a16="http://schemas.microsoft.com/office/drawing/2014/main" id="{D6B584B5-3023-5962-1F6B-A75ED93481F5}"/>
              </a:ext>
            </a:extLst>
          </p:cNvPr>
          <p:cNvSpPr txBox="1"/>
          <p:nvPr/>
        </p:nvSpPr>
        <p:spPr>
          <a:xfrm>
            <a:off x="8997413" y="699216"/>
            <a:ext cx="2402958" cy="2308324"/>
          </a:xfrm>
          <a:prstGeom prst="rect">
            <a:avLst/>
          </a:prstGeom>
          <a:noFill/>
        </p:spPr>
        <p:txBody>
          <a:bodyPr wrap="square" rtlCol="0">
            <a:spAutoFit/>
          </a:bodyPr>
          <a:lstStyle/>
          <a:p>
            <a:r>
              <a:rPr lang="en-US" b="1" dirty="0"/>
              <a:t>THERE WAS AN INCREASE IN REVENUE FROM THE LAST QUARTER OF 2013 AS SEEN IN  QUARTER 4 OF 2014</a:t>
            </a:r>
          </a:p>
        </p:txBody>
      </p:sp>
      <p:sp>
        <p:nvSpPr>
          <p:cNvPr id="8" name="Donut 87">
            <a:extLst>
              <a:ext uri="{FF2B5EF4-FFF2-40B4-BE49-F238E27FC236}">
                <a16:creationId xmlns:a16="http://schemas.microsoft.com/office/drawing/2014/main" id="{A460715E-316D-37F6-E7F5-FC2E886CC344}"/>
              </a:ext>
            </a:extLst>
          </p:cNvPr>
          <p:cNvSpPr/>
          <p:nvPr/>
        </p:nvSpPr>
        <p:spPr>
          <a:xfrm>
            <a:off x="8617636" y="1525533"/>
            <a:ext cx="304870" cy="327845"/>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254072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7E4302-D79E-E112-435F-9A218E6A2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867554" cy="6071191"/>
          </a:xfrm>
          <a:prstGeom prst="rect">
            <a:avLst/>
          </a:prstGeom>
        </p:spPr>
      </p:pic>
      <p:sp>
        <p:nvSpPr>
          <p:cNvPr id="4" name="TextBox 3">
            <a:extLst>
              <a:ext uri="{FF2B5EF4-FFF2-40B4-BE49-F238E27FC236}">
                <a16:creationId xmlns:a16="http://schemas.microsoft.com/office/drawing/2014/main" id="{7A5A502F-AB38-4118-DE18-407B964A9070}"/>
              </a:ext>
            </a:extLst>
          </p:cNvPr>
          <p:cNvSpPr txBox="1"/>
          <p:nvPr/>
        </p:nvSpPr>
        <p:spPr>
          <a:xfrm>
            <a:off x="9441712" y="2871958"/>
            <a:ext cx="2551814" cy="1477328"/>
          </a:xfrm>
          <a:prstGeom prst="rect">
            <a:avLst/>
          </a:prstGeom>
          <a:noFill/>
        </p:spPr>
        <p:txBody>
          <a:bodyPr wrap="square" rtlCol="0">
            <a:spAutoFit/>
          </a:bodyPr>
          <a:lstStyle/>
          <a:p>
            <a:r>
              <a:rPr lang="en-US" b="1" dirty="0"/>
              <a:t>NOTEPAD AND STAPLER RECORDED LOSSES IN BOTH QUARTER 4  OF 2013 AND 2014</a:t>
            </a:r>
          </a:p>
        </p:txBody>
      </p:sp>
      <p:sp>
        <p:nvSpPr>
          <p:cNvPr id="5" name="Donut 87">
            <a:extLst>
              <a:ext uri="{FF2B5EF4-FFF2-40B4-BE49-F238E27FC236}">
                <a16:creationId xmlns:a16="http://schemas.microsoft.com/office/drawing/2014/main" id="{A03A701E-1BDE-4C45-0AAE-18EBAE69C5F3}"/>
              </a:ext>
            </a:extLst>
          </p:cNvPr>
          <p:cNvSpPr/>
          <p:nvPr/>
        </p:nvSpPr>
        <p:spPr>
          <a:xfrm>
            <a:off x="8991565" y="3290901"/>
            <a:ext cx="304870" cy="327845"/>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 name="TextBox 5">
            <a:extLst>
              <a:ext uri="{FF2B5EF4-FFF2-40B4-BE49-F238E27FC236}">
                <a16:creationId xmlns:a16="http://schemas.microsoft.com/office/drawing/2014/main" id="{59899DEA-4D81-00D2-8272-B6AEB7EFEE0F}"/>
              </a:ext>
            </a:extLst>
          </p:cNvPr>
          <p:cNvSpPr txBox="1"/>
          <p:nvPr/>
        </p:nvSpPr>
        <p:spPr>
          <a:xfrm>
            <a:off x="9438133" y="572454"/>
            <a:ext cx="2402958" cy="1477328"/>
          </a:xfrm>
          <a:prstGeom prst="rect">
            <a:avLst/>
          </a:prstGeom>
          <a:noFill/>
        </p:spPr>
        <p:txBody>
          <a:bodyPr wrap="square" rtlCol="0">
            <a:spAutoFit/>
          </a:bodyPr>
          <a:lstStyle/>
          <a:p>
            <a:r>
              <a:rPr lang="en-US" b="1" dirty="0"/>
              <a:t>THERE WAS A SIGNIFICANT SPIKE IN REVENUE FROM BIRO SALES IN 2014 Q4 IN LAGOS </a:t>
            </a:r>
          </a:p>
        </p:txBody>
      </p:sp>
      <p:sp>
        <p:nvSpPr>
          <p:cNvPr id="7" name="Donut 87">
            <a:extLst>
              <a:ext uri="{FF2B5EF4-FFF2-40B4-BE49-F238E27FC236}">
                <a16:creationId xmlns:a16="http://schemas.microsoft.com/office/drawing/2014/main" id="{83B0E22D-ADFE-32C6-A6D6-12D473202BE7}"/>
              </a:ext>
            </a:extLst>
          </p:cNvPr>
          <p:cNvSpPr/>
          <p:nvPr/>
        </p:nvSpPr>
        <p:spPr>
          <a:xfrm>
            <a:off x="8989776" y="983273"/>
            <a:ext cx="304870" cy="327845"/>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1084218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7C67BE5-80BC-A511-2B58-CE3E0D465C1C}"/>
              </a:ext>
            </a:extLst>
          </p:cNvPr>
          <p:cNvSpPr/>
          <p:nvPr/>
        </p:nvSpPr>
        <p:spPr>
          <a:xfrm>
            <a:off x="0" y="-1"/>
            <a:ext cx="12192000" cy="2721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92D050"/>
                </a:solidFill>
              </a:rPr>
              <a:t>THE DRIVERS OF PERFROMANCE FOR THE COMPANY ARE A4 PAPER, PENCIL AND BIRO AS</a:t>
            </a:r>
          </a:p>
          <a:p>
            <a:pPr algn="ctr"/>
            <a:r>
              <a:rPr lang="en-US" sz="3200" b="1" dirty="0">
                <a:solidFill>
                  <a:srgbClr val="92D050"/>
                </a:solidFill>
              </a:rPr>
              <a:t>THEY RECORDED THE MOST REVENUES WITH THE LEAST PRODUCTION COST</a:t>
            </a:r>
          </a:p>
        </p:txBody>
      </p:sp>
      <p:sp>
        <p:nvSpPr>
          <p:cNvPr id="6" name="Rectangle 5">
            <a:extLst>
              <a:ext uri="{FF2B5EF4-FFF2-40B4-BE49-F238E27FC236}">
                <a16:creationId xmlns:a16="http://schemas.microsoft.com/office/drawing/2014/main" id="{14916045-DE7A-796D-645E-43E04B8E2495}"/>
              </a:ext>
            </a:extLst>
          </p:cNvPr>
          <p:cNvSpPr/>
          <p:nvPr/>
        </p:nvSpPr>
        <p:spPr>
          <a:xfrm>
            <a:off x="0" y="2796662"/>
            <a:ext cx="12192000" cy="3306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C00000"/>
                </a:solidFill>
              </a:rPr>
              <a:t>DUE TO THE FIGURES OBTAINED FOR THE PRODUCTS STAPLER AND NOTEPADS, THERE IS A NEED TO DISCONTINUE THEIR PRODUCTION </a:t>
            </a:r>
          </a:p>
        </p:txBody>
      </p:sp>
    </p:spTree>
    <p:extLst>
      <p:ext uri="{BB962C8B-B14F-4D97-AF65-F5344CB8AC3E}">
        <p14:creationId xmlns:p14="http://schemas.microsoft.com/office/powerpoint/2010/main" val="3834821688"/>
      </p:ext>
    </p:extLst>
  </p:cSld>
  <p:clrMapOvr>
    <a:masterClrMapping/>
  </p:clrMapOvr>
</p:sld>
</file>

<file path=ppt/theme/theme1.xml><?xml version="1.0" encoding="utf-8"?>
<a:theme xmlns:a="http://schemas.openxmlformats.org/drawingml/2006/main" name="Cover and End Slide Master">
  <a:themeElements>
    <a:clrScheme name="ALLPPT-SOCCER SPORTS">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SOCCER SPORTS">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SOCCER SPORTS">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735</TotalTime>
  <Words>605</Words>
  <Application>Microsoft Office PowerPoint</Application>
  <PresentationFormat>Widescreen</PresentationFormat>
  <Paragraphs>35</Paragraphs>
  <Slides>15</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15</vt:i4>
      </vt:variant>
    </vt:vector>
  </HeadingPairs>
  <TitlesOfParts>
    <vt:vector size="21" baseType="lpstr">
      <vt:lpstr>Arial</vt:lpstr>
      <vt:lpstr>Calibri</vt:lpstr>
      <vt:lpstr>Segoe UI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leke olubode</cp:lastModifiedBy>
  <cp:revision>49</cp:revision>
  <dcterms:created xsi:type="dcterms:W3CDTF">2020-01-20T05:08:25Z</dcterms:created>
  <dcterms:modified xsi:type="dcterms:W3CDTF">2023-06-08T20:58:44Z</dcterms:modified>
</cp:coreProperties>
</file>