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notesMasterIdLst>
    <p:notesMasterId r:id="rId38"/>
  </p:notesMasterIdLst>
  <p:sldIdLst>
    <p:sldId id="256" r:id="rId2"/>
    <p:sldId id="257" r:id="rId3"/>
    <p:sldId id="258" r:id="rId4"/>
    <p:sldId id="260" r:id="rId5"/>
    <p:sldId id="345" r:id="rId6"/>
    <p:sldId id="308" r:id="rId7"/>
    <p:sldId id="306" r:id="rId8"/>
    <p:sldId id="262" r:id="rId9"/>
    <p:sldId id="310" r:id="rId10"/>
    <p:sldId id="347" r:id="rId11"/>
    <p:sldId id="346" r:id="rId12"/>
    <p:sldId id="328" r:id="rId13"/>
    <p:sldId id="348" r:id="rId14"/>
    <p:sldId id="313" r:id="rId15"/>
    <p:sldId id="349" r:id="rId16"/>
    <p:sldId id="314" r:id="rId17"/>
    <p:sldId id="350" r:id="rId18"/>
    <p:sldId id="351" r:id="rId19"/>
    <p:sldId id="352" r:id="rId20"/>
    <p:sldId id="353" r:id="rId21"/>
    <p:sldId id="354" r:id="rId22"/>
    <p:sldId id="365" r:id="rId23"/>
    <p:sldId id="366" r:id="rId24"/>
    <p:sldId id="355" r:id="rId25"/>
    <p:sldId id="356" r:id="rId26"/>
    <p:sldId id="357" r:id="rId27"/>
    <p:sldId id="358" r:id="rId28"/>
    <p:sldId id="360" r:id="rId29"/>
    <p:sldId id="361" r:id="rId30"/>
    <p:sldId id="362" r:id="rId31"/>
    <p:sldId id="327" r:id="rId32"/>
    <p:sldId id="337" r:id="rId33"/>
    <p:sldId id="332" r:id="rId34"/>
    <p:sldId id="341" r:id="rId35"/>
    <p:sldId id="342" r:id="rId36"/>
    <p:sldId id="36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 Liu  kunz" initials="YLk" lastIdx="1" clrIdx="0">
    <p:extLst>
      <p:ext uri="{19B8F6BF-5375-455C-9EA6-DF929625EA0E}">
        <p15:presenceInfo xmlns:p15="http://schemas.microsoft.com/office/powerpoint/2012/main" userId="S::yang.liu@springboarddac.onmicrosoft.com::82e67335-a8d5-42eb-83f0-d8edac70a3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36"/>
    <p:restoredTop sz="91289"/>
  </p:normalViewPr>
  <p:slideViewPr>
    <p:cSldViewPr snapToGrid="0" snapToObjects="1">
      <p:cViewPr varScale="1">
        <p:scale>
          <a:sx n="81" d="100"/>
          <a:sy n="81" d="100"/>
        </p:scale>
        <p:origin x="5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6E185C-2444-4831-AFAF-917B2442020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F1C88F3-A9FF-4022-99FA-D6B1C3358FA0}">
      <dgm:prSet/>
      <dgm:spPr/>
      <dgm:t>
        <a:bodyPr/>
        <a:lstStyle/>
        <a:p>
          <a:r>
            <a:rPr lang="en-US"/>
            <a:t>The aim of this project:</a:t>
          </a:r>
        </a:p>
      </dgm:t>
    </dgm:pt>
    <dgm:pt modelId="{5A50213B-EBC1-400D-8D39-928BA9D67400}" type="parTrans" cxnId="{94AD2FC3-9B83-4163-8CC3-271F61C5CCAA}">
      <dgm:prSet/>
      <dgm:spPr/>
      <dgm:t>
        <a:bodyPr/>
        <a:lstStyle/>
        <a:p>
          <a:endParaRPr lang="en-US"/>
        </a:p>
      </dgm:t>
    </dgm:pt>
    <dgm:pt modelId="{8BCF5652-A0B9-4585-98AF-3D7F4DC3C136}" type="sibTrans" cxnId="{94AD2FC3-9B83-4163-8CC3-271F61C5CCAA}">
      <dgm:prSet/>
      <dgm:spPr/>
      <dgm:t>
        <a:bodyPr/>
        <a:lstStyle/>
        <a:p>
          <a:endParaRPr lang="en-US"/>
        </a:p>
      </dgm:t>
    </dgm:pt>
    <dgm:pt modelId="{B239F473-09D0-4A17-B2F9-E736388C6FF8}">
      <dgm:prSet/>
      <dgm:spPr/>
      <dgm:t>
        <a:bodyPr/>
        <a:lstStyle/>
        <a:p>
          <a:r>
            <a:rPr lang="en-US" dirty="0"/>
            <a:t>Explore and analyze reviews from multiple web sites like Amazon and Yelp business reviews. </a:t>
          </a:r>
        </a:p>
      </dgm:t>
    </dgm:pt>
    <dgm:pt modelId="{3422917A-946B-4441-B1C3-1303A45D791A}" type="parTrans" cxnId="{1F7169E0-0A49-43CF-92D8-94BA6ED8EC57}">
      <dgm:prSet/>
      <dgm:spPr/>
      <dgm:t>
        <a:bodyPr/>
        <a:lstStyle/>
        <a:p>
          <a:endParaRPr lang="en-US"/>
        </a:p>
      </dgm:t>
    </dgm:pt>
    <dgm:pt modelId="{25F5F3CE-EE3D-48A5-AD85-64EB1E1C4F55}" type="sibTrans" cxnId="{1F7169E0-0A49-43CF-92D8-94BA6ED8EC57}">
      <dgm:prSet/>
      <dgm:spPr/>
      <dgm:t>
        <a:bodyPr/>
        <a:lstStyle/>
        <a:p>
          <a:endParaRPr lang="en-US"/>
        </a:p>
      </dgm:t>
    </dgm:pt>
    <dgm:pt modelId="{5BDEB3D9-BF8F-4548-A085-6DDCD10BDCA7}">
      <dgm:prSet/>
      <dgm:spPr/>
      <dgm:t>
        <a:bodyPr/>
        <a:lstStyle/>
        <a:p>
          <a:r>
            <a:rPr lang="en-US" dirty="0"/>
            <a:t>Identify the relationship between the sentiment of the reviewer’s comment and their rating .</a:t>
          </a:r>
        </a:p>
      </dgm:t>
    </dgm:pt>
    <dgm:pt modelId="{4FC6CEB8-09B1-4519-AE15-8159BE58BA21}" type="parTrans" cxnId="{88AE4C00-15A4-4C80-9CFC-6EE83A2DF507}">
      <dgm:prSet/>
      <dgm:spPr/>
      <dgm:t>
        <a:bodyPr/>
        <a:lstStyle/>
        <a:p>
          <a:endParaRPr lang="en-US"/>
        </a:p>
      </dgm:t>
    </dgm:pt>
    <dgm:pt modelId="{B4B9B4C1-0EE8-4669-9739-2AAA23419BB0}" type="sibTrans" cxnId="{88AE4C00-15A4-4C80-9CFC-6EE83A2DF507}">
      <dgm:prSet/>
      <dgm:spPr/>
      <dgm:t>
        <a:bodyPr/>
        <a:lstStyle/>
        <a:p>
          <a:endParaRPr lang="en-US"/>
        </a:p>
      </dgm:t>
    </dgm:pt>
    <dgm:pt modelId="{21B7423D-5F01-44D0-9FAE-B9D1F7735287}">
      <dgm:prSet/>
      <dgm:spPr/>
      <dgm:t>
        <a:bodyPr/>
        <a:lstStyle/>
        <a:p>
          <a:r>
            <a:rPr lang="en-US" dirty="0"/>
            <a:t>Analyze the text with VALDER scoring and the RoBERTa Pretrained Model and compare model performance over example review.</a:t>
          </a:r>
        </a:p>
      </dgm:t>
    </dgm:pt>
    <dgm:pt modelId="{8C5B89A7-BCE7-41D1-A126-3B3FBE890CD0}" type="parTrans" cxnId="{25F33F9D-DFE4-451A-A9C3-94120CA4B758}">
      <dgm:prSet/>
      <dgm:spPr/>
      <dgm:t>
        <a:bodyPr/>
        <a:lstStyle/>
        <a:p>
          <a:endParaRPr lang="en-US"/>
        </a:p>
      </dgm:t>
    </dgm:pt>
    <dgm:pt modelId="{F13109BC-9A08-467D-8522-89DF397D5787}" type="sibTrans" cxnId="{25F33F9D-DFE4-451A-A9C3-94120CA4B758}">
      <dgm:prSet/>
      <dgm:spPr/>
      <dgm:t>
        <a:bodyPr/>
        <a:lstStyle/>
        <a:p>
          <a:endParaRPr lang="en-US"/>
        </a:p>
      </dgm:t>
    </dgm:pt>
    <dgm:pt modelId="{56CB72BA-E711-49CB-91EA-B64B6E7CFE11}">
      <dgm:prSet/>
      <dgm:spPr/>
      <dgm:t>
        <a:bodyPr/>
        <a:lstStyle/>
        <a:p>
          <a:r>
            <a:rPr lang="en-US" dirty="0"/>
            <a:t>Directly predicting the star rating from the text review.</a:t>
          </a:r>
        </a:p>
      </dgm:t>
    </dgm:pt>
    <dgm:pt modelId="{AA2580A2-B066-4CA8-B8B1-EFFEB86D575A}" type="parTrans" cxnId="{7EA9F3BE-380E-477E-98E6-95569B854014}">
      <dgm:prSet/>
      <dgm:spPr/>
      <dgm:t>
        <a:bodyPr/>
        <a:lstStyle/>
        <a:p>
          <a:endParaRPr lang="en-US"/>
        </a:p>
      </dgm:t>
    </dgm:pt>
    <dgm:pt modelId="{55C5295C-5F08-4F61-B391-FADE830CB614}" type="sibTrans" cxnId="{7EA9F3BE-380E-477E-98E6-95569B854014}">
      <dgm:prSet/>
      <dgm:spPr/>
      <dgm:t>
        <a:bodyPr/>
        <a:lstStyle/>
        <a:p>
          <a:endParaRPr lang="en-US"/>
        </a:p>
      </dgm:t>
    </dgm:pt>
    <dgm:pt modelId="{7C785284-7F45-4EFB-A655-40787BEAD526}">
      <dgm:prSet/>
      <dgm:spPr/>
      <dgm:t>
        <a:bodyPr/>
        <a:lstStyle/>
        <a:p>
          <a:r>
            <a:rPr lang="en-US" dirty="0"/>
            <a:t>Using our Models to make predictions on new data scraped from Yelp to perform Sentiment Analysis.</a:t>
          </a:r>
        </a:p>
      </dgm:t>
    </dgm:pt>
    <dgm:pt modelId="{12343BB2-804B-4C21-B1AF-409308481EE1}" type="parTrans" cxnId="{AFCB4362-9469-4195-8915-585BD288FFE4}">
      <dgm:prSet/>
      <dgm:spPr/>
      <dgm:t>
        <a:bodyPr/>
        <a:lstStyle/>
        <a:p>
          <a:endParaRPr lang="en-US"/>
        </a:p>
      </dgm:t>
    </dgm:pt>
    <dgm:pt modelId="{D5E91E17-BBD3-44AE-86FF-E8489E9B2942}" type="sibTrans" cxnId="{AFCB4362-9469-4195-8915-585BD288FFE4}">
      <dgm:prSet/>
      <dgm:spPr/>
      <dgm:t>
        <a:bodyPr/>
        <a:lstStyle/>
        <a:p>
          <a:endParaRPr lang="en-US"/>
        </a:p>
      </dgm:t>
    </dgm:pt>
    <dgm:pt modelId="{28CB600B-9A45-421F-AAB2-FF59820C5F3E}" type="pres">
      <dgm:prSet presAssocID="{4E6E185C-2444-4831-AFAF-917B2442020D}" presName="root" presStyleCnt="0">
        <dgm:presLayoutVars>
          <dgm:dir/>
          <dgm:resizeHandles val="exact"/>
        </dgm:presLayoutVars>
      </dgm:prSet>
      <dgm:spPr/>
    </dgm:pt>
    <dgm:pt modelId="{EF958826-200F-4E55-84D8-FFD35D4592D1}" type="pres">
      <dgm:prSet presAssocID="{4F1C88F3-A9FF-4022-99FA-D6B1C3358FA0}" presName="compNode" presStyleCnt="0"/>
      <dgm:spPr/>
    </dgm:pt>
    <dgm:pt modelId="{A2046BD5-405E-455E-988B-31B50F2AFA87}" type="pres">
      <dgm:prSet presAssocID="{4F1C88F3-A9FF-4022-99FA-D6B1C3358FA0}" presName="bgRect" presStyleLbl="bgShp" presStyleIdx="0" presStyleCnt="6"/>
      <dgm:spPr/>
    </dgm:pt>
    <dgm:pt modelId="{AA1BDED1-B6E9-4643-873A-75DCC65D5A3A}" type="pres">
      <dgm:prSet presAssocID="{4F1C88F3-A9FF-4022-99FA-D6B1C3358FA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fe ring"/>
        </a:ext>
      </dgm:extLst>
    </dgm:pt>
    <dgm:pt modelId="{EF2C5DFC-4C6D-4E03-9A6E-464176D92FF4}" type="pres">
      <dgm:prSet presAssocID="{4F1C88F3-A9FF-4022-99FA-D6B1C3358FA0}" presName="spaceRect" presStyleCnt="0"/>
      <dgm:spPr/>
    </dgm:pt>
    <dgm:pt modelId="{55D983D2-FA2A-4793-AAE2-4EDCB1F6A72F}" type="pres">
      <dgm:prSet presAssocID="{4F1C88F3-A9FF-4022-99FA-D6B1C3358FA0}" presName="parTx" presStyleLbl="revTx" presStyleIdx="0" presStyleCnt="6">
        <dgm:presLayoutVars>
          <dgm:chMax val="0"/>
          <dgm:chPref val="0"/>
        </dgm:presLayoutVars>
      </dgm:prSet>
      <dgm:spPr/>
    </dgm:pt>
    <dgm:pt modelId="{5777B1BA-0A74-4493-AFE4-07D323690B9E}" type="pres">
      <dgm:prSet presAssocID="{8BCF5652-A0B9-4585-98AF-3D7F4DC3C136}" presName="sibTrans" presStyleCnt="0"/>
      <dgm:spPr/>
    </dgm:pt>
    <dgm:pt modelId="{37A5D846-8F8F-4EA3-A9F5-32E3B1BBF86C}" type="pres">
      <dgm:prSet presAssocID="{B239F473-09D0-4A17-B2F9-E736388C6FF8}" presName="compNode" presStyleCnt="0"/>
      <dgm:spPr/>
    </dgm:pt>
    <dgm:pt modelId="{AAA24781-6CB6-4E17-8112-D0120A291106}" type="pres">
      <dgm:prSet presAssocID="{B239F473-09D0-4A17-B2F9-E736388C6FF8}" presName="bgRect" presStyleLbl="bgShp" presStyleIdx="1" presStyleCnt="6"/>
      <dgm:spPr/>
    </dgm:pt>
    <dgm:pt modelId="{0695376C-126D-46EC-85B5-A6ABE51EB9C5}" type="pres">
      <dgm:prSet presAssocID="{B239F473-09D0-4A17-B2F9-E736388C6FF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F7EFEAC-12A8-41F8-9E00-BAD7A80360C8}" type="pres">
      <dgm:prSet presAssocID="{B239F473-09D0-4A17-B2F9-E736388C6FF8}" presName="spaceRect" presStyleCnt="0"/>
      <dgm:spPr/>
    </dgm:pt>
    <dgm:pt modelId="{D2A7BB2D-DA73-477B-8BF3-0D69C37A820E}" type="pres">
      <dgm:prSet presAssocID="{B239F473-09D0-4A17-B2F9-E736388C6FF8}" presName="parTx" presStyleLbl="revTx" presStyleIdx="1" presStyleCnt="6">
        <dgm:presLayoutVars>
          <dgm:chMax val="0"/>
          <dgm:chPref val="0"/>
        </dgm:presLayoutVars>
      </dgm:prSet>
      <dgm:spPr/>
    </dgm:pt>
    <dgm:pt modelId="{1AF197B7-AEA8-42FB-9175-274316D3F657}" type="pres">
      <dgm:prSet presAssocID="{25F5F3CE-EE3D-48A5-AD85-64EB1E1C4F55}" presName="sibTrans" presStyleCnt="0"/>
      <dgm:spPr/>
    </dgm:pt>
    <dgm:pt modelId="{DEE7C561-67F2-46D3-8E8C-906EF7E9A059}" type="pres">
      <dgm:prSet presAssocID="{5BDEB3D9-BF8F-4548-A085-6DDCD10BDCA7}" presName="compNode" presStyleCnt="0"/>
      <dgm:spPr/>
    </dgm:pt>
    <dgm:pt modelId="{C4550AD5-2B09-4458-85D4-2755C1D4653D}" type="pres">
      <dgm:prSet presAssocID="{5BDEB3D9-BF8F-4548-A085-6DDCD10BDCA7}" presName="bgRect" presStyleLbl="bgShp" presStyleIdx="2" presStyleCnt="6"/>
      <dgm:spPr/>
    </dgm:pt>
    <dgm:pt modelId="{D23AE269-509F-4FDA-95F7-20AF09DBE0A7}" type="pres">
      <dgm:prSet presAssocID="{5BDEB3D9-BF8F-4548-A085-6DDCD10BDCA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re"/>
        </a:ext>
      </dgm:extLst>
    </dgm:pt>
    <dgm:pt modelId="{76DB4B30-7BDD-4DEB-A2E9-2671E9B8304F}" type="pres">
      <dgm:prSet presAssocID="{5BDEB3D9-BF8F-4548-A085-6DDCD10BDCA7}" presName="spaceRect" presStyleCnt="0"/>
      <dgm:spPr/>
    </dgm:pt>
    <dgm:pt modelId="{4002CAAA-E4F0-49DF-8F3B-C56CF8356348}" type="pres">
      <dgm:prSet presAssocID="{5BDEB3D9-BF8F-4548-A085-6DDCD10BDCA7}" presName="parTx" presStyleLbl="revTx" presStyleIdx="2" presStyleCnt="6">
        <dgm:presLayoutVars>
          <dgm:chMax val="0"/>
          <dgm:chPref val="0"/>
        </dgm:presLayoutVars>
      </dgm:prSet>
      <dgm:spPr/>
    </dgm:pt>
    <dgm:pt modelId="{15BBF18D-686B-495F-BD57-10349565F2EF}" type="pres">
      <dgm:prSet presAssocID="{B4B9B4C1-0EE8-4669-9739-2AAA23419BB0}" presName="sibTrans" presStyleCnt="0"/>
      <dgm:spPr/>
    </dgm:pt>
    <dgm:pt modelId="{5AB98791-5CE8-4016-B7B7-E330031905D2}" type="pres">
      <dgm:prSet presAssocID="{21B7423D-5F01-44D0-9FAE-B9D1F7735287}" presName="compNode" presStyleCnt="0"/>
      <dgm:spPr/>
    </dgm:pt>
    <dgm:pt modelId="{CB2B0B48-6414-46BB-8124-E870DB1956F5}" type="pres">
      <dgm:prSet presAssocID="{21B7423D-5F01-44D0-9FAE-B9D1F7735287}" presName="bgRect" presStyleLbl="bgShp" presStyleIdx="3" presStyleCnt="6"/>
      <dgm:spPr/>
    </dgm:pt>
    <dgm:pt modelId="{9DAE9F2D-EEE3-40FC-8A8D-BCCABA1F1A86}" type="pres">
      <dgm:prSet presAssocID="{21B7423D-5F01-44D0-9FAE-B9D1F773528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747F4EF5-EF7D-4FED-98F4-41828466DE8D}" type="pres">
      <dgm:prSet presAssocID="{21B7423D-5F01-44D0-9FAE-B9D1F7735287}" presName="spaceRect" presStyleCnt="0"/>
      <dgm:spPr/>
    </dgm:pt>
    <dgm:pt modelId="{78AAAE0E-7A6E-4251-8446-8B0BE09FA8F6}" type="pres">
      <dgm:prSet presAssocID="{21B7423D-5F01-44D0-9FAE-B9D1F7735287}" presName="parTx" presStyleLbl="revTx" presStyleIdx="3" presStyleCnt="6">
        <dgm:presLayoutVars>
          <dgm:chMax val="0"/>
          <dgm:chPref val="0"/>
        </dgm:presLayoutVars>
      </dgm:prSet>
      <dgm:spPr/>
    </dgm:pt>
    <dgm:pt modelId="{2BC892AB-4CC6-462A-AB07-F6BB5E29EA64}" type="pres">
      <dgm:prSet presAssocID="{F13109BC-9A08-467D-8522-89DF397D5787}" presName="sibTrans" presStyleCnt="0"/>
      <dgm:spPr/>
    </dgm:pt>
    <dgm:pt modelId="{CBB1BE78-6860-4664-9F5C-53880442614A}" type="pres">
      <dgm:prSet presAssocID="{56CB72BA-E711-49CB-91EA-B64B6E7CFE11}" presName="compNode" presStyleCnt="0"/>
      <dgm:spPr/>
    </dgm:pt>
    <dgm:pt modelId="{717565EB-696F-45BA-AECC-C1310E0914DD}" type="pres">
      <dgm:prSet presAssocID="{56CB72BA-E711-49CB-91EA-B64B6E7CFE11}" presName="bgRect" presStyleLbl="bgShp" presStyleIdx="4" presStyleCnt="6"/>
      <dgm:spPr/>
    </dgm:pt>
    <dgm:pt modelId="{EBDC6758-8986-4234-A7AF-03E7596232A4}" type="pres">
      <dgm:prSet presAssocID="{56CB72BA-E711-49CB-91EA-B64B6E7CFE1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D1E36914-C8B7-42FF-B2C1-A0C8DA320F26}" type="pres">
      <dgm:prSet presAssocID="{56CB72BA-E711-49CB-91EA-B64B6E7CFE11}" presName="spaceRect" presStyleCnt="0"/>
      <dgm:spPr/>
    </dgm:pt>
    <dgm:pt modelId="{4DB9AD30-321E-47A2-9F70-5F5E0BC51D58}" type="pres">
      <dgm:prSet presAssocID="{56CB72BA-E711-49CB-91EA-B64B6E7CFE11}" presName="parTx" presStyleLbl="revTx" presStyleIdx="4" presStyleCnt="6">
        <dgm:presLayoutVars>
          <dgm:chMax val="0"/>
          <dgm:chPref val="0"/>
        </dgm:presLayoutVars>
      </dgm:prSet>
      <dgm:spPr/>
    </dgm:pt>
    <dgm:pt modelId="{71938800-BC22-459F-B1C2-3D0FD3116865}" type="pres">
      <dgm:prSet presAssocID="{55C5295C-5F08-4F61-B391-FADE830CB614}" presName="sibTrans" presStyleCnt="0"/>
      <dgm:spPr/>
    </dgm:pt>
    <dgm:pt modelId="{A8FB98B6-B8B1-4B59-AA56-0C79E26470DB}" type="pres">
      <dgm:prSet presAssocID="{7C785284-7F45-4EFB-A655-40787BEAD526}" presName="compNode" presStyleCnt="0"/>
      <dgm:spPr/>
    </dgm:pt>
    <dgm:pt modelId="{C844433E-F319-4382-9ED7-35C50B17B726}" type="pres">
      <dgm:prSet presAssocID="{7C785284-7F45-4EFB-A655-40787BEAD526}" presName="bgRect" presStyleLbl="bgShp" presStyleIdx="5" presStyleCnt="6"/>
      <dgm:spPr/>
    </dgm:pt>
    <dgm:pt modelId="{F8FD6C7C-2D12-4DE3-8D8C-3EDDD40090B5}" type="pres">
      <dgm:prSet presAssocID="{7C785284-7F45-4EFB-A655-40787BEAD52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llseye"/>
        </a:ext>
      </dgm:extLst>
    </dgm:pt>
    <dgm:pt modelId="{CA20BF59-DB87-4B54-B9FA-23F82592483C}" type="pres">
      <dgm:prSet presAssocID="{7C785284-7F45-4EFB-A655-40787BEAD526}" presName="spaceRect" presStyleCnt="0"/>
      <dgm:spPr/>
    </dgm:pt>
    <dgm:pt modelId="{21B58297-F002-4790-9E11-23BE89F77F37}" type="pres">
      <dgm:prSet presAssocID="{7C785284-7F45-4EFB-A655-40787BEAD526}" presName="parTx" presStyleLbl="revTx" presStyleIdx="5" presStyleCnt="6">
        <dgm:presLayoutVars>
          <dgm:chMax val="0"/>
          <dgm:chPref val="0"/>
        </dgm:presLayoutVars>
      </dgm:prSet>
      <dgm:spPr/>
    </dgm:pt>
  </dgm:ptLst>
  <dgm:cxnLst>
    <dgm:cxn modelId="{88AE4C00-15A4-4C80-9CFC-6EE83A2DF507}" srcId="{4E6E185C-2444-4831-AFAF-917B2442020D}" destId="{5BDEB3D9-BF8F-4548-A085-6DDCD10BDCA7}" srcOrd="2" destOrd="0" parTransId="{4FC6CEB8-09B1-4519-AE15-8159BE58BA21}" sibTransId="{B4B9B4C1-0EE8-4669-9739-2AAA23419BB0}"/>
    <dgm:cxn modelId="{879CE902-09B8-414E-B9D5-40EDC109B96E}" type="presOf" srcId="{4E6E185C-2444-4831-AFAF-917B2442020D}" destId="{28CB600B-9A45-421F-AAB2-FF59820C5F3E}" srcOrd="0" destOrd="0" presId="urn:microsoft.com/office/officeart/2018/2/layout/IconVerticalSolidList"/>
    <dgm:cxn modelId="{16898A15-0941-42AD-B10D-791BE209C038}" type="presOf" srcId="{B239F473-09D0-4A17-B2F9-E736388C6FF8}" destId="{D2A7BB2D-DA73-477B-8BF3-0D69C37A820E}" srcOrd="0" destOrd="0" presId="urn:microsoft.com/office/officeart/2018/2/layout/IconVerticalSolidList"/>
    <dgm:cxn modelId="{AFCB4362-9469-4195-8915-585BD288FFE4}" srcId="{4E6E185C-2444-4831-AFAF-917B2442020D}" destId="{7C785284-7F45-4EFB-A655-40787BEAD526}" srcOrd="5" destOrd="0" parTransId="{12343BB2-804B-4C21-B1AF-409308481EE1}" sibTransId="{D5E91E17-BBD3-44AE-86FF-E8489E9B2942}"/>
    <dgm:cxn modelId="{25F33F9D-DFE4-451A-A9C3-94120CA4B758}" srcId="{4E6E185C-2444-4831-AFAF-917B2442020D}" destId="{21B7423D-5F01-44D0-9FAE-B9D1F7735287}" srcOrd="3" destOrd="0" parTransId="{8C5B89A7-BCE7-41D1-A126-3B3FBE890CD0}" sibTransId="{F13109BC-9A08-467D-8522-89DF397D5787}"/>
    <dgm:cxn modelId="{D5AD74A1-5FD6-44B2-9F31-394FEC73E709}" type="presOf" srcId="{5BDEB3D9-BF8F-4548-A085-6DDCD10BDCA7}" destId="{4002CAAA-E4F0-49DF-8F3B-C56CF8356348}" srcOrd="0" destOrd="0" presId="urn:microsoft.com/office/officeart/2018/2/layout/IconVerticalSolidList"/>
    <dgm:cxn modelId="{5D642FB9-15D3-4AFD-B937-28066B6944C9}" type="presOf" srcId="{21B7423D-5F01-44D0-9FAE-B9D1F7735287}" destId="{78AAAE0E-7A6E-4251-8446-8B0BE09FA8F6}" srcOrd="0" destOrd="0" presId="urn:microsoft.com/office/officeart/2018/2/layout/IconVerticalSolidList"/>
    <dgm:cxn modelId="{7EA9F3BE-380E-477E-98E6-95569B854014}" srcId="{4E6E185C-2444-4831-AFAF-917B2442020D}" destId="{56CB72BA-E711-49CB-91EA-B64B6E7CFE11}" srcOrd="4" destOrd="0" parTransId="{AA2580A2-B066-4CA8-B8B1-EFFEB86D575A}" sibTransId="{55C5295C-5F08-4F61-B391-FADE830CB614}"/>
    <dgm:cxn modelId="{94AD2FC3-9B83-4163-8CC3-271F61C5CCAA}" srcId="{4E6E185C-2444-4831-AFAF-917B2442020D}" destId="{4F1C88F3-A9FF-4022-99FA-D6B1C3358FA0}" srcOrd="0" destOrd="0" parTransId="{5A50213B-EBC1-400D-8D39-928BA9D67400}" sibTransId="{8BCF5652-A0B9-4585-98AF-3D7F4DC3C136}"/>
    <dgm:cxn modelId="{B913EBC3-2ECB-49CD-8C11-248ADD57AA2E}" type="presOf" srcId="{4F1C88F3-A9FF-4022-99FA-D6B1C3358FA0}" destId="{55D983D2-FA2A-4793-AAE2-4EDCB1F6A72F}" srcOrd="0" destOrd="0" presId="urn:microsoft.com/office/officeart/2018/2/layout/IconVerticalSolidList"/>
    <dgm:cxn modelId="{351144DA-74A4-4357-9D80-8D5F1BB8983C}" type="presOf" srcId="{7C785284-7F45-4EFB-A655-40787BEAD526}" destId="{21B58297-F002-4790-9E11-23BE89F77F37}" srcOrd="0" destOrd="0" presId="urn:microsoft.com/office/officeart/2018/2/layout/IconVerticalSolidList"/>
    <dgm:cxn modelId="{1F7169E0-0A49-43CF-92D8-94BA6ED8EC57}" srcId="{4E6E185C-2444-4831-AFAF-917B2442020D}" destId="{B239F473-09D0-4A17-B2F9-E736388C6FF8}" srcOrd="1" destOrd="0" parTransId="{3422917A-946B-4441-B1C3-1303A45D791A}" sibTransId="{25F5F3CE-EE3D-48A5-AD85-64EB1E1C4F55}"/>
    <dgm:cxn modelId="{362886E8-31A3-4B92-AD14-E1598BB5EF5D}" type="presOf" srcId="{56CB72BA-E711-49CB-91EA-B64B6E7CFE11}" destId="{4DB9AD30-321E-47A2-9F70-5F5E0BC51D58}" srcOrd="0" destOrd="0" presId="urn:microsoft.com/office/officeart/2018/2/layout/IconVerticalSolidList"/>
    <dgm:cxn modelId="{CE49B34D-B4F9-42E5-BD82-B8432C7FC9B4}" type="presParOf" srcId="{28CB600B-9A45-421F-AAB2-FF59820C5F3E}" destId="{EF958826-200F-4E55-84D8-FFD35D4592D1}" srcOrd="0" destOrd="0" presId="urn:microsoft.com/office/officeart/2018/2/layout/IconVerticalSolidList"/>
    <dgm:cxn modelId="{FE522A80-2197-45D4-83D1-9537D2703087}" type="presParOf" srcId="{EF958826-200F-4E55-84D8-FFD35D4592D1}" destId="{A2046BD5-405E-455E-988B-31B50F2AFA87}" srcOrd="0" destOrd="0" presId="urn:microsoft.com/office/officeart/2018/2/layout/IconVerticalSolidList"/>
    <dgm:cxn modelId="{5C1D6060-F5C8-4DDC-9277-BA0051806127}" type="presParOf" srcId="{EF958826-200F-4E55-84D8-FFD35D4592D1}" destId="{AA1BDED1-B6E9-4643-873A-75DCC65D5A3A}" srcOrd="1" destOrd="0" presId="urn:microsoft.com/office/officeart/2018/2/layout/IconVerticalSolidList"/>
    <dgm:cxn modelId="{F700A697-98BE-4B8B-BB47-2FB93387ADBF}" type="presParOf" srcId="{EF958826-200F-4E55-84D8-FFD35D4592D1}" destId="{EF2C5DFC-4C6D-4E03-9A6E-464176D92FF4}" srcOrd="2" destOrd="0" presId="urn:microsoft.com/office/officeart/2018/2/layout/IconVerticalSolidList"/>
    <dgm:cxn modelId="{5DF7E8E2-8C1A-4567-9A5E-BFB33504CE18}" type="presParOf" srcId="{EF958826-200F-4E55-84D8-FFD35D4592D1}" destId="{55D983D2-FA2A-4793-AAE2-4EDCB1F6A72F}" srcOrd="3" destOrd="0" presId="urn:microsoft.com/office/officeart/2018/2/layout/IconVerticalSolidList"/>
    <dgm:cxn modelId="{31D61DDC-0456-4801-9818-CC30AD88FCA7}" type="presParOf" srcId="{28CB600B-9A45-421F-AAB2-FF59820C5F3E}" destId="{5777B1BA-0A74-4493-AFE4-07D323690B9E}" srcOrd="1" destOrd="0" presId="urn:microsoft.com/office/officeart/2018/2/layout/IconVerticalSolidList"/>
    <dgm:cxn modelId="{A6F8202F-DEFD-472D-9281-72CD7C811F5F}" type="presParOf" srcId="{28CB600B-9A45-421F-AAB2-FF59820C5F3E}" destId="{37A5D846-8F8F-4EA3-A9F5-32E3B1BBF86C}" srcOrd="2" destOrd="0" presId="urn:microsoft.com/office/officeart/2018/2/layout/IconVerticalSolidList"/>
    <dgm:cxn modelId="{C9732BB8-9890-4251-911A-B7D7ED1BDCFF}" type="presParOf" srcId="{37A5D846-8F8F-4EA3-A9F5-32E3B1BBF86C}" destId="{AAA24781-6CB6-4E17-8112-D0120A291106}" srcOrd="0" destOrd="0" presId="urn:microsoft.com/office/officeart/2018/2/layout/IconVerticalSolidList"/>
    <dgm:cxn modelId="{82B007A7-9330-4B65-B0C5-9229B94CD310}" type="presParOf" srcId="{37A5D846-8F8F-4EA3-A9F5-32E3B1BBF86C}" destId="{0695376C-126D-46EC-85B5-A6ABE51EB9C5}" srcOrd="1" destOrd="0" presId="urn:microsoft.com/office/officeart/2018/2/layout/IconVerticalSolidList"/>
    <dgm:cxn modelId="{2950D89B-AF7D-4C2E-A1C3-45D178F4B387}" type="presParOf" srcId="{37A5D846-8F8F-4EA3-A9F5-32E3B1BBF86C}" destId="{9F7EFEAC-12A8-41F8-9E00-BAD7A80360C8}" srcOrd="2" destOrd="0" presId="urn:microsoft.com/office/officeart/2018/2/layout/IconVerticalSolidList"/>
    <dgm:cxn modelId="{4B95A491-91BD-4CC5-B3AF-EE87736DC1C0}" type="presParOf" srcId="{37A5D846-8F8F-4EA3-A9F5-32E3B1BBF86C}" destId="{D2A7BB2D-DA73-477B-8BF3-0D69C37A820E}" srcOrd="3" destOrd="0" presId="urn:microsoft.com/office/officeart/2018/2/layout/IconVerticalSolidList"/>
    <dgm:cxn modelId="{2E935283-6867-4B12-BECB-64B18587BF88}" type="presParOf" srcId="{28CB600B-9A45-421F-AAB2-FF59820C5F3E}" destId="{1AF197B7-AEA8-42FB-9175-274316D3F657}" srcOrd="3" destOrd="0" presId="urn:microsoft.com/office/officeart/2018/2/layout/IconVerticalSolidList"/>
    <dgm:cxn modelId="{75926605-D0EA-4B38-A2F1-26878BEC90CB}" type="presParOf" srcId="{28CB600B-9A45-421F-AAB2-FF59820C5F3E}" destId="{DEE7C561-67F2-46D3-8E8C-906EF7E9A059}" srcOrd="4" destOrd="0" presId="urn:microsoft.com/office/officeart/2018/2/layout/IconVerticalSolidList"/>
    <dgm:cxn modelId="{C005B814-58E0-479F-B6E9-216885B244CF}" type="presParOf" srcId="{DEE7C561-67F2-46D3-8E8C-906EF7E9A059}" destId="{C4550AD5-2B09-4458-85D4-2755C1D4653D}" srcOrd="0" destOrd="0" presId="urn:microsoft.com/office/officeart/2018/2/layout/IconVerticalSolidList"/>
    <dgm:cxn modelId="{6AA44688-B5AC-4C8E-ABBD-6DE2B7E63E97}" type="presParOf" srcId="{DEE7C561-67F2-46D3-8E8C-906EF7E9A059}" destId="{D23AE269-509F-4FDA-95F7-20AF09DBE0A7}" srcOrd="1" destOrd="0" presId="urn:microsoft.com/office/officeart/2018/2/layout/IconVerticalSolidList"/>
    <dgm:cxn modelId="{07C52C9B-BF74-4513-BB4F-11084326DCBF}" type="presParOf" srcId="{DEE7C561-67F2-46D3-8E8C-906EF7E9A059}" destId="{76DB4B30-7BDD-4DEB-A2E9-2671E9B8304F}" srcOrd="2" destOrd="0" presId="urn:microsoft.com/office/officeart/2018/2/layout/IconVerticalSolidList"/>
    <dgm:cxn modelId="{788087EF-80DB-4AA5-A400-E352CA76CC64}" type="presParOf" srcId="{DEE7C561-67F2-46D3-8E8C-906EF7E9A059}" destId="{4002CAAA-E4F0-49DF-8F3B-C56CF8356348}" srcOrd="3" destOrd="0" presId="urn:microsoft.com/office/officeart/2018/2/layout/IconVerticalSolidList"/>
    <dgm:cxn modelId="{5A31BAFB-A8D0-4369-A803-ABEBC6503028}" type="presParOf" srcId="{28CB600B-9A45-421F-AAB2-FF59820C5F3E}" destId="{15BBF18D-686B-495F-BD57-10349565F2EF}" srcOrd="5" destOrd="0" presId="urn:microsoft.com/office/officeart/2018/2/layout/IconVerticalSolidList"/>
    <dgm:cxn modelId="{DEE0317B-AD7E-45CB-8C20-FCF4C6A11787}" type="presParOf" srcId="{28CB600B-9A45-421F-AAB2-FF59820C5F3E}" destId="{5AB98791-5CE8-4016-B7B7-E330031905D2}" srcOrd="6" destOrd="0" presId="urn:microsoft.com/office/officeart/2018/2/layout/IconVerticalSolidList"/>
    <dgm:cxn modelId="{03B512A1-E5D9-41FB-967B-2C7C3E9BAB25}" type="presParOf" srcId="{5AB98791-5CE8-4016-B7B7-E330031905D2}" destId="{CB2B0B48-6414-46BB-8124-E870DB1956F5}" srcOrd="0" destOrd="0" presId="urn:microsoft.com/office/officeart/2018/2/layout/IconVerticalSolidList"/>
    <dgm:cxn modelId="{F2D7DF43-08D9-4549-B029-20B21F817D4D}" type="presParOf" srcId="{5AB98791-5CE8-4016-B7B7-E330031905D2}" destId="{9DAE9F2D-EEE3-40FC-8A8D-BCCABA1F1A86}" srcOrd="1" destOrd="0" presId="urn:microsoft.com/office/officeart/2018/2/layout/IconVerticalSolidList"/>
    <dgm:cxn modelId="{8F68AE0E-5285-4E10-8796-6EAB3194072B}" type="presParOf" srcId="{5AB98791-5CE8-4016-B7B7-E330031905D2}" destId="{747F4EF5-EF7D-4FED-98F4-41828466DE8D}" srcOrd="2" destOrd="0" presId="urn:microsoft.com/office/officeart/2018/2/layout/IconVerticalSolidList"/>
    <dgm:cxn modelId="{5C3AEDEB-1BCA-4D85-B6D6-E1CF5290C965}" type="presParOf" srcId="{5AB98791-5CE8-4016-B7B7-E330031905D2}" destId="{78AAAE0E-7A6E-4251-8446-8B0BE09FA8F6}" srcOrd="3" destOrd="0" presId="urn:microsoft.com/office/officeart/2018/2/layout/IconVerticalSolidList"/>
    <dgm:cxn modelId="{414ED977-9199-4930-807B-39C8BE4636FC}" type="presParOf" srcId="{28CB600B-9A45-421F-AAB2-FF59820C5F3E}" destId="{2BC892AB-4CC6-462A-AB07-F6BB5E29EA64}" srcOrd="7" destOrd="0" presId="urn:microsoft.com/office/officeart/2018/2/layout/IconVerticalSolidList"/>
    <dgm:cxn modelId="{9AD955A9-8E49-4F29-A5E3-908F9CBFC80D}" type="presParOf" srcId="{28CB600B-9A45-421F-AAB2-FF59820C5F3E}" destId="{CBB1BE78-6860-4664-9F5C-53880442614A}" srcOrd="8" destOrd="0" presId="urn:microsoft.com/office/officeart/2018/2/layout/IconVerticalSolidList"/>
    <dgm:cxn modelId="{2990F34F-9209-4C65-BBA0-BCC657CEEC49}" type="presParOf" srcId="{CBB1BE78-6860-4664-9F5C-53880442614A}" destId="{717565EB-696F-45BA-AECC-C1310E0914DD}" srcOrd="0" destOrd="0" presId="urn:microsoft.com/office/officeart/2018/2/layout/IconVerticalSolidList"/>
    <dgm:cxn modelId="{7CF76EC8-E6E3-4F03-9A75-812D11BE9E83}" type="presParOf" srcId="{CBB1BE78-6860-4664-9F5C-53880442614A}" destId="{EBDC6758-8986-4234-A7AF-03E7596232A4}" srcOrd="1" destOrd="0" presId="urn:microsoft.com/office/officeart/2018/2/layout/IconVerticalSolidList"/>
    <dgm:cxn modelId="{493220E9-7EB1-4A48-BC33-FD7BDBB6F9EA}" type="presParOf" srcId="{CBB1BE78-6860-4664-9F5C-53880442614A}" destId="{D1E36914-C8B7-42FF-B2C1-A0C8DA320F26}" srcOrd="2" destOrd="0" presId="urn:microsoft.com/office/officeart/2018/2/layout/IconVerticalSolidList"/>
    <dgm:cxn modelId="{C0DFADE3-9AFB-4A71-8494-A6A1087B914A}" type="presParOf" srcId="{CBB1BE78-6860-4664-9F5C-53880442614A}" destId="{4DB9AD30-321E-47A2-9F70-5F5E0BC51D58}" srcOrd="3" destOrd="0" presId="urn:microsoft.com/office/officeart/2018/2/layout/IconVerticalSolidList"/>
    <dgm:cxn modelId="{E56623F0-213E-4902-B819-4CD058D63F45}" type="presParOf" srcId="{28CB600B-9A45-421F-AAB2-FF59820C5F3E}" destId="{71938800-BC22-459F-B1C2-3D0FD3116865}" srcOrd="9" destOrd="0" presId="urn:microsoft.com/office/officeart/2018/2/layout/IconVerticalSolidList"/>
    <dgm:cxn modelId="{0BC6C58F-3E45-4493-9BCD-1EC6701A5142}" type="presParOf" srcId="{28CB600B-9A45-421F-AAB2-FF59820C5F3E}" destId="{A8FB98B6-B8B1-4B59-AA56-0C79E26470DB}" srcOrd="10" destOrd="0" presId="urn:microsoft.com/office/officeart/2018/2/layout/IconVerticalSolidList"/>
    <dgm:cxn modelId="{D9E79F0B-A865-4A27-B8FC-8AD8885B53A2}" type="presParOf" srcId="{A8FB98B6-B8B1-4B59-AA56-0C79E26470DB}" destId="{C844433E-F319-4382-9ED7-35C50B17B726}" srcOrd="0" destOrd="0" presId="urn:microsoft.com/office/officeart/2018/2/layout/IconVerticalSolidList"/>
    <dgm:cxn modelId="{4E951195-0483-40D5-842C-8AD499011693}" type="presParOf" srcId="{A8FB98B6-B8B1-4B59-AA56-0C79E26470DB}" destId="{F8FD6C7C-2D12-4DE3-8D8C-3EDDD40090B5}" srcOrd="1" destOrd="0" presId="urn:microsoft.com/office/officeart/2018/2/layout/IconVerticalSolidList"/>
    <dgm:cxn modelId="{93427DEA-289A-4763-8CD2-9FDF3AEE8ECE}" type="presParOf" srcId="{A8FB98B6-B8B1-4B59-AA56-0C79E26470DB}" destId="{CA20BF59-DB87-4B54-B9FA-23F82592483C}" srcOrd="2" destOrd="0" presId="urn:microsoft.com/office/officeart/2018/2/layout/IconVerticalSolidList"/>
    <dgm:cxn modelId="{E5064F30-4195-4274-B062-95AF1630A22B}" type="presParOf" srcId="{A8FB98B6-B8B1-4B59-AA56-0C79E26470DB}" destId="{21B58297-F002-4790-9E11-23BE89F77F3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3957CE-F31D-2449-A9F0-0D0EB8683009}" type="doc">
      <dgm:prSet loTypeId="urn:microsoft.com/office/officeart/2005/8/layout/vList6" loCatId="" qsTypeId="urn:microsoft.com/office/officeart/2005/8/quickstyle/simple1" qsCatId="simple" csTypeId="urn:microsoft.com/office/officeart/2005/8/colors/accent1_2" csCatId="accent1" phldr="1"/>
      <dgm:spPr/>
      <dgm:t>
        <a:bodyPr/>
        <a:lstStyle/>
        <a:p>
          <a:endParaRPr lang="en-US"/>
        </a:p>
      </dgm:t>
    </dgm:pt>
    <dgm:pt modelId="{BFE2C84E-BBF4-9547-8309-C0BD740AED2A}">
      <dgm:prSet phldrT="[Text]" custT="1"/>
      <dgm:spPr/>
      <dgm:t>
        <a:bodyPr/>
        <a:lstStyle/>
        <a:p>
          <a:r>
            <a:rPr lang="en-US" sz="2400" dirty="0"/>
            <a:t>VADER</a:t>
          </a:r>
        </a:p>
      </dgm:t>
    </dgm:pt>
    <dgm:pt modelId="{A530772E-0A89-DB4C-B017-31DF53ABDFE6}" type="parTrans" cxnId="{2D9006F7-024B-6441-83FA-7F8445B45A46}">
      <dgm:prSet/>
      <dgm:spPr/>
      <dgm:t>
        <a:bodyPr/>
        <a:lstStyle/>
        <a:p>
          <a:endParaRPr lang="en-US"/>
        </a:p>
      </dgm:t>
    </dgm:pt>
    <dgm:pt modelId="{70DD31DC-7B51-8943-9111-ED653F21EB92}" type="sibTrans" cxnId="{2D9006F7-024B-6441-83FA-7F8445B45A46}">
      <dgm:prSet/>
      <dgm:spPr/>
      <dgm:t>
        <a:bodyPr/>
        <a:lstStyle/>
        <a:p>
          <a:endParaRPr lang="en-US"/>
        </a:p>
      </dgm:t>
    </dgm:pt>
    <dgm:pt modelId="{8EBB8A5B-5C3D-C948-BF29-0A7E4177ED36}">
      <dgm:prSet phldrT="[Text]"/>
      <dgm:spPr/>
      <dgm:t>
        <a:bodyPr/>
        <a:lstStyle/>
        <a:p>
          <a:r>
            <a:rPr lang="en-US" b="1" dirty="0"/>
            <a:t>SentimentIntensityAnalyzer </a:t>
          </a:r>
          <a:r>
            <a:rPr lang="en-US" b="0" dirty="0"/>
            <a:t>to get the negative (neg), neutral (neu) and positive (pos) scores for the text</a:t>
          </a:r>
        </a:p>
      </dgm:t>
    </dgm:pt>
    <dgm:pt modelId="{3615F8E8-83C5-D141-8C2A-839E62007205}" type="parTrans" cxnId="{0804BF46-749B-B64C-A70E-87BCBF5AA1B4}">
      <dgm:prSet/>
      <dgm:spPr/>
      <dgm:t>
        <a:bodyPr/>
        <a:lstStyle/>
        <a:p>
          <a:endParaRPr lang="en-US"/>
        </a:p>
      </dgm:t>
    </dgm:pt>
    <dgm:pt modelId="{632FA60E-AD5A-1545-A7BB-1DA4C2B72427}" type="sibTrans" cxnId="{0804BF46-749B-B64C-A70E-87BCBF5AA1B4}">
      <dgm:prSet/>
      <dgm:spPr/>
      <dgm:t>
        <a:bodyPr/>
        <a:lstStyle/>
        <a:p>
          <a:endParaRPr lang="en-US"/>
        </a:p>
      </dgm:t>
    </dgm:pt>
    <dgm:pt modelId="{18CCEFA8-E181-064E-8AFA-169D577E3D11}">
      <dgm:prSet phldrT="[Text]" custT="1"/>
      <dgm:spPr/>
      <dgm:t>
        <a:bodyPr/>
        <a:lstStyle/>
        <a:p>
          <a:r>
            <a:rPr lang="en-US" sz="2400" dirty="0"/>
            <a:t>RoBERTa</a:t>
          </a:r>
        </a:p>
      </dgm:t>
    </dgm:pt>
    <dgm:pt modelId="{939CBF30-B3D2-934C-9839-459EEADF89A8}" type="parTrans" cxnId="{0DC13210-0451-9C4D-BC53-0EF2E3DD46D3}">
      <dgm:prSet/>
      <dgm:spPr/>
      <dgm:t>
        <a:bodyPr/>
        <a:lstStyle/>
        <a:p>
          <a:endParaRPr lang="en-US"/>
        </a:p>
      </dgm:t>
    </dgm:pt>
    <dgm:pt modelId="{4D059392-8B82-724A-B292-CB00513A4B99}" type="sibTrans" cxnId="{0DC13210-0451-9C4D-BC53-0EF2E3DD46D3}">
      <dgm:prSet/>
      <dgm:spPr/>
      <dgm:t>
        <a:bodyPr/>
        <a:lstStyle/>
        <a:p>
          <a:endParaRPr lang="en-US"/>
        </a:p>
      </dgm:t>
    </dgm:pt>
    <dgm:pt modelId="{C355B9D1-BC37-174A-9A2A-CE1FDFF0F1A3}">
      <dgm:prSet phldrT="[Text]" custT="1"/>
      <dgm:spPr/>
      <dgm:t>
        <a:bodyPr/>
        <a:lstStyle/>
        <a:p>
          <a:r>
            <a:rPr lang="en-US" sz="900" b="1" dirty="0"/>
            <a:t>RoBERTa Transformer model </a:t>
          </a:r>
          <a:r>
            <a:rPr lang="en-US" sz="900" b="0" dirty="0"/>
            <a:t>accounts for the words but also their context related to other words</a:t>
          </a:r>
        </a:p>
      </dgm:t>
    </dgm:pt>
    <dgm:pt modelId="{AA934F42-A7B0-5641-88F9-C37CD1E6305F}" type="parTrans" cxnId="{40ECC712-5C4B-5641-930D-A84ED65B9A68}">
      <dgm:prSet/>
      <dgm:spPr/>
      <dgm:t>
        <a:bodyPr/>
        <a:lstStyle/>
        <a:p>
          <a:endParaRPr lang="en-US"/>
        </a:p>
      </dgm:t>
    </dgm:pt>
    <dgm:pt modelId="{0B27DEC8-56EF-9348-9417-4BF9E9B34CD8}" type="sibTrans" cxnId="{40ECC712-5C4B-5641-930D-A84ED65B9A68}">
      <dgm:prSet/>
      <dgm:spPr/>
      <dgm:t>
        <a:bodyPr/>
        <a:lstStyle/>
        <a:p>
          <a:endParaRPr lang="en-US"/>
        </a:p>
      </dgm:t>
    </dgm:pt>
    <dgm:pt modelId="{BCB8A259-B3D3-4578-8C08-6E4E8F6FD89F}">
      <dgm:prSet phldrT="[Text]" custT="1"/>
      <dgm:spPr/>
      <dgm:t>
        <a:bodyPr/>
        <a:lstStyle/>
        <a:p>
          <a:r>
            <a:rPr lang="en-US" sz="2400" b="0" dirty="0"/>
            <a:t>BERT</a:t>
          </a:r>
        </a:p>
      </dgm:t>
    </dgm:pt>
    <dgm:pt modelId="{763A7017-5536-4A4B-AFBE-C5E79D7C497A}" type="parTrans" cxnId="{C1F73EF9-2BB2-4FB7-92C0-F8183D2C3D31}">
      <dgm:prSet/>
      <dgm:spPr/>
      <dgm:t>
        <a:bodyPr/>
        <a:lstStyle/>
        <a:p>
          <a:endParaRPr lang="en-US"/>
        </a:p>
      </dgm:t>
    </dgm:pt>
    <dgm:pt modelId="{E30E0CFA-EB71-4351-A572-3F3F2AD76591}" type="sibTrans" cxnId="{C1F73EF9-2BB2-4FB7-92C0-F8183D2C3D31}">
      <dgm:prSet/>
      <dgm:spPr/>
      <dgm:t>
        <a:bodyPr/>
        <a:lstStyle/>
        <a:p>
          <a:endParaRPr lang="en-US"/>
        </a:p>
      </dgm:t>
    </dgm:pt>
    <dgm:pt modelId="{E35ADC6F-9355-4D4D-A0B8-5056E2C69DC4}">
      <dgm:prSet/>
      <dgm:spPr/>
      <dgm:t>
        <a:bodyPr/>
        <a:lstStyle/>
        <a:p>
          <a:endParaRPr lang="en-US" sz="800" b="1" dirty="0"/>
        </a:p>
      </dgm:t>
    </dgm:pt>
    <dgm:pt modelId="{00295F85-12F2-40F7-ABA6-143CC07C1E24}" type="parTrans" cxnId="{C39072E2-9C1E-4AD9-AD27-F12932A0BD8F}">
      <dgm:prSet/>
      <dgm:spPr/>
      <dgm:t>
        <a:bodyPr/>
        <a:lstStyle/>
        <a:p>
          <a:endParaRPr lang="en-US"/>
        </a:p>
      </dgm:t>
    </dgm:pt>
    <dgm:pt modelId="{A0E98C8B-3B88-4609-A899-E7900102C877}" type="sibTrans" cxnId="{C39072E2-9C1E-4AD9-AD27-F12932A0BD8F}">
      <dgm:prSet/>
      <dgm:spPr/>
      <dgm:t>
        <a:bodyPr/>
        <a:lstStyle/>
        <a:p>
          <a:endParaRPr lang="en-US"/>
        </a:p>
      </dgm:t>
    </dgm:pt>
    <dgm:pt modelId="{E7EFDFC5-C4E7-4CCE-9BE1-0BB9C61E75C8}">
      <dgm:prSet custT="1"/>
      <dgm:spPr/>
      <dgm:t>
        <a:bodyPr/>
        <a:lstStyle/>
        <a:p>
          <a:r>
            <a:rPr lang="en-US" sz="900" b="1" dirty="0"/>
            <a:t>BERT based model </a:t>
          </a:r>
          <a:r>
            <a:rPr lang="en-US" sz="900" dirty="0"/>
            <a:t>directly classify the text between 1 to 5 star rating depending on the sentiment of the comment.</a:t>
          </a:r>
        </a:p>
      </dgm:t>
    </dgm:pt>
    <dgm:pt modelId="{5DEC6D14-E132-4385-841E-BF627F4FBB1D}" type="parTrans" cxnId="{DA7DCD84-C92D-49F8-AD75-3C7308BEC995}">
      <dgm:prSet/>
      <dgm:spPr/>
      <dgm:t>
        <a:bodyPr/>
        <a:lstStyle/>
        <a:p>
          <a:endParaRPr lang="en-US"/>
        </a:p>
      </dgm:t>
    </dgm:pt>
    <dgm:pt modelId="{6A556742-30C5-4C32-AEC4-A9CDBF829CA3}" type="sibTrans" cxnId="{DA7DCD84-C92D-49F8-AD75-3C7308BEC995}">
      <dgm:prSet/>
      <dgm:spPr/>
      <dgm:t>
        <a:bodyPr/>
        <a:lstStyle/>
        <a:p>
          <a:endParaRPr lang="en-US"/>
        </a:p>
      </dgm:t>
    </dgm:pt>
    <dgm:pt modelId="{CEF30462-98D3-47E9-9F74-D9468EADA481}">
      <dgm:prSet/>
      <dgm:spPr/>
      <dgm:t>
        <a:bodyPr/>
        <a:lstStyle/>
        <a:p>
          <a:endParaRPr lang="en-US" sz="600" dirty="0"/>
        </a:p>
      </dgm:t>
    </dgm:pt>
    <dgm:pt modelId="{194F5820-0731-422B-8C0E-91DE91A9D041}" type="parTrans" cxnId="{FBFE6FB9-4ECA-4E75-95AF-82C4B746B29C}">
      <dgm:prSet/>
      <dgm:spPr/>
      <dgm:t>
        <a:bodyPr/>
        <a:lstStyle/>
        <a:p>
          <a:endParaRPr lang="en-US"/>
        </a:p>
      </dgm:t>
    </dgm:pt>
    <dgm:pt modelId="{17BB6C57-9C21-40CB-BC51-DB4A0A0B7872}" type="sibTrans" cxnId="{FBFE6FB9-4ECA-4E75-95AF-82C4B746B29C}">
      <dgm:prSet/>
      <dgm:spPr/>
      <dgm:t>
        <a:bodyPr/>
        <a:lstStyle/>
        <a:p>
          <a:endParaRPr lang="en-US"/>
        </a:p>
      </dgm:t>
    </dgm:pt>
    <dgm:pt modelId="{1FB99760-9F41-E645-AB7E-D90B1D9FAA88}" type="pres">
      <dgm:prSet presAssocID="{F33957CE-F31D-2449-A9F0-0D0EB8683009}" presName="Name0" presStyleCnt="0">
        <dgm:presLayoutVars>
          <dgm:dir/>
          <dgm:animLvl val="lvl"/>
          <dgm:resizeHandles/>
        </dgm:presLayoutVars>
      </dgm:prSet>
      <dgm:spPr/>
    </dgm:pt>
    <dgm:pt modelId="{FD16B0AC-D32B-1D47-AD77-A8081362A905}" type="pres">
      <dgm:prSet presAssocID="{BFE2C84E-BBF4-9547-8309-C0BD740AED2A}" presName="linNode" presStyleCnt="0"/>
      <dgm:spPr/>
    </dgm:pt>
    <dgm:pt modelId="{CCD47E85-348F-E249-9361-D86F70F60875}" type="pres">
      <dgm:prSet presAssocID="{BFE2C84E-BBF4-9547-8309-C0BD740AED2A}" presName="parentShp" presStyleLbl="node1" presStyleIdx="0" presStyleCnt="3">
        <dgm:presLayoutVars>
          <dgm:bulletEnabled val="1"/>
        </dgm:presLayoutVars>
      </dgm:prSet>
      <dgm:spPr/>
    </dgm:pt>
    <dgm:pt modelId="{76992C96-C014-C842-8E20-415AE37B1AAE}" type="pres">
      <dgm:prSet presAssocID="{BFE2C84E-BBF4-9547-8309-C0BD740AED2A}" presName="childShp" presStyleLbl="bgAccFollowNode1" presStyleIdx="0" presStyleCnt="3">
        <dgm:presLayoutVars>
          <dgm:bulletEnabled val="1"/>
        </dgm:presLayoutVars>
      </dgm:prSet>
      <dgm:spPr/>
    </dgm:pt>
    <dgm:pt modelId="{850233EA-B36D-4D48-B324-CFB2F2CACCB3}" type="pres">
      <dgm:prSet presAssocID="{70DD31DC-7B51-8943-9111-ED653F21EB92}" presName="spacing" presStyleCnt="0"/>
      <dgm:spPr/>
    </dgm:pt>
    <dgm:pt modelId="{33777E51-1B7C-4048-BFAC-C989966E285B}" type="pres">
      <dgm:prSet presAssocID="{18CCEFA8-E181-064E-8AFA-169D577E3D11}" presName="linNode" presStyleCnt="0"/>
      <dgm:spPr/>
    </dgm:pt>
    <dgm:pt modelId="{081DFF9B-8CE8-9F4F-8EE7-452FEE47D86F}" type="pres">
      <dgm:prSet presAssocID="{18CCEFA8-E181-064E-8AFA-169D577E3D11}" presName="parentShp" presStyleLbl="node1" presStyleIdx="1" presStyleCnt="3" custLinFactNeighborX="-343" custLinFactNeighborY="1426">
        <dgm:presLayoutVars>
          <dgm:bulletEnabled val="1"/>
        </dgm:presLayoutVars>
      </dgm:prSet>
      <dgm:spPr/>
    </dgm:pt>
    <dgm:pt modelId="{89BE2237-26C8-C94B-A932-494D07477F42}" type="pres">
      <dgm:prSet presAssocID="{18CCEFA8-E181-064E-8AFA-169D577E3D11}" presName="childShp" presStyleLbl="bgAccFollowNode1" presStyleIdx="1" presStyleCnt="3">
        <dgm:presLayoutVars>
          <dgm:bulletEnabled val="1"/>
        </dgm:presLayoutVars>
      </dgm:prSet>
      <dgm:spPr/>
    </dgm:pt>
    <dgm:pt modelId="{29C7AB59-5127-486C-BE92-A07DCAED02BE}" type="pres">
      <dgm:prSet presAssocID="{4D059392-8B82-724A-B292-CB00513A4B99}" presName="spacing" presStyleCnt="0"/>
      <dgm:spPr/>
    </dgm:pt>
    <dgm:pt modelId="{44C5431D-87C4-486E-BE42-3FC3DDEB26F8}" type="pres">
      <dgm:prSet presAssocID="{BCB8A259-B3D3-4578-8C08-6E4E8F6FD89F}" presName="linNode" presStyleCnt="0"/>
      <dgm:spPr/>
    </dgm:pt>
    <dgm:pt modelId="{C034123A-403C-40CA-B496-9FB59DA7226B}" type="pres">
      <dgm:prSet presAssocID="{BCB8A259-B3D3-4578-8C08-6E4E8F6FD89F}" presName="parentShp" presStyleLbl="node1" presStyleIdx="2" presStyleCnt="3">
        <dgm:presLayoutVars>
          <dgm:bulletEnabled val="1"/>
        </dgm:presLayoutVars>
      </dgm:prSet>
      <dgm:spPr/>
    </dgm:pt>
    <dgm:pt modelId="{5F742105-7A68-40CC-832E-68E787BF49B3}" type="pres">
      <dgm:prSet presAssocID="{BCB8A259-B3D3-4578-8C08-6E4E8F6FD89F}" presName="childShp" presStyleLbl="bgAccFollowNode1" presStyleIdx="2" presStyleCnt="3">
        <dgm:presLayoutVars>
          <dgm:bulletEnabled val="1"/>
        </dgm:presLayoutVars>
      </dgm:prSet>
      <dgm:spPr/>
    </dgm:pt>
  </dgm:ptLst>
  <dgm:cxnLst>
    <dgm:cxn modelId="{0DC13210-0451-9C4D-BC53-0EF2E3DD46D3}" srcId="{F33957CE-F31D-2449-A9F0-0D0EB8683009}" destId="{18CCEFA8-E181-064E-8AFA-169D577E3D11}" srcOrd="1" destOrd="0" parTransId="{939CBF30-B3D2-934C-9839-459EEADF89A8}" sibTransId="{4D059392-8B82-724A-B292-CB00513A4B99}"/>
    <dgm:cxn modelId="{40ECC712-5C4B-5641-930D-A84ED65B9A68}" srcId="{18CCEFA8-E181-064E-8AFA-169D577E3D11}" destId="{C355B9D1-BC37-174A-9A2A-CE1FDFF0F1A3}" srcOrd="0" destOrd="0" parTransId="{AA934F42-A7B0-5641-88F9-C37CD1E6305F}" sibTransId="{0B27DEC8-56EF-9348-9417-4BF9E9B34CD8}"/>
    <dgm:cxn modelId="{4E1EE665-B338-C846-BF55-BDA10E3FF306}" type="presOf" srcId="{F33957CE-F31D-2449-A9F0-0D0EB8683009}" destId="{1FB99760-9F41-E645-AB7E-D90B1D9FAA88}" srcOrd="0" destOrd="0" presId="urn:microsoft.com/office/officeart/2005/8/layout/vList6"/>
    <dgm:cxn modelId="{0804BF46-749B-B64C-A70E-87BCBF5AA1B4}" srcId="{BFE2C84E-BBF4-9547-8309-C0BD740AED2A}" destId="{8EBB8A5B-5C3D-C948-BF29-0A7E4177ED36}" srcOrd="0" destOrd="0" parTransId="{3615F8E8-83C5-D141-8C2A-839E62007205}" sibTransId="{632FA60E-AD5A-1545-A7BB-1DA4C2B72427}"/>
    <dgm:cxn modelId="{B8A0F353-0FF4-8F40-96FD-0BEB206C6A1E}" type="presOf" srcId="{BFE2C84E-BBF4-9547-8309-C0BD740AED2A}" destId="{CCD47E85-348F-E249-9361-D86F70F60875}" srcOrd="0" destOrd="0" presId="urn:microsoft.com/office/officeart/2005/8/layout/vList6"/>
    <dgm:cxn modelId="{F8CACB74-D43B-461D-B723-642010079E35}" type="presOf" srcId="{E7EFDFC5-C4E7-4CCE-9BE1-0BB9C61E75C8}" destId="{5F742105-7A68-40CC-832E-68E787BF49B3}" srcOrd="0" destOrd="0" presId="urn:microsoft.com/office/officeart/2005/8/layout/vList6"/>
    <dgm:cxn modelId="{479F4079-ED04-4FCD-81D6-8979703074A5}" type="presOf" srcId="{E35ADC6F-9355-4D4D-A0B8-5056E2C69DC4}" destId="{89BE2237-26C8-C94B-A932-494D07477F42}" srcOrd="0" destOrd="1" presId="urn:microsoft.com/office/officeart/2005/8/layout/vList6"/>
    <dgm:cxn modelId="{DA7DCD84-C92D-49F8-AD75-3C7308BEC995}" srcId="{BCB8A259-B3D3-4578-8C08-6E4E8F6FD89F}" destId="{E7EFDFC5-C4E7-4CCE-9BE1-0BB9C61E75C8}" srcOrd="0" destOrd="0" parTransId="{5DEC6D14-E132-4385-841E-BF627F4FBB1D}" sibTransId="{6A556742-30C5-4C32-AEC4-A9CDBF829CA3}"/>
    <dgm:cxn modelId="{933C8796-403B-4FAD-803C-36F5343A0612}" type="presOf" srcId="{BCB8A259-B3D3-4578-8C08-6E4E8F6FD89F}" destId="{C034123A-403C-40CA-B496-9FB59DA7226B}" srcOrd="0" destOrd="0" presId="urn:microsoft.com/office/officeart/2005/8/layout/vList6"/>
    <dgm:cxn modelId="{DDE092A7-5F32-DE40-931B-F70C73A0B8AD}" type="presOf" srcId="{C355B9D1-BC37-174A-9A2A-CE1FDFF0F1A3}" destId="{89BE2237-26C8-C94B-A932-494D07477F42}" srcOrd="0" destOrd="0" presId="urn:microsoft.com/office/officeart/2005/8/layout/vList6"/>
    <dgm:cxn modelId="{D76201B0-2AF4-7D49-98EF-34967B8A5CAD}" type="presOf" srcId="{18CCEFA8-E181-064E-8AFA-169D577E3D11}" destId="{081DFF9B-8CE8-9F4F-8EE7-452FEE47D86F}" srcOrd="0" destOrd="0" presId="urn:microsoft.com/office/officeart/2005/8/layout/vList6"/>
    <dgm:cxn modelId="{FBFE6FB9-4ECA-4E75-95AF-82C4B746B29C}" srcId="{BCB8A259-B3D3-4578-8C08-6E4E8F6FD89F}" destId="{CEF30462-98D3-47E9-9F74-D9468EADA481}" srcOrd="1" destOrd="0" parTransId="{194F5820-0731-422B-8C0E-91DE91A9D041}" sibTransId="{17BB6C57-9C21-40CB-BC51-DB4A0A0B7872}"/>
    <dgm:cxn modelId="{3B536ABA-E681-46EE-985E-7409873C57D9}" type="presOf" srcId="{CEF30462-98D3-47E9-9F74-D9468EADA481}" destId="{5F742105-7A68-40CC-832E-68E787BF49B3}" srcOrd="0" destOrd="1" presId="urn:microsoft.com/office/officeart/2005/8/layout/vList6"/>
    <dgm:cxn modelId="{C39072E2-9C1E-4AD9-AD27-F12932A0BD8F}" srcId="{18CCEFA8-E181-064E-8AFA-169D577E3D11}" destId="{E35ADC6F-9355-4D4D-A0B8-5056E2C69DC4}" srcOrd="1" destOrd="0" parTransId="{00295F85-12F2-40F7-ABA6-143CC07C1E24}" sibTransId="{A0E98C8B-3B88-4609-A899-E7900102C877}"/>
    <dgm:cxn modelId="{96C2C9F6-B11B-DD44-B97C-168781320EDA}" type="presOf" srcId="{8EBB8A5B-5C3D-C948-BF29-0A7E4177ED36}" destId="{76992C96-C014-C842-8E20-415AE37B1AAE}" srcOrd="0" destOrd="0" presId="urn:microsoft.com/office/officeart/2005/8/layout/vList6"/>
    <dgm:cxn modelId="{2D9006F7-024B-6441-83FA-7F8445B45A46}" srcId="{F33957CE-F31D-2449-A9F0-0D0EB8683009}" destId="{BFE2C84E-BBF4-9547-8309-C0BD740AED2A}" srcOrd="0" destOrd="0" parTransId="{A530772E-0A89-DB4C-B017-31DF53ABDFE6}" sibTransId="{70DD31DC-7B51-8943-9111-ED653F21EB92}"/>
    <dgm:cxn modelId="{C1F73EF9-2BB2-4FB7-92C0-F8183D2C3D31}" srcId="{F33957CE-F31D-2449-A9F0-0D0EB8683009}" destId="{BCB8A259-B3D3-4578-8C08-6E4E8F6FD89F}" srcOrd="2" destOrd="0" parTransId="{763A7017-5536-4A4B-AFBE-C5E79D7C497A}" sibTransId="{E30E0CFA-EB71-4351-A572-3F3F2AD76591}"/>
    <dgm:cxn modelId="{4E363879-7B7E-024E-9933-208339BE361E}" type="presParOf" srcId="{1FB99760-9F41-E645-AB7E-D90B1D9FAA88}" destId="{FD16B0AC-D32B-1D47-AD77-A8081362A905}" srcOrd="0" destOrd="0" presId="urn:microsoft.com/office/officeart/2005/8/layout/vList6"/>
    <dgm:cxn modelId="{C8478FCE-56E7-3C47-88D8-C19744D2E73C}" type="presParOf" srcId="{FD16B0AC-D32B-1D47-AD77-A8081362A905}" destId="{CCD47E85-348F-E249-9361-D86F70F60875}" srcOrd="0" destOrd="0" presId="urn:microsoft.com/office/officeart/2005/8/layout/vList6"/>
    <dgm:cxn modelId="{0A26A43F-80E2-F047-9207-7240333147D5}" type="presParOf" srcId="{FD16B0AC-D32B-1D47-AD77-A8081362A905}" destId="{76992C96-C014-C842-8E20-415AE37B1AAE}" srcOrd="1" destOrd="0" presId="urn:microsoft.com/office/officeart/2005/8/layout/vList6"/>
    <dgm:cxn modelId="{0A4BCEE8-D6F3-414F-AA03-1C23B5BD4C5F}" type="presParOf" srcId="{1FB99760-9F41-E645-AB7E-D90B1D9FAA88}" destId="{850233EA-B36D-4D48-B324-CFB2F2CACCB3}" srcOrd="1" destOrd="0" presId="urn:microsoft.com/office/officeart/2005/8/layout/vList6"/>
    <dgm:cxn modelId="{1132556E-7BAE-C444-8AD5-C1BF07FF58CB}" type="presParOf" srcId="{1FB99760-9F41-E645-AB7E-D90B1D9FAA88}" destId="{33777E51-1B7C-4048-BFAC-C989966E285B}" srcOrd="2" destOrd="0" presId="urn:microsoft.com/office/officeart/2005/8/layout/vList6"/>
    <dgm:cxn modelId="{F257F9AD-CF33-1844-ACDB-437EC82B2E00}" type="presParOf" srcId="{33777E51-1B7C-4048-BFAC-C989966E285B}" destId="{081DFF9B-8CE8-9F4F-8EE7-452FEE47D86F}" srcOrd="0" destOrd="0" presId="urn:microsoft.com/office/officeart/2005/8/layout/vList6"/>
    <dgm:cxn modelId="{0F2EE693-8641-C644-8173-971059D97425}" type="presParOf" srcId="{33777E51-1B7C-4048-BFAC-C989966E285B}" destId="{89BE2237-26C8-C94B-A932-494D07477F42}" srcOrd="1" destOrd="0" presId="urn:microsoft.com/office/officeart/2005/8/layout/vList6"/>
    <dgm:cxn modelId="{BF486517-1661-4F52-B4B1-27DA435FCF7F}" type="presParOf" srcId="{1FB99760-9F41-E645-AB7E-D90B1D9FAA88}" destId="{29C7AB59-5127-486C-BE92-A07DCAED02BE}" srcOrd="3" destOrd="0" presId="urn:microsoft.com/office/officeart/2005/8/layout/vList6"/>
    <dgm:cxn modelId="{945E7DFF-1128-4A34-9DB1-FAE725960D91}" type="presParOf" srcId="{1FB99760-9F41-E645-AB7E-D90B1D9FAA88}" destId="{44C5431D-87C4-486E-BE42-3FC3DDEB26F8}" srcOrd="4" destOrd="0" presId="urn:microsoft.com/office/officeart/2005/8/layout/vList6"/>
    <dgm:cxn modelId="{C6FF8BFD-C4A5-4064-B915-09FDEA61BE26}" type="presParOf" srcId="{44C5431D-87C4-486E-BE42-3FC3DDEB26F8}" destId="{C034123A-403C-40CA-B496-9FB59DA7226B}" srcOrd="0" destOrd="0" presId="urn:microsoft.com/office/officeart/2005/8/layout/vList6"/>
    <dgm:cxn modelId="{D96B356D-3CD5-4382-8E93-ADF70374564A}" type="presParOf" srcId="{44C5431D-87C4-486E-BE42-3FC3DDEB26F8}" destId="{5F742105-7A68-40CC-832E-68E787BF49B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3957CE-F31D-2449-A9F0-0D0EB8683009}" type="doc">
      <dgm:prSet loTypeId="urn:microsoft.com/office/officeart/2005/8/layout/vList6" loCatId="" qsTypeId="urn:microsoft.com/office/officeart/2005/8/quickstyle/simple1" qsCatId="simple" csTypeId="urn:microsoft.com/office/officeart/2005/8/colors/accent1_2" csCatId="accent1" phldr="1"/>
      <dgm:spPr/>
      <dgm:t>
        <a:bodyPr/>
        <a:lstStyle/>
        <a:p>
          <a:endParaRPr lang="en-US"/>
        </a:p>
      </dgm:t>
    </dgm:pt>
    <dgm:pt modelId="{BFE2C84E-BBF4-9547-8309-C0BD740AED2A}">
      <dgm:prSet phldrT="[Text]" custT="1"/>
      <dgm:spPr/>
      <dgm:t>
        <a:bodyPr/>
        <a:lstStyle/>
        <a:p>
          <a:r>
            <a:rPr lang="en-US" sz="2400" dirty="0"/>
            <a:t>VADER</a:t>
          </a:r>
        </a:p>
      </dgm:t>
    </dgm:pt>
    <dgm:pt modelId="{A530772E-0A89-DB4C-B017-31DF53ABDFE6}" type="parTrans" cxnId="{2D9006F7-024B-6441-83FA-7F8445B45A46}">
      <dgm:prSet/>
      <dgm:spPr/>
      <dgm:t>
        <a:bodyPr/>
        <a:lstStyle/>
        <a:p>
          <a:endParaRPr lang="en-US"/>
        </a:p>
      </dgm:t>
    </dgm:pt>
    <dgm:pt modelId="{70DD31DC-7B51-8943-9111-ED653F21EB92}" type="sibTrans" cxnId="{2D9006F7-024B-6441-83FA-7F8445B45A46}">
      <dgm:prSet/>
      <dgm:spPr/>
      <dgm:t>
        <a:bodyPr/>
        <a:lstStyle/>
        <a:p>
          <a:endParaRPr lang="en-US"/>
        </a:p>
      </dgm:t>
    </dgm:pt>
    <dgm:pt modelId="{8EBB8A5B-5C3D-C948-BF29-0A7E4177ED36}">
      <dgm:prSet phldrT="[Text]" custT="1"/>
      <dgm:spPr/>
      <dgm:t>
        <a:bodyPr anchor="ctr"/>
        <a:lstStyle/>
        <a:p>
          <a:r>
            <a:rPr lang="en-US" sz="1000" dirty="0"/>
            <a:t>Does not account for relationships between words, which is an important part of human speech.</a:t>
          </a:r>
        </a:p>
      </dgm:t>
    </dgm:pt>
    <dgm:pt modelId="{3615F8E8-83C5-D141-8C2A-839E62007205}" type="parTrans" cxnId="{0804BF46-749B-B64C-A70E-87BCBF5AA1B4}">
      <dgm:prSet/>
      <dgm:spPr/>
      <dgm:t>
        <a:bodyPr/>
        <a:lstStyle/>
        <a:p>
          <a:endParaRPr lang="en-US"/>
        </a:p>
      </dgm:t>
    </dgm:pt>
    <dgm:pt modelId="{632FA60E-AD5A-1545-A7BB-1DA4C2B72427}" type="sibTrans" cxnId="{0804BF46-749B-B64C-A70E-87BCBF5AA1B4}">
      <dgm:prSet/>
      <dgm:spPr/>
      <dgm:t>
        <a:bodyPr/>
        <a:lstStyle/>
        <a:p>
          <a:endParaRPr lang="en-US"/>
        </a:p>
      </dgm:t>
    </dgm:pt>
    <dgm:pt modelId="{18CCEFA8-E181-064E-8AFA-169D577E3D11}">
      <dgm:prSet phldrT="[Text]" custT="1"/>
      <dgm:spPr/>
      <dgm:t>
        <a:bodyPr/>
        <a:lstStyle/>
        <a:p>
          <a:r>
            <a:rPr lang="en-US" sz="2300" dirty="0"/>
            <a:t>RoBERTa</a:t>
          </a:r>
        </a:p>
      </dgm:t>
    </dgm:pt>
    <dgm:pt modelId="{939CBF30-B3D2-934C-9839-459EEADF89A8}" type="parTrans" cxnId="{0DC13210-0451-9C4D-BC53-0EF2E3DD46D3}">
      <dgm:prSet/>
      <dgm:spPr/>
      <dgm:t>
        <a:bodyPr/>
        <a:lstStyle/>
        <a:p>
          <a:endParaRPr lang="en-US"/>
        </a:p>
      </dgm:t>
    </dgm:pt>
    <dgm:pt modelId="{4D059392-8B82-724A-B292-CB00513A4B99}" type="sibTrans" cxnId="{0DC13210-0451-9C4D-BC53-0EF2E3DD46D3}">
      <dgm:prSet/>
      <dgm:spPr/>
      <dgm:t>
        <a:bodyPr/>
        <a:lstStyle/>
        <a:p>
          <a:endParaRPr lang="en-US"/>
        </a:p>
      </dgm:t>
    </dgm:pt>
    <dgm:pt modelId="{C355B9D1-BC37-174A-9A2A-CE1FDFF0F1A3}">
      <dgm:prSet phldrT="[Text]" custT="1"/>
      <dgm:spPr/>
      <dgm:t>
        <a:bodyPr/>
        <a:lstStyle/>
        <a:p>
          <a:r>
            <a:rPr lang="en-US" sz="1000" b="0" dirty="0"/>
            <a:t>The RoBERTta Model does seem to better understand the context and give an overall more appropriate score for the given example. </a:t>
          </a:r>
        </a:p>
      </dgm:t>
    </dgm:pt>
    <dgm:pt modelId="{0B27DEC8-56EF-9348-9417-4BF9E9B34CD8}" type="sibTrans" cxnId="{40ECC712-5C4B-5641-930D-A84ED65B9A68}">
      <dgm:prSet/>
      <dgm:spPr/>
      <dgm:t>
        <a:bodyPr/>
        <a:lstStyle/>
        <a:p>
          <a:endParaRPr lang="en-US"/>
        </a:p>
      </dgm:t>
    </dgm:pt>
    <dgm:pt modelId="{AA934F42-A7B0-5641-88F9-C37CD1E6305F}" type="parTrans" cxnId="{40ECC712-5C4B-5641-930D-A84ED65B9A68}">
      <dgm:prSet/>
      <dgm:spPr/>
      <dgm:t>
        <a:bodyPr/>
        <a:lstStyle/>
        <a:p>
          <a:endParaRPr lang="en-US"/>
        </a:p>
      </dgm:t>
    </dgm:pt>
    <dgm:pt modelId="{8E48F671-7E81-466E-BE9E-D602EF0B7143}">
      <dgm:prSet custT="1"/>
      <dgm:spPr/>
      <dgm:t>
        <a:bodyPr/>
        <a:lstStyle/>
        <a:p>
          <a:r>
            <a:rPr lang="en-US" sz="2400" dirty="0"/>
            <a:t>BERT</a:t>
          </a:r>
        </a:p>
      </dgm:t>
    </dgm:pt>
    <dgm:pt modelId="{9BE091F1-83CA-4B52-860E-F1DB70CC2D7E}" type="parTrans" cxnId="{7A4E00FF-33CA-4D44-8B46-14D27D44E585}">
      <dgm:prSet/>
      <dgm:spPr/>
      <dgm:t>
        <a:bodyPr/>
        <a:lstStyle/>
        <a:p>
          <a:endParaRPr lang="en-US"/>
        </a:p>
      </dgm:t>
    </dgm:pt>
    <dgm:pt modelId="{B9B68B07-6F7A-48AD-B2E7-B2DCDBF0E60A}" type="sibTrans" cxnId="{7A4E00FF-33CA-4D44-8B46-14D27D44E585}">
      <dgm:prSet/>
      <dgm:spPr/>
      <dgm:t>
        <a:bodyPr/>
        <a:lstStyle/>
        <a:p>
          <a:endParaRPr lang="en-US"/>
        </a:p>
      </dgm:t>
    </dgm:pt>
    <dgm:pt modelId="{4CDD1A6C-50D9-401B-9EF3-61B7B56F43B1}">
      <dgm:prSet custT="1"/>
      <dgm:spPr/>
      <dgm:t>
        <a:bodyPr anchor="ctr"/>
        <a:lstStyle/>
        <a:p>
          <a:endParaRPr lang="en-US" sz="1400" dirty="0"/>
        </a:p>
      </dgm:t>
    </dgm:pt>
    <dgm:pt modelId="{D075D6CB-788E-47EC-8DA5-AEDEC7B6396A}" type="parTrans" cxnId="{FA8CA8AE-61D9-42D8-9AB0-F180C7E8D0C4}">
      <dgm:prSet/>
      <dgm:spPr/>
      <dgm:t>
        <a:bodyPr/>
        <a:lstStyle/>
        <a:p>
          <a:endParaRPr lang="en-US"/>
        </a:p>
      </dgm:t>
    </dgm:pt>
    <dgm:pt modelId="{8B5CB69E-7E9E-4C04-B980-3E2965D35C20}" type="sibTrans" cxnId="{FA8CA8AE-61D9-42D8-9AB0-F180C7E8D0C4}">
      <dgm:prSet/>
      <dgm:spPr/>
      <dgm:t>
        <a:bodyPr/>
        <a:lstStyle/>
        <a:p>
          <a:endParaRPr lang="en-US"/>
        </a:p>
      </dgm:t>
    </dgm:pt>
    <dgm:pt modelId="{70CF139F-966B-4C1D-9AF6-E55E53975784}">
      <dgm:prSet custT="1"/>
      <dgm:spPr/>
      <dgm:t>
        <a:bodyPr/>
        <a:lstStyle/>
        <a:p>
          <a:r>
            <a:rPr lang="en-US" sz="1000" dirty="0"/>
            <a:t>We can exactly predict the rating of review with ~70% accuracy and can predict the rating very closely (just one more or less) with 95% accuracy.</a:t>
          </a:r>
        </a:p>
      </dgm:t>
    </dgm:pt>
    <dgm:pt modelId="{63FD09D0-D650-4484-8294-9F613CA81BA9}" type="parTrans" cxnId="{164D5B4E-4319-4B7E-83C5-E9F6EDB15715}">
      <dgm:prSet/>
      <dgm:spPr/>
      <dgm:t>
        <a:bodyPr/>
        <a:lstStyle/>
        <a:p>
          <a:endParaRPr lang="en-US"/>
        </a:p>
      </dgm:t>
    </dgm:pt>
    <dgm:pt modelId="{0C82AEA8-221E-4487-82F1-FF4894A2B707}" type="sibTrans" cxnId="{164D5B4E-4319-4B7E-83C5-E9F6EDB15715}">
      <dgm:prSet/>
      <dgm:spPr/>
      <dgm:t>
        <a:bodyPr/>
        <a:lstStyle/>
        <a:p>
          <a:endParaRPr lang="en-US"/>
        </a:p>
      </dgm:t>
    </dgm:pt>
    <dgm:pt modelId="{D1D76BA9-9C92-4970-B794-3D10FB78FB8A}">
      <dgm:prSet/>
      <dgm:spPr/>
      <dgm:t>
        <a:bodyPr/>
        <a:lstStyle/>
        <a:p>
          <a:endParaRPr lang="en-US" sz="800"/>
        </a:p>
      </dgm:t>
    </dgm:pt>
    <dgm:pt modelId="{403BBE28-48E6-4769-9E7C-432141568E0E}" type="parTrans" cxnId="{7F632E02-8B59-497C-90B0-067189ED93EF}">
      <dgm:prSet/>
      <dgm:spPr/>
      <dgm:t>
        <a:bodyPr/>
        <a:lstStyle/>
        <a:p>
          <a:endParaRPr lang="en-US"/>
        </a:p>
      </dgm:t>
    </dgm:pt>
    <dgm:pt modelId="{8AC2A4A7-37DA-4657-9D94-B45CB37A2A14}" type="sibTrans" cxnId="{7F632E02-8B59-497C-90B0-067189ED93EF}">
      <dgm:prSet/>
      <dgm:spPr/>
      <dgm:t>
        <a:bodyPr/>
        <a:lstStyle/>
        <a:p>
          <a:endParaRPr lang="en-US"/>
        </a:p>
      </dgm:t>
    </dgm:pt>
    <dgm:pt modelId="{1FB99760-9F41-E645-AB7E-D90B1D9FAA88}" type="pres">
      <dgm:prSet presAssocID="{F33957CE-F31D-2449-A9F0-0D0EB8683009}" presName="Name0" presStyleCnt="0">
        <dgm:presLayoutVars>
          <dgm:dir/>
          <dgm:animLvl val="lvl"/>
          <dgm:resizeHandles/>
        </dgm:presLayoutVars>
      </dgm:prSet>
      <dgm:spPr/>
    </dgm:pt>
    <dgm:pt modelId="{FD16B0AC-D32B-1D47-AD77-A8081362A905}" type="pres">
      <dgm:prSet presAssocID="{BFE2C84E-BBF4-9547-8309-C0BD740AED2A}" presName="linNode" presStyleCnt="0"/>
      <dgm:spPr/>
    </dgm:pt>
    <dgm:pt modelId="{CCD47E85-348F-E249-9361-D86F70F60875}" type="pres">
      <dgm:prSet presAssocID="{BFE2C84E-BBF4-9547-8309-C0BD740AED2A}" presName="parentShp" presStyleLbl="node1" presStyleIdx="0" presStyleCnt="3" custScaleY="51530" custLinFactNeighborY="-787">
        <dgm:presLayoutVars>
          <dgm:bulletEnabled val="1"/>
        </dgm:presLayoutVars>
      </dgm:prSet>
      <dgm:spPr/>
    </dgm:pt>
    <dgm:pt modelId="{76992C96-C014-C842-8E20-415AE37B1AAE}" type="pres">
      <dgm:prSet presAssocID="{BFE2C84E-BBF4-9547-8309-C0BD740AED2A}" presName="childShp" presStyleLbl="bgAccFollowNode1" presStyleIdx="0" presStyleCnt="3" custScaleY="64667" custLinFactNeighborY="-14912">
        <dgm:presLayoutVars>
          <dgm:bulletEnabled val="1"/>
        </dgm:presLayoutVars>
      </dgm:prSet>
      <dgm:spPr/>
    </dgm:pt>
    <dgm:pt modelId="{850233EA-B36D-4D48-B324-CFB2F2CACCB3}" type="pres">
      <dgm:prSet presAssocID="{70DD31DC-7B51-8943-9111-ED653F21EB92}" presName="spacing" presStyleCnt="0"/>
      <dgm:spPr/>
    </dgm:pt>
    <dgm:pt modelId="{33777E51-1B7C-4048-BFAC-C989966E285B}" type="pres">
      <dgm:prSet presAssocID="{18CCEFA8-E181-064E-8AFA-169D577E3D11}" presName="linNode" presStyleCnt="0"/>
      <dgm:spPr/>
    </dgm:pt>
    <dgm:pt modelId="{081DFF9B-8CE8-9F4F-8EE7-452FEE47D86F}" type="pres">
      <dgm:prSet presAssocID="{18CCEFA8-E181-064E-8AFA-169D577E3D11}" presName="parentShp" presStyleLbl="node1" presStyleIdx="1" presStyleCnt="3" custScaleY="56715" custLinFactNeighborY="-1985">
        <dgm:presLayoutVars>
          <dgm:bulletEnabled val="1"/>
        </dgm:presLayoutVars>
      </dgm:prSet>
      <dgm:spPr/>
    </dgm:pt>
    <dgm:pt modelId="{89BE2237-26C8-C94B-A932-494D07477F42}" type="pres">
      <dgm:prSet presAssocID="{18CCEFA8-E181-064E-8AFA-169D577E3D11}" presName="childShp" presStyleLbl="bgAccFollowNode1" presStyleIdx="1" presStyleCnt="3" custScaleY="57888" custLinFactNeighborY="-1559">
        <dgm:presLayoutVars>
          <dgm:bulletEnabled val="1"/>
        </dgm:presLayoutVars>
      </dgm:prSet>
      <dgm:spPr/>
    </dgm:pt>
    <dgm:pt modelId="{E45474B9-FF6E-47F5-BACA-532DEF523A48}" type="pres">
      <dgm:prSet presAssocID="{4D059392-8B82-724A-B292-CB00513A4B99}" presName="spacing" presStyleCnt="0"/>
      <dgm:spPr/>
    </dgm:pt>
    <dgm:pt modelId="{D6B1BC24-72E8-424E-A3FE-9881502B5E96}" type="pres">
      <dgm:prSet presAssocID="{8E48F671-7E81-466E-BE9E-D602EF0B7143}" presName="linNode" presStyleCnt="0"/>
      <dgm:spPr/>
    </dgm:pt>
    <dgm:pt modelId="{6577FF15-E032-4BF1-B756-32403953E328}" type="pres">
      <dgm:prSet presAssocID="{8E48F671-7E81-466E-BE9E-D602EF0B7143}" presName="parentShp" presStyleLbl="node1" presStyleIdx="2" presStyleCnt="3" custScaleY="61670" custLinFactNeighborY="-8340">
        <dgm:presLayoutVars>
          <dgm:bulletEnabled val="1"/>
        </dgm:presLayoutVars>
      </dgm:prSet>
      <dgm:spPr/>
    </dgm:pt>
    <dgm:pt modelId="{FC474574-450F-419D-998F-0F0057CFDE59}" type="pres">
      <dgm:prSet presAssocID="{8E48F671-7E81-466E-BE9E-D602EF0B7143}" presName="childShp" presStyleLbl="bgAccFollowNode1" presStyleIdx="2" presStyleCnt="3" custScaleY="65548" custLinFactNeighborY="-8340">
        <dgm:presLayoutVars>
          <dgm:bulletEnabled val="1"/>
        </dgm:presLayoutVars>
      </dgm:prSet>
      <dgm:spPr/>
    </dgm:pt>
  </dgm:ptLst>
  <dgm:cxnLst>
    <dgm:cxn modelId="{7F632E02-8B59-497C-90B0-067189ED93EF}" srcId="{8E48F671-7E81-466E-BE9E-D602EF0B7143}" destId="{D1D76BA9-9C92-4970-B794-3D10FB78FB8A}" srcOrd="1" destOrd="0" parTransId="{403BBE28-48E6-4769-9E7C-432141568E0E}" sibTransId="{8AC2A4A7-37DA-4657-9D94-B45CB37A2A14}"/>
    <dgm:cxn modelId="{7423A90E-7384-42DF-861D-8C74D03B2FAD}" type="presOf" srcId="{70CF139F-966B-4C1D-9AF6-E55E53975784}" destId="{FC474574-450F-419D-998F-0F0057CFDE59}" srcOrd="0" destOrd="0" presId="urn:microsoft.com/office/officeart/2005/8/layout/vList6"/>
    <dgm:cxn modelId="{0DC13210-0451-9C4D-BC53-0EF2E3DD46D3}" srcId="{F33957CE-F31D-2449-A9F0-0D0EB8683009}" destId="{18CCEFA8-E181-064E-8AFA-169D577E3D11}" srcOrd="1" destOrd="0" parTransId="{939CBF30-B3D2-934C-9839-459EEADF89A8}" sibTransId="{4D059392-8B82-724A-B292-CB00513A4B99}"/>
    <dgm:cxn modelId="{40ECC712-5C4B-5641-930D-A84ED65B9A68}" srcId="{18CCEFA8-E181-064E-8AFA-169D577E3D11}" destId="{C355B9D1-BC37-174A-9A2A-CE1FDFF0F1A3}" srcOrd="0" destOrd="0" parTransId="{AA934F42-A7B0-5641-88F9-C37CD1E6305F}" sibTransId="{0B27DEC8-56EF-9348-9417-4BF9E9B34CD8}"/>
    <dgm:cxn modelId="{91387919-7A06-4021-8C99-2445397ECE89}" type="presOf" srcId="{4CDD1A6C-50D9-401B-9EF3-61B7B56F43B1}" destId="{76992C96-C014-C842-8E20-415AE37B1AAE}" srcOrd="0" destOrd="1" presId="urn:microsoft.com/office/officeart/2005/8/layout/vList6"/>
    <dgm:cxn modelId="{4E1EE665-B338-C846-BF55-BDA10E3FF306}" type="presOf" srcId="{F33957CE-F31D-2449-A9F0-0D0EB8683009}" destId="{1FB99760-9F41-E645-AB7E-D90B1D9FAA88}" srcOrd="0" destOrd="0" presId="urn:microsoft.com/office/officeart/2005/8/layout/vList6"/>
    <dgm:cxn modelId="{0804BF46-749B-B64C-A70E-87BCBF5AA1B4}" srcId="{BFE2C84E-BBF4-9547-8309-C0BD740AED2A}" destId="{8EBB8A5B-5C3D-C948-BF29-0A7E4177ED36}" srcOrd="0" destOrd="0" parTransId="{3615F8E8-83C5-D141-8C2A-839E62007205}" sibTransId="{632FA60E-AD5A-1545-A7BB-1DA4C2B72427}"/>
    <dgm:cxn modelId="{164D5B4E-4319-4B7E-83C5-E9F6EDB15715}" srcId="{8E48F671-7E81-466E-BE9E-D602EF0B7143}" destId="{70CF139F-966B-4C1D-9AF6-E55E53975784}" srcOrd="0" destOrd="0" parTransId="{63FD09D0-D650-4484-8294-9F613CA81BA9}" sibTransId="{0C82AEA8-221E-4487-82F1-FF4894A2B707}"/>
    <dgm:cxn modelId="{B8A0F353-0FF4-8F40-96FD-0BEB206C6A1E}" type="presOf" srcId="{BFE2C84E-BBF4-9547-8309-C0BD740AED2A}" destId="{CCD47E85-348F-E249-9361-D86F70F60875}" srcOrd="0" destOrd="0" presId="urn:microsoft.com/office/officeart/2005/8/layout/vList6"/>
    <dgm:cxn modelId="{DDE092A7-5F32-DE40-931B-F70C73A0B8AD}" type="presOf" srcId="{C355B9D1-BC37-174A-9A2A-CE1FDFF0F1A3}" destId="{89BE2237-26C8-C94B-A932-494D07477F42}" srcOrd="0" destOrd="0" presId="urn:microsoft.com/office/officeart/2005/8/layout/vList6"/>
    <dgm:cxn modelId="{321B22A8-7539-49DF-975D-FD3914629B8C}" type="presOf" srcId="{D1D76BA9-9C92-4970-B794-3D10FB78FB8A}" destId="{FC474574-450F-419D-998F-0F0057CFDE59}" srcOrd="0" destOrd="1" presId="urn:microsoft.com/office/officeart/2005/8/layout/vList6"/>
    <dgm:cxn modelId="{FA8CA8AE-61D9-42D8-9AB0-F180C7E8D0C4}" srcId="{BFE2C84E-BBF4-9547-8309-C0BD740AED2A}" destId="{4CDD1A6C-50D9-401B-9EF3-61B7B56F43B1}" srcOrd="1" destOrd="0" parTransId="{D075D6CB-788E-47EC-8DA5-AEDEC7B6396A}" sibTransId="{8B5CB69E-7E9E-4C04-B980-3E2965D35C20}"/>
    <dgm:cxn modelId="{D76201B0-2AF4-7D49-98EF-34967B8A5CAD}" type="presOf" srcId="{18CCEFA8-E181-064E-8AFA-169D577E3D11}" destId="{081DFF9B-8CE8-9F4F-8EE7-452FEE47D86F}" srcOrd="0" destOrd="0" presId="urn:microsoft.com/office/officeart/2005/8/layout/vList6"/>
    <dgm:cxn modelId="{740A06BF-1430-453E-A7E2-A3D8BFB8A252}" type="presOf" srcId="{8E48F671-7E81-466E-BE9E-D602EF0B7143}" destId="{6577FF15-E032-4BF1-B756-32403953E328}" srcOrd="0" destOrd="0" presId="urn:microsoft.com/office/officeart/2005/8/layout/vList6"/>
    <dgm:cxn modelId="{96C2C9F6-B11B-DD44-B97C-168781320EDA}" type="presOf" srcId="{8EBB8A5B-5C3D-C948-BF29-0A7E4177ED36}" destId="{76992C96-C014-C842-8E20-415AE37B1AAE}" srcOrd="0" destOrd="0" presId="urn:microsoft.com/office/officeart/2005/8/layout/vList6"/>
    <dgm:cxn modelId="{2D9006F7-024B-6441-83FA-7F8445B45A46}" srcId="{F33957CE-F31D-2449-A9F0-0D0EB8683009}" destId="{BFE2C84E-BBF4-9547-8309-C0BD740AED2A}" srcOrd="0" destOrd="0" parTransId="{A530772E-0A89-DB4C-B017-31DF53ABDFE6}" sibTransId="{70DD31DC-7B51-8943-9111-ED653F21EB92}"/>
    <dgm:cxn modelId="{7A4E00FF-33CA-4D44-8B46-14D27D44E585}" srcId="{F33957CE-F31D-2449-A9F0-0D0EB8683009}" destId="{8E48F671-7E81-466E-BE9E-D602EF0B7143}" srcOrd="2" destOrd="0" parTransId="{9BE091F1-83CA-4B52-860E-F1DB70CC2D7E}" sibTransId="{B9B68B07-6F7A-48AD-B2E7-B2DCDBF0E60A}"/>
    <dgm:cxn modelId="{4E363879-7B7E-024E-9933-208339BE361E}" type="presParOf" srcId="{1FB99760-9F41-E645-AB7E-D90B1D9FAA88}" destId="{FD16B0AC-D32B-1D47-AD77-A8081362A905}" srcOrd="0" destOrd="0" presId="urn:microsoft.com/office/officeart/2005/8/layout/vList6"/>
    <dgm:cxn modelId="{C8478FCE-56E7-3C47-88D8-C19744D2E73C}" type="presParOf" srcId="{FD16B0AC-D32B-1D47-AD77-A8081362A905}" destId="{CCD47E85-348F-E249-9361-D86F70F60875}" srcOrd="0" destOrd="0" presId="urn:microsoft.com/office/officeart/2005/8/layout/vList6"/>
    <dgm:cxn modelId="{0A26A43F-80E2-F047-9207-7240333147D5}" type="presParOf" srcId="{FD16B0AC-D32B-1D47-AD77-A8081362A905}" destId="{76992C96-C014-C842-8E20-415AE37B1AAE}" srcOrd="1" destOrd="0" presId="urn:microsoft.com/office/officeart/2005/8/layout/vList6"/>
    <dgm:cxn modelId="{0A4BCEE8-D6F3-414F-AA03-1C23B5BD4C5F}" type="presParOf" srcId="{1FB99760-9F41-E645-AB7E-D90B1D9FAA88}" destId="{850233EA-B36D-4D48-B324-CFB2F2CACCB3}" srcOrd="1" destOrd="0" presId="urn:microsoft.com/office/officeart/2005/8/layout/vList6"/>
    <dgm:cxn modelId="{1132556E-7BAE-C444-8AD5-C1BF07FF58CB}" type="presParOf" srcId="{1FB99760-9F41-E645-AB7E-D90B1D9FAA88}" destId="{33777E51-1B7C-4048-BFAC-C989966E285B}" srcOrd="2" destOrd="0" presId="urn:microsoft.com/office/officeart/2005/8/layout/vList6"/>
    <dgm:cxn modelId="{F257F9AD-CF33-1844-ACDB-437EC82B2E00}" type="presParOf" srcId="{33777E51-1B7C-4048-BFAC-C989966E285B}" destId="{081DFF9B-8CE8-9F4F-8EE7-452FEE47D86F}" srcOrd="0" destOrd="0" presId="urn:microsoft.com/office/officeart/2005/8/layout/vList6"/>
    <dgm:cxn modelId="{0F2EE693-8641-C644-8173-971059D97425}" type="presParOf" srcId="{33777E51-1B7C-4048-BFAC-C989966E285B}" destId="{89BE2237-26C8-C94B-A932-494D07477F42}" srcOrd="1" destOrd="0" presId="urn:microsoft.com/office/officeart/2005/8/layout/vList6"/>
    <dgm:cxn modelId="{C31F2020-5AD2-4854-ADF7-AE0EAF674C56}" type="presParOf" srcId="{1FB99760-9F41-E645-AB7E-D90B1D9FAA88}" destId="{E45474B9-FF6E-47F5-BACA-532DEF523A48}" srcOrd="3" destOrd="0" presId="urn:microsoft.com/office/officeart/2005/8/layout/vList6"/>
    <dgm:cxn modelId="{8CF8604C-0026-4D21-B5B0-F15E7710DA3F}" type="presParOf" srcId="{1FB99760-9F41-E645-AB7E-D90B1D9FAA88}" destId="{D6B1BC24-72E8-424E-A3FE-9881502B5E96}" srcOrd="4" destOrd="0" presId="urn:microsoft.com/office/officeart/2005/8/layout/vList6"/>
    <dgm:cxn modelId="{8EF5B8B4-6B09-4DFB-8847-4B58C7440076}" type="presParOf" srcId="{D6B1BC24-72E8-424E-A3FE-9881502B5E96}" destId="{6577FF15-E032-4BF1-B756-32403953E328}" srcOrd="0" destOrd="0" presId="urn:microsoft.com/office/officeart/2005/8/layout/vList6"/>
    <dgm:cxn modelId="{B85138CA-C016-4E4A-B49B-11AD17399835}" type="presParOf" srcId="{D6B1BC24-72E8-424E-A3FE-9881502B5E96}" destId="{FC474574-450F-419D-998F-0F0057CFDE59}"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46BD5-405E-455E-988B-31B50F2AFA87}">
      <dsp:nvSpPr>
        <dsp:cNvPr id="0" name=""/>
        <dsp:cNvSpPr/>
      </dsp:nvSpPr>
      <dsp:spPr>
        <a:xfrm>
          <a:off x="0" y="1710"/>
          <a:ext cx="5821767" cy="72889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1BDED1-B6E9-4643-873A-75DCC65D5A3A}">
      <dsp:nvSpPr>
        <dsp:cNvPr id="0" name=""/>
        <dsp:cNvSpPr/>
      </dsp:nvSpPr>
      <dsp:spPr>
        <a:xfrm>
          <a:off x="220490" y="165711"/>
          <a:ext cx="400891" cy="4008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D983D2-FA2A-4793-AAE2-4EDCB1F6A72F}">
      <dsp:nvSpPr>
        <dsp:cNvPr id="0" name=""/>
        <dsp:cNvSpPr/>
      </dsp:nvSpPr>
      <dsp:spPr>
        <a:xfrm>
          <a:off x="841871" y="1710"/>
          <a:ext cx="4979895" cy="728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41" tIns="77141" rIns="77141" bIns="77141" numCol="1" spcCol="1270" anchor="ctr" anchorCtr="0">
          <a:noAutofit/>
        </a:bodyPr>
        <a:lstStyle/>
        <a:p>
          <a:pPr marL="0" lvl="0" indent="0" algn="l" defTabSz="622300">
            <a:lnSpc>
              <a:spcPct val="90000"/>
            </a:lnSpc>
            <a:spcBef>
              <a:spcPct val="0"/>
            </a:spcBef>
            <a:spcAft>
              <a:spcPct val="35000"/>
            </a:spcAft>
            <a:buNone/>
          </a:pPr>
          <a:r>
            <a:rPr lang="en-US" sz="1400" kern="1200"/>
            <a:t>The aim of this project:</a:t>
          </a:r>
        </a:p>
      </dsp:txBody>
      <dsp:txXfrm>
        <a:off x="841871" y="1710"/>
        <a:ext cx="4979895" cy="728893"/>
      </dsp:txXfrm>
    </dsp:sp>
    <dsp:sp modelId="{AAA24781-6CB6-4E17-8112-D0120A291106}">
      <dsp:nvSpPr>
        <dsp:cNvPr id="0" name=""/>
        <dsp:cNvSpPr/>
      </dsp:nvSpPr>
      <dsp:spPr>
        <a:xfrm>
          <a:off x="0" y="912827"/>
          <a:ext cx="5821767" cy="72889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95376C-126D-46EC-85B5-A6ABE51EB9C5}">
      <dsp:nvSpPr>
        <dsp:cNvPr id="0" name=""/>
        <dsp:cNvSpPr/>
      </dsp:nvSpPr>
      <dsp:spPr>
        <a:xfrm>
          <a:off x="220490" y="1076828"/>
          <a:ext cx="400891" cy="4008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A7BB2D-DA73-477B-8BF3-0D69C37A820E}">
      <dsp:nvSpPr>
        <dsp:cNvPr id="0" name=""/>
        <dsp:cNvSpPr/>
      </dsp:nvSpPr>
      <dsp:spPr>
        <a:xfrm>
          <a:off x="841871" y="912827"/>
          <a:ext cx="4979895" cy="728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41" tIns="77141" rIns="77141" bIns="77141" numCol="1" spcCol="1270" anchor="ctr" anchorCtr="0">
          <a:noAutofit/>
        </a:bodyPr>
        <a:lstStyle/>
        <a:p>
          <a:pPr marL="0" lvl="0" indent="0" algn="l" defTabSz="622300">
            <a:lnSpc>
              <a:spcPct val="90000"/>
            </a:lnSpc>
            <a:spcBef>
              <a:spcPct val="0"/>
            </a:spcBef>
            <a:spcAft>
              <a:spcPct val="35000"/>
            </a:spcAft>
            <a:buNone/>
          </a:pPr>
          <a:r>
            <a:rPr lang="en-US" sz="1400" kern="1200" dirty="0"/>
            <a:t>Explore and analyze reviews from multiple web sites like Amazon and Yelp business reviews. </a:t>
          </a:r>
        </a:p>
      </dsp:txBody>
      <dsp:txXfrm>
        <a:off x="841871" y="912827"/>
        <a:ext cx="4979895" cy="728893"/>
      </dsp:txXfrm>
    </dsp:sp>
    <dsp:sp modelId="{C4550AD5-2B09-4458-85D4-2755C1D4653D}">
      <dsp:nvSpPr>
        <dsp:cNvPr id="0" name=""/>
        <dsp:cNvSpPr/>
      </dsp:nvSpPr>
      <dsp:spPr>
        <a:xfrm>
          <a:off x="0" y="1823943"/>
          <a:ext cx="5821767" cy="72889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3AE269-509F-4FDA-95F7-20AF09DBE0A7}">
      <dsp:nvSpPr>
        <dsp:cNvPr id="0" name=""/>
        <dsp:cNvSpPr/>
      </dsp:nvSpPr>
      <dsp:spPr>
        <a:xfrm>
          <a:off x="220490" y="1987944"/>
          <a:ext cx="400891" cy="4008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02CAAA-E4F0-49DF-8F3B-C56CF8356348}">
      <dsp:nvSpPr>
        <dsp:cNvPr id="0" name=""/>
        <dsp:cNvSpPr/>
      </dsp:nvSpPr>
      <dsp:spPr>
        <a:xfrm>
          <a:off x="841871" y="1823943"/>
          <a:ext cx="4979895" cy="728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41" tIns="77141" rIns="77141" bIns="77141" numCol="1" spcCol="1270" anchor="ctr" anchorCtr="0">
          <a:noAutofit/>
        </a:bodyPr>
        <a:lstStyle/>
        <a:p>
          <a:pPr marL="0" lvl="0" indent="0" algn="l" defTabSz="622300">
            <a:lnSpc>
              <a:spcPct val="90000"/>
            </a:lnSpc>
            <a:spcBef>
              <a:spcPct val="0"/>
            </a:spcBef>
            <a:spcAft>
              <a:spcPct val="35000"/>
            </a:spcAft>
            <a:buNone/>
          </a:pPr>
          <a:r>
            <a:rPr lang="en-US" sz="1400" kern="1200" dirty="0"/>
            <a:t>Identify the relationship between the sentiment of the reviewer’s comment and their rating .</a:t>
          </a:r>
        </a:p>
      </dsp:txBody>
      <dsp:txXfrm>
        <a:off x="841871" y="1823943"/>
        <a:ext cx="4979895" cy="728893"/>
      </dsp:txXfrm>
    </dsp:sp>
    <dsp:sp modelId="{CB2B0B48-6414-46BB-8124-E870DB1956F5}">
      <dsp:nvSpPr>
        <dsp:cNvPr id="0" name=""/>
        <dsp:cNvSpPr/>
      </dsp:nvSpPr>
      <dsp:spPr>
        <a:xfrm>
          <a:off x="0" y="2735060"/>
          <a:ext cx="5821767" cy="72889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E9F2D-EEE3-40FC-8A8D-BCCABA1F1A86}">
      <dsp:nvSpPr>
        <dsp:cNvPr id="0" name=""/>
        <dsp:cNvSpPr/>
      </dsp:nvSpPr>
      <dsp:spPr>
        <a:xfrm>
          <a:off x="220490" y="2899061"/>
          <a:ext cx="400891" cy="4008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AAAE0E-7A6E-4251-8446-8B0BE09FA8F6}">
      <dsp:nvSpPr>
        <dsp:cNvPr id="0" name=""/>
        <dsp:cNvSpPr/>
      </dsp:nvSpPr>
      <dsp:spPr>
        <a:xfrm>
          <a:off x="841871" y="2735060"/>
          <a:ext cx="4979895" cy="728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41" tIns="77141" rIns="77141" bIns="77141" numCol="1" spcCol="1270" anchor="ctr" anchorCtr="0">
          <a:noAutofit/>
        </a:bodyPr>
        <a:lstStyle/>
        <a:p>
          <a:pPr marL="0" lvl="0" indent="0" algn="l" defTabSz="622300">
            <a:lnSpc>
              <a:spcPct val="90000"/>
            </a:lnSpc>
            <a:spcBef>
              <a:spcPct val="0"/>
            </a:spcBef>
            <a:spcAft>
              <a:spcPct val="35000"/>
            </a:spcAft>
            <a:buNone/>
          </a:pPr>
          <a:r>
            <a:rPr lang="en-US" sz="1400" kern="1200" dirty="0"/>
            <a:t>Analyze the text with VALDER scoring and the RoBERTa Pretrained Model and compare model performance over example review.</a:t>
          </a:r>
        </a:p>
      </dsp:txBody>
      <dsp:txXfrm>
        <a:off x="841871" y="2735060"/>
        <a:ext cx="4979895" cy="728893"/>
      </dsp:txXfrm>
    </dsp:sp>
    <dsp:sp modelId="{717565EB-696F-45BA-AECC-C1310E0914DD}">
      <dsp:nvSpPr>
        <dsp:cNvPr id="0" name=""/>
        <dsp:cNvSpPr/>
      </dsp:nvSpPr>
      <dsp:spPr>
        <a:xfrm>
          <a:off x="0" y="3646177"/>
          <a:ext cx="5821767" cy="72889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DC6758-8986-4234-A7AF-03E7596232A4}">
      <dsp:nvSpPr>
        <dsp:cNvPr id="0" name=""/>
        <dsp:cNvSpPr/>
      </dsp:nvSpPr>
      <dsp:spPr>
        <a:xfrm>
          <a:off x="220490" y="3810178"/>
          <a:ext cx="400891" cy="4008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B9AD30-321E-47A2-9F70-5F5E0BC51D58}">
      <dsp:nvSpPr>
        <dsp:cNvPr id="0" name=""/>
        <dsp:cNvSpPr/>
      </dsp:nvSpPr>
      <dsp:spPr>
        <a:xfrm>
          <a:off x="841871" y="3646177"/>
          <a:ext cx="4979895" cy="728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41" tIns="77141" rIns="77141" bIns="77141" numCol="1" spcCol="1270" anchor="ctr" anchorCtr="0">
          <a:noAutofit/>
        </a:bodyPr>
        <a:lstStyle/>
        <a:p>
          <a:pPr marL="0" lvl="0" indent="0" algn="l" defTabSz="622300">
            <a:lnSpc>
              <a:spcPct val="90000"/>
            </a:lnSpc>
            <a:spcBef>
              <a:spcPct val="0"/>
            </a:spcBef>
            <a:spcAft>
              <a:spcPct val="35000"/>
            </a:spcAft>
            <a:buNone/>
          </a:pPr>
          <a:r>
            <a:rPr lang="en-US" sz="1400" kern="1200" dirty="0"/>
            <a:t>Directly predicting the star rating from the text review.</a:t>
          </a:r>
        </a:p>
      </dsp:txBody>
      <dsp:txXfrm>
        <a:off x="841871" y="3646177"/>
        <a:ext cx="4979895" cy="728893"/>
      </dsp:txXfrm>
    </dsp:sp>
    <dsp:sp modelId="{C844433E-F319-4382-9ED7-35C50B17B726}">
      <dsp:nvSpPr>
        <dsp:cNvPr id="0" name=""/>
        <dsp:cNvSpPr/>
      </dsp:nvSpPr>
      <dsp:spPr>
        <a:xfrm>
          <a:off x="0" y="4557294"/>
          <a:ext cx="5821767" cy="72889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D6C7C-2D12-4DE3-8D8C-3EDDD40090B5}">
      <dsp:nvSpPr>
        <dsp:cNvPr id="0" name=""/>
        <dsp:cNvSpPr/>
      </dsp:nvSpPr>
      <dsp:spPr>
        <a:xfrm>
          <a:off x="220490" y="4721295"/>
          <a:ext cx="400891" cy="4008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B58297-F002-4790-9E11-23BE89F77F37}">
      <dsp:nvSpPr>
        <dsp:cNvPr id="0" name=""/>
        <dsp:cNvSpPr/>
      </dsp:nvSpPr>
      <dsp:spPr>
        <a:xfrm>
          <a:off x="841871" y="4557294"/>
          <a:ext cx="4979895" cy="728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41" tIns="77141" rIns="77141" bIns="77141" numCol="1" spcCol="1270" anchor="ctr" anchorCtr="0">
          <a:noAutofit/>
        </a:bodyPr>
        <a:lstStyle/>
        <a:p>
          <a:pPr marL="0" lvl="0" indent="0" algn="l" defTabSz="622300">
            <a:lnSpc>
              <a:spcPct val="90000"/>
            </a:lnSpc>
            <a:spcBef>
              <a:spcPct val="0"/>
            </a:spcBef>
            <a:spcAft>
              <a:spcPct val="35000"/>
            </a:spcAft>
            <a:buNone/>
          </a:pPr>
          <a:r>
            <a:rPr lang="en-US" sz="1400" kern="1200" dirty="0"/>
            <a:t>Using our Models to make predictions on new data scraped from Yelp to perform Sentiment Analysis.</a:t>
          </a:r>
        </a:p>
      </dsp:txBody>
      <dsp:txXfrm>
        <a:off x="841871" y="4557294"/>
        <a:ext cx="4979895" cy="728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92C96-C014-C842-8E20-415AE37B1AAE}">
      <dsp:nvSpPr>
        <dsp:cNvPr id="0" name=""/>
        <dsp:cNvSpPr/>
      </dsp:nvSpPr>
      <dsp:spPr>
        <a:xfrm>
          <a:off x="1836155" y="0"/>
          <a:ext cx="2754232" cy="530778"/>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b="1" kern="1200" dirty="0"/>
            <a:t>SentimentIntensityAnalyzer </a:t>
          </a:r>
          <a:r>
            <a:rPr lang="en-US" sz="900" b="0" kern="1200" dirty="0"/>
            <a:t>to get the negative (neg), neutral (neu) and positive (pos) scores for the text</a:t>
          </a:r>
        </a:p>
      </dsp:txBody>
      <dsp:txXfrm>
        <a:off x="1836155" y="66347"/>
        <a:ext cx="2555190" cy="398084"/>
      </dsp:txXfrm>
    </dsp:sp>
    <dsp:sp modelId="{CCD47E85-348F-E249-9361-D86F70F60875}">
      <dsp:nvSpPr>
        <dsp:cNvPr id="0" name=""/>
        <dsp:cNvSpPr/>
      </dsp:nvSpPr>
      <dsp:spPr>
        <a:xfrm>
          <a:off x="0" y="0"/>
          <a:ext cx="1836155" cy="53077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VADER</a:t>
          </a:r>
        </a:p>
      </dsp:txBody>
      <dsp:txXfrm>
        <a:off x="25910" y="25910"/>
        <a:ext cx="1784335" cy="478958"/>
      </dsp:txXfrm>
    </dsp:sp>
    <dsp:sp modelId="{89BE2237-26C8-C94B-A932-494D07477F42}">
      <dsp:nvSpPr>
        <dsp:cNvPr id="0" name=""/>
        <dsp:cNvSpPr/>
      </dsp:nvSpPr>
      <dsp:spPr>
        <a:xfrm>
          <a:off x="1836155" y="583856"/>
          <a:ext cx="2754232" cy="530778"/>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b="1" kern="1200" dirty="0"/>
            <a:t>RoBERTa Transformer model </a:t>
          </a:r>
          <a:r>
            <a:rPr lang="en-US" sz="900" b="0" kern="1200" dirty="0"/>
            <a:t>accounts for the words but also their context related to other words</a:t>
          </a:r>
        </a:p>
        <a:p>
          <a:pPr marL="57150" lvl="1" indent="-57150" algn="l" defTabSz="355600">
            <a:lnSpc>
              <a:spcPct val="90000"/>
            </a:lnSpc>
            <a:spcBef>
              <a:spcPct val="0"/>
            </a:spcBef>
            <a:spcAft>
              <a:spcPct val="15000"/>
            </a:spcAft>
            <a:buChar char="•"/>
          </a:pPr>
          <a:endParaRPr lang="en-US" sz="800" b="1" kern="1200" dirty="0"/>
        </a:p>
      </dsp:txBody>
      <dsp:txXfrm>
        <a:off x="1836155" y="650203"/>
        <a:ext cx="2555190" cy="398084"/>
      </dsp:txXfrm>
    </dsp:sp>
    <dsp:sp modelId="{081DFF9B-8CE8-9F4F-8EE7-452FEE47D86F}">
      <dsp:nvSpPr>
        <dsp:cNvPr id="0" name=""/>
        <dsp:cNvSpPr/>
      </dsp:nvSpPr>
      <dsp:spPr>
        <a:xfrm>
          <a:off x="0" y="591425"/>
          <a:ext cx="1836155" cy="53077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RoBERTa</a:t>
          </a:r>
        </a:p>
      </dsp:txBody>
      <dsp:txXfrm>
        <a:off x="25910" y="617335"/>
        <a:ext cx="1784335" cy="478958"/>
      </dsp:txXfrm>
    </dsp:sp>
    <dsp:sp modelId="{5F742105-7A68-40CC-832E-68E787BF49B3}">
      <dsp:nvSpPr>
        <dsp:cNvPr id="0" name=""/>
        <dsp:cNvSpPr/>
      </dsp:nvSpPr>
      <dsp:spPr>
        <a:xfrm>
          <a:off x="1836155" y="1167713"/>
          <a:ext cx="2754232" cy="530778"/>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b="1" kern="1200" dirty="0"/>
            <a:t>BERT based model </a:t>
          </a:r>
          <a:r>
            <a:rPr lang="en-US" sz="900" kern="1200" dirty="0"/>
            <a:t>directly classify the text between 1 to 5 star rating depending on the sentiment of the comment.</a:t>
          </a:r>
        </a:p>
        <a:p>
          <a:pPr marL="57150" lvl="1" indent="-57150" algn="l" defTabSz="266700">
            <a:lnSpc>
              <a:spcPct val="90000"/>
            </a:lnSpc>
            <a:spcBef>
              <a:spcPct val="0"/>
            </a:spcBef>
            <a:spcAft>
              <a:spcPct val="15000"/>
            </a:spcAft>
            <a:buChar char="•"/>
          </a:pPr>
          <a:endParaRPr lang="en-US" sz="600" kern="1200" dirty="0"/>
        </a:p>
      </dsp:txBody>
      <dsp:txXfrm>
        <a:off x="1836155" y="1234060"/>
        <a:ext cx="2555190" cy="398084"/>
      </dsp:txXfrm>
    </dsp:sp>
    <dsp:sp modelId="{C034123A-403C-40CA-B496-9FB59DA7226B}">
      <dsp:nvSpPr>
        <dsp:cNvPr id="0" name=""/>
        <dsp:cNvSpPr/>
      </dsp:nvSpPr>
      <dsp:spPr>
        <a:xfrm>
          <a:off x="0" y="1167713"/>
          <a:ext cx="1836155" cy="53077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kern="1200" dirty="0"/>
            <a:t>BERT</a:t>
          </a:r>
        </a:p>
      </dsp:txBody>
      <dsp:txXfrm>
        <a:off x="25910" y="1193623"/>
        <a:ext cx="1784335" cy="4789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92C96-C014-C842-8E20-415AE37B1AAE}">
      <dsp:nvSpPr>
        <dsp:cNvPr id="0" name=""/>
        <dsp:cNvSpPr/>
      </dsp:nvSpPr>
      <dsp:spPr>
        <a:xfrm>
          <a:off x="1699381" y="0"/>
          <a:ext cx="2549072" cy="817443"/>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Does not account for relationships between words, which is an important part of human speech.</a:t>
          </a:r>
        </a:p>
        <a:p>
          <a:pPr marL="114300" lvl="1" indent="-114300" algn="l" defTabSz="622300">
            <a:lnSpc>
              <a:spcPct val="90000"/>
            </a:lnSpc>
            <a:spcBef>
              <a:spcPct val="0"/>
            </a:spcBef>
            <a:spcAft>
              <a:spcPct val="15000"/>
            </a:spcAft>
            <a:buChar char="•"/>
          </a:pPr>
          <a:endParaRPr lang="en-US" sz="1400" kern="1200" dirty="0"/>
        </a:p>
      </dsp:txBody>
      <dsp:txXfrm>
        <a:off x="1699381" y="102180"/>
        <a:ext cx="2242531" cy="613083"/>
      </dsp:txXfrm>
    </dsp:sp>
    <dsp:sp modelId="{CCD47E85-348F-E249-9361-D86F70F60875}">
      <dsp:nvSpPr>
        <dsp:cNvPr id="0" name=""/>
        <dsp:cNvSpPr/>
      </dsp:nvSpPr>
      <dsp:spPr>
        <a:xfrm>
          <a:off x="0" y="73254"/>
          <a:ext cx="1699381" cy="6513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VADER</a:t>
          </a:r>
        </a:p>
      </dsp:txBody>
      <dsp:txXfrm>
        <a:off x="31798" y="105052"/>
        <a:ext cx="1635785" cy="587784"/>
      </dsp:txXfrm>
    </dsp:sp>
    <dsp:sp modelId="{89BE2237-26C8-C94B-A932-494D07477F42}">
      <dsp:nvSpPr>
        <dsp:cNvPr id="0" name=""/>
        <dsp:cNvSpPr/>
      </dsp:nvSpPr>
      <dsp:spPr>
        <a:xfrm>
          <a:off x="1699381" y="924315"/>
          <a:ext cx="2549072" cy="731751"/>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b="0" kern="1200" dirty="0"/>
            <a:t>The RoBERTta Model does seem to better understand the context and give an overall more appropriate score for the given example. </a:t>
          </a:r>
        </a:p>
      </dsp:txBody>
      <dsp:txXfrm>
        <a:off x="1699381" y="1015784"/>
        <a:ext cx="2274665" cy="548813"/>
      </dsp:txXfrm>
    </dsp:sp>
    <dsp:sp modelId="{081DFF9B-8CE8-9F4F-8EE7-452FEE47D86F}">
      <dsp:nvSpPr>
        <dsp:cNvPr id="0" name=""/>
        <dsp:cNvSpPr/>
      </dsp:nvSpPr>
      <dsp:spPr>
        <a:xfrm>
          <a:off x="0" y="926344"/>
          <a:ext cx="1699381" cy="71692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RoBERTa</a:t>
          </a:r>
        </a:p>
      </dsp:txBody>
      <dsp:txXfrm>
        <a:off x="34997" y="961341"/>
        <a:ext cx="1629387" cy="646929"/>
      </dsp:txXfrm>
    </dsp:sp>
    <dsp:sp modelId="{FC474574-450F-419D-998F-0F0057CFDE59}">
      <dsp:nvSpPr>
        <dsp:cNvPr id="0" name=""/>
        <dsp:cNvSpPr/>
      </dsp:nvSpPr>
      <dsp:spPr>
        <a:xfrm>
          <a:off x="1699381" y="1696757"/>
          <a:ext cx="2549072" cy="828579"/>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a:t>We can exactly predict the rating of review with ~70% accuracy and can predict the rating very closely (just one more or less) with 95% accuracy.</a:t>
          </a:r>
        </a:p>
        <a:p>
          <a:pPr marL="57150" lvl="1" indent="-57150" algn="l" defTabSz="355600">
            <a:lnSpc>
              <a:spcPct val="90000"/>
            </a:lnSpc>
            <a:spcBef>
              <a:spcPct val="0"/>
            </a:spcBef>
            <a:spcAft>
              <a:spcPct val="15000"/>
            </a:spcAft>
            <a:buChar char="•"/>
          </a:pPr>
          <a:endParaRPr lang="en-US" sz="800" kern="1200"/>
        </a:p>
      </dsp:txBody>
      <dsp:txXfrm>
        <a:off x="1699381" y="1800329"/>
        <a:ext cx="2238355" cy="621435"/>
      </dsp:txXfrm>
    </dsp:sp>
    <dsp:sp modelId="{6577FF15-E032-4BF1-B756-32403953E328}">
      <dsp:nvSpPr>
        <dsp:cNvPr id="0" name=""/>
        <dsp:cNvSpPr/>
      </dsp:nvSpPr>
      <dsp:spPr>
        <a:xfrm>
          <a:off x="0" y="1721268"/>
          <a:ext cx="1699381" cy="77955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BERT</a:t>
          </a:r>
        </a:p>
      </dsp:txBody>
      <dsp:txXfrm>
        <a:off x="38055" y="1759323"/>
        <a:ext cx="1623271" cy="7034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E12B8-F3E3-9940-9C97-740E05548AA4}" type="datetimeFigureOut">
              <a:rPr lang="en-US" smtClean="0"/>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71EF2-74B8-7A44-A6C2-A7FE25651026}" type="slidenum">
              <a:rPr lang="en-US" smtClean="0"/>
              <a:t>‹#›</a:t>
            </a:fld>
            <a:endParaRPr lang="en-US"/>
          </a:p>
        </p:txBody>
      </p:sp>
    </p:spTree>
    <p:extLst>
      <p:ext uri="{BB962C8B-B14F-4D97-AF65-F5344CB8AC3E}">
        <p14:creationId xmlns:p14="http://schemas.microsoft.com/office/powerpoint/2010/main" val="3374189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aggle.com/datasets/snap/amazon-fine-food-review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This is third second capstone I am completing, it's a text sentiment analysis problem. The dataset was obtained from </a:t>
            </a:r>
            <a:r>
              <a:rPr lang="en-US" b="0" i="0" dirty="0">
                <a:solidFill>
                  <a:srgbClr val="242424"/>
                </a:solidFill>
                <a:effectLst/>
                <a:latin typeface="source-serif-pro"/>
              </a:rPr>
              <a:t>Reviews from multiple websites like </a:t>
            </a:r>
            <a:r>
              <a:rPr lang="en-US" b="0" i="0" u="sng" dirty="0">
                <a:solidFill>
                  <a:srgbClr val="242424"/>
                </a:solidFill>
                <a:effectLst/>
                <a:latin typeface="source-serif-pro"/>
                <a:hlinkClick r:id="rId3"/>
              </a:rPr>
              <a:t>Amazon reviews dataset available on Kaggle by Stanford Network Analysis Project (SNAP)</a:t>
            </a:r>
            <a:r>
              <a:rPr lang="en-US" b="0" i="0" dirty="0">
                <a:solidFill>
                  <a:srgbClr val="242424"/>
                </a:solidFill>
                <a:effectLst/>
                <a:latin typeface="source-serif-pro"/>
              </a:rPr>
              <a:t> and Yelp business reviews scraped from the website.</a:t>
            </a:r>
          </a:p>
          <a:p>
            <a:pPr algn="l"/>
            <a:r>
              <a:rPr lang="en-US" b="0" i="0" dirty="0">
                <a:solidFill>
                  <a:srgbClr val="242424"/>
                </a:solidFill>
                <a:effectLst/>
                <a:latin typeface="source-serif-pro"/>
              </a:rPr>
              <a:t>With each review comment having a 1-to-5-star rating associated with it. </a:t>
            </a:r>
            <a:r>
              <a:rPr lang="en-US" dirty="0"/>
              <a:t> So, we want to analyze the relationship between the sentiment of the reviewer’s comment and their rating of the product or business by predicting if the comment was a positive, negative or neutral sentiment and also try to directly predict the star rating from the comments of the users.</a:t>
            </a:r>
          </a:p>
        </p:txBody>
      </p:sp>
      <p:sp>
        <p:nvSpPr>
          <p:cNvPr id="4" name="Slide Number Placeholder 3"/>
          <p:cNvSpPr>
            <a:spLocks noGrp="1"/>
          </p:cNvSpPr>
          <p:nvPr>
            <p:ph type="sldNum" sz="quarter" idx="5"/>
          </p:nvPr>
        </p:nvSpPr>
        <p:spPr/>
        <p:txBody>
          <a:bodyPr/>
          <a:lstStyle/>
          <a:p>
            <a:fld id="{39B71EF2-74B8-7A44-A6C2-A7FE25651026}" type="slidenum">
              <a:rPr lang="en-US" smtClean="0"/>
              <a:t>1</a:t>
            </a:fld>
            <a:endParaRPr lang="en-US"/>
          </a:p>
        </p:txBody>
      </p:sp>
    </p:spTree>
    <p:extLst>
      <p:ext uri="{BB962C8B-B14F-4D97-AF65-F5344CB8AC3E}">
        <p14:creationId xmlns:p14="http://schemas.microsoft.com/office/powerpoint/2010/main" val="2884416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71EF2-74B8-7A44-A6C2-A7FE25651026}" type="slidenum">
              <a:rPr lang="en-US" smtClean="0"/>
              <a:t>20</a:t>
            </a:fld>
            <a:endParaRPr lang="en-US"/>
          </a:p>
        </p:txBody>
      </p:sp>
    </p:spTree>
    <p:extLst>
      <p:ext uri="{BB962C8B-B14F-4D97-AF65-F5344CB8AC3E}">
        <p14:creationId xmlns:p14="http://schemas.microsoft.com/office/powerpoint/2010/main" val="1442187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71EF2-74B8-7A44-A6C2-A7FE25651026}" type="slidenum">
              <a:rPr lang="en-US" smtClean="0"/>
              <a:t>21</a:t>
            </a:fld>
            <a:endParaRPr lang="en-US"/>
          </a:p>
        </p:txBody>
      </p:sp>
    </p:spTree>
    <p:extLst>
      <p:ext uri="{BB962C8B-B14F-4D97-AF65-F5344CB8AC3E}">
        <p14:creationId xmlns:p14="http://schemas.microsoft.com/office/powerpoint/2010/main" val="278653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71EF2-74B8-7A44-A6C2-A7FE25651026}" type="slidenum">
              <a:rPr lang="en-US" smtClean="0"/>
              <a:t>22</a:t>
            </a:fld>
            <a:endParaRPr lang="en-US"/>
          </a:p>
        </p:txBody>
      </p:sp>
    </p:spTree>
    <p:extLst>
      <p:ext uri="{BB962C8B-B14F-4D97-AF65-F5344CB8AC3E}">
        <p14:creationId xmlns:p14="http://schemas.microsoft.com/office/powerpoint/2010/main" val="3459334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71EF2-74B8-7A44-A6C2-A7FE25651026}" type="slidenum">
              <a:rPr lang="en-US" smtClean="0"/>
              <a:t>24</a:t>
            </a:fld>
            <a:endParaRPr lang="en-US"/>
          </a:p>
        </p:txBody>
      </p:sp>
    </p:spTree>
    <p:extLst>
      <p:ext uri="{BB962C8B-B14F-4D97-AF65-F5344CB8AC3E}">
        <p14:creationId xmlns:p14="http://schemas.microsoft.com/office/powerpoint/2010/main" val="1783399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71EF2-74B8-7A44-A6C2-A7FE25651026}" type="slidenum">
              <a:rPr lang="en-US" smtClean="0"/>
              <a:t>25</a:t>
            </a:fld>
            <a:endParaRPr lang="en-US"/>
          </a:p>
        </p:txBody>
      </p:sp>
    </p:spTree>
    <p:extLst>
      <p:ext uri="{BB962C8B-B14F-4D97-AF65-F5344CB8AC3E}">
        <p14:creationId xmlns:p14="http://schemas.microsoft.com/office/powerpoint/2010/main" val="4249365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71EF2-74B8-7A44-A6C2-A7FE25651026}" type="slidenum">
              <a:rPr lang="en-US" smtClean="0"/>
              <a:t>26</a:t>
            </a:fld>
            <a:endParaRPr lang="en-US"/>
          </a:p>
        </p:txBody>
      </p:sp>
    </p:spTree>
    <p:extLst>
      <p:ext uri="{BB962C8B-B14F-4D97-AF65-F5344CB8AC3E}">
        <p14:creationId xmlns:p14="http://schemas.microsoft.com/office/powerpoint/2010/main" val="3573332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71EF2-74B8-7A44-A6C2-A7FE25651026}" type="slidenum">
              <a:rPr lang="en-US" smtClean="0"/>
              <a:t>27</a:t>
            </a:fld>
            <a:endParaRPr lang="en-US"/>
          </a:p>
        </p:txBody>
      </p:sp>
    </p:spTree>
    <p:extLst>
      <p:ext uri="{BB962C8B-B14F-4D97-AF65-F5344CB8AC3E}">
        <p14:creationId xmlns:p14="http://schemas.microsoft.com/office/powerpoint/2010/main" val="3095993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will introduce the key findings we had after exploring the relationship between the predictors and our response variables </a:t>
            </a:r>
          </a:p>
        </p:txBody>
      </p:sp>
      <p:sp>
        <p:nvSpPr>
          <p:cNvPr id="4" name="Slide Number Placeholder 3"/>
          <p:cNvSpPr>
            <a:spLocks noGrp="1"/>
          </p:cNvSpPr>
          <p:nvPr>
            <p:ph type="sldNum" sz="quarter" idx="5"/>
          </p:nvPr>
        </p:nvSpPr>
        <p:spPr/>
        <p:txBody>
          <a:bodyPr/>
          <a:lstStyle/>
          <a:p>
            <a:fld id="{39B71EF2-74B8-7A44-A6C2-A7FE25651026}" type="slidenum">
              <a:rPr lang="en-US" smtClean="0"/>
              <a:t>32</a:t>
            </a:fld>
            <a:endParaRPr lang="en-US"/>
          </a:p>
        </p:txBody>
      </p:sp>
    </p:spTree>
    <p:extLst>
      <p:ext uri="{BB962C8B-B14F-4D97-AF65-F5344CB8AC3E}">
        <p14:creationId xmlns:p14="http://schemas.microsoft.com/office/powerpoint/2010/main" val="4028798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will introduce the key findings we had after exploring the relationship between the predictors and our response variables </a:t>
            </a:r>
          </a:p>
        </p:txBody>
      </p:sp>
      <p:sp>
        <p:nvSpPr>
          <p:cNvPr id="4" name="Slide Number Placeholder 3"/>
          <p:cNvSpPr>
            <a:spLocks noGrp="1"/>
          </p:cNvSpPr>
          <p:nvPr>
            <p:ph type="sldNum" sz="quarter" idx="5"/>
          </p:nvPr>
        </p:nvSpPr>
        <p:spPr/>
        <p:txBody>
          <a:bodyPr/>
          <a:lstStyle/>
          <a:p>
            <a:fld id="{39B71EF2-74B8-7A44-A6C2-A7FE25651026}" type="slidenum">
              <a:rPr lang="en-US" smtClean="0"/>
              <a:t>34</a:t>
            </a:fld>
            <a:endParaRPr lang="en-US"/>
          </a:p>
        </p:txBody>
      </p:sp>
    </p:spTree>
    <p:extLst>
      <p:ext uri="{BB962C8B-B14F-4D97-AF65-F5344CB8AC3E}">
        <p14:creationId xmlns:p14="http://schemas.microsoft.com/office/powerpoint/2010/main" val="12827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based on the assumption that as a member on the data science team of this institute, I am charged to solve the business problem by building a Natural Language Processing (NLP) machine learning model and apply a pretrained state of the art Transformer based RoBERTa model  to understand the sentiment / emotion of user towards a product / service using their text comments / reviews and try to understand the relationship between the sentiment of the comment and the star review given by the user.  </a:t>
            </a:r>
          </a:p>
        </p:txBody>
      </p:sp>
      <p:sp>
        <p:nvSpPr>
          <p:cNvPr id="4" name="Slide Number Placeholder 3"/>
          <p:cNvSpPr>
            <a:spLocks noGrp="1"/>
          </p:cNvSpPr>
          <p:nvPr>
            <p:ph type="sldNum" sz="quarter" idx="5"/>
          </p:nvPr>
        </p:nvSpPr>
        <p:spPr/>
        <p:txBody>
          <a:bodyPr/>
          <a:lstStyle/>
          <a:p>
            <a:fld id="{39B71EF2-74B8-7A44-A6C2-A7FE25651026}" type="slidenum">
              <a:rPr lang="en-US" smtClean="0"/>
              <a:t>2</a:t>
            </a:fld>
            <a:endParaRPr lang="en-US"/>
          </a:p>
        </p:txBody>
      </p:sp>
    </p:spTree>
    <p:extLst>
      <p:ext uri="{BB962C8B-B14F-4D97-AF65-F5344CB8AC3E}">
        <p14:creationId xmlns:p14="http://schemas.microsoft.com/office/powerpoint/2010/main" val="194179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this is not part of a Kaggle competition, I set up a practical marketing goal for the recruiting team in this project. The KPI was set as: reach out to more than half of the Target enrollees from the dataset with the lowest financial cost. In this case, not only we need a certain amount of reach but we also need to minimize the cost of reaching out to each Target enrollee.</a:t>
            </a:r>
          </a:p>
        </p:txBody>
      </p:sp>
      <p:sp>
        <p:nvSpPr>
          <p:cNvPr id="4" name="Slide Number Placeholder 3"/>
          <p:cNvSpPr>
            <a:spLocks noGrp="1"/>
          </p:cNvSpPr>
          <p:nvPr>
            <p:ph type="sldNum" sz="quarter" idx="5"/>
          </p:nvPr>
        </p:nvSpPr>
        <p:spPr/>
        <p:txBody>
          <a:bodyPr/>
          <a:lstStyle/>
          <a:p>
            <a:fld id="{39B71EF2-74B8-7A44-A6C2-A7FE25651026}" type="slidenum">
              <a:rPr lang="en-US" smtClean="0"/>
              <a:t>3</a:t>
            </a:fld>
            <a:endParaRPr lang="en-US"/>
          </a:p>
        </p:txBody>
      </p:sp>
    </p:spTree>
    <p:extLst>
      <p:ext uri="{BB962C8B-B14F-4D97-AF65-F5344CB8AC3E}">
        <p14:creationId xmlns:p14="http://schemas.microsoft.com/office/powerpoint/2010/main" val="534157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71EF2-74B8-7A44-A6C2-A7FE25651026}" type="slidenum">
              <a:rPr lang="en-US" smtClean="0"/>
              <a:t>4</a:t>
            </a:fld>
            <a:endParaRPr lang="en-US"/>
          </a:p>
        </p:txBody>
      </p:sp>
    </p:spTree>
    <p:extLst>
      <p:ext uri="{BB962C8B-B14F-4D97-AF65-F5344CB8AC3E}">
        <p14:creationId xmlns:p14="http://schemas.microsoft.com/office/powerpoint/2010/main" val="2137069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71EF2-74B8-7A44-A6C2-A7FE25651026}" type="slidenum">
              <a:rPr lang="en-US" smtClean="0"/>
              <a:t>5</a:t>
            </a:fld>
            <a:endParaRPr lang="en-US"/>
          </a:p>
        </p:txBody>
      </p:sp>
    </p:spTree>
    <p:extLst>
      <p:ext uri="{BB962C8B-B14F-4D97-AF65-F5344CB8AC3E}">
        <p14:creationId xmlns:p14="http://schemas.microsoft.com/office/powerpoint/2010/main" val="1302244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contains 18,359 observations of 14 variables, and 10 of them are categorical variables, 4 of them are categorical variables.  And after exploring the variables I realized I can group them into 6 groups: </a:t>
            </a:r>
          </a:p>
        </p:txBody>
      </p:sp>
      <p:sp>
        <p:nvSpPr>
          <p:cNvPr id="4" name="Slide Number Placeholder 3"/>
          <p:cNvSpPr>
            <a:spLocks noGrp="1"/>
          </p:cNvSpPr>
          <p:nvPr>
            <p:ph type="sldNum" sz="quarter" idx="5"/>
          </p:nvPr>
        </p:nvSpPr>
        <p:spPr/>
        <p:txBody>
          <a:bodyPr/>
          <a:lstStyle/>
          <a:p>
            <a:fld id="{39B71EF2-74B8-7A44-A6C2-A7FE25651026}" type="slidenum">
              <a:rPr lang="en-US" smtClean="0"/>
              <a:t>7</a:t>
            </a:fld>
            <a:endParaRPr lang="en-US"/>
          </a:p>
        </p:txBody>
      </p:sp>
    </p:spTree>
    <p:extLst>
      <p:ext uri="{BB962C8B-B14F-4D97-AF65-F5344CB8AC3E}">
        <p14:creationId xmlns:p14="http://schemas.microsoft.com/office/powerpoint/2010/main" val="2454315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will introduce the key findings we had after exploring the relationship between the predictors and our response variables </a:t>
            </a:r>
          </a:p>
        </p:txBody>
      </p:sp>
      <p:sp>
        <p:nvSpPr>
          <p:cNvPr id="4" name="Slide Number Placeholder 3"/>
          <p:cNvSpPr>
            <a:spLocks noGrp="1"/>
          </p:cNvSpPr>
          <p:nvPr>
            <p:ph type="sldNum" sz="quarter" idx="5"/>
          </p:nvPr>
        </p:nvSpPr>
        <p:spPr/>
        <p:txBody>
          <a:bodyPr/>
          <a:lstStyle/>
          <a:p>
            <a:fld id="{39B71EF2-74B8-7A44-A6C2-A7FE25651026}" type="slidenum">
              <a:rPr lang="en-US" smtClean="0"/>
              <a:t>8</a:t>
            </a:fld>
            <a:endParaRPr lang="en-US"/>
          </a:p>
        </p:txBody>
      </p:sp>
    </p:spTree>
    <p:extLst>
      <p:ext uri="{BB962C8B-B14F-4D97-AF65-F5344CB8AC3E}">
        <p14:creationId xmlns:p14="http://schemas.microsoft.com/office/powerpoint/2010/main" val="239676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will introduce the key findings we had after exploring the relationship between the predictors and our response variables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9B71EF2-74B8-7A44-A6C2-A7FE2565102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776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71EF2-74B8-7A44-A6C2-A7FE25651026}" type="slidenum">
              <a:rPr lang="en-US" smtClean="0"/>
              <a:t>19</a:t>
            </a:fld>
            <a:endParaRPr lang="en-US"/>
          </a:p>
        </p:txBody>
      </p:sp>
    </p:spTree>
    <p:extLst>
      <p:ext uri="{BB962C8B-B14F-4D97-AF65-F5344CB8AC3E}">
        <p14:creationId xmlns:p14="http://schemas.microsoft.com/office/powerpoint/2010/main" val="920817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a:solidFill>
            <a:srgbClr val="002060"/>
          </a:solidFill>
        </p:grpSpPr>
        <p:sp>
          <p:nvSpPr>
            <p:cNvPr id="39" name="Rectangle 38"/>
            <p:cNvSpPr/>
            <p:nvPr/>
          </p:nvSpPr>
          <p:spPr>
            <a:xfrm>
              <a:off x="1674042" y="1186483"/>
              <a:ext cx="8843596" cy="71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89A50E0-0B5A-B541-B40D-8AE322324DBC}" type="datetime1">
              <a:rPr lang="en-US" smtClean="0"/>
              <a:t>9/13/2024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7959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a:solidFill>
            <a:srgbClr val="002060"/>
          </a:solidFill>
        </p:grpSpPr>
        <p:sp>
          <p:nvSpPr>
            <p:cNvPr id="23" name="Rectangle 22"/>
            <p:cNvSpPr/>
            <p:nvPr/>
          </p:nvSpPr>
          <p:spPr>
            <a:xfrm>
              <a:off x="697883"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7BFAE-26CE-2344-A351-07FBFF86D922}" type="datetime1">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01258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a:solidFill>
            <a:srgbClr val="002060"/>
          </a:solidFill>
        </p:grpSpPr>
        <p:sp>
          <p:nvSpPr>
            <p:cNvPr id="23" name="Rectangle 22"/>
            <p:cNvSpPr/>
            <p:nvPr/>
          </p:nvSpPr>
          <p:spPr>
            <a:xfrm>
              <a:off x="697883"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8A5E199-406A-3F4E-AD8F-13CADF306889}" type="datetime1">
              <a:rPr lang="en-US" smtClean="0"/>
              <a:t>9/13/2024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143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a:solidFill>
            <a:srgbClr val="002060"/>
          </a:solidFill>
        </p:grpSpPr>
        <p:sp>
          <p:nvSpPr>
            <p:cNvPr id="28" name="Rectangle 27"/>
            <p:cNvSpPr/>
            <p:nvPr/>
          </p:nvSpPr>
          <p:spPr>
            <a:xfrm>
              <a:off x="697883"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FE781-449A-F244-A0FB-C9764C0E9081}" type="datetime1">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664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a:solidFill>
            <a:srgbClr val="002060"/>
          </a:solidFill>
        </p:grpSpPr>
        <p:sp>
          <p:nvSpPr>
            <p:cNvPr id="99" name="Rectangle 98"/>
            <p:cNvSpPr/>
            <p:nvPr/>
          </p:nvSpPr>
          <p:spPr>
            <a:xfrm>
              <a:off x="3259545" y="1186483"/>
              <a:ext cx="5657881" cy="71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37180B9-48C0-4140-A289-7ECE865C8993}" type="datetime1">
              <a:rPr lang="en-US" smtClean="0"/>
              <a:t>9/13/2024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120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a:solidFill>
            <a:srgbClr val="002060"/>
          </a:solidFill>
        </p:grpSpPr>
        <p:sp>
          <p:nvSpPr>
            <p:cNvPr id="60" name="Rectangle 59"/>
            <p:cNvSpPr/>
            <p:nvPr/>
          </p:nvSpPr>
          <p:spPr>
            <a:xfrm>
              <a:off x="697883"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7D0F7FED-5710-834D-BF2C-DF084E9D88C7}" type="datetime1">
              <a:rPr lang="en-US" smtClean="0"/>
              <a:t>9/13/2024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03450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a:solidFill>
            <a:srgbClr val="002060"/>
          </a:solidFill>
        </p:grpSpPr>
        <p:sp>
          <p:nvSpPr>
            <p:cNvPr id="62" name="Rectangle 61"/>
            <p:cNvSpPr/>
            <p:nvPr/>
          </p:nvSpPr>
          <p:spPr>
            <a:xfrm>
              <a:off x="697883"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C62F9BC-6CEF-F848-A758-53D6AAD8350F}" type="datetime1">
              <a:rPr lang="en-US" smtClean="0"/>
              <a:t>9/13/2024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0359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a:solidFill>
            <a:srgbClr val="002060"/>
          </a:solidFill>
        </p:grpSpPr>
        <p:sp>
          <p:nvSpPr>
            <p:cNvPr id="25" name="Rectangle 24"/>
            <p:cNvSpPr/>
            <p:nvPr/>
          </p:nvSpPr>
          <p:spPr>
            <a:xfrm>
              <a:off x="697883"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9DDB65-E0E4-614D-8AB7-30FFF7923284}" type="datetime1">
              <a:rPr lang="en-US" smtClean="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646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71186449-B512-9746-B987-333151CCBA2B}" type="datetime1">
              <a:rPr lang="en-US" smtClean="0"/>
              <a:t>9/13/2024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708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a:solidFill>
            <a:srgbClr val="002060"/>
          </a:solidFill>
        </p:grpSpPr>
        <p:sp>
          <p:nvSpPr>
            <p:cNvPr id="22" name="Rectangle 21"/>
            <p:cNvSpPr/>
            <p:nvPr/>
          </p:nvSpPr>
          <p:spPr>
            <a:xfrm>
              <a:off x="697883"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0A0A27-156A-8649-A2D4-178A48EA7965}" type="datetime1">
              <a:rPr lang="en-US" smtClean="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3572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a:solidFill>
            <a:srgbClr val="002060"/>
          </a:solidFill>
        </p:grpSpPr>
        <p:sp>
          <p:nvSpPr>
            <p:cNvPr id="77" name="Rectangle 76"/>
            <p:cNvSpPr/>
            <p:nvPr/>
          </p:nvSpPr>
          <p:spPr>
            <a:xfrm>
              <a:off x="805336" y="1698331"/>
              <a:ext cx="5941540"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33793AE0-EC26-EA46-B19F-6F39195DC06C}" type="datetime1">
              <a:rPr lang="en-US" smtClean="0"/>
              <a:t>9/13/2024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578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08343782-6B2A-C14A-BC43-4F95AE2AC5CA}" type="datetime1">
              <a:rPr lang="en-US" smtClean="0"/>
              <a:t>9/13/2024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895917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2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3">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37"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9E4673D-269B-9740-BD94-0ACA7D0C425C}"/>
              </a:ext>
            </a:extLst>
          </p:cNvPr>
          <p:cNvSpPr>
            <a:spLocks noGrp="1"/>
          </p:cNvSpPr>
          <p:nvPr>
            <p:ph type="ctrTitle"/>
          </p:nvPr>
        </p:nvSpPr>
        <p:spPr>
          <a:xfrm>
            <a:off x="1683982" y="4293388"/>
            <a:ext cx="8833655" cy="727748"/>
          </a:xfrm>
        </p:spPr>
        <p:txBody>
          <a:bodyPr>
            <a:normAutofit/>
          </a:bodyPr>
          <a:lstStyle/>
          <a:p>
            <a:r>
              <a:rPr lang="en-US" sz="3700" b="1" dirty="0"/>
              <a:t>Text Sentiment Analysis</a:t>
            </a:r>
          </a:p>
        </p:txBody>
      </p:sp>
      <p:sp>
        <p:nvSpPr>
          <p:cNvPr id="3" name="Subtitle 2">
            <a:extLst>
              <a:ext uri="{FF2B5EF4-FFF2-40B4-BE49-F238E27FC236}">
                <a16:creationId xmlns:a16="http://schemas.microsoft.com/office/drawing/2014/main" id="{1B8DD9A7-E375-294F-8701-D3A0ED608E2C}"/>
              </a:ext>
            </a:extLst>
          </p:cNvPr>
          <p:cNvSpPr>
            <a:spLocks noGrp="1"/>
          </p:cNvSpPr>
          <p:nvPr>
            <p:ph type="subTitle" idx="1"/>
          </p:nvPr>
        </p:nvSpPr>
        <p:spPr>
          <a:xfrm>
            <a:off x="1683983" y="5021137"/>
            <a:ext cx="8833654" cy="522636"/>
          </a:xfrm>
        </p:spPr>
        <p:txBody>
          <a:bodyPr>
            <a:normAutofit/>
          </a:bodyPr>
          <a:lstStyle/>
          <a:p>
            <a:pPr>
              <a:lnSpc>
                <a:spcPct val="90000"/>
              </a:lnSpc>
            </a:pPr>
            <a:r>
              <a:rPr lang="en-US" sz="1200" dirty="0"/>
              <a:t> </a:t>
            </a:r>
          </a:p>
          <a:p>
            <a:pPr>
              <a:lnSpc>
                <a:spcPct val="90000"/>
              </a:lnSpc>
            </a:pPr>
            <a:r>
              <a:rPr lang="en-US" sz="1200" dirty="0"/>
              <a:t>Etienne Diboti Lobe</a:t>
            </a:r>
          </a:p>
        </p:txBody>
      </p:sp>
      <p:sp>
        <p:nvSpPr>
          <p:cNvPr id="4" name="Slide Number Placeholder 3">
            <a:extLst>
              <a:ext uri="{FF2B5EF4-FFF2-40B4-BE49-F238E27FC236}">
                <a16:creationId xmlns:a16="http://schemas.microsoft.com/office/drawing/2014/main" id="{D6539B87-0A44-6046-887D-74A8D08DB836}"/>
              </a:ext>
            </a:extLst>
          </p:cNvPr>
          <p:cNvSpPr>
            <a:spLocks noGrp="1"/>
          </p:cNvSpPr>
          <p:nvPr>
            <p:ph type="sldNum" sz="quarter" idx="12"/>
          </p:nvPr>
        </p:nvSpPr>
        <p:spPr>
          <a:xfrm>
            <a:off x="10469880" y="320040"/>
            <a:ext cx="914400" cy="320040"/>
          </a:xfrm>
        </p:spPr>
        <p:txBody>
          <a:bodyPr anchor="ctr">
            <a:normAutofit/>
          </a:bodyPr>
          <a:lstStyle/>
          <a:p>
            <a:pPr>
              <a:spcAft>
                <a:spcPts val="600"/>
              </a:spcAft>
            </a:pPr>
            <a:fld id="{D57F1E4F-1CFF-5643-939E-217C01CDF565}" type="slidenum">
              <a:rPr lang="en-US" smtClean="0"/>
              <a:pPr>
                <a:spcAft>
                  <a:spcPts val="600"/>
                </a:spcAft>
              </a:pPr>
              <a:t>1</a:t>
            </a:fld>
            <a:endParaRPr lang="en-US"/>
          </a:p>
        </p:txBody>
      </p:sp>
      <p:pic>
        <p:nvPicPr>
          <p:cNvPr id="6" name="Picture 5">
            <a:extLst>
              <a:ext uri="{FF2B5EF4-FFF2-40B4-BE49-F238E27FC236}">
                <a16:creationId xmlns:a16="http://schemas.microsoft.com/office/drawing/2014/main" id="{3DA6D672-AFBA-CA8D-532D-7B2A5EA714AF}"/>
              </a:ext>
            </a:extLst>
          </p:cNvPr>
          <p:cNvPicPr>
            <a:picLocks noChangeAspect="1"/>
          </p:cNvPicPr>
          <p:nvPr/>
        </p:nvPicPr>
        <p:blipFill>
          <a:blip r:embed="rId3"/>
          <a:stretch>
            <a:fillRect/>
          </a:stretch>
        </p:blipFill>
        <p:spPr>
          <a:xfrm>
            <a:off x="3645958" y="953982"/>
            <a:ext cx="4327795" cy="2384610"/>
          </a:xfrm>
          <a:prstGeom prst="rect">
            <a:avLst/>
          </a:prstGeom>
        </p:spPr>
      </p:pic>
    </p:spTree>
    <p:extLst>
      <p:ext uri="{BB962C8B-B14F-4D97-AF65-F5344CB8AC3E}">
        <p14:creationId xmlns:p14="http://schemas.microsoft.com/office/powerpoint/2010/main" val="127600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6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7" name="Rectangle 6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0" name="Freeform: Shape 8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04224585-80A6-C74D-BBA8-713F45FEB80F}"/>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kern="1200">
                <a:solidFill>
                  <a:schemeClr val="tx1"/>
                </a:solidFill>
                <a:latin typeface="+mn-lt"/>
                <a:ea typeface="+mn-ea"/>
                <a:cs typeface="+mn-cs"/>
              </a:rPr>
              <a:pPr>
                <a:spcAft>
                  <a:spcPts val="600"/>
                </a:spcAft>
              </a:pPr>
              <a:t>10</a:t>
            </a:fld>
            <a:endParaRPr lang="en-US" kern="1200" dirty="0">
              <a:solidFill>
                <a:schemeClr val="tx1"/>
              </a:solidFill>
              <a:latin typeface="+mn-lt"/>
              <a:ea typeface="+mn-ea"/>
              <a:cs typeface="+mn-cs"/>
            </a:endParaRPr>
          </a:p>
        </p:txBody>
      </p:sp>
      <p:sp>
        <p:nvSpPr>
          <p:cNvPr id="92" name="TextBox 91">
            <a:extLst>
              <a:ext uri="{FF2B5EF4-FFF2-40B4-BE49-F238E27FC236}">
                <a16:creationId xmlns:a16="http://schemas.microsoft.com/office/drawing/2014/main" id="{188087FF-7979-EB4F-9C6C-031A526BAF5B}"/>
              </a:ext>
            </a:extLst>
          </p:cNvPr>
          <p:cNvSpPr txBox="1"/>
          <p:nvPr/>
        </p:nvSpPr>
        <p:spPr>
          <a:xfrm>
            <a:off x="599014" y="4758590"/>
            <a:ext cx="10733392"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2400" dirty="0">
                <a:solidFill>
                  <a:schemeClr val="bg1"/>
                </a:solidFill>
              </a:rPr>
              <a:t>Basic NLTK (word_tokenize) – On the 51th row of the sample reviews </a:t>
            </a:r>
          </a:p>
        </p:txBody>
      </p:sp>
      <p:sp>
        <p:nvSpPr>
          <p:cNvPr id="33" name="TextBox 32">
            <a:extLst>
              <a:ext uri="{FF2B5EF4-FFF2-40B4-BE49-F238E27FC236}">
                <a16:creationId xmlns:a16="http://schemas.microsoft.com/office/drawing/2014/main" id="{73BF3A84-C930-EE44-B34E-A01553D161A6}"/>
              </a:ext>
            </a:extLst>
          </p:cNvPr>
          <p:cNvSpPr txBox="1"/>
          <p:nvPr/>
        </p:nvSpPr>
        <p:spPr>
          <a:xfrm>
            <a:off x="567035" y="806046"/>
            <a:ext cx="4777755" cy="2308324"/>
          </a:xfrm>
          <a:prstGeom prst="rect">
            <a:avLst/>
          </a:prstGeom>
          <a:noFill/>
        </p:spPr>
        <p:txBody>
          <a:bodyPr wrap="square" rtlCol="0" anchor="ctr">
            <a:spAutoFit/>
          </a:bodyPr>
          <a:lstStyle/>
          <a:p>
            <a:r>
              <a:rPr lang="en-US" sz="1600" dirty="0">
                <a:solidFill>
                  <a:schemeClr val="accent1"/>
                </a:solidFill>
              </a:rPr>
              <a:t>Great Price, Not what I was hoping for though. There's the original Tang. There's the fruition Tang that was around from 2008 to 2010, which had extra vitamins (B,D,A, etc.) and replaced half the sugar with zero calorie sweeteners. But tang has gone back to a flavor more similar to the original with full sugar content. I was hoping for the fruition version, which other reviewers received.</a:t>
            </a:r>
          </a:p>
        </p:txBody>
      </p:sp>
      <p:sp>
        <p:nvSpPr>
          <p:cNvPr id="6" name="Rectangle: Rounded Corners 5">
            <a:extLst>
              <a:ext uri="{FF2B5EF4-FFF2-40B4-BE49-F238E27FC236}">
                <a16:creationId xmlns:a16="http://schemas.microsoft.com/office/drawing/2014/main" id="{A3B8990E-1505-C7EE-D7B9-F353154533D3}"/>
              </a:ext>
            </a:extLst>
          </p:cNvPr>
          <p:cNvSpPr/>
          <p:nvPr/>
        </p:nvSpPr>
        <p:spPr>
          <a:xfrm>
            <a:off x="563184" y="3287447"/>
            <a:ext cx="4561792" cy="11857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Use the NLTK’s word tokenizer to smartly split the sentence into tokens which can be used to understand the language by a computer</a:t>
            </a:r>
          </a:p>
        </p:txBody>
      </p:sp>
      <p:sp>
        <p:nvSpPr>
          <p:cNvPr id="7" name="Rectangle 6">
            <a:extLst>
              <a:ext uri="{FF2B5EF4-FFF2-40B4-BE49-F238E27FC236}">
                <a16:creationId xmlns:a16="http://schemas.microsoft.com/office/drawing/2014/main" id="{29248503-4C51-E223-6BF7-C5C527FBA9FD}"/>
              </a:ext>
            </a:extLst>
          </p:cNvPr>
          <p:cNvSpPr/>
          <p:nvPr/>
        </p:nvSpPr>
        <p:spPr>
          <a:xfrm>
            <a:off x="5583339" y="2248124"/>
            <a:ext cx="6369899" cy="52032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['Great', 'Price', ',', 'Not', 'what', 'I', 'was', 'hoping']</a:t>
            </a:r>
          </a:p>
        </p:txBody>
      </p:sp>
      <p:cxnSp>
        <p:nvCxnSpPr>
          <p:cNvPr id="9" name="Connector: Elbow 8">
            <a:extLst>
              <a:ext uri="{FF2B5EF4-FFF2-40B4-BE49-F238E27FC236}">
                <a16:creationId xmlns:a16="http://schemas.microsoft.com/office/drawing/2014/main" id="{31755D55-4474-B0B1-2C0C-5363869CCC1E}"/>
              </a:ext>
            </a:extLst>
          </p:cNvPr>
          <p:cNvCxnSpPr>
            <a:stCxn id="6" idx="3"/>
            <a:endCxn id="7" idx="2"/>
          </p:cNvCxnSpPr>
          <p:nvPr/>
        </p:nvCxnSpPr>
        <p:spPr>
          <a:xfrm flipV="1">
            <a:off x="5124976" y="2768448"/>
            <a:ext cx="3643313" cy="11118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467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6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7" name="Rectangle 6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0" name="Freeform: Shape 8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04224585-80A6-C74D-BBA8-713F45FEB80F}"/>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kern="1200">
                <a:solidFill>
                  <a:schemeClr val="tx1"/>
                </a:solidFill>
                <a:latin typeface="+mn-lt"/>
                <a:ea typeface="+mn-ea"/>
                <a:cs typeface="+mn-cs"/>
              </a:rPr>
              <a:pPr>
                <a:spcAft>
                  <a:spcPts val="600"/>
                </a:spcAft>
              </a:pPr>
              <a:t>11</a:t>
            </a:fld>
            <a:endParaRPr lang="en-US" kern="1200" dirty="0">
              <a:solidFill>
                <a:schemeClr val="tx1"/>
              </a:solidFill>
              <a:latin typeface="+mn-lt"/>
              <a:ea typeface="+mn-ea"/>
              <a:cs typeface="+mn-cs"/>
            </a:endParaRPr>
          </a:p>
        </p:txBody>
      </p:sp>
      <p:sp>
        <p:nvSpPr>
          <p:cNvPr id="92" name="TextBox 91">
            <a:extLst>
              <a:ext uri="{FF2B5EF4-FFF2-40B4-BE49-F238E27FC236}">
                <a16:creationId xmlns:a16="http://schemas.microsoft.com/office/drawing/2014/main" id="{188087FF-7979-EB4F-9C6C-031A526BAF5B}"/>
              </a:ext>
            </a:extLst>
          </p:cNvPr>
          <p:cNvSpPr txBox="1"/>
          <p:nvPr/>
        </p:nvSpPr>
        <p:spPr>
          <a:xfrm>
            <a:off x="599014" y="4758590"/>
            <a:ext cx="10733392"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2400" dirty="0">
                <a:solidFill>
                  <a:schemeClr val="bg1"/>
                </a:solidFill>
              </a:rPr>
              <a:t>Basic NLTK (pos_tag) – On the 51th row of the sample reviews </a:t>
            </a:r>
          </a:p>
        </p:txBody>
      </p:sp>
      <p:sp>
        <p:nvSpPr>
          <p:cNvPr id="33" name="TextBox 32">
            <a:extLst>
              <a:ext uri="{FF2B5EF4-FFF2-40B4-BE49-F238E27FC236}">
                <a16:creationId xmlns:a16="http://schemas.microsoft.com/office/drawing/2014/main" id="{73BF3A84-C930-EE44-B34E-A01553D161A6}"/>
              </a:ext>
            </a:extLst>
          </p:cNvPr>
          <p:cNvSpPr txBox="1"/>
          <p:nvPr/>
        </p:nvSpPr>
        <p:spPr>
          <a:xfrm>
            <a:off x="567035" y="532920"/>
            <a:ext cx="4777755" cy="2308324"/>
          </a:xfrm>
          <a:prstGeom prst="rect">
            <a:avLst/>
          </a:prstGeom>
          <a:noFill/>
        </p:spPr>
        <p:txBody>
          <a:bodyPr wrap="square" rtlCol="0" anchor="ctr">
            <a:spAutoFit/>
          </a:bodyPr>
          <a:lstStyle/>
          <a:p>
            <a:r>
              <a:rPr lang="en-US" sz="1600" dirty="0">
                <a:solidFill>
                  <a:schemeClr val="accent1"/>
                </a:solidFill>
              </a:rPr>
              <a:t>Great Price, Not what I was hoping for though. There's the original Tang. There's the fruition Tang that was around from 2008 to 2010, which had extra vitamins (B,D,A, etc.) and replaced half the sugar with zero calorie sweeteners. But tang has gone back to a flavor more similar to the original with full sugar content. I was hoping for the fruition version, which other reviewers received.</a:t>
            </a:r>
          </a:p>
        </p:txBody>
      </p:sp>
      <p:sp>
        <p:nvSpPr>
          <p:cNvPr id="6" name="Rectangle: Rounded Corners 5">
            <a:extLst>
              <a:ext uri="{FF2B5EF4-FFF2-40B4-BE49-F238E27FC236}">
                <a16:creationId xmlns:a16="http://schemas.microsoft.com/office/drawing/2014/main" id="{A3B8990E-1505-C7EE-D7B9-F353154533D3}"/>
              </a:ext>
            </a:extLst>
          </p:cNvPr>
          <p:cNvSpPr/>
          <p:nvPr/>
        </p:nvSpPr>
        <p:spPr>
          <a:xfrm>
            <a:off x="563184" y="3572452"/>
            <a:ext cx="4561792" cy="11857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Find a part of the speech for each of the token words with NLTK. Each word will get a part of the speech value associated with it</a:t>
            </a:r>
          </a:p>
          <a:p>
            <a:pPr algn="ctr"/>
            <a:r>
              <a:rPr lang="en-US" sz="1600" dirty="0"/>
              <a:t>and it is represented by codes like NN for singular nouns</a:t>
            </a:r>
          </a:p>
        </p:txBody>
      </p:sp>
      <p:sp>
        <p:nvSpPr>
          <p:cNvPr id="7" name="Rectangle 6">
            <a:extLst>
              <a:ext uri="{FF2B5EF4-FFF2-40B4-BE49-F238E27FC236}">
                <a16:creationId xmlns:a16="http://schemas.microsoft.com/office/drawing/2014/main" id="{29248503-4C51-E223-6BF7-C5C527FBA9FD}"/>
              </a:ext>
            </a:extLst>
          </p:cNvPr>
          <p:cNvSpPr/>
          <p:nvPr/>
        </p:nvSpPr>
        <p:spPr>
          <a:xfrm>
            <a:off x="6463238" y="496963"/>
            <a:ext cx="2926296" cy="255648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[('Great', 'NNP'),</a:t>
            </a:r>
          </a:p>
          <a:p>
            <a:pPr algn="ctr"/>
            <a:r>
              <a:rPr lang="en-US" sz="1600" dirty="0"/>
              <a:t> ('Price', 'NNP'),</a:t>
            </a:r>
          </a:p>
          <a:p>
            <a:pPr algn="ctr"/>
            <a:r>
              <a:rPr lang="en-US" sz="1600" dirty="0"/>
              <a:t> (',', ','),</a:t>
            </a:r>
          </a:p>
          <a:p>
            <a:pPr algn="ctr"/>
            <a:r>
              <a:rPr lang="en-US" sz="1600" dirty="0"/>
              <a:t> ('Not', 'RB'),</a:t>
            </a:r>
          </a:p>
          <a:p>
            <a:pPr algn="ctr"/>
            <a:r>
              <a:rPr lang="en-US" sz="1600" dirty="0"/>
              <a:t> ('what', 'WP'),</a:t>
            </a:r>
          </a:p>
          <a:p>
            <a:pPr algn="ctr"/>
            <a:r>
              <a:rPr lang="en-US" sz="1600" dirty="0"/>
              <a:t> ('I', 'PRP'),</a:t>
            </a:r>
          </a:p>
          <a:p>
            <a:pPr algn="ctr"/>
            <a:r>
              <a:rPr lang="en-US" sz="1600" dirty="0"/>
              <a:t> ('was', 'VBD'),</a:t>
            </a:r>
          </a:p>
          <a:p>
            <a:pPr algn="ctr"/>
            <a:r>
              <a:rPr lang="en-US" sz="1600" dirty="0"/>
              <a:t> ('hoping', 'VBG'),</a:t>
            </a:r>
          </a:p>
          <a:p>
            <a:pPr algn="ctr"/>
            <a:r>
              <a:rPr lang="en-US" sz="1600" dirty="0"/>
              <a:t> ('for', 'IN'),</a:t>
            </a:r>
          </a:p>
          <a:p>
            <a:pPr algn="ctr"/>
            <a:r>
              <a:rPr lang="en-US" sz="1600" dirty="0"/>
              <a:t> ('though', 'IN')]</a:t>
            </a:r>
          </a:p>
        </p:txBody>
      </p:sp>
      <p:cxnSp>
        <p:nvCxnSpPr>
          <p:cNvPr id="9" name="Connector: Elbow 8">
            <a:extLst>
              <a:ext uri="{FF2B5EF4-FFF2-40B4-BE49-F238E27FC236}">
                <a16:creationId xmlns:a16="http://schemas.microsoft.com/office/drawing/2014/main" id="{31755D55-4474-B0B1-2C0C-5363869CCC1E}"/>
              </a:ext>
            </a:extLst>
          </p:cNvPr>
          <p:cNvCxnSpPr>
            <a:cxnSpLocks/>
            <a:stCxn id="6" idx="3"/>
            <a:endCxn id="7" idx="2"/>
          </p:cNvCxnSpPr>
          <p:nvPr/>
        </p:nvCxnSpPr>
        <p:spPr>
          <a:xfrm flipV="1">
            <a:off x="5124976" y="3053452"/>
            <a:ext cx="2801410" cy="11118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79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14836A48-4CAC-4A40-97EB-8ACA9B26A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38" name="Group 37">
            <a:extLst>
              <a:ext uri="{FF2B5EF4-FFF2-40B4-BE49-F238E27FC236}">
                <a16:creationId xmlns:a16="http://schemas.microsoft.com/office/drawing/2014/main" id="{6890A515-B90B-43BC-876F-580D2FC4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749B484-B143-40F7-896A-A20650EE47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40" name="Freeform 6">
              <a:extLst>
                <a:ext uri="{FF2B5EF4-FFF2-40B4-BE49-F238E27FC236}">
                  <a16:creationId xmlns:a16="http://schemas.microsoft.com/office/drawing/2014/main" id="{D5ECC4BD-4D67-4CD5-9118-C8F95255E0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41" name="Freeform 7">
              <a:extLst>
                <a:ext uri="{FF2B5EF4-FFF2-40B4-BE49-F238E27FC236}">
                  <a16:creationId xmlns:a16="http://schemas.microsoft.com/office/drawing/2014/main" id="{DFCF04F1-C8A9-4F23-B565-9B70C6D740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42" name="Freeform 8">
              <a:extLst>
                <a:ext uri="{FF2B5EF4-FFF2-40B4-BE49-F238E27FC236}">
                  <a16:creationId xmlns:a16="http://schemas.microsoft.com/office/drawing/2014/main" id="{9964E85D-E8AC-4D3F-A3BC-E4D8DE608D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43" name="Freeform 9">
              <a:extLst>
                <a:ext uri="{FF2B5EF4-FFF2-40B4-BE49-F238E27FC236}">
                  <a16:creationId xmlns:a16="http://schemas.microsoft.com/office/drawing/2014/main" id="{8FE670F7-87AE-49F1-AFCF-646DC0B69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44" name="Freeform 10">
              <a:extLst>
                <a:ext uri="{FF2B5EF4-FFF2-40B4-BE49-F238E27FC236}">
                  <a16:creationId xmlns:a16="http://schemas.microsoft.com/office/drawing/2014/main" id="{2D394406-F17F-478D-9811-F133F3163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45" name="Freeform 11">
              <a:extLst>
                <a:ext uri="{FF2B5EF4-FFF2-40B4-BE49-F238E27FC236}">
                  <a16:creationId xmlns:a16="http://schemas.microsoft.com/office/drawing/2014/main" id="{C929B1C0-F6D9-45BC-B41C-5BEBE9AD60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46" name="Freeform 12">
              <a:extLst>
                <a:ext uri="{FF2B5EF4-FFF2-40B4-BE49-F238E27FC236}">
                  <a16:creationId xmlns:a16="http://schemas.microsoft.com/office/drawing/2014/main" id="{8CBC2023-5C0F-470C-A494-448A3088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47" name="Freeform 13">
              <a:extLst>
                <a:ext uri="{FF2B5EF4-FFF2-40B4-BE49-F238E27FC236}">
                  <a16:creationId xmlns:a16="http://schemas.microsoft.com/office/drawing/2014/main" id="{F753F948-20A5-448F-A91B-30C3FA874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48" name="Freeform 14">
              <a:extLst>
                <a:ext uri="{FF2B5EF4-FFF2-40B4-BE49-F238E27FC236}">
                  <a16:creationId xmlns:a16="http://schemas.microsoft.com/office/drawing/2014/main" id="{187C515D-FEE4-4EAD-A758-C09FC8898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49" name="Freeform 15">
              <a:extLst>
                <a:ext uri="{FF2B5EF4-FFF2-40B4-BE49-F238E27FC236}">
                  <a16:creationId xmlns:a16="http://schemas.microsoft.com/office/drawing/2014/main" id="{55F8581B-27B7-42AB-B33F-69023D3B1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0" name="Freeform 16">
              <a:extLst>
                <a:ext uri="{FF2B5EF4-FFF2-40B4-BE49-F238E27FC236}">
                  <a16:creationId xmlns:a16="http://schemas.microsoft.com/office/drawing/2014/main" id="{CBC2EB4A-D3CD-4347-AE09-347B7B10E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1" name="Freeform 17">
              <a:extLst>
                <a:ext uri="{FF2B5EF4-FFF2-40B4-BE49-F238E27FC236}">
                  <a16:creationId xmlns:a16="http://schemas.microsoft.com/office/drawing/2014/main" id="{C35E0B18-828E-4F07-BC14-5B6EB8C283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2" name="Freeform 18">
              <a:extLst>
                <a:ext uri="{FF2B5EF4-FFF2-40B4-BE49-F238E27FC236}">
                  <a16:creationId xmlns:a16="http://schemas.microsoft.com/office/drawing/2014/main" id="{D972FA4F-64D2-4E34-B234-7B2C363C4F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3" name="Freeform 19">
              <a:extLst>
                <a:ext uri="{FF2B5EF4-FFF2-40B4-BE49-F238E27FC236}">
                  <a16:creationId xmlns:a16="http://schemas.microsoft.com/office/drawing/2014/main" id="{430AC742-FB30-4DCC-A9AC-92D107A34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4" name="Freeform 20">
              <a:extLst>
                <a:ext uri="{FF2B5EF4-FFF2-40B4-BE49-F238E27FC236}">
                  <a16:creationId xmlns:a16="http://schemas.microsoft.com/office/drawing/2014/main" id="{C991F4A4-6C1A-486C-80A9-B653BC0ED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5" name="Freeform 21">
              <a:extLst>
                <a:ext uri="{FF2B5EF4-FFF2-40B4-BE49-F238E27FC236}">
                  <a16:creationId xmlns:a16="http://schemas.microsoft.com/office/drawing/2014/main" id="{34F60AAA-3D77-4751-9A2C-27A680142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6" name="Freeform 22">
              <a:extLst>
                <a:ext uri="{FF2B5EF4-FFF2-40B4-BE49-F238E27FC236}">
                  <a16:creationId xmlns:a16="http://schemas.microsoft.com/office/drawing/2014/main" id="{71A93347-D2EA-43A7-92CB-3BC1C8F43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7" name="Freeform 23">
              <a:extLst>
                <a:ext uri="{FF2B5EF4-FFF2-40B4-BE49-F238E27FC236}">
                  <a16:creationId xmlns:a16="http://schemas.microsoft.com/office/drawing/2014/main" id="{A99EB955-34CE-4879-BB3E-19C017967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pic>
        <p:nvPicPr>
          <p:cNvPr id="5" name="Picture 4" descr="Padlock on computer motherboard">
            <a:extLst>
              <a:ext uri="{FF2B5EF4-FFF2-40B4-BE49-F238E27FC236}">
                <a16:creationId xmlns:a16="http://schemas.microsoft.com/office/drawing/2014/main" id="{DA5344BD-12DE-4CC2-AFB2-6521D86B1593}"/>
              </a:ext>
            </a:extLst>
          </p:cNvPr>
          <p:cNvPicPr>
            <a:picLocks noChangeAspect="1"/>
          </p:cNvPicPr>
          <p:nvPr/>
        </p:nvPicPr>
        <p:blipFill rotWithShape="1">
          <a:blip r:embed="rId3"/>
          <a:srcRect r="-1" b="15728"/>
          <a:stretch/>
        </p:blipFill>
        <p:spPr>
          <a:xfrm>
            <a:off x="20" y="227"/>
            <a:ext cx="12191675" cy="6858000"/>
          </a:xfrm>
          <a:prstGeom prst="rect">
            <a:avLst/>
          </a:prstGeom>
        </p:spPr>
      </p:pic>
      <p:grpSp>
        <p:nvGrpSpPr>
          <p:cNvPr id="59" name="Group 58">
            <a:extLst>
              <a:ext uri="{FF2B5EF4-FFF2-40B4-BE49-F238E27FC236}">
                <a16:creationId xmlns:a16="http://schemas.microsoft.com/office/drawing/2014/main" id="{99502C85-D694-4534-81D2-BE2E52612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33747" y="1186483"/>
            <a:ext cx="4510627" cy="4477933"/>
            <a:chOff x="3833747" y="1186483"/>
            <a:chExt cx="4510627" cy="4477933"/>
          </a:xfrm>
        </p:grpSpPr>
        <p:sp>
          <p:nvSpPr>
            <p:cNvPr id="60" name="Rectangle 59">
              <a:extLst>
                <a:ext uri="{FF2B5EF4-FFF2-40B4-BE49-F238E27FC236}">
                  <a16:creationId xmlns:a16="http://schemas.microsoft.com/office/drawing/2014/main" id="{070D54E8-5694-4275-AC73-041D919D5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7681" y="1186483"/>
              <a:ext cx="4506693" cy="71618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1" name="Isosceles Triangle 39">
              <a:extLst>
                <a:ext uri="{FF2B5EF4-FFF2-40B4-BE49-F238E27FC236}">
                  <a16:creationId xmlns:a16="http://schemas.microsoft.com/office/drawing/2014/main" id="{085E5B83-AB95-4571-B7AE-841A0D5F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2" name="Rectangle 61">
              <a:extLst>
                <a:ext uri="{FF2B5EF4-FFF2-40B4-BE49-F238E27FC236}">
                  <a16:creationId xmlns:a16="http://schemas.microsoft.com/office/drawing/2014/main" id="{E63AAECE-705E-4B7A-B758-B9CEB30C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3747" y="1991156"/>
              <a:ext cx="4510180" cy="3322196"/>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2" name="Title 1">
            <a:extLst>
              <a:ext uri="{FF2B5EF4-FFF2-40B4-BE49-F238E27FC236}">
                <a16:creationId xmlns:a16="http://schemas.microsoft.com/office/drawing/2014/main" id="{2D3CB410-CC3E-9049-A4B4-E8C125690757}"/>
              </a:ext>
            </a:extLst>
          </p:cNvPr>
          <p:cNvSpPr>
            <a:spLocks noGrp="1"/>
          </p:cNvSpPr>
          <p:nvPr>
            <p:ph type="title"/>
          </p:nvPr>
        </p:nvSpPr>
        <p:spPr>
          <a:xfrm>
            <a:off x="3916043" y="2075504"/>
            <a:ext cx="4345588" cy="2042725"/>
          </a:xfrm>
        </p:spPr>
        <p:txBody>
          <a:bodyPr vert="horz" lIns="228600" tIns="228600" rIns="228600" bIns="0" rtlCol="0" anchor="b">
            <a:normAutofit/>
          </a:bodyPr>
          <a:lstStyle/>
          <a:p>
            <a:pPr>
              <a:lnSpc>
                <a:spcPct val="80000"/>
              </a:lnSpc>
            </a:pPr>
            <a:r>
              <a:rPr lang="en-US" sz="5400" dirty="0"/>
              <a:t>Modeling &amp; Analysis</a:t>
            </a:r>
          </a:p>
        </p:txBody>
      </p:sp>
      <p:sp>
        <p:nvSpPr>
          <p:cNvPr id="3" name="Slide Number Placeholder 2">
            <a:extLst>
              <a:ext uri="{FF2B5EF4-FFF2-40B4-BE49-F238E27FC236}">
                <a16:creationId xmlns:a16="http://schemas.microsoft.com/office/drawing/2014/main" id="{7737B617-806F-A444-ADCB-D982D4847181}"/>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1000" b="0" i="0" u="none" strike="noStrike" kern="1200" cap="none" spc="0" normalizeH="0" baseline="0" noProof="0">
                <a:ln>
                  <a:noFill/>
                </a:ln>
                <a:solidFill>
                  <a:srgbClr val="FFFFFE"/>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12</a:t>
            </a:fld>
            <a:endParaRPr kumimoji="0" lang="en-US" sz="1000" b="0" i="0" u="none" strike="noStrike" kern="1200" cap="none" spc="0" normalizeH="0" baseline="0" noProof="0">
              <a:ln>
                <a:noFill/>
              </a:ln>
              <a:solidFill>
                <a:srgbClr val="FFFFF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7622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6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7" name="Rectangle 6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0" name="Freeform: Shape 8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04224585-80A6-C74D-BBA8-713F45FEB80F}"/>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kern="1200">
                <a:solidFill>
                  <a:schemeClr val="tx1"/>
                </a:solidFill>
                <a:latin typeface="+mn-lt"/>
                <a:ea typeface="+mn-ea"/>
                <a:cs typeface="+mn-cs"/>
              </a:rPr>
              <a:pPr>
                <a:spcAft>
                  <a:spcPts val="600"/>
                </a:spcAft>
              </a:pPr>
              <a:t>13</a:t>
            </a:fld>
            <a:endParaRPr lang="en-US" kern="1200" dirty="0">
              <a:solidFill>
                <a:schemeClr val="tx1"/>
              </a:solidFill>
              <a:latin typeface="+mn-lt"/>
              <a:ea typeface="+mn-ea"/>
              <a:cs typeface="+mn-cs"/>
            </a:endParaRPr>
          </a:p>
        </p:txBody>
      </p:sp>
      <p:sp>
        <p:nvSpPr>
          <p:cNvPr id="92" name="TextBox 91">
            <a:extLst>
              <a:ext uri="{FF2B5EF4-FFF2-40B4-BE49-F238E27FC236}">
                <a16:creationId xmlns:a16="http://schemas.microsoft.com/office/drawing/2014/main" id="{188087FF-7979-EB4F-9C6C-031A526BAF5B}"/>
              </a:ext>
            </a:extLst>
          </p:cNvPr>
          <p:cNvSpPr txBox="1"/>
          <p:nvPr/>
        </p:nvSpPr>
        <p:spPr>
          <a:xfrm>
            <a:off x="599014" y="4758590"/>
            <a:ext cx="10733392"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2400" dirty="0">
                <a:solidFill>
                  <a:schemeClr val="bg1"/>
                </a:solidFill>
              </a:rPr>
              <a:t>Basic NLTK – VADER Sentiment Scoring</a:t>
            </a:r>
          </a:p>
        </p:txBody>
      </p:sp>
      <p:sp>
        <p:nvSpPr>
          <p:cNvPr id="33" name="TextBox 32">
            <a:extLst>
              <a:ext uri="{FF2B5EF4-FFF2-40B4-BE49-F238E27FC236}">
                <a16:creationId xmlns:a16="http://schemas.microsoft.com/office/drawing/2014/main" id="{73BF3A84-C930-EE44-B34E-A01553D161A6}"/>
              </a:ext>
            </a:extLst>
          </p:cNvPr>
          <p:cNvSpPr txBox="1"/>
          <p:nvPr/>
        </p:nvSpPr>
        <p:spPr>
          <a:xfrm>
            <a:off x="567035" y="458080"/>
            <a:ext cx="10660083" cy="4524315"/>
          </a:xfrm>
          <a:prstGeom prst="rect">
            <a:avLst/>
          </a:prstGeom>
          <a:noFill/>
        </p:spPr>
        <p:txBody>
          <a:bodyPr wrap="square" rtlCol="0" anchor="ctr">
            <a:spAutoFit/>
          </a:bodyPr>
          <a:lstStyle/>
          <a:p>
            <a:r>
              <a:rPr lang="en-US" b="1" dirty="0">
                <a:solidFill>
                  <a:schemeClr val="accent1"/>
                </a:solidFill>
              </a:rPr>
              <a:t>VADER: Valence Aware Dictionary and Sentiment Reasoner</a:t>
            </a:r>
          </a:p>
          <a:p>
            <a:endParaRPr lang="en-US" dirty="0">
              <a:solidFill>
                <a:schemeClr val="accent1"/>
              </a:solidFill>
            </a:endParaRPr>
          </a:p>
          <a:p>
            <a:r>
              <a:rPr lang="en-US" dirty="0">
                <a:solidFill>
                  <a:schemeClr val="accent1"/>
                </a:solidFill>
              </a:rPr>
              <a:t>We are starting by using the NLTK's </a:t>
            </a:r>
            <a:r>
              <a:rPr lang="en-US" b="1" dirty="0">
                <a:solidFill>
                  <a:schemeClr val="accent1"/>
                </a:solidFill>
              </a:rPr>
              <a:t>SentimentIntensityAnalyzer</a:t>
            </a:r>
            <a:r>
              <a:rPr lang="en-US" dirty="0">
                <a:solidFill>
                  <a:schemeClr val="accent1"/>
                </a:solidFill>
              </a:rPr>
              <a:t> to get the </a:t>
            </a:r>
            <a:r>
              <a:rPr lang="en-US" b="1" dirty="0">
                <a:solidFill>
                  <a:schemeClr val="accent1"/>
                </a:solidFill>
              </a:rPr>
              <a:t>negative</a:t>
            </a:r>
            <a:r>
              <a:rPr lang="en-US" dirty="0">
                <a:solidFill>
                  <a:schemeClr val="accent1"/>
                </a:solidFill>
              </a:rPr>
              <a:t> (neg), </a:t>
            </a:r>
            <a:r>
              <a:rPr lang="en-US" b="1" dirty="0">
                <a:solidFill>
                  <a:schemeClr val="accent1"/>
                </a:solidFill>
              </a:rPr>
              <a:t>neutral</a:t>
            </a:r>
            <a:r>
              <a:rPr lang="en-US" dirty="0">
                <a:solidFill>
                  <a:schemeClr val="accent1"/>
                </a:solidFill>
              </a:rPr>
              <a:t> (neu) and </a:t>
            </a:r>
            <a:r>
              <a:rPr lang="en-US" b="1" dirty="0">
                <a:solidFill>
                  <a:schemeClr val="accent1"/>
                </a:solidFill>
              </a:rPr>
              <a:t>positive</a:t>
            </a:r>
            <a:r>
              <a:rPr lang="en-US" dirty="0">
                <a:solidFill>
                  <a:schemeClr val="accent1"/>
                </a:solidFill>
              </a:rPr>
              <a:t> (pos) scores for the text.</a:t>
            </a:r>
          </a:p>
          <a:p>
            <a:endParaRPr lang="en-US" dirty="0">
              <a:solidFill>
                <a:schemeClr val="accent1"/>
              </a:solidFill>
            </a:endParaRPr>
          </a:p>
          <a:p>
            <a:r>
              <a:rPr lang="en-US" b="1" dirty="0">
                <a:solidFill>
                  <a:schemeClr val="accent1"/>
                </a:solidFill>
              </a:rPr>
              <a:t>Approach</a:t>
            </a:r>
            <a:r>
              <a:rPr lang="en-US" dirty="0">
                <a:solidFill>
                  <a:schemeClr val="accent1"/>
                </a:solidFill>
              </a:rPr>
              <a:t>:</a:t>
            </a:r>
          </a:p>
          <a:p>
            <a:endParaRPr lang="en-US" dirty="0">
              <a:solidFill>
                <a:schemeClr val="accent1"/>
              </a:solidFill>
            </a:endParaRPr>
          </a:p>
          <a:p>
            <a:pPr marL="742950" lvl="1" indent="-285750">
              <a:buFont typeface="Wingdings" panose="05000000000000000000" pitchFamily="2" charset="2"/>
              <a:buChar char="§"/>
            </a:pPr>
            <a:r>
              <a:rPr lang="en-US" dirty="0">
                <a:solidFill>
                  <a:schemeClr val="accent1"/>
                </a:solidFill>
              </a:rPr>
              <a:t>Uses a "bag of words" approach</a:t>
            </a:r>
          </a:p>
          <a:p>
            <a:pPr marL="742950" lvl="1" indent="-285750">
              <a:buFont typeface="Wingdings" panose="05000000000000000000" pitchFamily="2" charset="2"/>
              <a:buChar char="§"/>
            </a:pPr>
            <a:r>
              <a:rPr lang="en-US" dirty="0">
                <a:solidFill>
                  <a:schemeClr val="accent1"/>
                </a:solidFill>
              </a:rPr>
              <a:t>Stop words are removed - words like (is, the, am, etc.)</a:t>
            </a:r>
          </a:p>
          <a:p>
            <a:pPr marL="742950" lvl="1" indent="-285750">
              <a:buFont typeface="Wingdings" panose="05000000000000000000" pitchFamily="2" charset="2"/>
              <a:buChar char="§"/>
            </a:pPr>
            <a:r>
              <a:rPr lang="en-US" dirty="0">
                <a:solidFill>
                  <a:schemeClr val="accent1"/>
                </a:solidFill>
              </a:rPr>
              <a:t>Each word is scored and combined to a total score to get the overall sentiment score of the text.</a:t>
            </a:r>
          </a:p>
          <a:p>
            <a:pPr lvl="1"/>
            <a:endParaRPr lang="en-US" dirty="0">
              <a:solidFill>
                <a:schemeClr val="accent1"/>
              </a:solidFill>
            </a:endParaRPr>
          </a:p>
          <a:p>
            <a:r>
              <a:rPr lang="en-US" b="1" dirty="0">
                <a:solidFill>
                  <a:schemeClr val="accent1"/>
                </a:solidFill>
              </a:rPr>
              <a:t>Limitations</a:t>
            </a:r>
            <a:r>
              <a:rPr lang="en-US" dirty="0">
                <a:solidFill>
                  <a:schemeClr val="accent1"/>
                </a:solidFill>
              </a:rPr>
              <a:t>:</a:t>
            </a:r>
          </a:p>
          <a:p>
            <a:endParaRPr lang="en-US" dirty="0">
              <a:solidFill>
                <a:schemeClr val="accent1"/>
              </a:solidFill>
            </a:endParaRPr>
          </a:p>
          <a:p>
            <a:pPr marL="742950" lvl="1" indent="-285750">
              <a:buFont typeface="Wingdings" panose="05000000000000000000" pitchFamily="2" charset="2"/>
              <a:buChar char="§"/>
            </a:pPr>
            <a:r>
              <a:rPr lang="en-US" dirty="0">
                <a:solidFill>
                  <a:schemeClr val="accent1"/>
                </a:solidFill>
              </a:rPr>
              <a:t>Does not account for relationships between words, which is an important part of human speech.</a:t>
            </a:r>
          </a:p>
        </p:txBody>
      </p:sp>
    </p:spTree>
    <p:extLst>
      <p:ext uri="{BB962C8B-B14F-4D97-AF65-F5344CB8AC3E}">
        <p14:creationId xmlns:p14="http://schemas.microsoft.com/office/powerpoint/2010/main" val="4043876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84A3B5F5-562A-C741-9813-2A7AB5F09D3D}"/>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kern="1200">
                <a:solidFill>
                  <a:schemeClr val="tx1"/>
                </a:solidFill>
                <a:latin typeface="+mn-lt"/>
                <a:ea typeface="+mn-ea"/>
                <a:cs typeface="+mn-cs"/>
              </a:rPr>
              <a:pPr>
                <a:spcAft>
                  <a:spcPts val="600"/>
                </a:spcAft>
              </a:pPr>
              <a:t>14</a:t>
            </a:fld>
            <a:endParaRPr lang="en-US" kern="1200">
              <a:solidFill>
                <a:schemeClr val="tx1"/>
              </a:solidFill>
              <a:latin typeface="+mn-lt"/>
              <a:ea typeface="+mn-ea"/>
              <a:cs typeface="+mn-cs"/>
            </a:endParaRPr>
          </a:p>
        </p:txBody>
      </p:sp>
      <p:sp>
        <p:nvSpPr>
          <p:cNvPr id="59" name="TextBox 58">
            <a:extLst>
              <a:ext uri="{FF2B5EF4-FFF2-40B4-BE49-F238E27FC236}">
                <a16:creationId xmlns:a16="http://schemas.microsoft.com/office/drawing/2014/main" id="{BDC09C7D-79AF-094F-842D-85059CF81CC2}"/>
              </a:ext>
            </a:extLst>
          </p:cNvPr>
          <p:cNvSpPr txBox="1"/>
          <p:nvPr/>
        </p:nvSpPr>
        <p:spPr>
          <a:xfrm>
            <a:off x="838199" y="4852141"/>
            <a:ext cx="10706100"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2400" dirty="0">
                <a:solidFill>
                  <a:schemeClr val="bg1"/>
                </a:solidFill>
              </a:rPr>
              <a:t>BASIC NLTK – Examples of using sentiment analyzer on sentences</a:t>
            </a:r>
          </a:p>
        </p:txBody>
      </p:sp>
      <p:sp>
        <p:nvSpPr>
          <p:cNvPr id="2" name="Rectangle 1">
            <a:extLst>
              <a:ext uri="{FF2B5EF4-FFF2-40B4-BE49-F238E27FC236}">
                <a16:creationId xmlns:a16="http://schemas.microsoft.com/office/drawing/2014/main" id="{6A76F03F-B2AC-6A39-E068-7D4835E68B48}"/>
              </a:ext>
            </a:extLst>
          </p:cNvPr>
          <p:cNvSpPr/>
          <p:nvPr/>
        </p:nvSpPr>
        <p:spPr>
          <a:xfrm>
            <a:off x="709325" y="236014"/>
            <a:ext cx="5995452" cy="613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Initializing a Sentiment Analyzer Model</a:t>
            </a:r>
          </a:p>
          <a:p>
            <a:r>
              <a:rPr lang="en-US" b="1" i="1" dirty="0"/>
              <a:t>Sia = </a:t>
            </a:r>
            <a:r>
              <a:rPr lang="en-US" sz="1600" b="1" i="1" dirty="0"/>
              <a:t>SentimentIntensityAnalyzer</a:t>
            </a:r>
            <a:r>
              <a:rPr lang="en-US" b="1" i="1" dirty="0"/>
              <a:t>()</a:t>
            </a:r>
          </a:p>
        </p:txBody>
      </p:sp>
      <p:pic>
        <p:nvPicPr>
          <p:cNvPr id="6" name="Picture 5">
            <a:extLst>
              <a:ext uri="{FF2B5EF4-FFF2-40B4-BE49-F238E27FC236}">
                <a16:creationId xmlns:a16="http://schemas.microsoft.com/office/drawing/2014/main" id="{8C2C5905-EC03-0996-07BA-2BA5048FEFB0}"/>
              </a:ext>
            </a:extLst>
          </p:cNvPr>
          <p:cNvPicPr>
            <a:picLocks noChangeAspect="1"/>
          </p:cNvPicPr>
          <p:nvPr/>
        </p:nvPicPr>
        <p:blipFill>
          <a:blip r:embed="rId2"/>
          <a:stretch>
            <a:fillRect/>
          </a:stretch>
        </p:blipFill>
        <p:spPr>
          <a:xfrm>
            <a:off x="719131" y="953770"/>
            <a:ext cx="8653996" cy="3716418"/>
          </a:xfrm>
          <a:prstGeom prst="rect">
            <a:avLst/>
          </a:prstGeom>
        </p:spPr>
      </p:pic>
    </p:spTree>
    <p:extLst>
      <p:ext uri="{BB962C8B-B14F-4D97-AF65-F5344CB8AC3E}">
        <p14:creationId xmlns:p14="http://schemas.microsoft.com/office/powerpoint/2010/main" val="2572518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84A3B5F5-562A-C741-9813-2A7AB5F09D3D}"/>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kern="1200">
                <a:solidFill>
                  <a:schemeClr val="tx1"/>
                </a:solidFill>
                <a:latin typeface="+mn-lt"/>
                <a:ea typeface="+mn-ea"/>
                <a:cs typeface="+mn-cs"/>
              </a:rPr>
              <a:pPr>
                <a:spcAft>
                  <a:spcPts val="600"/>
                </a:spcAft>
              </a:pPr>
              <a:t>15</a:t>
            </a:fld>
            <a:endParaRPr lang="en-US" kern="1200">
              <a:solidFill>
                <a:schemeClr val="tx1"/>
              </a:solidFill>
              <a:latin typeface="+mn-lt"/>
              <a:ea typeface="+mn-ea"/>
              <a:cs typeface="+mn-cs"/>
            </a:endParaRPr>
          </a:p>
        </p:txBody>
      </p:sp>
      <p:sp>
        <p:nvSpPr>
          <p:cNvPr id="59" name="TextBox 58">
            <a:extLst>
              <a:ext uri="{FF2B5EF4-FFF2-40B4-BE49-F238E27FC236}">
                <a16:creationId xmlns:a16="http://schemas.microsoft.com/office/drawing/2014/main" id="{BDC09C7D-79AF-094F-842D-85059CF81CC2}"/>
              </a:ext>
            </a:extLst>
          </p:cNvPr>
          <p:cNvSpPr txBox="1"/>
          <p:nvPr/>
        </p:nvSpPr>
        <p:spPr>
          <a:xfrm>
            <a:off x="838199" y="4852141"/>
            <a:ext cx="10706100"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2400" dirty="0">
                <a:solidFill>
                  <a:schemeClr val="bg1"/>
                </a:solidFill>
              </a:rPr>
              <a:t>BASIC NLTK – Results of using sentiment analyzer on the sentences in the reviews.</a:t>
            </a:r>
          </a:p>
        </p:txBody>
      </p:sp>
      <p:sp>
        <p:nvSpPr>
          <p:cNvPr id="7" name="TextBox 6">
            <a:extLst>
              <a:ext uri="{FF2B5EF4-FFF2-40B4-BE49-F238E27FC236}">
                <a16:creationId xmlns:a16="http://schemas.microsoft.com/office/drawing/2014/main" id="{11079C6A-B25E-C660-7D6D-9C5565253D26}"/>
              </a:ext>
            </a:extLst>
          </p:cNvPr>
          <p:cNvSpPr txBox="1"/>
          <p:nvPr/>
        </p:nvSpPr>
        <p:spPr>
          <a:xfrm>
            <a:off x="719020" y="211959"/>
            <a:ext cx="9750860" cy="1323439"/>
          </a:xfrm>
          <a:prstGeom prst="rect">
            <a:avLst/>
          </a:prstGeom>
          <a:noFill/>
        </p:spPr>
        <p:txBody>
          <a:bodyPr wrap="square" rtlCol="0">
            <a:spAutoFit/>
          </a:bodyPr>
          <a:lstStyle/>
          <a:p>
            <a:r>
              <a:rPr lang="en-US" sz="1600" b="1" dirty="0"/>
              <a:t>Observations:</a:t>
            </a:r>
          </a:p>
          <a:p>
            <a:r>
              <a:rPr lang="en-US" sz="1600" dirty="0"/>
              <a:t>We are successfully able to identify the overall sentiment of the text with compound score which varies between 1 (for positive) and -1 (for negative).</a:t>
            </a:r>
          </a:p>
          <a:p>
            <a:endParaRPr lang="en-US" sz="1600" dirty="0"/>
          </a:p>
          <a:p>
            <a:r>
              <a:rPr lang="en-US" sz="1600" dirty="0"/>
              <a:t>Now we can try to apply this to our reviews dataset.</a:t>
            </a:r>
          </a:p>
        </p:txBody>
      </p:sp>
      <p:pic>
        <p:nvPicPr>
          <p:cNvPr id="5" name="Picture 4">
            <a:extLst>
              <a:ext uri="{FF2B5EF4-FFF2-40B4-BE49-F238E27FC236}">
                <a16:creationId xmlns:a16="http://schemas.microsoft.com/office/drawing/2014/main" id="{F9BAE5AD-EDD8-1736-7955-8D48C0452633}"/>
              </a:ext>
            </a:extLst>
          </p:cNvPr>
          <p:cNvPicPr>
            <a:picLocks noChangeAspect="1"/>
          </p:cNvPicPr>
          <p:nvPr/>
        </p:nvPicPr>
        <p:blipFill>
          <a:blip r:embed="rId2"/>
          <a:stretch>
            <a:fillRect/>
          </a:stretch>
        </p:blipFill>
        <p:spPr>
          <a:xfrm>
            <a:off x="838199" y="1152848"/>
            <a:ext cx="10143066" cy="3612340"/>
          </a:xfrm>
          <a:prstGeom prst="rect">
            <a:avLst/>
          </a:prstGeom>
        </p:spPr>
      </p:pic>
    </p:spTree>
    <p:extLst>
      <p:ext uri="{BB962C8B-B14F-4D97-AF65-F5344CB8AC3E}">
        <p14:creationId xmlns:p14="http://schemas.microsoft.com/office/powerpoint/2010/main" val="33675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0FDFB0A0-2173-3F45-9A2E-9B4D1BCD9369}"/>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kern="1200">
                <a:solidFill>
                  <a:schemeClr val="tx1"/>
                </a:solidFill>
                <a:latin typeface="+mn-lt"/>
                <a:ea typeface="+mn-ea"/>
                <a:cs typeface="+mn-cs"/>
              </a:rPr>
              <a:pPr>
                <a:spcAft>
                  <a:spcPts val="600"/>
                </a:spcAft>
              </a:pPr>
              <a:t>16</a:t>
            </a:fld>
            <a:endParaRPr lang="en-US" kern="1200">
              <a:solidFill>
                <a:schemeClr val="tx1"/>
              </a:solidFill>
              <a:latin typeface="+mn-lt"/>
              <a:ea typeface="+mn-ea"/>
              <a:cs typeface="+mn-cs"/>
            </a:endParaRPr>
          </a:p>
        </p:txBody>
      </p:sp>
      <p:sp>
        <p:nvSpPr>
          <p:cNvPr id="57" name="TextBox 56">
            <a:extLst>
              <a:ext uri="{FF2B5EF4-FFF2-40B4-BE49-F238E27FC236}">
                <a16:creationId xmlns:a16="http://schemas.microsoft.com/office/drawing/2014/main" id="{15BF13BB-462B-374E-8F16-E0BC96277CB4}"/>
              </a:ext>
            </a:extLst>
          </p:cNvPr>
          <p:cNvSpPr txBox="1"/>
          <p:nvPr/>
        </p:nvSpPr>
        <p:spPr>
          <a:xfrm>
            <a:off x="756176" y="4817943"/>
            <a:ext cx="10228499"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2800" dirty="0">
                <a:solidFill>
                  <a:schemeClr val="bg1"/>
                </a:solidFill>
              </a:rPr>
              <a:t>BASIC NLTK – How to measure effectiveness?</a:t>
            </a:r>
          </a:p>
        </p:txBody>
      </p:sp>
      <p:sp>
        <p:nvSpPr>
          <p:cNvPr id="61" name="TextBox 60">
            <a:extLst>
              <a:ext uri="{FF2B5EF4-FFF2-40B4-BE49-F238E27FC236}">
                <a16:creationId xmlns:a16="http://schemas.microsoft.com/office/drawing/2014/main" id="{F97BADFA-1450-4043-86A2-760A0EAB01E1}"/>
              </a:ext>
            </a:extLst>
          </p:cNvPr>
          <p:cNvSpPr txBox="1"/>
          <p:nvPr/>
        </p:nvSpPr>
        <p:spPr>
          <a:xfrm>
            <a:off x="624186" y="781203"/>
            <a:ext cx="4919357"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4A66AC"/>
                </a:solidFill>
                <a:latin typeface="Rockwell" panose="02060603020205020403"/>
              </a:rPr>
              <a:t>One way to see if our model is working as expected, is to check an assumption.</a:t>
            </a:r>
          </a:p>
          <a:p>
            <a:pPr marL="285750" indent="-285750">
              <a:buFont typeface="Arial" panose="020B0604020202020204" pitchFamily="34" charset="0"/>
              <a:buChar char="•"/>
            </a:pPr>
            <a:r>
              <a:rPr lang="en-US" dirty="0">
                <a:solidFill>
                  <a:srgbClr val="4A66AC"/>
                </a:solidFill>
                <a:latin typeface="Rockwell" panose="02060603020205020403"/>
              </a:rPr>
              <a:t>We can assume that the reviews our model classifies as more positive has higher star review and the ones predicted to be more negative have a lower star review associated with them.</a:t>
            </a:r>
          </a:p>
          <a:p>
            <a:pPr marL="285750" indent="-285750">
              <a:buFont typeface="Arial" panose="020B0604020202020204" pitchFamily="34" charset="0"/>
              <a:buChar char="•"/>
            </a:pPr>
            <a:r>
              <a:rPr lang="en-US" dirty="0">
                <a:solidFill>
                  <a:srgbClr val="4A66AC"/>
                </a:solidFill>
                <a:latin typeface="Rockwell" panose="02060603020205020403"/>
              </a:rPr>
              <a:t>If this is true then, we can rely on text sentiment analysis to indicate how our users feel about products overall.</a:t>
            </a:r>
          </a:p>
        </p:txBody>
      </p:sp>
      <p:sp>
        <p:nvSpPr>
          <p:cNvPr id="2" name="TextBox 1">
            <a:extLst>
              <a:ext uri="{FF2B5EF4-FFF2-40B4-BE49-F238E27FC236}">
                <a16:creationId xmlns:a16="http://schemas.microsoft.com/office/drawing/2014/main" id="{833D8441-FCC0-EF7E-B153-77D36FAFCEBA}"/>
              </a:ext>
            </a:extLst>
          </p:cNvPr>
          <p:cNvSpPr txBox="1"/>
          <p:nvPr/>
        </p:nvSpPr>
        <p:spPr>
          <a:xfrm>
            <a:off x="643172" y="3724854"/>
            <a:ext cx="4919357" cy="923330"/>
          </a:xfrm>
          <a:prstGeom prst="rect">
            <a:avLst/>
          </a:prstGeom>
          <a:noFill/>
        </p:spPr>
        <p:txBody>
          <a:bodyPr wrap="square" rtlCol="0">
            <a:spAutoFit/>
          </a:bodyPr>
          <a:lstStyle/>
          <a:p>
            <a:r>
              <a:rPr lang="en-US" b="1" dirty="0">
                <a:solidFill>
                  <a:srgbClr val="4A66AC"/>
                </a:solidFill>
                <a:latin typeface="Rockwell" panose="02060603020205020403"/>
              </a:rPr>
              <a:t>Observation: </a:t>
            </a:r>
            <a:r>
              <a:rPr lang="en-US" dirty="0">
                <a:solidFill>
                  <a:srgbClr val="4A66AC"/>
                </a:solidFill>
                <a:latin typeface="Rockwell" panose="02060603020205020403"/>
              </a:rPr>
              <a:t>The assumption seems to be right because higher star reviews have a high compound score associated with them.</a:t>
            </a:r>
          </a:p>
        </p:txBody>
      </p:sp>
      <p:pic>
        <p:nvPicPr>
          <p:cNvPr id="5" name="Picture 4">
            <a:extLst>
              <a:ext uri="{FF2B5EF4-FFF2-40B4-BE49-F238E27FC236}">
                <a16:creationId xmlns:a16="http://schemas.microsoft.com/office/drawing/2014/main" id="{71AAD2EA-34E2-6DBD-4F92-1DDDDC40B8AB}"/>
              </a:ext>
            </a:extLst>
          </p:cNvPr>
          <p:cNvPicPr>
            <a:picLocks noChangeAspect="1"/>
          </p:cNvPicPr>
          <p:nvPr/>
        </p:nvPicPr>
        <p:blipFill>
          <a:blip r:embed="rId2"/>
          <a:stretch>
            <a:fillRect/>
          </a:stretch>
        </p:blipFill>
        <p:spPr>
          <a:xfrm>
            <a:off x="5758388" y="772745"/>
            <a:ext cx="5452420" cy="3773808"/>
          </a:xfrm>
          <a:prstGeom prst="rect">
            <a:avLst/>
          </a:prstGeom>
        </p:spPr>
      </p:pic>
    </p:spTree>
    <p:extLst>
      <p:ext uri="{BB962C8B-B14F-4D97-AF65-F5344CB8AC3E}">
        <p14:creationId xmlns:p14="http://schemas.microsoft.com/office/powerpoint/2010/main" val="233765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0FDFB0A0-2173-3F45-9A2E-9B4D1BCD9369}"/>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kern="1200">
                <a:solidFill>
                  <a:schemeClr val="tx1"/>
                </a:solidFill>
                <a:latin typeface="+mn-lt"/>
                <a:ea typeface="+mn-ea"/>
                <a:cs typeface="+mn-cs"/>
              </a:rPr>
              <a:pPr>
                <a:spcAft>
                  <a:spcPts val="600"/>
                </a:spcAft>
              </a:pPr>
              <a:t>17</a:t>
            </a:fld>
            <a:endParaRPr lang="en-US" kern="1200">
              <a:solidFill>
                <a:schemeClr val="tx1"/>
              </a:solidFill>
              <a:latin typeface="+mn-lt"/>
              <a:ea typeface="+mn-ea"/>
              <a:cs typeface="+mn-cs"/>
            </a:endParaRPr>
          </a:p>
        </p:txBody>
      </p:sp>
      <p:sp>
        <p:nvSpPr>
          <p:cNvPr id="57" name="TextBox 56">
            <a:extLst>
              <a:ext uri="{FF2B5EF4-FFF2-40B4-BE49-F238E27FC236}">
                <a16:creationId xmlns:a16="http://schemas.microsoft.com/office/drawing/2014/main" id="{15BF13BB-462B-374E-8F16-E0BC96277CB4}"/>
              </a:ext>
            </a:extLst>
          </p:cNvPr>
          <p:cNvSpPr txBox="1"/>
          <p:nvPr/>
        </p:nvSpPr>
        <p:spPr>
          <a:xfrm>
            <a:off x="624186" y="4817943"/>
            <a:ext cx="10855553"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2400" dirty="0">
                <a:solidFill>
                  <a:schemeClr val="bg1"/>
                </a:solidFill>
              </a:rPr>
              <a:t>BASIC NLTK – Components of Sentiment Analysis vs star reviews</a:t>
            </a:r>
          </a:p>
        </p:txBody>
      </p:sp>
      <p:sp>
        <p:nvSpPr>
          <p:cNvPr id="2" name="TextBox 1">
            <a:extLst>
              <a:ext uri="{FF2B5EF4-FFF2-40B4-BE49-F238E27FC236}">
                <a16:creationId xmlns:a16="http://schemas.microsoft.com/office/drawing/2014/main" id="{833D8441-FCC0-EF7E-B153-77D36FAFCEBA}"/>
              </a:ext>
            </a:extLst>
          </p:cNvPr>
          <p:cNvSpPr txBox="1"/>
          <p:nvPr/>
        </p:nvSpPr>
        <p:spPr>
          <a:xfrm>
            <a:off x="702508" y="200985"/>
            <a:ext cx="10278756" cy="646331"/>
          </a:xfrm>
          <a:prstGeom prst="rect">
            <a:avLst/>
          </a:prstGeom>
          <a:noFill/>
        </p:spPr>
        <p:txBody>
          <a:bodyPr wrap="square" rtlCol="0">
            <a:spAutoFit/>
          </a:bodyPr>
          <a:lstStyle/>
          <a:p>
            <a:r>
              <a:rPr lang="en-US" dirty="0">
                <a:solidFill>
                  <a:srgbClr val="4A66AC"/>
                </a:solidFill>
                <a:latin typeface="Rockwell" panose="02060603020205020403"/>
              </a:rPr>
              <a:t>Taking a look at each component of sentiment analysis (pos, neu and neg) with respect to the star reviews</a:t>
            </a:r>
          </a:p>
        </p:txBody>
      </p:sp>
      <p:pic>
        <p:nvPicPr>
          <p:cNvPr id="6" name="Picture 5">
            <a:extLst>
              <a:ext uri="{FF2B5EF4-FFF2-40B4-BE49-F238E27FC236}">
                <a16:creationId xmlns:a16="http://schemas.microsoft.com/office/drawing/2014/main" id="{B5FC413D-F708-BD82-B200-0C1451B8A823}"/>
              </a:ext>
            </a:extLst>
          </p:cNvPr>
          <p:cNvPicPr>
            <a:picLocks noChangeAspect="1"/>
          </p:cNvPicPr>
          <p:nvPr/>
        </p:nvPicPr>
        <p:blipFill>
          <a:blip r:embed="rId2"/>
          <a:stretch>
            <a:fillRect/>
          </a:stretch>
        </p:blipFill>
        <p:spPr>
          <a:xfrm>
            <a:off x="770972" y="899986"/>
            <a:ext cx="9726404" cy="3925267"/>
          </a:xfrm>
          <a:prstGeom prst="rect">
            <a:avLst/>
          </a:prstGeom>
        </p:spPr>
      </p:pic>
    </p:spTree>
    <p:extLst>
      <p:ext uri="{BB962C8B-B14F-4D97-AF65-F5344CB8AC3E}">
        <p14:creationId xmlns:p14="http://schemas.microsoft.com/office/powerpoint/2010/main" val="2796559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6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7" name="Rectangle 6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69" name="Group 6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0" name="Freeform: Shape 8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 name="Slide Number Placeholder 3">
            <a:extLst>
              <a:ext uri="{FF2B5EF4-FFF2-40B4-BE49-F238E27FC236}">
                <a16:creationId xmlns:a16="http://schemas.microsoft.com/office/drawing/2014/main" id="{04224585-80A6-C74D-BBA8-713F45FEB80F}"/>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1000" b="0" i="0" u="none" strike="noStrike" kern="1200" cap="none" spc="0" normalizeH="0" baseline="0" noProof="0">
                <a:ln>
                  <a:noFill/>
                </a:ln>
                <a:solidFill>
                  <a:prstClr val="black"/>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18</a:t>
            </a:fld>
            <a:endParaRPr kumimoji="0" lang="en-US" sz="10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92" name="TextBox 91">
            <a:extLst>
              <a:ext uri="{FF2B5EF4-FFF2-40B4-BE49-F238E27FC236}">
                <a16:creationId xmlns:a16="http://schemas.microsoft.com/office/drawing/2014/main" id="{188087FF-7979-EB4F-9C6C-031A526BAF5B}"/>
              </a:ext>
            </a:extLst>
          </p:cNvPr>
          <p:cNvSpPr txBox="1"/>
          <p:nvPr/>
        </p:nvSpPr>
        <p:spPr>
          <a:xfrm>
            <a:off x="599014" y="4758590"/>
            <a:ext cx="10733392" cy="1770300"/>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120000"/>
              </a:lnSpc>
              <a:spcBef>
                <a:spcPts val="0"/>
              </a:spcBef>
              <a:spcAft>
                <a:spcPts val="600"/>
              </a:spcAft>
              <a:buClr>
                <a:srgbClr val="4A66AC"/>
              </a:buClr>
              <a:buSzPct val="110000"/>
              <a:buFont typeface="Wingdings" panose="05000000000000000000" pitchFamily="2" charset="2"/>
              <a:buChar char="§"/>
              <a:tabLst/>
              <a:defRPr/>
            </a:pPr>
            <a:r>
              <a:rPr kumimoji="0" lang="en-US" sz="2400" b="0" i="0" u="none" strike="noStrike" kern="1200" cap="none" spc="0" normalizeH="0" baseline="0" noProof="0" dirty="0">
                <a:ln>
                  <a:noFill/>
                </a:ln>
                <a:solidFill>
                  <a:prstClr val="white"/>
                </a:solidFill>
                <a:effectLst/>
                <a:uLnTx/>
                <a:uFillTx/>
                <a:latin typeface="Rockwell" panose="02060603020205020403"/>
                <a:ea typeface="+mn-ea"/>
                <a:cs typeface="+mn-cs"/>
              </a:rPr>
              <a:t>Basic NLTK – VADER Sentiment Scoring observations and limitations</a:t>
            </a:r>
          </a:p>
        </p:txBody>
      </p:sp>
      <p:sp>
        <p:nvSpPr>
          <p:cNvPr id="33" name="TextBox 32">
            <a:extLst>
              <a:ext uri="{FF2B5EF4-FFF2-40B4-BE49-F238E27FC236}">
                <a16:creationId xmlns:a16="http://schemas.microsoft.com/office/drawing/2014/main" id="{73BF3A84-C930-EE44-B34E-A01553D161A6}"/>
              </a:ext>
            </a:extLst>
          </p:cNvPr>
          <p:cNvSpPr txBox="1"/>
          <p:nvPr/>
        </p:nvSpPr>
        <p:spPr>
          <a:xfrm>
            <a:off x="567035" y="537204"/>
            <a:ext cx="10414229" cy="4247317"/>
          </a:xfrm>
          <a:prstGeom prst="rect">
            <a:avLst/>
          </a:prstGeom>
          <a:noFill/>
        </p:spPr>
        <p:txBody>
          <a:bodyPr wrap="square"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4A66AC"/>
                </a:solidFill>
                <a:latin typeface="Rockwell" panose="02060603020205020403"/>
              </a:rPr>
              <a:t>Observations</a:t>
            </a:r>
            <a:r>
              <a:rPr kumimoji="0" lang="en-US" b="0" i="0" u="none" strike="noStrike" kern="1200" cap="none" spc="0" normalizeH="0" baseline="0" noProof="0" dirty="0">
                <a:ln>
                  <a:noFill/>
                </a:ln>
                <a:solidFill>
                  <a:srgbClr val="4A66AC"/>
                </a:solidFill>
                <a:effectLst/>
                <a:uLnTx/>
                <a:uFillTx/>
                <a:latin typeface="Rockwell" panose="020606030202050204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4A66AC"/>
              </a:solidFill>
              <a:effectLst/>
              <a:uLnTx/>
              <a:uFillTx/>
              <a:latin typeface="Rockwell" panose="02060603020205020403"/>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4A66AC"/>
                </a:solidFill>
                <a:effectLst/>
                <a:uLnTx/>
                <a:uFillTx/>
                <a:latin typeface="Rockwell" panose="02060603020205020403"/>
                <a:ea typeface="+mn-ea"/>
                <a:cs typeface="+mn-cs"/>
              </a:rPr>
              <a:t>Positive score is higher as star reviews are higher </a:t>
            </a: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4A66AC"/>
                </a:solidFill>
                <a:effectLst/>
                <a:uLnTx/>
                <a:uFillTx/>
                <a:latin typeface="Rockwell" panose="02060603020205020403"/>
                <a:ea typeface="+mn-ea"/>
                <a:cs typeface="+mn-cs"/>
              </a:rPr>
              <a:t>Neutral score do not vary much across different star reviews</a:t>
            </a: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4A66AC"/>
                </a:solidFill>
                <a:effectLst/>
                <a:uLnTx/>
                <a:uFillTx/>
                <a:latin typeface="Rockwell" panose="02060603020205020403"/>
                <a:ea typeface="+mn-ea"/>
                <a:cs typeface="+mn-cs"/>
              </a:rPr>
              <a:t>Negative score decreases with lower star reviews</a:t>
            </a: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dirty="0">
              <a:solidFill>
                <a:srgbClr val="4A66AC"/>
              </a:solidFill>
              <a:latin typeface="Rockwell" panose="02060603020205020403"/>
            </a:endParaRPr>
          </a:p>
          <a:p>
            <a:pPr>
              <a:defRPr/>
            </a:pPr>
            <a:r>
              <a:rPr kumimoji="0" lang="en-US" b="1" i="0" u="none" strike="noStrike" kern="1200" cap="none" spc="0" normalizeH="0" baseline="0" noProof="0" dirty="0">
                <a:ln>
                  <a:noFill/>
                </a:ln>
                <a:solidFill>
                  <a:srgbClr val="4A66AC"/>
                </a:solidFill>
                <a:effectLst/>
                <a:uLnTx/>
                <a:uFillTx/>
                <a:latin typeface="Rockwell" panose="02060603020205020403"/>
                <a:ea typeface="+mn-ea"/>
                <a:cs typeface="+mn-cs"/>
              </a:rPr>
              <a:t>We can conclude that our sentiment analysis score is related to the star reviews given by the users</a:t>
            </a: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b="0" i="0" u="none" strike="noStrike" kern="1200" cap="none" spc="0" normalizeH="0" baseline="0" noProof="0" dirty="0">
              <a:ln>
                <a:noFill/>
              </a:ln>
              <a:solidFill>
                <a:srgbClr val="4A66AC"/>
              </a:solidFill>
              <a:effectLst/>
              <a:uLnTx/>
              <a:uFillTx/>
              <a:latin typeface="Rockwell" panose="020606030202050204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4A66AC"/>
                </a:solidFill>
                <a:effectLst/>
                <a:uLnTx/>
                <a:uFillTx/>
                <a:latin typeface="Rockwell" panose="02060603020205020403"/>
                <a:ea typeface="+mn-ea"/>
                <a:cs typeface="+mn-cs"/>
              </a:rPr>
              <a:t>Limitations</a:t>
            </a:r>
            <a:r>
              <a:rPr kumimoji="0" lang="en-US" b="0" i="0" u="none" strike="noStrike" kern="1200" cap="none" spc="0" normalizeH="0" baseline="0" noProof="0" dirty="0">
                <a:ln>
                  <a:noFill/>
                </a:ln>
                <a:solidFill>
                  <a:srgbClr val="4A66AC"/>
                </a:solidFill>
                <a:effectLst/>
                <a:uLnTx/>
                <a:uFillTx/>
                <a:latin typeface="Rockwell" panose="020606030202050204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4A66AC"/>
              </a:solidFill>
              <a:effectLst/>
              <a:uLnTx/>
              <a:uFillTx/>
              <a:latin typeface="Rockwell" panose="02060603020205020403"/>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4A66AC"/>
                </a:solidFill>
                <a:effectLst/>
                <a:uLnTx/>
                <a:uFillTx/>
                <a:latin typeface="Rockwell" panose="02060603020205020403"/>
                <a:ea typeface="+mn-ea"/>
                <a:cs typeface="+mn-cs"/>
              </a:rPr>
              <a:t>This way of analyzing text with </a:t>
            </a:r>
            <a:r>
              <a:rPr kumimoji="0" lang="en-US" b="1" i="0" u="none" strike="noStrike" kern="1200" cap="none" spc="0" normalizeH="0" baseline="0" noProof="0" dirty="0">
                <a:ln>
                  <a:noFill/>
                </a:ln>
                <a:solidFill>
                  <a:srgbClr val="4A66AC"/>
                </a:solidFill>
                <a:effectLst/>
                <a:uLnTx/>
                <a:uFillTx/>
                <a:latin typeface="Rockwell" panose="02060603020205020403"/>
                <a:ea typeface="+mn-ea"/>
                <a:cs typeface="+mn-cs"/>
              </a:rPr>
              <a:t>VADER</a:t>
            </a:r>
            <a:r>
              <a:rPr kumimoji="0" lang="en-US" b="0" i="0" u="none" strike="noStrike" kern="1200" cap="none" spc="0" normalizeH="0" baseline="0" noProof="0" dirty="0">
                <a:ln>
                  <a:noFill/>
                </a:ln>
                <a:solidFill>
                  <a:srgbClr val="4A66AC"/>
                </a:solidFill>
                <a:effectLst/>
                <a:uLnTx/>
                <a:uFillTx/>
                <a:latin typeface="Rockwell" panose="02060603020205020403"/>
                <a:ea typeface="+mn-ea"/>
                <a:cs typeface="+mn-cs"/>
              </a:rPr>
              <a:t> does not consider the relationship between the words and the context in which they are used. We can improve upon that by using the state of the art Transformer based </a:t>
            </a:r>
            <a:r>
              <a:rPr kumimoji="0" lang="en-US" b="1" i="0" u="none" strike="noStrike" kern="1200" cap="none" spc="0" normalizeH="0" baseline="0" noProof="0" dirty="0">
                <a:ln>
                  <a:noFill/>
                </a:ln>
                <a:solidFill>
                  <a:srgbClr val="4A66AC"/>
                </a:solidFill>
                <a:effectLst/>
                <a:uLnTx/>
                <a:uFillTx/>
                <a:latin typeface="Rockwell" panose="02060603020205020403"/>
                <a:ea typeface="+mn-ea"/>
                <a:cs typeface="+mn-cs"/>
              </a:rPr>
              <a:t>BERT</a:t>
            </a:r>
            <a:r>
              <a:rPr kumimoji="0" lang="en-US" b="0" i="0" u="none" strike="noStrike" kern="1200" cap="none" spc="0" normalizeH="0" baseline="0" noProof="0" dirty="0">
                <a:ln>
                  <a:noFill/>
                </a:ln>
                <a:solidFill>
                  <a:srgbClr val="4A66AC"/>
                </a:solidFill>
                <a:effectLst/>
                <a:uLnTx/>
                <a:uFillTx/>
                <a:latin typeface="Rockwell" panose="02060603020205020403"/>
                <a:ea typeface="+mn-ea"/>
                <a:cs typeface="+mn-cs"/>
              </a:rPr>
              <a:t> model which can understand and learn context and make better predictions on overall sentiment.</a:t>
            </a:r>
          </a:p>
        </p:txBody>
      </p:sp>
    </p:spTree>
    <p:extLst>
      <p:ext uri="{BB962C8B-B14F-4D97-AF65-F5344CB8AC3E}">
        <p14:creationId xmlns:p14="http://schemas.microsoft.com/office/powerpoint/2010/main" val="2799705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6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7" name="Rectangle 6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69" name="Group 6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0" name="Freeform: Shape 8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 name="Slide Number Placeholder 3">
            <a:extLst>
              <a:ext uri="{FF2B5EF4-FFF2-40B4-BE49-F238E27FC236}">
                <a16:creationId xmlns:a16="http://schemas.microsoft.com/office/drawing/2014/main" id="{04224585-80A6-C74D-BBA8-713F45FEB80F}"/>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1000" b="0" i="0" u="none" strike="noStrike" kern="1200" cap="none" spc="0" normalizeH="0" baseline="0" noProof="0">
                <a:ln>
                  <a:noFill/>
                </a:ln>
                <a:solidFill>
                  <a:prstClr val="black"/>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19</a:t>
            </a:fld>
            <a:endParaRPr kumimoji="0" lang="en-US" sz="10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92" name="TextBox 91">
            <a:extLst>
              <a:ext uri="{FF2B5EF4-FFF2-40B4-BE49-F238E27FC236}">
                <a16:creationId xmlns:a16="http://schemas.microsoft.com/office/drawing/2014/main" id="{188087FF-7979-EB4F-9C6C-031A526BAF5B}"/>
              </a:ext>
            </a:extLst>
          </p:cNvPr>
          <p:cNvSpPr txBox="1"/>
          <p:nvPr/>
        </p:nvSpPr>
        <p:spPr>
          <a:xfrm>
            <a:off x="599014" y="4758590"/>
            <a:ext cx="10733392" cy="1770300"/>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120000"/>
              </a:lnSpc>
              <a:spcBef>
                <a:spcPts val="0"/>
              </a:spcBef>
              <a:spcAft>
                <a:spcPts val="600"/>
              </a:spcAft>
              <a:buClr>
                <a:srgbClr val="4A66AC"/>
              </a:buClr>
              <a:buSzPct val="110000"/>
              <a:buFont typeface="Wingdings" panose="05000000000000000000" pitchFamily="2" charset="2"/>
              <a:buChar char="§"/>
              <a:tabLst/>
              <a:defRPr/>
            </a:pPr>
            <a:r>
              <a:rPr lang="en-US" sz="2800" dirty="0">
                <a:solidFill>
                  <a:prstClr val="white"/>
                </a:solidFill>
                <a:latin typeface="Rockwell" panose="02060603020205020403"/>
              </a:rPr>
              <a:t>RoBERTa Pretrained Model</a:t>
            </a:r>
            <a:endParaRPr kumimoji="0" lang="en-US" sz="2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33" name="TextBox 32">
            <a:extLst>
              <a:ext uri="{FF2B5EF4-FFF2-40B4-BE49-F238E27FC236}">
                <a16:creationId xmlns:a16="http://schemas.microsoft.com/office/drawing/2014/main" id="{73BF3A84-C930-EE44-B34E-A01553D161A6}"/>
              </a:ext>
            </a:extLst>
          </p:cNvPr>
          <p:cNvSpPr txBox="1"/>
          <p:nvPr/>
        </p:nvSpPr>
        <p:spPr>
          <a:xfrm>
            <a:off x="567035" y="921924"/>
            <a:ext cx="11004780" cy="3477875"/>
          </a:xfrm>
          <a:prstGeom prst="rect">
            <a:avLst/>
          </a:prstGeom>
          <a:noFill/>
        </p:spPr>
        <p:txBody>
          <a:bodyPr wrap="square" rtlCol="0" anchor="ctr">
            <a:spAutoFit/>
          </a:bodyPr>
          <a:lstStyle/>
          <a:p>
            <a:pPr marL="285750" indent="-285750">
              <a:buFont typeface="Wingdings" panose="05000000000000000000" pitchFamily="2" charset="2"/>
              <a:buChar char="§"/>
              <a:defRPr/>
            </a:pPr>
            <a:r>
              <a:rPr kumimoji="0" lang="en-US" sz="2000" b="0" i="0" u="none" strike="noStrike" kern="1200" cap="none" spc="0" normalizeH="0" baseline="0" noProof="0" dirty="0">
                <a:ln>
                  <a:noFill/>
                </a:ln>
                <a:solidFill>
                  <a:srgbClr val="4A66AC"/>
                </a:solidFill>
                <a:effectLst/>
                <a:uLnTx/>
                <a:uFillTx/>
                <a:latin typeface="Rockwell" panose="02060603020205020403"/>
                <a:ea typeface="+mn-ea"/>
                <a:cs typeface="+mn-cs"/>
              </a:rPr>
              <a:t>Now let’s try the RoBERTa model trained on large samples of data (with hundred Millions+ examples)</a:t>
            </a:r>
          </a:p>
          <a:p>
            <a:pPr marL="285750" indent="-285750">
              <a:buFont typeface="Wingdings" panose="05000000000000000000" pitchFamily="2" charset="2"/>
              <a:buChar char="§"/>
              <a:defRPr/>
            </a:pPr>
            <a:r>
              <a:rPr kumimoji="0" lang="en-US" sz="2000" b="0" i="0" u="none" strike="noStrike" kern="1200" cap="none" spc="0" normalizeH="0" baseline="0" noProof="0" dirty="0">
                <a:ln>
                  <a:noFill/>
                </a:ln>
                <a:solidFill>
                  <a:srgbClr val="4A66AC"/>
                </a:solidFill>
                <a:effectLst/>
                <a:uLnTx/>
                <a:uFillTx/>
                <a:latin typeface="Rockwell" panose="02060603020205020403"/>
                <a:ea typeface="+mn-ea"/>
                <a:cs typeface="+mn-cs"/>
              </a:rPr>
              <a:t>This Transformer model accounts for the words but also their context related to the other words in the text</a:t>
            </a:r>
          </a:p>
          <a:p>
            <a:pPr marL="742950" lvl="1" indent="-285750">
              <a:buFont typeface="Courier New" panose="02070309020205020404" pitchFamily="49" charset="0"/>
              <a:buChar char="o"/>
              <a:defRPr/>
            </a:pPr>
            <a:r>
              <a:rPr kumimoji="0" lang="en-US" sz="2000" b="0" i="0" u="none" strike="noStrike" kern="1200" cap="none" spc="0" normalizeH="0" baseline="0" noProof="0" dirty="0">
                <a:ln>
                  <a:noFill/>
                </a:ln>
                <a:solidFill>
                  <a:srgbClr val="4A66AC"/>
                </a:solidFill>
                <a:effectLst/>
                <a:uLnTx/>
                <a:uFillTx/>
                <a:latin typeface="Rockwell" panose="02060603020205020403"/>
                <a:ea typeface="+mn-ea"/>
                <a:cs typeface="+mn-cs"/>
              </a:rPr>
              <a:t>For instance, sentences with negative words in it but actually just sarcastic.</a:t>
            </a:r>
          </a:p>
          <a:p>
            <a:pPr marL="742950" lvl="1" indent="-285750">
              <a:buFont typeface="Courier New" panose="02070309020205020404" pitchFamily="49" charset="0"/>
              <a:buChar char="o"/>
              <a:defRPr/>
            </a:pPr>
            <a:r>
              <a:rPr kumimoji="0" lang="en-US" sz="2000" b="0" i="0" u="none" strike="noStrike" kern="1200" cap="none" spc="0" normalizeH="0" baseline="0" noProof="0" dirty="0">
                <a:ln>
                  <a:noFill/>
                </a:ln>
                <a:solidFill>
                  <a:srgbClr val="4A66AC"/>
                </a:solidFill>
                <a:effectLst/>
                <a:uLnTx/>
                <a:uFillTx/>
                <a:latin typeface="Rockwell" panose="02060603020205020403"/>
                <a:ea typeface="+mn-ea"/>
                <a:cs typeface="+mn-cs"/>
              </a:rPr>
              <a:t>Or ironic sentences with positive words but overall negative sentiment.</a:t>
            </a:r>
          </a:p>
          <a:p>
            <a:pPr marL="742950" marR="0" lvl="1"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2000" dirty="0">
              <a:solidFill>
                <a:srgbClr val="4A66AC"/>
              </a:solidFill>
              <a:latin typeface="Rockwell" panose="02060603020205020403"/>
            </a:endParaRPr>
          </a:p>
          <a:p>
            <a:pPr>
              <a:defRPr/>
            </a:pPr>
            <a:r>
              <a:rPr kumimoji="0" lang="en-US" sz="2000" b="1" i="0" u="none" strike="noStrike" kern="1200" cap="none" spc="0" normalizeH="0" baseline="0" noProof="0" dirty="0">
                <a:ln>
                  <a:noFill/>
                </a:ln>
                <a:solidFill>
                  <a:srgbClr val="4A66AC"/>
                </a:solidFill>
                <a:effectLst/>
                <a:uLnTx/>
                <a:uFillTx/>
                <a:latin typeface="Rockwell" panose="02060603020205020403"/>
                <a:ea typeface="+mn-ea"/>
                <a:cs typeface="+mn-cs"/>
              </a:rPr>
              <a:t>We are essentially using transfer learning by using pretrained weights of a model created for analyzing the sentiments of tweets to perform reviews of sentiment analysis.</a:t>
            </a:r>
          </a:p>
          <a:p>
            <a:pPr>
              <a:defRPr/>
            </a:pPr>
            <a:endParaRPr lang="en-US" sz="2000" b="1" dirty="0">
              <a:solidFill>
                <a:srgbClr val="4A66AC"/>
              </a:solidFill>
              <a:latin typeface="Rockwell" panose="02060603020205020403"/>
            </a:endParaRPr>
          </a:p>
        </p:txBody>
      </p:sp>
    </p:spTree>
    <p:extLst>
      <p:ext uri="{BB962C8B-B14F-4D97-AF65-F5344CB8AC3E}">
        <p14:creationId xmlns:p14="http://schemas.microsoft.com/office/powerpoint/2010/main" val="253906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DFF257A-042C-46B5-80D1-3E8CFD334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43">
            <a:extLst>
              <a:ext uri="{FF2B5EF4-FFF2-40B4-BE49-F238E27FC236}">
                <a16:creationId xmlns:a16="http://schemas.microsoft.com/office/drawing/2014/main" id="{E2836BD6-A1CD-4253-813F-3EDA642A7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5" name="Freeform 5">
              <a:extLst>
                <a:ext uri="{FF2B5EF4-FFF2-40B4-BE49-F238E27FC236}">
                  <a16:creationId xmlns:a16="http://schemas.microsoft.com/office/drawing/2014/main" id="{63EE4AB3-C905-497E-988B-4D7394894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774DC5FF-D912-4C9F-811A-337208A3B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E04E6A71-624A-4806-A53E-87BC73A85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E1871C83-254F-49CD-8EA7-8CB7089B80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9">
              <a:extLst>
                <a:ext uri="{FF2B5EF4-FFF2-40B4-BE49-F238E27FC236}">
                  <a16:creationId xmlns:a16="http://schemas.microsoft.com/office/drawing/2014/main" id="{427141DF-5457-4673-B816-C6C5C72AE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a:extLst>
                <a:ext uri="{FF2B5EF4-FFF2-40B4-BE49-F238E27FC236}">
                  <a16:creationId xmlns:a16="http://schemas.microsoft.com/office/drawing/2014/main" id="{BC9A176E-C84F-4816-97D4-426B396FC0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981B905A-332A-49BC-9456-7D0337D9B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2EBD9769-DFB9-4970-91FF-137E685AF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21DCB916-2D3C-46BC-9A95-EFC166D96C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189DAD37-FFF7-49FA-8FBB-D20A992D4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D148A64A-D598-4309-BCA9-F67ADE72CB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38A95D77-7745-4551-BBD5-3515A074D3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7">
              <a:extLst>
                <a:ext uri="{FF2B5EF4-FFF2-40B4-BE49-F238E27FC236}">
                  <a16:creationId xmlns:a16="http://schemas.microsoft.com/office/drawing/2014/main" id="{A2C20B7F-80D6-4D48-BB2A-9AEC85494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8">
              <a:extLst>
                <a:ext uri="{FF2B5EF4-FFF2-40B4-BE49-F238E27FC236}">
                  <a16:creationId xmlns:a16="http://schemas.microsoft.com/office/drawing/2014/main" id="{55589882-0BB8-42B0-B42F-32A75B191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9">
              <a:extLst>
                <a:ext uri="{FF2B5EF4-FFF2-40B4-BE49-F238E27FC236}">
                  <a16:creationId xmlns:a16="http://schemas.microsoft.com/office/drawing/2014/main" id="{53673B9F-5864-445E-82E7-0A8324FA8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0">
              <a:extLst>
                <a:ext uri="{FF2B5EF4-FFF2-40B4-BE49-F238E27FC236}">
                  <a16:creationId xmlns:a16="http://schemas.microsoft.com/office/drawing/2014/main" id="{16FF3B3D-59FE-4AE1-AA54-14A691D6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1">
              <a:extLst>
                <a:ext uri="{FF2B5EF4-FFF2-40B4-BE49-F238E27FC236}">
                  <a16:creationId xmlns:a16="http://schemas.microsoft.com/office/drawing/2014/main" id="{901CA0F0-4962-4EC5-BA5B-3F0A967FC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2">
              <a:extLst>
                <a:ext uri="{FF2B5EF4-FFF2-40B4-BE49-F238E27FC236}">
                  <a16:creationId xmlns:a16="http://schemas.microsoft.com/office/drawing/2014/main" id="{3DD02E26-C2AD-4062-85BD-28D172C9E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3">
              <a:extLst>
                <a:ext uri="{FF2B5EF4-FFF2-40B4-BE49-F238E27FC236}">
                  <a16:creationId xmlns:a16="http://schemas.microsoft.com/office/drawing/2014/main" id="{D7B60BD4-07C1-461F-B38E-B39EBACA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4">
              <a:extLst>
                <a:ext uri="{FF2B5EF4-FFF2-40B4-BE49-F238E27FC236}">
                  <a16:creationId xmlns:a16="http://schemas.microsoft.com/office/drawing/2014/main" id="{D81BB3F7-E4A5-4BD9-A70D-FDA6C91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5">
              <a:extLst>
                <a:ext uri="{FF2B5EF4-FFF2-40B4-BE49-F238E27FC236}">
                  <a16:creationId xmlns:a16="http://schemas.microsoft.com/office/drawing/2014/main" id="{B93A80B5-32BA-48BB-941A-4FC64AC62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7" name="Rectangle 66">
            <a:extLst>
              <a:ext uri="{FF2B5EF4-FFF2-40B4-BE49-F238E27FC236}">
                <a16:creationId xmlns:a16="http://schemas.microsoft.com/office/drawing/2014/main" id="{9C057A66-6E97-4BA5-B4B3-2690ACE3C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22">
            <a:extLst>
              <a:ext uri="{FF2B5EF4-FFF2-40B4-BE49-F238E27FC236}">
                <a16:creationId xmlns:a16="http://schemas.microsoft.com/office/drawing/2014/main" id="{764884A8-16DD-467F-A648-70B32E20B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76681CD-6924-4550-926C-667FC2C6A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9A7DE-E1BD-5146-9513-FD7841F941D8}"/>
              </a:ext>
            </a:extLst>
          </p:cNvPr>
          <p:cNvSpPr>
            <a:spLocks noGrp="1"/>
          </p:cNvSpPr>
          <p:nvPr>
            <p:ph type="title"/>
          </p:nvPr>
        </p:nvSpPr>
        <p:spPr>
          <a:xfrm>
            <a:off x="873978" y="1718735"/>
            <a:ext cx="5767566" cy="755091"/>
          </a:xfrm>
        </p:spPr>
        <p:txBody>
          <a:bodyPr anchor="ctr">
            <a:normAutofit fontScale="90000"/>
          </a:bodyPr>
          <a:lstStyle/>
          <a:p>
            <a:r>
              <a:rPr lang="en-US" sz="3600" dirty="0"/>
              <a:t>TOC</a:t>
            </a:r>
          </a:p>
        </p:txBody>
      </p:sp>
      <p:sp>
        <p:nvSpPr>
          <p:cNvPr id="4" name="Slide Number Placeholder 3">
            <a:extLst>
              <a:ext uri="{FF2B5EF4-FFF2-40B4-BE49-F238E27FC236}">
                <a16:creationId xmlns:a16="http://schemas.microsoft.com/office/drawing/2014/main" id="{D532C854-8A58-8D4D-92C8-9436FC382A23}"/>
              </a:ext>
            </a:extLst>
          </p:cNvPr>
          <p:cNvSpPr>
            <a:spLocks noGrp="1"/>
          </p:cNvSpPr>
          <p:nvPr>
            <p:ph type="sldNum" sz="quarter" idx="12"/>
          </p:nvPr>
        </p:nvSpPr>
        <p:spPr>
          <a:xfrm>
            <a:off x="5803934" y="320040"/>
            <a:ext cx="914400" cy="320040"/>
          </a:xfrm>
        </p:spPr>
        <p:txBody>
          <a:bodyPr anchor="ctr">
            <a:normAutofit/>
          </a:bodyPr>
          <a:lstStyle/>
          <a:p>
            <a:pPr>
              <a:spcAft>
                <a:spcPts val="600"/>
              </a:spcAft>
            </a:pPr>
            <a:fld id="{D57F1E4F-1CFF-5643-939E-217C01CDF565}" type="slidenum">
              <a:rPr lang="en-US"/>
              <a:pPr>
                <a:spcAft>
                  <a:spcPts val="600"/>
                </a:spcAft>
              </a:pPr>
              <a:t>2</a:t>
            </a:fld>
            <a:endParaRPr lang="en-US"/>
          </a:p>
        </p:txBody>
      </p:sp>
      <p:pic>
        <p:nvPicPr>
          <p:cNvPr id="38" name="Picture 37" descr="Magnifying glass showing decling performance">
            <a:extLst>
              <a:ext uri="{FF2B5EF4-FFF2-40B4-BE49-F238E27FC236}">
                <a16:creationId xmlns:a16="http://schemas.microsoft.com/office/drawing/2014/main" id="{168C2B2E-C4C1-4A15-AEA6-7DC5AF60F623}"/>
              </a:ext>
            </a:extLst>
          </p:cNvPr>
          <p:cNvPicPr>
            <a:picLocks noChangeAspect="1"/>
          </p:cNvPicPr>
          <p:nvPr/>
        </p:nvPicPr>
        <p:blipFill rotWithShape="1">
          <a:blip r:embed="rId3"/>
          <a:srcRect l="12128" r="42691" b="-2"/>
          <a:stretch/>
        </p:blipFill>
        <p:spPr>
          <a:xfrm>
            <a:off x="7549862" y="227"/>
            <a:ext cx="4641833" cy="6858000"/>
          </a:xfrm>
          <a:prstGeom prst="rect">
            <a:avLst/>
          </a:prstGeom>
        </p:spPr>
      </p:pic>
      <p:sp>
        <p:nvSpPr>
          <p:cNvPr id="5" name="Rectangle 4">
            <a:extLst>
              <a:ext uri="{FF2B5EF4-FFF2-40B4-BE49-F238E27FC236}">
                <a16:creationId xmlns:a16="http://schemas.microsoft.com/office/drawing/2014/main" id="{FA3302A3-5727-2940-5244-E669E0CA497A}"/>
              </a:ext>
            </a:extLst>
          </p:cNvPr>
          <p:cNvSpPr/>
          <p:nvPr/>
        </p:nvSpPr>
        <p:spPr>
          <a:xfrm>
            <a:off x="1016957" y="2611350"/>
            <a:ext cx="5421046" cy="26229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t>Overview</a:t>
            </a:r>
          </a:p>
          <a:p>
            <a:pPr marL="285750" indent="-285750">
              <a:buFont typeface="Wingdings" panose="05000000000000000000" pitchFamily="2" charset="2"/>
              <a:buChar char="§"/>
            </a:pPr>
            <a:r>
              <a:rPr lang="en-US" dirty="0"/>
              <a:t>Data Description</a:t>
            </a:r>
          </a:p>
          <a:p>
            <a:pPr marL="285750" indent="-285750">
              <a:buFont typeface="Wingdings" panose="05000000000000000000" pitchFamily="2" charset="2"/>
              <a:buChar char="§"/>
            </a:pPr>
            <a:r>
              <a:rPr lang="en-US" dirty="0"/>
              <a:t>Data Wrangling and EDA</a:t>
            </a:r>
          </a:p>
          <a:p>
            <a:pPr marL="285750" indent="-285750">
              <a:buFont typeface="Wingdings" panose="05000000000000000000" pitchFamily="2" charset="2"/>
              <a:buChar char="§"/>
            </a:pPr>
            <a:r>
              <a:rPr lang="en-US" dirty="0"/>
              <a:t>Key Findings</a:t>
            </a:r>
          </a:p>
          <a:p>
            <a:pPr marL="285750" indent="-285750">
              <a:buFont typeface="Wingdings" panose="05000000000000000000" pitchFamily="2" charset="2"/>
              <a:buChar char="§"/>
            </a:pPr>
            <a:r>
              <a:rPr lang="en-US" dirty="0"/>
              <a:t>Modeling</a:t>
            </a:r>
          </a:p>
          <a:p>
            <a:pPr marL="285750" indent="-285750">
              <a:buFont typeface="Wingdings" panose="05000000000000000000" pitchFamily="2" charset="2"/>
              <a:buChar char="§"/>
            </a:pPr>
            <a:r>
              <a:rPr lang="en-US" dirty="0"/>
              <a:t>Models Evaluation</a:t>
            </a:r>
          </a:p>
          <a:p>
            <a:pPr marL="285750" indent="-285750">
              <a:buFont typeface="Wingdings" panose="05000000000000000000" pitchFamily="2" charset="2"/>
              <a:buChar char="§"/>
            </a:pPr>
            <a:r>
              <a:rPr lang="en-US" dirty="0"/>
              <a:t>Conclusion and Recommendation</a:t>
            </a:r>
          </a:p>
          <a:p>
            <a:pPr marL="285750" indent="-285750">
              <a:buFont typeface="Wingdings" panose="05000000000000000000" pitchFamily="2" charset="2"/>
              <a:buChar char="§"/>
            </a:pPr>
            <a:r>
              <a:rPr lang="en-US" dirty="0"/>
              <a:t>Appendix</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33275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6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7" name="Rectangle 6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69" name="Group 6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0" name="Freeform: Shape 8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 name="Slide Number Placeholder 3">
            <a:extLst>
              <a:ext uri="{FF2B5EF4-FFF2-40B4-BE49-F238E27FC236}">
                <a16:creationId xmlns:a16="http://schemas.microsoft.com/office/drawing/2014/main" id="{04224585-80A6-C74D-BBA8-713F45FEB80F}"/>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1000" b="0" i="0" u="none" strike="noStrike" kern="1200" cap="none" spc="0" normalizeH="0" baseline="0" noProof="0">
                <a:ln>
                  <a:noFill/>
                </a:ln>
                <a:solidFill>
                  <a:prstClr val="black"/>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20</a:t>
            </a:fld>
            <a:endParaRPr kumimoji="0" lang="en-US" sz="10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92" name="TextBox 91">
            <a:extLst>
              <a:ext uri="{FF2B5EF4-FFF2-40B4-BE49-F238E27FC236}">
                <a16:creationId xmlns:a16="http://schemas.microsoft.com/office/drawing/2014/main" id="{188087FF-7979-EB4F-9C6C-031A526BAF5B}"/>
              </a:ext>
            </a:extLst>
          </p:cNvPr>
          <p:cNvSpPr txBox="1"/>
          <p:nvPr/>
        </p:nvSpPr>
        <p:spPr>
          <a:xfrm>
            <a:off x="599014" y="4758590"/>
            <a:ext cx="10733392" cy="1770300"/>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120000"/>
              </a:lnSpc>
              <a:spcBef>
                <a:spcPts val="0"/>
              </a:spcBef>
              <a:spcAft>
                <a:spcPts val="600"/>
              </a:spcAft>
              <a:buClr>
                <a:srgbClr val="4A66AC"/>
              </a:buClr>
              <a:buSzPct val="110000"/>
              <a:buFont typeface="Wingdings" panose="05000000000000000000" pitchFamily="2" charset="2"/>
              <a:buChar char="§"/>
              <a:tabLst/>
              <a:defRPr/>
            </a:pPr>
            <a:r>
              <a:rPr lang="en-US" sz="2400" dirty="0">
                <a:solidFill>
                  <a:prstClr val="white"/>
                </a:solidFill>
                <a:latin typeface="Rockwell" panose="02060603020205020403"/>
              </a:rPr>
              <a:t>Comparing RoBERTa and VADER  Performances on our example</a:t>
            </a:r>
            <a:endParaRPr kumimoji="0" lang="en-US" sz="24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3" name="Picture 2">
            <a:extLst>
              <a:ext uri="{FF2B5EF4-FFF2-40B4-BE49-F238E27FC236}">
                <a16:creationId xmlns:a16="http://schemas.microsoft.com/office/drawing/2014/main" id="{5BACD4E8-1255-024D-960A-3B273209B53D}"/>
              </a:ext>
            </a:extLst>
          </p:cNvPr>
          <p:cNvPicPr>
            <a:picLocks noChangeAspect="1"/>
          </p:cNvPicPr>
          <p:nvPr/>
        </p:nvPicPr>
        <p:blipFill>
          <a:blip r:embed="rId3"/>
          <a:stretch>
            <a:fillRect/>
          </a:stretch>
        </p:blipFill>
        <p:spPr>
          <a:xfrm>
            <a:off x="393392" y="101401"/>
            <a:ext cx="9843125" cy="2237886"/>
          </a:xfrm>
          <a:prstGeom prst="rect">
            <a:avLst/>
          </a:prstGeom>
        </p:spPr>
      </p:pic>
      <p:pic>
        <p:nvPicPr>
          <p:cNvPr id="8" name="Picture 7">
            <a:extLst>
              <a:ext uri="{FF2B5EF4-FFF2-40B4-BE49-F238E27FC236}">
                <a16:creationId xmlns:a16="http://schemas.microsoft.com/office/drawing/2014/main" id="{2E5814FD-BFFD-2A51-9B63-403EA0CA0659}"/>
              </a:ext>
            </a:extLst>
          </p:cNvPr>
          <p:cNvPicPr>
            <a:picLocks noChangeAspect="1"/>
          </p:cNvPicPr>
          <p:nvPr/>
        </p:nvPicPr>
        <p:blipFill>
          <a:blip r:embed="rId4"/>
          <a:stretch>
            <a:fillRect/>
          </a:stretch>
        </p:blipFill>
        <p:spPr>
          <a:xfrm>
            <a:off x="356127" y="2552700"/>
            <a:ext cx="9801224" cy="2064020"/>
          </a:xfrm>
          <a:prstGeom prst="rect">
            <a:avLst/>
          </a:prstGeom>
        </p:spPr>
      </p:pic>
    </p:spTree>
    <p:extLst>
      <p:ext uri="{BB962C8B-B14F-4D97-AF65-F5344CB8AC3E}">
        <p14:creationId xmlns:p14="http://schemas.microsoft.com/office/powerpoint/2010/main" val="4132436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6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7" name="Rectangle 6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69" name="Group 6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0" name="Freeform: Shape 8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 name="Slide Number Placeholder 3">
            <a:extLst>
              <a:ext uri="{FF2B5EF4-FFF2-40B4-BE49-F238E27FC236}">
                <a16:creationId xmlns:a16="http://schemas.microsoft.com/office/drawing/2014/main" id="{04224585-80A6-C74D-BBA8-713F45FEB80F}"/>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1000" b="0" i="0" u="none" strike="noStrike" kern="1200" cap="none" spc="0" normalizeH="0" baseline="0" noProof="0">
                <a:ln>
                  <a:noFill/>
                </a:ln>
                <a:solidFill>
                  <a:prstClr val="black"/>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21</a:t>
            </a:fld>
            <a:endParaRPr kumimoji="0" lang="en-US" sz="10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92" name="TextBox 91">
            <a:extLst>
              <a:ext uri="{FF2B5EF4-FFF2-40B4-BE49-F238E27FC236}">
                <a16:creationId xmlns:a16="http://schemas.microsoft.com/office/drawing/2014/main" id="{188087FF-7979-EB4F-9C6C-031A526BAF5B}"/>
              </a:ext>
            </a:extLst>
          </p:cNvPr>
          <p:cNvSpPr txBox="1"/>
          <p:nvPr/>
        </p:nvSpPr>
        <p:spPr>
          <a:xfrm>
            <a:off x="599014" y="4758590"/>
            <a:ext cx="10733392" cy="1770300"/>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120000"/>
              </a:lnSpc>
              <a:spcBef>
                <a:spcPts val="0"/>
              </a:spcBef>
              <a:spcAft>
                <a:spcPts val="600"/>
              </a:spcAft>
              <a:buClr>
                <a:srgbClr val="4A66AC"/>
              </a:buClr>
              <a:buSzPct val="110000"/>
              <a:buFont typeface="Wingdings" panose="05000000000000000000" pitchFamily="2" charset="2"/>
              <a:buChar char="§"/>
              <a:tabLst/>
              <a:defRPr/>
            </a:pPr>
            <a:r>
              <a:rPr lang="en-US" sz="2400" dirty="0">
                <a:solidFill>
                  <a:prstClr val="white"/>
                </a:solidFill>
                <a:latin typeface="Rockwell" panose="02060603020205020403"/>
              </a:rPr>
              <a:t>Comparing RoBERTa and VADER  Performance on our example</a:t>
            </a:r>
          </a:p>
        </p:txBody>
      </p:sp>
      <p:sp>
        <p:nvSpPr>
          <p:cNvPr id="33" name="TextBox 32">
            <a:extLst>
              <a:ext uri="{FF2B5EF4-FFF2-40B4-BE49-F238E27FC236}">
                <a16:creationId xmlns:a16="http://schemas.microsoft.com/office/drawing/2014/main" id="{73BF3A84-C930-EE44-B34E-A01553D161A6}"/>
              </a:ext>
            </a:extLst>
          </p:cNvPr>
          <p:cNvSpPr txBox="1"/>
          <p:nvPr/>
        </p:nvSpPr>
        <p:spPr>
          <a:xfrm>
            <a:off x="484807" y="2143967"/>
            <a:ext cx="11004780" cy="1938992"/>
          </a:xfrm>
          <a:prstGeom prst="rect">
            <a:avLst/>
          </a:prstGeom>
          <a:noFill/>
        </p:spPr>
        <p:txBody>
          <a:bodyPr wrap="square" rtlCol="0" anchor="ctr">
            <a:spAutoFit/>
          </a:bodyPr>
          <a:lstStyle/>
          <a:p>
            <a:pPr>
              <a:defRPr/>
            </a:pPr>
            <a:r>
              <a:rPr lang="en-US" sz="2000" dirty="0">
                <a:solidFill>
                  <a:srgbClr val="4A66AC"/>
                </a:solidFill>
                <a:latin typeface="Rockwell" panose="02060603020205020403"/>
              </a:rPr>
              <a:t>Observation:</a:t>
            </a:r>
          </a:p>
          <a:p>
            <a:pPr>
              <a:defRPr/>
            </a:pPr>
            <a:endParaRPr lang="en-US" sz="2000" dirty="0">
              <a:solidFill>
                <a:srgbClr val="4A66AC"/>
              </a:solidFill>
              <a:latin typeface="Rockwell" panose="02060603020205020403"/>
            </a:endParaRPr>
          </a:p>
          <a:p>
            <a:pPr>
              <a:defRPr/>
            </a:pPr>
            <a:r>
              <a:rPr kumimoji="0" lang="en-US" sz="2000" b="1" i="0" u="none" strike="noStrike" kern="1200" cap="none" spc="0" normalizeH="0" baseline="0" noProof="0" dirty="0">
                <a:ln>
                  <a:noFill/>
                </a:ln>
                <a:solidFill>
                  <a:srgbClr val="4A66AC"/>
                </a:solidFill>
                <a:effectLst/>
                <a:uLnTx/>
                <a:uFillTx/>
                <a:latin typeface="Rockwell" panose="02060603020205020403"/>
                <a:ea typeface="+mn-ea"/>
                <a:cs typeface="+mn-cs"/>
              </a:rPr>
              <a:t>The RoBERTa Model seems to better understand the context, and give a more appropriate score for the given example. The user starts with a positive comment but actually have some complaints about the products. We can confirm from user's given rating that the overall sentiment and review is still positive.</a:t>
            </a:r>
            <a:endParaRPr lang="en-US" sz="2000" b="1" dirty="0">
              <a:solidFill>
                <a:srgbClr val="4A66AC"/>
              </a:solidFill>
              <a:latin typeface="Rockwell" panose="02060603020205020403"/>
            </a:endParaRPr>
          </a:p>
        </p:txBody>
      </p:sp>
      <p:pic>
        <p:nvPicPr>
          <p:cNvPr id="3" name="Picture 2">
            <a:extLst>
              <a:ext uri="{FF2B5EF4-FFF2-40B4-BE49-F238E27FC236}">
                <a16:creationId xmlns:a16="http://schemas.microsoft.com/office/drawing/2014/main" id="{6C2D7431-0051-D334-CD95-87F7E45530B7}"/>
              </a:ext>
            </a:extLst>
          </p:cNvPr>
          <p:cNvPicPr>
            <a:picLocks noChangeAspect="1"/>
          </p:cNvPicPr>
          <p:nvPr/>
        </p:nvPicPr>
        <p:blipFill>
          <a:blip r:embed="rId3"/>
          <a:stretch>
            <a:fillRect/>
          </a:stretch>
        </p:blipFill>
        <p:spPr>
          <a:xfrm>
            <a:off x="558533" y="678373"/>
            <a:ext cx="7277100" cy="1149216"/>
          </a:xfrm>
          <a:prstGeom prst="rect">
            <a:avLst/>
          </a:prstGeom>
        </p:spPr>
      </p:pic>
    </p:spTree>
    <p:extLst>
      <p:ext uri="{BB962C8B-B14F-4D97-AF65-F5344CB8AC3E}">
        <p14:creationId xmlns:p14="http://schemas.microsoft.com/office/powerpoint/2010/main" val="2376322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6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7" name="Rectangle 6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69" name="Group 6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0" name="Freeform: Shape 8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 name="Slide Number Placeholder 3">
            <a:extLst>
              <a:ext uri="{FF2B5EF4-FFF2-40B4-BE49-F238E27FC236}">
                <a16:creationId xmlns:a16="http://schemas.microsoft.com/office/drawing/2014/main" id="{04224585-80A6-C74D-BBA8-713F45FEB80F}"/>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1000" b="0" i="0" u="none" strike="noStrike" kern="1200" cap="none" spc="0" normalizeH="0" baseline="0" noProof="0">
                <a:ln>
                  <a:noFill/>
                </a:ln>
                <a:solidFill>
                  <a:prstClr val="black"/>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22</a:t>
            </a:fld>
            <a:endParaRPr kumimoji="0" lang="en-US" sz="10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92" name="TextBox 91">
            <a:extLst>
              <a:ext uri="{FF2B5EF4-FFF2-40B4-BE49-F238E27FC236}">
                <a16:creationId xmlns:a16="http://schemas.microsoft.com/office/drawing/2014/main" id="{188087FF-7979-EB4F-9C6C-031A526BAF5B}"/>
              </a:ext>
            </a:extLst>
          </p:cNvPr>
          <p:cNvSpPr txBox="1"/>
          <p:nvPr/>
        </p:nvSpPr>
        <p:spPr>
          <a:xfrm>
            <a:off x="599014" y="4758590"/>
            <a:ext cx="10733392" cy="1770300"/>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120000"/>
              </a:lnSpc>
              <a:spcBef>
                <a:spcPts val="0"/>
              </a:spcBef>
              <a:spcAft>
                <a:spcPts val="600"/>
              </a:spcAft>
              <a:buClr>
                <a:srgbClr val="4A66AC"/>
              </a:buClr>
              <a:buSzPct val="110000"/>
              <a:buFont typeface="Wingdings" panose="05000000000000000000" pitchFamily="2" charset="2"/>
              <a:buChar char="§"/>
              <a:tabLst/>
              <a:defRPr/>
            </a:pPr>
            <a:r>
              <a:rPr lang="en-US" sz="2400" dirty="0">
                <a:solidFill>
                  <a:prstClr val="white"/>
                </a:solidFill>
                <a:latin typeface="Rockwell" panose="02060603020205020403"/>
              </a:rPr>
              <a:t>Run RoBERTa model over all the review examples</a:t>
            </a:r>
          </a:p>
        </p:txBody>
      </p:sp>
      <p:pic>
        <p:nvPicPr>
          <p:cNvPr id="5" name="Picture 4">
            <a:extLst>
              <a:ext uri="{FF2B5EF4-FFF2-40B4-BE49-F238E27FC236}">
                <a16:creationId xmlns:a16="http://schemas.microsoft.com/office/drawing/2014/main" id="{146AA139-3AAF-16B8-9E82-85F8D90AB517}"/>
              </a:ext>
            </a:extLst>
          </p:cNvPr>
          <p:cNvPicPr>
            <a:picLocks noChangeAspect="1"/>
          </p:cNvPicPr>
          <p:nvPr/>
        </p:nvPicPr>
        <p:blipFill>
          <a:blip r:embed="rId3"/>
          <a:stretch>
            <a:fillRect/>
          </a:stretch>
        </p:blipFill>
        <p:spPr>
          <a:xfrm>
            <a:off x="565718" y="547386"/>
            <a:ext cx="11091863" cy="4256213"/>
          </a:xfrm>
          <a:prstGeom prst="rect">
            <a:avLst/>
          </a:prstGeom>
        </p:spPr>
      </p:pic>
    </p:spTree>
    <p:extLst>
      <p:ext uri="{BB962C8B-B14F-4D97-AF65-F5344CB8AC3E}">
        <p14:creationId xmlns:p14="http://schemas.microsoft.com/office/powerpoint/2010/main" val="3902205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 name="Slide Number Placeholder 3">
            <a:extLst>
              <a:ext uri="{FF2B5EF4-FFF2-40B4-BE49-F238E27FC236}">
                <a16:creationId xmlns:a16="http://schemas.microsoft.com/office/drawing/2014/main" id="{0FDFB0A0-2173-3F45-9A2E-9B4D1BCD9369}"/>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1000" b="0" i="0" u="none" strike="noStrike" kern="1200" cap="none" spc="0" normalizeH="0" baseline="0" noProof="0">
                <a:ln>
                  <a:noFill/>
                </a:ln>
                <a:solidFill>
                  <a:prstClr val="black"/>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23</a:t>
            </a:fld>
            <a:endParaRPr kumimoji="0" lang="en-US" sz="10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7" name="TextBox 56">
            <a:extLst>
              <a:ext uri="{FF2B5EF4-FFF2-40B4-BE49-F238E27FC236}">
                <a16:creationId xmlns:a16="http://schemas.microsoft.com/office/drawing/2014/main" id="{15BF13BB-462B-374E-8F16-E0BC96277CB4}"/>
              </a:ext>
            </a:extLst>
          </p:cNvPr>
          <p:cNvSpPr txBox="1"/>
          <p:nvPr/>
        </p:nvSpPr>
        <p:spPr>
          <a:xfrm>
            <a:off x="756176" y="4817943"/>
            <a:ext cx="10228499" cy="1770300"/>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120000"/>
              </a:lnSpc>
              <a:spcBef>
                <a:spcPts val="0"/>
              </a:spcBef>
              <a:spcAft>
                <a:spcPts val="600"/>
              </a:spcAft>
              <a:buClr>
                <a:srgbClr val="4A66AC"/>
              </a:buClr>
              <a:buSzPct val="110000"/>
              <a:buFont typeface="Wingdings" panose="05000000000000000000" pitchFamily="2" charset="2"/>
              <a:buChar char="§"/>
              <a:tabLst/>
              <a:defRPr/>
            </a:pPr>
            <a:r>
              <a:rPr kumimoji="0" lang="en-US" sz="2800" b="0" i="0" u="none" strike="noStrike" kern="1200" cap="none" spc="0" normalizeH="0" baseline="0" noProof="0" dirty="0">
                <a:ln>
                  <a:noFill/>
                </a:ln>
                <a:solidFill>
                  <a:prstClr val="white"/>
                </a:solidFill>
                <a:effectLst/>
                <a:uLnTx/>
                <a:uFillTx/>
                <a:latin typeface="Rockwell" panose="02060603020205020403"/>
                <a:ea typeface="+mn-ea"/>
                <a:cs typeface="+mn-cs"/>
              </a:rPr>
              <a:t>Plot of RoBERTa model results over all the review examples</a:t>
            </a:r>
          </a:p>
        </p:txBody>
      </p:sp>
      <p:sp>
        <p:nvSpPr>
          <p:cNvPr id="2" name="TextBox 1">
            <a:extLst>
              <a:ext uri="{FF2B5EF4-FFF2-40B4-BE49-F238E27FC236}">
                <a16:creationId xmlns:a16="http://schemas.microsoft.com/office/drawing/2014/main" id="{833D8441-FCC0-EF7E-B153-77D36FAFCEBA}"/>
              </a:ext>
            </a:extLst>
          </p:cNvPr>
          <p:cNvSpPr txBox="1"/>
          <p:nvPr/>
        </p:nvSpPr>
        <p:spPr>
          <a:xfrm>
            <a:off x="562231" y="3678437"/>
            <a:ext cx="11223097" cy="1077218"/>
          </a:xfrm>
          <a:prstGeom prst="rect">
            <a:avLst/>
          </a:prstGeom>
          <a:noFill/>
        </p:spPr>
        <p:txBody>
          <a:bodyPr wrap="square" rtlCol="0" anchor="ctr">
            <a:spAutoFit/>
          </a:bodyPr>
          <a:lstStyle>
            <a:defPPr>
              <a:defRPr lang="en-US"/>
            </a:defPPr>
            <a:lvl1pPr>
              <a:defRPr sz="2000">
                <a:solidFill>
                  <a:srgbClr val="4A66AC"/>
                </a:solidFill>
                <a:latin typeface="Rockwell" panose="02060603020205020403"/>
              </a:defRPr>
            </a:lvl1pPr>
          </a:lstStyle>
          <a:p>
            <a:pPr/>
            <a:r>
              <a:rPr lang="en-US" sz="1600" b="1" dirty="0"/>
              <a:t>Observation</a:t>
            </a:r>
            <a:r>
              <a:rPr lang="en-US" sz="1600" dirty="0"/>
              <a:t>:</a:t>
            </a:r>
          </a:p>
          <a:p>
            <a:pPr/>
            <a:r>
              <a:rPr lang="en-US" sz="1600" dirty="0"/>
              <a:t>With the roBERTa model the trend seems to be even more precise. When positive score increases the star rating increases and with lower star reviews negative sentiment decreases drastically. Thus, we can get a better idea of how the users are feeling with text sentiment predictions using the RoBERTa Model.</a:t>
            </a:r>
          </a:p>
        </p:txBody>
      </p:sp>
      <p:pic>
        <p:nvPicPr>
          <p:cNvPr id="6" name="Picture 5">
            <a:extLst>
              <a:ext uri="{FF2B5EF4-FFF2-40B4-BE49-F238E27FC236}">
                <a16:creationId xmlns:a16="http://schemas.microsoft.com/office/drawing/2014/main" id="{255E6CED-C298-6552-03C6-E8B5AA91B08C}"/>
              </a:ext>
            </a:extLst>
          </p:cNvPr>
          <p:cNvPicPr>
            <a:picLocks noChangeAspect="1"/>
          </p:cNvPicPr>
          <p:nvPr/>
        </p:nvPicPr>
        <p:blipFill>
          <a:blip r:embed="rId2"/>
          <a:stretch>
            <a:fillRect/>
          </a:stretch>
        </p:blipFill>
        <p:spPr>
          <a:xfrm>
            <a:off x="442377" y="504169"/>
            <a:ext cx="11251147" cy="3132978"/>
          </a:xfrm>
          <a:prstGeom prst="rect">
            <a:avLst/>
          </a:prstGeom>
        </p:spPr>
      </p:pic>
    </p:spTree>
    <p:extLst>
      <p:ext uri="{BB962C8B-B14F-4D97-AF65-F5344CB8AC3E}">
        <p14:creationId xmlns:p14="http://schemas.microsoft.com/office/powerpoint/2010/main" val="619726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6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7" name="Rectangle 6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69" name="Group 6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0" name="Freeform: Shape 8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 name="Slide Number Placeholder 3">
            <a:extLst>
              <a:ext uri="{FF2B5EF4-FFF2-40B4-BE49-F238E27FC236}">
                <a16:creationId xmlns:a16="http://schemas.microsoft.com/office/drawing/2014/main" id="{04224585-80A6-C74D-BBA8-713F45FEB80F}"/>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1000" b="0" i="0" u="none" strike="noStrike" kern="1200" cap="none" spc="0" normalizeH="0" baseline="0" noProof="0">
                <a:ln>
                  <a:noFill/>
                </a:ln>
                <a:solidFill>
                  <a:prstClr val="black"/>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24</a:t>
            </a:fld>
            <a:endParaRPr kumimoji="0" lang="en-US" sz="10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92" name="TextBox 91">
            <a:extLst>
              <a:ext uri="{FF2B5EF4-FFF2-40B4-BE49-F238E27FC236}">
                <a16:creationId xmlns:a16="http://schemas.microsoft.com/office/drawing/2014/main" id="{188087FF-7979-EB4F-9C6C-031A526BAF5B}"/>
              </a:ext>
            </a:extLst>
          </p:cNvPr>
          <p:cNvSpPr txBox="1"/>
          <p:nvPr/>
        </p:nvSpPr>
        <p:spPr>
          <a:xfrm>
            <a:off x="599014" y="4758590"/>
            <a:ext cx="10733392" cy="1770300"/>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120000"/>
              </a:lnSpc>
              <a:spcBef>
                <a:spcPts val="0"/>
              </a:spcBef>
              <a:spcAft>
                <a:spcPts val="600"/>
              </a:spcAft>
              <a:buClr>
                <a:srgbClr val="4A66AC"/>
              </a:buClr>
              <a:buSzPct val="110000"/>
              <a:buFont typeface="Wingdings" panose="05000000000000000000" pitchFamily="2" charset="2"/>
              <a:buChar char="§"/>
              <a:tabLst/>
              <a:defRPr/>
            </a:pPr>
            <a:r>
              <a:rPr lang="en-US" sz="2400" dirty="0">
                <a:solidFill>
                  <a:prstClr val="white"/>
                </a:solidFill>
                <a:latin typeface="Rockwell" panose="02060603020205020403"/>
              </a:rPr>
              <a:t>Review Examples: Positive Sentiment Prediction but low star review</a:t>
            </a:r>
          </a:p>
        </p:txBody>
      </p:sp>
      <p:sp>
        <p:nvSpPr>
          <p:cNvPr id="33" name="TextBox 32">
            <a:extLst>
              <a:ext uri="{FF2B5EF4-FFF2-40B4-BE49-F238E27FC236}">
                <a16:creationId xmlns:a16="http://schemas.microsoft.com/office/drawing/2014/main" id="{73BF3A84-C930-EE44-B34E-A01553D161A6}"/>
              </a:ext>
            </a:extLst>
          </p:cNvPr>
          <p:cNvSpPr txBox="1"/>
          <p:nvPr/>
        </p:nvSpPr>
        <p:spPr>
          <a:xfrm>
            <a:off x="449996" y="2299512"/>
            <a:ext cx="11004780" cy="584775"/>
          </a:xfrm>
          <a:prstGeom prst="rect">
            <a:avLst/>
          </a:prstGeom>
          <a:noFill/>
        </p:spPr>
        <p:txBody>
          <a:bodyPr wrap="square" rtlCol="0" anchor="ctr">
            <a:spAutoFit/>
          </a:bodyPr>
          <a:lstStyle/>
          <a:p>
            <a:pPr>
              <a:defRPr/>
            </a:pPr>
            <a:r>
              <a:rPr lang="en-US" sz="1600" dirty="0">
                <a:solidFill>
                  <a:srgbClr val="4A66AC"/>
                </a:solidFill>
                <a:latin typeface="Rockwell" panose="02060603020205020403"/>
              </a:rPr>
              <a:t>W</a:t>
            </a:r>
            <a:r>
              <a:rPr kumimoji="0" lang="en-US" sz="1600" i="0" u="none" strike="noStrike" kern="1200" cap="none" spc="0" normalizeH="0" baseline="0" noProof="0" dirty="0">
                <a:ln>
                  <a:noFill/>
                </a:ln>
                <a:solidFill>
                  <a:srgbClr val="4A66AC"/>
                </a:solidFill>
                <a:effectLst/>
                <a:uLnTx/>
                <a:uFillTx/>
                <a:latin typeface="Rockwell" panose="02060603020205020403"/>
                <a:ea typeface="+mn-ea"/>
                <a:cs typeface="+mn-cs"/>
              </a:rPr>
              <a:t>e can see this is a confusing statement as the user praises Amazon's service but is actually disappointed by the product, and our VADER model was not able to make that distinction.</a:t>
            </a:r>
            <a:endParaRPr lang="en-US" sz="1600" dirty="0">
              <a:solidFill>
                <a:srgbClr val="4A66AC"/>
              </a:solidFill>
              <a:latin typeface="Rockwell" panose="02060603020205020403"/>
            </a:endParaRPr>
          </a:p>
        </p:txBody>
      </p:sp>
      <p:sp>
        <p:nvSpPr>
          <p:cNvPr id="8" name="TextBox 7">
            <a:extLst>
              <a:ext uri="{FF2B5EF4-FFF2-40B4-BE49-F238E27FC236}">
                <a16:creationId xmlns:a16="http://schemas.microsoft.com/office/drawing/2014/main" id="{83EE18F4-F424-30EC-4697-A4F6709EC60E}"/>
              </a:ext>
            </a:extLst>
          </p:cNvPr>
          <p:cNvSpPr txBox="1"/>
          <p:nvPr/>
        </p:nvSpPr>
        <p:spPr>
          <a:xfrm>
            <a:off x="269493" y="481174"/>
            <a:ext cx="11004780" cy="338554"/>
          </a:xfrm>
          <a:prstGeom prst="rect">
            <a:avLst/>
          </a:prstGeom>
          <a:noFill/>
        </p:spPr>
        <p:txBody>
          <a:bodyPr wrap="square" rtlCol="0" anchor="ctr">
            <a:spAutoFit/>
          </a:bodyPr>
          <a:lstStyle/>
          <a:p>
            <a:pPr>
              <a:defRPr/>
            </a:pPr>
            <a:r>
              <a:rPr lang="en-US" sz="1600" dirty="0">
                <a:solidFill>
                  <a:srgbClr val="4A66AC"/>
                </a:solidFill>
                <a:latin typeface="Rockwell" panose="02060603020205020403"/>
              </a:rPr>
              <a:t>Which are the examples that our models classifies as having a positive sentiment but it actually has a low star rating?</a:t>
            </a:r>
          </a:p>
        </p:txBody>
      </p:sp>
      <p:sp>
        <p:nvSpPr>
          <p:cNvPr id="9" name="TextBox 8">
            <a:extLst>
              <a:ext uri="{FF2B5EF4-FFF2-40B4-BE49-F238E27FC236}">
                <a16:creationId xmlns:a16="http://schemas.microsoft.com/office/drawing/2014/main" id="{63460D1E-B6BA-48EB-6081-67B1FF41957F}"/>
              </a:ext>
            </a:extLst>
          </p:cNvPr>
          <p:cNvSpPr txBox="1"/>
          <p:nvPr/>
        </p:nvSpPr>
        <p:spPr>
          <a:xfrm>
            <a:off x="410781" y="4324758"/>
            <a:ext cx="11004780" cy="338554"/>
          </a:xfrm>
          <a:prstGeom prst="rect">
            <a:avLst/>
          </a:prstGeom>
          <a:noFill/>
        </p:spPr>
        <p:txBody>
          <a:bodyPr wrap="square" rtlCol="0" anchor="ctr">
            <a:spAutoFit/>
          </a:bodyPr>
          <a:lstStyle/>
          <a:p>
            <a:pPr>
              <a:defRPr/>
            </a:pPr>
            <a:r>
              <a:rPr lang="en-US" sz="1600" dirty="0">
                <a:solidFill>
                  <a:srgbClr val="4A66AC"/>
                </a:solidFill>
                <a:latin typeface="Rockwell" panose="02060603020205020403"/>
              </a:rPr>
              <a:t>RoBERTa model also got the same review wrong</a:t>
            </a:r>
          </a:p>
        </p:txBody>
      </p:sp>
      <p:pic>
        <p:nvPicPr>
          <p:cNvPr id="11" name="Picture 10">
            <a:extLst>
              <a:ext uri="{FF2B5EF4-FFF2-40B4-BE49-F238E27FC236}">
                <a16:creationId xmlns:a16="http://schemas.microsoft.com/office/drawing/2014/main" id="{7778BE99-8767-0761-0C27-7CC430E84F99}"/>
              </a:ext>
            </a:extLst>
          </p:cNvPr>
          <p:cNvPicPr>
            <a:picLocks noChangeAspect="1"/>
          </p:cNvPicPr>
          <p:nvPr/>
        </p:nvPicPr>
        <p:blipFill>
          <a:blip r:embed="rId3"/>
          <a:stretch>
            <a:fillRect/>
          </a:stretch>
        </p:blipFill>
        <p:spPr>
          <a:xfrm>
            <a:off x="338872" y="941878"/>
            <a:ext cx="10875754" cy="1198199"/>
          </a:xfrm>
          <a:prstGeom prst="rect">
            <a:avLst/>
          </a:prstGeom>
        </p:spPr>
      </p:pic>
      <p:pic>
        <p:nvPicPr>
          <p:cNvPr id="13" name="Picture 12">
            <a:extLst>
              <a:ext uri="{FF2B5EF4-FFF2-40B4-BE49-F238E27FC236}">
                <a16:creationId xmlns:a16="http://schemas.microsoft.com/office/drawing/2014/main" id="{7032B314-B69A-BF1D-1C0A-848D3BE8DC7E}"/>
              </a:ext>
            </a:extLst>
          </p:cNvPr>
          <p:cNvPicPr>
            <a:picLocks noChangeAspect="1"/>
          </p:cNvPicPr>
          <p:nvPr/>
        </p:nvPicPr>
        <p:blipFill>
          <a:blip r:embed="rId4"/>
          <a:stretch>
            <a:fillRect/>
          </a:stretch>
        </p:blipFill>
        <p:spPr>
          <a:xfrm>
            <a:off x="458261" y="3022600"/>
            <a:ext cx="10752548" cy="1152596"/>
          </a:xfrm>
          <a:prstGeom prst="rect">
            <a:avLst/>
          </a:prstGeom>
        </p:spPr>
      </p:pic>
    </p:spTree>
    <p:extLst>
      <p:ext uri="{BB962C8B-B14F-4D97-AF65-F5344CB8AC3E}">
        <p14:creationId xmlns:p14="http://schemas.microsoft.com/office/powerpoint/2010/main" val="3418367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6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7" name="Rectangle 6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69" name="Group 6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0" name="Freeform: Shape 8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 name="Slide Number Placeholder 3">
            <a:extLst>
              <a:ext uri="{FF2B5EF4-FFF2-40B4-BE49-F238E27FC236}">
                <a16:creationId xmlns:a16="http://schemas.microsoft.com/office/drawing/2014/main" id="{04224585-80A6-C74D-BBA8-713F45FEB80F}"/>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1000" b="0" i="0" u="none" strike="noStrike" kern="1200" cap="none" spc="0" normalizeH="0" baseline="0" noProof="0">
                <a:ln>
                  <a:noFill/>
                </a:ln>
                <a:solidFill>
                  <a:prstClr val="black"/>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25</a:t>
            </a:fld>
            <a:endParaRPr kumimoji="0" lang="en-US" sz="10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92" name="TextBox 91">
            <a:extLst>
              <a:ext uri="{FF2B5EF4-FFF2-40B4-BE49-F238E27FC236}">
                <a16:creationId xmlns:a16="http://schemas.microsoft.com/office/drawing/2014/main" id="{188087FF-7979-EB4F-9C6C-031A526BAF5B}"/>
              </a:ext>
            </a:extLst>
          </p:cNvPr>
          <p:cNvSpPr txBox="1"/>
          <p:nvPr/>
        </p:nvSpPr>
        <p:spPr>
          <a:xfrm>
            <a:off x="599014" y="4758590"/>
            <a:ext cx="10733392" cy="1770300"/>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120000"/>
              </a:lnSpc>
              <a:spcBef>
                <a:spcPts val="0"/>
              </a:spcBef>
              <a:spcAft>
                <a:spcPts val="600"/>
              </a:spcAft>
              <a:buClr>
                <a:srgbClr val="4A66AC"/>
              </a:buClr>
              <a:buSzPct val="110000"/>
              <a:buFont typeface="Wingdings" panose="05000000000000000000" pitchFamily="2" charset="2"/>
              <a:buChar char="§"/>
              <a:tabLst/>
              <a:defRPr/>
            </a:pPr>
            <a:r>
              <a:rPr lang="en-US" sz="2400" dirty="0">
                <a:solidFill>
                  <a:prstClr val="white"/>
                </a:solidFill>
                <a:latin typeface="Rockwell" panose="02060603020205020403"/>
              </a:rPr>
              <a:t>Review Examples: Negative Sentiment Prediction but high star review </a:t>
            </a:r>
          </a:p>
        </p:txBody>
      </p:sp>
      <p:sp>
        <p:nvSpPr>
          <p:cNvPr id="33" name="TextBox 32">
            <a:extLst>
              <a:ext uri="{FF2B5EF4-FFF2-40B4-BE49-F238E27FC236}">
                <a16:creationId xmlns:a16="http://schemas.microsoft.com/office/drawing/2014/main" id="{73BF3A84-C930-EE44-B34E-A01553D161A6}"/>
              </a:ext>
            </a:extLst>
          </p:cNvPr>
          <p:cNvSpPr txBox="1"/>
          <p:nvPr/>
        </p:nvSpPr>
        <p:spPr>
          <a:xfrm>
            <a:off x="449996" y="2299512"/>
            <a:ext cx="11004780" cy="584775"/>
          </a:xfrm>
          <a:prstGeom prst="rect">
            <a:avLst/>
          </a:prstGeom>
          <a:noFill/>
        </p:spPr>
        <p:txBody>
          <a:bodyPr wrap="square" rtlCol="0" anchor="ctr">
            <a:spAutoFit/>
          </a:bodyPr>
          <a:lstStyle/>
          <a:p>
            <a:pPr>
              <a:defRPr/>
            </a:pPr>
            <a:r>
              <a:rPr kumimoji="0" lang="en-US" sz="1600" i="0" u="none" strike="noStrike" kern="1200" cap="none" spc="0" normalizeH="0" baseline="0" noProof="0" dirty="0">
                <a:ln>
                  <a:noFill/>
                </a:ln>
                <a:solidFill>
                  <a:srgbClr val="4A66AC"/>
                </a:solidFill>
                <a:effectLst/>
                <a:uLnTx/>
                <a:uFillTx/>
                <a:latin typeface="Rockwell" panose="02060603020205020403"/>
                <a:ea typeface="+mn-ea"/>
                <a:cs typeface="+mn-cs"/>
              </a:rPr>
              <a:t>The sentence does contain words like disappointment and user does want some changes in product but overall, the user has a positive sentiment towards the product.</a:t>
            </a:r>
            <a:endParaRPr lang="en-US" sz="1600" dirty="0">
              <a:solidFill>
                <a:srgbClr val="4A66AC"/>
              </a:solidFill>
              <a:latin typeface="Rockwell" panose="02060603020205020403"/>
            </a:endParaRPr>
          </a:p>
        </p:txBody>
      </p:sp>
      <p:sp>
        <p:nvSpPr>
          <p:cNvPr id="8" name="TextBox 7">
            <a:extLst>
              <a:ext uri="{FF2B5EF4-FFF2-40B4-BE49-F238E27FC236}">
                <a16:creationId xmlns:a16="http://schemas.microsoft.com/office/drawing/2014/main" id="{83EE18F4-F424-30EC-4697-A4F6709EC60E}"/>
              </a:ext>
            </a:extLst>
          </p:cNvPr>
          <p:cNvSpPr txBox="1"/>
          <p:nvPr/>
        </p:nvSpPr>
        <p:spPr>
          <a:xfrm>
            <a:off x="269492" y="481174"/>
            <a:ext cx="11240409" cy="338554"/>
          </a:xfrm>
          <a:prstGeom prst="rect">
            <a:avLst/>
          </a:prstGeom>
          <a:noFill/>
        </p:spPr>
        <p:txBody>
          <a:bodyPr wrap="square" rtlCol="0" anchor="ctr">
            <a:spAutoFit/>
          </a:bodyPr>
          <a:lstStyle/>
          <a:p>
            <a:pPr>
              <a:defRPr/>
            </a:pPr>
            <a:r>
              <a:rPr lang="en-US" sz="1600" dirty="0">
                <a:solidFill>
                  <a:srgbClr val="4A66AC"/>
                </a:solidFill>
                <a:latin typeface="Rockwell" panose="02060603020205020403"/>
              </a:rPr>
              <a:t>Which are the examples that our models classifies as having a negative sentiment but it actually has a high star rating?</a:t>
            </a:r>
          </a:p>
        </p:txBody>
      </p:sp>
      <p:sp>
        <p:nvSpPr>
          <p:cNvPr id="9" name="TextBox 8">
            <a:extLst>
              <a:ext uri="{FF2B5EF4-FFF2-40B4-BE49-F238E27FC236}">
                <a16:creationId xmlns:a16="http://schemas.microsoft.com/office/drawing/2014/main" id="{63460D1E-B6BA-48EB-6081-67B1FF41957F}"/>
              </a:ext>
            </a:extLst>
          </p:cNvPr>
          <p:cNvSpPr txBox="1"/>
          <p:nvPr/>
        </p:nvSpPr>
        <p:spPr>
          <a:xfrm>
            <a:off x="410781" y="4201648"/>
            <a:ext cx="11004780" cy="584775"/>
          </a:xfrm>
          <a:prstGeom prst="rect">
            <a:avLst/>
          </a:prstGeom>
          <a:noFill/>
        </p:spPr>
        <p:txBody>
          <a:bodyPr wrap="square" rtlCol="0" anchor="ctr">
            <a:spAutoFit/>
          </a:bodyPr>
          <a:lstStyle/>
          <a:p>
            <a:pPr>
              <a:defRPr/>
            </a:pPr>
            <a:r>
              <a:rPr lang="en-US" sz="1600" dirty="0">
                <a:solidFill>
                  <a:srgbClr val="4A66AC"/>
                </a:solidFill>
                <a:latin typeface="Rockwell" panose="02060603020205020403"/>
              </a:rPr>
              <a:t>In the text review, the user expresses disagreement with change in product price, so our model classified it as a negative sentiment but the user's overall sentiment towards the product is positive.</a:t>
            </a:r>
          </a:p>
        </p:txBody>
      </p:sp>
      <p:pic>
        <p:nvPicPr>
          <p:cNvPr id="10" name="Picture 9">
            <a:extLst>
              <a:ext uri="{FF2B5EF4-FFF2-40B4-BE49-F238E27FC236}">
                <a16:creationId xmlns:a16="http://schemas.microsoft.com/office/drawing/2014/main" id="{C977EF85-30E0-8DF4-00FC-5DC931F973C6}"/>
              </a:ext>
            </a:extLst>
          </p:cNvPr>
          <p:cNvPicPr>
            <a:picLocks noChangeAspect="1"/>
          </p:cNvPicPr>
          <p:nvPr/>
        </p:nvPicPr>
        <p:blipFill>
          <a:blip r:embed="rId3"/>
          <a:stretch>
            <a:fillRect/>
          </a:stretch>
        </p:blipFill>
        <p:spPr>
          <a:xfrm>
            <a:off x="341904" y="922439"/>
            <a:ext cx="10745898" cy="1113726"/>
          </a:xfrm>
          <a:prstGeom prst="rect">
            <a:avLst/>
          </a:prstGeom>
        </p:spPr>
      </p:pic>
      <p:pic>
        <p:nvPicPr>
          <p:cNvPr id="14" name="Picture 13">
            <a:extLst>
              <a:ext uri="{FF2B5EF4-FFF2-40B4-BE49-F238E27FC236}">
                <a16:creationId xmlns:a16="http://schemas.microsoft.com/office/drawing/2014/main" id="{0B31E4F8-0F9E-97FB-8C0A-5B2BFAF2F1BF}"/>
              </a:ext>
            </a:extLst>
          </p:cNvPr>
          <p:cNvPicPr>
            <a:picLocks noChangeAspect="1"/>
          </p:cNvPicPr>
          <p:nvPr/>
        </p:nvPicPr>
        <p:blipFill>
          <a:blip r:embed="rId4"/>
          <a:stretch>
            <a:fillRect/>
          </a:stretch>
        </p:blipFill>
        <p:spPr>
          <a:xfrm>
            <a:off x="508526" y="3028950"/>
            <a:ext cx="10706100" cy="1039200"/>
          </a:xfrm>
          <a:prstGeom prst="rect">
            <a:avLst/>
          </a:prstGeom>
        </p:spPr>
      </p:pic>
    </p:spTree>
    <p:extLst>
      <p:ext uri="{BB962C8B-B14F-4D97-AF65-F5344CB8AC3E}">
        <p14:creationId xmlns:p14="http://schemas.microsoft.com/office/powerpoint/2010/main" val="1397281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6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7" name="Rectangle 6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69" name="Group 6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0" name="Freeform: Shape 8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 name="Slide Number Placeholder 3">
            <a:extLst>
              <a:ext uri="{FF2B5EF4-FFF2-40B4-BE49-F238E27FC236}">
                <a16:creationId xmlns:a16="http://schemas.microsoft.com/office/drawing/2014/main" id="{04224585-80A6-C74D-BBA8-713F45FEB80F}"/>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1000" b="0" i="0" u="none" strike="noStrike" kern="1200" cap="none" spc="0" normalizeH="0" baseline="0" noProof="0">
                <a:ln>
                  <a:noFill/>
                </a:ln>
                <a:solidFill>
                  <a:prstClr val="black"/>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26</a:t>
            </a:fld>
            <a:endParaRPr kumimoji="0" lang="en-US" sz="10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92" name="TextBox 91">
            <a:extLst>
              <a:ext uri="{FF2B5EF4-FFF2-40B4-BE49-F238E27FC236}">
                <a16:creationId xmlns:a16="http://schemas.microsoft.com/office/drawing/2014/main" id="{188087FF-7979-EB4F-9C6C-031A526BAF5B}"/>
              </a:ext>
            </a:extLst>
          </p:cNvPr>
          <p:cNvSpPr txBox="1"/>
          <p:nvPr/>
        </p:nvSpPr>
        <p:spPr>
          <a:xfrm>
            <a:off x="599014" y="4758590"/>
            <a:ext cx="10733392" cy="1770300"/>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120000"/>
              </a:lnSpc>
              <a:spcBef>
                <a:spcPts val="0"/>
              </a:spcBef>
              <a:spcAft>
                <a:spcPts val="600"/>
              </a:spcAft>
              <a:buClr>
                <a:srgbClr val="4A66AC"/>
              </a:buClr>
              <a:buSzPct val="110000"/>
              <a:buFont typeface="Wingdings" panose="05000000000000000000" pitchFamily="2" charset="2"/>
              <a:buChar char="§"/>
              <a:tabLst/>
              <a:defRPr/>
            </a:pPr>
            <a:r>
              <a:rPr lang="en-US" sz="2400" dirty="0">
                <a:solidFill>
                  <a:prstClr val="white"/>
                </a:solidFill>
                <a:latin typeface="Rockwell" panose="02060603020205020403"/>
              </a:rPr>
              <a:t>BERT Model: Directly predicting the star rating from the text review</a:t>
            </a:r>
          </a:p>
        </p:txBody>
      </p:sp>
      <p:sp>
        <p:nvSpPr>
          <p:cNvPr id="8" name="TextBox 7">
            <a:extLst>
              <a:ext uri="{FF2B5EF4-FFF2-40B4-BE49-F238E27FC236}">
                <a16:creationId xmlns:a16="http://schemas.microsoft.com/office/drawing/2014/main" id="{83EE18F4-F424-30EC-4697-A4F6709EC60E}"/>
              </a:ext>
            </a:extLst>
          </p:cNvPr>
          <p:cNvSpPr txBox="1"/>
          <p:nvPr/>
        </p:nvSpPr>
        <p:spPr>
          <a:xfrm>
            <a:off x="301357" y="634440"/>
            <a:ext cx="11240409" cy="1077218"/>
          </a:xfrm>
          <a:prstGeom prst="rect">
            <a:avLst/>
          </a:prstGeom>
          <a:noFill/>
        </p:spPr>
        <p:txBody>
          <a:bodyPr wrap="square" rtlCol="0" anchor="ctr">
            <a:spAutoFit/>
          </a:bodyPr>
          <a:lstStyle/>
          <a:p>
            <a:pPr>
              <a:defRPr/>
            </a:pPr>
            <a:r>
              <a:rPr lang="en-US" sz="1600" dirty="0">
                <a:solidFill>
                  <a:srgbClr val="4A66AC"/>
                </a:solidFill>
                <a:latin typeface="Rockwell" panose="02060603020205020403"/>
              </a:rPr>
              <a:t>Finally, let’s use the **BERT** based model from hugging face 🤗 to classify the text between 1 to 5 star rating depending on the sentiment of the comment.</a:t>
            </a:r>
          </a:p>
          <a:p>
            <a:pPr marL="285750" indent="-285750">
              <a:buFont typeface="Arial" panose="020B0604020202020204" pitchFamily="34" charset="0"/>
              <a:buChar char="•"/>
              <a:defRPr/>
            </a:pPr>
            <a:endParaRPr lang="en-US" sz="1600" dirty="0">
              <a:solidFill>
                <a:srgbClr val="4A66AC"/>
              </a:solidFill>
              <a:latin typeface="Rockwell" panose="02060603020205020403"/>
            </a:endParaRPr>
          </a:p>
          <a:p>
            <a:pPr marL="285750" indent="-285750">
              <a:buFont typeface="Arial" panose="020B0604020202020204" pitchFamily="34" charset="0"/>
              <a:buChar char="•"/>
              <a:defRPr/>
            </a:pPr>
            <a:r>
              <a:rPr lang="en-US" sz="1600" dirty="0">
                <a:solidFill>
                  <a:srgbClr val="4A66AC"/>
                </a:solidFill>
                <a:latin typeface="Rockwell" panose="02060603020205020403"/>
              </a:rPr>
              <a:t>Instead of just predicting if the review is positive or not, we can get a more quantitative result in form of a rating.</a:t>
            </a:r>
          </a:p>
        </p:txBody>
      </p:sp>
      <p:pic>
        <p:nvPicPr>
          <p:cNvPr id="3" name="Picture 2">
            <a:extLst>
              <a:ext uri="{FF2B5EF4-FFF2-40B4-BE49-F238E27FC236}">
                <a16:creationId xmlns:a16="http://schemas.microsoft.com/office/drawing/2014/main" id="{5DD93567-9918-79DD-8703-5CC28C27CE6A}"/>
              </a:ext>
            </a:extLst>
          </p:cNvPr>
          <p:cNvPicPr>
            <a:picLocks noChangeAspect="1"/>
          </p:cNvPicPr>
          <p:nvPr/>
        </p:nvPicPr>
        <p:blipFill>
          <a:blip r:embed="rId3"/>
          <a:stretch>
            <a:fillRect/>
          </a:stretch>
        </p:blipFill>
        <p:spPr>
          <a:xfrm>
            <a:off x="1471612" y="1795885"/>
            <a:ext cx="8252879" cy="3072665"/>
          </a:xfrm>
          <a:prstGeom prst="rect">
            <a:avLst/>
          </a:prstGeom>
        </p:spPr>
      </p:pic>
    </p:spTree>
    <p:extLst>
      <p:ext uri="{BB962C8B-B14F-4D97-AF65-F5344CB8AC3E}">
        <p14:creationId xmlns:p14="http://schemas.microsoft.com/office/powerpoint/2010/main" val="1046605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6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7" name="Rectangle 6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69" name="Group 6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0" name="Freeform: Shape 8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 name="Slide Number Placeholder 3">
            <a:extLst>
              <a:ext uri="{FF2B5EF4-FFF2-40B4-BE49-F238E27FC236}">
                <a16:creationId xmlns:a16="http://schemas.microsoft.com/office/drawing/2014/main" id="{04224585-80A6-C74D-BBA8-713F45FEB80F}"/>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1000" b="0" i="0" u="none" strike="noStrike" kern="1200" cap="none" spc="0" normalizeH="0" baseline="0" noProof="0">
                <a:ln>
                  <a:noFill/>
                </a:ln>
                <a:solidFill>
                  <a:prstClr val="black"/>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27</a:t>
            </a:fld>
            <a:endParaRPr kumimoji="0" lang="en-US" sz="10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92" name="TextBox 91">
            <a:extLst>
              <a:ext uri="{FF2B5EF4-FFF2-40B4-BE49-F238E27FC236}">
                <a16:creationId xmlns:a16="http://schemas.microsoft.com/office/drawing/2014/main" id="{188087FF-7979-EB4F-9C6C-031A526BAF5B}"/>
              </a:ext>
            </a:extLst>
          </p:cNvPr>
          <p:cNvSpPr txBox="1"/>
          <p:nvPr/>
        </p:nvSpPr>
        <p:spPr>
          <a:xfrm>
            <a:off x="599014" y="4758590"/>
            <a:ext cx="10733392" cy="1770300"/>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120000"/>
              </a:lnSpc>
              <a:spcBef>
                <a:spcPts val="0"/>
              </a:spcBef>
              <a:spcAft>
                <a:spcPts val="600"/>
              </a:spcAft>
              <a:buClr>
                <a:srgbClr val="4A66AC"/>
              </a:buClr>
              <a:buSzPct val="110000"/>
              <a:buFont typeface="Wingdings" panose="05000000000000000000" pitchFamily="2" charset="2"/>
              <a:buChar char="§"/>
              <a:tabLst/>
              <a:defRPr/>
            </a:pPr>
            <a:r>
              <a:rPr lang="en-US" sz="2400" dirty="0">
                <a:solidFill>
                  <a:prstClr val="white"/>
                </a:solidFill>
                <a:latin typeface="Rockwell" panose="02060603020205020403"/>
              </a:rPr>
              <a:t>BERT Model: Directly predicting the star rating from the example</a:t>
            </a:r>
          </a:p>
        </p:txBody>
      </p:sp>
      <p:sp>
        <p:nvSpPr>
          <p:cNvPr id="8" name="TextBox 7">
            <a:extLst>
              <a:ext uri="{FF2B5EF4-FFF2-40B4-BE49-F238E27FC236}">
                <a16:creationId xmlns:a16="http://schemas.microsoft.com/office/drawing/2014/main" id="{83EE18F4-F424-30EC-4697-A4F6709EC60E}"/>
              </a:ext>
            </a:extLst>
          </p:cNvPr>
          <p:cNvSpPr txBox="1"/>
          <p:nvPr/>
        </p:nvSpPr>
        <p:spPr>
          <a:xfrm>
            <a:off x="400992" y="1812087"/>
            <a:ext cx="11240409" cy="338554"/>
          </a:xfrm>
          <a:prstGeom prst="rect">
            <a:avLst/>
          </a:prstGeom>
          <a:noFill/>
        </p:spPr>
        <p:txBody>
          <a:bodyPr wrap="square" rtlCol="0" anchor="ctr">
            <a:spAutoFit/>
          </a:bodyPr>
          <a:lstStyle/>
          <a:p>
            <a:pPr>
              <a:defRPr/>
            </a:pPr>
            <a:r>
              <a:rPr lang="en-US" sz="1600" dirty="0">
                <a:solidFill>
                  <a:srgbClr val="4A66AC"/>
                </a:solidFill>
                <a:latin typeface="Rockwell" panose="02060603020205020403"/>
              </a:rPr>
              <a:t>Actual Star Rating is: 4.</a:t>
            </a:r>
          </a:p>
        </p:txBody>
      </p:sp>
      <p:sp>
        <p:nvSpPr>
          <p:cNvPr id="9" name="TextBox 8">
            <a:extLst>
              <a:ext uri="{FF2B5EF4-FFF2-40B4-BE49-F238E27FC236}">
                <a16:creationId xmlns:a16="http://schemas.microsoft.com/office/drawing/2014/main" id="{63460D1E-B6BA-48EB-6081-67B1FF41957F}"/>
              </a:ext>
            </a:extLst>
          </p:cNvPr>
          <p:cNvSpPr txBox="1"/>
          <p:nvPr/>
        </p:nvSpPr>
        <p:spPr>
          <a:xfrm>
            <a:off x="410781" y="4324758"/>
            <a:ext cx="11004780" cy="338554"/>
          </a:xfrm>
          <a:prstGeom prst="rect">
            <a:avLst/>
          </a:prstGeom>
          <a:noFill/>
        </p:spPr>
        <p:txBody>
          <a:bodyPr wrap="square" rtlCol="0" anchor="ctr">
            <a:spAutoFit/>
          </a:bodyPr>
          <a:lstStyle/>
          <a:p>
            <a:pPr>
              <a:defRPr/>
            </a:pPr>
            <a:r>
              <a:rPr lang="en-US" sz="1600" dirty="0">
                <a:solidFill>
                  <a:srgbClr val="4A66AC"/>
                </a:solidFill>
                <a:latin typeface="Rockwell" panose="02060603020205020403"/>
              </a:rPr>
              <a:t>Predicted Star rating is: 3</a:t>
            </a:r>
          </a:p>
        </p:txBody>
      </p:sp>
      <p:pic>
        <p:nvPicPr>
          <p:cNvPr id="3" name="Picture 2">
            <a:extLst>
              <a:ext uri="{FF2B5EF4-FFF2-40B4-BE49-F238E27FC236}">
                <a16:creationId xmlns:a16="http://schemas.microsoft.com/office/drawing/2014/main" id="{7D3B179F-34B3-71C4-B177-ACC23A74D2BC}"/>
              </a:ext>
            </a:extLst>
          </p:cNvPr>
          <p:cNvPicPr>
            <a:picLocks noChangeAspect="1"/>
          </p:cNvPicPr>
          <p:nvPr/>
        </p:nvPicPr>
        <p:blipFill>
          <a:blip r:embed="rId3"/>
          <a:stretch>
            <a:fillRect/>
          </a:stretch>
        </p:blipFill>
        <p:spPr>
          <a:xfrm>
            <a:off x="484714" y="452643"/>
            <a:ext cx="10706100" cy="1297831"/>
          </a:xfrm>
          <a:prstGeom prst="rect">
            <a:avLst/>
          </a:prstGeom>
        </p:spPr>
      </p:pic>
      <p:pic>
        <p:nvPicPr>
          <p:cNvPr id="6" name="Picture 5">
            <a:extLst>
              <a:ext uri="{FF2B5EF4-FFF2-40B4-BE49-F238E27FC236}">
                <a16:creationId xmlns:a16="http://schemas.microsoft.com/office/drawing/2014/main" id="{83BE6E75-02DF-A2A5-FE96-1810DBB8BD8F}"/>
              </a:ext>
            </a:extLst>
          </p:cNvPr>
          <p:cNvPicPr>
            <a:picLocks noChangeAspect="1"/>
          </p:cNvPicPr>
          <p:nvPr/>
        </p:nvPicPr>
        <p:blipFill>
          <a:blip r:embed="rId4"/>
          <a:stretch>
            <a:fillRect/>
          </a:stretch>
        </p:blipFill>
        <p:spPr>
          <a:xfrm>
            <a:off x="448085" y="2203117"/>
            <a:ext cx="10536589" cy="2026363"/>
          </a:xfrm>
          <a:prstGeom prst="rect">
            <a:avLst/>
          </a:prstGeom>
        </p:spPr>
      </p:pic>
    </p:spTree>
    <p:extLst>
      <p:ext uri="{BB962C8B-B14F-4D97-AF65-F5344CB8AC3E}">
        <p14:creationId xmlns:p14="http://schemas.microsoft.com/office/powerpoint/2010/main" val="4146271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89F74ABA-392B-E242-9A80-8D71574A2CC5}"/>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kern="1200">
                <a:solidFill>
                  <a:schemeClr val="tx1"/>
                </a:solidFill>
                <a:latin typeface="+mn-lt"/>
                <a:ea typeface="+mn-ea"/>
                <a:cs typeface="+mn-cs"/>
              </a:rPr>
              <a:pPr>
                <a:spcAft>
                  <a:spcPts val="600"/>
                </a:spcAft>
              </a:pPr>
              <a:t>28</a:t>
            </a:fld>
            <a:endParaRPr lang="en-US" kern="1200">
              <a:solidFill>
                <a:schemeClr val="tx1"/>
              </a:solidFill>
              <a:latin typeface="+mn-lt"/>
              <a:ea typeface="+mn-ea"/>
              <a:cs typeface="+mn-cs"/>
            </a:endParaRPr>
          </a:p>
        </p:txBody>
      </p:sp>
      <p:sp>
        <p:nvSpPr>
          <p:cNvPr id="57" name="TextBox 56">
            <a:extLst>
              <a:ext uri="{FF2B5EF4-FFF2-40B4-BE49-F238E27FC236}">
                <a16:creationId xmlns:a16="http://schemas.microsoft.com/office/drawing/2014/main" id="{6B3A4D30-A06E-C948-BF5D-D93B087403E7}"/>
              </a:ext>
            </a:extLst>
          </p:cNvPr>
          <p:cNvSpPr txBox="1"/>
          <p:nvPr/>
        </p:nvSpPr>
        <p:spPr>
          <a:xfrm>
            <a:off x="599014" y="4805669"/>
            <a:ext cx="11001679"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3200" dirty="0">
                <a:solidFill>
                  <a:schemeClr val="bg1"/>
                </a:solidFill>
              </a:rPr>
              <a:t>BERT Model: Make prediction for all reviews</a:t>
            </a:r>
          </a:p>
        </p:txBody>
      </p:sp>
      <p:sp>
        <p:nvSpPr>
          <p:cNvPr id="59" name="TextBox 58">
            <a:extLst>
              <a:ext uri="{FF2B5EF4-FFF2-40B4-BE49-F238E27FC236}">
                <a16:creationId xmlns:a16="http://schemas.microsoft.com/office/drawing/2014/main" id="{FA4BC489-2FC0-6D47-9513-817386CF90C2}"/>
              </a:ext>
            </a:extLst>
          </p:cNvPr>
          <p:cNvSpPr txBox="1"/>
          <p:nvPr/>
        </p:nvSpPr>
        <p:spPr>
          <a:xfrm>
            <a:off x="100618" y="265502"/>
            <a:ext cx="411306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We can exactly predict the rating of review with ~70% accuracy and can predict the rating very closely (just one more or less) with 95%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now say the model works considerably well and can be used to understand the users sentiments over new products and services in the future or we can use it to analyze some other existing products or businesses.</a:t>
            </a:r>
          </a:p>
        </p:txBody>
      </p:sp>
      <p:sp>
        <p:nvSpPr>
          <p:cNvPr id="29" name="Right Arrow 28">
            <a:extLst>
              <a:ext uri="{FF2B5EF4-FFF2-40B4-BE49-F238E27FC236}">
                <a16:creationId xmlns:a16="http://schemas.microsoft.com/office/drawing/2014/main" id="{1F574310-C99D-984A-AEB8-F3950C009067}"/>
              </a:ext>
            </a:extLst>
          </p:cNvPr>
          <p:cNvSpPr/>
          <p:nvPr/>
        </p:nvSpPr>
        <p:spPr>
          <a:xfrm>
            <a:off x="4357420" y="1910091"/>
            <a:ext cx="677567" cy="439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8FCAEAE-6997-1866-5B69-487FE1A290D5}"/>
              </a:ext>
            </a:extLst>
          </p:cNvPr>
          <p:cNvPicPr>
            <a:picLocks noChangeAspect="1"/>
          </p:cNvPicPr>
          <p:nvPr/>
        </p:nvPicPr>
        <p:blipFill>
          <a:blip r:embed="rId2"/>
          <a:stretch>
            <a:fillRect/>
          </a:stretch>
        </p:blipFill>
        <p:spPr>
          <a:xfrm>
            <a:off x="5148457" y="3116516"/>
            <a:ext cx="5395914" cy="1699960"/>
          </a:xfrm>
          <a:prstGeom prst="rect">
            <a:avLst/>
          </a:prstGeom>
        </p:spPr>
      </p:pic>
      <p:pic>
        <p:nvPicPr>
          <p:cNvPr id="5" name="Picture 4">
            <a:extLst>
              <a:ext uri="{FF2B5EF4-FFF2-40B4-BE49-F238E27FC236}">
                <a16:creationId xmlns:a16="http://schemas.microsoft.com/office/drawing/2014/main" id="{228F68E4-4373-9C1D-AF6D-90918932DA15}"/>
              </a:ext>
            </a:extLst>
          </p:cNvPr>
          <p:cNvPicPr>
            <a:picLocks noChangeAspect="1"/>
          </p:cNvPicPr>
          <p:nvPr/>
        </p:nvPicPr>
        <p:blipFill>
          <a:blip r:embed="rId3"/>
          <a:stretch>
            <a:fillRect/>
          </a:stretch>
        </p:blipFill>
        <p:spPr>
          <a:xfrm>
            <a:off x="5189058" y="265503"/>
            <a:ext cx="6578440" cy="2751494"/>
          </a:xfrm>
          <a:prstGeom prst="rect">
            <a:avLst/>
          </a:prstGeom>
        </p:spPr>
      </p:pic>
    </p:spTree>
    <p:extLst>
      <p:ext uri="{BB962C8B-B14F-4D97-AF65-F5344CB8AC3E}">
        <p14:creationId xmlns:p14="http://schemas.microsoft.com/office/powerpoint/2010/main" val="2745560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89F74ABA-392B-E242-9A80-8D71574A2CC5}"/>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kern="1200">
                <a:solidFill>
                  <a:schemeClr val="tx1"/>
                </a:solidFill>
                <a:latin typeface="+mn-lt"/>
                <a:ea typeface="+mn-ea"/>
                <a:cs typeface="+mn-cs"/>
              </a:rPr>
              <a:pPr>
                <a:spcAft>
                  <a:spcPts val="600"/>
                </a:spcAft>
              </a:pPr>
              <a:t>29</a:t>
            </a:fld>
            <a:endParaRPr lang="en-US" kern="1200">
              <a:solidFill>
                <a:schemeClr val="tx1"/>
              </a:solidFill>
              <a:latin typeface="+mn-lt"/>
              <a:ea typeface="+mn-ea"/>
              <a:cs typeface="+mn-cs"/>
            </a:endParaRPr>
          </a:p>
        </p:txBody>
      </p:sp>
      <p:sp>
        <p:nvSpPr>
          <p:cNvPr id="57" name="TextBox 56">
            <a:extLst>
              <a:ext uri="{FF2B5EF4-FFF2-40B4-BE49-F238E27FC236}">
                <a16:creationId xmlns:a16="http://schemas.microsoft.com/office/drawing/2014/main" id="{6B3A4D30-A06E-C948-BF5D-D93B087403E7}"/>
              </a:ext>
            </a:extLst>
          </p:cNvPr>
          <p:cNvSpPr txBox="1"/>
          <p:nvPr/>
        </p:nvSpPr>
        <p:spPr>
          <a:xfrm>
            <a:off x="599014" y="4805669"/>
            <a:ext cx="11001679"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2400" dirty="0">
                <a:solidFill>
                  <a:schemeClr val="bg1"/>
                </a:solidFill>
              </a:rPr>
              <a:t>BERT Model: Using Model to make predictions on new data scraped from Yelp to perform Sentiment Analysis </a:t>
            </a:r>
          </a:p>
        </p:txBody>
      </p:sp>
      <p:sp>
        <p:nvSpPr>
          <p:cNvPr id="59" name="TextBox 58">
            <a:extLst>
              <a:ext uri="{FF2B5EF4-FFF2-40B4-BE49-F238E27FC236}">
                <a16:creationId xmlns:a16="http://schemas.microsoft.com/office/drawing/2014/main" id="{FA4BC489-2FC0-6D47-9513-817386CF90C2}"/>
              </a:ext>
            </a:extLst>
          </p:cNvPr>
          <p:cNvSpPr txBox="1"/>
          <p:nvPr/>
        </p:nvSpPr>
        <p:spPr>
          <a:xfrm>
            <a:off x="93945" y="873648"/>
            <a:ext cx="411306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We have selected a restaurant business on Yelp and collected some reviews from the customers to see if this is a place where people like to eat or NOT. We could do a similar test for any business and collect data from multiple sources like twitter, reddit, YouTube, Facebook, Instagram and more.</a:t>
            </a:r>
          </a:p>
        </p:txBody>
      </p:sp>
      <p:sp>
        <p:nvSpPr>
          <p:cNvPr id="29" name="Right Arrow 28">
            <a:extLst>
              <a:ext uri="{FF2B5EF4-FFF2-40B4-BE49-F238E27FC236}">
                <a16:creationId xmlns:a16="http://schemas.microsoft.com/office/drawing/2014/main" id="{1F574310-C99D-984A-AEB8-F3950C009067}"/>
              </a:ext>
            </a:extLst>
          </p:cNvPr>
          <p:cNvSpPr/>
          <p:nvPr/>
        </p:nvSpPr>
        <p:spPr>
          <a:xfrm>
            <a:off x="4357420" y="1910091"/>
            <a:ext cx="677567" cy="439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8C67A52-A919-5361-A79B-D2AC6091CA04}"/>
              </a:ext>
            </a:extLst>
          </p:cNvPr>
          <p:cNvPicPr>
            <a:picLocks noChangeAspect="1"/>
          </p:cNvPicPr>
          <p:nvPr/>
        </p:nvPicPr>
        <p:blipFill>
          <a:blip r:embed="rId2"/>
          <a:stretch>
            <a:fillRect/>
          </a:stretch>
        </p:blipFill>
        <p:spPr>
          <a:xfrm>
            <a:off x="5139081" y="638790"/>
            <a:ext cx="6432734" cy="1636705"/>
          </a:xfrm>
          <a:prstGeom prst="rect">
            <a:avLst/>
          </a:prstGeom>
        </p:spPr>
      </p:pic>
      <p:pic>
        <p:nvPicPr>
          <p:cNvPr id="8" name="Picture 7">
            <a:extLst>
              <a:ext uri="{FF2B5EF4-FFF2-40B4-BE49-F238E27FC236}">
                <a16:creationId xmlns:a16="http://schemas.microsoft.com/office/drawing/2014/main" id="{4867F68B-4434-982D-1891-F0A3D4A29DE6}"/>
              </a:ext>
            </a:extLst>
          </p:cNvPr>
          <p:cNvPicPr>
            <a:picLocks noChangeAspect="1"/>
          </p:cNvPicPr>
          <p:nvPr/>
        </p:nvPicPr>
        <p:blipFill>
          <a:blip r:embed="rId3"/>
          <a:stretch>
            <a:fillRect/>
          </a:stretch>
        </p:blipFill>
        <p:spPr>
          <a:xfrm>
            <a:off x="5115943" y="2363984"/>
            <a:ext cx="6432734" cy="2427319"/>
          </a:xfrm>
          <a:prstGeom prst="rect">
            <a:avLst/>
          </a:prstGeom>
        </p:spPr>
      </p:pic>
    </p:spTree>
    <p:extLst>
      <p:ext uri="{BB962C8B-B14F-4D97-AF65-F5344CB8AC3E}">
        <p14:creationId xmlns:p14="http://schemas.microsoft.com/office/powerpoint/2010/main" val="45214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9F7F-FB09-2D40-9B7C-917F1CF5B142}"/>
              </a:ext>
            </a:extLst>
          </p:cNvPr>
          <p:cNvSpPr>
            <a:spLocks noGrp="1"/>
          </p:cNvSpPr>
          <p:nvPr>
            <p:ph type="title"/>
          </p:nvPr>
        </p:nvSpPr>
        <p:spPr>
          <a:xfrm>
            <a:off x="888631" y="2349925"/>
            <a:ext cx="3498979" cy="2456442"/>
          </a:xfrm>
        </p:spPr>
        <p:txBody>
          <a:bodyPr>
            <a:normAutofit/>
          </a:bodyPr>
          <a:lstStyle/>
          <a:p>
            <a:r>
              <a:rPr lang="en-US"/>
              <a:t>Overview </a:t>
            </a:r>
          </a:p>
        </p:txBody>
      </p:sp>
      <p:sp>
        <p:nvSpPr>
          <p:cNvPr id="5" name="Slide Number Placeholder 4">
            <a:extLst>
              <a:ext uri="{FF2B5EF4-FFF2-40B4-BE49-F238E27FC236}">
                <a16:creationId xmlns:a16="http://schemas.microsoft.com/office/drawing/2014/main" id="{79F4537C-EDCC-6E4E-9057-EF5BB414EAEE}"/>
              </a:ext>
            </a:extLst>
          </p:cNvPr>
          <p:cNvSpPr>
            <a:spLocks noGrp="1"/>
          </p:cNvSpPr>
          <p:nvPr>
            <p:ph type="sldNum" sz="quarter" idx="12"/>
          </p:nvPr>
        </p:nvSpPr>
        <p:spPr>
          <a:xfrm>
            <a:off x="10469880" y="320040"/>
            <a:ext cx="914400" cy="320040"/>
          </a:xfrm>
        </p:spPr>
        <p:txBody>
          <a:bodyPr>
            <a:normAutofit/>
          </a:bodyPr>
          <a:lstStyle/>
          <a:p>
            <a:pPr>
              <a:spcAft>
                <a:spcPts val="600"/>
              </a:spcAft>
            </a:pPr>
            <a:fld id="{D57F1E4F-1CFF-5643-939E-217C01CDF565}" type="slidenum">
              <a:rPr lang="en-US"/>
              <a:pPr>
                <a:spcAft>
                  <a:spcPts val="600"/>
                </a:spcAft>
              </a:pPr>
              <a:t>3</a:t>
            </a:fld>
            <a:endParaRPr lang="en-US"/>
          </a:p>
        </p:txBody>
      </p:sp>
      <p:graphicFrame>
        <p:nvGraphicFramePr>
          <p:cNvPr id="71" name="Content Placeholder 2">
            <a:extLst>
              <a:ext uri="{FF2B5EF4-FFF2-40B4-BE49-F238E27FC236}">
                <a16:creationId xmlns:a16="http://schemas.microsoft.com/office/drawing/2014/main" id="{EDB73586-BC6A-4FCA-8B1A-9097CDB2903C}"/>
              </a:ext>
            </a:extLst>
          </p:cNvPr>
          <p:cNvGraphicFramePr>
            <a:graphicFrameLocks noGrp="1"/>
          </p:cNvGraphicFramePr>
          <p:nvPr>
            <p:ph idx="1"/>
            <p:extLst>
              <p:ext uri="{D42A27DB-BD31-4B8C-83A1-F6EECF244321}">
                <p14:modId xmlns:p14="http://schemas.microsoft.com/office/powerpoint/2010/main" val="3123438862"/>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7134461"/>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89F74ABA-392B-E242-9A80-8D71574A2CC5}"/>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kern="1200">
                <a:solidFill>
                  <a:schemeClr val="tx1"/>
                </a:solidFill>
                <a:latin typeface="+mn-lt"/>
                <a:ea typeface="+mn-ea"/>
                <a:cs typeface="+mn-cs"/>
              </a:rPr>
              <a:pPr>
                <a:spcAft>
                  <a:spcPts val="600"/>
                </a:spcAft>
              </a:pPr>
              <a:t>30</a:t>
            </a:fld>
            <a:endParaRPr lang="en-US" kern="1200">
              <a:solidFill>
                <a:schemeClr val="tx1"/>
              </a:solidFill>
              <a:latin typeface="+mn-lt"/>
              <a:ea typeface="+mn-ea"/>
              <a:cs typeface="+mn-cs"/>
            </a:endParaRPr>
          </a:p>
        </p:txBody>
      </p:sp>
      <p:sp>
        <p:nvSpPr>
          <p:cNvPr id="57" name="TextBox 56">
            <a:extLst>
              <a:ext uri="{FF2B5EF4-FFF2-40B4-BE49-F238E27FC236}">
                <a16:creationId xmlns:a16="http://schemas.microsoft.com/office/drawing/2014/main" id="{6B3A4D30-A06E-C948-BF5D-D93B087403E7}"/>
              </a:ext>
            </a:extLst>
          </p:cNvPr>
          <p:cNvSpPr txBox="1"/>
          <p:nvPr/>
        </p:nvSpPr>
        <p:spPr>
          <a:xfrm>
            <a:off x="599014" y="4805669"/>
            <a:ext cx="11001679"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2400" dirty="0">
                <a:solidFill>
                  <a:schemeClr val="bg1"/>
                </a:solidFill>
              </a:rPr>
              <a:t>BERT Model: Yelp Data prediction results </a:t>
            </a:r>
          </a:p>
        </p:txBody>
      </p:sp>
      <p:sp>
        <p:nvSpPr>
          <p:cNvPr id="59" name="TextBox 58">
            <a:extLst>
              <a:ext uri="{FF2B5EF4-FFF2-40B4-BE49-F238E27FC236}">
                <a16:creationId xmlns:a16="http://schemas.microsoft.com/office/drawing/2014/main" id="{FA4BC489-2FC0-6D47-9513-817386CF90C2}"/>
              </a:ext>
            </a:extLst>
          </p:cNvPr>
          <p:cNvSpPr txBox="1"/>
          <p:nvPr/>
        </p:nvSpPr>
        <p:spPr>
          <a:xfrm>
            <a:off x="93945" y="992401"/>
            <a:ext cx="368763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We can perform a sentiment analysis over these text reviews</a:t>
            </a:r>
          </a:p>
          <a:p>
            <a:pPr marL="285750" indent="-285750">
              <a:buFont typeface="Arial" panose="020B0604020202020204" pitchFamily="34" charset="0"/>
              <a:buChar char="•"/>
            </a:pPr>
            <a:r>
              <a:rPr lang="en-US" dirty="0"/>
              <a:t>Using RoBERTa model to get different component scores (pos, neu and neg) and BERT to predict numerical star ratings</a:t>
            </a:r>
          </a:p>
        </p:txBody>
      </p:sp>
      <p:sp>
        <p:nvSpPr>
          <p:cNvPr id="29" name="Right Arrow 28">
            <a:extLst>
              <a:ext uri="{FF2B5EF4-FFF2-40B4-BE49-F238E27FC236}">
                <a16:creationId xmlns:a16="http://schemas.microsoft.com/office/drawing/2014/main" id="{1F574310-C99D-984A-AEB8-F3950C009067}"/>
              </a:ext>
            </a:extLst>
          </p:cNvPr>
          <p:cNvSpPr/>
          <p:nvPr/>
        </p:nvSpPr>
        <p:spPr>
          <a:xfrm>
            <a:off x="4013037" y="1910091"/>
            <a:ext cx="677567" cy="439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F6EEBA3-8959-8DC5-E7AB-F3CBC8FCB682}"/>
              </a:ext>
            </a:extLst>
          </p:cNvPr>
          <p:cNvPicPr>
            <a:picLocks noChangeAspect="1"/>
          </p:cNvPicPr>
          <p:nvPr/>
        </p:nvPicPr>
        <p:blipFill>
          <a:blip r:embed="rId2"/>
          <a:stretch>
            <a:fillRect/>
          </a:stretch>
        </p:blipFill>
        <p:spPr>
          <a:xfrm>
            <a:off x="4811501" y="640080"/>
            <a:ext cx="7102160" cy="3450355"/>
          </a:xfrm>
          <a:prstGeom prst="rect">
            <a:avLst/>
          </a:prstGeom>
        </p:spPr>
      </p:pic>
      <p:pic>
        <p:nvPicPr>
          <p:cNvPr id="7" name="Picture 6">
            <a:extLst>
              <a:ext uri="{FF2B5EF4-FFF2-40B4-BE49-F238E27FC236}">
                <a16:creationId xmlns:a16="http://schemas.microsoft.com/office/drawing/2014/main" id="{DCE207D9-880D-B7E1-27AA-02639577A06A}"/>
              </a:ext>
            </a:extLst>
          </p:cNvPr>
          <p:cNvPicPr>
            <a:picLocks noChangeAspect="1"/>
          </p:cNvPicPr>
          <p:nvPr/>
        </p:nvPicPr>
        <p:blipFill>
          <a:blip r:embed="rId3"/>
          <a:stretch>
            <a:fillRect/>
          </a:stretch>
        </p:blipFill>
        <p:spPr>
          <a:xfrm>
            <a:off x="4804828" y="4183846"/>
            <a:ext cx="4143375" cy="647700"/>
          </a:xfrm>
          <a:prstGeom prst="rect">
            <a:avLst/>
          </a:prstGeom>
        </p:spPr>
      </p:pic>
    </p:spTree>
    <p:extLst>
      <p:ext uri="{BB962C8B-B14F-4D97-AF65-F5344CB8AC3E}">
        <p14:creationId xmlns:p14="http://schemas.microsoft.com/office/powerpoint/2010/main" val="199719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A68B6F08-12C6-6942-BDFB-564E64AB30DE}"/>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kern="1200">
                <a:solidFill>
                  <a:schemeClr val="tx1"/>
                </a:solidFill>
                <a:latin typeface="+mn-lt"/>
                <a:ea typeface="+mn-ea"/>
                <a:cs typeface="+mn-cs"/>
              </a:rPr>
              <a:pPr>
                <a:spcAft>
                  <a:spcPts val="600"/>
                </a:spcAft>
              </a:pPr>
              <a:t>31</a:t>
            </a:fld>
            <a:endParaRPr lang="en-US" kern="1200">
              <a:solidFill>
                <a:schemeClr val="tx1"/>
              </a:solidFill>
              <a:latin typeface="+mn-lt"/>
              <a:ea typeface="+mn-ea"/>
              <a:cs typeface="+mn-cs"/>
            </a:endParaRPr>
          </a:p>
        </p:txBody>
      </p:sp>
      <p:sp>
        <p:nvSpPr>
          <p:cNvPr id="57" name="TextBox 56">
            <a:extLst>
              <a:ext uri="{FF2B5EF4-FFF2-40B4-BE49-F238E27FC236}">
                <a16:creationId xmlns:a16="http://schemas.microsoft.com/office/drawing/2014/main" id="{E1013577-4E69-124F-91F7-9002AC4B97A6}"/>
              </a:ext>
            </a:extLst>
          </p:cNvPr>
          <p:cNvSpPr txBox="1"/>
          <p:nvPr/>
        </p:nvSpPr>
        <p:spPr>
          <a:xfrm>
            <a:off x="508526" y="4805669"/>
            <a:ext cx="11092167"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2800" dirty="0">
                <a:solidFill>
                  <a:schemeClr val="bg1"/>
                </a:solidFill>
              </a:rPr>
              <a:t>VADER, RoBERTa and BERT Models Evaluation</a:t>
            </a:r>
          </a:p>
        </p:txBody>
      </p:sp>
      <p:graphicFrame>
        <p:nvGraphicFramePr>
          <p:cNvPr id="6" name="Diagram 5">
            <a:extLst>
              <a:ext uri="{FF2B5EF4-FFF2-40B4-BE49-F238E27FC236}">
                <a16:creationId xmlns:a16="http://schemas.microsoft.com/office/drawing/2014/main" id="{675F98B2-A82C-484C-9E2F-B0D5F1499BCB}"/>
              </a:ext>
            </a:extLst>
          </p:cNvPr>
          <p:cNvGraphicFramePr/>
          <p:nvPr>
            <p:extLst>
              <p:ext uri="{D42A27DB-BD31-4B8C-83A1-F6EECF244321}">
                <p14:modId xmlns:p14="http://schemas.microsoft.com/office/powerpoint/2010/main" val="1340254035"/>
              </p:ext>
            </p:extLst>
          </p:nvPr>
        </p:nvGraphicFramePr>
        <p:xfrm>
          <a:off x="277753" y="1137123"/>
          <a:ext cx="4590388" cy="1698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9" name="Diagram 58">
            <a:extLst>
              <a:ext uri="{FF2B5EF4-FFF2-40B4-BE49-F238E27FC236}">
                <a16:creationId xmlns:a16="http://schemas.microsoft.com/office/drawing/2014/main" id="{3224E804-8BE2-2649-A491-B016FC3CDC25}"/>
              </a:ext>
            </a:extLst>
          </p:cNvPr>
          <p:cNvGraphicFramePr/>
          <p:nvPr>
            <p:extLst>
              <p:ext uri="{D42A27DB-BD31-4B8C-83A1-F6EECF244321}">
                <p14:modId xmlns:p14="http://schemas.microsoft.com/office/powerpoint/2010/main" val="4257241918"/>
              </p:ext>
            </p:extLst>
          </p:nvPr>
        </p:nvGraphicFramePr>
        <p:xfrm>
          <a:off x="7048978" y="692751"/>
          <a:ext cx="4248454" cy="26309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9" name="Oval 28">
            <a:extLst>
              <a:ext uri="{FF2B5EF4-FFF2-40B4-BE49-F238E27FC236}">
                <a16:creationId xmlns:a16="http://schemas.microsoft.com/office/drawing/2014/main" id="{90DC5181-2E93-0345-939A-B1D9861CB3FC}"/>
              </a:ext>
            </a:extLst>
          </p:cNvPr>
          <p:cNvSpPr/>
          <p:nvPr/>
        </p:nvSpPr>
        <p:spPr>
          <a:xfrm>
            <a:off x="4792830" y="1120812"/>
            <a:ext cx="1816815" cy="1583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evaluation </a:t>
            </a:r>
          </a:p>
        </p:txBody>
      </p:sp>
      <p:sp>
        <p:nvSpPr>
          <p:cNvPr id="36" name="Right Arrow 35">
            <a:extLst>
              <a:ext uri="{FF2B5EF4-FFF2-40B4-BE49-F238E27FC236}">
                <a16:creationId xmlns:a16="http://schemas.microsoft.com/office/drawing/2014/main" id="{68E74157-C1E1-D14D-9818-7F6FB2B434D6}"/>
              </a:ext>
            </a:extLst>
          </p:cNvPr>
          <p:cNvSpPr/>
          <p:nvPr/>
        </p:nvSpPr>
        <p:spPr>
          <a:xfrm rot="20263271">
            <a:off x="6669718" y="1465774"/>
            <a:ext cx="277793" cy="253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a:extLst>
              <a:ext uri="{FF2B5EF4-FFF2-40B4-BE49-F238E27FC236}">
                <a16:creationId xmlns:a16="http://schemas.microsoft.com/office/drawing/2014/main" id="{B120B4D7-18A5-494B-A70E-694964514DC2}"/>
              </a:ext>
            </a:extLst>
          </p:cNvPr>
          <p:cNvSpPr/>
          <p:nvPr/>
        </p:nvSpPr>
        <p:spPr>
          <a:xfrm>
            <a:off x="6680298" y="1933647"/>
            <a:ext cx="277793" cy="253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Arrow 59">
            <a:extLst>
              <a:ext uri="{FF2B5EF4-FFF2-40B4-BE49-F238E27FC236}">
                <a16:creationId xmlns:a16="http://schemas.microsoft.com/office/drawing/2014/main" id="{07EE8E84-2C90-0C71-92AB-B83415242F0D}"/>
              </a:ext>
            </a:extLst>
          </p:cNvPr>
          <p:cNvSpPr/>
          <p:nvPr/>
        </p:nvSpPr>
        <p:spPr>
          <a:xfrm rot="1570620">
            <a:off x="6607066" y="2335425"/>
            <a:ext cx="277793" cy="253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38361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14836A48-4CAC-4A40-97EB-8ACA9B26A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6890A515-B90B-43BC-876F-580D2FC4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749B484-B143-40F7-896A-A20650EE47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D5ECC4BD-4D67-4CD5-9118-C8F95255E0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DFCF04F1-C8A9-4F23-B565-9B70C6D740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9964E85D-E8AC-4D3F-A3BC-E4D8DE608D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8FE670F7-87AE-49F1-AFCF-646DC0B69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2D394406-F17F-478D-9811-F133F3163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C929B1C0-F6D9-45BC-B41C-5BEBE9AD60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8CBC2023-5C0F-470C-A494-448A3088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F753F948-20A5-448F-A91B-30C3FA874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187C515D-FEE4-4EAD-A758-C09FC8898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55F8581B-27B7-42AB-B33F-69023D3B1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CBC2EB4A-D3CD-4347-AE09-347B7B10E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C35E0B18-828E-4F07-BC14-5B6EB8C283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D972FA4F-64D2-4E34-B234-7B2C363C4F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430AC742-FB30-4DCC-A9AC-92D107A34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C991F4A4-6C1A-486C-80A9-B653BC0ED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34F60AAA-3D77-4751-9A2C-27A680142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71A93347-D2EA-43A7-92CB-3BC1C8F43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A99EB955-34CE-4879-BB3E-19C017967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5" name="Picture 4" descr="Padlock on computer motherboard">
            <a:extLst>
              <a:ext uri="{FF2B5EF4-FFF2-40B4-BE49-F238E27FC236}">
                <a16:creationId xmlns:a16="http://schemas.microsoft.com/office/drawing/2014/main" id="{DA5344BD-12DE-4CC2-AFB2-6521D86B1593}"/>
              </a:ext>
            </a:extLst>
          </p:cNvPr>
          <p:cNvPicPr>
            <a:picLocks noChangeAspect="1"/>
          </p:cNvPicPr>
          <p:nvPr/>
        </p:nvPicPr>
        <p:blipFill rotWithShape="1">
          <a:blip r:embed="rId3"/>
          <a:srcRect r="-1" b="15728"/>
          <a:stretch/>
        </p:blipFill>
        <p:spPr>
          <a:xfrm>
            <a:off x="-7001" y="12786"/>
            <a:ext cx="12191675" cy="6858000"/>
          </a:xfrm>
          <a:prstGeom prst="rect">
            <a:avLst/>
          </a:prstGeom>
        </p:spPr>
      </p:pic>
      <p:grpSp>
        <p:nvGrpSpPr>
          <p:cNvPr id="59" name="Group 58">
            <a:extLst>
              <a:ext uri="{FF2B5EF4-FFF2-40B4-BE49-F238E27FC236}">
                <a16:creationId xmlns:a16="http://schemas.microsoft.com/office/drawing/2014/main" id="{99502C85-D694-4534-81D2-BE2E52612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33747" y="1186483"/>
            <a:ext cx="4510627" cy="4477933"/>
            <a:chOff x="3833747" y="1186483"/>
            <a:chExt cx="4510627" cy="4477933"/>
          </a:xfrm>
        </p:grpSpPr>
        <p:sp>
          <p:nvSpPr>
            <p:cNvPr id="60" name="Rectangle 59">
              <a:extLst>
                <a:ext uri="{FF2B5EF4-FFF2-40B4-BE49-F238E27FC236}">
                  <a16:creationId xmlns:a16="http://schemas.microsoft.com/office/drawing/2014/main" id="{070D54E8-5694-4275-AC73-041D919D5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7681" y="1186483"/>
              <a:ext cx="4506693" cy="71618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085E5B83-AB95-4571-B7AE-841A0D5F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63AAECE-705E-4B7A-B758-B9CEB30C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3747" y="1991156"/>
              <a:ext cx="4510180" cy="3322196"/>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D3CB410-CC3E-9049-A4B4-E8C125690757}"/>
              </a:ext>
            </a:extLst>
          </p:cNvPr>
          <p:cNvSpPr>
            <a:spLocks noGrp="1"/>
          </p:cNvSpPr>
          <p:nvPr>
            <p:ph type="title"/>
          </p:nvPr>
        </p:nvSpPr>
        <p:spPr>
          <a:xfrm>
            <a:off x="3916043" y="2075504"/>
            <a:ext cx="4345588" cy="2042725"/>
          </a:xfrm>
        </p:spPr>
        <p:txBody>
          <a:bodyPr vert="horz" lIns="228600" tIns="228600" rIns="228600" bIns="0" rtlCol="0" anchor="b">
            <a:normAutofit/>
          </a:bodyPr>
          <a:lstStyle/>
          <a:p>
            <a:pPr>
              <a:lnSpc>
                <a:spcPct val="80000"/>
              </a:lnSpc>
            </a:pPr>
            <a:r>
              <a:rPr lang="en-US" sz="4400" dirty="0"/>
              <a:t>Conclusion</a:t>
            </a:r>
          </a:p>
        </p:txBody>
      </p:sp>
      <p:sp>
        <p:nvSpPr>
          <p:cNvPr id="3" name="Slide Number Placeholder 2">
            <a:extLst>
              <a:ext uri="{FF2B5EF4-FFF2-40B4-BE49-F238E27FC236}">
                <a16:creationId xmlns:a16="http://schemas.microsoft.com/office/drawing/2014/main" id="{7737B617-806F-A444-ADCB-D982D4847181}"/>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a:solidFill>
                  <a:srgbClr val="FFFFFE"/>
                </a:solidFill>
              </a:rPr>
              <a:pPr>
                <a:spcAft>
                  <a:spcPts val="600"/>
                </a:spcAft>
              </a:pPr>
              <a:t>32</a:t>
            </a:fld>
            <a:endParaRPr lang="en-US">
              <a:solidFill>
                <a:srgbClr val="FFFFFE"/>
              </a:solidFill>
            </a:endParaRPr>
          </a:p>
        </p:txBody>
      </p:sp>
    </p:spTree>
    <p:extLst>
      <p:ext uri="{BB962C8B-B14F-4D97-AF65-F5344CB8AC3E}">
        <p14:creationId xmlns:p14="http://schemas.microsoft.com/office/powerpoint/2010/main" val="4250216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77200290-13FE-7748-BDC1-9ABED07C27FE}"/>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kern="1200">
                <a:solidFill>
                  <a:schemeClr val="tx1"/>
                </a:solidFill>
                <a:latin typeface="+mn-lt"/>
                <a:ea typeface="+mn-ea"/>
                <a:cs typeface="+mn-cs"/>
              </a:rPr>
              <a:pPr>
                <a:spcAft>
                  <a:spcPts val="600"/>
                </a:spcAft>
              </a:pPr>
              <a:t>33</a:t>
            </a:fld>
            <a:endParaRPr lang="en-US" kern="1200">
              <a:solidFill>
                <a:schemeClr val="tx1"/>
              </a:solidFill>
              <a:latin typeface="+mn-lt"/>
              <a:ea typeface="+mn-ea"/>
              <a:cs typeface="+mn-cs"/>
            </a:endParaRPr>
          </a:p>
        </p:txBody>
      </p:sp>
      <p:sp>
        <p:nvSpPr>
          <p:cNvPr id="57" name="TextBox 56">
            <a:extLst>
              <a:ext uri="{FF2B5EF4-FFF2-40B4-BE49-F238E27FC236}">
                <a16:creationId xmlns:a16="http://schemas.microsoft.com/office/drawing/2014/main" id="{9E5BA2B9-101E-B148-9063-C031B1FC1FE7}"/>
              </a:ext>
            </a:extLst>
          </p:cNvPr>
          <p:cNvSpPr txBox="1"/>
          <p:nvPr/>
        </p:nvSpPr>
        <p:spPr>
          <a:xfrm>
            <a:off x="344630" y="799397"/>
            <a:ext cx="10909793" cy="1077218"/>
          </a:xfrm>
          <a:prstGeom prst="rect">
            <a:avLst/>
          </a:prstGeom>
          <a:noFill/>
          <a:ln>
            <a:solidFill>
              <a:schemeClr val="bg1"/>
            </a:solidFill>
          </a:ln>
        </p:spPr>
        <p:txBody>
          <a:bodyPr wrap="square" rtlCol="0">
            <a:spAutoFit/>
          </a:bodyPr>
          <a:lstStyle/>
          <a:p>
            <a:pPr lvl="0"/>
            <a:r>
              <a:rPr lang="en-US" sz="1600" dirty="0"/>
              <a:t>Using text reviews we predicted that the restaurant has an overall rating of approximately 4, and we confirm that our model can give us a good idea about sentiment towards any business with just text reviews because the actual rating of the restaurant is 4.5 and we were able to closely predict that with just a small sample of reviews. We could improve our prediction by analyzing all the reviews.</a:t>
            </a:r>
          </a:p>
        </p:txBody>
      </p:sp>
      <p:sp>
        <p:nvSpPr>
          <p:cNvPr id="59" name="TextBox 58">
            <a:extLst>
              <a:ext uri="{FF2B5EF4-FFF2-40B4-BE49-F238E27FC236}">
                <a16:creationId xmlns:a16="http://schemas.microsoft.com/office/drawing/2014/main" id="{EFAB0BAC-600B-FF49-8471-4641019A353C}"/>
              </a:ext>
            </a:extLst>
          </p:cNvPr>
          <p:cNvSpPr txBox="1"/>
          <p:nvPr/>
        </p:nvSpPr>
        <p:spPr>
          <a:xfrm>
            <a:off x="2818874" y="4805669"/>
            <a:ext cx="8781819"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3200" dirty="0">
                <a:solidFill>
                  <a:schemeClr val="bg1"/>
                </a:solidFill>
              </a:rPr>
              <a:t>Conclusion and Recommendation </a:t>
            </a:r>
          </a:p>
        </p:txBody>
      </p:sp>
      <p:sp>
        <p:nvSpPr>
          <p:cNvPr id="7" name="Down Arrow 6">
            <a:extLst>
              <a:ext uri="{FF2B5EF4-FFF2-40B4-BE49-F238E27FC236}">
                <a16:creationId xmlns:a16="http://schemas.microsoft.com/office/drawing/2014/main" id="{709E7958-16C5-8849-B777-AD686F972C82}"/>
              </a:ext>
            </a:extLst>
          </p:cNvPr>
          <p:cNvSpPr/>
          <p:nvPr/>
        </p:nvSpPr>
        <p:spPr>
          <a:xfrm>
            <a:off x="4324343" y="2043342"/>
            <a:ext cx="592671" cy="6078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D960AD2-05B8-9042-9770-D6979448B736}"/>
              </a:ext>
            </a:extLst>
          </p:cNvPr>
          <p:cNvSpPr txBox="1"/>
          <p:nvPr/>
        </p:nvSpPr>
        <p:spPr>
          <a:xfrm>
            <a:off x="452197" y="369893"/>
            <a:ext cx="1503926"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dirty="0"/>
              <a:t>Conclusion</a:t>
            </a:r>
          </a:p>
        </p:txBody>
      </p:sp>
      <p:sp>
        <p:nvSpPr>
          <p:cNvPr id="60" name="TextBox 59">
            <a:extLst>
              <a:ext uri="{FF2B5EF4-FFF2-40B4-BE49-F238E27FC236}">
                <a16:creationId xmlns:a16="http://schemas.microsoft.com/office/drawing/2014/main" id="{520703A9-F671-6245-8FA3-C390EB106D94}"/>
              </a:ext>
            </a:extLst>
          </p:cNvPr>
          <p:cNvSpPr txBox="1"/>
          <p:nvPr/>
        </p:nvSpPr>
        <p:spPr>
          <a:xfrm>
            <a:off x="465255" y="2640276"/>
            <a:ext cx="2913731"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dirty="0"/>
              <a:t>How is all of this useful?</a:t>
            </a:r>
          </a:p>
        </p:txBody>
      </p:sp>
      <p:sp>
        <p:nvSpPr>
          <p:cNvPr id="2" name="TextBox 1">
            <a:extLst>
              <a:ext uri="{FF2B5EF4-FFF2-40B4-BE49-F238E27FC236}">
                <a16:creationId xmlns:a16="http://schemas.microsoft.com/office/drawing/2014/main" id="{D71924BF-0503-BA7B-C77B-70353CE83388}"/>
              </a:ext>
            </a:extLst>
          </p:cNvPr>
          <p:cNvSpPr txBox="1"/>
          <p:nvPr/>
        </p:nvSpPr>
        <p:spPr>
          <a:xfrm>
            <a:off x="344631" y="3093375"/>
            <a:ext cx="10866177" cy="1815882"/>
          </a:xfrm>
          <a:prstGeom prst="rect">
            <a:avLst/>
          </a:prstGeom>
          <a:noFill/>
          <a:ln>
            <a:solidFill>
              <a:schemeClr val="bg1"/>
            </a:solidFill>
          </a:ln>
        </p:spPr>
        <p:txBody>
          <a:bodyPr wrap="square" rtlCol="0">
            <a:spAutoFit/>
          </a:bodyPr>
          <a:lstStyle/>
          <a:p>
            <a:pPr lvl="0"/>
            <a:r>
              <a:rPr lang="en-US" sz="1600" dirty="0"/>
              <a:t>We can use hundreds of thousands of online comments and text reviews posted by people on social media about any particular product, movie, service, business or Ad campaign to understand the overall feeling of public towards that. We can use this approach to better select and market our products and make data driven decisions. My recommendation will be to use the </a:t>
            </a:r>
            <a:r>
              <a:rPr lang="en-US" sz="1600" b="1" dirty="0"/>
              <a:t>RoBERTa</a:t>
            </a:r>
            <a:r>
              <a:rPr lang="en-US" sz="1600" dirty="0"/>
              <a:t> model to better understand the context and obtain an appropriate score, then use the </a:t>
            </a:r>
            <a:r>
              <a:rPr lang="en-US" sz="1600" b="1" dirty="0"/>
              <a:t>BERT</a:t>
            </a:r>
            <a:r>
              <a:rPr lang="en-US" sz="1600" dirty="0"/>
              <a:t> model to predict the rating of reviews with high accuracy .</a:t>
            </a:r>
          </a:p>
          <a:p>
            <a:pPr lvl="0"/>
            <a:endParaRPr lang="en-US" sz="1600" dirty="0"/>
          </a:p>
          <a:p>
            <a:pPr lvl="0"/>
            <a:r>
              <a:rPr lang="en-US" sz="1600" dirty="0"/>
              <a:t>This can help us deliver better services and increase profit margins among other things.</a:t>
            </a:r>
          </a:p>
        </p:txBody>
      </p:sp>
    </p:spTree>
    <p:extLst>
      <p:ext uri="{BB962C8B-B14F-4D97-AF65-F5344CB8AC3E}">
        <p14:creationId xmlns:p14="http://schemas.microsoft.com/office/powerpoint/2010/main" val="3368538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14836A48-4CAC-4A40-97EB-8ACA9B26A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6890A515-B90B-43BC-876F-580D2FC4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749B484-B143-40F7-896A-A20650EE47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D5ECC4BD-4D67-4CD5-9118-C8F95255E0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DFCF04F1-C8A9-4F23-B565-9B70C6D740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9964E85D-E8AC-4D3F-A3BC-E4D8DE608D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8FE670F7-87AE-49F1-AFCF-646DC0B69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2D394406-F17F-478D-9811-F133F3163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C929B1C0-F6D9-45BC-B41C-5BEBE9AD60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8CBC2023-5C0F-470C-A494-448A3088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F753F948-20A5-448F-A91B-30C3FA874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187C515D-FEE4-4EAD-A758-C09FC8898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55F8581B-27B7-42AB-B33F-69023D3B1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CBC2EB4A-D3CD-4347-AE09-347B7B10E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C35E0B18-828E-4F07-BC14-5B6EB8C283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D972FA4F-64D2-4E34-B234-7B2C363C4F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430AC742-FB30-4DCC-A9AC-92D107A34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C991F4A4-6C1A-486C-80A9-B653BC0ED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34F60AAA-3D77-4751-9A2C-27A680142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71A93347-D2EA-43A7-92CB-3BC1C8F43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A99EB955-34CE-4879-BB3E-19C017967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5" name="Picture 4" descr="Padlock on computer motherboard">
            <a:extLst>
              <a:ext uri="{FF2B5EF4-FFF2-40B4-BE49-F238E27FC236}">
                <a16:creationId xmlns:a16="http://schemas.microsoft.com/office/drawing/2014/main" id="{DA5344BD-12DE-4CC2-AFB2-6521D86B1593}"/>
              </a:ext>
            </a:extLst>
          </p:cNvPr>
          <p:cNvPicPr>
            <a:picLocks noChangeAspect="1"/>
          </p:cNvPicPr>
          <p:nvPr/>
        </p:nvPicPr>
        <p:blipFill rotWithShape="1">
          <a:blip r:embed="rId3"/>
          <a:srcRect r="-1" b="15728"/>
          <a:stretch/>
        </p:blipFill>
        <p:spPr>
          <a:xfrm>
            <a:off x="0" y="12732"/>
            <a:ext cx="12191675" cy="6858000"/>
          </a:xfrm>
          <a:prstGeom prst="rect">
            <a:avLst/>
          </a:prstGeom>
        </p:spPr>
      </p:pic>
      <p:grpSp>
        <p:nvGrpSpPr>
          <p:cNvPr id="59" name="Group 58">
            <a:extLst>
              <a:ext uri="{FF2B5EF4-FFF2-40B4-BE49-F238E27FC236}">
                <a16:creationId xmlns:a16="http://schemas.microsoft.com/office/drawing/2014/main" id="{99502C85-D694-4534-81D2-BE2E52612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33747" y="1186483"/>
            <a:ext cx="4510627" cy="4477933"/>
            <a:chOff x="3833747" y="1186483"/>
            <a:chExt cx="4510627" cy="4477933"/>
          </a:xfrm>
        </p:grpSpPr>
        <p:sp>
          <p:nvSpPr>
            <p:cNvPr id="60" name="Rectangle 59">
              <a:extLst>
                <a:ext uri="{FF2B5EF4-FFF2-40B4-BE49-F238E27FC236}">
                  <a16:creationId xmlns:a16="http://schemas.microsoft.com/office/drawing/2014/main" id="{070D54E8-5694-4275-AC73-041D919D5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7681" y="1186483"/>
              <a:ext cx="4506693" cy="71618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085E5B83-AB95-4571-B7AE-841A0D5F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63AAECE-705E-4B7A-B758-B9CEB30C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3747" y="1991156"/>
              <a:ext cx="4510180" cy="3322196"/>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D3CB410-CC3E-9049-A4B4-E8C125690757}"/>
              </a:ext>
            </a:extLst>
          </p:cNvPr>
          <p:cNvSpPr>
            <a:spLocks noGrp="1"/>
          </p:cNvSpPr>
          <p:nvPr>
            <p:ph type="title"/>
          </p:nvPr>
        </p:nvSpPr>
        <p:spPr>
          <a:xfrm>
            <a:off x="3916043" y="2075504"/>
            <a:ext cx="4345588" cy="2042725"/>
          </a:xfrm>
        </p:spPr>
        <p:txBody>
          <a:bodyPr vert="horz" lIns="228600" tIns="228600" rIns="228600" bIns="0" rtlCol="0" anchor="b">
            <a:normAutofit/>
          </a:bodyPr>
          <a:lstStyle/>
          <a:p>
            <a:pPr>
              <a:lnSpc>
                <a:spcPct val="80000"/>
              </a:lnSpc>
            </a:pPr>
            <a:r>
              <a:rPr lang="en-US" sz="4200" dirty="0"/>
              <a:t>Appendix</a:t>
            </a:r>
          </a:p>
        </p:txBody>
      </p:sp>
      <p:sp>
        <p:nvSpPr>
          <p:cNvPr id="3" name="Slide Number Placeholder 2">
            <a:extLst>
              <a:ext uri="{FF2B5EF4-FFF2-40B4-BE49-F238E27FC236}">
                <a16:creationId xmlns:a16="http://schemas.microsoft.com/office/drawing/2014/main" id="{7737B617-806F-A444-ADCB-D982D4847181}"/>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a:solidFill>
                  <a:srgbClr val="FFFFFE"/>
                </a:solidFill>
              </a:rPr>
              <a:pPr>
                <a:spcAft>
                  <a:spcPts val="600"/>
                </a:spcAft>
              </a:pPr>
              <a:t>34</a:t>
            </a:fld>
            <a:endParaRPr lang="en-US">
              <a:solidFill>
                <a:srgbClr val="FFFFFE"/>
              </a:solidFill>
            </a:endParaRPr>
          </a:p>
        </p:txBody>
      </p:sp>
    </p:spTree>
    <p:extLst>
      <p:ext uri="{BB962C8B-B14F-4D97-AF65-F5344CB8AC3E}">
        <p14:creationId xmlns:p14="http://schemas.microsoft.com/office/powerpoint/2010/main" val="1711087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89A1FB17-99D6-7D4F-AED5-090E6DB450B4}"/>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kern="1200">
                <a:solidFill>
                  <a:schemeClr val="tx1"/>
                </a:solidFill>
                <a:latin typeface="+mn-lt"/>
                <a:ea typeface="+mn-ea"/>
                <a:cs typeface="+mn-cs"/>
              </a:rPr>
              <a:pPr>
                <a:spcAft>
                  <a:spcPts val="600"/>
                </a:spcAft>
              </a:pPr>
              <a:t>35</a:t>
            </a:fld>
            <a:endParaRPr lang="en-US" kern="1200">
              <a:solidFill>
                <a:schemeClr val="tx1"/>
              </a:solidFill>
              <a:latin typeface="+mn-lt"/>
              <a:ea typeface="+mn-ea"/>
              <a:cs typeface="+mn-cs"/>
            </a:endParaRPr>
          </a:p>
        </p:txBody>
      </p:sp>
      <p:sp>
        <p:nvSpPr>
          <p:cNvPr id="57" name="TextBox 56">
            <a:extLst>
              <a:ext uri="{FF2B5EF4-FFF2-40B4-BE49-F238E27FC236}">
                <a16:creationId xmlns:a16="http://schemas.microsoft.com/office/drawing/2014/main" id="{A5666B9E-8F80-0D4C-ACC9-8E603CAEA4AB}"/>
              </a:ext>
            </a:extLst>
          </p:cNvPr>
          <p:cNvSpPr txBox="1"/>
          <p:nvPr/>
        </p:nvSpPr>
        <p:spPr>
          <a:xfrm>
            <a:off x="2818874" y="4805669"/>
            <a:ext cx="8781819"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3200" dirty="0">
                <a:solidFill>
                  <a:schemeClr val="bg1"/>
                </a:solidFill>
              </a:rPr>
              <a:t>Function for making predictions</a:t>
            </a:r>
          </a:p>
        </p:txBody>
      </p:sp>
      <p:pic>
        <p:nvPicPr>
          <p:cNvPr id="3" name="Picture 2">
            <a:extLst>
              <a:ext uri="{FF2B5EF4-FFF2-40B4-BE49-F238E27FC236}">
                <a16:creationId xmlns:a16="http://schemas.microsoft.com/office/drawing/2014/main" id="{D47BBA9F-905E-1905-3ED1-699C3EFDB27E}"/>
              </a:ext>
            </a:extLst>
          </p:cNvPr>
          <p:cNvPicPr>
            <a:picLocks noChangeAspect="1"/>
          </p:cNvPicPr>
          <p:nvPr/>
        </p:nvPicPr>
        <p:blipFill>
          <a:blip r:embed="rId2"/>
          <a:stretch>
            <a:fillRect/>
          </a:stretch>
        </p:blipFill>
        <p:spPr>
          <a:xfrm>
            <a:off x="599014" y="743022"/>
            <a:ext cx="10906125" cy="3709514"/>
          </a:xfrm>
          <a:prstGeom prst="rect">
            <a:avLst/>
          </a:prstGeom>
        </p:spPr>
      </p:pic>
    </p:spTree>
    <p:extLst>
      <p:ext uri="{BB962C8B-B14F-4D97-AF65-F5344CB8AC3E}">
        <p14:creationId xmlns:p14="http://schemas.microsoft.com/office/powerpoint/2010/main" val="2361437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8" name="Freeform: Shape 5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 name="Slide Number Placeholder 3">
            <a:extLst>
              <a:ext uri="{FF2B5EF4-FFF2-40B4-BE49-F238E27FC236}">
                <a16:creationId xmlns:a16="http://schemas.microsoft.com/office/drawing/2014/main" id="{89F74ABA-392B-E242-9A80-8D71574A2CC5}"/>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1000" b="0" i="0" u="none" strike="noStrike" kern="1200" cap="none" spc="0" normalizeH="0" baseline="0" noProof="0">
                <a:ln>
                  <a:noFill/>
                </a:ln>
                <a:solidFill>
                  <a:prstClr val="black"/>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36</a:t>
            </a:fld>
            <a:endParaRPr kumimoji="0" lang="en-US" sz="10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7" name="TextBox 56">
            <a:extLst>
              <a:ext uri="{FF2B5EF4-FFF2-40B4-BE49-F238E27FC236}">
                <a16:creationId xmlns:a16="http://schemas.microsoft.com/office/drawing/2014/main" id="{6B3A4D30-A06E-C948-BF5D-D93B087403E7}"/>
              </a:ext>
            </a:extLst>
          </p:cNvPr>
          <p:cNvSpPr txBox="1"/>
          <p:nvPr/>
        </p:nvSpPr>
        <p:spPr>
          <a:xfrm>
            <a:off x="599014" y="4805669"/>
            <a:ext cx="11001679" cy="1770300"/>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120000"/>
              </a:lnSpc>
              <a:spcBef>
                <a:spcPts val="0"/>
              </a:spcBef>
              <a:spcAft>
                <a:spcPts val="600"/>
              </a:spcAft>
              <a:buClr>
                <a:srgbClr val="4A66AC"/>
              </a:buClr>
              <a:buSzPct val="110000"/>
              <a:buFont typeface="Wingdings" panose="05000000000000000000" pitchFamily="2" charset="2"/>
              <a:buChar char="§"/>
              <a:tabLst/>
              <a:defRPr/>
            </a:pPr>
            <a:r>
              <a:rPr kumimoji="0" lang="en-US" sz="2400" b="0" i="0" u="none" strike="noStrike" kern="1200" cap="none" spc="0" normalizeH="0" baseline="0" noProof="0" dirty="0">
                <a:ln>
                  <a:noFill/>
                </a:ln>
                <a:solidFill>
                  <a:prstClr val="white"/>
                </a:solidFill>
                <a:effectLst/>
                <a:uLnTx/>
                <a:uFillTx/>
                <a:latin typeface="Rockwell" panose="02060603020205020403"/>
                <a:ea typeface="+mn-ea"/>
                <a:cs typeface="+mn-cs"/>
              </a:rPr>
              <a:t>Predictions Examples using our Custom Predictions Function</a:t>
            </a:r>
          </a:p>
        </p:txBody>
      </p:sp>
      <p:sp>
        <p:nvSpPr>
          <p:cNvPr id="59" name="TextBox 58">
            <a:extLst>
              <a:ext uri="{FF2B5EF4-FFF2-40B4-BE49-F238E27FC236}">
                <a16:creationId xmlns:a16="http://schemas.microsoft.com/office/drawing/2014/main" id="{FA4BC489-2FC0-6D47-9513-817386CF90C2}"/>
              </a:ext>
            </a:extLst>
          </p:cNvPr>
          <p:cNvSpPr txBox="1"/>
          <p:nvPr/>
        </p:nvSpPr>
        <p:spPr>
          <a:xfrm>
            <a:off x="93945" y="992401"/>
            <a:ext cx="3687633" cy="341632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We can use this function in the future to make predictions on any review to analyze the sentiment of the user and learn their opinion quantitatively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This function can also be used to deploy a simple web app that works for a single review at a time or a batch </a:t>
            </a:r>
            <a:r>
              <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rPr>
              <a:t>of multiple reviews</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a:t>
            </a:r>
          </a:p>
        </p:txBody>
      </p:sp>
      <p:sp>
        <p:nvSpPr>
          <p:cNvPr id="29" name="Right Arrow 28">
            <a:extLst>
              <a:ext uri="{FF2B5EF4-FFF2-40B4-BE49-F238E27FC236}">
                <a16:creationId xmlns:a16="http://schemas.microsoft.com/office/drawing/2014/main" id="{1F574310-C99D-984A-AEB8-F3950C009067}"/>
              </a:ext>
            </a:extLst>
          </p:cNvPr>
          <p:cNvSpPr/>
          <p:nvPr/>
        </p:nvSpPr>
        <p:spPr>
          <a:xfrm>
            <a:off x="3989287" y="2444478"/>
            <a:ext cx="677567" cy="439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Picture 4">
            <a:extLst>
              <a:ext uri="{FF2B5EF4-FFF2-40B4-BE49-F238E27FC236}">
                <a16:creationId xmlns:a16="http://schemas.microsoft.com/office/drawing/2014/main" id="{7B41BD21-9B75-B243-9398-5BD925AAE96A}"/>
              </a:ext>
            </a:extLst>
          </p:cNvPr>
          <p:cNvPicPr>
            <a:picLocks noChangeAspect="1"/>
          </p:cNvPicPr>
          <p:nvPr/>
        </p:nvPicPr>
        <p:blipFill>
          <a:blip r:embed="rId2"/>
          <a:stretch>
            <a:fillRect/>
          </a:stretch>
        </p:blipFill>
        <p:spPr>
          <a:xfrm>
            <a:off x="4780420" y="992401"/>
            <a:ext cx="6603860" cy="3493874"/>
          </a:xfrm>
          <a:prstGeom prst="rect">
            <a:avLst/>
          </a:prstGeom>
        </p:spPr>
      </p:pic>
    </p:spTree>
    <p:extLst>
      <p:ext uri="{BB962C8B-B14F-4D97-AF65-F5344CB8AC3E}">
        <p14:creationId xmlns:p14="http://schemas.microsoft.com/office/powerpoint/2010/main" val="110678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10FF9574-4BBE-4B5A-9920-0D96448AB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0D19D840-F28A-4F4B-9E56-A359BFE1E0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7" name="Freeform 5">
              <a:extLst>
                <a:ext uri="{FF2B5EF4-FFF2-40B4-BE49-F238E27FC236}">
                  <a16:creationId xmlns:a16="http://schemas.microsoft.com/office/drawing/2014/main" id="{EE4956D5-1308-4A92-84AB-725AC0CEA9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6">
              <a:extLst>
                <a:ext uri="{FF2B5EF4-FFF2-40B4-BE49-F238E27FC236}">
                  <a16:creationId xmlns:a16="http://schemas.microsoft.com/office/drawing/2014/main" id="{E24ADD62-39A9-4CFD-83FB-1A2A9E6A3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7">
              <a:extLst>
                <a:ext uri="{FF2B5EF4-FFF2-40B4-BE49-F238E27FC236}">
                  <a16:creationId xmlns:a16="http://schemas.microsoft.com/office/drawing/2014/main" id="{8463B8AB-FFD0-4F4E-97A7-71E7B0750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48624222-B223-42C6-AED9-0DDCC0E92D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9">
              <a:extLst>
                <a:ext uri="{FF2B5EF4-FFF2-40B4-BE49-F238E27FC236}">
                  <a16:creationId xmlns:a16="http://schemas.microsoft.com/office/drawing/2014/main" id="{66402327-B972-405E-86E5-37CA916909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0">
              <a:extLst>
                <a:ext uri="{FF2B5EF4-FFF2-40B4-BE49-F238E27FC236}">
                  <a16:creationId xmlns:a16="http://schemas.microsoft.com/office/drawing/2014/main" id="{3EACDFAD-0B29-4DC7-9558-C7F01D406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1">
              <a:extLst>
                <a:ext uri="{FF2B5EF4-FFF2-40B4-BE49-F238E27FC236}">
                  <a16:creationId xmlns:a16="http://schemas.microsoft.com/office/drawing/2014/main" id="{318E91E3-D875-4FA6-B04D-5FB3B54CFA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2">
              <a:extLst>
                <a:ext uri="{FF2B5EF4-FFF2-40B4-BE49-F238E27FC236}">
                  <a16:creationId xmlns:a16="http://schemas.microsoft.com/office/drawing/2014/main" id="{A3AB8C62-DE30-44AA-81AA-CA515B9D7B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3">
              <a:extLst>
                <a:ext uri="{FF2B5EF4-FFF2-40B4-BE49-F238E27FC236}">
                  <a16:creationId xmlns:a16="http://schemas.microsoft.com/office/drawing/2014/main" id="{6B714CE5-F791-4014-832A-A1A33673E7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4">
              <a:extLst>
                <a:ext uri="{FF2B5EF4-FFF2-40B4-BE49-F238E27FC236}">
                  <a16:creationId xmlns:a16="http://schemas.microsoft.com/office/drawing/2014/main" id="{A0019FA7-A14A-46B0-BA4D-2ECE46F99F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5">
              <a:extLst>
                <a:ext uri="{FF2B5EF4-FFF2-40B4-BE49-F238E27FC236}">
                  <a16:creationId xmlns:a16="http://schemas.microsoft.com/office/drawing/2014/main" id="{59BE6DD9-6F0E-485F-AA13-87368CC193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6">
              <a:extLst>
                <a:ext uri="{FF2B5EF4-FFF2-40B4-BE49-F238E27FC236}">
                  <a16:creationId xmlns:a16="http://schemas.microsoft.com/office/drawing/2014/main" id="{15E16BC9-44D4-48E9-9796-47D551C6F2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
              <a:extLst>
                <a:ext uri="{FF2B5EF4-FFF2-40B4-BE49-F238E27FC236}">
                  <a16:creationId xmlns:a16="http://schemas.microsoft.com/office/drawing/2014/main" id="{FC2B231E-335D-4DBC-A3C8-97A3142B6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8">
              <a:extLst>
                <a:ext uri="{FF2B5EF4-FFF2-40B4-BE49-F238E27FC236}">
                  <a16:creationId xmlns:a16="http://schemas.microsoft.com/office/drawing/2014/main" id="{B409A89A-81E0-4970-903A-F1B63A3AEE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9">
              <a:extLst>
                <a:ext uri="{FF2B5EF4-FFF2-40B4-BE49-F238E27FC236}">
                  <a16:creationId xmlns:a16="http://schemas.microsoft.com/office/drawing/2014/main" id="{D51E21BD-01CF-4CD7-B2E8-733CCB689B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20">
              <a:extLst>
                <a:ext uri="{FF2B5EF4-FFF2-40B4-BE49-F238E27FC236}">
                  <a16:creationId xmlns:a16="http://schemas.microsoft.com/office/drawing/2014/main" id="{AF58A38F-B707-4881-9D52-56A2540912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21">
              <a:extLst>
                <a:ext uri="{FF2B5EF4-FFF2-40B4-BE49-F238E27FC236}">
                  <a16:creationId xmlns:a16="http://schemas.microsoft.com/office/drawing/2014/main" id="{EFC13ED3-F231-46F5-A635-55EC57BA6D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22">
              <a:extLst>
                <a:ext uri="{FF2B5EF4-FFF2-40B4-BE49-F238E27FC236}">
                  <a16:creationId xmlns:a16="http://schemas.microsoft.com/office/drawing/2014/main" id="{3EA0FBDF-5C64-45F9-8420-0885C9786D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3">
              <a:extLst>
                <a:ext uri="{FF2B5EF4-FFF2-40B4-BE49-F238E27FC236}">
                  <a16:creationId xmlns:a16="http://schemas.microsoft.com/office/drawing/2014/main" id="{EF89000D-D460-4445-902C-1295BE1C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4">
              <a:extLst>
                <a:ext uri="{FF2B5EF4-FFF2-40B4-BE49-F238E27FC236}">
                  <a16:creationId xmlns:a16="http://schemas.microsoft.com/office/drawing/2014/main" id="{4740DDAD-5A76-4B9C-B759-755C93823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5">
              <a:extLst>
                <a:ext uri="{FF2B5EF4-FFF2-40B4-BE49-F238E27FC236}">
                  <a16:creationId xmlns:a16="http://schemas.microsoft.com/office/drawing/2014/main" id="{A0A6A5DB-BC5B-418E-82C2-DB209996F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9" name="Group 118">
            <a:extLst>
              <a:ext uri="{FF2B5EF4-FFF2-40B4-BE49-F238E27FC236}">
                <a16:creationId xmlns:a16="http://schemas.microsoft.com/office/drawing/2014/main" id="{8E84DC5A-B3A9-4053-AAF4-0187449EC7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20" name="Rectangle 119">
              <a:extLst>
                <a:ext uri="{FF2B5EF4-FFF2-40B4-BE49-F238E27FC236}">
                  <a16:creationId xmlns:a16="http://schemas.microsoft.com/office/drawing/2014/main" id="{A781795C-C365-4C33-A2C9-61361F76E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Isosceles Triangle 22">
              <a:extLst>
                <a:ext uri="{FF2B5EF4-FFF2-40B4-BE49-F238E27FC236}">
                  <a16:creationId xmlns:a16="http://schemas.microsoft.com/office/drawing/2014/main" id="{68418604-2B82-460D-9DF0-1E190D436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21">
              <a:extLst>
                <a:ext uri="{FF2B5EF4-FFF2-40B4-BE49-F238E27FC236}">
                  <a16:creationId xmlns:a16="http://schemas.microsoft.com/office/drawing/2014/main" id="{4A1EBE07-F4F4-4B31-813B-1104310C7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09509C9-63C5-E844-A2C2-BC0E9D0116F6}"/>
              </a:ext>
            </a:extLst>
          </p:cNvPr>
          <p:cNvSpPr>
            <a:spLocks noGrp="1"/>
          </p:cNvSpPr>
          <p:nvPr>
            <p:ph type="title"/>
          </p:nvPr>
        </p:nvSpPr>
        <p:spPr>
          <a:xfrm>
            <a:off x="888631" y="2358391"/>
            <a:ext cx="3498979" cy="2453676"/>
          </a:xfrm>
        </p:spPr>
        <p:txBody>
          <a:bodyPr>
            <a:normAutofit/>
          </a:bodyPr>
          <a:lstStyle/>
          <a:p>
            <a:r>
              <a:rPr lang="en-US" dirty="0"/>
              <a:t>Dataset 1</a:t>
            </a:r>
            <a:br>
              <a:rPr lang="en-US" dirty="0"/>
            </a:br>
            <a:r>
              <a:rPr lang="en-US" dirty="0"/>
              <a:t>Reviews.csv </a:t>
            </a:r>
          </a:p>
        </p:txBody>
      </p:sp>
      <p:sp>
        <p:nvSpPr>
          <p:cNvPr id="4" name="Slide Number Placeholder 3">
            <a:extLst>
              <a:ext uri="{FF2B5EF4-FFF2-40B4-BE49-F238E27FC236}">
                <a16:creationId xmlns:a16="http://schemas.microsoft.com/office/drawing/2014/main" id="{06ADF215-3DD4-D542-AE33-3C10A7952933}"/>
              </a:ext>
            </a:extLst>
          </p:cNvPr>
          <p:cNvSpPr>
            <a:spLocks noGrp="1"/>
          </p:cNvSpPr>
          <p:nvPr>
            <p:ph type="sldNum" sz="quarter" idx="12"/>
          </p:nvPr>
        </p:nvSpPr>
        <p:spPr>
          <a:xfrm>
            <a:off x="10469880" y="320040"/>
            <a:ext cx="914400" cy="320040"/>
          </a:xfrm>
        </p:spPr>
        <p:txBody>
          <a:bodyPr>
            <a:normAutofit/>
          </a:bodyPr>
          <a:lstStyle/>
          <a:p>
            <a:pPr>
              <a:spcAft>
                <a:spcPts val="600"/>
              </a:spcAft>
            </a:pPr>
            <a:fld id="{D57F1E4F-1CFF-5643-939E-217C01CDF565}" type="slidenum">
              <a:rPr lang="en-US" smtClean="0"/>
              <a:pPr>
                <a:spcAft>
                  <a:spcPts val="600"/>
                </a:spcAft>
              </a:pPr>
              <a:t>4</a:t>
            </a:fld>
            <a:endParaRPr lang="en-US"/>
          </a:p>
        </p:txBody>
      </p:sp>
      <p:sp>
        <p:nvSpPr>
          <p:cNvPr id="124" name="Rectangle 123">
            <a:extLst>
              <a:ext uri="{FF2B5EF4-FFF2-40B4-BE49-F238E27FC236}">
                <a16:creationId xmlns:a16="http://schemas.microsoft.com/office/drawing/2014/main" id="{44CA19CC-FE96-4CE9-9916-F4E2F70D3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8578" y="4265969"/>
            <a:ext cx="6275702" cy="1783994"/>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724C825-D212-704C-B8B4-8DDDD7D08067}"/>
              </a:ext>
            </a:extLst>
          </p:cNvPr>
          <p:cNvSpPr/>
          <p:nvPr/>
        </p:nvSpPr>
        <p:spPr>
          <a:xfrm>
            <a:off x="3203482" y="3043024"/>
            <a:ext cx="480879" cy="49377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
            <a:extLst>
              <a:ext uri="{FF2B5EF4-FFF2-40B4-BE49-F238E27FC236}">
                <a16:creationId xmlns:a16="http://schemas.microsoft.com/office/drawing/2014/main" id="{FB9BC733-00C3-1947-8F44-D488E9999BD3}"/>
              </a:ext>
            </a:extLst>
          </p:cNvPr>
          <p:cNvSpPr>
            <a:spLocks noChangeArrowheads="1"/>
          </p:cNvSpPr>
          <p:nvPr/>
        </p:nvSpPr>
        <p:spPr bwMode="auto">
          <a:xfrm>
            <a:off x="5527675" y="795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 name="TextBox 146">
            <a:extLst>
              <a:ext uri="{FF2B5EF4-FFF2-40B4-BE49-F238E27FC236}">
                <a16:creationId xmlns:a16="http://schemas.microsoft.com/office/drawing/2014/main" id="{BC8E3FDA-7578-F649-B30D-A4617BB33947}"/>
              </a:ext>
            </a:extLst>
          </p:cNvPr>
          <p:cNvSpPr txBox="1"/>
          <p:nvPr/>
        </p:nvSpPr>
        <p:spPr>
          <a:xfrm>
            <a:off x="4835254" y="1015343"/>
            <a:ext cx="515515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568,454 data samples</a:t>
            </a:r>
          </a:p>
          <a:p>
            <a:pPr marL="285750" indent="-285750">
              <a:buFont typeface="Arial" panose="020B0604020202020204" pitchFamily="34" charset="0"/>
              <a:buChar char="•"/>
            </a:pPr>
            <a:r>
              <a:rPr lang="en-US" sz="1600" dirty="0"/>
              <a:t>10 variables (5 num,  5 cat)</a:t>
            </a:r>
          </a:p>
        </p:txBody>
      </p:sp>
      <p:pic>
        <p:nvPicPr>
          <p:cNvPr id="7" name="Picture 6">
            <a:extLst>
              <a:ext uri="{FF2B5EF4-FFF2-40B4-BE49-F238E27FC236}">
                <a16:creationId xmlns:a16="http://schemas.microsoft.com/office/drawing/2014/main" id="{24AF78F1-306B-E45F-1F28-05F3AB7ED8FA}"/>
              </a:ext>
            </a:extLst>
          </p:cNvPr>
          <p:cNvPicPr>
            <a:picLocks noChangeAspect="1"/>
          </p:cNvPicPr>
          <p:nvPr/>
        </p:nvPicPr>
        <p:blipFill>
          <a:blip r:embed="rId3"/>
          <a:stretch>
            <a:fillRect/>
          </a:stretch>
        </p:blipFill>
        <p:spPr>
          <a:xfrm>
            <a:off x="4892134" y="1699589"/>
            <a:ext cx="6823618" cy="4570577"/>
          </a:xfrm>
          <a:prstGeom prst="rect">
            <a:avLst/>
          </a:prstGeom>
        </p:spPr>
      </p:pic>
    </p:spTree>
    <p:extLst>
      <p:ext uri="{BB962C8B-B14F-4D97-AF65-F5344CB8AC3E}">
        <p14:creationId xmlns:p14="http://schemas.microsoft.com/office/powerpoint/2010/main" val="313638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8" name="Freeform: Shape 57">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E7578C26-77D8-CE40-BCC2-6CE4FCD8EE8B}"/>
              </a:ext>
            </a:extLst>
          </p:cNvPr>
          <p:cNvSpPr txBox="1"/>
          <p:nvPr/>
        </p:nvSpPr>
        <p:spPr>
          <a:xfrm>
            <a:off x="2818874" y="4681941"/>
            <a:ext cx="8660865"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3200" dirty="0"/>
              <a:t>Reviews.csv – Selected Columns(head5)</a:t>
            </a:r>
          </a:p>
        </p:txBody>
      </p:sp>
      <p:pic>
        <p:nvPicPr>
          <p:cNvPr id="4" name="Picture 3">
            <a:extLst>
              <a:ext uri="{FF2B5EF4-FFF2-40B4-BE49-F238E27FC236}">
                <a16:creationId xmlns:a16="http://schemas.microsoft.com/office/drawing/2014/main" id="{02B53468-EDD2-B84B-3F29-D76236B39316}"/>
              </a:ext>
            </a:extLst>
          </p:cNvPr>
          <p:cNvPicPr>
            <a:picLocks noChangeAspect="1"/>
          </p:cNvPicPr>
          <p:nvPr/>
        </p:nvPicPr>
        <p:blipFill>
          <a:blip r:embed="rId3"/>
          <a:stretch>
            <a:fillRect/>
          </a:stretch>
        </p:blipFill>
        <p:spPr>
          <a:xfrm>
            <a:off x="668565" y="189941"/>
            <a:ext cx="10852984" cy="3841118"/>
          </a:xfrm>
          <a:prstGeom prst="rect">
            <a:avLst/>
          </a:prstGeom>
        </p:spPr>
      </p:pic>
    </p:spTree>
    <p:extLst>
      <p:ext uri="{BB962C8B-B14F-4D97-AF65-F5344CB8AC3E}">
        <p14:creationId xmlns:p14="http://schemas.microsoft.com/office/powerpoint/2010/main" val="152903491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AFFB-EC60-E949-8772-D857524DCB37}"/>
              </a:ext>
            </a:extLst>
          </p:cNvPr>
          <p:cNvSpPr>
            <a:spLocks noGrp="1"/>
          </p:cNvSpPr>
          <p:nvPr>
            <p:ph type="title"/>
          </p:nvPr>
        </p:nvSpPr>
        <p:spPr/>
        <p:txBody>
          <a:bodyPr/>
          <a:lstStyle/>
          <a:p>
            <a:r>
              <a:rPr lang="en-US" dirty="0"/>
              <a:t>Data Processing</a:t>
            </a:r>
          </a:p>
        </p:txBody>
      </p:sp>
      <p:sp>
        <p:nvSpPr>
          <p:cNvPr id="4" name="Slide Number Placeholder 3">
            <a:extLst>
              <a:ext uri="{FF2B5EF4-FFF2-40B4-BE49-F238E27FC236}">
                <a16:creationId xmlns:a16="http://schemas.microsoft.com/office/drawing/2014/main" id="{E595E4DF-7170-7C4D-9CBE-9E1C0EC0DBA2}"/>
              </a:ext>
            </a:extLst>
          </p:cNvPr>
          <p:cNvSpPr>
            <a:spLocks noGrp="1"/>
          </p:cNvSpPr>
          <p:nvPr>
            <p:ph type="sldNum" sz="quarter" idx="12"/>
          </p:nvPr>
        </p:nvSpPr>
        <p:spPr/>
        <p:txBody>
          <a:bodyPr/>
          <a:lstStyle/>
          <a:p>
            <a:fld id="{D57F1E4F-1CFF-5643-939E-217C01CDF565}" type="slidenum">
              <a:rPr lang="en-US" smtClean="0"/>
              <a:pPr/>
              <a:t>6</a:t>
            </a:fld>
            <a:endParaRPr lang="en-US" dirty="0"/>
          </a:p>
        </p:txBody>
      </p:sp>
      <p:graphicFrame>
        <p:nvGraphicFramePr>
          <p:cNvPr id="7" name="Table 6">
            <a:extLst>
              <a:ext uri="{FF2B5EF4-FFF2-40B4-BE49-F238E27FC236}">
                <a16:creationId xmlns:a16="http://schemas.microsoft.com/office/drawing/2014/main" id="{8DFBF6D5-A6E3-DF3F-F084-FE5B2FBCE784}"/>
              </a:ext>
            </a:extLst>
          </p:cNvPr>
          <p:cNvGraphicFramePr>
            <a:graphicFrameLocks noGrp="1"/>
          </p:cNvGraphicFramePr>
          <p:nvPr>
            <p:extLst>
              <p:ext uri="{D42A27DB-BD31-4B8C-83A1-F6EECF244321}">
                <p14:modId xmlns:p14="http://schemas.microsoft.com/office/powerpoint/2010/main" val="2964500551"/>
              </p:ext>
            </p:extLst>
          </p:nvPr>
        </p:nvGraphicFramePr>
        <p:xfrm>
          <a:off x="4714503" y="1306286"/>
          <a:ext cx="7065817" cy="4572000"/>
        </p:xfrm>
        <a:graphic>
          <a:graphicData uri="http://schemas.openxmlformats.org/drawingml/2006/table">
            <a:tbl>
              <a:tblPr firstRow="1" firstCol="1" bandRow="1">
                <a:tableStyleId>{5C22544A-7EE6-4342-B048-85BDC9FD1C3A}</a:tableStyleId>
              </a:tblPr>
              <a:tblGrid>
                <a:gridCol w="812381">
                  <a:extLst>
                    <a:ext uri="{9D8B030D-6E8A-4147-A177-3AD203B41FA5}">
                      <a16:colId xmlns:a16="http://schemas.microsoft.com/office/drawing/2014/main" val="2710266857"/>
                    </a:ext>
                  </a:extLst>
                </a:gridCol>
                <a:gridCol w="1700330">
                  <a:extLst>
                    <a:ext uri="{9D8B030D-6E8A-4147-A177-3AD203B41FA5}">
                      <a16:colId xmlns:a16="http://schemas.microsoft.com/office/drawing/2014/main" val="4093316218"/>
                    </a:ext>
                  </a:extLst>
                </a:gridCol>
                <a:gridCol w="1360264">
                  <a:extLst>
                    <a:ext uri="{9D8B030D-6E8A-4147-A177-3AD203B41FA5}">
                      <a16:colId xmlns:a16="http://schemas.microsoft.com/office/drawing/2014/main" val="1045580321"/>
                    </a:ext>
                  </a:extLst>
                </a:gridCol>
                <a:gridCol w="1779679">
                  <a:extLst>
                    <a:ext uri="{9D8B030D-6E8A-4147-A177-3AD203B41FA5}">
                      <a16:colId xmlns:a16="http://schemas.microsoft.com/office/drawing/2014/main" val="1254846270"/>
                    </a:ext>
                  </a:extLst>
                </a:gridCol>
                <a:gridCol w="1413163">
                  <a:extLst>
                    <a:ext uri="{9D8B030D-6E8A-4147-A177-3AD203B41FA5}">
                      <a16:colId xmlns:a16="http://schemas.microsoft.com/office/drawing/2014/main" val="2702326629"/>
                    </a:ext>
                  </a:extLst>
                </a:gridCol>
              </a:tblGrid>
              <a:tr h="566133">
                <a:tc>
                  <a:txBody>
                    <a:bodyPr/>
                    <a:lstStyle/>
                    <a:p>
                      <a:pPr marL="0" marR="0">
                        <a:lnSpc>
                          <a:spcPct val="107000"/>
                        </a:lnSpc>
                        <a:spcBef>
                          <a:spcPts val="0"/>
                        </a:spcBef>
                        <a:spcAft>
                          <a:spcPts val="0"/>
                        </a:spcAft>
                      </a:pPr>
                      <a:r>
                        <a:rPr lang="en-US" sz="1200" kern="100">
                          <a:effectLst/>
                        </a:rPr>
                        <a:t>Steps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Action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Variable Names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effectLst/>
                        </a:rPr>
                        <a:t>Detail Explanation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effectLst/>
                        </a:rPr>
                        <a:t>Dataset Name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0707128"/>
                  </a:ext>
                </a:extLst>
              </a:tr>
              <a:tr h="1146578">
                <a:tc>
                  <a:txBody>
                    <a:bodyPr/>
                    <a:lstStyle/>
                    <a:p>
                      <a:pPr marL="0" marR="0">
                        <a:lnSpc>
                          <a:spcPct val="107000"/>
                        </a:lnSpc>
                        <a:spcBef>
                          <a:spcPts val="0"/>
                        </a:spcBef>
                        <a:spcAft>
                          <a:spcPts val="0"/>
                        </a:spcAft>
                      </a:pPr>
                      <a:r>
                        <a:rPr lang="en-US" sz="1200" kern="100">
                          <a:effectLst/>
                        </a:rPr>
                        <a:t>Step 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Downsample the data to 500 sample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All variables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Drow a random sample of rows (Sample size = 500)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data from ‘Reviews.csv’</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4021708"/>
                  </a:ext>
                </a:extLst>
              </a:tr>
              <a:tr h="1146578">
                <a:tc>
                  <a:txBody>
                    <a:bodyPr/>
                    <a:lstStyle/>
                    <a:p>
                      <a:pPr marL="0" marR="0">
                        <a:lnSpc>
                          <a:spcPct val="107000"/>
                        </a:lnSpc>
                        <a:spcBef>
                          <a:spcPts val="0"/>
                        </a:spcBef>
                        <a:spcAft>
                          <a:spcPts val="0"/>
                        </a:spcAft>
                      </a:pPr>
                      <a:r>
                        <a:rPr lang="en-US" sz="1200" kern="100">
                          <a:effectLst/>
                        </a:rPr>
                        <a:t>Step 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New Variable Creation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Summary,</a:t>
                      </a:r>
                      <a:endParaRPr lang="en-US" sz="1100" kern="100">
                        <a:effectLst/>
                      </a:endParaRPr>
                    </a:p>
                    <a:p>
                      <a:pPr marL="0" marR="0">
                        <a:lnSpc>
                          <a:spcPct val="107000"/>
                        </a:lnSpc>
                        <a:spcBef>
                          <a:spcPts val="0"/>
                        </a:spcBef>
                        <a:spcAft>
                          <a:spcPts val="0"/>
                        </a:spcAft>
                      </a:pPr>
                      <a:r>
                        <a:rPr lang="en-US" sz="1200" kern="100">
                          <a:effectLst/>
                        </a:rPr>
                        <a:t>Text,</a:t>
                      </a:r>
                      <a:endParaRPr lang="en-US" sz="1100" kern="100">
                        <a:effectLst/>
                      </a:endParaRPr>
                    </a:p>
                    <a:p>
                      <a:pPr marL="0" marR="0">
                        <a:lnSpc>
                          <a:spcPct val="107000"/>
                        </a:lnSpc>
                        <a:spcBef>
                          <a:spcPts val="0"/>
                        </a:spcBef>
                        <a:spcAft>
                          <a:spcPts val="0"/>
                        </a:spcAft>
                      </a:pPr>
                      <a:r>
                        <a:rPr lang="en-US" sz="1200" kern="100">
                          <a:effectLst/>
                        </a:rPr>
                        <a:t>review_text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Combine the summary / heading and text description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sample_data</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1740025"/>
                  </a:ext>
                </a:extLst>
              </a:tr>
              <a:tr h="566133">
                <a:tc>
                  <a:txBody>
                    <a:bodyPr/>
                    <a:lstStyle/>
                    <a:p>
                      <a:pPr marL="0" marR="0">
                        <a:lnSpc>
                          <a:spcPct val="107000"/>
                        </a:lnSpc>
                        <a:spcBef>
                          <a:spcPts val="0"/>
                        </a:spcBef>
                        <a:spcAft>
                          <a:spcPts val="0"/>
                        </a:spcAft>
                      </a:pPr>
                      <a:r>
                        <a:rPr lang="en-US" sz="1200" kern="100">
                          <a:effectLst/>
                        </a:rPr>
                        <a:t>Step 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Drop variable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Summary,</a:t>
                      </a:r>
                      <a:endParaRPr lang="en-US" sz="1100" kern="100">
                        <a:effectLst/>
                      </a:endParaRPr>
                    </a:p>
                    <a:p>
                      <a:pPr marL="0" marR="0">
                        <a:lnSpc>
                          <a:spcPct val="107000"/>
                        </a:lnSpc>
                        <a:spcBef>
                          <a:spcPts val="0"/>
                        </a:spcBef>
                        <a:spcAft>
                          <a:spcPts val="0"/>
                        </a:spcAft>
                      </a:pPr>
                      <a:r>
                        <a:rPr lang="en-US" sz="1200" kern="100">
                          <a:effectLst/>
                        </a:rPr>
                        <a:t>Text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Remove the original columns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sample_data</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142253"/>
                  </a:ext>
                </a:extLst>
              </a:tr>
              <a:tr h="1146578">
                <a:tc>
                  <a:txBody>
                    <a:bodyPr/>
                    <a:lstStyle/>
                    <a:p>
                      <a:pPr marL="0" marR="0">
                        <a:lnSpc>
                          <a:spcPct val="107000"/>
                        </a:lnSpc>
                        <a:spcBef>
                          <a:spcPts val="0"/>
                        </a:spcBef>
                        <a:spcAft>
                          <a:spcPts val="0"/>
                        </a:spcAft>
                      </a:pPr>
                      <a:r>
                        <a:rPr lang="en-US" sz="1200" kern="100">
                          <a:effectLst/>
                        </a:rPr>
                        <a:t>Step 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Reset Index</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All variables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effectLst/>
                        </a:rPr>
                        <a:t>Reset the Dataframe Index and drop the old index</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effectLst/>
                        </a:rPr>
                        <a:t>sample_data</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8855276"/>
                  </a:ext>
                </a:extLst>
              </a:tr>
            </a:tbl>
          </a:graphicData>
        </a:graphic>
      </p:graphicFrame>
    </p:spTree>
    <p:extLst>
      <p:ext uri="{BB962C8B-B14F-4D97-AF65-F5344CB8AC3E}">
        <p14:creationId xmlns:p14="http://schemas.microsoft.com/office/powerpoint/2010/main" val="334533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8" name="Freeform: Shape 57">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E7578C26-77D8-CE40-BCC2-6CE4FCD8EE8B}"/>
              </a:ext>
            </a:extLst>
          </p:cNvPr>
          <p:cNvSpPr txBox="1"/>
          <p:nvPr/>
        </p:nvSpPr>
        <p:spPr>
          <a:xfrm>
            <a:off x="1101198" y="4681941"/>
            <a:ext cx="10378541"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3200" dirty="0"/>
              <a:t>Sample Data from Reviews.csv - Sample(500, head5)</a:t>
            </a:r>
          </a:p>
        </p:txBody>
      </p:sp>
      <p:pic>
        <p:nvPicPr>
          <p:cNvPr id="3" name="Picture 2">
            <a:extLst>
              <a:ext uri="{FF2B5EF4-FFF2-40B4-BE49-F238E27FC236}">
                <a16:creationId xmlns:a16="http://schemas.microsoft.com/office/drawing/2014/main" id="{9CD0E25F-13A0-29B6-A3D3-EF87D65B2B92}"/>
              </a:ext>
            </a:extLst>
          </p:cNvPr>
          <p:cNvPicPr>
            <a:picLocks noChangeAspect="1"/>
          </p:cNvPicPr>
          <p:nvPr/>
        </p:nvPicPr>
        <p:blipFill>
          <a:blip r:embed="rId3"/>
          <a:stretch>
            <a:fillRect/>
          </a:stretch>
        </p:blipFill>
        <p:spPr>
          <a:xfrm>
            <a:off x="508526" y="326954"/>
            <a:ext cx="11291087" cy="3853094"/>
          </a:xfrm>
          <a:prstGeom prst="rect">
            <a:avLst/>
          </a:prstGeom>
        </p:spPr>
      </p:pic>
    </p:spTree>
    <p:extLst>
      <p:ext uri="{BB962C8B-B14F-4D97-AF65-F5344CB8AC3E}">
        <p14:creationId xmlns:p14="http://schemas.microsoft.com/office/powerpoint/2010/main" val="257669409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7"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9"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7" name="Group 86">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8" name="Rectangle 87">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Isosceles Triangle 88">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2" name="Rectangle 91">
            <a:extLst>
              <a:ext uri="{FF2B5EF4-FFF2-40B4-BE49-F238E27FC236}">
                <a16:creationId xmlns:a16="http://schemas.microsoft.com/office/drawing/2014/main" id="{14836A48-4CAC-4A40-97EB-8ACA9B26A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6890A515-B90B-43BC-876F-580D2FC4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5" name="Freeform 5">
              <a:extLst>
                <a:ext uri="{FF2B5EF4-FFF2-40B4-BE49-F238E27FC236}">
                  <a16:creationId xmlns:a16="http://schemas.microsoft.com/office/drawing/2014/main" id="{3749B484-B143-40F7-896A-A20650EE47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6">
              <a:extLst>
                <a:ext uri="{FF2B5EF4-FFF2-40B4-BE49-F238E27FC236}">
                  <a16:creationId xmlns:a16="http://schemas.microsoft.com/office/drawing/2014/main" id="{D5ECC4BD-4D67-4CD5-9118-C8F95255E0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7">
              <a:extLst>
                <a:ext uri="{FF2B5EF4-FFF2-40B4-BE49-F238E27FC236}">
                  <a16:creationId xmlns:a16="http://schemas.microsoft.com/office/drawing/2014/main" id="{DFCF04F1-C8A9-4F23-B565-9B70C6D740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8">
              <a:extLst>
                <a:ext uri="{FF2B5EF4-FFF2-40B4-BE49-F238E27FC236}">
                  <a16:creationId xmlns:a16="http://schemas.microsoft.com/office/drawing/2014/main" id="{9964E85D-E8AC-4D3F-A3BC-E4D8DE608D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
              <a:extLst>
                <a:ext uri="{FF2B5EF4-FFF2-40B4-BE49-F238E27FC236}">
                  <a16:creationId xmlns:a16="http://schemas.microsoft.com/office/drawing/2014/main" id="{8FE670F7-87AE-49F1-AFCF-646DC0B69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0">
              <a:extLst>
                <a:ext uri="{FF2B5EF4-FFF2-40B4-BE49-F238E27FC236}">
                  <a16:creationId xmlns:a16="http://schemas.microsoft.com/office/drawing/2014/main" id="{2D394406-F17F-478D-9811-F133F3163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1">
              <a:extLst>
                <a:ext uri="{FF2B5EF4-FFF2-40B4-BE49-F238E27FC236}">
                  <a16:creationId xmlns:a16="http://schemas.microsoft.com/office/drawing/2014/main" id="{C929B1C0-F6D9-45BC-B41C-5BEBE9AD60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2">
              <a:extLst>
                <a:ext uri="{FF2B5EF4-FFF2-40B4-BE49-F238E27FC236}">
                  <a16:creationId xmlns:a16="http://schemas.microsoft.com/office/drawing/2014/main" id="{8CBC2023-5C0F-470C-A494-448A3088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3">
              <a:extLst>
                <a:ext uri="{FF2B5EF4-FFF2-40B4-BE49-F238E27FC236}">
                  <a16:creationId xmlns:a16="http://schemas.microsoft.com/office/drawing/2014/main" id="{F753F948-20A5-448F-A91B-30C3FA874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4">
              <a:extLst>
                <a:ext uri="{FF2B5EF4-FFF2-40B4-BE49-F238E27FC236}">
                  <a16:creationId xmlns:a16="http://schemas.microsoft.com/office/drawing/2014/main" id="{187C515D-FEE4-4EAD-A758-C09FC8898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5">
              <a:extLst>
                <a:ext uri="{FF2B5EF4-FFF2-40B4-BE49-F238E27FC236}">
                  <a16:creationId xmlns:a16="http://schemas.microsoft.com/office/drawing/2014/main" id="{55F8581B-27B7-42AB-B33F-69023D3B1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6">
              <a:extLst>
                <a:ext uri="{FF2B5EF4-FFF2-40B4-BE49-F238E27FC236}">
                  <a16:creationId xmlns:a16="http://schemas.microsoft.com/office/drawing/2014/main" id="{CBC2EB4A-D3CD-4347-AE09-347B7B10E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
              <a:extLst>
                <a:ext uri="{FF2B5EF4-FFF2-40B4-BE49-F238E27FC236}">
                  <a16:creationId xmlns:a16="http://schemas.microsoft.com/office/drawing/2014/main" id="{C35E0B18-828E-4F07-BC14-5B6EB8C283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8">
              <a:extLst>
                <a:ext uri="{FF2B5EF4-FFF2-40B4-BE49-F238E27FC236}">
                  <a16:creationId xmlns:a16="http://schemas.microsoft.com/office/drawing/2014/main" id="{D972FA4F-64D2-4E34-B234-7B2C363C4F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9">
              <a:extLst>
                <a:ext uri="{FF2B5EF4-FFF2-40B4-BE49-F238E27FC236}">
                  <a16:creationId xmlns:a16="http://schemas.microsoft.com/office/drawing/2014/main" id="{430AC742-FB30-4DCC-A9AC-92D107A34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0">
              <a:extLst>
                <a:ext uri="{FF2B5EF4-FFF2-40B4-BE49-F238E27FC236}">
                  <a16:creationId xmlns:a16="http://schemas.microsoft.com/office/drawing/2014/main" id="{C991F4A4-6C1A-486C-80A9-B653BC0ED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21">
              <a:extLst>
                <a:ext uri="{FF2B5EF4-FFF2-40B4-BE49-F238E27FC236}">
                  <a16:creationId xmlns:a16="http://schemas.microsoft.com/office/drawing/2014/main" id="{34F60AAA-3D77-4751-9A2C-27A680142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22">
              <a:extLst>
                <a:ext uri="{FF2B5EF4-FFF2-40B4-BE49-F238E27FC236}">
                  <a16:creationId xmlns:a16="http://schemas.microsoft.com/office/drawing/2014/main" id="{71A93347-D2EA-43A7-92CB-3BC1C8F43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23">
              <a:extLst>
                <a:ext uri="{FF2B5EF4-FFF2-40B4-BE49-F238E27FC236}">
                  <a16:creationId xmlns:a16="http://schemas.microsoft.com/office/drawing/2014/main" id="{A99EB955-34CE-4879-BB3E-19C017967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5" name="Picture 4" descr="Padlock on computer motherboard">
            <a:extLst>
              <a:ext uri="{FF2B5EF4-FFF2-40B4-BE49-F238E27FC236}">
                <a16:creationId xmlns:a16="http://schemas.microsoft.com/office/drawing/2014/main" id="{DA5344BD-12DE-4CC2-AFB2-6521D86B1593}"/>
              </a:ext>
            </a:extLst>
          </p:cNvPr>
          <p:cNvPicPr>
            <a:picLocks noChangeAspect="1"/>
          </p:cNvPicPr>
          <p:nvPr/>
        </p:nvPicPr>
        <p:blipFill rotWithShape="1">
          <a:blip r:embed="rId3"/>
          <a:srcRect r="-1" b="15728"/>
          <a:stretch/>
        </p:blipFill>
        <p:spPr>
          <a:xfrm>
            <a:off x="20" y="227"/>
            <a:ext cx="12191675" cy="6858000"/>
          </a:xfrm>
          <a:prstGeom prst="rect">
            <a:avLst/>
          </a:prstGeom>
        </p:spPr>
      </p:pic>
      <p:grpSp>
        <p:nvGrpSpPr>
          <p:cNvPr id="115" name="Group 114">
            <a:extLst>
              <a:ext uri="{FF2B5EF4-FFF2-40B4-BE49-F238E27FC236}">
                <a16:creationId xmlns:a16="http://schemas.microsoft.com/office/drawing/2014/main" id="{99502C85-D694-4534-81D2-BE2E52612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33747" y="1186483"/>
            <a:ext cx="4510627" cy="4477933"/>
            <a:chOff x="3833747" y="1186483"/>
            <a:chExt cx="4510627" cy="4477933"/>
          </a:xfrm>
        </p:grpSpPr>
        <p:sp>
          <p:nvSpPr>
            <p:cNvPr id="116" name="Rectangle 115">
              <a:extLst>
                <a:ext uri="{FF2B5EF4-FFF2-40B4-BE49-F238E27FC236}">
                  <a16:creationId xmlns:a16="http://schemas.microsoft.com/office/drawing/2014/main" id="{070D54E8-5694-4275-AC73-041D919D5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7681" y="1186483"/>
              <a:ext cx="4506693" cy="71618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Isosceles Triangle 39">
              <a:extLst>
                <a:ext uri="{FF2B5EF4-FFF2-40B4-BE49-F238E27FC236}">
                  <a16:creationId xmlns:a16="http://schemas.microsoft.com/office/drawing/2014/main" id="{085E5B83-AB95-4571-B7AE-841A0D5F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E63AAECE-705E-4B7A-B758-B9CEB30C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3747" y="1991156"/>
              <a:ext cx="4510180" cy="3322196"/>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D3CB410-CC3E-9049-A4B4-E8C125690757}"/>
              </a:ext>
            </a:extLst>
          </p:cNvPr>
          <p:cNvSpPr>
            <a:spLocks noGrp="1"/>
          </p:cNvSpPr>
          <p:nvPr>
            <p:ph type="title"/>
          </p:nvPr>
        </p:nvSpPr>
        <p:spPr>
          <a:xfrm>
            <a:off x="3916043" y="2075504"/>
            <a:ext cx="4345588" cy="2042725"/>
          </a:xfrm>
        </p:spPr>
        <p:txBody>
          <a:bodyPr vert="horz" lIns="228600" tIns="228600" rIns="228600" bIns="0" rtlCol="0" anchor="b">
            <a:normAutofit/>
          </a:bodyPr>
          <a:lstStyle/>
          <a:p>
            <a:pPr>
              <a:lnSpc>
                <a:spcPct val="80000"/>
              </a:lnSpc>
            </a:pPr>
            <a:r>
              <a:rPr lang="en-US" sz="5400"/>
              <a:t>Key Findings</a:t>
            </a:r>
          </a:p>
        </p:txBody>
      </p:sp>
      <p:sp>
        <p:nvSpPr>
          <p:cNvPr id="3" name="Slide Number Placeholder 2">
            <a:extLst>
              <a:ext uri="{FF2B5EF4-FFF2-40B4-BE49-F238E27FC236}">
                <a16:creationId xmlns:a16="http://schemas.microsoft.com/office/drawing/2014/main" id="{7737B617-806F-A444-ADCB-D982D4847181}"/>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a:solidFill>
                  <a:srgbClr val="FFFFFE"/>
                </a:solidFill>
              </a:rPr>
              <a:pPr>
                <a:spcAft>
                  <a:spcPts val="600"/>
                </a:spcAft>
              </a:pPr>
              <a:t>8</a:t>
            </a:fld>
            <a:endParaRPr lang="en-US">
              <a:solidFill>
                <a:srgbClr val="FFFFFE"/>
              </a:solidFill>
            </a:endParaRPr>
          </a:p>
        </p:txBody>
      </p:sp>
    </p:spTree>
    <p:extLst>
      <p:ext uri="{BB962C8B-B14F-4D97-AF65-F5344CB8AC3E}">
        <p14:creationId xmlns:p14="http://schemas.microsoft.com/office/powerpoint/2010/main" val="2219246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6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7" name="Rectangle 6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0" name="Freeform: Shape 8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04224585-80A6-C74D-BBA8-713F45FEB80F}"/>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D57F1E4F-1CFF-5643-939E-217C01CDF565}" type="slidenum">
              <a:rPr lang="en-US" kern="1200">
                <a:solidFill>
                  <a:schemeClr val="tx1"/>
                </a:solidFill>
                <a:latin typeface="+mn-lt"/>
                <a:ea typeface="+mn-ea"/>
                <a:cs typeface="+mn-cs"/>
              </a:rPr>
              <a:pPr>
                <a:spcAft>
                  <a:spcPts val="600"/>
                </a:spcAft>
              </a:pPr>
              <a:t>9</a:t>
            </a:fld>
            <a:endParaRPr lang="en-US" kern="1200" dirty="0">
              <a:solidFill>
                <a:schemeClr val="tx1"/>
              </a:solidFill>
              <a:latin typeface="+mn-lt"/>
              <a:ea typeface="+mn-ea"/>
              <a:cs typeface="+mn-cs"/>
            </a:endParaRPr>
          </a:p>
        </p:txBody>
      </p:sp>
      <p:sp>
        <p:nvSpPr>
          <p:cNvPr id="92" name="TextBox 91">
            <a:extLst>
              <a:ext uri="{FF2B5EF4-FFF2-40B4-BE49-F238E27FC236}">
                <a16:creationId xmlns:a16="http://schemas.microsoft.com/office/drawing/2014/main" id="{188087FF-7979-EB4F-9C6C-031A526BAF5B}"/>
              </a:ext>
            </a:extLst>
          </p:cNvPr>
          <p:cNvSpPr txBox="1"/>
          <p:nvPr/>
        </p:nvSpPr>
        <p:spPr>
          <a:xfrm>
            <a:off x="2968668" y="4758590"/>
            <a:ext cx="5327071"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sz="2800" dirty="0">
                <a:solidFill>
                  <a:schemeClr val="bg1"/>
                </a:solidFill>
              </a:rPr>
              <a:t>Count of reviews by stars</a:t>
            </a:r>
          </a:p>
        </p:txBody>
      </p:sp>
      <p:sp>
        <p:nvSpPr>
          <p:cNvPr id="33" name="TextBox 32">
            <a:extLst>
              <a:ext uri="{FF2B5EF4-FFF2-40B4-BE49-F238E27FC236}">
                <a16:creationId xmlns:a16="http://schemas.microsoft.com/office/drawing/2014/main" id="{73BF3A84-C930-EE44-B34E-A01553D161A6}"/>
              </a:ext>
            </a:extLst>
          </p:cNvPr>
          <p:cNvSpPr txBox="1"/>
          <p:nvPr/>
        </p:nvSpPr>
        <p:spPr>
          <a:xfrm>
            <a:off x="611975" y="2075587"/>
            <a:ext cx="4839494" cy="1077218"/>
          </a:xfrm>
          <a:prstGeom prst="rect">
            <a:avLst/>
          </a:prstGeom>
          <a:noFill/>
        </p:spPr>
        <p:txBody>
          <a:bodyPr wrap="square" rtlCol="0" anchor="ctr">
            <a:spAutoFit/>
          </a:bodyPr>
          <a:lstStyle/>
          <a:p>
            <a:r>
              <a:rPr lang="en-US" sz="1600" dirty="0">
                <a:solidFill>
                  <a:schemeClr val="accent1"/>
                </a:solidFill>
              </a:rPr>
              <a:t>The overall distribution of reviews seems to be more positive, then there is a slight spike in the 1 star negative reviews, meaning the data is mostly very polar.</a:t>
            </a:r>
          </a:p>
        </p:txBody>
      </p:sp>
      <p:pic>
        <p:nvPicPr>
          <p:cNvPr id="3" name="Picture 2">
            <a:extLst>
              <a:ext uri="{FF2B5EF4-FFF2-40B4-BE49-F238E27FC236}">
                <a16:creationId xmlns:a16="http://schemas.microsoft.com/office/drawing/2014/main" id="{B1A203EE-25DF-005B-B552-32C51B960E3A}"/>
              </a:ext>
            </a:extLst>
          </p:cNvPr>
          <p:cNvPicPr>
            <a:picLocks noChangeAspect="1"/>
          </p:cNvPicPr>
          <p:nvPr/>
        </p:nvPicPr>
        <p:blipFill>
          <a:blip r:embed="rId2"/>
          <a:stretch>
            <a:fillRect/>
          </a:stretch>
        </p:blipFill>
        <p:spPr>
          <a:xfrm>
            <a:off x="5509944" y="615662"/>
            <a:ext cx="5969795" cy="3888533"/>
          </a:xfrm>
          <a:prstGeom prst="rect">
            <a:avLst/>
          </a:prstGeom>
        </p:spPr>
      </p:pic>
    </p:spTree>
    <p:extLst>
      <p:ext uri="{BB962C8B-B14F-4D97-AF65-F5344CB8AC3E}">
        <p14:creationId xmlns:p14="http://schemas.microsoft.com/office/powerpoint/2010/main" val="3139423963"/>
      </p:ext>
    </p:extLst>
  </p:cSld>
  <p:clrMapOvr>
    <a:masterClrMapping/>
  </p:clrMapOvr>
</p:sld>
</file>

<file path=ppt/theme/theme1.xml><?xml version="1.0" encoding="utf-8"?>
<a:theme xmlns:a="http://schemas.openxmlformats.org/drawingml/2006/main" name="Atla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6869</TotalTime>
  <Words>2610</Words>
  <Application>Microsoft Office PowerPoint</Application>
  <PresentationFormat>Widescreen</PresentationFormat>
  <Paragraphs>246</Paragraphs>
  <Slides>36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Courier New</vt:lpstr>
      <vt:lpstr>Rockwell</vt:lpstr>
      <vt:lpstr>source-serif-pro</vt:lpstr>
      <vt:lpstr>Wingdings</vt:lpstr>
      <vt:lpstr>Atlas</vt:lpstr>
      <vt:lpstr>Text Sentiment Analysis</vt:lpstr>
      <vt:lpstr>TOC</vt:lpstr>
      <vt:lpstr>Overview </vt:lpstr>
      <vt:lpstr>Dataset 1 Reviews.csv </vt:lpstr>
      <vt:lpstr>PowerPoint Presentation</vt:lpstr>
      <vt:lpstr>Data Processing</vt:lpstr>
      <vt:lpstr>PowerPoint Presentation</vt:lpstr>
      <vt:lpstr>Key Findings</vt:lpstr>
      <vt:lpstr>PowerPoint Presentation</vt:lpstr>
      <vt:lpstr>PowerPoint Presentation</vt:lpstr>
      <vt:lpstr>PowerPoint Presentation</vt:lpstr>
      <vt:lpstr>Modeling &amp;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Appendix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Potential Cadidate</dc:title>
  <dc:creator>Yang Liu  kunz</dc:creator>
  <cp:lastModifiedBy>Etienne Diboti Lobe</cp:lastModifiedBy>
  <cp:revision>420</cp:revision>
  <dcterms:created xsi:type="dcterms:W3CDTF">2020-11-20T20:42:46Z</dcterms:created>
  <dcterms:modified xsi:type="dcterms:W3CDTF">2024-09-15T06:45:44Z</dcterms:modified>
</cp:coreProperties>
</file>