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1"/>
  </p:notesMasterIdLst>
  <p:sldIdLst>
    <p:sldId id="256" r:id="rId2"/>
    <p:sldId id="258" r:id="rId3"/>
    <p:sldId id="259" r:id="rId4"/>
    <p:sldId id="260" r:id="rId5"/>
    <p:sldId id="261" r:id="rId6"/>
    <p:sldId id="297" r:id="rId7"/>
    <p:sldId id="298" r:id="rId8"/>
    <p:sldId id="264" r:id="rId9"/>
    <p:sldId id="299" r:id="rId10"/>
  </p:sldIdLst>
  <p:sldSz cx="9144000" cy="5143500" type="screen16x9"/>
  <p:notesSz cx="6858000" cy="9144000"/>
  <p:embeddedFontLst>
    <p:embeddedFont>
      <p:font typeface="Advent Pro SemiBold" panose="020B0604020202020204" charset="0"/>
      <p:regular r:id="rId12"/>
      <p:bold r:id="rId13"/>
      <p:italic r:id="rId14"/>
      <p:boldItalic r:id="rId15"/>
    </p:embeddedFont>
    <p:embeddedFont>
      <p:font typeface="Fira Sans Condensed Medium" panose="020B0603050000020004" pitchFamily="3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Maven Pro" panose="020B0604020202020204" charset="0"/>
      <p:regular r:id="rId24"/>
      <p:bold r:id="rId25"/>
    </p:embeddedFont>
    <p:embeddedFont>
      <p:font typeface="Share Tech"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FD2753-07DC-48F6-A4D2-754A3DEEDE52}">
  <a:tblStyle styleId="{E6FD2753-07DC-48F6-A4D2-754A3DEEDE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2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11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91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Building a predictive model for ticket prices</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BIG MOUNTAIN </a:t>
            </a:r>
            <a:r>
              <a:rPr lang="en" dirty="0">
                <a:solidFill>
                  <a:schemeClr val="accent2"/>
                </a:solidFill>
              </a:rPr>
              <a:t>PRICING </a:t>
            </a:r>
            <a:r>
              <a:rPr lang="en" dirty="0"/>
              <a:t> STRATEGY</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829232"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SUMMARY AND CONCLUSION</a:t>
            </a:r>
            <a:endParaRPr sz="1600" dirty="0"/>
          </a:p>
        </p:txBody>
      </p:sp>
      <p:sp>
        <p:nvSpPr>
          <p:cNvPr id="473" name="Google Shape;473;p27"/>
          <p:cNvSpPr txBox="1">
            <a:spLocks noGrp="1"/>
          </p:cNvSpPr>
          <p:nvPr>
            <p:ph type="subTitle" idx="1"/>
          </p:nvPr>
        </p:nvSpPr>
        <p:spPr>
          <a:xfrm>
            <a:off x="6829233" y="3829675"/>
            <a:ext cx="2005929"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 of the project and approcah for model utilization.</a:t>
            </a:r>
            <a:endParaRPr dirty="0"/>
          </a:p>
        </p:txBody>
      </p:sp>
      <p:sp>
        <p:nvSpPr>
          <p:cNvPr id="474" name="Google Shape;474;p27"/>
          <p:cNvSpPr txBox="1">
            <a:spLocks noGrp="1"/>
          </p:cNvSpPr>
          <p:nvPr>
            <p:ph type="ctrTitle" idx="4"/>
          </p:nvPr>
        </p:nvSpPr>
        <p:spPr>
          <a:xfrm>
            <a:off x="2636516" y="3396800"/>
            <a:ext cx="171803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RECOMMENDATION AND FINDINGS</a:t>
            </a:r>
            <a:endParaRPr sz="1600" dirty="0"/>
          </a:p>
        </p:txBody>
      </p:sp>
      <p:sp>
        <p:nvSpPr>
          <p:cNvPr id="475" name="Google Shape;475;p27"/>
          <p:cNvSpPr txBox="1">
            <a:spLocks noGrp="1"/>
          </p:cNvSpPr>
          <p:nvPr>
            <p:ph type="ctrTitle"/>
          </p:nvPr>
        </p:nvSpPr>
        <p:spPr>
          <a:xfrm>
            <a:off x="510475" y="3365274"/>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PROBLEM </a:t>
            </a:r>
            <a:br>
              <a:rPr lang="en" sz="1600" dirty="0"/>
            </a:br>
            <a:r>
              <a:rPr lang="en" sz="1600" dirty="0"/>
              <a:t>IDENTIFICATION</a:t>
            </a:r>
            <a:endParaRPr sz="1600" dirty="0"/>
          </a:p>
        </p:txBody>
      </p:sp>
      <p:sp>
        <p:nvSpPr>
          <p:cNvPr id="476" name="Google Shape;476;p27"/>
          <p:cNvSpPr txBox="1">
            <a:spLocks noGrp="1"/>
          </p:cNvSpPr>
          <p:nvPr>
            <p:ph type="subTitle" idx="2"/>
          </p:nvPr>
        </p:nvSpPr>
        <p:spPr>
          <a:xfrm>
            <a:off x="475254" y="3829675"/>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Definition of the problem to be solved.</a:t>
            </a:r>
            <a:endParaRPr sz="1200" dirty="0"/>
          </a:p>
        </p:txBody>
      </p:sp>
      <p:sp>
        <p:nvSpPr>
          <p:cNvPr id="477" name="Google Shape;477;p27"/>
          <p:cNvSpPr txBox="1">
            <a:spLocks noGrp="1"/>
          </p:cNvSpPr>
          <p:nvPr>
            <p:ph type="title" idx="3"/>
          </p:nvPr>
        </p:nvSpPr>
        <p:spPr>
          <a:xfrm>
            <a:off x="726739"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subTitle" idx="5"/>
          </p:nvPr>
        </p:nvSpPr>
        <p:spPr>
          <a:xfrm>
            <a:off x="2598952" y="3845662"/>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Results of data wrangling and exploratory data analyis.</a:t>
            </a:r>
            <a:endParaRPr sz="1200" dirty="0"/>
          </a:p>
        </p:txBody>
      </p:sp>
      <p:sp>
        <p:nvSpPr>
          <p:cNvPr id="479" name="Google Shape;479;p27"/>
          <p:cNvSpPr txBox="1">
            <a:spLocks noGrp="1"/>
          </p:cNvSpPr>
          <p:nvPr>
            <p:ph type="title" idx="6"/>
          </p:nvPr>
        </p:nvSpPr>
        <p:spPr>
          <a:xfrm>
            <a:off x="2731699"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1" name="Google Shape;481;p27"/>
          <p:cNvSpPr txBox="1">
            <a:spLocks noGrp="1"/>
          </p:cNvSpPr>
          <p:nvPr>
            <p:ph type="title" idx="9"/>
          </p:nvPr>
        </p:nvSpPr>
        <p:spPr>
          <a:xfrm>
            <a:off x="7162266"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2" name="Google Shape;482;p27"/>
          <p:cNvSpPr/>
          <p:nvPr/>
        </p:nvSpPr>
        <p:spPr>
          <a:xfrm>
            <a:off x="726739"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925482"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7162266"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726739"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p:cNvCxnSpPr>
          <p:nvPr/>
        </p:nvCxnSpPr>
        <p:spPr>
          <a:xfrm>
            <a:off x="2925482"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7162266"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857346"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149874"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850188"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3058213"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7319491"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73;p27">
            <a:extLst>
              <a:ext uri="{FF2B5EF4-FFF2-40B4-BE49-F238E27FC236}">
                <a16:creationId xmlns:a16="http://schemas.microsoft.com/office/drawing/2014/main" id="{3DDB745D-72A3-13AA-B5E5-065BF488E1A3}"/>
              </a:ext>
            </a:extLst>
          </p:cNvPr>
          <p:cNvSpPr txBox="1">
            <a:spLocks/>
          </p:cNvSpPr>
          <p:nvPr/>
        </p:nvSpPr>
        <p:spPr>
          <a:xfrm>
            <a:off x="4562747" y="3834934"/>
            <a:ext cx="17538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dirty="0"/>
              <a:t>Models' performances and validation</a:t>
            </a:r>
          </a:p>
        </p:txBody>
      </p:sp>
      <p:sp>
        <p:nvSpPr>
          <p:cNvPr id="13" name="Google Shape;481;p27">
            <a:extLst>
              <a:ext uri="{FF2B5EF4-FFF2-40B4-BE49-F238E27FC236}">
                <a16:creationId xmlns:a16="http://schemas.microsoft.com/office/drawing/2014/main" id="{49A389B5-D0C1-C7A3-4A31-74D13787BB11}"/>
              </a:ext>
            </a:extLst>
          </p:cNvPr>
          <p:cNvSpPr txBox="1">
            <a:spLocks/>
          </p:cNvSpPr>
          <p:nvPr/>
        </p:nvSpPr>
        <p:spPr>
          <a:xfrm>
            <a:off x="4934247" y="2661874"/>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03</a:t>
            </a:r>
          </a:p>
        </p:txBody>
      </p:sp>
      <p:sp>
        <p:nvSpPr>
          <p:cNvPr id="14" name="Google Shape;484;p27">
            <a:extLst>
              <a:ext uri="{FF2B5EF4-FFF2-40B4-BE49-F238E27FC236}">
                <a16:creationId xmlns:a16="http://schemas.microsoft.com/office/drawing/2014/main" id="{CE979CF2-C5CB-7DC6-A433-B74221631DF5}"/>
              </a:ext>
            </a:extLst>
          </p:cNvPr>
          <p:cNvSpPr/>
          <p:nvPr/>
        </p:nvSpPr>
        <p:spPr>
          <a:xfrm>
            <a:off x="5019027" y="1578737"/>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487;p27">
            <a:extLst>
              <a:ext uri="{FF2B5EF4-FFF2-40B4-BE49-F238E27FC236}">
                <a16:creationId xmlns:a16="http://schemas.microsoft.com/office/drawing/2014/main" id="{1AD04337-8149-CF36-C648-625FF79F9080}"/>
              </a:ext>
            </a:extLst>
          </p:cNvPr>
          <p:cNvCxnSpPr>
            <a:cxnSpLocks/>
            <a:endCxn id="13" idx="1"/>
          </p:cNvCxnSpPr>
          <p:nvPr/>
        </p:nvCxnSpPr>
        <p:spPr>
          <a:xfrm>
            <a:off x="4934247" y="199078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6" name="Google Shape;489;p27">
            <a:extLst>
              <a:ext uri="{FF2B5EF4-FFF2-40B4-BE49-F238E27FC236}">
                <a16:creationId xmlns:a16="http://schemas.microsoft.com/office/drawing/2014/main" id="{38B0610F-8CAE-034B-7643-3561A606A517}"/>
              </a:ext>
            </a:extLst>
          </p:cNvPr>
          <p:cNvSpPr/>
          <p:nvPr/>
        </p:nvSpPr>
        <p:spPr>
          <a:xfrm>
            <a:off x="5843131" y="240284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498;p27">
            <a:extLst>
              <a:ext uri="{FF2B5EF4-FFF2-40B4-BE49-F238E27FC236}">
                <a16:creationId xmlns:a16="http://schemas.microsoft.com/office/drawing/2014/main" id="{331F765E-9BE1-D302-EC11-CD6AA53EFE86}"/>
              </a:ext>
            </a:extLst>
          </p:cNvPr>
          <p:cNvGrpSpPr/>
          <p:nvPr/>
        </p:nvGrpSpPr>
        <p:grpSpPr>
          <a:xfrm>
            <a:off x="5057711" y="1700634"/>
            <a:ext cx="583817" cy="580314"/>
            <a:chOff x="3541011" y="3367320"/>
            <a:chExt cx="348257" cy="346188"/>
          </a:xfrm>
        </p:grpSpPr>
        <p:sp>
          <p:nvSpPr>
            <p:cNvPr id="18" name="Google Shape;499;p27">
              <a:extLst>
                <a:ext uri="{FF2B5EF4-FFF2-40B4-BE49-F238E27FC236}">
                  <a16:creationId xmlns:a16="http://schemas.microsoft.com/office/drawing/2014/main" id="{0F488352-467C-14A9-5127-84599C6FC7D2}"/>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0;p27">
              <a:extLst>
                <a:ext uri="{FF2B5EF4-FFF2-40B4-BE49-F238E27FC236}">
                  <a16:creationId xmlns:a16="http://schemas.microsoft.com/office/drawing/2014/main" id="{F335F1F4-56E2-EE3D-619B-5A9567B2987C}"/>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1;p27">
              <a:extLst>
                <a:ext uri="{FF2B5EF4-FFF2-40B4-BE49-F238E27FC236}">
                  <a16:creationId xmlns:a16="http://schemas.microsoft.com/office/drawing/2014/main" id="{7DE8957D-97E5-3E3C-29FB-7514CDEA9AE1}"/>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2;p27">
              <a:extLst>
                <a:ext uri="{FF2B5EF4-FFF2-40B4-BE49-F238E27FC236}">
                  <a16:creationId xmlns:a16="http://schemas.microsoft.com/office/drawing/2014/main" id="{A278938B-0800-AD1C-C016-FEADFF0ABDC6}"/>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72;p27">
            <a:extLst>
              <a:ext uri="{FF2B5EF4-FFF2-40B4-BE49-F238E27FC236}">
                <a16:creationId xmlns:a16="http://schemas.microsoft.com/office/drawing/2014/main" id="{613216D4-131F-EFAE-D74E-42A370ECDE3B}"/>
              </a:ext>
            </a:extLst>
          </p:cNvPr>
          <p:cNvSpPr txBox="1">
            <a:spLocks/>
          </p:cNvSpPr>
          <p:nvPr/>
        </p:nvSpPr>
        <p:spPr>
          <a:xfrm>
            <a:off x="4585616" y="3404149"/>
            <a:ext cx="22518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1600" dirty="0"/>
              <a:t>MODELING RESULTS</a:t>
            </a:r>
          </a:p>
          <a:p>
            <a:r>
              <a:rPr lang="en-US" sz="1600" dirty="0"/>
              <a:t>AND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1213470"/>
            <a:ext cx="3953176" cy="285612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Big Mountain recently installed an additional chair lift which increases their operating costs by $1,540,000 this season. The company is looking for guidance to assess how important some facilities are compared to others, to select a better value for their ticket price. Big Mountain suspects it may not be maximizing its returns, relative to its position in the market. It also does not have a strong sense of what facilities matter most to visitors, particularly which ones they're most likely to pay more for. </a:t>
            </a:r>
          </a:p>
          <a:p>
            <a:pPr marL="0" lvl="0" indent="0" algn="just" rtl="0">
              <a:spcBef>
                <a:spcPts val="0"/>
              </a:spcBef>
              <a:spcAft>
                <a:spcPts val="0"/>
              </a:spcAft>
              <a:buNone/>
            </a:pPr>
            <a:endParaRPr lang="en-US" sz="1100" dirty="0"/>
          </a:p>
          <a:p>
            <a:pPr marL="0" lvl="0" indent="0" algn="just" rtl="0">
              <a:spcBef>
                <a:spcPts val="0"/>
              </a:spcBef>
              <a:spcAft>
                <a:spcPts val="0"/>
              </a:spcAft>
              <a:buNone/>
            </a:pPr>
            <a:r>
              <a:rPr lang="en-US" sz="1100" dirty="0"/>
              <a:t>The purpose of this initiative is to build a predictive model for ticket prices based on a few facilities, or properties at the resorts. This model will be used to provide guidance for Big Mountain's pricing and future facility investment plans.</a:t>
            </a:r>
          </a:p>
        </p:txBody>
      </p:sp>
      <p:sp>
        <p:nvSpPr>
          <p:cNvPr id="508" name="Google Shape;508;p28"/>
          <p:cNvSpPr txBox="1">
            <a:spLocks noGrp="1"/>
          </p:cNvSpPr>
          <p:nvPr>
            <p:ph type="ctrTitle"/>
          </p:nvPr>
        </p:nvSpPr>
        <p:spPr>
          <a:xfrm>
            <a:off x="618825" y="411675"/>
            <a:ext cx="4215836"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dirty="0"/>
              <a:t>	PROBLEM IDENTIFICATION</a:t>
            </a:r>
            <a:endParaRPr sz="2400" dirty="0"/>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5599242" y="1368971"/>
            <a:ext cx="1541751" cy="2455003"/>
            <a:chOff x="2160750" y="237575"/>
            <a:chExt cx="3253325" cy="5180425"/>
          </a:xfrm>
        </p:grpSpPr>
        <p:sp>
          <p:nvSpPr>
            <p:cNvPr id="536" name="Google Shape;536;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RECOMMENDATION AND KEY FINDINGS</a:t>
            </a:r>
            <a:endParaRPr sz="2400" dirty="0"/>
          </a:p>
        </p:txBody>
      </p:sp>
      <p:sp>
        <p:nvSpPr>
          <p:cNvPr id="573" name="Google Shape;573;p29"/>
          <p:cNvSpPr txBox="1">
            <a:spLocks noGrp="1"/>
          </p:cNvSpPr>
          <p:nvPr>
            <p:ph type="ctrTitle"/>
          </p:nvPr>
        </p:nvSpPr>
        <p:spPr>
          <a:xfrm>
            <a:off x="931234" y="1196026"/>
            <a:ext cx="249019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DATA WRANGLING</a:t>
            </a:r>
            <a:endParaRPr sz="2000" dirty="0"/>
          </a:p>
        </p:txBody>
      </p:sp>
      <p:sp>
        <p:nvSpPr>
          <p:cNvPr id="574" name="Google Shape;574;p29"/>
          <p:cNvSpPr txBox="1">
            <a:spLocks noGrp="1"/>
          </p:cNvSpPr>
          <p:nvPr>
            <p:ph type="subTitle" idx="1"/>
          </p:nvPr>
        </p:nvSpPr>
        <p:spPr>
          <a:xfrm>
            <a:off x="931246" y="1684093"/>
            <a:ext cx="2620500" cy="18100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000" dirty="0"/>
              <a:t>We have a data set with 330 rows and 27 columns, but the</a:t>
            </a:r>
            <a:r>
              <a:rPr lang="en" sz="1000" dirty="0"/>
              <a:t> focus has been placed to:  </a:t>
            </a:r>
            <a:r>
              <a:rPr lang="en-US" sz="1000" b="1" dirty="0"/>
              <a:t>TerrainPar</a:t>
            </a:r>
            <a:r>
              <a:rPr lang="en-US" sz="1000" dirty="0"/>
              <a:t>, </a:t>
            </a:r>
            <a:r>
              <a:rPr lang="en-US" sz="1000" b="1" dirty="0"/>
              <a:t>SkiableTerrain</a:t>
            </a:r>
            <a:r>
              <a:rPr lang="en-US" sz="1000" dirty="0"/>
              <a:t>, </a:t>
            </a:r>
            <a:r>
              <a:rPr lang="en-US" sz="1000" b="1" dirty="0"/>
              <a:t>daysOpenLast</a:t>
            </a:r>
            <a:r>
              <a:rPr lang="en-US" sz="1000" dirty="0"/>
              <a:t> and </a:t>
            </a:r>
            <a:r>
              <a:rPr lang="en-US" sz="1000" b="1" dirty="0"/>
              <a:t>NightSkiing_ac</a:t>
            </a:r>
            <a:r>
              <a:rPr lang="en-US" sz="1000" dirty="0"/>
              <a:t>.</a:t>
            </a:r>
          </a:p>
          <a:p>
            <a:pPr marL="0" lvl="0" indent="0" algn="l" rtl="0">
              <a:spcBef>
                <a:spcPts val="0"/>
              </a:spcBef>
              <a:spcAft>
                <a:spcPts val="0"/>
              </a:spcAft>
            </a:pPr>
            <a:endParaRPr lang="en-US" sz="1000" dirty="0"/>
          </a:p>
          <a:p>
            <a:pPr marL="0" lvl="0" indent="0" algn="l" rtl="0">
              <a:spcBef>
                <a:spcPts val="0"/>
              </a:spcBef>
              <a:spcAft>
                <a:spcPts val="0"/>
              </a:spcAft>
            </a:pPr>
            <a:r>
              <a:rPr lang="en-US" sz="1000" dirty="0"/>
              <a:t>According to the data available, the Weekend price (</a:t>
            </a:r>
            <a:r>
              <a:rPr lang="en-US" sz="1000" b="1" dirty="0"/>
              <a:t>AdultWeekend</a:t>
            </a:r>
            <a:r>
              <a:rPr lang="en-US" sz="1000" dirty="0"/>
              <a:t> column in our data) is the most suitable feature to predict ticket price.</a:t>
            </a:r>
          </a:p>
          <a:p>
            <a:pPr marL="0" lvl="0" indent="0" algn="l" rtl="0">
              <a:spcBef>
                <a:spcPts val="0"/>
              </a:spcBef>
              <a:spcAft>
                <a:spcPts val="0"/>
              </a:spcAft>
              <a:buNone/>
            </a:pPr>
            <a:endParaRPr lang="en-US" sz="1000" dirty="0"/>
          </a:p>
          <a:p>
            <a:pPr marL="0" lvl="0" indent="0" algn="l" rtl="0">
              <a:spcBef>
                <a:spcPts val="0"/>
              </a:spcBef>
              <a:spcAft>
                <a:spcPts val="0"/>
              </a:spcAft>
              <a:buNone/>
            </a:pPr>
            <a:endParaRPr sz="1000" dirty="0"/>
          </a:p>
        </p:txBody>
      </p:sp>
      <p:sp>
        <p:nvSpPr>
          <p:cNvPr id="575" name="Google Shape;575;p29"/>
          <p:cNvSpPr txBox="1">
            <a:spLocks noGrp="1"/>
          </p:cNvSpPr>
          <p:nvPr>
            <p:ph type="ctrTitle" idx="2"/>
          </p:nvPr>
        </p:nvSpPr>
        <p:spPr>
          <a:xfrm>
            <a:off x="4954369" y="1210204"/>
            <a:ext cx="326444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000" dirty="0"/>
              <a:t>EXPLORATORY DATA ANALYSIS</a:t>
            </a:r>
            <a:endParaRPr sz="2000" dirty="0"/>
          </a:p>
        </p:txBody>
      </p:sp>
      <p:sp>
        <p:nvSpPr>
          <p:cNvPr id="576" name="Google Shape;576;p29"/>
          <p:cNvSpPr txBox="1">
            <a:spLocks noGrp="1"/>
          </p:cNvSpPr>
          <p:nvPr>
            <p:ph type="subTitle" idx="3"/>
          </p:nvPr>
        </p:nvSpPr>
        <p:spPr>
          <a:xfrm>
            <a:off x="5333172" y="1710998"/>
            <a:ext cx="3360668" cy="23471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We couldn’t find an obvious pattern </a:t>
            </a:r>
            <a:r>
              <a:rPr lang="en-US" sz="1000" dirty="0"/>
              <a:t>for each state. So, we decided to treat all states equally.</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Useful features: </a:t>
            </a:r>
            <a:r>
              <a:rPr lang="en-US" sz="1000" b="1" dirty="0"/>
              <a:t>numbers of various chairs</a:t>
            </a:r>
            <a:r>
              <a:rPr lang="en-US" sz="1000" dirty="0"/>
              <a:t>, and the </a:t>
            </a:r>
            <a:r>
              <a:rPr lang="en-US" sz="1000" b="1" dirty="0"/>
              <a:t>number of runs</a:t>
            </a:r>
            <a:r>
              <a:rPr lang="en-US" sz="1000" dirty="0"/>
              <a:t>, but we  don't have the ratio of chairs to runs which could inform us how easily, and so quickly, people could get to their next ski slope!</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We have seen an exclusive versus mass market resort effect.</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Something very useful that's missing from the data is the number of visitors per year. </a:t>
            </a:r>
            <a:endParaRPr sz="1000" dirty="0"/>
          </a:p>
        </p:txBody>
      </p:sp>
      <p:grpSp>
        <p:nvGrpSpPr>
          <p:cNvPr id="577" name="Google Shape;577;p29"/>
          <p:cNvGrpSpPr/>
          <p:nvPr/>
        </p:nvGrpSpPr>
        <p:grpSpPr>
          <a:xfrm>
            <a:off x="2205574" y="3300883"/>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29"/>
          <p:cNvCxnSpPr>
            <a:cxnSpLocks/>
            <a:stCxn id="573"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4" name="Google Shape;594;p29"/>
          <p:cNvCxnSpPr>
            <a:cxnSpLocks/>
          </p:cNvCxnSpPr>
          <p:nvPr/>
        </p:nvCxnSpPr>
        <p:spPr>
          <a:xfrm flipH="1">
            <a:off x="7412377" y="1484926"/>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 RESULTS &amp; ANALYSIS (1/4)</a:t>
            </a:r>
            <a:endParaRPr sz="3000" dirty="0"/>
          </a:p>
        </p:txBody>
      </p:sp>
      <p:sp>
        <p:nvSpPr>
          <p:cNvPr id="605" name="Google Shape;605;p30"/>
          <p:cNvSpPr txBox="1">
            <a:spLocks noGrp="1"/>
          </p:cNvSpPr>
          <p:nvPr>
            <p:ph type="ctrTitle"/>
          </p:nvPr>
        </p:nvSpPr>
        <p:spPr>
          <a:xfrm>
            <a:off x="2378725" y="1062820"/>
            <a:ext cx="3298958"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INITIAL NOT-EVEN-A-MODEL</a:t>
            </a:r>
            <a:endParaRPr dirty="0"/>
          </a:p>
        </p:txBody>
      </p:sp>
      <p:sp>
        <p:nvSpPr>
          <p:cNvPr id="606" name="Google Shape;606;p30"/>
          <p:cNvSpPr txBox="1">
            <a:spLocks noGrp="1"/>
          </p:cNvSpPr>
          <p:nvPr>
            <p:ph type="subTitle" idx="1"/>
          </p:nvPr>
        </p:nvSpPr>
        <p:spPr>
          <a:xfrm>
            <a:off x="969683" y="1895871"/>
            <a:ext cx="6678575" cy="23966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 good place to start is to see how good the mean is as a predictor. In other words, what if we simply say our best guess is the average price?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a:t>
            </a:r>
            <a:r>
              <a:rPr lang="en-US" sz="1100" b="1" dirty="0"/>
              <a:t>Average Price </a:t>
            </a:r>
            <a:r>
              <a:rPr lang="en-US" sz="1100" dirty="0"/>
              <a:t>is: </a:t>
            </a:r>
            <a:r>
              <a:rPr lang="en-US" sz="1100" b="1" dirty="0"/>
              <a:t>$63.81 </a:t>
            </a:r>
            <a:r>
              <a:rPr lang="en-US" sz="1100" dirty="0"/>
              <a:t>and the </a:t>
            </a:r>
            <a:r>
              <a:rPr lang="en-US" sz="1100" b="1" dirty="0"/>
              <a:t>Mean Absolute Error </a:t>
            </a:r>
            <a:r>
              <a:rPr lang="en-US" sz="1100" dirty="0"/>
              <a:t>(MAE) is: </a:t>
            </a:r>
            <a:r>
              <a:rPr lang="en-US" sz="1100" b="1" dirty="0"/>
              <a:t>19.14</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Mean Absolute Error is arguably the most intuitive of all the metrics, this essentially tells us that, on average, we might expect to be off by around </a:t>
            </a:r>
            <a:r>
              <a:rPr lang="en-US" sz="1100" b="1" dirty="0"/>
              <a:t>$19 </a:t>
            </a:r>
            <a:r>
              <a:rPr lang="en-US" sz="1100" dirty="0"/>
              <a:t>if we guessed ticket price based on an average of known values.</a:t>
            </a:r>
          </a:p>
          <a:p>
            <a:pPr marL="0" lvl="0" indent="0" algn="ctr" rtl="0">
              <a:spcBef>
                <a:spcPts val="0"/>
              </a:spcBef>
              <a:spcAft>
                <a:spcPts val="0"/>
              </a:spcAft>
              <a:buNone/>
            </a:pPr>
            <a:endParaRPr dirty="0"/>
          </a:p>
        </p:txBody>
      </p: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 RESULTS &amp; ANALYSIS (2/4)</a:t>
            </a:r>
            <a:endParaRPr sz="3000" dirty="0"/>
          </a:p>
        </p:txBody>
      </p:sp>
      <p:sp>
        <p:nvSpPr>
          <p:cNvPr id="605" name="Google Shape;605;p30"/>
          <p:cNvSpPr txBox="1">
            <a:spLocks noGrp="1"/>
          </p:cNvSpPr>
          <p:nvPr>
            <p:ph type="ctrTitle"/>
          </p:nvPr>
        </p:nvSpPr>
        <p:spPr>
          <a:xfrm>
            <a:off x="2465207" y="905084"/>
            <a:ext cx="3298958"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Linear Regression Model</a:t>
            </a:r>
            <a:endParaRPr dirty="0"/>
          </a:p>
        </p:txBody>
      </p:sp>
      <p:sp>
        <p:nvSpPr>
          <p:cNvPr id="606" name="Google Shape;606;p30"/>
          <p:cNvSpPr txBox="1">
            <a:spLocks noGrp="1"/>
          </p:cNvSpPr>
          <p:nvPr>
            <p:ph type="subTitle" idx="1"/>
          </p:nvPr>
        </p:nvSpPr>
        <p:spPr>
          <a:xfrm>
            <a:off x="4148902" y="1790353"/>
            <a:ext cx="4571204" cy="23966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After imputed missing values and scaling the data we trained a Linear Regression (LR) model, </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a:t>
            </a:r>
            <a:r>
              <a:rPr lang="en-US" sz="1100" b="1" dirty="0"/>
              <a:t>R_Squared Score </a:t>
            </a:r>
            <a:r>
              <a:rPr lang="en-US" sz="1100" dirty="0"/>
              <a:t>was: </a:t>
            </a:r>
            <a:r>
              <a:rPr lang="en-US" sz="1100" b="1" dirty="0"/>
              <a:t>0.79 </a:t>
            </a:r>
            <a:r>
              <a:rPr lang="en-US" sz="1100" dirty="0"/>
              <a:t>on the training set and </a:t>
            </a:r>
            <a:r>
              <a:rPr lang="en-US" sz="1100" b="1" dirty="0"/>
              <a:t>0.64</a:t>
            </a:r>
            <a:r>
              <a:rPr lang="en-US" sz="1100" dirty="0"/>
              <a:t> on the test set, meaning the features included in the model explains </a:t>
            </a:r>
            <a:r>
              <a:rPr lang="en-US" sz="1100" b="1" dirty="0"/>
              <a:t>79%</a:t>
            </a:r>
            <a:r>
              <a:rPr lang="en-US" sz="1100" dirty="0"/>
              <a:t> of the variability of the ticket price which is not a bad score for our predictive model. The more this value is close to </a:t>
            </a:r>
            <a:r>
              <a:rPr lang="en-US" sz="1100" b="1" dirty="0"/>
              <a:t>100%</a:t>
            </a:r>
            <a:r>
              <a:rPr lang="en-US" sz="1100" dirty="0"/>
              <a:t> the better our model.</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b="1" dirty="0"/>
              <a:t> </a:t>
            </a:r>
            <a:r>
              <a:rPr lang="en-US" sz="1100" dirty="0"/>
              <a:t>The </a:t>
            </a:r>
            <a:r>
              <a:rPr lang="en-US" sz="1100" b="1" dirty="0"/>
              <a:t>Mean Absolute Error </a:t>
            </a:r>
            <a:r>
              <a:rPr lang="en-US" sz="1100" dirty="0"/>
              <a:t>(MAE) was: </a:t>
            </a:r>
            <a:r>
              <a:rPr lang="en-US" sz="1100" b="1" dirty="0"/>
              <a:t>10.49</a:t>
            </a:r>
            <a:r>
              <a:rPr lang="en-US" sz="1100" dirty="0"/>
              <a:t> and the </a:t>
            </a:r>
            <a:r>
              <a:rPr lang="en-US" sz="1100" b="1" dirty="0"/>
              <a:t>Standard Deviation</a:t>
            </a:r>
            <a:r>
              <a:rPr lang="en-US" sz="1100" dirty="0"/>
              <a:t> was </a:t>
            </a:r>
            <a:r>
              <a:rPr lang="en-US" sz="1100" b="1" dirty="0"/>
              <a:t>1.35</a:t>
            </a:r>
            <a:r>
              <a:rPr lang="en-US" sz="1100" dirty="0"/>
              <a:t>.</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So, we might expect to be off by around </a:t>
            </a:r>
            <a:r>
              <a:rPr lang="en-US" sz="1100" b="1" dirty="0"/>
              <a:t>$10</a:t>
            </a:r>
            <a:r>
              <a:rPr lang="en-US" sz="1100" dirty="0"/>
              <a:t> if we guessed ticket price based on our </a:t>
            </a:r>
            <a:r>
              <a:rPr lang="en-US" sz="1100" b="1" dirty="0"/>
              <a:t>Linear Regression </a:t>
            </a:r>
            <a:r>
              <a:rPr lang="en-US" sz="1100" dirty="0"/>
              <a:t>Model.</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ctr" rtl="0">
              <a:spcBef>
                <a:spcPts val="0"/>
              </a:spcBef>
              <a:spcAft>
                <a:spcPts val="0"/>
              </a:spcAft>
              <a:buNone/>
            </a:pPr>
            <a:endParaRPr dirty="0"/>
          </a:p>
        </p:txBody>
      </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graph of a graph&#10;&#10;Description automatically generated with medium confidence">
            <a:extLst>
              <a:ext uri="{FF2B5EF4-FFF2-40B4-BE49-F238E27FC236}">
                <a16:creationId xmlns:a16="http://schemas.microsoft.com/office/drawing/2014/main" id="{8C846BA9-BACB-4ABE-78C8-24DA09DA3CAA}"/>
              </a:ext>
            </a:extLst>
          </p:cNvPr>
          <p:cNvPicPr>
            <a:picLocks noChangeAspect="1"/>
          </p:cNvPicPr>
          <p:nvPr/>
        </p:nvPicPr>
        <p:blipFill>
          <a:blip r:embed="rId3"/>
          <a:stretch>
            <a:fillRect/>
          </a:stretch>
        </p:blipFill>
        <p:spPr>
          <a:xfrm>
            <a:off x="695630" y="1816807"/>
            <a:ext cx="3025410" cy="1866467"/>
          </a:xfrm>
          <a:prstGeom prst="rect">
            <a:avLst/>
          </a:prstGeom>
        </p:spPr>
      </p:pic>
      <p:sp>
        <p:nvSpPr>
          <p:cNvPr id="5" name="TextBox 4">
            <a:extLst>
              <a:ext uri="{FF2B5EF4-FFF2-40B4-BE49-F238E27FC236}">
                <a16:creationId xmlns:a16="http://schemas.microsoft.com/office/drawing/2014/main" id="{580E71DE-E227-7B8E-C53B-349BB119864F}"/>
              </a:ext>
            </a:extLst>
          </p:cNvPr>
          <p:cNvSpPr txBox="1"/>
          <p:nvPr/>
        </p:nvSpPr>
        <p:spPr>
          <a:xfrm>
            <a:off x="625165" y="3706985"/>
            <a:ext cx="3137757" cy="1338828"/>
          </a:xfrm>
          <a:prstGeom prst="rect">
            <a:avLst/>
          </a:prstGeom>
          <a:noFill/>
        </p:spPr>
        <p:txBody>
          <a:bodyPr wrap="square" rtlCol="0">
            <a:spAutoFit/>
          </a:bodyPr>
          <a:lstStyle/>
          <a:p>
            <a:r>
              <a:rPr lang="en-US" sz="900" dirty="0">
                <a:solidFill>
                  <a:schemeClr val="lt1"/>
                </a:solidFill>
                <a:latin typeface="Maven Pro"/>
                <a:sym typeface="Maven Pro"/>
              </a:rPr>
              <a:t>We used cross-validation for multiple values of k (number of features) to pick the value of k that gives the best performance.</a:t>
            </a:r>
          </a:p>
          <a:p>
            <a:endParaRPr lang="en-US" sz="900" dirty="0">
              <a:solidFill>
                <a:schemeClr val="lt1"/>
              </a:solidFill>
              <a:latin typeface="Maven Pro"/>
              <a:sym typeface="Maven Pro"/>
            </a:endParaRPr>
          </a:p>
          <a:p>
            <a:r>
              <a:rPr lang="en-US" sz="900" dirty="0">
                <a:solidFill>
                  <a:schemeClr val="lt1"/>
                </a:solidFill>
                <a:latin typeface="Maven Pro"/>
                <a:sym typeface="Maven Pro"/>
              </a:rPr>
              <a:t>The above suggests a good value for k is 8. There was an initial rapid increase with k, followed by a slow decline. Also noticeable is the variance of the results greatly increase above k=8.</a:t>
            </a:r>
          </a:p>
          <a:p>
            <a:endParaRPr lang="en-US" sz="900" dirty="0">
              <a:solidFill>
                <a:schemeClr val="lt1"/>
              </a:solidFill>
              <a:latin typeface="Maven Pro"/>
              <a:sym typeface="Maven Pro"/>
            </a:endParaRPr>
          </a:p>
        </p:txBody>
      </p:sp>
    </p:spTree>
    <p:extLst>
      <p:ext uri="{BB962C8B-B14F-4D97-AF65-F5344CB8AC3E}">
        <p14:creationId xmlns:p14="http://schemas.microsoft.com/office/powerpoint/2010/main" val="402510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 RESULTS &amp; ANALYSIS (3/4)</a:t>
            </a:r>
            <a:endParaRPr sz="3000" dirty="0"/>
          </a:p>
        </p:txBody>
      </p:sp>
      <p:sp>
        <p:nvSpPr>
          <p:cNvPr id="605" name="Google Shape;605;p30"/>
          <p:cNvSpPr txBox="1">
            <a:spLocks noGrp="1"/>
          </p:cNvSpPr>
          <p:nvPr>
            <p:ph type="ctrTitle"/>
          </p:nvPr>
        </p:nvSpPr>
        <p:spPr>
          <a:xfrm>
            <a:off x="2465207" y="905084"/>
            <a:ext cx="3298958"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Random Forest Model</a:t>
            </a:r>
            <a:endParaRPr dirty="0"/>
          </a:p>
        </p:txBody>
      </p:sp>
      <p:sp>
        <p:nvSpPr>
          <p:cNvPr id="606" name="Google Shape;606;p30"/>
          <p:cNvSpPr txBox="1">
            <a:spLocks noGrp="1"/>
          </p:cNvSpPr>
          <p:nvPr>
            <p:ph type="subTitle" idx="1"/>
          </p:nvPr>
        </p:nvSpPr>
        <p:spPr>
          <a:xfrm>
            <a:off x="4148902" y="1790353"/>
            <a:ext cx="4571204" cy="2448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We also trained a Random Forest (RF) model, </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a:t>
            </a:r>
            <a:r>
              <a:rPr lang="en-US" sz="1100" b="1" dirty="0"/>
              <a:t>R_Squared Score </a:t>
            </a:r>
            <a:r>
              <a:rPr lang="en-US" sz="1100" dirty="0"/>
              <a:t>was: </a:t>
            </a:r>
            <a:r>
              <a:rPr lang="en-US" sz="1100" b="1" dirty="0"/>
              <a:t>0.70 </a:t>
            </a:r>
            <a:r>
              <a:rPr lang="en-US" sz="1100" dirty="0"/>
              <a:t>and the standard deviation was </a:t>
            </a:r>
            <a:r>
              <a:rPr lang="en-US" sz="1100" b="1" dirty="0"/>
              <a:t>0.07</a:t>
            </a:r>
            <a:r>
              <a:rPr lang="en-US" sz="1100" dirty="0"/>
              <a:t>, meaning the features included in the model explains </a:t>
            </a:r>
            <a:r>
              <a:rPr lang="en-US" sz="1100" b="1" dirty="0"/>
              <a:t>70%</a:t>
            </a:r>
            <a:r>
              <a:rPr lang="en-US" sz="1100" dirty="0"/>
              <a:t> of the variability of the ticket price which is not a bad score for our predictive model. The more this value is close to </a:t>
            </a:r>
            <a:r>
              <a:rPr lang="en-US" sz="1100" b="1" dirty="0"/>
              <a:t>100%</a:t>
            </a:r>
            <a:r>
              <a:rPr lang="en-US" sz="1100" dirty="0"/>
              <a:t> the better our model.</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b="1" dirty="0"/>
              <a:t> </a:t>
            </a:r>
            <a:r>
              <a:rPr lang="en-US" sz="1100" dirty="0"/>
              <a:t>The</a:t>
            </a:r>
            <a:r>
              <a:rPr lang="en-US" sz="1100" b="1" dirty="0"/>
              <a:t> Mean Absolute Error </a:t>
            </a:r>
            <a:r>
              <a:rPr lang="en-US" sz="1100" dirty="0"/>
              <a:t>(MAE) was: </a:t>
            </a:r>
            <a:r>
              <a:rPr lang="en-US" sz="1100" b="1" dirty="0"/>
              <a:t>9.64 </a:t>
            </a:r>
            <a:r>
              <a:rPr lang="en-US" sz="1100" dirty="0"/>
              <a:t>and the </a:t>
            </a:r>
            <a:r>
              <a:rPr lang="en-US" sz="1100" b="1" dirty="0"/>
              <a:t>Standard Deviation </a:t>
            </a:r>
            <a:r>
              <a:rPr lang="en-US" sz="1100" dirty="0"/>
              <a:t>was</a:t>
            </a:r>
            <a:r>
              <a:rPr lang="en-US" sz="1100" b="1" dirty="0"/>
              <a:t> 1.35</a:t>
            </a:r>
            <a:r>
              <a:rPr lang="en-US" sz="1100" dirty="0"/>
              <a:t>.</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So, we might expect to be off by around </a:t>
            </a:r>
            <a:r>
              <a:rPr lang="en-US" sz="1100" b="1" dirty="0"/>
              <a:t>$9.64</a:t>
            </a:r>
            <a:r>
              <a:rPr lang="en-US" sz="1100" dirty="0"/>
              <a:t> if we guessed ticket price based on our </a:t>
            </a:r>
            <a:r>
              <a:rPr lang="en-US" sz="1100" b="1" dirty="0"/>
              <a:t>Random Forest </a:t>
            </a:r>
            <a:r>
              <a:rPr lang="en-US" sz="1100" dirty="0"/>
              <a:t>Model.</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ctr" rtl="0">
              <a:spcBef>
                <a:spcPts val="0"/>
              </a:spcBef>
              <a:spcAft>
                <a:spcPts val="0"/>
              </a:spcAft>
              <a:buNone/>
            </a:pPr>
            <a:endParaRPr dirty="0"/>
          </a:p>
        </p:txBody>
      </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580E71DE-E227-7B8E-C53B-349BB119864F}"/>
              </a:ext>
            </a:extLst>
          </p:cNvPr>
          <p:cNvSpPr txBox="1"/>
          <p:nvPr/>
        </p:nvSpPr>
        <p:spPr>
          <a:xfrm>
            <a:off x="524192" y="3600791"/>
            <a:ext cx="3240868" cy="1061829"/>
          </a:xfrm>
          <a:prstGeom prst="rect">
            <a:avLst/>
          </a:prstGeom>
          <a:noFill/>
        </p:spPr>
        <p:txBody>
          <a:bodyPr wrap="square" rtlCol="0">
            <a:spAutoFit/>
          </a:bodyPr>
          <a:lstStyle/>
          <a:p>
            <a:r>
              <a:rPr lang="en-US" sz="900" dirty="0">
                <a:solidFill>
                  <a:schemeClr val="lt1"/>
                </a:solidFill>
                <a:latin typeface="Maven Pro"/>
                <a:sym typeface="Maven Pro"/>
              </a:rPr>
              <a:t>Encouragingly, the dominant top four features are in common with our linear model:</a:t>
            </a:r>
          </a:p>
          <a:p>
            <a:endParaRPr lang="en-US" sz="900" dirty="0">
              <a:solidFill>
                <a:schemeClr val="lt1"/>
              </a:solidFill>
              <a:latin typeface="Maven Pro"/>
              <a:sym typeface="Maven Pro"/>
            </a:endParaRPr>
          </a:p>
          <a:p>
            <a:pPr lvl="1"/>
            <a:r>
              <a:rPr lang="en-US" sz="900" b="1" dirty="0">
                <a:solidFill>
                  <a:schemeClr val="lt1"/>
                </a:solidFill>
                <a:latin typeface="Maven Pro"/>
                <a:sym typeface="Maven Pro"/>
              </a:rPr>
              <a:t>fastQuads</a:t>
            </a:r>
          </a:p>
          <a:p>
            <a:pPr lvl="1"/>
            <a:r>
              <a:rPr lang="en-US" sz="900" b="1" dirty="0">
                <a:solidFill>
                  <a:schemeClr val="lt1"/>
                </a:solidFill>
                <a:latin typeface="Maven Pro"/>
                <a:sym typeface="Maven Pro"/>
              </a:rPr>
              <a:t>Runs</a:t>
            </a:r>
          </a:p>
          <a:p>
            <a:pPr lvl="1"/>
            <a:r>
              <a:rPr lang="en-US" sz="900" b="1" dirty="0">
                <a:solidFill>
                  <a:schemeClr val="lt1"/>
                </a:solidFill>
                <a:latin typeface="Maven Pro"/>
                <a:sym typeface="Maven Pro"/>
              </a:rPr>
              <a:t>Snow Making_ac</a:t>
            </a:r>
          </a:p>
          <a:p>
            <a:pPr lvl="1"/>
            <a:r>
              <a:rPr lang="en-US" sz="900" b="1" dirty="0">
                <a:solidFill>
                  <a:schemeClr val="lt1"/>
                </a:solidFill>
                <a:latin typeface="Maven Pro"/>
                <a:sym typeface="Maven Pro"/>
              </a:rPr>
              <a:t>vertical_drop</a:t>
            </a:r>
          </a:p>
        </p:txBody>
      </p:sp>
      <p:pic>
        <p:nvPicPr>
          <p:cNvPr id="4" name="Picture 3" descr="A graph with blue and white text&#10;&#10;Description automatically generated">
            <a:extLst>
              <a:ext uri="{FF2B5EF4-FFF2-40B4-BE49-F238E27FC236}">
                <a16:creationId xmlns:a16="http://schemas.microsoft.com/office/drawing/2014/main" id="{A8066EA4-BFF6-47FF-97AB-6B9209C077BB}"/>
              </a:ext>
            </a:extLst>
          </p:cNvPr>
          <p:cNvPicPr>
            <a:picLocks noChangeAspect="1"/>
          </p:cNvPicPr>
          <p:nvPr/>
        </p:nvPicPr>
        <p:blipFill>
          <a:blip r:embed="rId3"/>
          <a:stretch>
            <a:fillRect/>
          </a:stretch>
        </p:blipFill>
        <p:spPr>
          <a:xfrm>
            <a:off x="555551" y="1533691"/>
            <a:ext cx="3202136" cy="2053799"/>
          </a:xfrm>
          <a:prstGeom prst="rect">
            <a:avLst/>
          </a:prstGeom>
        </p:spPr>
      </p:pic>
    </p:spTree>
    <p:extLst>
      <p:ext uri="{BB962C8B-B14F-4D97-AF65-F5344CB8AC3E}">
        <p14:creationId xmlns:p14="http://schemas.microsoft.com/office/powerpoint/2010/main" val="46784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4" name="Google Shape;601;p30">
            <a:extLst>
              <a:ext uri="{FF2B5EF4-FFF2-40B4-BE49-F238E27FC236}">
                <a16:creationId xmlns:a16="http://schemas.microsoft.com/office/drawing/2014/main" id="{33BDD6D3-C4CD-89A6-0B42-3C6AEFB5772E}"/>
              </a:ext>
            </a:extLst>
          </p:cNvPr>
          <p:cNvSpPr txBox="1">
            <a:spLocks/>
          </p:cNvSpPr>
          <p:nvPr/>
        </p:nvSpPr>
        <p:spPr>
          <a:xfrm>
            <a:off x="621630" y="411675"/>
            <a:ext cx="5888700"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a:solidFill>
                  <a:schemeClr val="bg1"/>
                </a:solidFill>
                <a:latin typeface="Share Tech" panose="020B0604020202020204" charset="0"/>
              </a:rPr>
              <a:t>MODELING RESULTS &amp; ANALYSIS (4/4)</a:t>
            </a:r>
          </a:p>
        </p:txBody>
      </p:sp>
      <p:pic>
        <p:nvPicPr>
          <p:cNvPr id="6" name="Picture 5" descr="A graph of a price&#10;&#10;Description automatically generated with medium confidence">
            <a:extLst>
              <a:ext uri="{FF2B5EF4-FFF2-40B4-BE49-F238E27FC236}">
                <a16:creationId xmlns:a16="http://schemas.microsoft.com/office/drawing/2014/main" id="{660D992C-0BB0-CFF4-00D8-BC6A9F9738BD}"/>
              </a:ext>
            </a:extLst>
          </p:cNvPr>
          <p:cNvPicPr>
            <a:picLocks noChangeAspect="1"/>
          </p:cNvPicPr>
          <p:nvPr/>
        </p:nvPicPr>
        <p:blipFill>
          <a:blip r:embed="rId3"/>
          <a:stretch>
            <a:fillRect/>
          </a:stretch>
        </p:blipFill>
        <p:spPr>
          <a:xfrm>
            <a:off x="621630" y="1129988"/>
            <a:ext cx="3578663" cy="3523788"/>
          </a:xfrm>
          <a:prstGeom prst="rect">
            <a:avLst/>
          </a:prstGeom>
        </p:spPr>
      </p:pic>
      <p:sp>
        <p:nvSpPr>
          <p:cNvPr id="8" name="TextBox 7">
            <a:extLst>
              <a:ext uri="{FF2B5EF4-FFF2-40B4-BE49-F238E27FC236}">
                <a16:creationId xmlns:a16="http://schemas.microsoft.com/office/drawing/2014/main" id="{BF92CBC0-4430-833D-DC4C-FD6244F2C3DF}"/>
              </a:ext>
            </a:extLst>
          </p:cNvPr>
          <p:cNvSpPr txBox="1"/>
          <p:nvPr/>
        </p:nvSpPr>
        <p:spPr>
          <a:xfrm>
            <a:off x="4326673" y="1189463"/>
            <a:ext cx="4601737" cy="3647152"/>
          </a:xfrm>
          <a:prstGeom prst="rect">
            <a:avLst/>
          </a:prstGeom>
          <a:noFill/>
        </p:spPr>
        <p:txBody>
          <a:bodyPr wrap="square" rtlCol="0">
            <a:spAutoFit/>
          </a:bodyPr>
          <a:lstStyle/>
          <a:p>
            <a:r>
              <a:rPr lang="en-US" sz="1100" dirty="0">
                <a:solidFill>
                  <a:schemeClr val="bg1"/>
                </a:solidFill>
              </a:rPr>
              <a:t>The model says closing one run makes no difference. The business might test, and progress, with run closures by closing one run, then 2 and 3 successively, then closing 3 runs, then closing 4 or 5 runs, then closing 6 or more and assess the impact on ticket price at each stage of run closures.</a:t>
            </a:r>
          </a:p>
          <a:p>
            <a:endParaRPr lang="en-US" sz="1100" dirty="0">
              <a:solidFill>
                <a:schemeClr val="bg1"/>
              </a:solidFill>
            </a:endParaRPr>
          </a:p>
          <a:p>
            <a:r>
              <a:rPr lang="en-US" sz="1100" dirty="0">
                <a:solidFill>
                  <a:schemeClr val="bg1"/>
                </a:solidFill>
              </a:rPr>
              <a:t>Currently Big Mountain is charging 81 USD for AdultWeekend. The model suggests a ticket price that could be supported in the marketplace by Big Mountain's facilities to be 95.87 USD. Even with the expected mean absolute error of 9.64 USD, this suggests there is room for an increase.</a:t>
            </a:r>
          </a:p>
          <a:p>
            <a:endParaRPr lang="en-US" sz="1100" dirty="0">
              <a:solidFill>
                <a:schemeClr val="bg1"/>
              </a:solidFill>
            </a:endParaRPr>
          </a:p>
          <a:p>
            <a:r>
              <a:rPr lang="en-US" sz="1100" dirty="0">
                <a:solidFill>
                  <a:schemeClr val="bg1"/>
                </a:solidFill>
              </a:rPr>
              <a:t>Big Mountain has amongst the highest number of total chairs, resorts with more appear to be outliers.</a:t>
            </a:r>
          </a:p>
          <a:p>
            <a:endParaRPr lang="en-US" sz="1100" dirty="0">
              <a:solidFill>
                <a:schemeClr val="bg1"/>
              </a:solidFill>
            </a:endParaRPr>
          </a:p>
          <a:p>
            <a:r>
              <a:rPr lang="en-US" sz="1100" dirty="0">
                <a:solidFill>
                  <a:schemeClr val="bg1"/>
                </a:solidFill>
              </a:rPr>
              <a:t>The scenario where Big Mountain is adding a run, increasing the vertical drop by 150 feet, and installing an additional chair lift is the one I would recommend for further consideration because this scenario increases support for ticket price by 8.61 USD over the season. This could be expected to amount to 15,065,471 USD.</a:t>
            </a:r>
          </a:p>
          <a:p>
            <a:endParaRPr lang="en-US" sz="11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0" name="Google Shape;660;p31"/>
          <p:cNvSpPr/>
          <p:nvPr/>
        </p:nvSpPr>
        <p:spPr>
          <a:xfrm>
            <a:off x="8608419" y="1041220"/>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732946" y="996419"/>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718781" y="996419"/>
            <a:ext cx="72" cy="3058625"/>
          </a:xfrm>
          <a:custGeom>
            <a:avLst/>
            <a:gdLst/>
            <a:ahLst/>
            <a:cxnLst/>
            <a:rect l="l" t="t" r="r" b="b"/>
            <a:pathLst>
              <a:path w="1" h="42769" fill="none" extrusionOk="0">
                <a:moveTo>
                  <a:pt x="1" y="1"/>
                </a:moveTo>
                <a:lnTo>
                  <a:pt x="1"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704687" y="996419"/>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31"/>
          <p:cNvGrpSpPr/>
          <p:nvPr/>
        </p:nvGrpSpPr>
        <p:grpSpPr>
          <a:xfrm>
            <a:off x="5732946" y="3541868"/>
            <a:ext cx="2507833" cy="274905"/>
            <a:chOff x="3828658" y="3897730"/>
            <a:chExt cx="3601799" cy="274905"/>
          </a:xfrm>
        </p:grpSpPr>
        <p:sp>
          <p:nvSpPr>
            <p:cNvPr id="665" name="Google Shape;665;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1"/>
          <p:cNvGrpSpPr/>
          <p:nvPr/>
        </p:nvGrpSpPr>
        <p:grpSpPr>
          <a:xfrm>
            <a:off x="5732946" y="2671070"/>
            <a:ext cx="3129441" cy="274977"/>
            <a:chOff x="3811494" y="3103763"/>
            <a:chExt cx="4240571" cy="274977"/>
          </a:xfrm>
        </p:grpSpPr>
        <p:sp>
          <p:nvSpPr>
            <p:cNvPr id="668" name="Google Shape;668;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1"/>
          <p:cNvGrpSpPr/>
          <p:nvPr/>
        </p:nvGrpSpPr>
        <p:grpSpPr>
          <a:xfrm>
            <a:off x="5732946" y="1857342"/>
            <a:ext cx="1106615" cy="274905"/>
            <a:chOff x="3793472" y="2309869"/>
            <a:chExt cx="2235767" cy="274905"/>
          </a:xfrm>
        </p:grpSpPr>
        <p:sp>
          <p:nvSpPr>
            <p:cNvPr id="671" name="Google Shape;671;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1"/>
          <p:cNvGrpSpPr/>
          <p:nvPr/>
        </p:nvGrpSpPr>
        <p:grpSpPr>
          <a:xfrm>
            <a:off x="5612309" y="1071817"/>
            <a:ext cx="1846335" cy="274047"/>
            <a:chOff x="3771875" y="1457332"/>
            <a:chExt cx="2876447" cy="274047"/>
          </a:xfrm>
        </p:grpSpPr>
        <p:sp>
          <p:nvSpPr>
            <p:cNvPr id="674" name="Google Shape;674;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31"/>
          <p:cNvSpPr txBox="1">
            <a:spLocks noGrp="1"/>
          </p:cNvSpPr>
          <p:nvPr>
            <p:ph type="ctrTitle" idx="4294967295"/>
          </p:nvPr>
        </p:nvSpPr>
        <p:spPr>
          <a:xfrm>
            <a:off x="1704420" y="1019726"/>
            <a:ext cx="3671567"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1"/>
                </a:solidFill>
              </a:rPr>
              <a:t>Random Forest vs. Linear Regression</a:t>
            </a:r>
            <a:endParaRPr sz="1800" dirty="0">
              <a:solidFill>
                <a:schemeClr val="accent1"/>
              </a:solidFill>
            </a:endParaRPr>
          </a:p>
        </p:txBody>
      </p:sp>
      <p:sp>
        <p:nvSpPr>
          <p:cNvPr id="677" name="Google Shape;677;p31"/>
          <p:cNvSpPr txBox="1">
            <a:spLocks noGrp="1"/>
          </p:cNvSpPr>
          <p:nvPr>
            <p:ph type="subTitle" idx="4294967295"/>
          </p:nvPr>
        </p:nvSpPr>
        <p:spPr>
          <a:xfrm>
            <a:off x="761091" y="1233806"/>
            <a:ext cx="4633274" cy="552387"/>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000" dirty="0"/>
              <a:t>The Random Forest model is our choice for predicting the ticket price. It has a lower cross-validation mean absolute error by almost $2. It also exhibits less variability. </a:t>
            </a:r>
            <a:endParaRPr sz="1000" dirty="0"/>
          </a:p>
        </p:txBody>
      </p:sp>
      <p:sp>
        <p:nvSpPr>
          <p:cNvPr id="678" name="Google Shape;678;p31"/>
          <p:cNvSpPr txBox="1">
            <a:spLocks noGrp="1"/>
          </p:cNvSpPr>
          <p:nvPr>
            <p:ph type="ctrTitle" idx="4294967295"/>
          </p:nvPr>
        </p:nvSpPr>
        <p:spPr>
          <a:xfrm>
            <a:off x="3267035" y="1857342"/>
            <a:ext cx="2162801"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2"/>
                </a:solidFill>
              </a:rPr>
              <a:t>Data Availability </a:t>
            </a:r>
            <a:endParaRPr sz="1800" dirty="0">
              <a:solidFill>
                <a:schemeClr val="accent2"/>
              </a:solidFill>
            </a:endParaRPr>
          </a:p>
        </p:txBody>
      </p:sp>
      <p:sp>
        <p:nvSpPr>
          <p:cNvPr id="679" name="Google Shape;679;p31"/>
          <p:cNvSpPr txBox="1">
            <a:spLocks noGrp="1"/>
          </p:cNvSpPr>
          <p:nvPr>
            <p:ph type="subTitle" idx="4294967295"/>
          </p:nvPr>
        </p:nvSpPr>
        <p:spPr>
          <a:xfrm>
            <a:off x="884525" y="2026123"/>
            <a:ext cx="4578397" cy="552387"/>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000" dirty="0"/>
              <a:t>In this use case we already have plenty of data</a:t>
            </a:r>
            <a:endParaRPr sz="1000" dirty="0"/>
          </a:p>
        </p:txBody>
      </p:sp>
      <p:sp>
        <p:nvSpPr>
          <p:cNvPr id="680" name="Google Shape;680;p31"/>
          <p:cNvSpPr txBox="1">
            <a:spLocks noGrp="1"/>
          </p:cNvSpPr>
          <p:nvPr>
            <p:ph type="ctrTitle" idx="4294967295"/>
          </p:nvPr>
        </p:nvSpPr>
        <p:spPr>
          <a:xfrm>
            <a:off x="2164457" y="2409945"/>
            <a:ext cx="3314592"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3"/>
                </a:solidFill>
              </a:rPr>
              <a:t>Operating costs and missing data</a:t>
            </a:r>
            <a:endParaRPr sz="1800" dirty="0">
              <a:solidFill>
                <a:schemeClr val="accent3"/>
              </a:solidFill>
            </a:endParaRPr>
          </a:p>
        </p:txBody>
      </p:sp>
      <p:sp>
        <p:nvSpPr>
          <p:cNvPr id="681" name="Google Shape;681;p31"/>
          <p:cNvSpPr txBox="1">
            <a:spLocks noGrp="1"/>
          </p:cNvSpPr>
          <p:nvPr>
            <p:ph type="subTitle" idx="4294967295"/>
          </p:nvPr>
        </p:nvSpPr>
        <p:spPr>
          <a:xfrm>
            <a:off x="621630" y="2659358"/>
            <a:ext cx="4931605"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000" dirty="0"/>
              <a:t>Besides the additional operating cost of the new chair lift, operating cost on vertical drop, snow making area, fast quads, runs, trams and skiable terrain area may also be useful. The data is missing information about visitor numbers.</a:t>
            </a:r>
            <a:endParaRPr sz="1000" dirty="0"/>
          </a:p>
        </p:txBody>
      </p:sp>
      <p:sp>
        <p:nvSpPr>
          <p:cNvPr id="682" name="Google Shape;682;p31"/>
          <p:cNvSpPr txBox="1">
            <a:spLocks noGrp="1"/>
          </p:cNvSpPr>
          <p:nvPr>
            <p:ph type="ctrTitle" idx="4294967295"/>
          </p:nvPr>
        </p:nvSpPr>
        <p:spPr>
          <a:xfrm>
            <a:off x="3461130" y="3291277"/>
            <a:ext cx="2001792" cy="3484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t>Pricing Strategies</a:t>
            </a:r>
            <a:endParaRPr sz="1800" dirty="0"/>
          </a:p>
        </p:txBody>
      </p:sp>
      <p:sp>
        <p:nvSpPr>
          <p:cNvPr id="683" name="Google Shape;683;p31"/>
          <p:cNvSpPr txBox="1">
            <a:spLocks noGrp="1"/>
          </p:cNvSpPr>
          <p:nvPr>
            <p:ph type="subTitle" idx="4294967295"/>
          </p:nvPr>
        </p:nvSpPr>
        <p:spPr>
          <a:xfrm>
            <a:off x="738986" y="3417825"/>
            <a:ext cx="4786415" cy="715563"/>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000" dirty="0"/>
              <a:t>It's reasonable to expect that some resorts will be "overpriced" and some "underpriced." Or if resorts are pretty good at pricing strategies, it could be that our model is simply lacking some key data. Certainly, knowing more about operating costs, of key important features in the model would help.</a:t>
            </a:r>
            <a:endParaRPr sz="1000" dirty="0"/>
          </a:p>
        </p:txBody>
      </p:sp>
      <p:sp>
        <p:nvSpPr>
          <p:cNvPr id="4" name="Google Shape;601;p30">
            <a:extLst>
              <a:ext uri="{FF2B5EF4-FFF2-40B4-BE49-F238E27FC236}">
                <a16:creationId xmlns:a16="http://schemas.microsoft.com/office/drawing/2014/main" id="{2F1EB02E-CF0F-5630-E82C-6C5FE362BD9E}"/>
              </a:ext>
            </a:extLst>
          </p:cNvPr>
          <p:cNvSpPr txBox="1">
            <a:spLocks/>
          </p:cNvSpPr>
          <p:nvPr/>
        </p:nvSpPr>
        <p:spPr>
          <a:xfrm>
            <a:off x="621630" y="411675"/>
            <a:ext cx="5888700"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a:solidFill>
                  <a:schemeClr val="bg1"/>
                </a:solidFill>
                <a:latin typeface="Share Tech" panose="020B0604020202020204" charset="0"/>
              </a:rPr>
              <a:t>SUMMARY &amp; CONCLUSION</a:t>
            </a:r>
          </a:p>
        </p:txBody>
      </p:sp>
    </p:spTree>
    <p:extLst>
      <p:ext uri="{BB962C8B-B14F-4D97-AF65-F5344CB8AC3E}">
        <p14:creationId xmlns:p14="http://schemas.microsoft.com/office/powerpoint/2010/main" val="37902315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TotalTime>
  <Words>1168</Words>
  <Application>Microsoft Office PowerPoint</Application>
  <PresentationFormat>On-screen Show (16:9)</PresentationFormat>
  <Paragraphs>86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Fira Sans Extra Condensed Medium</vt:lpstr>
      <vt:lpstr>Arial</vt:lpstr>
      <vt:lpstr>Maven Pro</vt:lpstr>
      <vt:lpstr>Fira Sans Condensed Medium</vt:lpstr>
      <vt:lpstr>Share Tech</vt:lpstr>
      <vt:lpstr>Advent Pro SemiBold</vt:lpstr>
      <vt:lpstr>Data Science Consulting by Slidesgo</vt:lpstr>
      <vt:lpstr>BIG MOUNTAIN PRICING  STRATEGY</vt:lpstr>
      <vt:lpstr>SUMMARY AND CONCLUSION</vt:lpstr>
      <vt:lpstr> PROBLEM IDENTIFICATION</vt:lpstr>
      <vt:lpstr>RECOMMENDATION AND KEY FINDINGS</vt:lpstr>
      <vt:lpstr>MODELING RESULTS &amp; ANALYSIS (1/4)</vt:lpstr>
      <vt:lpstr>MODELING RESULTS &amp; ANALYSIS (2/4)</vt:lpstr>
      <vt:lpstr>MODELING RESULTS &amp; ANALYSIS (3/4)</vt:lpstr>
      <vt:lpstr>PowerPoint Presentation</vt:lpstr>
      <vt:lpstr>Random Forest vs.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Etienne Lobe</dc:creator>
  <cp:lastModifiedBy>Etienne D. Lobe</cp:lastModifiedBy>
  <cp:revision>3</cp:revision>
  <dcterms:modified xsi:type="dcterms:W3CDTF">2024-06-15T10:29:52Z</dcterms:modified>
</cp:coreProperties>
</file>