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>
        <p:scale>
          <a:sx n="65" d="100"/>
          <a:sy n="65" d="100"/>
        </p:scale>
        <p:origin x="64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775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6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57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3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373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1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8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0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0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07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1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2" r:id="rId6"/>
    <p:sldLayoutId id="2147483838" r:id="rId7"/>
    <p:sldLayoutId id="2147483839" r:id="rId8"/>
    <p:sldLayoutId id="2147483840" r:id="rId9"/>
    <p:sldLayoutId id="2147483841" r:id="rId10"/>
    <p:sldLayoutId id="214748384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AB7CFDD-E67B-4078-9BD0-D09D4200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91E377-3C4E-4C42-B42C-858169F3A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bstract watercolor pattern on a white background">
            <a:extLst>
              <a:ext uri="{FF2B5EF4-FFF2-40B4-BE49-F238E27FC236}">
                <a16:creationId xmlns:a16="http://schemas.microsoft.com/office/drawing/2014/main" id="{310979E5-C50B-00DB-7474-EB2B2266812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1000"/>
          </a:blip>
          <a:srcRect t="14644" b="1086"/>
          <a:stretch/>
        </p:blipFill>
        <p:spPr>
          <a:xfrm>
            <a:off x="-4398" y="1"/>
            <a:ext cx="12192001" cy="6857999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23F8B921-346C-EF61-8261-91ECD2ECC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851129" y="-669531"/>
            <a:ext cx="7272408" cy="2077328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C10F4985-9B7A-BEE3-1A80-5BBC34CE3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2214412" y="2996913"/>
            <a:ext cx="5074022" cy="1257295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1B7537E-7B93-4306-B9DF-4CD583E0A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37480"/>
            <a:ext cx="867485" cy="115439"/>
            <a:chOff x="8910933" y="1861308"/>
            <a:chExt cx="867485" cy="11543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0AB796C-11E6-468E-9C0D-38940D8E2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FC9ACE4-DF02-4B56-B482-DDAD2EC09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99CC309-9401-4122-8206-A304650EF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 descr="A logo on a black background&#10;&#10;AI-generated content may be incorrect.">
            <a:extLst>
              <a:ext uri="{FF2B5EF4-FFF2-40B4-BE49-F238E27FC236}">
                <a16:creationId xmlns:a16="http://schemas.microsoft.com/office/drawing/2014/main" id="{091FEB7B-95CB-D5B4-2592-73264D799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366" y="1163782"/>
            <a:ext cx="5324475" cy="42576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B02177A-09F1-BEA6-7BB9-CA3A07666AE4}"/>
              </a:ext>
            </a:extLst>
          </p:cNvPr>
          <p:cNvSpPr txBox="1"/>
          <p:nvPr/>
        </p:nvSpPr>
        <p:spPr>
          <a:xfrm>
            <a:off x="-543268" y="4459473"/>
            <a:ext cx="13597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err="1">
                <a:latin typeface="Algerian" panose="04020705040A02060702" pitchFamily="82" charset="0"/>
              </a:rPr>
              <a:t>Strategjia</a:t>
            </a:r>
            <a:r>
              <a:rPr lang="en-US" b="1">
                <a:latin typeface="Algerian" panose="04020705040A02060702" pitchFamily="82" charset="0"/>
              </a:rPr>
              <a:t> dhe </a:t>
            </a:r>
            <a:r>
              <a:rPr lang="en-US" b="1" err="1">
                <a:latin typeface="Algerian" panose="04020705040A02060702" pitchFamily="82" charset="0"/>
              </a:rPr>
              <a:t>Planifikimi</a:t>
            </a:r>
            <a:r>
              <a:rPr lang="en-US" b="1">
                <a:latin typeface="Algerian" panose="04020705040A02060702" pitchFamily="82" charset="0"/>
              </a:rPr>
              <a:t> </a:t>
            </a:r>
            <a:r>
              <a:rPr lang="en-US" b="1" err="1">
                <a:latin typeface="Algerian" panose="04020705040A02060702" pitchFamily="82" charset="0"/>
              </a:rPr>
              <a:t>i</a:t>
            </a:r>
            <a:r>
              <a:rPr lang="en-US" b="1">
                <a:latin typeface="Algerian" panose="04020705040A02060702" pitchFamily="82" charset="0"/>
              </a:rPr>
              <a:t> </a:t>
            </a:r>
            <a:r>
              <a:rPr lang="en-US" b="1" err="1">
                <a:latin typeface="Algerian" panose="04020705040A02060702" pitchFamily="82" charset="0"/>
              </a:rPr>
              <a:t>Marketingut</a:t>
            </a:r>
            <a:r>
              <a:rPr lang="en-US" b="1">
                <a:latin typeface="Algerian" panose="04020705040A02060702" pitchFamily="82" charset="0"/>
              </a:rPr>
              <a:t> për </a:t>
            </a:r>
            <a:r>
              <a:rPr lang="en-US" b="1" err="1">
                <a:latin typeface="Algerian" panose="04020705040A02060702" pitchFamily="82" charset="0"/>
              </a:rPr>
              <a:t>hyrjen</a:t>
            </a:r>
            <a:r>
              <a:rPr lang="en-US" b="1">
                <a:latin typeface="Algerian" panose="04020705040A02060702" pitchFamily="82" charset="0"/>
              </a:rPr>
              <a:t> e </a:t>
            </a:r>
            <a:r>
              <a:rPr lang="en-US" b="1" err="1">
                <a:latin typeface="Algerian" panose="04020705040A02060702" pitchFamily="82" charset="0"/>
              </a:rPr>
              <a:t>Andrikopoulos</a:t>
            </a:r>
            <a:r>
              <a:rPr lang="en-US" b="1">
                <a:latin typeface="Algerian" panose="04020705040A02060702" pitchFamily="82" charset="0"/>
              </a:rPr>
              <a:t> në </a:t>
            </a:r>
            <a:r>
              <a:rPr lang="en-US" b="1" err="1">
                <a:latin typeface="Algerian" panose="04020705040A02060702" pitchFamily="82" charset="0"/>
              </a:rPr>
              <a:t>tregun</a:t>
            </a:r>
            <a:r>
              <a:rPr lang="en-US" b="1">
                <a:latin typeface="Algerian" panose="04020705040A02060702" pitchFamily="82" charset="0"/>
              </a:rPr>
              <a:t> shqiptar</a:t>
            </a:r>
            <a:endParaRPr lang="en-US" b="1" u="sng"/>
          </a:p>
        </p:txBody>
      </p:sp>
    </p:spTree>
    <p:extLst>
      <p:ext uri="{BB962C8B-B14F-4D97-AF65-F5344CB8AC3E}">
        <p14:creationId xmlns:p14="http://schemas.microsoft.com/office/powerpoint/2010/main" val="3184575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1C2B03-0376-FF75-1822-4279D6599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02606CC-0C63-D09E-CA5E-B3B4021CE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365EBB2-F176-2F24-FA4D-D863E9053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E6E4E2-649A-5247-F3CC-20309844A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64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bstract watercolor pattern on a white background">
            <a:extLst>
              <a:ext uri="{FF2B5EF4-FFF2-40B4-BE49-F238E27FC236}">
                <a16:creationId xmlns:a16="http://schemas.microsoft.com/office/drawing/2014/main" id="{B46A564B-9540-AEBE-03C9-F29E572001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4573" b="1015"/>
          <a:stretch/>
        </p:blipFill>
        <p:spPr>
          <a:xfrm>
            <a:off x="20" y="10"/>
            <a:ext cx="12191979" cy="6869638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596BCF7B-807D-D069-8C61-527AB264D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785" y="723900"/>
            <a:ext cx="8718430" cy="1288489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1800" b="1"/>
            </a:br>
            <a:br>
              <a:rPr lang="en-US" sz="2400" b="1"/>
            </a:br>
            <a:r>
              <a:rPr lang="en-US" sz="2400" b="1"/>
              <a:t>Përfundimi</a:t>
            </a:r>
            <a:br>
              <a:rPr lang="en-US" sz="2400" b="1"/>
            </a:br>
            <a:endParaRPr lang="en-US" sz="3200" cap="none">
              <a:solidFill>
                <a:schemeClr val="tx1"/>
              </a:solidFill>
            </a:endParaRP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FD7C0DD5-6417-E9DF-30DB-016E6F989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1962" y="2161903"/>
            <a:ext cx="6788076" cy="3416512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/>
              <a:t>Strategjia</a:t>
            </a:r>
            <a:r>
              <a:rPr lang="en-US"/>
              <a:t>: Të krijohet një markë e njohur dhe besuar në Shqipëri për produkte cilësore.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Qëllimi</a:t>
            </a:r>
            <a:r>
              <a:rPr lang="en-US"/>
              <a:t>: Të rritet njohja e markës dhe tërheqja e konsumatorëve të rinj përmes kanaleve të marketingut digjital dhe bashkëpunimeve me influencues.</a:t>
            </a:r>
          </a:p>
          <a:p>
            <a:pPr>
              <a:lnSpc>
                <a:spcPct val="11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3CD2EE2-8812-F2A7-1272-A579CB5F8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49932"/>
            <a:ext cx="867485" cy="115439"/>
            <a:chOff x="8910933" y="1861308"/>
            <a:chExt cx="867485" cy="11543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8D65ADD-C3F8-079E-6710-0902F5245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38961C-731B-15AE-F502-C1F216AB0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481CAF9-79AD-EE47-0C65-33B0334C1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4329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55A5A8-FF16-8D53-2972-8DA0B0CC7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C07271E9-21F4-400B-84B6-052EAFCFE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3D78ED-34B7-4F8E-8377-994DCAD3C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64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bstract watercolor pattern on a white background">
            <a:extLst>
              <a:ext uri="{FF2B5EF4-FFF2-40B4-BE49-F238E27FC236}">
                <a16:creationId xmlns:a16="http://schemas.microsoft.com/office/drawing/2014/main" id="{771220B2-AB4C-AE9B-1E38-48DEC0BBCD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7794" b="7794"/>
          <a:stretch/>
        </p:blipFill>
        <p:spPr>
          <a:xfrm>
            <a:off x="20" y="10"/>
            <a:ext cx="12191979" cy="6869638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AED50E85-3E34-83E1-3F42-6108B7BB0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636" y="-214877"/>
            <a:ext cx="8718430" cy="1288489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+mn-lt"/>
              </a:rPr>
              <a:t>PREZANTIMI I SUPERMARKETIT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863D1-6A87-ADA5-8022-9A4F6D164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4235" y="1948545"/>
            <a:ext cx="6788076" cy="3416512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Andrikopoulos</a:t>
            </a:r>
            <a:r>
              <a:rPr lang="en-US">
                <a:solidFill>
                  <a:schemeClr val="tx1"/>
                </a:solidFill>
              </a:rPr>
              <a:t> është një supermarket i njohur në Greqi, i specializuar për ofrimin e produkteve cilësore dhe shërbimit të shkëlqyer.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Fokus</a:t>
            </a:r>
            <a:r>
              <a:rPr lang="en-US">
                <a:solidFill>
                  <a:schemeClr val="tx1"/>
                </a:solidFill>
              </a:rPr>
              <a:t>: Ushqime të freskëta, produkte organike dhe ushqime tradicionale greke.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Reputacion</a:t>
            </a:r>
            <a:r>
              <a:rPr lang="en-US">
                <a:solidFill>
                  <a:schemeClr val="tx1"/>
                </a:solidFill>
              </a:rPr>
              <a:t>: Cilësia dhe besueshmëria që ndihmojnë markën të dallohet në treg.</a:t>
            </a:r>
          </a:p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1527245-C5C2-4BD3-8317-C4D6D7A10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49932"/>
            <a:ext cx="867485" cy="115439"/>
            <a:chOff x="8910933" y="1861308"/>
            <a:chExt cx="867485" cy="115439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03BA463-C04F-4127-9100-1F376E51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1FD6DA6-F7BC-4426-8465-928C4EC4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9A28AE3-3C29-44E4-80A5-C2937F8E7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4EC07E4-2FCE-292E-443A-2BE6D96F8A6B}"/>
              </a:ext>
            </a:extLst>
          </p:cNvPr>
          <p:cNvSpPr txBox="1">
            <a:spLocks/>
          </p:cNvSpPr>
          <p:nvPr/>
        </p:nvSpPr>
        <p:spPr>
          <a:xfrm>
            <a:off x="530942" y="4338484"/>
            <a:ext cx="10632358" cy="1494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romanU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7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4F0041-01ED-ECF7-6596-7C317FF66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07271E9-21F4-400B-84B6-052EAFCFE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E3D78ED-34B7-4F8E-8377-994DCAD3C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64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bstract watercolor pattern on a white background">
            <a:extLst>
              <a:ext uri="{FF2B5EF4-FFF2-40B4-BE49-F238E27FC236}">
                <a16:creationId xmlns:a16="http://schemas.microsoft.com/office/drawing/2014/main" id="{6A92C5C2-E29A-9BD8-CCD5-BE3D15838FA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4573" b="1015"/>
          <a:stretch/>
        </p:blipFill>
        <p:spPr>
          <a:xfrm>
            <a:off x="20" y="10"/>
            <a:ext cx="12191979" cy="6869638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92390430-B9BD-B4D1-F040-AE0364BB9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3043" y="306103"/>
            <a:ext cx="8718430" cy="1288489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cap="none">
                <a:solidFill>
                  <a:schemeClr val="bg1"/>
                </a:solidFill>
              </a:rPr>
              <a:t>Hulumtimi i Tregut në Shqipëri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F58900A0-1FB1-EA24-777B-E0DE73DAC77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444284" y="2167600"/>
            <a:ext cx="6788076" cy="3416512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Shqipëria ka një treg gjithnjë e më të hapur për markat ndërkombëtare, veçanërisht ato që ofrojnë produkte të cilësisë dhe të freskëta.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Konsumatorët shqiptarë janë gjithnjë e më të interesuar për ushqime të importuara dhe të markave të njohura.</a:t>
            </a:r>
            <a:endParaRPr lang="en-US" altLang="en-US" sz="1900">
              <a:solidFill>
                <a:schemeClr val="tx1"/>
              </a:solidFill>
            </a:endParaRP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Nevoja për produkte të shëndetshme dhe premium është në rritje, duke krijuar mundësi për supermarketin Andrikopoulos. 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1527245-C5C2-4BD3-8317-C4D6D7A10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49932"/>
            <a:ext cx="867485" cy="115439"/>
            <a:chOff x="8910933" y="1861308"/>
            <a:chExt cx="867485" cy="11543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03BA463-C04F-4127-9100-1F376E51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1FD6DA6-F7BC-4426-8465-928C4EC4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9A28AE3-3C29-44E4-80A5-C2937F8E7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0402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EF88C7-D669-68DD-0B9D-27F1BFCDE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07271E9-21F4-400B-84B6-052EAFCFE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3D78ED-34B7-4F8E-8377-994DCAD3C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64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bstract watercolor pattern on a white background">
            <a:extLst>
              <a:ext uri="{FF2B5EF4-FFF2-40B4-BE49-F238E27FC236}">
                <a16:creationId xmlns:a16="http://schemas.microsoft.com/office/drawing/2014/main" id="{5BD3E562-4E85-B11D-DC15-5F537C1BB17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4573" b="1015"/>
          <a:stretch/>
        </p:blipFill>
        <p:spPr>
          <a:xfrm>
            <a:off x="20" y="10"/>
            <a:ext cx="12191979" cy="6869638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3DD5C61D-2BE1-08DE-B472-3D5CAE92F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785" y="723900"/>
            <a:ext cx="8718430" cy="1288489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cap="none">
                <a:solidFill>
                  <a:schemeClr val="bg1"/>
                </a:solidFill>
              </a:rPr>
              <a:t>Grupi Demografik i Synuar</a:t>
            </a:r>
            <a:br>
              <a:rPr lang="en-US" sz="3200" b="1" cap="none">
                <a:solidFill>
                  <a:schemeClr val="bg1"/>
                </a:solidFill>
              </a:rPr>
            </a:br>
            <a:endParaRPr lang="en-US" sz="3200" cap="none">
              <a:solidFill>
                <a:schemeClr val="bg1"/>
              </a:solidFill>
            </a:endParaRP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5E289BEB-671B-A0EA-C502-7645AAB2E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1962" y="2161903"/>
            <a:ext cx="6788076" cy="3416512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Të rinjtë (18-35 vjeç)</a:t>
            </a:r>
            <a:r>
              <a:rPr lang="en-US">
                <a:solidFill>
                  <a:schemeClr val="tx1"/>
                </a:solidFill>
              </a:rPr>
              <a:t>: Aktivë në rrjetet sociale, të interesuar për ushqime të shëndetshme dhe produkte të reja.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Familjet (35-55 vjeç)</a:t>
            </a:r>
            <a:r>
              <a:rPr lang="en-US">
                <a:solidFill>
                  <a:schemeClr val="tx1"/>
                </a:solidFill>
              </a:rPr>
              <a:t>: Të interesuar për produkte të cilësisë për përdorim të përditshëm dhe për familje.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Professionistët (25-45 vjeç)</a:t>
            </a:r>
            <a:r>
              <a:rPr lang="en-US">
                <a:solidFill>
                  <a:schemeClr val="tx1"/>
                </a:solidFill>
              </a:rPr>
              <a:t>: Persona që kërkojnë produkte premium dhe cilësore për jetën e përditshme.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Persona që preferojnë shopping online</a:t>
            </a:r>
            <a:r>
              <a:rPr lang="en-US">
                <a:solidFill>
                  <a:schemeClr val="tx1"/>
                </a:solidFill>
              </a:rPr>
              <a:t>: Grupi që preferon blerjet në internet për komoditet.</a:t>
            </a:r>
          </a:p>
          <a:p>
            <a:pPr>
              <a:lnSpc>
                <a:spcPct val="11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1527245-C5C2-4BD3-8317-C4D6D7A10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49932"/>
            <a:ext cx="867485" cy="115439"/>
            <a:chOff x="8910933" y="1861308"/>
            <a:chExt cx="867485" cy="11543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03BA463-C04F-4127-9100-1F376E51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1FD6DA6-F7BC-4426-8465-928C4EC4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9A28AE3-3C29-44E4-80A5-C2937F8E7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52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D34549-7B4D-6505-3FC3-A03507D7F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07271E9-21F4-400B-84B6-052EAFCFE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3D78ED-34B7-4F8E-8377-994DCAD3C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64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bstract watercolor pattern on a white background">
            <a:extLst>
              <a:ext uri="{FF2B5EF4-FFF2-40B4-BE49-F238E27FC236}">
                <a16:creationId xmlns:a16="http://schemas.microsoft.com/office/drawing/2014/main" id="{78D020F9-44FF-B90A-13F5-64F424BE71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4573" b="1015"/>
          <a:stretch/>
        </p:blipFill>
        <p:spPr>
          <a:xfrm>
            <a:off x="20" y="10"/>
            <a:ext cx="12191979" cy="6869638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5BF28662-F412-A467-1499-FFED3B58D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785" y="723900"/>
            <a:ext cx="8718430" cy="1288489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Kanale të Marketingut</a:t>
            </a:r>
            <a:endParaRPr lang="en-US" cap="none">
              <a:solidFill>
                <a:schemeClr val="bg1"/>
              </a:solidFill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AC1F463-AFD3-46C6-BC02-F4EA5D83F73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701962" y="2161903"/>
            <a:ext cx="6788076" cy="3416512"/>
          </a:xfrm>
          <a:prstGeom prst="rect">
            <a:avLst/>
          </a:prstGeo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Rrjetet Sociale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Instagram &amp; Facebook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 Promovim i produkteve dhe ofertave speciale me postime vizuale dhe reklama.</a:t>
            </a:r>
          </a:p>
          <a:p>
            <a:pPr marL="0" marR="0" lvl="0" indent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TikTok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 Video të shpejta dhe kreative që mund të angazhojnë të rinjtë.</a:t>
            </a:r>
          </a:p>
          <a:p>
            <a:pPr marL="0" marR="0" lvl="0" indent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Google Ads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 Përdorimi i reklamave të shënjestruara për konsumatorët që kërkojnë produkte të ngjashme.</a:t>
            </a:r>
          </a:p>
          <a:p>
            <a:pPr marL="0" marR="0" lvl="0" indent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Website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 Krijimi i një faqeje që ofron informacion për produktet dhe mundësinë e blerjes online.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1527245-C5C2-4BD3-8317-C4D6D7A10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49932"/>
            <a:ext cx="867485" cy="115439"/>
            <a:chOff x="8910933" y="1861308"/>
            <a:chExt cx="867485" cy="11543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03BA463-C04F-4127-9100-1F376E51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1FD6DA6-F7BC-4426-8465-928C4EC4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9A28AE3-3C29-44E4-80A5-C2937F8E7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2974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55FF42-91CB-ADC5-3E53-82A245217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07271E9-21F4-400B-84B6-052EAFCFE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E3D78ED-34B7-4F8E-8377-994DCAD3C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64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bstract watercolor pattern on a white background">
            <a:extLst>
              <a:ext uri="{FF2B5EF4-FFF2-40B4-BE49-F238E27FC236}">
                <a16:creationId xmlns:a16="http://schemas.microsoft.com/office/drawing/2014/main" id="{AC919AF6-E1C4-1CA7-85D6-73E182C15DF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4573" b="1015"/>
          <a:stretch/>
        </p:blipFill>
        <p:spPr>
          <a:xfrm>
            <a:off x="20" y="10"/>
            <a:ext cx="12191979" cy="6869638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6251E68-1493-952E-0450-E8EA640F9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785" y="723900"/>
            <a:ext cx="8718430" cy="1288489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cap="none">
                <a:solidFill>
                  <a:schemeClr val="tx1"/>
                </a:solidFill>
              </a:rPr>
              <a:t>Kolaborime dhe Influencues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756AA39E-7A1C-49D1-A149-2C2C23DB1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1962" y="2161903"/>
            <a:ext cx="6788076" cy="3416512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Influencues në Rrjetet Sociale</a:t>
            </a:r>
            <a:r>
              <a:rPr lang="en-US">
                <a:solidFill>
                  <a:schemeClr val="tx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Bashkëpunim me influencues shqiptarë të njohur për të promovuar produktet e Andrikopoulos.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Të krijohen përmbajtje autentike që tërheq audiencën e rinjtë dhe konsumatorët e interesuar për produkte ndërkombëtare.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Blogerë dhe Media Online</a:t>
            </a:r>
            <a:r>
              <a:rPr lang="en-US">
                <a:solidFill>
                  <a:schemeClr val="tx1"/>
                </a:solidFill>
              </a:rPr>
              <a:t>: Krijimi i artikujve dhe përmbajtjes që promovon brandin dhe produktet.</a:t>
            </a:r>
          </a:p>
          <a:p>
            <a:pPr>
              <a:lnSpc>
                <a:spcPct val="11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1527245-C5C2-4BD3-8317-C4D6D7A10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49932"/>
            <a:ext cx="867485" cy="115439"/>
            <a:chOff x="8910933" y="1861308"/>
            <a:chExt cx="867485" cy="11543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03BA463-C04F-4127-9100-1F376E51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1FD6DA6-F7BC-4426-8465-928C4EC4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9A28AE3-3C29-44E4-80A5-C2937F8E7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4234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936C8B-53B1-B143-F24E-78C476010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07271E9-21F4-400B-84B6-052EAFCFE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E3D78ED-34B7-4F8E-8377-994DCAD3C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64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bstract watercolor pattern on a white background">
            <a:extLst>
              <a:ext uri="{FF2B5EF4-FFF2-40B4-BE49-F238E27FC236}">
                <a16:creationId xmlns:a16="http://schemas.microsoft.com/office/drawing/2014/main" id="{D4256029-0296-919D-A1A1-7F34041687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4573" b="1015"/>
          <a:stretch/>
        </p:blipFill>
        <p:spPr>
          <a:xfrm>
            <a:off x="20" y="10"/>
            <a:ext cx="12191979" cy="6869638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3993AAEC-6BB1-CDFB-FDD3-C8F6330B5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785" y="723900"/>
            <a:ext cx="8718430" cy="1288489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cap="none">
                <a:solidFill>
                  <a:schemeClr val="tx1"/>
                </a:solidFill>
              </a:rPr>
              <a:t>Buxheti i Fushatës</a:t>
            </a:r>
            <a:br>
              <a:rPr lang="en-US" sz="3200" b="1" cap="none">
                <a:solidFill>
                  <a:schemeClr val="tx1"/>
                </a:solidFill>
              </a:rPr>
            </a:br>
            <a:endParaRPr lang="en-US" sz="3200" cap="none">
              <a:solidFill>
                <a:schemeClr val="tx1"/>
              </a:solidFill>
            </a:endParaRP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D46F8CA1-73D8-D03C-DD6A-797CDFF5D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1962" y="2161903"/>
            <a:ext cx="6788076" cy="3416512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>
                <a:solidFill>
                  <a:schemeClr val="tx1"/>
                </a:solidFill>
              </a:rPr>
              <a:t>Buxheti i Fushatës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Rrjetet Sociale</a:t>
            </a:r>
            <a:r>
              <a:rPr lang="en-US">
                <a:solidFill>
                  <a:schemeClr val="tx1"/>
                </a:solidFill>
              </a:rPr>
              <a:t>: Buxhet prej 100-500 euro/muaj për reklamat në Instagram dhe Facebook.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Influencues</a:t>
            </a:r>
            <a:r>
              <a:rPr lang="en-US">
                <a:solidFill>
                  <a:schemeClr val="tx1"/>
                </a:solidFill>
              </a:rPr>
              <a:t>: Përdorimi i influencuesve me një buxhet prej 500-2500 euro, varësisht nga ndjekësit.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Google Ads</a:t>
            </a:r>
            <a:r>
              <a:rPr lang="en-US">
                <a:solidFill>
                  <a:schemeClr val="tx1"/>
                </a:solidFill>
              </a:rPr>
              <a:t>: Buxhet prej 400-1000 euro/muaj për reklamat shënjestruese.</a:t>
            </a:r>
          </a:p>
          <a:p>
            <a:pPr>
              <a:lnSpc>
                <a:spcPct val="11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1527245-C5C2-4BD3-8317-C4D6D7A10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49932"/>
            <a:ext cx="867485" cy="115439"/>
            <a:chOff x="8910933" y="1861308"/>
            <a:chExt cx="867485" cy="11543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03BA463-C04F-4127-9100-1F376E51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1FD6DA6-F7BC-4426-8465-928C4EC4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9A28AE3-3C29-44E4-80A5-C2937F8E7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1247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1EA3C5-ADEB-C210-C3A1-BBECD496B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07271E9-21F4-400B-84B6-052EAFCFE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E3D78ED-34B7-4F8E-8377-994DCAD3C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64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bstract watercolor pattern on a white background">
            <a:extLst>
              <a:ext uri="{FF2B5EF4-FFF2-40B4-BE49-F238E27FC236}">
                <a16:creationId xmlns:a16="http://schemas.microsoft.com/office/drawing/2014/main" id="{74323725-942B-A8D3-C9B0-3164688188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4573" b="1015"/>
          <a:stretch/>
        </p:blipFill>
        <p:spPr>
          <a:xfrm>
            <a:off x="20" y="10"/>
            <a:ext cx="12191979" cy="6869638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DA9B68BE-DD04-576A-835B-A6396CB87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785" y="723900"/>
            <a:ext cx="8718430" cy="1288489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cap="none">
                <a:solidFill>
                  <a:schemeClr val="tx1"/>
                </a:solidFill>
              </a:rPr>
              <a:t>Oferta dhe Kampanja e Përshtatur</a:t>
            </a:r>
            <a:br>
              <a:rPr lang="en-US" sz="3200" b="1" cap="none">
                <a:solidFill>
                  <a:schemeClr val="tx1"/>
                </a:solidFill>
              </a:rPr>
            </a:br>
            <a:endParaRPr lang="en-US" sz="3200" cap="none">
              <a:solidFill>
                <a:schemeClr val="tx1"/>
              </a:solidFill>
            </a:endParaRP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6F5912DE-B744-F9E3-FB03-8233BDC2C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1962" y="2161903"/>
            <a:ext cx="6788076" cy="3416512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>
                <a:solidFill>
                  <a:schemeClr val="tx1"/>
                </a:solidFill>
              </a:rPr>
              <a:t>Oferta dhe Kampanja e Përshtatur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Ofertat Speciale</a:t>
            </a:r>
            <a:r>
              <a:rPr lang="en-US">
                <a:solidFill>
                  <a:schemeClr val="tx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Zbritje dhe oferta për të tërhequr konsumatorët të vizitojnë dyqanet Andrikopoulos.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Përdorimi i periudhave të ndryshme të vitit (festa, pushime) për të rritur interesin.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Programi i Lojalitetit</a:t>
            </a:r>
            <a:r>
              <a:rPr lang="en-US">
                <a:solidFill>
                  <a:schemeClr val="tx1"/>
                </a:solidFill>
              </a:rPr>
              <a:t>: Ofrimi i avantazheve për klientët që kthehen për blerje të përsëritura.</a:t>
            </a:r>
          </a:p>
          <a:p>
            <a:pPr>
              <a:lnSpc>
                <a:spcPct val="11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1527245-C5C2-4BD3-8317-C4D6D7A10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49932"/>
            <a:ext cx="867485" cy="115439"/>
            <a:chOff x="8910933" y="1861308"/>
            <a:chExt cx="867485" cy="11543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03BA463-C04F-4127-9100-1F376E51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1FD6DA6-F7BC-4426-8465-928C4EC4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9A28AE3-3C29-44E4-80A5-C2937F8E7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0272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639B27-1CCB-C609-001D-E5F1AE250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EB54D17-3792-403D-9127-495845021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07271E9-21F4-400B-84B6-052EAFCFE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E3D78ED-34B7-4F8E-8377-994DCAD3C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964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bstract watercolor pattern on a white background">
            <a:extLst>
              <a:ext uri="{FF2B5EF4-FFF2-40B4-BE49-F238E27FC236}">
                <a16:creationId xmlns:a16="http://schemas.microsoft.com/office/drawing/2014/main" id="{8EF84C65-60DE-EA37-0DD3-5D991BE8B1F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4573" b="1015"/>
          <a:stretch/>
        </p:blipFill>
        <p:spPr>
          <a:xfrm>
            <a:off x="20" y="10"/>
            <a:ext cx="12191979" cy="6869638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C0E199EC-2074-B552-289C-EA86616B5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785" y="723900"/>
            <a:ext cx="8718430" cy="1288489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cap="none">
                <a:solidFill>
                  <a:schemeClr val="tx1"/>
                </a:solidFill>
              </a:rPr>
              <a:t>Matja e Performancës</a:t>
            </a:r>
            <a:br>
              <a:rPr lang="en-US" sz="3200" b="1" cap="none">
                <a:solidFill>
                  <a:schemeClr val="tx1"/>
                </a:solidFill>
              </a:rPr>
            </a:br>
            <a:endParaRPr lang="en-US" sz="3200" cap="none">
              <a:solidFill>
                <a:schemeClr val="tx1"/>
              </a:solidFill>
            </a:endParaRP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87E37532-499F-4AB4-CCAE-30E709C0B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1962" y="2161903"/>
            <a:ext cx="6788076" cy="3416512"/>
          </a:xfrm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Përdorimi i Analytics</a:t>
            </a:r>
            <a:r>
              <a:rPr lang="en-US">
                <a:solidFill>
                  <a:schemeClr val="tx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Google Analytics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 b="1">
                <a:solidFill>
                  <a:schemeClr val="tx1"/>
                </a:solidFill>
              </a:rPr>
              <a:t>Instagram Insights</a:t>
            </a:r>
            <a:r>
              <a:rPr lang="en-US">
                <a:solidFill>
                  <a:schemeClr val="tx1"/>
                </a:solidFill>
              </a:rPr>
              <a:t>, dhe </a:t>
            </a:r>
            <a:r>
              <a:rPr lang="en-US" b="1">
                <a:solidFill>
                  <a:schemeClr val="tx1"/>
                </a:solidFill>
              </a:rPr>
              <a:t>Facebook Insights</a:t>
            </a:r>
            <a:r>
              <a:rPr lang="en-US">
                <a:solidFill>
                  <a:schemeClr val="tx1"/>
                </a:solidFill>
              </a:rPr>
              <a:t> për të monitoruar angazhimin dhe ndikimin e reklamave.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</a:rPr>
              <a:t>Analiza e Rezultateve</a:t>
            </a:r>
            <a:r>
              <a:rPr lang="en-US">
                <a:solidFill>
                  <a:schemeClr val="tx1"/>
                </a:solidFill>
              </a:rPr>
              <a:t>: Monitorimi i shitjeve dhe feedback-ut për të përmirësuar fushatat e ardhshme.</a:t>
            </a:r>
          </a:p>
          <a:p>
            <a:pPr>
              <a:lnSpc>
                <a:spcPct val="11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1527245-C5C2-4BD3-8317-C4D6D7A10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5849932"/>
            <a:ext cx="867485" cy="115439"/>
            <a:chOff x="8910933" y="1861308"/>
            <a:chExt cx="867485" cy="11543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03BA463-C04F-4127-9100-1F376E519B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1FD6DA6-F7BC-4426-8465-928C4EC4A4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9A28AE3-3C29-44E4-80A5-C2937F8E7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8030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2390</TotalTime>
  <Words>524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Algerian</vt:lpstr>
      <vt:lpstr>Arial</vt:lpstr>
      <vt:lpstr>Bembo</vt:lpstr>
      <vt:lpstr>AdornVTI</vt:lpstr>
      <vt:lpstr>PowerPoint Presentation</vt:lpstr>
      <vt:lpstr>PREZANTIMI I SUPERMARKETIT</vt:lpstr>
      <vt:lpstr>Hulumtimi i Tregut në Shqipëri</vt:lpstr>
      <vt:lpstr>Grupi Demografik i Synuar </vt:lpstr>
      <vt:lpstr>Kanale të Marketingut</vt:lpstr>
      <vt:lpstr>Kolaborime dhe Influencues</vt:lpstr>
      <vt:lpstr>Buxheti i Fushatës </vt:lpstr>
      <vt:lpstr>Oferta dhe Kampanja e Përshtatur </vt:lpstr>
      <vt:lpstr>Matja e Performancës </vt:lpstr>
      <vt:lpstr>  Përfundimi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edi brahimani</dc:creator>
  <cp:lastModifiedBy>edi brahimani</cp:lastModifiedBy>
  <cp:revision>1</cp:revision>
  <dcterms:created xsi:type="dcterms:W3CDTF">2025-02-16T16:52:41Z</dcterms:created>
  <dcterms:modified xsi:type="dcterms:W3CDTF">2025-02-18T08:42:48Z</dcterms:modified>
</cp:coreProperties>
</file>