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Montserrat"/>
      <p:regular r:id="rId8"/>
      <p:bold r:id="rId9"/>
      <p:italic r:id="rId10"/>
      <p:boldItalic r:id="rId11"/>
    </p:embeddedFont>
    <p:embeddedFont>
      <p:font typeface="Montserrat Medium"/>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Italic.fntdata"/><Relationship Id="rId10" Type="http://schemas.openxmlformats.org/officeDocument/2006/relationships/font" Target="fonts/Montserrat-italic.fntdata"/><Relationship Id="rId13" Type="http://schemas.openxmlformats.org/officeDocument/2006/relationships/font" Target="fonts/MontserratMedium-bold.fntdata"/><Relationship Id="rId12" Type="http://schemas.openxmlformats.org/officeDocument/2006/relationships/font" Target="fonts/Montserrat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bold.fntdata"/><Relationship Id="rId15" Type="http://schemas.openxmlformats.org/officeDocument/2006/relationships/font" Target="fonts/MontserratMedium-boldItalic.fntdata"/><Relationship Id="rId14" Type="http://schemas.openxmlformats.org/officeDocument/2006/relationships/font" Target="fonts/Montserrat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0edbcbc5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0edbcbc5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437025" y="84925"/>
            <a:ext cx="8520600" cy="46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Montserrat"/>
                <a:ea typeface="Montserrat"/>
                <a:cs typeface="Montserrat"/>
                <a:sym typeface="Montserrat"/>
              </a:rPr>
              <a:t>Problem statement</a:t>
            </a:r>
            <a:endParaRPr b="1" sz="2400">
              <a:latin typeface="Montserrat"/>
              <a:ea typeface="Montserrat"/>
              <a:cs typeface="Montserrat"/>
              <a:sym typeface="Montserrat"/>
            </a:endParaRPr>
          </a:p>
        </p:txBody>
      </p:sp>
      <p:sp>
        <p:nvSpPr>
          <p:cNvPr id="55" name="Google Shape;55;p13"/>
          <p:cNvSpPr txBox="1"/>
          <p:nvPr/>
        </p:nvSpPr>
        <p:spPr>
          <a:xfrm>
            <a:off x="437025" y="762000"/>
            <a:ext cx="8520600" cy="41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900">
                <a:solidFill>
                  <a:srgbClr val="123654"/>
                </a:solidFill>
                <a:latin typeface="Montserrat Medium"/>
                <a:ea typeface="Montserrat Medium"/>
                <a:cs typeface="Montserrat Medium"/>
                <a:sym typeface="Montserrat Medium"/>
              </a:rPr>
              <a:t>Aim of this problem is to predict whether a bank customer is going to default in next month. The given dataset contains personal, credit payment details along with default status.Use the training set to build machine learning solution and find default status for each customer in testset.</a:t>
            </a:r>
            <a:endParaRPr sz="900">
              <a:solidFill>
                <a:srgbClr val="123654"/>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900">
              <a:solidFill>
                <a:srgbClr val="123654"/>
              </a:solidFill>
              <a:latin typeface="Montserrat"/>
              <a:ea typeface="Montserrat"/>
              <a:cs typeface="Montserrat"/>
              <a:sym typeface="Montserrat"/>
            </a:endParaRPr>
          </a:p>
          <a:p>
            <a:pPr indent="0" lvl="0" marL="0" rtl="0" algn="l">
              <a:lnSpc>
                <a:spcPct val="115000"/>
              </a:lnSpc>
              <a:spcBef>
                <a:spcPts val="0"/>
              </a:spcBef>
              <a:spcAft>
                <a:spcPts val="0"/>
              </a:spcAft>
              <a:buNone/>
            </a:pPr>
            <a:r>
              <a:rPr i="1" lang="en-GB" sz="900" u="sng">
                <a:solidFill>
                  <a:srgbClr val="123654"/>
                </a:solidFill>
                <a:latin typeface="Montserrat Medium"/>
                <a:ea typeface="Montserrat Medium"/>
                <a:cs typeface="Montserrat Medium"/>
                <a:sym typeface="Montserrat Medium"/>
              </a:rPr>
              <a:t>Data </a:t>
            </a:r>
            <a:r>
              <a:rPr i="1" lang="en-GB" sz="900" u="sng">
                <a:solidFill>
                  <a:srgbClr val="123654"/>
                </a:solidFill>
                <a:latin typeface="Montserrat Medium"/>
                <a:ea typeface="Montserrat Medium"/>
                <a:cs typeface="Montserrat Medium"/>
                <a:sym typeface="Montserrat Medium"/>
              </a:rPr>
              <a:t>Dictionary</a:t>
            </a:r>
            <a:r>
              <a:rPr i="1" lang="en-GB" sz="900" u="sng">
                <a:solidFill>
                  <a:srgbClr val="123654"/>
                </a:solidFill>
                <a:latin typeface="Montserrat Medium"/>
                <a:ea typeface="Montserrat Medium"/>
                <a:cs typeface="Montserrat Medium"/>
                <a:sym typeface="Montserrat Medium"/>
              </a:rPr>
              <a:t>:</a:t>
            </a:r>
            <a:endParaRPr i="1" sz="900" u="sng">
              <a:solidFill>
                <a:srgbClr val="123654"/>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i="1" sz="900" u="sng">
              <a:solidFill>
                <a:srgbClr val="123654"/>
              </a:solidFill>
              <a:latin typeface="Montserrat Medium"/>
              <a:ea typeface="Montserrat Medium"/>
              <a:cs typeface="Montserrat Medium"/>
              <a:sym typeface="Montserrat Medium"/>
            </a:endParaRPr>
          </a:p>
          <a:p>
            <a:pPr indent="457200" lvl="0" marL="0" rtl="0" algn="l">
              <a:lnSpc>
                <a:spcPct val="115000"/>
              </a:lnSpc>
              <a:spcBef>
                <a:spcPts val="0"/>
              </a:spcBef>
              <a:spcAft>
                <a:spcPts val="0"/>
              </a:spcAft>
              <a:buNone/>
            </a:pPr>
            <a:r>
              <a:rPr b="1" lang="en-GB" sz="900">
                <a:solidFill>
                  <a:srgbClr val="123654"/>
                </a:solidFill>
                <a:latin typeface="Montserrat"/>
                <a:ea typeface="Montserrat"/>
                <a:cs typeface="Montserrat"/>
                <a:sym typeface="Montserrat"/>
              </a:rPr>
              <a:t>X1: </a:t>
            </a:r>
            <a:r>
              <a:rPr lang="en-GB" sz="900">
                <a:solidFill>
                  <a:srgbClr val="123654"/>
                </a:solidFill>
                <a:latin typeface="Montserrat"/>
                <a:ea typeface="Montserrat"/>
                <a:cs typeface="Montserrat"/>
                <a:sym typeface="Montserrat"/>
              </a:rPr>
              <a:t>Amount of the given credit (NT dollar): it includes both the individual consumer credit and his/her family (supplementary) credit.</a:t>
            </a:r>
            <a:endParaRPr sz="900">
              <a:solidFill>
                <a:srgbClr val="123654"/>
              </a:solidFill>
              <a:latin typeface="Montserrat"/>
              <a:ea typeface="Montserrat"/>
              <a:cs typeface="Montserrat"/>
              <a:sym typeface="Montserrat"/>
            </a:endParaRPr>
          </a:p>
          <a:p>
            <a:pPr indent="457200" lvl="0" marL="0" rtl="0" algn="l">
              <a:lnSpc>
                <a:spcPct val="115000"/>
              </a:lnSpc>
              <a:spcBef>
                <a:spcPts val="1000"/>
              </a:spcBef>
              <a:spcAft>
                <a:spcPts val="0"/>
              </a:spcAft>
              <a:buNone/>
            </a:pPr>
            <a:r>
              <a:rPr b="1" lang="en-GB" sz="900">
                <a:solidFill>
                  <a:srgbClr val="123654"/>
                </a:solidFill>
                <a:latin typeface="Montserrat"/>
                <a:ea typeface="Montserrat"/>
                <a:cs typeface="Montserrat"/>
                <a:sym typeface="Montserrat"/>
              </a:rPr>
              <a:t>X2:</a:t>
            </a:r>
            <a:r>
              <a:rPr lang="en-GB" sz="900">
                <a:solidFill>
                  <a:srgbClr val="123654"/>
                </a:solidFill>
                <a:latin typeface="Montserrat"/>
                <a:ea typeface="Montserrat"/>
                <a:cs typeface="Montserrat"/>
                <a:sym typeface="Montserrat"/>
              </a:rPr>
              <a:t> Gender (1 = male; 2 = female).</a:t>
            </a:r>
            <a:endParaRPr sz="900">
              <a:solidFill>
                <a:srgbClr val="123654"/>
              </a:solidFill>
              <a:latin typeface="Montserrat"/>
              <a:ea typeface="Montserrat"/>
              <a:cs typeface="Montserrat"/>
              <a:sym typeface="Montserrat"/>
            </a:endParaRPr>
          </a:p>
          <a:p>
            <a:pPr indent="457200" lvl="0" marL="0" rtl="0" algn="l">
              <a:lnSpc>
                <a:spcPct val="115000"/>
              </a:lnSpc>
              <a:spcBef>
                <a:spcPts val="1000"/>
              </a:spcBef>
              <a:spcAft>
                <a:spcPts val="0"/>
              </a:spcAft>
              <a:buNone/>
            </a:pPr>
            <a:r>
              <a:rPr b="1" lang="en-GB" sz="900">
                <a:solidFill>
                  <a:srgbClr val="123654"/>
                </a:solidFill>
                <a:latin typeface="Montserrat"/>
                <a:ea typeface="Montserrat"/>
                <a:cs typeface="Montserrat"/>
                <a:sym typeface="Montserrat"/>
              </a:rPr>
              <a:t>X3:</a:t>
            </a:r>
            <a:r>
              <a:rPr lang="en-GB" sz="900">
                <a:solidFill>
                  <a:srgbClr val="123654"/>
                </a:solidFill>
                <a:latin typeface="Montserrat"/>
                <a:ea typeface="Montserrat"/>
                <a:cs typeface="Montserrat"/>
                <a:sym typeface="Montserrat"/>
              </a:rPr>
              <a:t> Education (1 = graduate school; 2 = university; 3 = high school; 4 = others).</a:t>
            </a:r>
            <a:endParaRPr sz="900">
              <a:solidFill>
                <a:srgbClr val="123654"/>
              </a:solidFill>
              <a:latin typeface="Montserrat"/>
              <a:ea typeface="Montserrat"/>
              <a:cs typeface="Montserrat"/>
              <a:sym typeface="Montserrat"/>
            </a:endParaRPr>
          </a:p>
          <a:p>
            <a:pPr indent="457200" lvl="0" marL="0" rtl="0" algn="l">
              <a:lnSpc>
                <a:spcPct val="115000"/>
              </a:lnSpc>
              <a:spcBef>
                <a:spcPts val="1000"/>
              </a:spcBef>
              <a:spcAft>
                <a:spcPts val="0"/>
              </a:spcAft>
              <a:buNone/>
            </a:pPr>
            <a:r>
              <a:rPr b="1" lang="en-GB" sz="900">
                <a:solidFill>
                  <a:srgbClr val="123654"/>
                </a:solidFill>
                <a:latin typeface="Montserrat"/>
                <a:ea typeface="Montserrat"/>
                <a:cs typeface="Montserrat"/>
                <a:sym typeface="Montserrat"/>
              </a:rPr>
              <a:t>X4: </a:t>
            </a:r>
            <a:r>
              <a:rPr lang="en-GB" sz="900">
                <a:solidFill>
                  <a:srgbClr val="123654"/>
                </a:solidFill>
                <a:latin typeface="Montserrat"/>
                <a:ea typeface="Montserrat"/>
                <a:cs typeface="Montserrat"/>
                <a:sym typeface="Montserrat"/>
              </a:rPr>
              <a:t>Marital status (1 = married; 2 = single; 3 = others).</a:t>
            </a:r>
            <a:endParaRPr sz="900">
              <a:solidFill>
                <a:srgbClr val="123654"/>
              </a:solidFill>
              <a:latin typeface="Montserrat"/>
              <a:ea typeface="Montserrat"/>
              <a:cs typeface="Montserrat"/>
              <a:sym typeface="Montserrat"/>
            </a:endParaRPr>
          </a:p>
          <a:p>
            <a:pPr indent="457200" lvl="0" marL="0" rtl="0" algn="l">
              <a:lnSpc>
                <a:spcPct val="115000"/>
              </a:lnSpc>
              <a:spcBef>
                <a:spcPts val="1000"/>
              </a:spcBef>
              <a:spcAft>
                <a:spcPts val="0"/>
              </a:spcAft>
              <a:buNone/>
            </a:pPr>
            <a:r>
              <a:rPr b="1" lang="en-GB" sz="900">
                <a:solidFill>
                  <a:srgbClr val="123654"/>
                </a:solidFill>
                <a:latin typeface="Montserrat"/>
                <a:ea typeface="Montserrat"/>
                <a:cs typeface="Montserrat"/>
                <a:sym typeface="Montserrat"/>
              </a:rPr>
              <a:t>X5: </a:t>
            </a:r>
            <a:r>
              <a:rPr lang="en-GB" sz="900">
                <a:solidFill>
                  <a:srgbClr val="123654"/>
                </a:solidFill>
                <a:latin typeface="Montserrat"/>
                <a:ea typeface="Montserrat"/>
                <a:cs typeface="Montserrat"/>
                <a:sym typeface="Montserrat"/>
              </a:rPr>
              <a:t>Age (year).</a:t>
            </a:r>
            <a:endParaRPr sz="900">
              <a:solidFill>
                <a:srgbClr val="123654"/>
              </a:solidFill>
              <a:latin typeface="Montserrat"/>
              <a:ea typeface="Montserrat"/>
              <a:cs typeface="Montserrat"/>
              <a:sym typeface="Montserrat"/>
            </a:endParaRPr>
          </a:p>
          <a:p>
            <a:pPr indent="457200" lvl="0" marL="0" rtl="0" algn="l">
              <a:lnSpc>
                <a:spcPct val="115000"/>
              </a:lnSpc>
              <a:spcBef>
                <a:spcPts val="1000"/>
              </a:spcBef>
              <a:spcAft>
                <a:spcPts val="0"/>
              </a:spcAft>
              <a:buNone/>
            </a:pPr>
            <a:r>
              <a:rPr b="1" lang="en-GB" sz="900">
                <a:solidFill>
                  <a:srgbClr val="123654"/>
                </a:solidFill>
                <a:latin typeface="Montserrat"/>
                <a:ea typeface="Montserrat"/>
                <a:cs typeface="Montserrat"/>
                <a:sym typeface="Montserrat"/>
              </a:rPr>
              <a:t>X6 - X11: </a:t>
            </a:r>
            <a:r>
              <a:rPr lang="en-GB" sz="900">
                <a:solidFill>
                  <a:srgbClr val="123654"/>
                </a:solidFill>
                <a:latin typeface="Montserrat"/>
                <a:ea typeface="Montserrat"/>
                <a:cs typeface="Montserrat"/>
                <a:sym typeface="Montserrat"/>
              </a:rPr>
              <a:t>History of past payment. We tracked the past monthly payment records (from April to September, 2005) as follows: X6 = the repayment status in September, 2005; X7 = the repayment status in August, 2005; . . .;X11 = the repayment status in April, 2005. The measurement scale for the repayment status is: -1 = pay duly; 1 = payment delay for one month; 2 = payment delay for two months; . . .; 8 = payment delay for eight months; 9 = payment delay for nine months and above.</a:t>
            </a:r>
            <a:endParaRPr sz="900">
              <a:solidFill>
                <a:srgbClr val="123654"/>
              </a:solidFill>
              <a:latin typeface="Montserrat"/>
              <a:ea typeface="Montserrat"/>
              <a:cs typeface="Montserrat"/>
              <a:sym typeface="Montserrat"/>
            </a:endParaRPr>
          </a:p>
          <a:p>
            <a:pPr indent="457200" lvl="0" marL="0" rtl="0" algn="l">
              <a:lnSpc>
                <a:spcPct val="115000"/>
              </a:lnSpc>
              <a:spcBef>
                <a:spcPts val="1000"/>
              </a:spcBef>
              <a:spcAft>
                <a:spcPts val="0"/>
              </a:spcAft>
              <a:buNone/>
            </a:pPr>
            <a:r>
              <a:rPr b="1" lang="en-GB" sz="900">
                <a:solidFill>
                  <a:srgbClr val="123654"/>
                </a:solidFill>
                <a:latin typeface="Montserrat"/>
                <a:ea typeface="Montserrat"/>
                <a:cs typeface="Montserrat"/>
                <a:sym typeface="Montserrat"/>
              </a:rPr>
              <a:t>X12-X17: </a:t>
            </a:r>
            <a:r>
              <a:rPr lang="en-GB" sz="900">
                <a:solidFill>
                  <a:srgbClr val="123654"/>
                </a:solidFill>
                <a:latin typeface="Montserrat"/>
                <a:ea typeface="Montserrat"/>
                <a:cs typeface="Montserrat"/>
                <a:sym typeface="Montserrat"/>
              </a:rPr>
              <a:t>Amount of bill statement (NT dollar). X12 = amount of bill statement in September, 2005; X13 = amount of bill statement in August, 2005; . . .; X17 = amount of bill statement in April, 2005.</a:t>
            </a:r>
            <a:endParaRPr sz="900">
              <a:solidFill>
                <a:srgbClr val="123654"/>
              </a:solidFill>
              <a:latin typeface="Montserrat"/>
              <a:ea typeface="Montserrat"/>
              <a:cs typeface="Montserrat"/>
              <a:sym typeface="Montserrat"/>
            </a:endParaRPr>
          </a:p>
          <a:p>
            <a:pPr indent="457200" lvl="0" marL="0" rtl="0" algn="l">
              <a:lnSpc>
                <a:spcPct val="115000"/>
              </a:lnSpc>
              <a:spcBef>
                <a:spcPts val="1000"/>
              </a:spcBef>
              <a:spcAft>
                <a:spcPts val="1000"/>
              </a:spcAft>
              <a:buClr>
                <a:schemeClr val="dk1"/>
              </a:buClr>
              <a:buSzPts val="1100"/>
              <a:buFont typeface="Arial"/>
              <a:buNone/>
            </a:pPr>
            <a:r>
              <a:rPr b="1" lang="en-GB" sz="900">
                <a:solidFill>
                  <a:srgbClr val="123654"/>
                </a:solidFill>
                <a:latin typeface="Montserrat"/>
                <a:ea typeface="Montserrat"/>
                <a:cs typeface="Montserrat"/>
                <a:sym typeface="Montserrat"/>
              </a:rPr>
              <a:t>X18-X23: </a:t>
            </a:r>
            <a:r>
              <a:rPr lang="en-GB" sz="900">
                <a:solidFill>
                  <a:srgbClr val="123654"/>
                </a:solidFill>
                <a:latin typeface="Montserrat"/>
                <a:ea typeface="Montserrat"/>
                <a:cs typeface="Montserrat"/>
                <a:sym typeface="Montserrat"/>
              </a:rPr>
              <a:t>Amount of previous payment (NT dollar). X18 = amount paid in September, 2005; X19 = amount paid in August, 2005; . . .;X23 = amount paid in April, 2005.</a:t>
            </a:r>
            <a:endParaRPr sz="900">
              <a:solidFill>
                <a:srgbClr val="123654"/>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229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latin typeface="Montserrat"/>
                <a:ea typeface="Montserrat"/>
                <a:cs typeface="Montserrat"/>
                <a:sym typeface="Montserrat"/>
              </a:rPr>
              <a:t>E</a:t>
            </a:r>
            <a:r>
              <a:rPr b="1" lang="en-GB" sz="2400">
                <a:latin typeface="Montserrat"/>
                <a:ea typeface="Montserrat"/>
                <a:cs typeface="Montserrat"/>
                <a:sym typeface="Montserrat"/>
              </a:rPr>
              <a:t>valuation criteria</a:t>
            </a:r>
            <a:endParaRPr b="1" sz="2400">
              <a:latin typeface="Montserrat"/>
              <a:ea typeface="Montserrat"/>
              <a:cs typeface="Montserrat"/>
              <a:sym typeface="Montserrat"/>
            </a:endParaRPr>
          </a:p>
        </p:txBody>
      </p:sp>
      <p:sp>
        <p:nvSpPr>
          <p:cNvPr id="61" name="Google Shape;61;p14"/>
          <p:cNvSpPr txBox="1"/>
          <p:nvPr>
            <p:ph idx="1" type="body"/>
          </p:nvPr>
        </p:nvSpPr>
        <p:spPr>
          <a:xfrm>
            <a:off x="311700" y="912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900">
                <a:latin typeface="Montserrat"/>
                <a:ea typeface="Montserrat"/>
                <a:cs typeface="Montserrat"/>
                <a:sym typeface="Montserrat"/>
              </a:rPr>
              <a:t>Refer file</a:t>
            </a:r>
            <a:r>
              <a:rPr b="1" lang="en-GB" sz="900">
                <a:latin typeface="Montserrat"/>
                <a:ea typeface="Montserrat"/>
                <a:cs typeface="Montserrat"/>
                <a:sym typeface="Montserrat"/>
              </a:rPr>
              <a:t> ‘sample_submission.csv’ </a:t>
            </a:r>
            <a:r>
              <a:rPr lang="en-GB" sz="900">
                <a:latin typeface="Montserrat"/>
                <a:ea typeface="Montserrat"/>
                <a:cs typeface="Montserrat"/>
                <a:sym typeface="Montserrat"/>
              </a:rPr>
              <a:t>for submission format.</a:t>
            </a:r>
            <a:endParaRPr sz="900">
              <a:latin typeface="Montserrat"/>
              <a:ea typeface="Montserrat"/>
              <a:cs typeface="Montserrat"/>
              <a:sym typeface="Montserrat"/>
            </a:endParaRPr>
          </a:p>
          <a:p>
            <a:pPr indent="0" lvl="0" marL="0" rtl="0" algn="l">
              <a:spcBef>
                <a:spcPts val="1600"/>
              </a:spcBef>
              <a:spcAft>
                <a:spcPts val="0"/>
              </a:spcAft>
              <a:buNone/>
            </a:pPr>
            <a:r>
              <a:rPr lang="en-GB" sz="900">
                <a:latin typeface="Montserrat"/>
                <a:ea typeface="Montserrat"/>
                <a:cs typeface="Montserrat"/>
                <a:sym typeface="Montserrat"/>
              </a:rPr>
              <a:t>Following points are considered on evaluation</a:t>
            </a:r>
            <a:endParaRPr sz="900">
              <a:latin typeface="Montserrat"/>
              <a:ea typeface="Montserrat"/>
              <a:cs typeface="Montserrat"/>
              <a:sym typeface="Montserrat"/>
            </a:endParaRPr>
          </a:p>
          <a:p>
            <a:pPr indent="-285750" lvl="0" marL="457200" rtl="0" algn="l">
              <a:spcBef>
                <a:spcPts val="1600"/>
              </a:spcBef>
              <a:spcAft>
                <a:spcPts val="0"/>
              </a:spcAft>
              <a:buSzPts val="900"/>
              <a:buFont typeface="Montserrat"/>
              <a:buAutoNum type="arabicPeriod"/>
            </a:pPr>
            <a:r>
              <a:rPr lang="en-GB" sz="900">
                <a:latin typeface="Montserrat"/>
                <a:ea typeface="Montserrat"/>
                <a:cs typeface="Montserrat"/>
                <a:sym typeface="Montserrat"/>
              </a:rPr>
              <a:t>E</a:t>
            </a:r>
            <a:r>
              <a:rPr lang="en-GB" sz="900">
                <a:latin typeface="Montserrat"/>
                <a:ea typeface="Montserrat"/>
                <a:cs typeface="Montserrat"/>
                <a:sym typeface="Montserrat"/>
              </a:rPr>
              <a:t>xploratory data analysis and feature engineering (if any)</a:t>
            </a:r>
            <a:r>
              <a:rPr lang="en-GB" sz="900">
                <a:latin typeface="Montserrat"/>
                <a:ea typeface="Montserrat"/>
                <a:cs typeface="Montserrat"/>
                <a:sym typeface="Montserrat"/>
              </a:rPr>
              <a:t> </a:t>
            </a:r>
            <a:endParaRPr sz="900">
              <a:latin typeface="Montserrat"/>
              <a:ea typeface="Montserrat"/>
              <a:cs typeface="Montserrat"/>
              <a:sym typeface="Montserrat"/>
            </a:endParaRPr>
          </a:p>
          <a:p>
            <a:pPr indent="-285750" lvl="0" marL="457200" rtl="0" algn="l">
              <a:spcBef>
                <a:spcPts val="0"/>
              </a:spcBef>
              <a:spcAft>
                <a:spcPts val="0"/>
              </a:spcAft>
              <a:buSzPts val="900"/>
              <a:buFont typeface="Montserrat"/>
              <a:buAutoNum type="arabicPeriod"/>
            </a:pPr>
            <a:r>
              <a:rPr lang="en-GB" sz="900">
                <a:latin typeface="Montserrat"/>
                <a:ea typeface="Montserrat"/>
                <a:cs typeface="Montserrat"/>
                <a:sym typeface="Montserrat"/>
              </a:rPr>
              <a:t>Modeling approach  and explanation</a:t>
            </a:r>
            <a:endParaRPr sz="900">
              <a:latin typeface="Montserrat"/>
              <a:ea typeface="Montserrat"/>
              <a:cs typeface="Montserrat"/>
              <a:sym typeface="Montserrat"/>
            </a:endParaRPr>
          </a:p>
          <a:p>
            <a:pPr indent="-285750" lvl="0" marL="457200" rtl="0" algn="l">
              <a:spcBef>
                <a:spcPts val="0"/>
              </a:spcBef>
              <a:spcAft>
                <a:spcPts val="0"/>
              </a:spcAft>
              <a:buSzPts val="900"/>
              <a:buFont typeface="Montserrat"/>
              <a:buAutoNum type="arabicPeriod"/>
            </a:pPr>
            <a:r>
              <a:rPr lang="en-GB" sz="900">
                <a:latin typeface="Montserrat"/>
                <a:ea typeface="Montserrat"/>
                <a:cs typeface="Montserrat"/>
                <a:sym typeface="Montserrat"/>
              </a:rPr>
              <a:t>Coding manner</a:t>
            </a:r>
            <a:endParaRPr sz="900">
              <a:latin typeface="Montserrat"/>
              <a:ea typeface="Montserrat"/>
              <a:cs typeface="Montserrat"/>
              <a:sym typeface="Montserrat"/>
            </a:endParaRPr>
          </a:p>
          <a:p>
            <a:pPr indent="-285750" lvl="0" marL="457200" rtl="0" algn="l">
              <a:spcBef>
                <a:spcPts val="0"/>
              </a:spcBef>
              <a:spcAft>
                <a:spcPts val="0"/>
              </a:spcAft>
              <a:buSzPts val="900"/>
              <a:buFont typeface="Montserrat"/>
              <a:buAutoNum type="arabicPeriod"/>
            </a:pPr>
            <a:r>
              <a:rPr lang="en-GB" sz="900">
                <a:latin typeface="Montserrat"/>
                <a:ea typeface="Montserrat"/>
                <a:cs typeface="Montserrat"/>
                <a:sym typeface="Montserrat"/>
              </a:rPr>
              <a:t>Test set prediction (Using Recall, Precision &amp; F-score)</a:t>
            </a:r>
            <a:endParaRPr sz="9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