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oboto"/>
      <p:regular r:id="rId51"/>
      <p:bold r:id="rId52"/>
      <p:italic r:id="rId53"/>
      <p:boldItalic r:id="rId54"/>
    </p:embeddedFont>
    <p:embeddedFont>
      <p:font typeface="Lato"/>
      <p:regular r:id="rId55"/>
      <p:bold r:id="rId56"/>
      <p:italic r:id="rId57"/>
      <p:boldItalic r:id="rId58"/>
    </p:embeddedFont>
    <p:embeddedFont>
      <p:font typeface="Archiv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Archivo-boldItalic.fntdata"/><Relationship Id="rId61" Type="http://schemas.openxmlformats.org/officeDocument/2006/relationships/font" Target="fonts/Archiv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Archiv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slide" Target="slides/slide45.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schemas.openxmlformats.org/officeDocument/2006/relationships/font" Target="fonts/Lato-regular.fnt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57" Type="http://schemas.openxmlformats.org/officeDocument/2006/relationships/font" Target="fonts/Lato-italic.fntdata"/><Relationship Id="rId12" Type="http://schemas.openxmlformats.org/officeDocument/2006/relationships/slide" Target="slides/slide7.xml"/><Relationship Id="rId56" Type="http://schemas.openxmlformats.org/officeDocument/2006/relationships/font" Target="fonts/Lato-bold.fntdata"/><Relationship Id="rId15" Type="http://schemas.openxmlformats.org/officeDocument/2006/relationships/slide" Target="slides/slide10.xml"/><Relationship Id="rId59" Type="http://schemas.openxmlformats.org/officeDocument/2006/relationships/font" Target="fonts/Archivo-regular.fntdata"/><Relationship Id="rId14" Type="http://schemas.openxmlformats.org/officeDocument/2006/relationships/slide" Target="slides/slide9.xml"/><Relationship Id="rId58"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8b555847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8b555847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Service By User Usage matrix(U) - each Row rep User, each Col Rep Service U(I,j) -&gt; its user’s interest in J’th service.</a:t>
            </a:r>
            <a:endParaRPr sz="9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lang="en" sz="900">
                <a:solidFill>
                  <a:schemeClr val="dk1"/>
                </a:solidFill>
              </a:rPr>
              <a:t>The prediction is based on the user usage history records and the list of services used by a user. </a:t>
            </a:r>
            <a:r>
              <a:rPr lang="en" sz="900">
                <a:solidFill>
                  <a:srgbClr val="07090A"/>
                </a:solidFill>
              </a:rPr>
              <a:t>The terms in a service description can be used to learn the latent topic models. </a:t>
            </a:r>
            <a:endParaRPr sz="900">
              <a:solidFill>
                <a:srgbClr val="07090A"/>
              </a:solidFill>
            </a:endParaRPr>
          </a:p>
          <a:p>
            <a:pPr indent="0" lvl="0" marL="0" rtl="0" algn="just">
              <a:lnSpc>
                <a:spcPct val="115000"/>
              </a:lnSpc>
              <a:spcBef>
                <a:spcPts val="900"/>
              </a:spcBef>
              <a:spcAft>
                <a:spcPts val="0"/>
              </a:spcAft>
              <a:buNone/>
            </a:pPr>
            <a:r>
              <a:rPr lang="en" sz="900">
                <a:solidFill>
                  <a:schemeClr val="dk1"/>
                </a:solidFill>
              </a:rPr>
              <a:t>Topic Modeling: These are mainly used as text mining methods to identify latent factors.</a:t>
            </a:r>
            <a:endParaRPr sz="900">
              <a:solidFill>
                <a:schemeClr val="dk1"/>
              </a:solidFill>
            </a:endParaRPr>
          </a:p>
          <a:p>
            <a:pPr indent="0" lvl="0" marL="0" rtl="0" algn="just">
              <a:lnSpc>
                <a:spcPct val="115000"/>
              </a:lnSpc>
              <a:spcBef>
                <a:spcPts val="900"/>
              </a:spcBef>
              <a:spcAft>
                <a:spcPts val="0"/>
              </a:spcAft>
              <a:buNone/>
            </a:pPr>
            <a:r>
              <a:rPr lang="en" sz="900">
                <a:solidFill>
                  <a:schemeClr val="dk1"/>
                </a:solidFill>
              </a:rPr>
              <a:t>Latent Dirichlet Allocation (LDA) : Widely used topic modeling method.</a:t>
            </a:r>
            <a:endParaRPr sz="900">
              <a:solidFill>
                <a:schemeClr val="dk1"/>
              </a:solidFill>
            </a:endParaRPr>
          </a:p>
          <a:p>
            <a:pPr indent="-285750" lvl="0" marL="457200" rtl="0" algn="just">
              <a:lnSpc>
                <a:spcPct val="115000"/>
              </a:lnSpc>
              <a:spcBef>
                <a:spcPts val="1200"/>
              </a:spcBef>
              <a:spcAft>
                <a:spcPts val="0"/>
              </a:spcAft>
              <a:buClr>
                <a:schemeClr val="dk1"/>
              </a:buClr>
              <a:buSzPts val="900"/>
              <a:buAutoNum type="arabicPeriod"/>
            </a:pPr>
            <a:r>
              <a:rPr lang="en" sz="900">
                <a:solidFill>
                  <a:schemeClr val="dk1"/>
                </a:solidFill>
              </a:rPr>
              <a:t>It considers each topic as a probabilistic distribution and each document as a mixture of multiple topics.</a:t>
            </a:r>
            <a:endParaRPr sz="900">
              <a:solidFill>
                <a:schemeClr val="dk1"/>
              </a:solidFill>
            </a:endParaRPr>
          </a:p>
          <a:p>
            <a:pPr indent="-285750" lvl="0" marL="457200" rtl="0" algn="just">
              <a:lnSpc>
                <a:spcPct val="115000"/>
              </a:lnSpc>
              <a:spcBef>
                <a:spcPts val="0"/>
              </a:spcBef>
              <a:spcAft>
                <a:spcPts val="0"/>
              </a:spcAft>
              <a:buClr>
                <a:schemeClr val="dk1"/>
              </a:buClr>
              <a:buSzPts val="900"/>
              <a:buAutoNum type="arabicPeriod"/>
            </a:pPr>
            <a:r>
              <a:rPr lang="en" sz="900">
                <a:solidFill>
                  <a:schemeClr val="dk1"/>
                </a:solidFill>
              </a:rPr>
              <a:t>Using LDA, every service description S(i) is associated with multiple latent topics.</a:t>
            </a:r>
            <a:endParaRPr sz="900">
              <a:solidFill>
                <a:schemeClr val="dk1"/>
              </a:solidFill>
            </a:endParaRPr>
          </a:p>
          <a:p>
            <a:pPr indent="-285750" lvl="0" marL="457200" rtl="0" algn="just">
              <a:lnSpc>
                <a:spcPct val="115000"/>
              </a:lnSpc>
              <a:spcBef>
                <a:spcPts val="0"/>
              </a:spcBef>
              <a:spcAft>
                <a:spcPts val="0"/>
              </a:spcAft>
              <a:buClr>
                <a:schemeClr val="dk1"/>
              </a:buClr>
              <a:buSzPts val="900"/>
              <a:buAutoNum type="arabicPeriod"/>
            </a:pPr>
            <a:r>
              <a:rPr lang="en" sz="900">
                <a:solidFill>
                  <a:schemeClr val="dk1"/>
                </a:solidFill>
              </a:rPr>
              <a:t>Ex:- Google Maps service description associated with mapping, traffic, and viewer. (The distribution of topics are represented by Theta).</a:t>
            </a:r>
            <a:endParaRPr sz="900">
              <a:solidFill>
                <a:schemeClr val="dk1"/>
              </a:solidFill>
            </a:endParaRPr>
          </a:p>
          <a:p>
            <a:pPr indent="-285750" lvl="0" marL="457200" rtl="0" algn="just">
              <a:lnSpc>
                <a:spcPct val="115000"/>
              </a:lnSpc>
              <a:spcBef>
                <a:spcPts val="0"/>
              </a:spcBef>
              <a:spcAft>
                <a:spcPts val="0"/>
              </a:spcAft>
              <a:buClr>
                <a:schemeClr val="dk1"/>
              </a:buClr>
              <a:buSzPts val="900"/>
              <a:buAutoNum type="arabicPeriod"/>
            </a:pPr>
            <a:r>
              <a:rPr lang="en" sz="900">
                <a:solidFill>
                  <a:schemeClr val="dk1"/>
                </a:solidFill>
              </a:rPr>
              <a:t>Alpha is Dirichlet parameter that defines topic proportion of a service description, by default every topic have same Alpha values. If we want, based on the prior knowledge we can assign higher alpha values to the topic.</a:t>
            </a:r>
            <a:endParaRPr sz="900">
              <a:solidFill>
                <a:schemeClr val="dk1"/>
              </a:solidFill>
            </a:endParaRPr>
          </a:p>
          <a:p>
            <a:pPr indent="-285750" lvl="0" marL="457200" rtl="0" algn="just">
              <a:lnSpc>
                <a:spcPct val="115000"/>
              </a:lnSpc>
              <a:spcBef>
                <a:spcPts val="0"/>
              </a:spcBef>
              <a:spcAft>
                <a:spcPts val="0"/>
              </a:spcAft>
              <a:buClr>
                <a:schemeClr val="dk1"/>
              </a:buClr>
              <a:buSzPts val="900"/>
              <a:buAutoNum type="arabicPeriod"/>
            </a:pPr>
            <a:r>
              <a:rPr lang="en" sz="900">
                <a:solidFill>
                  <a:schemeClr val="dk1"/>
                </a:solidFill>
              </a:rPr>
              <a:t>Beta(K) -it defines the term distribution in the topic, represents the Kth Topic</a:t>
            </a:r>
            <a:endParaRPr sz="900">
              <a:solidFill>
                <a:schemeClr val="dk1"/>
              </a:solidFill>
            </a:endParaRPr>
          </a:p>
          <a:p>
            <a:pPr indent="-285750" lvl="0" marL="457200" rtl="0" algn="just">
              <a:lnSpc>
                <a:spcPct val="115000"/>
              </a:lnSpc>
              <a:spcBef>
                <a:spcPts val="0"/>
              </a:spcBef>
              <a:spcAft>
                <a:spcPts val="0"/>
              </a:spcAft>
              <a:buClr>
                <a:schemeClr val="dk1"/>
              </a:buClr>
              <a:buSzPts val="900"/>
              <a:buAutoNum type="arabicPeriod"/>
            </a:pPr>
            <a:r>
              <a:rPr lang="en" sz="900">
                <a:solidFill>
                  <a:schemeClr val="dk1"/>
                </a:solidFill>
              </a:rPr>
              <a:t>Two service-level parameters, θ and s, where θ represents the topic proportion and s represents service-related latent vector determined by θ and λ which is a precision parameter.</a:t>
            </a:r>
            <a:endParaRPr sz="900">
              <a:solidFill>
                <a:schemeClr val="dk1"/>
              </a:solidFill>
            </a:endParaRPr>
          </a:p>
          <a:p>
            <a:pPr indent="-285750" lvl="0" marL="457200" rtl="0" algn="just">
              <a:lnSpc>
                <a:spcPct val="115000"/>
              </a:lnSpc>
              <a:spcBef>
                <a:spcPts val="0"/>
              </a:spcBef>
              <a:spcAft>
                <a:spcPts val="0"/>
              </a:spcAft>
              <a:buClr>
                <a:schemeClr val="dk1"/>
              </a:buClr>
              <a:buSzPts val="900"/>
              <a:buAutoNum type="arabicPeriod"/>
            </a:pPr>
            <a:r>
              <a:rPr lang="en" sz="900">
                <a:solidFill>
                  <a:schemeClr val="dk1"/>
                </a:solidFill>
              </a:rPr>
              <a:t>On the service- level, r is a variable that represents whether a user is interested in the service, which is determined by a user-level parameter, u.(user related latent vector). It is also determined by λ</a:t>
            </a:r>
            <a:r>
              <a:rPr lang="en" sz="700">
                <a:solidFill>
                  <a:schemeClr val="dk1"/>
                </a:solidFill>
              </a:rPr>
              <a:t>u</a:t>
            </a:r>
            <a:r>
              <a:rPr lang="en" sz="900">
                <a:solidFill>
                  <a:schemeClr val="dk1"/>
                </a:solidFill>
              </a:rPr>
              <a:t>, which is a precision parameter for users.</a:t>
            </a:r>
            <a:endParaRPr sz="900">
              <a:solidFill>
                <a:schemeClr val="dk1"/>
              </a:solidFill>
            </a:endParaRPr>
          </a:p>
          <a:p>
            <a:pPr indent="-285750" lvl="0" marL="457200" rtl="0" algn="just">
              <a:lnSpc>
                <a:spcPct val="115000"/>
              </a:lnSpc>
              <a:spcBef>
                <a:spcPts val="0"/>
              </a:spcBef>
              <a:spcAft>
                <a:spcPts val="0"/>
              </a:spcAft>
              <a:buClr>
                <a:schemeClr val="dk1"/>
              </a:buClr>
              <a:buSzPts val="900"/>
              <a:buAutoNum type="arabicPeriod"/>
            </a:pPr>
            <a:r>
              <a:rPr lang="en" sz="900">
                <a:solidFill>
                  <a:schemeClr val="dk1"/>
                </a:solidFill>
              </a:rPr>
              <a:t>Here r and o are observable from historical usage data and service descriptions, </a:t>
            </a:r>
            <a:endParaRPr>
              <a:solidFill>
                <a:schemeClr val="dk1"/>
              </a:solidFill>
            </a:endParaRPr>
          </a:p>
          <a:p>
            <a:pPr indent="0" lvl="0" marL="457200" rtl="0" algn="just">
              <a:lnSpc>
                <a:spcPct val="115000"/>
              </a:lnSpc>
              <a:spcBef>
                <a:spcPts val="1200"/>
              </a:spcBef>
              <a:spcAft>
                <a:spcPts val="0"/>
              </a:spcAft>
              <a:buNone/>
            </a:pPr>
            <a:r>
              <a:t/>
            </a:r>
            <a:endParaRPr sz="900">
              <a:solidFill>
                <a:schemeClr val="dk1"/>
              </a:solidFill>
            </a:endParaRPr>
          </a:p>
          <a:p>
            <a:pPr indent="0" lvl="0" marL="0" rtl="0" algn="just">
              <a:lnSpc>
                <a:spcPct val="115000"/>
              </a:lnSpc>
              <a:spcBef>
                <a:spcPts val="2100"/>
              </a:spcBef>
              <a:spcAft>
                <a:spcPts val="0"/>
              </a:spcAft>
              <a:buClr>
                <a:schemeClr val="dk1"/>
              </a:buClr>
              <a:buSzPts val="1100"/>
              <a:buFont typeface="Arial"/>
              <a:buNone/>
            </a:pPr>
            <a:r>
              <a:t/>
            </a:r>
            <a:endParaRPr sz="900">
              <a:solidFill>
                <a:schemeClr val="dk1"/>
              </a:solidFill>
            </a:endParaRPr>
          </a:p>
          <a:p>
            <a:pPr indent="0" lvl="0" marL="0" rtl="0" algn="l">
              <a:spcBef>
                <a:spcPts val="9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8b555847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8b555847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rPr>
              <a:t>Consider K topics, M Services and N users</a:t>
            </a:r>
            <a:endParaRPr sz="900">
              <a:solidFill>
                <a:schemeClr val="dk1"/>
              </a:solidFill>
            </a:endParaRPr>
          </a:p>
          <a:p>
            <a:pPr indent="0" lvl="0" marL="0" rtl="0" algn="l">
              <a:lnSpc>
                <a:spcPct val="115000"/>
              </a:lnSpc>
              <a:spcBef>
                <a:spcPts val="900"/>
              </a:spcBef>
              <a:spcAft>
                <a:spcPts val="0"/>
              </a:spcAft>
              <a:buNone/>
            </a:pPr>
            <a:r>
              <a:rPr lang="en" sz="1000">
                <a:solidFill>
                  <a:schemeClr val="dk1"/>
                </a:solidFill>
                <a:highlight>
                  <a:schemeClr val="lt2"/>
                </a:highlight>
              </a:rPr>
              <a:t>Alpha -&gt; Dirichlet parameter </a:t>
            </a:r>
            <a:endParaRPr sz="1000">
              <a:solidFill>
                <a:schemeClr val="dk1"/>
              </a:solidFill>
              <a:highlight>
                <a:schemeClr val="lt2"/>
              </a:highlight>
            </a:endParaRPr>
          </a:p>
          <a:p>
            <a:pPr indent="0" lvl="0" marL="0" rtl="0" algn="l">
              <a:lnSpc>
                <a:spcPct val="100000"/>
              </a:lnSpc>
              <a:spcBef>
                <a:spcPts val="1200"/>
              </a:spcBef>
              <a:spcAft>
                <a:spcPts val="0"/>
              </a:spcAft>
              <a:buNone/>
            </a:pPr>
            <a:r>
              <a:rPr lang="en" sz="1000">
                <a:solidFill>
                  <a:schemeClr val="dk1"/>
                </a:solidFill>
                <a:highlight>
                  <a:schemeClr val="lt2"/>
                </a:highlight>
              </a:rPr>
              <a:t>Theta -&gt; Topic proportion vector </a:t>
            </a:r>
            <a:endParaRPr sz="1000">
              <a:solidFill>
                <a:schemeClr val="dk1"/>
              </a:solidFill>
              <a:highlight>
                <a:schemeClr val="lt2"/>
              </a:highlight>
            </a:endParaRPr>
          </a:p>
          <a:p>
            <a:pPr indent="0" lvl="0" marL="0" rtl="0" algn="l">
              <a:lnSpc>
                <a:spcPct val="100000"/>
              </a:lnSpc>
              <a:spcBef>
                <a:spcPts val="1200"/>
              </a:spcBef>
              <a:spcAft>
                <a:spcPts val="0"/>
              </a:spcAft>
              <a:buNone/>
            </a:pPr>
            <a:r>
              <a:rPr lang="en" sz="1000">
                <a:solidFill>
                  <a:schemeClr val="dk1"/>
                </a:solidFill>
                <a:highlight>
                  <a:schemeClr val="lt2"/>
                </a:highlight>
              </a:rPr>
              <a:t>Beta -&gt; Topic term distribution </a:t>
            </a:r>
            <a:endParaRPr sz="1000">
              <a:solidFill>
                <a:schemeClr val="dk1"/>
              </a:solidFill>
              <a:highlight>
                <a:schemeClr val="lt2"/>
              </a:highlight>
            </a:endParaRPr>
          </a:p>
          <a:p>
            <a:pPr indent="0" lvl="0" marL="0" rtl="0" algn="l">
              <a:lnSpc>
                <a:spcPct val="100000"/>
              </a:lnSpc>
              <a:spcBef>
                <a:spcPts val="1200"/>
              </a:spcBef>
              <a:spcAft>
                <a:spcPts val="0"/>
              </a:spcAft>
              <a:buNone/>
            </a:pPr>
            <a:r>
              <a:rPr lang="en" sz="1000">
                <a:solidFill>
                  <a:schemeClr val="dk1"/>
                </a:solidFill>
                <a:highlight>
                  <a:schemeClr val="lt2"/>
                </a:highlight>
              </a:rPr>
              <a:t>Lambda(s) -&gt;Precision of s</a:t>
            </a:r>
            <a:br>
              <a:rPr lang="en" sz="1000">
                <a:solidFill>
                  <a:schemeClr val="dk1"/>
                </a:solidFill>
                <a:highlight>
                  <a:schemeClr val="lt2"/>
                </a:highlight>
              </a:rPr>
            </a:br>
            <a:r>
              <a:rPr lang="en" sz="1000">
                <a:solidFill>
                  <a:schemeClr val="dk1"/>
                </a:solidFill>
                <a:highlight>
                  <a:schemeClr val="lt2"/>
                </a:highlight>
              </a:rPr>
              <a:t>Lambda -&gt;Precision of u</a:t>
            </a:r>
            <a:br>
              <a:rPr lang="en" sz="1000">
                <a:solidFill>
                  <a:schemeClr val="dk1"/>
                </a:solidFill>
                <a:highlight>
                  <a:schemeClr val="lt2"/>
                </a:highlight>
              </a:rPr>
            </a:br>
            <a:r>
              <a:rPr lang="en" sz="1000">
                <a:solidFill>
                  <a:schemeClr val="dk1"/>
                </a:solidFill>
                <a:highlight>
                  <a:schemeClr val="lt2"/>
                </a:highlight>
              </a:rPr>
              <a:t>Z -&gt;Topic indicator</a:t>
            </a:r>
            <a:br>
              <a:rPr lang="en" sz="1000">
                <a:solidFill>
                  <a:schemeClr val="dk1"/>
                </a:solidFill>
                <a:highlight>
                  <a:schemeClr val="lt2"/>
                </a:highlight>
              </a:rPr>
            </a:br>
            <a:r>
              <a:rPr lang="en" sz="1000">
                <a:solidFill>
                  <a:schemeClr val="dk1"/>
                </a:solidFill>
                <a:highlight>
                  <a:schemeClr val="lt2"/>
                </a:highlight>
              </a:rPr>
              <a:t>S -&gt; Service latent factor </a:t>
            </a:r>
            <a:endParaRPr sz="1000">
              <a:solidFill>
                <a:schemeClr val="dk1"/>
              </a:solidFill>
              <a:highlight>
                <a:schemeClr val="lt2"/>
              </a:highlight>
            </a:endParaRPr>
          </a:p>
          <a:p>
            <a:pPr indent="0" lvl="0" marL="0" rtl="0" algn="l">
              <a:lnSpc>
                <a:spcPct val="100000"/>
              </a:lnSpc>
              <a:spcBef>
                <a:spcPts val="1200"/>
              </a:spcBef>
              <a:spcAft>
                <a:spcPts val="0"/>
              </a:spcAft>
              <a:buNone/>
            </a:pPr>
            <a:r>
              <a:rPr lang="en" sz="1000">
                <a:solidFill>
                  <a:schemeClr val="dk1"/>
                </a:solidFill>
                <a:highlight>
                  <a:schemeClr val="lt2"/>
                </a:highlight>
              </a:rPr>
              <a:t>U -&gt;User latent factor</a:t>
            </a:r>
            <a:br>
              <a:rPr lang="en" sz="1000">
                <a:solidFill>
                  <a:schemeClr val="dk1"/>
                </a:solidFill>
                <a:highlight>
                  <a:schemeClr val="lt2"/>
                </a:highlight>
              </a:rPr>
            </a:br>
            <a:r>
              <a:rPr lang="en" sz="1000">
                <a:solidFill>
                  <a:schemeClr val="dk1"/>
                </a:solidFill>
                <a:highlight>
                  <a:schemeClr val="lt2"/>
                </a:highlight>
              </a:rPr>
              <a:t>O -&gt; Term in service</a:t>
            </a:r>
            <a:br>
              <a:rPr lang="en" sz="1000">
                <a:solidFill>
                  <a:schemeClr val="dk1"/>
                </a:solidFill>
                <a:highlight>
                  <a:schemeClr val="lt2"/>
                </a:highlight>
              </a:rPr>
            </a:br>
            <a:r>
              <a:rPr lang="en" sz="1000">
                <a:solidFill>
                  <a:schemeClr val="dk1"/>
                </a:solidFill>
                <a:highlight>
                  <a:schemeClr val="lt2"/>
                </a:highlight>
              </a:rPr>
              <a:t>T -&gt; User interests in service</a:t>
            </a:r>
            <a:endParaRPr sz="1000">
              <a:solidFill>
                <a:schemeClr val="dk1"/>
              </a:solidFill>
              <a:highlight>
                <a:schemeClr val="lt2"/>
              </a:highlight>
            </a:endParaRPr>
          </a:p>
          <a:p>
            <a:pPr indent="0" lvl="0" marL="0" rtl="0" algn="l">
              <a:lnSpc>
                <a:spcPct val="100000"/>
              </a:lnSpc>
              <a:spcBef>
                <a:spcPts val="1200"/>
              </a:spcBef>
              <a:spcAft>
                <a:spcPts val="0"/>
              </a:spcAft>
              <a:buNone/>
            </a:pPr>
            <a:r>
              <a:t/>
            </a:r>
            <a:endParaRPr sz="1000">
              <a:solidFill>
                <a:schemeClr val="dk1"/>
              </a:solidFill>
              <a:highlight>
                <a:schemeClr val="lt2"/>
              </a:highlight>
            </a:endParaRPr>
          </a:p>
          <a:p>
            <a:pPr indent="0" lvl="0" marL="0" rtl="0" algn="l">
              <a:lnSpc>
                <a:spcPct val="100000"/>
              </a:lnSpc>
              <a:spcBef>
                <a:spcPts val="1200"/>
              </a:spcBef>
              <a:spcAft>
                <a:spcPts val="0"/>
              </a:spcAft>
              <a:buNone/>
            </a:pPr>
            <a:r>
              <a:t/>
            </a:r>
            <a:endParaRPr sz="1000">
              <a:solidFill>
                <a:schemeClr val="dk1"/>
              </a:solidFill>
              <a:highlight>
                <a:schemeClr val="lt2"/>
              </a:highlight>
            </a:endParaRPr>
          </a:p>
          <a:p>
            <a:pPr indent="0" lvl="0" marL="0" rtl="0" algn="l">
              <a:lnSpc>
                <a:spcPct val="115000"/>
              </a:lnSpc>
              <a:spcBef>
                <a:spcPts val="1200"/>
              </a:spcBef>
              <a:spcAft>
                <a:spcPts val="0"/>
              </a:spcAft>
              <a:buNone/>
            </a:pPr>
            <a:r>
              <a:rPr lang="en" sz="900">
                <a:solidFill>
                  <a:schemeClr val="dk1"/>
                </a:solidFill>
              </a:rPr>
              <a:t>Consider K topics, M Services and N users</a:t>
            </a:r>
            <a:endParaRPr sz="900">
              <a:solidFill>
                <a:schemeClr val="dk1"/>
              </a:solidFill>
            </a:endParaRPr>
          </a:p>
          <a:p>
            <a:pPr indent="-285750" lvl="0" marL="457200" rtl="0" algn="l">
              <a:lnSpc>
                <a:spcPct val="115000"/>
              </a:lnSpc>
              <a:spcBef>
                <a:spcPts val="1200"/>
              </a:spcBef>
              <a:spcAft>
                <a:spcPts val="0"/>
              </a:spcAft>
              <a:buClr>
                <a:schemeClr val="dk1"/>
              </a:buClr>
              <a:buSzPts val="900"/>
              <a:buAutoNum type="arabicPeriod"/>
            </a:pPr>
            <a:r>
              <a:rPr lang="en" sz="900">
                <a:solidFill>
                  <a:schemeClr val="dk1"/>
                </a:solidFill>
              </a:rPr>
              <a:t>A user is represented as latent vector u(i).</a:t>
            </a: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lang="en" sz="900">
                <a:solidFill>
                  <a:schemeClr val="dk1"/>
                </a:solidFill>
              </a:rPr>
              <a:t>Lambda(u) -&gt; Precision parameter of the user. (It is inversely proportional to u(i)) .</a:t>
            </a: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lang="en" sz="900">
                <a:solidFill>
                  <a:schemeClr val="dk1"/>
                </a:solidFill>
              </a:rPr>
              <a:t>A service is also represented as latent vector s(i) . Topic proportion +  latent offset.</a:t>
            </a: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lang="en" sz="900">
                <a:solidFill>
                  <a:schemeClr val="dk1"/>
                </a:solidFill>
              </a:rPr>
              <a:t>Latent offset vectors are used to determine the deviation b/w actual ones. (Google Maps, Microsoft bing maps). Both services might have used the same topics, how ever they attract different group of users.</a:t>
            </a: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lang="en" sz="900">
                <a:solidFill>
                  <a:schemeClr val="dk1"/>
                </a:solidFill>
              </a:rPr>
              <a:t>Lambda(s) -&gt; Precision parameter of the service (It is inversely proportional to s(i)).</a:t>
            </a: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lang="en" sz="900">
                <a:solidFill>
                  <a:schemeClr val="dk1"/>
                </a:solidFill>
              </a:rPr>
              <a:t>Both service and user latent vectors are sampled using gaussian distribution.</a:t>
            </a: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lang="en" sz="900">
                <a:solidFill>
                  <a:schemeClr val="dk1"/>
                </a:solidFill>
              </a:rPr>
              <a:t>T(j) -&gt; tags for the service (User interests in service).</a:t>
            </a: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lang="en" sz="900">
                <a:solidFill>
                  <a:schemeClr val="dk1"/>
                </a:solidFill>
              </a:rPr>
              <a:t>Based on the confidence level C(I,j) of the rating of user on a service. If r(I,j) = 1 it is trustable where a if it is 0 then it does not mean user dislikes it instead he might not aware of the service.</a:t>
            </a: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lang="en" sz="900">
                <a:solidFill>
                  <a:schemeClr val="dk1"/>
                </a:solidFill>
              </a:rPr>
              <a:t>Users Interest is the dot product of user-related and service-related vectors.</a:t>
            </a:r>
            <a:endParaRPr sz="900">
              <a:solidFill>
                <a:schemeClr val="dk1"/>
              </a:solidFill>
            </a:endParaRPr>
          </a:p>
          <a:p>
            <a:pPr indent="-285750" lvl="0" marL="457200" rtl="0" algn="l">
              <a:lnSpc>
                <a:spcPct val="115000"/>
              </a:lnSpc>
              <a:spcBef>
                <a:spcPts val="0"/>
              </a:spcBef>
              <a:spcAft>
                <a:spcPts val="0"/>
              </a:spcAft>
              <a:buClr>
                <a:schemeClr val="dk1"/>
              </a:buClr>
              <a:buSzPts val="900"/>
              <a:buAutoNum type="arabicPeriod"/>
            </a:pPr>
            <a:r>
              <a:rPr lang="en" sz="900">
                <a:solidFill>
                  <a:schemeClr val="dk1"/>
                </a:solidFill>
              </a:rPr>
              <a:t>The key step is for a given 2 precision parameters and a topic assignment, to learn the posterior distributions of u(i), Theta(i), s(i).</a:t>
            </a:r>
            <a:endParaRPr sz="900">
              <a:solidFill>
                <a:schemeClr val="dk1"/>
              </a:solidFill>
            </a:endParaRPr>
          </a:p>
          <a:p>
            <a:pPr indent="0" lvl="0" marL="0" rtl="0" algn="l">
              <a:lnSpc>
                <a:spcPct val="115000"/>
              </a:lnSpc>
              <a:spcBef>
                <a:spcPts val="2100"/>
              </a:spcBef>
              <a:spcAft>
                <a:spcPts val="0"/>
              </a:spcAft>
              <a:buNone/>
            </a:pPr>
            <a:r>
              <a:rPr lang="en" sz="900">
                <a:solidFill>
                  <a:schemeClr val="dk1"/>
                </a:solidFill>
              </a:rPr>
              <a:t>11. The latent parameters, including u</a:t>
            </a:r>
            <a:r>
              <a:rPr lang="en" sz="700">
                <a:solidFill>
                  <a:schemeClr val="dk1"/>
                </a:solidFill>
              </a:rPr>
              <a:t>i</a:t>
            </a:r>
            <a:r>
              <a:rPr lang="en" sz="900">
                <a:solidFill>
                  <a:schemeClr val="dk1"/>
                </a:solidFill>
              </a:rPr>
              <a:t>, s</a:t>
            </a:r>
            <a:r>
              <a:rPr lang="en" sz="700">
                <a:solidFill>
                  <a:schemeClr val="dk1"/>
                </a:solidFill>
              </a:rPr>
              <a:t>j</a:t>
            </a:r>
            <a:r>
              <a:rPr lang="en" sz="900">
                <a:solidFill>
                  <a:schemeClr val="dk1"/>
                </a:solidFill>
              </a:rPr>
              <a:t>, and θ</a:t>
            </a:r>
            <a:r>
              <a:rPr lang="en" sz="700">
                <a:solidFill>
                  <a:schemeClr val="dk1"/>
                </a:solidFill>
              </a:rPr>
              <a:t>j </a:t>
            </a:r>
            <a:r>
              <a:rPr lang="en" sz="900">
                <a:solidFill>
                  <a:schemeClr val="dk1"/>
                </a:solidFill>
              </a:rPr>
              <a:t>can be learned through an iterative optimization process. That is, a parameter can be learned through gradient decent.</a:t>
            </a:r>
            <a:endParaRPr sz="900">
              <a:solidFill>
                <a:schemeClr val="dk1"/>
              </a:solidFill>
            </a:endParaRPr>
          </a:p>
          <a:p>
            <a:pPr indent="0" lvl="0" marL="0" rtl="0" algn="l">
              <a:lnSpc>
                <a:spcPct val="115000"/>
              </a:lnSpc>
              <a:spcBef>
                <a:spcPts val="900"/>
              </a:spcBef>
              <a:spcAft>
                <a:spcPts val="0"/>
              </a:spcAft>
              <a:buNone/>
            </a:pPr>
            <a:r>
              <a:rPr lang="en" sz="900">
                <a:solidFill>
                  <a:schemeClr val="dk1"/>
                </a:solidFill>
              </a:rPr>
              <a:t>Based on the probabilities a topic(Z(j)(n)) is selected, O(j)(n) based on the probabilities choose one term from the topic(Beta).</a:t>
            </a:r>
            <a:endParaRPr sz="900">
              <a:solidFill>
                <a:schemeClr val="dk1"/>
              </a:solidFill>
            </a:endParaRPr>
          </a:p>
          <a:p>
            <a:pPr indent="0" lvl="0" marL="0" rtl="0" algn="l">
              <a:lnSpc>
                <a:spcPct val="100000"/>
              </a:lnSpc>
              <a:spcBef>
                <a:spcPts val="1200"/>
              </a:spcBef>
              <a:spcAft>
                <a:spcPts val="0"/>
              </a:spcAft>
              <a:buClr>
                <a:schemeClr val="dk1"/>
              </a:buClr>
              <a:buSzPts val="1100"/>
              <a:buFont typeface="Arial"/>
              <a:buNone/>
            </a:pPr>
            <a:r>
              <a:t/>
            </a:r>
            <a:endParaRPr sz="1000">
              <a:solidFill>
                <a:schemeClr val="dk1"/>
              </a:solidFill>
              <a:highlight>
                <a:schemeClr val="lt2"/>
              </a:highlight>
            </a:endParaRPr>
          </a:p>
          <a:p>
            <a:pPr indent="0" lvl="0" marL="0" rtl="0" algn="l">
              <a:lnSpc>
                <a:spcPct val="100000"/>
              </a:lnSpc>
              <a:spcBef>
                <a:spcPts val="1200"/>
              </a:spcBef>
              <a:spcAft>
                <a:spcPts val="0"/>
              </a:spcAft>
              <a:buNone/>
            </a:pPr>
            <a:r>
              <a:t/>
            </a:r>
            <a:endParaRPr sz="1000">
              <a:solidFill>
                <a:schemeClr val="dk1"/>
              </a:solidFill>
              <a:highlight>
                <a:schemeClr val="lt2"/>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c8496b19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c8496b19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c528a261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c528a261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Web Service Recommendation predict QoS often employs Mean Absolute Error (MAE) or Root Mean Square Error to assess the performance of a service (RMSE). However, here the performance was assessed by contrasting PMF-TM with PMF and CF.</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The programmable web services are used to extract information about services such as their description, tags, and connection to users. Experiments were performed on the real world data set available in it. Two sets of data were created from the retrieved data. DS1 does not take into account ri, j(ratings from gaussian distribution), but DS2 does. A training set and testing set are created for every data collection. To train the prediction model and learn the user and service-related latent vectors, we employed the training set. The prediction accuracy was then calculated using the testing set and the prediction model. The evaluation metric used here was recall which is the ratio of the total number of correctly recommended services in the proposed list (NT i) to the total number of services a user likes (Nui ).</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c528a261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c528a261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00">
                <a:solidFill>
                  <a:schemeClr val="dk1"/>
                </a:solidFill>
              </a:rPr>
              <a:t>Evaluation</a:t>
            </a:r>
            <a:r>
              <a:rPr lang="en" sz="1000">
                <a:solidFill>
                  <a:schemeClr val="dk1"/>
                </a:solidFill>
              </a:rPr>
              <a:t> and observations</a:t>
            </a:r>
            <a:endParaRPr sz="1000">
              <a:solidFill>
                <a:schemeClr val="dk1"/>
              </a:solidFill>
            </a:endParaRPr>
          </a:p>
          <a:p>
            <a:pPr indent="0" lvl="0" marL="0" rtl="0" algn="just">
              <a:lnSpc>
                <a:spcPct val="115000"/>
              </a:lnSpc>
              <a:spcBef>
                <a:spcPts val="0"/>
              </a:spcBef>
              <a:spcAft>
                <a:spcPts val="0"/>
              </a:spcAft>
              <a:buNone/>
            </a:pPr>
            <a:r>
              <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Five-fold cross validation was done to comprehensively assess PMF-TM. As a result, the recalls of these data sets are directly proportional to  the value of T.  Larger the value of T, more services are recommended to the service user. As a result,  in both the data sets CF techniques are outperformed by the PMF-TM model and implies functional considerations directs the choice of web services for mashup development. </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As λs increases in value, the recall gets better, Topic modeling can therefore effectively aid in predicting users' interests in a service. This suggests that actual user interests may not match service topic proportion in its entirety. Two services, for instance, have a common connection to viewing and travel. Yet, while the second service focuses more on the viewer, the first service is more focused on travel. Their topic proportions cannot account for such a variance. So, if topic proportion is heavily considered when making predictions, recommendation recall will suffer. It is crucial to choose the right  λs, for this reason. </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just">
              <a:lnSpc>
                <a:spcPct val="115000"/>
              </a:lnSpc>
              <a:spcBef>
                <a:spcPts val="0"/>
              </a:spcBef>
              <a:spcAft>
                <a:spcPts val="900"/>
              </a:spcAft>
              <a:buNone/>
            </a:pPr>
            <a:r>
              <a:rPr lang="en" sz="1000">
                <a:solidFill>
                  <a:schemeClr val="dk1"/>
                </a:solidFill>
              </a:rPr>
              <a:t>Overall, the evaluation shows that by making use of probabilistic matrix factorization and topic modeling one can obtain good prediction accuracy. Hence, it works well for service recommendation.</a:t>
            </a:r>
            <a:endParaRPr sz="10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8b555847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8b555847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user usage history records and the list of services used by a user. </a:t>
            </a:r>
            <a:endParaRPr sz="900">
              <a:solidFill>
                <a:schemeClr val="dk1"/>
              </a:solidFill>
            </a:endParaRPr>
          </a:p>
          <a:p>
            <a:pPr indent="0" lvl="0" marL="0" rtl="0" algn="l">
              <a:lnSpc>
                <a:spcPct val="115000"/>
              </a:lnSpc>
              <a:spcBef>
                <a:spcPts val="900"/>
              </a:spcBef>
              <a:spcAft>
                <a:spcPts val="0"/>
              </a:spcAft>
              <a:buNone/>
            </a:pPr>
            <a:r>
              <a:rPr lang="en" sz="900">
                <a:solidFill>
                  <a:schemeClr val="dk1"/>
                </a:solidFill>
              </a:rPr>
              <a:t>U(I,j) -&gt; its user’s interest in J’th service.</a:t>
            </a:r>
            <a:endParaRPr sz="9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lang="en" sz="900">
                <a:solidFill>
                  <a:schemeClr val="dk1"/>
                </a:solidFill>
              </a:rPr>
              <a:t>Parameter optimization using gradient decent.</a:t>
            </a:r>
            <a:endParaRPr sz="900">
              <a:solidFill>
                <a:schemeClr val="dk1"/>
              </a:solidFill>
            </a:endParaRPr>
          </a:p>
          <a:p>
            <a:pPr indent="0" lvl="0" marL="0" rtl="0" algn="l">
              <a:lnSpc>
                <a:spcPct val="115000"/>
              </a:lnSpc>
              <a:spcBef>
                <a:spcPts val="9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d1a8d02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d1a8d02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1a9a732c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1a9a732c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d1a8d02f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d1a8d02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D-FORM stands for "Dynamic Feature-based Online Reputation Model" and it is a context-aware service recommendation approach that considers both the dynamic features of services and the online reputation of service providers. D-FORM uses a Bayesian network to model the relationships between the dynamic features of services and the online reputation of service providers, and it recommends services based on user preferences and context information. D-FORM aims to improve the accuracy and reliability of service recommendations in dynamic and uncertain environments, such as IoT.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d1a8d02f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d1a8d02f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8a53f5a8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8a53f5a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A recommendation for a web service is a proposal or piece of advise given to a user regarding a specific web service or application that can satisfy their unique needs. The user's preferences, usage patterns, and other pertinent information can all be used to establish the recommendation.</a:t>
            </a:r>
            <a:endParaRPr i="1"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d68785d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d68785d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d68785da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d68785da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d68785da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d68785da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d1a8d02f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2d1a8d02f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d1a8d02f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2d1a8d02f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d1a8d02f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d1a8d02f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e1a9a732c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e1a9a732c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e1a9a732c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e1a9a732c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d75a393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d75a393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d75a393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d75a393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d68785da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d68785da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8dc6855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8dc6855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8a32905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38a32905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28a53f5a8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28a53f5a8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38a32905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38a32905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8a53f5a8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28a53f5a8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38a329053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38a329053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9ce67c1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9ce67c1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9ce67c1c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9ce67c1c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d75a393a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d75a393a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2d75a393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2d75a393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8dc6855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8dc6855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28dc68554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28dc6855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38a329053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38a329053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28a53f5a8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28a53f5a8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38a329053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38a329053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28dc68554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28dc68554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29ce67c1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29ce67c1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8b555847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8b555847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900">
                <a:solidFill>
                  <a:schemeClr val="dk1"/>
                </a:solidFill>
              </a:rPr>
              <a:t>Ex:- I was looking for a new Mac book, I went to amazon/ best buy websites and I searched for MacBook Air, in the results I got all the products that are related to it. Which is very good and effective in promoting products and attracting customers.</a:t>
            </a:r>
            <a:endParaRPr sz="9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900">
                <a:solidFill>
                  <a:schemeClr val="dk1"/>
                </a:solidFill>
              </a:rPr>
              <a:t>Here, the related objects which we are getting from it is through web service recommendations.</a:t>
            </a:r>
            <a:endParaRPr sz="9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sz="900">
                <a:solidFill>
                  <a:schemeClr val="dk1"/>
                </a:solidFill>
              </a:rPr>
              <a:t>recommending related products to customer by e-commerce companies, such as Amazon, which have been demonstrated to be very effective in promoting products and improving customers’</a:t>
            </a:r>
            <a:endParaRPr sz="9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c528a26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c528a26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t/>
            </a:r>
            <a:endParaRPr sz="10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lang="en" sz="1000">
                <a:solidFill>
                  <a:schemeClr val="dk1"/>
                </a:solidFill>
                <a:latin typeface="Roboto"/>
                <a:ea typeface="Roboto"/>
                <a:cs typeface="Roboto"/>
                <a:sym typeface="Roboto"/>
              </a:rPr>
              <a:t>We have many approaches based on functional aspects, non-functional aspects, clustering algorithms, CF and neighborhood methods for web service recommendation.</a:t>
            </a:r>
            <a:endParaRPr sz="1000">
              <a:solidFill>
                <a:schemeClr val="dk1"/>
              </a:solidFill>
              <a:latin typeface="Roboto"/>
              <a:ea typeface="Roboto"/>
              <a:cs typeface="Roboto"/>
              <a:sym typeface="Roboto"/>
            </a:endParaRPr>
          </a:p>
          <a:p>
            <a:pPr indent="0" lvl="0" marL="0" rtl="0" algn="l">
              <a:lnSpc>
                <a:spcPct val="100000"/>
              </a:lnSpc>
              <a:spcBef>
                <a:spcPts val="900"/>
              </a:spcBef>
              <a:spcAft>
                <a:spcPts val="0"/>
              </a:spcAft>
              <a:buNone/>
            </a:pPr>
            <a:r>
              <a:rPr lang="en" sz="1000">
                <a:solidFill>
                  <a:schemeClr val="dk1"/>
                </a:solidFill>
                <a:latin typeface="Roboto"/>
                <a:ea typeface="Roboto"/>
                <a:cs typeface="Roboto"/>
                <a:sym typeface="Roboto"/>
              </a:rPr>
              <a:t>Matrix factorization: Users and services as a latent vectors in low-dimensional space with dimension K. Their dot product gives users experience of using a service.</a:t>
            </a:r>
            <a:endParaRPr sz="1000">
              <a:solidFill>
                <a:schemeClr val="dk1"/>
              </a:solidFill>
              <a:latin typeface="Roboto"/>
              <a:ea typeface="Roboto"/>
              <a:cs typeface="Roboto"/>
              <a:sym typeface="Roboto"/>
            </a:endParaRPr>
          </a:p>
          <a:p>
            <a:pPr indent="0" lvl="0" marL="0" rtl="0" algn="l">
              <a:lnSpc>
                <a:spcPct val="100000"/>
              </a:lnSpc>
              <a:spcBef>
                <a:spcPts val="900"/>
              </a:spcBef>
              <a:spcAft>
                <a:spcPts val="0"/>
              </a:spcAft>
              <a:buNone/>
            </a:pPr>
            <a:r>
              <a:rPr lang="en" sz="1000">
                <a:solidFill>
                  <a:schemeClr val="dk1"/>
                </a:solidFill>
                <a:latin typeface="Roboto"/>
                <a:ea typeface="Roboto"/>
                <a:cs typeface="Roboto"/>
                <a:sym typeface="Roboto"/>
              </a:rPr>
              <a:t>Collaborative Filtering :- it performs well in analyzing the historical usage data and delivering a recommendation. This approach doesn’t consider service functionality. Hence its more suitable for QoS-based recommendation, but not functionality-based one.</a:t>
            </a:r>
            <a:endParaRPr sz="1000">
              <a:solidFill>
                <a:schemeClr val="dk1"/>
              </a:solidFill>
              <a:latin typeface="Roboto"/>
              <a:ea typeface="Roboto"/>
              <a:cs typeface="Roboto"/>
              <a:sym typeface="Roboto"/>
            </a:endParaRPr>
          </a:p>
          <a:p>
            <a:pPr indent="0" lvl="0" marL="0" rtl="0" algn="l">
              <a:lnSpc>
                <a:spcPct val="100000"/>
              </a:lnSpc>
              <a:spcBef>
                <a:spcPts val="900"/>
              </a:spcBef>
              <a:spcAft>
                <a:spcPts val="0"/>
              </a:spcAft>
              <a:buNone/>
            </a:pPr>
            <a:r>
              <a:rPr lang="en" sz="1000">
                <a:solidFill>
                  <a:schemeClr val="dk1"/>
                </a:solidFill>
                <a:latin typeface="Roboto"/>
                <a:ea typeface="Roboto"/>
                <a:cs typeface="Roboto"/>
                <a:sym typeface="Roboto"/>
              </a:rPr>
              <a:t>The main focus of this paper </a:t>
            </a:r>
            <a:r>
              <a:rPr lang="en" sz="900">
                <a:solidFill>
                  <a:schemeClr val="dk1"/>
                </a:solidFill>
              </a:rPr>
              <a:t>is the combination of both service functional descriptions + historical usage data when learning a recommendation model.</a:t>
            </a:r>
            <a:endParaRPr sz="900">
              <a:solidFill>
                <a:schemeClr val="dk1"/>
              </a:solidFill>
            </a:endParaRPr>
          </a:p>
          <a:p>
            <a:pPr indent="0" lvl="0" marL="0" rtl="0" algn="l">
              <a:lnSpc>
                <a:spcPct val="100000"/>
              </a:lnSpc>
              <a:spcBef>
                <a:spcPts val="900"/>
              </a:spcBef>
              <a:spcAft>
                <a:spcPts val="0"/>
              </a:spcAft>
              <a:buNone/>
            </a:pPr>
            <a:r>
              <a:t/>
            </a:r>
            <a:endParaRPr sz="1000">
              <a:solidFill>
                <a:schemeClr val="dk1"/>
              </a:solidFill>
              <a:latin typeface="Roboto"/>
              <a:ea typeface="Roboto"/>
              <a:cs typeface="Roboto"/>
              <a:sym typeface="Roboto"/>
            </a:endParaRPr>
          </a:p>
          <a:p>
            <a:pPr indent="0" lvl="0" marL="0" rtl="0" algn="just">
              <a:lnSpc>
                <a:spcPct val="100000"/>
              </a:lnSpc>
              <a:spcBef>
                <a:spcPts val="900"/>
              </a:spcBef>
              <a:spcAft>
                <a:spcPts val="0"/>
              </a:spcAft>
              <a:buNone/>
            </a:pPr>
            <a:r>
              <a:t/>
            </a:r>
            <a:endParaRPr sz="1000">
              <a:solidFill>
                <a:schemeClr val="dk1"/>
              </a:solidFill>
              <a:latin typeface="Roboto"/>
              <a:ea typeface="Roboto"/>
              <a:cs typeface="Roboto"/>
              <a:sym typeface="Roboto"/>
            </a:endParaRPr>
          </a:p>
          <a:p>
            <a:pPr indent="0" lvl="0" marL="457200" rtl="0" algn="just">
              <a:lnSpc>
                <a:spcPct val="100000"/>
              </a:lnSpc>
              <a:spcBef>
                <a:spcPts val="0"/>
              </a:spcBef>
              <a:spcAft>
                <a:spcPts val="0"/>
              </a:spcAft>
              <a:buNone/>
            </a:pPr>
            <a:r>
              <a:t/>
            </a:r>
            <a:endParaRPr sz="1000">
              <a:solidFill>
                <a:schemeClr val="dk1"/>
              </a:solidFill>
              <a:latin typeface="Roboto"/>
              <a:ea typeface="Roboto"/>
              <a:cs typeface="Roboto"/>
              <a:sym typeface="Roboto"/>
            </a:endParaRPr>
          </a:p>
          <a:p>
            <a:pPr indent="0" lvl="0" marL="457200" rtl="0" algn="just">
              <a:lnSpc>
                <a:spcPct val="100000"/>
              </a:lnSpc>
              <a:spcBef>
                <a:spcPts val="0"/>
              </a:spcBef>
              <a:spcAft>
                <a:spcPts val="0"/>
              </a:spcAft>
              <a:buNone/>
            </a:pPr>
            <a:r>
              <a:t/>
            </a:r>
            <a:endParaRPr sz="1000">
              <a:solidFill>
                <a:schemeClr val="dk1"/>
              </a:solidFill>
              <a:latin typeface="Roboto"/>
              <a:ea typeface="Roboto"/>
              <a:cs typeface="Roboto"/>
              <a:sym typeface="Roboto"/>
            </a:endParaRPr>
          </a:p>
          <a:p>
            <a:pPr indent="0" lvl="0" marL="457200" rtl="0" algn="just">
              <a:lnSpc>
                <a:spcPct val="100000"/>
              </a:lnSpc>
              <a:spcBef>
                <a:spcPts val="0"/>
              </a:spcBef>
              <a:spcAft>
                <a:spcPts val="0"/>
              </a:spcAft>
              <a:buNone/>
            </a:pPr>
            <a:r>
              <a:t/>
            </a:r>
            <a:endParaRPr sz="1000">
              <a:solidFill>
                <a:schemeClr val="dk1"/>
              </a:solidFill>
              <a:latin typeface="Roboto"/>
              <a:ea typeface="Roboto"/>
              <a:cs typeface="Roboto"/>
              <a:sym typeface="Roboto"/>
            </a:endParaRPr>
          </a:p>
          <a:p>
            <a:pPr indent="0" lvl="0" marL="0" rtl="0" algn="just">
              <a:lnSpc>
                <a:spcPct val="100000"/>
              </a:lnSpc>
              <a:spcBef>
                <a:spcPts val="0"/>
              </a:spcBef>
              <a:spcAft>
                <a:spcPts val="0"/>
              </a:spcAft>
              <a:buNone/>
            </a:pPr>
            <a:r>
              <a:rPr lang="en" sz="1000">
                <a:solidFill>
                  <a:schemeClr val="dk1"/>
                </a:solidFill>
                <a:latin typeface="Roboto"/>
                <a:ea typeface="Roboto"/>
                <a:cs typeface="Roboto"/>
                <a:sym typeface="Roboto"/>
              </a:rPr>
              <a:t>The most ideal method for QoS-based recommendation is collaborative filtering, which leverages historical usage data to forecast user preferences. It utilizes PCC to determine inter-user and service similarity (Pearson Correlation Coefficient). Matrix factorization and decision tree learning have been used in some studies in an effort to predict client preferences for services in order to provide service suggestions. Prior to this study, the majority of service recommendations are concentrated on non-functional features of web services. Contrarily, the focus of this research is on user preferences as well as functional and non-functional aspects.</a:t>
            </a:r>
            <a:endParaRPr sz="1000">
              <a:solidFill>
                <a:schemeClr val="dk1"/>
              </a:solidFill>
              <a:latin typeface="Roboto"/>
              <a:ea typeface="Roboto"/>
              <a:cs typeface="Roboto"/>
              <a:sym typeface="Roboto"/>
            </a:endParaRPr>
          </a:p>
          <a:p>
            <a:pPr indent="0" lvl="0" marL="0" rtl="0" algn="just">
              <a:lnSpc>
                <a:spcPct val="100000"/>
              </a:lnSpc>
              <a:spcBef>
                <a:spcPts val="0"/>
              </a:spcBef>
              <a:spcAft>
                <a:spcPts val="0"/>
              </a:spcAft>
              <a:buNone/>
            </a:pPr>
            <a:r>
              <a:rPr lang="en" sz="1000">
                <a:solidFill>
                  <a:schemeClr val="dk1"/>
                </a:solidFill>
                <a:latin typeface="Roboto"/>
                <a:ea typeface="Roboto"/>
                <a:cs typeface="Roboto"/>
                <a:sym typeface="Roboto"/>
              </a:rPr>
              <a:t>In some approaches collaborative filtering (CF) and content-based recommendation are combined. with CF, predict user ratings based on other similar users and content-based focusing on semantic similarity. However, in this research, PMF and TF are combined with a thorough graphical model that incorporates user-related, service-related, and topic-related latent variables.</a:t>
            </a:r>
            <a:endParaRPr sz="1000">
              <a:solidFill>
                <a:schemeClr val="dk1"/>
              </a:solidFill>
              <a:latin typeface="Roboto"/>
              <a:ea typeface="Roboto"/>
              <a:cs typeface="Roboto"/>
              <a:sym typeface="Roboto"/>
            </a:endParaRPr>
          </a:p>
          <a:p>
            <a:pPr indent="0" lvl="0" marL="0" rtl="0" algn="just">
              <a:lnSpc>
                <a:spcPct val="100000"/>
              </a:lnSpc>
              <a:spcBef>
                <a:spcPts val="0"/>
              </a:spcBef>
              <a:spcAft>
                <a:spcPts val="0"/>
              </a:spcAft>
              <a:buNone/>
            </a:pPr>
            <a:r>
              <a:rPr lang="en" sz="1000">
                <a:solidFill>
                  <a:schemeClr val="dk1"/>
                </a:solidFill>
                <a:latin typeface="Roboto"/>
                <a:ea typeface="Roboto"/>
                <a:cs typeface="Roboto"/>
                <a:sym typeface="Roboto"/>
              </a:rPr>
              <a:t>User tags and service descriptions are integrated in LDA-based techniques. These methods identify pertinent services based on structural and functional service descriptions, but they missed to take latent characteristics into account. Where as in this paper comprehensive latent factor models, free text descriptions and historical usage of data are considered and used.</a:t>
            </a:r>
            <a:endParaRPr sz="10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c528a26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c528a26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rPr>
              <a:t>The approach here is to model  service recommendation as a prediction problem.</a:t>
            </a:r>
            <a:endParaRPr sz="900">
              <a:solidFill>
                <a:schemeClr val="dk1"/>
              </a:solidFill>
            </a:endParaRPr>
          </a:p>
          <a:p>
            <a:pPr indent="0" lvl="0" marL="0" rtl="0" algn="l">
              <a:lnSpc>
                <a:spcPct val="115000"/>
              </a:lnSpc>
              <a:spcBef>
                <a:spcPts val="900"/>
              </a:spcBef>
              <a:spcAft>
                <a:spcPts val="0"/>
              </a:spcAft>
              <a:buNone/>
            </a:pPr>
            <a:r>
              <a:rPr lang="en" sz="900">
                <a:solidFill>
                  <a:schemeClr val="dk1"/>
                </a:solidFill>
              </a:rPr>
              <a:t>The model here, iis the combination of (both service functional descriptions + historical usage data) when learning a recommendation model. =&gt; probabilistic matrix factorization + probabilistic topic modeling, which means incorporating the knowledge of topic modeling into matrix factorization for service recommendation. </a:t>
            </a:r>
            <a:endParaRPr sz="900">
              <a:solidFill>
                <a:schemeClr val="dk1"/>
              </a:solidFill>
            </a:endParaRPr>
          </a:p>
          <a:p>
            <a:pPr indent="0" lvl="0" marL="0" rtl="0" algn="l">
              <a:lnSpc>
                <a:spcPct val="115000"/>
              </a:lnSpc>
              <a:spcBef>
                <a:spcPts val="900"/>
              </a:spcBef>
              <a:spcAft>
                <a:spcPts val="0"/>
              </a:spcAft>
              <a:buNone/>
            </a:pPr>
            <a:r>
              <a:rPr lang="en" sz="900">
                <a:solidFill>
                  <a:schemeClr val="dk1"/>
                </a:solidFill>
              </a:rPr>
              <a:t>probabilistic matrix factorization : to capture both user-related and service-related latent F</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probabilistic topic modeling : to capture topic-related latent factors. </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rPr lang="en" sz="900">
                <a:solidFill>
                  <a:schemeClr val="dk1"/>
                </a:solidFill>
              </a:rPr>
              <a:t>Ex;- </a:t>
            </a:r>
            <a:r>
              <a:rPr lang="en" sz="900">
                <a:solidFill>
                  <a:srgbClr val="07090A"/>
                </a:solidFill>
              </a:rPr>
              <a:t>A service that posts the movie times and driving directions to selected theaters provides both entertainment and map functionality. </a:t>
            </a:r>
            <a:endParaRPr sz="900">
              <a:solidFill>
                <a:srgbClr val="07090A"/>
              </a:solidFill>
            </a:endParaRPr>
          </a:p>
          <a:p>
            <a:pPr indent="0" lvl="0" marL="0" rtl="0" algn="l">
              <a:lnSpc>
                <a:spcPct val="115000"/>
              </a:lnSpc>
              <a:spcBef>
                <a:spcPts val="90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900"/>
              </a:spcBef>
              <a:spcAft>
                <a:spcPts val="0"/>
              </a:spcAft>
              <a:buNone/>
            </a:pPr>
            <a:r>
              <a:t/>
            </a:r>
            <a:endParaRPr sz="900">
              <a:solidFill>
                <a:schemeClr val="dk1"/>
              </a:solidFill>
            </a:endParaRPr>
          </a:p>
          <a:p>
            <a:pPr indent="0" lvl="0" marL="0" rtl="0" algn="l">
              <a:lnSpc>
                <a:spcPct val="115000"/>
              </a:lnSpc>
              <a:spcBef>
                <a:spcPts val="90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9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c528a26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c528a26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000">
                <a:solidFill>
                  <a:schemeClr val="dk1"/>
                </a:solidFill>
              </a:rPr>
              <a:t>A collection of web services in a web service repository or a UDDI service registry or programmable web that resides different web services. Each web service is linked to a specific theme or subject. </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A service might also be related to several other topics. For instance, a service that lists the closest hospitals and pharmacies together with driving instructions offers both medical and navigation functionalities.</a:t>
            </a:r>
            <a:endParaRPr sz="10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c528a261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c528a261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Services are chosen by users from a repository.</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There are three  factors that affects users to make a selection:</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Topic related : These are related to service functionality. (Crucial element in figuring out).</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Service related: not related to the service functionality of a service, but users may consider when selecting a service (ex:- availability, reliability, security level &amp; non-functional features like JSON, XML etc..).</a:t>
            </a:r>
            <a:endParaRPr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rPr>
              <a:t>User related: Associated with user preferences (ex:-background, experience, consideration).</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Web Service Recommendation</a:t>
            </a:r>
            <a:endParaRPr/>
          </a:p>
        </p:txBody>
      </p:sp>
      <p:sp>
        <p:nvSpPr>
          <p:cNvPr id="86" name="Google Shape;86;p13"/>
          <p:cNvSpPr txBox="1"/>
          <p:nvPr>
            <p:ph idx="1" type="subTitle"/>
          </p:nvPr>
        </p:nvSpPr>
        <p:spPr>
          <a:xfrm>
            <a:off x="598100" y="2715953"/>
            <a:ext cx="8222100" cy="1441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rgbClr val="011225"/>
                </a:solidFill>
                <a:latin typeface="Archivo"/>
                <a:ea typeface="Archivo"/>
                <a:cs typeface="Archivo"/>
                <a:sym typeface="Archivo"/>
              </a:rPr>
              <a:t>Presented by Group 4</a:t>
            </a:r>
            <a:endParaRPr b="1" sz="1200">
              <a:solidFill>
                <a:srgbClr val="011225"/>
              </a:solidFill>
              <a:latin typeface="Archivo"/>
              <a:ea typeface="Archivo"/>
              <a:cs typeface="Archivo"/>
              <a:sym typeface="Archivo"/>
            </a:endParaRPr>
          </a:p>
          <a:p>
            <a:pPr indent="0" lvl="0" marL="0" rtl="0" algn="l">
              <a:spcBef>
                <a:spcPts val="0"/>
              </a:spcBef>
              <a:spcAft>
                <a:spcPts val="0"/>
              </a:spcAft>
              <a:buNone/>
            </a:pPr>
            <a:r>
              <a:rPr b="1" lang="en" sz="1200">
                <a:solidFill>
                  <a:srgbClr val="011225"/>
                </a:solidFill>
                <a:latin typeface="Archivo"/>
                <a:ea typeface="Archivo"/>
                <a:cs typeface="Archivo"/>
                <a:sym typeface="Archivo"/>
              </a:rPr>
              <a:t>Dibyanshu Chatterjee</a:t>
            </a:r>
            <a:endParaRPr b="1" sz="1200">
              <a:solidFill>
                <a:srgbClr val="011225"/>
              </a:solidFill>
              <a:latin typeface="Archivo"/>
              <a:ea typeface="Archivo"/>
              <a:cs typeface="Archivo"/>
              <a:sym typeface="Archivo"/>
            </a:endParaRPr>
          </a:p>
          <a:p>
            <a:pPr indent="0" lvl="0" marL="0" rtl="0" algn="l">
              <a:spcBef>
                <a:spcPts val="0"/>
              </a:spcBef>
              <a:spcAft>
                <a:spcPts val="0"/>
              </a:spcAft>
              <a:buNone/>
            </a:pPr>
            <a:r>
              <a:rPr b="1" lang="en" sz="1200">
                <a:solidFill>
                  <a:srgbClr val="011225"/>
                </a:solidFill>
                <a:latin typeface="Archivo"/>
                <a:ea typeface="Archivo"/>
                <a:cs typeface="Archivo"/>
                <a:sym typeface="Archivo"/>
              </a:rPr>
              <a:t>Atharva Lele</a:t>
            </a:r>
            <a:endParaRPr b="1" sz="1200">
              <a:solidFill>
                <a:srgbClr val="011225"/>
              </a:solidFill>
              <a:latin typeface="Archivo"/>
              <a:ea typeface="Archivo"/>
              <a:cs typeface="Archivo"/>
              <a:sym typeface="Archivo"/>
            </a:endParaRPr>
          </a:p>
          <a:p>
            <a:pPr indent="0" lvl="0" marL="0" rtl="0" algn="l">
              <a:spcBef>
                <a:spcPts val="0"/>
              </a:spcBef>
              <a:spcAft>
                <a:spcPts val="0"/>
              </a:spcAft>
              <a:buClr>
                <a:schemeClr val="dk1"/>
              </a:buClr>
              <a:buSzPts val="1100"/>
              <a:buFont typeface="Arial"/>
              <a:buNone/>
            </a:pPr>
            <a:r>
              <a:rPr b="1" lang="en" sz="1200">
                <a:solidFill>
                  <a:srgbClr val="011225"/>
                </a:solidFill>
                <a:latin typeface="Archivo"/>
                <a:ea typeface="Archivo"/>
                <a:cs typeface="Archivo"/>
                <a:sym typeface="Archivo"/>
              </a:rPr>
              <a:t>Sreenivas Reddy S</a:t>
            </a:r>
            <a:endParaRPr b="1" sz="1200">
              <a:solidFill>
                <a:srgbClr val="011225"/>
              </a:solidFill>
              <a:latin typeface="Archivo"/>
              <a:ea typeface="Archivo"/>
              <a:cs typeface="Archivo"/>
              <a:sym typeface="Archivo"/>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rgbClr val="011225"/>
              </a:buClr>
              <a:buSzPts val="1400"/>
              <a:buChar char="●"/>
            </a:pPr>
            <a:r>
              <a:rPr lang="en" sz="1400">
                <a:solidFill>
                  <a:srgbClr val="011225"/>
                </a:solidFill>
              </a:rPr>
              <a:t>Service by user usage matrix (U).</a:t>
            </a:r>
            <a:endParaRPr sz="1400">
              <a:solidFill>
                <a:srgbClr val="011225"/>
              </a:solidFill>
            </a:endParaRPr>
          </a:p>
          <a:p>
            <a:pPr indent="-317500" lvl="0" marL="457200" rtl="0" algn="l">
              <a:lnSpc>
                <a:spcPct val="200000"/>
              </a:lnSpc>
              <a:spcBef>
                <a:spcPts val="0"/>
              </a:spcBef>
              <a:spcAft>
                <a:spcPts val="0"/>
              </a:spcAft>
              <a:buClr>
                <a:srgbClr val="011225"/>
              </a:buClr>
              <a:buSzPts val="1400"/>
              <a:buChar char="●"/>
            </a:pPr>
            <a:r>
              <a:rPr lang="en" sz="1400">
                <a:solidFill>
                  <a:srgbClr val="011225"/>
                </a:solidFill>
              </a:rPr>
              <a:t>U(i, j) : it is i’th user’s interest in j’th Service.</a:t>
            </a:r>
            <a:endParaRPr sz="1400">
              <a:solidFill>
                <a:srgbClr val="011225"/>
              </a:solidFill>
            </a:endParaRPr>
          </a:p>
          <a:p>
            <a:pPr indent="-317500" lvl="0" marL="457200" rtl="0" algn="l">
              <a:lnSpc>
                <a:spcPct val="200000"/>
              </a:lnSpc>
              <a:spcBef>
                <a:spcPts val="0"/>
              </a:spcBef>
              <a:spcAft>
                <a:spcPts val="0"/>
              </a:spcAft>
              <a:buClr>
                <a:srgbClr val="011225"/>
              </a:buClr>
              <a:buSzPts val="1400"/>
              <a:buChar char="●"/>
            </a:pPr>
            <a:r>
              <a:rPr lang="en" sz="1400">
                <a:solidFill>
                  <a:srgbClr val="011225"/>
                </a:solidFill>
              </a:rPr>
              <a:t>Topic modeling method : LDA(</a:t>
            </a:r>
            <a:r>
              <a:rPr lang="en" sz="1400">
                <a:solidFill>
                  <a:srgbClr val="011225"/>
                </a:solidFill>
              </a:rPr>
              <a:t>Latent Dirichlet Allocation</a:t>
            </a:r>
            <a:r>
              <a:rPr lang="en" sz="1400">
                <a:solidFill>
                  <a:srgbClr val="011225"/>
                </a:solidFill>
              </a:rPr>
              <a:t>)</a:t>
            </a:r>
            <a:endParaRPr sz="1400">
              <a:solidFill>
                <a:srgbClr val="011225"/>
              </a:solidFill>
            </a:endParaRPr>
          </a:p>
          <a:p>
            <a:pPr indent="-317500" lvl="0" marL="457200" rtl="0" algn="l">
              <a:lnSpc>
                <a:spcPct val="200000"/>
              </a:lnSpc>
              <a:spcBef>
                <a:spcPts val="0"/>
              </a:spcBef>
              <a:spcAft>
                <a:spcPts val="0"/>
              </a:spcAft>
              <a:buClr>
                <a:srgbClr val="011225"/>
              </a:buClr>
              <a:buSzPts val="1400"/>
              <a:buChar char="●"/>
            </a:pPr>
            <a:r>
              <a:rPr lang="en" sz="1400">
                <a:solidFill>
                  <a:srgbClr val="011225"/>
                </a:solidFill>
              </a:rPr>
              <a:t>LDA Considers every service description is </a:t>
            </a:r>
            <a:r>
              <a:rPr lang="en" sz="1400">
                <a:solidFill>
                  <a:srgbClr val="011225"/>
                </a:solidFill>
              </a:rPr>
              <a:t>associated</a:t>
            </a:r>
            <a:r>
              <a:rPr lang="en" sz="1400">
                <a:solidFill>
                  <a:srgbClr val="011225"/>
                </a:solidFill>
              </a:rPr>
              <a:t> with multiple latent topics.</a:t>
            </a:r>
            <a:endParaRPr sz="1400">
              <a:solidFill>
                <a:srgbClr val="011225"/>
              </a:solidFill>
            </a:endParaRPr>
          </a:p>
          <a:p>
            <a:pPr indent="-317500" lvl="0" marL="457200" rtl="0" algn="just">
              <a:lnSpc>
                <a:spcPct val="200000"/>
              </a:lnSpc>
              <a:spcBef>
                <a:spcPts val="0"/>
              </a:spcBef>
              <a:spcAft>
                <a:spcPts val="0"/>
              </a:spcAft>
              <a:buClr>
                <a:srgbClr val="011225"/>
              </a:buClr>
              <a:buSzPts val="1400"/>
              <a:buChar char="●"/>
            </a:pPr>
            <a:r>
              <a:rPr lang="en" sz="1400">
                <a:solidFill>
                  <a:srgbClr val="011225"/>
                </a:solidFill>
              </a:rPr>
              <a:t>Ex:- Google Maps.</a:t>
            </a:r>
            <a:endParaRPr sz="1400">
              <a:solidFill>
                <a:srgbClr val="011225"/>
              </a:solidFill>
            </a:endParaRPr>
          </a:p>
          <a:p>
            <a:pPr indent="0" lvl="0" marL="0" rtl="0" algn="just">
              <a:lnSpc>
                <a:spcPct val="200000"/>
              </a:lnSpc>
              <a:spcBef>
                <a:spcPts val="2100"/>
              </a:spcBef>
              <a:spcAft>
                <a:spcPts val="2100"/>
              </a:spcAft>
              <a:buNone/>
            </a:pPr>
            <a:r>
              <a:t/>
            </a:r>
            <a:endParaRPr sz="1400">
              <a:solidFill>
                <a:srgbClr val="01122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Graphical Model</a:t>
            </a:r>
            <a:endParaRPr/>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Service : combination of topic proportion and latent offset.</a:t>
            </a:r>
            <a:endParaRPr/>
          </a:p>
          <a:p>
            <a:pPr indent="-342900" lvl="0" marL="457200" rtl="0" algn="l">
              <a:spcBef>
                <a:spcPts val="0"/>
              </a:spcBef>
              <a:spcAft>
                <a:spcPts val="0"/>
              </a:spcAft>
              <a:buSzPts val="1800"/>
              <a:buChar char="●"/>
            </a:pPr>
            <a:r>
              <a:rPr lang="en"/>
              <a:t>Given two precision parameters and a topic.</a:t>
            </a:r>
            <a:endParaRPr/>
          </a:p>
          <a:p>
            <a:pPr indent="-342900" lvl="0" marL="457200" rtl="0" algn="l">
              <a:spcBef>
                <a:spcPts val="0"/>
              </a:spcBef>
              <a:spcAft>
                <a:spcPts val="0"/>
              </a:spcAft>
              <a:buSzPts val="1800"/>
              <a:buChar char="●"/>
            </a:pPr>
            <a:r>
              <a:rPr lang="en"/>
              <a:t>Key point is to learn the distributions of user, service</a:t>
            </a:r>
            <a:endParaRPr/>
          </a:p>
          <a:p>
            <a:pPr indent="457200" lvl="0" marL="0" rtl="0" algn="l">
              <a:spcBef>
                <a:spcPts val="1200"/>
              </a:spcBef>
              <a:spcAft>
                <a:spcPts val="0"/>
              </a:spcAft>
              <a:buNone/>
            </a:pPr>
            <a:r>
              <a:rPr lang="en"/>
              <a:t>related latent factors and top proportion factor.</a:t>
            </a:r>
            <a:endParaRPr/>
          </a:p>
          <a:p>
            <a:pPr indent="-342900" lvl="0" marL="457200" rtl="0" algn="l">
              <a:spcBef>
                <a:spcPts val="1200"/>
              </a:spcBef>
              <a:spcAft>
                <a:spcPts val="0"/>
              </a:spcAft>
              <a:buSzPts val="1800"/>
              <a:buChar char="●"/>
            </a:pPr>
            <a:r>
              <a:rPr lang="en"/>
              <a:t>The learning process of latent parameters are through </a:t>
            </a:r>
            <a:endParaRPr/>
          </a:p>
          <a:p>
            <a:pPr indent="457200" lvl="0" marL="0" rtl="0" algn="l">
              <a:spcBef>
                <a:spcPts val="1200"/>
              </a:spcBef>
              <a:spcAft>
                <a:spcPts val="1200"/>
              </a:spcAft>
              <a:buNone/>
            </a:pPr>
            <a:r>
              <a:rPr lang="en"/>
              <a:t>iterative optimization.</a:t>
            </a:r>
            <a:endParaRPr/>
          </a:p>
        </p:txBody>
      </p:sp>
      <p:pic>
        <p:nvPicPr>
          <p:cNvPr id="149" name="Google Shape;149;p23"/>
          <p:cNvPicPr preferRelativeResize="0"/>
          <p:nvPr/>
        </p:nvPicPr>
        <p:blipFill>
          <a:blip r:embed="rId3">
            <a:alphaModFix/>
          </a:blip>
          <a:stretch>
            <a:fillRect/>
          </a:stretch>
        </p:blipFill>
        <p:spPr>
          <a:xfrm>
            <a:off x="6448375" y="1838875"/>
            <a:ext cx="2494775" cy="2145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55" name="Google Shape;155;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1200"/>
              </a:spcBef>
              <a:spcAft>
                <a:spcPts val="0"/>
              </a:spcAft>
              <a:buSzPts val="1500"/>
              <a:buFont typeface="Arial"/>
              <a:buChar char="●"/>
            </a:pPr>
            <a:r>
              <a:rPr lang="en" sz="1500">
                <a:latin typeface="Arial"/>
                <a:ea typeface="Arial"/>
                <a:cs typeface="Arial"/>
                <a:sym typeface="Arial"/>
              </a:rPr>
              <a:t>Data Preprocessing : Preprocess the data by removing stop words, unnecessary WSDL tags, and other noise.</a:t>
            </a:r>
            <a:endParaRPr sz="1500">
              <a:latin typeface="Arial"/>
              <a:ea typeface="Arial"/>
              <a:cs typeface="Arial"/>
              <a:sym typeface="Arial"/>
            </a:endParaRPr>
          </a:p>
          <a:p>
            <a:pPr indent="-323850" lvl="0" marL="457200" rtl="0" algn="just">
              <a:lnSpc>
                <a:spcPct val="150000"/>
              </a:lnSpc>
              <a:spcBef>
                <a:spcPts val="0"/>
              </a:spcBef>
              <a:spcAft>
                <a:spcPts val="0"/>
              </a:spcAft>
              <a:buSzPts val="1500"/>
              <a:buFont typeface="Arial"/>
              <a:buChar char="●"/>
            </a:pPr>
            <a:r>
              <a:rPr lang="en" sz="1500">
                <a:latin typeface="Arial"/>
                <a:ea typeface="Arial"/>
                <a:cs typeface="Arial"/>
                <a:sym typeface="Arial"/>
              </a:rPr>
              <a:t>Topic Modeling : To find latent topics, apply LDA to the above preprocessed data(service descriptions). Each service description will be represented as a mixture of topics. </a:t>
            </a:r>
            <a:endParaRPr sz="1500">
              <a:latin typeface="Arial"/>
              <a:ea typeface="Arial"/>
              <a:cs typeface="Arial"/>
              <a:sym typeface="Arial"/>
            </a:endParaRPr>
          </a:p>
          <a:p>
            <a:pPr indent="-323850" lvl="0" marL="457200" rtl="0" algn="just">
              <a:lnSpc>
                <a:spcPct val="150000"/>
              </a:lnSpc>
              <a:spcBef>
                <a:spcPts val="0"/>
              </a:spcBef>
              <a:spcAft>
                <a:spcPts val="0"/>
              </a:spcAft>
              <a:buSzPts val="1500"/>
              <a:buFont typeface="Arial"/>
              <a:buChar char="●"/>
            </a:pPr>
            <a:r>
              <a:rPr lang="en" sz="1500">
                <a:latin typeface="Arial"/>
                <a:ea typeface="Arial"/>
                <a:cs typeface="Arial"/>
                <a:sym typeface="Arial"/>
              </a:rPr>
              <a:t>Probabilistic Matrix Factorization : It is used to model user and services as latent vectors. The user vector indicates their interests over multiple topics, and the service vector represents its functionality with respect to these topics.</a:t>
            </a:r>
            <a:endParaRPr sz="1500">
              <a:latin typeface="Arial"/>
              <a:ea typeface="Arial"/>
              <a:cs typeface="Arial"/>
              <a:sym typeface="Arial"/>
            </a:endParaRPr>
          </a:p>
          <a:p>
            <a:pPr indent="-323850" lvl="0" marL="457200" rtl="0" algn="just">
              <a:lnSpc>
                <a:spcPct val="150000"/>
              </a:lnSpc>
              <a:spcBef>
                <a:spcPts val="0"/>
              </a:spcBef>
              <a:spcAft>
                <a:spcPts val="0"/>
              </a:spcAft>
              <a:buSzPts val="1500"/>
              <a:buFont typeface="Arial"/>
              <a:buChar char="●"/>
            </a:pPr>
            <a:r>
              <a:rPr lang="en" sz="1500">
                <a:latin typeface="Arial"/>
                <a:ea typeface="Arial"/>
                <a:cs typeface="Arial"/>
                <a:sym typeface="Arial"/>
              </a:rPr>
              <a:t>Parameters : Tested with different number of model parameters, such as the hyper parameters for LDA in order to improve the recommendation accuracy.</a:t>
            </a:r>
            <a:endParaRPr sz="1500">
              <a:latin typeface="Arial"/>
              <a:ea typeface="Arial"/>
              <a:cs typeface="Arial"/>
              <a:sym typeface="Arial"/>
            </a:endParaRPr>
          </a:p>
          <a:p>
            <a:pPr indent="0" lvl="0" marL="0" rtl="0" algn="l">
              <a:lnSpc>
                <a:spcPct val="150000"/>
              </a:lnSpc>
              <a:spcBef>
                <a:spcPts val="2100"/>
              </a:spcBef>
              <a:spcAft>
                <a:spcPts val="12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61" name="Google Shape;161;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Font typeface="Roboto"/>
              <a:buChar char="●"/>
            </a:pPr>
            <a:r>
              <a:rPr lang="en" sz="1500">
                <a:latin typeface="Roboto"/>
                <a:ea typeface="Roboto"/>
                <a:cs typeface="Roboto"/>
                <a:sym typeface="Roboto"/>
              </a:rPr>
              <a:t>The performance of web services is typically assessed using metrics like Mean Absolute Error (MAE) or Root Mean Square Error (RMSE), but in this case, the performance was assessed by contrasting PMF-TM with PMF and CF.</a:t>
            </a:r>
            <a:endParaRPr sz="1500">
              <a:latin typeface="Roboto"/>
              <a:ea typeface="Roboto"/>
              <a:cs typeface="Roboto"/>
              <a:sym typeface="Roboto"/>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Experiments were performed on the real world data set available in programmable web. The data is divided into two different data sets.</a:t>
            </a:r>
            <a:endParaRPr sz="1500">
              <a:latin typeface="Roboto"/>
              <a:ea typeface="Roboto"/>
              <a:cs typeface="Roboto"/>
              <a:sym typeface="Roboto"/>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Training and testing sets were created for each data collection to train the prediction model and calculate prediction accuracy using the recall metric.</a:t>
            </a:r>
            <a:endParaRPr sz="1500">
              <a:latin typeface="Roboto"/>
              <a:ea typeface="Roboto"/>
              <a:cs typeface="Roboto"/>
              <a:sym typeface="Roboto"/>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Recall, it is total number of correctly recommended services to the number of services  liked by the user.</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The evaluation metric used to measure the accuracy of the prediction model was recall.</a:t>
            </a:r>
            <a:endParaRPr sz="1500">
              <a:latin typeface="Arial"/>
              <a:ea typeface="Arial"/>
              <a:cs typeface="Arial"/>
              <a:sym typeface="Arial"/>
            </a:endParaRPr>
          </a:p>
          <a:p>
            <a:pPr indent="0" lvl="0" marL="0" rtl="0" algn="just">
              <a:spcBef>
                <a:spcPts val="0"/>
              </a:spcBef>
              <a:spcAft>
                <a:spcPts val="0"/>
              </a:spcAft>
              <a:buNone/>
            </a:pPr>
            <a:r>
              <a:t/>
            </a:r>
            <a:endParaRPr sz="1500">
              <a:latin typeface="Arial"/>
              <a:ea typeface="Arial"/>
              <a:cs typeface="Arial"/>
              <a:sym typeface="Arial"/>
            </a:endParaRPr>
          </a:p>
          <a:p>
            <a:pPr indent="0" lvl="0" marL="0" rtl="0" algn="l">
              <a:spcBef>
                <a:spcPts val="0"/>
              </a:spcBef>
              <a:spcAft>
                <a:spcPts val="120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a:p>
            <a:pPr indent="0" lvl="0" marL="0" rtl="0" algn="l">
              <a:spcBef>
                <a:spcPts val="0"/>
              </a:spcBef>
              <a:spcAft>
                <a:spcPts val="0"/>
              </a:spcAft>
              <a:buNone/>
            </a:pPr>
            <a:r>
              <a:t/>
            </a:r>
            <a:endParaRPr/>
          </a:p>
        </p:txBody>
      </p:sp>
      <p:sp>
        <p:nvSpPr>
          <p:cNvPr id="167" name="Google Shape;167;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The validation of PMF-TM model was </a:t>
            </a:r>
            <a:r>
              <a:rPr lang="en" sz="1600">
                <a:latin typeface="Arial"/>
                <a:ea typeface="Arial"/>
                <a:cs typeface="Arial"/>
                <a:sym typeface="Arial"/>
              </a:rPr>
              <a:t>performed</a:t>
            </a:r>
            <a:r>
              <a:rPr lang="en" sz="1600">
                <a:latin typeface="Arial"/>
                <a:ea typeface="Arial"/>
                <a:cs typeface="Arial"/>
                <a:sym typeface="Arial"/>
              </a:rPr>
              <a:t> using five fold cross validation.</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As a result the threshold value T of the recommendation system is directly proportional to the recall.</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PMF-TM model outperformed CF techniques in both data sets.</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This indicates that functional considerations are more important for web service recommendation.</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 sz="1600">
                <a:latin typeface="Arial"/>
                <a:ea typeface="Arial"/>
                <a:cs typeface="Arial"/>
                <a:sym typeface="Arial"/>
              </a:rPr>
              <a:t>As the precision value of service increases it is getting more better, indicates topic modeling is highly usable for predicting users interests in a service.</a:t>
            </a:r>
            <a:endParaRPr sz="1600">
              <a:latin typeface="Arial"/>
              <a:ea typeface="Arial"/>
              <a:cs typeface="Arial"/>
              <a:sym typeface="Arial"/>
            </a:endParaRPr>
          </a:p>
          <a:p>
            <a:pPr indent="0" lvl="0" marL="457200" rtl="0" algn="l">
              <a:lnSpc>
                <a:spcPct val="150000"/>
              </a:lnSpc>
              <a:spcBef>
                <a:spcPts val="0"/>
              </a:spcBef>
              <a:spcAft>
                <a:spcPts val="1200"/>
              </a:spcAft>
              <a:buNone/>
            </a:pPr>
            <a:r>
              <a:t/>
            </a:r>
            <a:endParaRPr sz="15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Level Overview</a:t>
            </a:r>
            <a:endParaRPr/>
          </a:p>
        </p:txBody>
      </p:sp>
      <p:sp>
        <p:nvSpPr>
          <p:cNvPr id="173" name="Google Shape;173;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t>Model = Probabilistic </a:t>
            </a:r>
            <a:r>
              <a:rPr lang="en" sz="1600">
                <a:solidFill>
                  <a:srgbClr val="000000"/>
                </a:solidFill>
              </a:rPr>
              <a:t>matrix factorization + probabilistic topic modeling</a:t>
            </a:r>
            <a:endParaRPr sz="1600">
              <a:solidFill>
                <a:srgbClr val="000000"/>
              </a:solidFill>
            </a:endParaRPr>
          </a:p>
          <a:p>
            <a:pPr indent="-330200" lvl="0" marL="457200" rtl="0" algn="l">
              <a:lnSpc>
                <a:spcPct val="150000"/>
              </a:lnSpc>
              <a:spcBef>
                <a:spcPts val="0"/>
              </a:spcBef>
              <a:spcAft>
                <a:spcPts val="0"/>
              </a:spcAft>
              <a:buSzPts val="1600"/>
              <a:buChar char="●"/>
            </a:pPr>
            <a:r>
              <a:rPr lang="en" sz="1600"/>
              <a:t>Probabilistic </a:t>
            </a:r>
            <a:r>
              <a:rPr lang="en" sz="1600">
                <a:solidFill>
                  <a:srgbClr val="000000"/>
                </a:solidFill>
              </a:rPr>
              <a:t>Matrix Factorization (</a:t>
            </a:r>
            <a:r>
              <a:rPr lang="en" sz="1600"/>
              <a:t>PMF) : </a:t>
            </a:r>
            <a:r>
              <a:rPr lang="en" sz="1600">
                <a:solidFill>
                  <a:srgbClr val="000000"/>
                </a:solidFill>
              </a:rPr>
              <a:t>both user and </a:t>
            </a:r>
            <a:r>
              <a:rPr lang="en" sz="1600">
                <a:solidFill>
                  <a:srgbClr val="000000"/>
                </a:solidFill>
              </a:rPr>
              <a:t>service</a:t>
            </a:r>
            <a:r>
              <a:rPr lang="en" sz="1600">
                <a:solidFill>
                  <a:srgbClr val="000000"/>
                </a:solidFill>
              </a:rPr>
              <a:t> related latent factors</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Usage Matrix U(i,j) : (Row, User) and (Column, Service).</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T</a:t>
            </a:r>
            <a:r>
              <a:rPr lang="en" sz="1600">
                <a:solidFill>
                  <a:srgbClr val="000000"/>
                </a:solidFill>
              </a:rPr>
              <a:t>opic Modeling (TM)</a:t>
            </a:r>
            <a:r>
              <a:rPr lang="en" sz="1600">
                <a:solidFill>
                  <a:srgbClr val="000000"/>
                </a:solidFill>
              </a:rPr>
              <a:t> : Topic related latent factors using LDA method.</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Incorporating topic modeling knowledge into matrix factorization results in a very good web service recommendation.</a:t>
            </a:r>
            <a:endParaRPr sz="1600">
              <a:solidFill>
                <a:srgbClr val="000000"/>
              </a:solidFill>
            </a:endParaRPr>
          </a:p>
          <a:p>
            <a:pPr indent="0" lvl="0" marL="457200" rtl="0" algn="l">
              <a:lnSpc>
                <a:spcPct val="150000"/>
              </a:lnSpc>
              <a:spcBef>
                <a:spcPts val="1200"/>
              </a:spcBef>
              <a:spcAft>
                <a:spcPts val="12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480"/>
              <a:t>Context-aware IoT Service Recommendation: A Deep Collaborative Filtering-based Approach</a:t>
            </a:r>
            <a:endParaRPr b="1" sz="1480"/>
          </a:p>
          <a:p>
            <a:pPr indent="0" lvl="0" marL="0" rtl="0" algn="l">
              <a:spcBef>
                <a:spcPts val="0"/>
              </a:spcBef>
              <a:spcAft>
                <a:spcPts val="0"/>
              </a:spcAft>
              <a:buSzPts val="990"/>
              <a:buNone/>
            </a:pPr>
            <a:r>
              <a:t/>
            </a:r>
            <a:endParaRPr sz="1480"/>
          </a:p>
          <a:p>
            <a:pPr indent="0" lvl="0" marL="0" rtl="0" algn="l">
              <a:spcBef>
                <a:spcPts val="0"/>
              </a:spcBef>
              <a:spcAft>
                <a:spcPts val="0"/>
              </a:spcAft>
              <a:buSzPts val="990"/>
              <a:buNone/>
            </a:pPr>
            <a:r>
              <a:rPr lang="en" sz="1979"/>
              <a:t>What is IoT?</a:t>
            </a:r>
            <a:endParaRPr sz="1979"/>
          </a:p>
        </p:txBody>
      </p:sp>
      <p:sp>
        <p:nvSpPr>
          <p:cNvPr id="179" name="Google Shape;179;p28"/>
          <p:cNvSpPr txBox="1"/>
          <p:nvPr>
            <p:ph idx="1" type="body"/>
          </p:nvPr>
        </p:nvSpPr>
        <p:spPr>
          <a:xfrm>
            <a:off x="311700" y="1413925"/>
            <a:ext cx="3999900" cy="3339000"/>
          </a:xfrm>
          <a:prstGeom prst="rect">
            <a:avLst/>
          </a:prstGeom>
        </p:spPr>
        <p:txBody>
          <a:bodyPr anchorCtr="0" anchor="t" bIns="91425" lIns="91425" spcFirstLastPara="1" rIns="91425" wrap="square" tIns="91425">
            <a:normAutofit fontScale="40000"/>
          </a:bodyPr>
          <a:lstStyle/>
          <a:p>
            <a:pPr indent="-308610" lvl="0" marL="457200" rtl="0" algn="l">
              <a:lnSpc>
                <a:spcPct val="150000"/>
              </a:lnSpc>
              <a:spcBef>
                <a:spcPts val="1200"/>
              </a:spcBef>
              <a:spcAft>
                <a:spcPts val="0"/>
              </a:spcAft>
              <a:buSzPct val="100000"/>
              <a:buChar char="●"/>
            </a:pPr>
            <a:r>
              <a:rPr lang="en" sz="3150"/>
              <a:t>The Internet of Things (IoT) is a reference to a collection of devices or objects that are linked together using an Internet connection.</a:t>
            </a:r>
            <a:endParaRPr sz="3150"/>
          </a:p>
          <a:p>
            <a:pPr indent="-308610" lvl="0" marL="457200" rtl="0" algn="l">
              <a:lnSpc>
                <a:spcPct val="150000"/>
              </a:lnSpc>
              <a:spcBef>
                <a:spcPts val="1200"/>
              </a:spcBef>
              <a:spcAft>
                <a:spcPts val="0"/>
              </a:spcAft>
              <a:buSzPct val="100000"/>
              <a:buChar char="●"/>
            </a:pPr>
            <a:r>
              <a:rPr lang="en" sz="3150"/>
              <a:t>IoT consists of sensors, actuators, connectivity, and data processing.</a:t>
            </a:r>
            <a:endParaRPr sz="3150"/>
          </a:p>
          <a:p>
            <a:pPr indent="-308610" lvl="0" marL="457200" rtl="0" algn="l">
              <a:lnSpc>
                <a:spcPct val="150000"/>
              </a:lnSpc>
              <a:spcBef>
                <a:spcPts val="1200"/>
              </a:spcBef>
              <a:spcAft>
                <a:spcPts val="0"/>
              </a:spcAft>
              <a:buSzPct val="100000"/>
              <a:buChar char="●"/>
            </a:pPr>
            <a:r>
              <a:rPr lang="en" sz="3150"/>
              <a:t>Examples of IoT: Amazon Echo/Google Home, Activity Tracker (Fitbit, Apple Watch), Thermostats, etc.</a:t>
            </a:r>
            <a:endParaRPr sz="3150"/>
          </a:p>
          <a:p>
            <a:pPr indent="0" lvl="0" marL="457200" rtl="0" algn="l">
              <a:lnSpc>
                <a:spcPct val="100000"/>
              </a:lnSpc>
              <a:spcBef>
                <a:spcPts val="1000"/>
              </a:spcBef>
              <a:spcAft>
                <a:spcPts val="0"/>
              </a:spcAft>
              <a:buNone/>
            </a:pPr>
            <a:r>
              <a:t/>
            </a:r>
            <a:endParaRPr/>
          </a:p>
          <a:p>
            <a:pPr indent="0" lvl="0" marL="457200" rtl="0" algn="l">
              <a:lnSpc>
                <a:spcPct val="100000"/>
              </a:lnSpc>
              <a:spcBef>
                <a:spcPts val="1200"/>
              </a:spcBef>
              <a:spcAft>
                <a:spcPts val="1200"/>
              </a:spcAft>
              <a:buNone/>
            </a:pPr>
            <a:r>
              <a:t/>
            </a:r>
            <a:endParaRPr sz="2700"/>
          </a:p>
        </p:txBody>
      </p:sp>
      <p:pic>
        <p:nvPicPr>
          <p:cNvPr id="180" name="Google Shape;180;p28"/>
          <p:cNvPicPr preferRelativeResize="0"/>
          <p:nvPr/>
        </p:nvPicPr>
        <p:blipFill>
          <a:blip r:embed="rId3">
            <a:alphaModFix/>
          </a:blip>
          <a:stretch>
            <a:fillRect/>
          </a:stretch>
        </p:blipFill>
        <p:spPr>
          <a:xfrm>
            <a:off x="4344025" y="1178413"/>
            <a:ext cx="4680301" cy="3442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6406"/>
              <a:buFont typeface="Arial"/>
              <a:buNone/>
            </a:pPr>
            <a:r>
              <a:rPr b="1" lang="en" sz="2133">
                <a:latin typeface="Lato"/>
                <a:ea typeface="Lato"/>
                <a:cs typeface="Lato"/>
                <a:sym typeface="Lato"/>
              </a:rPr>
              <a:t>Boom of IoT Services</a:t>
            </a:r>
            <a:endParaRPr b="1" sz="3333"/>
          </a:p>
        </p:txBody>
      </p:sp>
      <p:sp>
        <p:nvSpPr>
          <p:cNvPr id="186" name="Google Shape;186;p29"/>
          <p:cNvSpPr txBox="1"/>
          <p:nvPr>
            <p:ph idx="1" type="body"/>
          </p:nvPr>
        </p:nvSpPr>
        <p:spPr>
          <a:xfrm>
            <a:off x="-49525" y="1229975"/>
            <a:ext cx="4361100" cy="33390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1500"/>
              </a:spcBef>
              <a:spcAft>
                <a:spcPts val="0"/>
              </a:spcAft>
              <a:buSzPts val="1300"/>
              <a:buChar char="●"/>
            </a:pPr>
            <a:r>
              <a:rPr lang="en" sz="1500"/>
              <a:t>IoT is having a significant impact on sectors such as healthcare, transportation, agriculture, energy, and entertainment. </a:t>
            </a:r>
            <a:endParaRPr sz="1500"/>
          </a:p>
          <a:p>
            <a:pPr indent="-311150" lvl="0" marL="457200" rtl="0" algn="l">
              <a:lnSpc>
                <a:spcPct val="100000"/>
              </a:lnSpc>
              <a:spcBef>
                <a:spcPts val="1500"/>
              </a:spcBef>
              <a:spcAft>
                <a:spcPts val="0"/>
              </a:spcAft>
              <a:buSzPts val="1300"/>
              <a:buChar char="●"/>
            </a:pPr>
            <a:r>
              <a:rPr lang="en" sz="1500"/>
              <a:t>In 2019, IoT market was worth $465 billion, expected to reach $1.5 trillion by 2030.</a:t>
            </a:r>
            <a:endParaRPr sz="1500"/>
          </a:p>
          <a:p>
            <a:pPr indent="-311150" lvl="0" marL="457200" rtl="0" algn="l">
              <a:lnSpc>
                <a:spcPct val="100000"/>
              </a:lnSpc>
              <a:spcBef>
                <a:spcPts val="1500"/>
              </a:spcBef>
              <a:spcAft>
                <a:spcPts val="1500"/>
              </a:spcAft>
              <a:buSzPts val="1300"/>
              <a:buChar char="●"/>
            </a:pPr>
            <a:r>
              <a:rPr lang="en" sz="1500"/>
              <a:t>As more and more smart devices connect to the Internet, it will be harder to pick the right IoT services for a specific task</a:t>
            </a:r>
            <a:endParaRPr sz="1500"/>
          </a:p>
        </p:txBody>
      </p:sp>
      <p:pic>
        <p:nvPicPr>
          <p:cNvPr id="187" name="Google Shape;187;p29"/>
          <p:cNvPicPr preferRelativeResize="0"/>
          <p:nvPr/>
        </p:nvPicPr>
        <p:blipFill>
          <a:blip r:embed="rId3">
            <a:alphaModFix/>
          </a:blip>
          <a:stretch>
            <a:fillRect/>
          </a:stretch>
        </p:blipFill>
        <p:spPr>
          <a:xfrm>
            <a:off x="4311725" y="1116425"/>
            <a:ext cx="4646750" cy="3452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029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address the issue?</a:t>
            </a:r>
            <a:endParaRPr/>
          </a:p>
        </p:txBody>
      </p:sp>
      <p:sp>
        <p:nvSpPr>
          <p:cNvPr id="193" name="Google Shape;193;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1000"/>
              </a:spcBef>
              <a:spcAft>
                <a:spcPts val="0"/>
              </a:spcAft>
              <a:buSzPct val="100000"/>
              <a:buChar char="●"/>
            </a:pPr>
            <a:r>
              <a:rPr lang="en"/>
              <a:t>F</a:t>
            </a:r>
            <a:r>
              <a:rPr lang="en"/>
              <a:t>unction-based service recommendation was introduced which recommends services by analyzing the functional similarities between services and user preferences. </a:t>
            </a:r>
            <a:endParaRPr/>
          </a:p>
          <a:p>
            <a:pPr indent="-334327" lvl="0" marL="457200" rtl="0" algn="l">
              <a:spcBef>
                <a:spcPts val="1200"/>
              </a:spcBef>
              <a:spcAft>
                <a:spcPts val="0"/>
              </a:spcAft>
              <a:buSzPct val="100000"/>
              <a:buChar char="●"/>
            </a:pPr>
            <a:r>
              <a:rPr lang="en"/>
              <a:t>However, these approaches mainly take into account functional properties and do not consider the contextual features of IoT environments or the heavy dependence on preference descriptions.</a:t>
            </a:r>
            <a:endParaRPr/>
          </a:p>
          <a:p>
            <a:pPr indent="-334327" lvl="0" marL="457200" rtl="0" algn="l">
              <a:spcBef>
                <a:spcPts val="1000"/>
              </a:spcBef>
              <a:spcAft>
                <a:spcPts val="0"/>
              </a:spcAft>
              <a:buSzPct val="100000"/>
              <a:buChar char="●"/>
            </a:pPr>
            <a:r>
              <a:rPr lang="en"/>
              <a:t>To overcome these limitations, a novel context-aware IoT service recommendation approach called DFORM is proposed. </a:t>
            </a:r>
            <a:endParaRPr/>
          </a:p>
          <a:p>
            <a:pPr indent="-334327" lvl="0" marL="457200" rtl="0" algn="l">
              <a:spcBef>
                <a:spcPts val="1000"/>
              </a:spcBef>
              <a:spcAft>
                <a:spcPts val="1200"/>
              </a:spcAft>
              <a:buSzPct val="100000"/>
              <a:buChar char="●"/>
            </a:pPr>
            <a:r>
              <a:rPr lang="en"/>
              <a:t>It combines deep neural networks and collaborative filtering to learn the complex interactions between users and services, and recommendation results.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1906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Context-aware IoT service recommendation</a:t>
            </a:r>
            <a:endParaRPr/>
          </a:p>
        </p:txBody>
      </p:sp>
      <p:pic>
        <p:nvPicPr>
          <p:cNvPr id="199" name="Google Shape;199;p31"/>
          <p:cNvPicPr preferRelativeResize="0"/>
          <p:nvPr/>
        </p:nvPicPr>
        <p:blipFill>
          <a:blip r:embed="rId3">
            <a:alphaModFix/>
          </a:blip>
          <a:stretch>
            <a:fillRect/>
          </a:stretch>
        </p:blipFill>
        <p:spPr>
          <a:xfrm>
            <a:off x="2003775" y="1661600"/>
            <a:ext cx="4487100" cy="2486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Service Recommendation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25000" lnSpcReduction="20000"/>
          </a:bodyPr>
          <a:lstStyle/>
          <a:p>
            <a:pPr indent="-354012" lvl="0" marL="457200" rtl="0" algn="l">
              <a:lnSpc>
                <a:spcPct val="100000"/>
              </a:lnSpc>
              <a:spcBef>
                <a:spcPts val="1000"/>
              </a:spcBef>
              <a:spcAft>
                <a:spcPts val="0"/>
              </a:spcAft>
              <a:buSzPct val="100000"/>
              <a:buChar char="●"/>
            </a:pPr>
            <a:r>
              <a:rPr lang="en" sz="7900"/>
              <a:t>A recommendation for a web service extends the idea of recommending the most suitable web service to be used by a user, based on specific and selective features</a:t>
            </a:r>
            <a:endParaRPr sz="7900"/>
          </a:p>
          <a:p>
            <a:pPr indent="-354012" lvl="0" marL="457200" rtl="0" algn="l">
              <a:lnSpc>
                <a:spcPct val="100000"/>
              </a:lnSpc>
              <a:spcBef>
                <a:spcPts val="1200"/>
              </a:spcBef>
              <a:spcAft>
                <a:spcPts val="0"/>
              </a:spcAft>
              <a:buSzPct val="100000"/>
              <a:buChar char="●"/>
            </a:pPr>
            <a:r>
              <a:rPr lang="en" sz="7900"/>
              <a:t>The user's preferences, usage patterns, and other pertinent information can all be used to establish the recommendation</a:t>
            </a:r>
            <a:endParaRPr sz="7900"/>
          </a:p>
          <a:p>
            <a:pPr indent="-354012" lvl="0" marL="457200" rtl="0" algn="l">
              <a:lnSpc>
                <a:spcPct val="100000"/>
              </a:lnSpc>
              <a:spcBef>
                <a:spcPts val="1000"/>
              </a:spcBef>
              <a:spcAft>
                <a:spcPts val="0"/>
              </a:spcAft>
              <a:buSzPct val="100000"/>
              <a:buChar char="●"/>
            </a:pPr>
            <a:r>
              <a:rPr lang="en" sz="7900"/>
              <a:t>Uses techniques from machine learning, data mining, and information retrieval to analyze user behavior and preferences</a:t>
            </a:r>
            <a:endParaRPr sz="7900"/>
          </a:p>
          <a:p>
            <a:pPr indent="-354012" lvl="0" marL="457200" rtl="0" algn="l">
              <a:lnSpc>
                <a:spcPct val="100000"/>
              </a:lnSpc>
              <a:spcBef>
                <a:spcPts val="1000"/>
              </a:spcBef>
              <a:spcAft>
                <a:spcPts val="0"/>
              </a:spcAft>
              <a:buSzPct val="100000"/>
              <a:buChar char="●"/>
            </a:pPr>
            <a:r>
              <a:rPr lang="en" sz="7900"/>
              <a:t>Web service recommendation can be useful in a variety of contexts, such as e-commerce, social networking, and healthcare</a:t>
            </a:r>
            <a:endParaRPr i="1" sz="7900"/>
          </a:p>
          <a:p>
            <a:pPr indent="0" lvl="0" marL="457200" rtl="0" algn="l">
              <a:spcBef>
                <a:spcPts val="1200"/>
              </a:spcBef>
              <a:spcAft>
                <a:spcPts val="0"/>
              </a:spcAft>
              <a:buClr>
                <a:schemeClr val="dk1"/>
              </a:buClr>
              <a:buSzPts val="275"/>
              <a:buFont typeface="Arial"/>
              <a:buNone/>
            </a:pPr>
            <a:r>
              <a:t/>
            </a:r>
            <a:endParaRPr i="1" sz="7900">
              <a:solidFill>
                <a:schemeClr val="dk1"/>
              </a:solidFill>
            </a:endParaRPr>
          </a:p>
          <a:p>
            <a:pPr indent="0" lvl="0" marL="457200" rtl="0" algn="l">
              <a:spcBef>
                <a:spcPts val="1200"/>
              </a:spcBef>
              <a:spcAft>
                <a:spcPts val="0"/>
              </a:spcAft>
              <a:buNone/>
            </a:pPr>
            <a:r>
              <a:t/>
            </a:r>
            <a:endParaRPr b="1" i="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DFORM</a:t>
            </a:r>
            <a:endParaRPr/>
          </a:p>
        </p:txBody>
      </p:sp>
      <p:sp>
        <p:nvSpPr>
          <p:cNvPr id="205" name="Google Shape;205;p32"/>
          <p:cNvSpPr txBox="1"/>
          <p:nvPr>
            <p:ph idx="1" type="body"/>
          </p:nvPr>
        </p:nvSpPr>
        <p:spPr>
          <a:xfrm>
            <a:off x="0" y="1378550"/>
            <a:ext cx="4283400" cy="3339000"/>
          </a:xfrm>
          <a:prstGeom prst="rect">
            <a:avLst/>
          </a:prstGeom>
        </p:spPr>
        <p:txBody>
          <a:bodyPr anchorCtr="0" anchor="t" bIns="91425" lIns="91425" spcFirstLastPara="1" rIns="91425" wrap="square" tIns="91425">
            <a:noAutofit/>
          </a:bodyPr>
          <a:lstStyle/>
          <a:p>
            <a:pPr indent="-311150" lvl="0" marL="457200" rtl="0" algn="l">
              <a:lnSpc>
                <a:spcPct val="8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DFORM models the relationships between the dynamic features of services, and it recommends services based on user preferences and context information.</a:t>
            </a:r>
            <a:endParaRPr sz="1300">
              <a:solidFill>
                <a:srgbClr val="000000"/>
              </a:solidFill>
              <a:latin typeface="Arial"/>
              <a:ea typeface="Arial"/>
              <a:cs typeface="Arial"/>
              <a:sym typeface="Arial"/>
            </a:endParaRPr>
          </a:p>
          <a:p>
            <a:pPr indent="0" lvl="0" marL="457200" rtl="0" algn="l">
              <a:lnSpc>
                <a:spcPct val="80000"/>
              </a:lnSpc>
              <a:spcBef>
                <a:spcPts val="0"/>
              </a:spcBef>
              <a:spcAft>
                <a:spcPts val="0"/>
              </a:spcAft>
              <a:buNone/>
            </a:pPr>
            <a:r>
              <a:t/>
            </a:r>
            <a:endParaRPr sz="1300">
              <a:solidFill>
                <a:srgbClr val="000000"/>
              </a:solidFill>
              <a:latin typeface="Arial"/>
              <a:ea typeface="Arial"/>
              <a:cs typeface="Arial"/>
              <a:sym typeface="Arial"/>
            </a:endParaRPr>
          </a:p>
          <a:p>
            <a:pPr indent="0" lvl="0" marL="0" rtl="0" algn="l">
              <a:lnSpc>
                <a:spcPct val="95000"/>
              </a:lnSpc>
              <a:spcBef>
                <a:spcPts val="0"/>
              </a:spcBef>
              <a:spcAft>
                <a:spcPts val="0"/>
              </a:spcAft>
              <a:buNone/>
            </a:pPr>
            <a:r>
              <a:t/>
            </a:r>
            <a:endParaRPr sz="1300"/>
          </a:p>
          <a:p>
            <a:pPr indent="-311150" lvl="0" marL="457200" rtl="0" algn="l">
              <a:lnSpc>
                <a:spcPct val="95000"/>
              </a:lnSpc>
              <a:spcBef>
                <a:spcPts val="1200"/>
              </a:spcBef>
              <a:spcAft>
                <a:spcPts val="0"/>
              </a:spcAft>
              <a:buSzPts val="1300"/>
              <a:buChar char="●"/>
            </a:pPr>
            <a:r>
              <a:rPr lang="en" sz="1300"/>
              <a:t>The approach consists of two major components: </a:t>
            </a:r>
            <a:endParaRPr sz="1300"/>
          </a:p>
          <a:p>
            <a:pPr indent="0" lvl="0" marL="457200" rtl="0" algn="l">
              <a:lnSpc>
                <a:spcPct val="95000"/>
              </a:lnSpc>
              <a:spcBef>
                <a:spcPts val="1200"/>
              </a:spcBef>
              <a:spcAft>
                <a:spcPts val="0"/>
              </a:spcAft>
              <a:buNone/>
            </a:pPr>
            <a:r>
              <a:rPr lang="en" sz="1300"/>
              <a:t>1. Feature Extraction </a:t>
            </a:r>
            <a:endParaRPr sz="1300"/>
          </a:p>
          <a:p>
            <a:pPr indent="457200" lvl="0" marL="0" rtl="0" algn="l">
              <a:lnSpc>
                <a:spcPct val="95000"/>
              </a:lnSpc>
              <a:spcBef>
                <a:spcPts val="1200"/>
              </a:spcBef>
              <a:spcAft>
                <a:spcPts val="0"/>
              </a:spcAft>
              <a:buSzPts val="1018"/>
              <a:buNone/>
            </a:pPr>
            <a:r>
              <a:rPr lang="en" sz="1300"/>
              <a:t>2.  Service Recommendation. </a:t>
            </a:r>
            <a:endParaRPr sz="1300"/>
          </a:p>
          <a:p>
            <a:pPr indent="0" lvl="0" marL="0" rtl="0" algn="l">
              <a:lnSpc>
                <a:spcPct val="95000"/>
              </a:lnSpc>
              <a:spcBef>
                <a:spcPts val="1200"/>
              </a:spcBef>
              <a:spcAft>
                <a:spcPts val="0"/>
              </a:spcAft>
              <a:buSzPts val="1018"/>
              <a:buNone/>
            </a:pPr>
            <a:r>
              <a:t/>
            </a:r>
            <a:endParaRPr sz="1000"/>
          </a:p>
          <a:p>
            <a:pPr indent="0" lvl="0" marL="0" rtl="0" algn="l">
              <a:lnSpc>
                <a:spcPct val="95000"/>
              </a:lnSpc>
              <a:spcBef>
                <a:spcPts val="1200"/>
              </a:spcBef>
              <a:spcAft>
                <a:spcPts val="1200"/>
              </a:spcAft>
              <a:buSzPts val="1018"/>
              <a:buNone/>
            </a:pPr>
            <a:r>
              <a:t/>
            </a:r>
            <a:endParaRPr sz="1000"/>
          </a:p>
        </p:txBody>
      </p:sp>
      <p:pic>
        <p:nvPicPr>
          <p:cNvPr id="206" name="Google Shape;206;p32"/>
          <p:cNvPicPr preferRelativeResize="0"/>
          <p:nvPr/>
        </p:nvPicPr>
        <p:blipFill>
          <a:blip r:embed="rId3">
            <a:alphaModFix/>
          </a:blip>
          <a:stretch>
            <a:fillRect/>
          </a:stretch>
        </p:blipFill>
        <p:spPr>
          <a:xfrm>
            <a:off x="4400625" y="1540800"/>
            <a:ext cx="4317300" cy="2061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a:t>
            </a:r>
            <a:endParaRPr/>
          </a:p>
        </p:txBody>
      </p:sp>
      <p:sp>
        <p:nvSpPr>
          <p:cNvPr id="212" name="Google Shape;212;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Feature Extraction extracts functional and contextual features from multi-source data such as OpenAPI descriptions, user usage history, and location, etc. </a:t>
            </a:r>
            <a:endParaRPr/>
          </a:p>
          <a:p>
            <a:pPr indent="-342900" lvl="0" marL="457200" rtl="0" algn="l">
              <a:spcBef>
                <a:spcPts val="1200"/>
              </a:spcBef>
              <a:spcAft>
                <a:spcPts val="0"/>
              </a:spcAft>
              <a:buSzPts val="1800"/>
              <a:buChar char="●"/>
            </a:pPr>
            <a:r>
              <a:rPr lang="en"/>
              <a:t>Functional features of services are extracted from OpenAPI descriptions. </a:t>
            </a:r>
            <a:endParaRPr/>
          </a:p>
          <a:p>
            <a:pPr indent="-342900" lvl="0" marL="457200" rtl="0" algn="l">
              <a:spcBef>
                <a:spcPts val="1000"/>
              </a:spcBef>
              <a:spcAft>
                <a:spcPts val="1000"/>
              </a:spcAft>
              <a:buSzPts val="1800"/>
              <a:buChar char="●"/>
            </a:pPr>
            <a:r>
              <a:rPr lang="en"/>
              <a:t>Functional preferences of users are derived by combining historical preferences extracted from usage history and potential preferences extracted from similar users.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Service</a:t>
            </a:r>
            <a:r>
              <a:rPr lang="en"/>
              <a:t> Recommendation</a:t>
            </a:r>
            <a:endParaRPr/>
          </a:p>
          <a:p>
            <a:pPr indent="0" lvl="0" marL="0" rtl="0" algn="l">
              <a:lnSpc>
                <a:spcPct val="115000"/>
              </a:lnSpc>
              <a:spcBef>
                <a:spcPts val="0"/>
              </a:spcBef>
              <a:spcAft>
                <a:spcPts val="1200"/>
              </a:spcAft>
              <a:buNone/>
            </a:pPr>
            <a:r>
              <a:t/>
            </a:r>
            <a:endParaRPr b="0" sz="2244">
              <a:latin typeface="Lato"/>
              <a:ea typeface="Lato"/>
              <a:cs typeface="Lato"/>
              <a:sym typeface="Lato"/>
            </a:endParaRPr>
          </a:p>
        </p:txBody>
      </p:sp>
      <p:sp>
        <p:nvSpPr>
          <p:cNvPr id="218" name="Google Shape;218;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P</a:t>
            </a:r>
            <a:r>
              <a:rPr lang="en"/>
              <a:t>rovides a recommendation model that uses deep neural networks and collaborative filtering to capture interactions between users and services from the extracted features. </a:t>
            </a:r>
            <a:endParaRPr/>
          </a:p>
          <a:p>
            <a:pPr indent="-342900" lvl="0" marL="457200" rtl="0" algn="l">
              <a:spcBef>
                <a:spcPts val="1200"/>
              </a:spcBef>
              <a:spcAft>
                <a:spcPts val="0"/>
              </a:spcAft>
              <a:buSzPts val="1800"/>
              <a:buChar char="●"/>
            </a:pPr>
            <a:r>
              <a:rPr lang="en"/>
              <a:t>The model predicts interaction probabilities between users and services and recommends top-N ranked services to the user.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Recommendation model</a:t>
            </a:r>
            <a:endParaRPr/>
          </a:p>
        </p:txBody>
      </p:sp>
      <p:sp>
        <p:nvSpPr>
          <p:cNvPr id="224" name="Google Shape;224;p3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200"/>
              <a:t>Consists of three main components: a service feature extractor, a context feature extractor, and a deep CF model. </a:t>
            </a:r>
            <a:endParaRPr sz="1200"/>
          </a:p>
          <a:p>
            <a:pPr indent="-304800" lvl="0" marL="457200" rtl="0" algn="l">
              <a:lnSpc>
                <a:spcPct val="95000"/>
              </a:lnSpc>
              <a:spcBef>
                <a:spcPts val="1200"/>
              </a:spcBef>
              <a:spcAft>
                <a:spcPts val="0"/>
              </a:spcAft>
              <a:buSzPts val="1200"/>
              <a:buAutoNum type="arabicPeriod"/>
            </a:pPr>
            <a:r>
              <a:rPr lang="en" sz="1200"/>
              <a:t>The service feature extractor uses OpenAPI specification files to extract service features such as input/output parameters, service tags, and descriptions. </a:t>
            </a:r>
            <a:endParaRPr sz="1200"/>
          </a:p>
          <a:p>
            <a:pPr indent="-304800" lvl="0" marL="457200" rtl="0" algn="l">
              <a:lnSpc>
                <a:spcPct val="95000"/>
              </a:lnSpc>
              <a:spcBef>
                <a:spcPts val="1000"/>
              </a:spcBef>
              <a:spcAft>
                <a:spcPts val="0"/>
              </a:spcAft>
              <a:buSzPts val="1200"/>
              <a:buAutoNum type="arabicPeriod"/>
            </a:pPr>
            <a:r>
              <a:rPr lang="en" sz="1200"/>
              <a:t>The context feature extractor captures contextual features such as location, time, weather, and device status by using external data sources or sensors. </a:t>
            </a:r>
            <a:endParaRPr sz="1200"/>
          </a:p>
          <a:p>
            <a:pPr indent="-304800" lvl="0" marL="457200" rtl="0" algn="l">
              <a:lnSpc>
                <a:spcPct val="95000"/>
              </a:lnSpc>
              <a:spcBef>
                <a:spcPts val="1000"/>
              </a:spcBef>
              <a:spcAft>
                <a:spcPts val="0"/>
              </a:spcAft>
              <a:buSzPts val="1200"/>
              <a:buAutoNum type="arabicPeriod"/>
            </a:pPr>
            <a:r>
              <a:rPr lang="en" sz="1200"/>
              <a:t>Both service and context features are then fed into the deep CF model to predict the user's rating for a particular service in a specific context.</a:t>
            </a:r>
            <a:endParaRPr sz="100"/>
          </a:p>
          <a:p>
            <a:pPr indent="0" lvl="0" marL="0" rtl="0" algn="l">
              <a:lnSpc>
                <a:spcPct val="95000"/>
              </a:lnSpc>
              <a:spcBef>
                <a:spcPts val="1000"/>
              </a:spcBef>
              <a:spcAft>
                <a:spcPts val="0"/>
              </a:spcAft>
              <a:buSzPts val="275"/>
              <a:buNone/>
            </a:pPr>
            <a:r>
              <a:t/>
            </a:r>
            <a:endParaRPr sz="100"/>
          </a:p>
        </p:txBody>
      </p:sp>
      <p:pic>
        <p:nvPicPr>
          <p:cNvPr id="225" name="Google Shape;225;p35"/>
          <p:cNvPicPr preferRelativeResize="0"/>
          <p:nvPr/>
        </p:nvPicPr>
        <p:blipFill>
          <a:blip r:embed="rId3">
            <a:alphaModFix/>
          </a:blip>
          <a:stretch>
            <a:fillRect/>
          </a:stretch>
        </p:blipFill>
        <p:spPr>
          <a:xfrm>
            <a:off x="4799777" y="1750738"/>
            <a:ext cx="3703327" cy="2144037"/>
          </a:xfrm>
          <a:prstGeom prst="rect">
            <a:avLst/>
          </a:prstGeom>
          <a:noFill/>
          <a:ln>
            <a:noFill/>
          </a:ln>
        </p:spPr>
      </p:pic>
      <p:sp>
        <p:nvSpPr>
          <p:cNvPr id="226" name="Google Shape;226;p35"/>
          <p:cNvSpPr txBox="1"/>
          <p:nvPr/>
        </p:nvSpPr>
        <p:spPr>
          <a:xfrm>
            <a:off x="5328488" y="3976125"/>
            <a:ext cx="3013800" cy="389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Clr>
                <a:srgbClr val="000000"/>
              </a:buClr>
              <a:buSzPts val="275"/>
              <a:buFont typeface="Arial"/>
              <a:buNone/>
            </a:pPr>
            <a: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CF model</a:t>
            </a:r>
            <a:endParaRPr/>
          </a:p>
        </p:txBody>
      </p:sp>
      <p:sp>
        <p:nvSpPr>
          <p:cNvPr id="232" name="Google Shape;232;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deep CF model is composed of three layers: </a:t>
            </a:r>
            <a:endParaRPr/>
          </a:p>
          <a:p>
            <a:pPr indent="-342900" lvl="0" marL="457200" rtl="0" algn="l">
              <a:spcBef>
                <a:spcPts val="1200"/>
              </a:spcBef>
              <a:spcAft>
                <a:spcPts val="0"/>
              </a:spcAft>
              <a:buSzPts val="1800"/>
              <a:buAutoNum type="arabicPeriod"/>
            </a:pPr>
            <a:r>
              <a:rPr lang="en"/>
              <a:t>The embedding layer maps the input features into a low-dimensional space to capture the features of the services and contexts. </a:t>
            </a:r>
            <a:endParaRPr/>
          </a:p>
          <a:p>
            <a:pPr indent="-342900" lvl="0" marL="457200" rtl="0" algn="l">
              <a:spcBef>
                <a:spcPts val="0"/>
              </a:spcBef>
              <a:spcAft>
                <a:spcPts val="0"/>
              </a:spcAft>
              <a:buSzPts val="1800"/>
              <a:buAutoNum type="arabicPeriod"/>
            </a:pPr>
            <a:r>
              <a:rPr lang="en"/>
              <a:t>The fully connected layer combines the features with nonlinear activation functions to learn the interactions between services and contexts. </a:t>
            </a:r>
            <a:endParaRPr/>
          </a:p>
          <a:p>
            <a:pPr indent="-342900" lvl="0" marL="457200" rtl="0" algn="l">
              <a:spcBef>
                <a:spcPts val="0"/>
              </a:spcBef>
              <a:spcAft>
                <a:spcPts val="0"/>
              </a:spcAft>
              <a:buSzPts val="1800"/>
              <a:buAutoNum type="arabicPeriod"/>
            </a:pPr>
            <a:r>
              <a:rPr lang="en"/>
              <a:t>The prediction layer outputs the predicted rating for a given service and recommends it to the users.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Dataset</a:t>
            </a:r>
            <a:endParaRPr/>
          </a:p>
        </p:txBody>
      </p:sp>
      <p:sp>
        <p:nvSpPr>
          <p:cNvPr id="238" name="Google Shape;238;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7235" lvl="0" marL="457200" rtl="0" algn="l">
              <a:spcBef>
                <a:spcPts val="1000"/>
              </a:spcBef>
              <a:spcAft>
                <a:spcPts val="0"/>
              </a:spcAft>
              <a:buSzPts val="2026"/>
              <a:buChar char="●"/>
            </a:pPr>
            <a:r>
              <a:rPr lang="en" sz="2025"/>
              <a:t>The evaluation is conducted on a real-world dataset consisting of IoT services and user preferences.</a:t>
            </a:r>
            <a:endParaRPr sz="2025"/>
          </a:p>
          <a:p>
            <a:pPr indent="0" lvl="0" marL="457200" rtl="0" algn="l">
              <a:spcBef>
                <a:spcPts val="1000"/>
              </a:spcBef>
              <a:spcAft>
                <a:spcPts val="0"/>
              </a:spcAft>
              <a:buNone/>
            </a:pPr>
            <a:r>
              <a:t/>
            </a:r>
            <a:endParaRPr sz="2025"/>
          </a:p>
          <a:p>
            <a:pPr indent="0" lvl="0" marL="0" rtl="0" algn="l">
              <a:spcBef>
                <a:spcPts val="1200"/>
              </a:spcBef>
              <a:spcAft>
                <a:spcPts val="1200"/>
              </a:spcAft>
              <a:buNone/>
            </a:pPr>
            <a:r>
              <a:t/>
            </a:r>
            <a:endParaRPr/>
          </a:p>
        </p:txBody>
      </p:sp>
      <p:pic>
        <p:nvPicPr>
          <p:cNvPr id="239" name="Google Shape;239;p37"/>
          <p:cNvPicPr preferRelativeResize="0"/>
          <p:nvPr/>
        </p:nvPicPr>
        <p:blipFill>
          <a:blip r:embed="rId3">
            <a:alphaModFix/>
          </a:blip>
          <a:stretch>
            <a:fillRect/>
          </a:stretch>
        </p:blipFill>
        <p:spPr>
          <a:xfrm>
            <a:off x="581025" y="2255975"/>
            <a:ext cx="6378950" cy="1918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127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 and Baseline Technologies</a:t>
            </a:r>
            <a:endParaRPr/>
          </a:p>
        </p:txBody>
      </p:sp>
      <p:sp>
        <p:nvSpPr>
          <p:cNvPr id="245" name="Google Shape;245;p38"/>
          <p:cNvSpPr txBox="1"/>
          <p:nvPr>
            <p:ph idx="1" type="body"/>
          </p:nvPr>
        </p:nvSpPr>
        <p:spPr>
          <a:xfrm>
            <a:off x="311700" y="855075"/>
            <a:ext cx="8520600" cy="3339000"/>
          </a:xfrm>
          <a:prstGeom prst="rect">
            <a:avLst/>
          </a:prstGeom>
        </p:spPr>
        <p:txBody>
          <a:bodyPr anchorCtr="0" anchor="t" bIns="91425" lIns="91425" spcFirstLastPara="1" rIns="91425" wrap="square" tIns="91425">
            <a:normAutofit fontScale="70000" lnSpcReduction="10000"/>
          </a:bodyPr>
          <a:lstStyle/>
          <a:p>
            <a:pPr indent="-318645" lvl="0" marL="457200" rtl="0" algn="l">
              <a:spcBef>
                <a:spcPts val="1000"/>
              </a:spcBef>
              <a:spcAft>
                <a:spcPts val="0"/>
              </a:spcAft>
              <a:buSzPct val="100000"/>
              <a:buChar char="●"/>
            </a:pPr>
            <a:r>
              <a:rPr lang="en" sz="2025"/>
              <a:t> Evaluation metrics, including precision, recall, F1 score. </a:t>
            </a:r>
            <a:endParaRPr sz="2025"/>
          </a:p>
          <a:p>
            <a:pPr indent="0" lvl="0" marL="0" rtl="0" algn="l">
              <a:spcBef>
                <a:spcPts val="1000"/>
              </a:spcBef>
              <a:spcAft>
                <a:spcPts val="0"/>
              </a:spcAft>
              <a:buNone/>
            </a:pPr>
            <a:r>
              <a:rPr lang="en" sz="2025"/>
              <a:t>Baseline Technologies against which DFORM is compared.</a:t>
            </a:r>
            <a:endParaRPr sz="2025"/>
          </a:p>
          <a:p>
            <a:pPr indent="-318645" lvl="0" marL="457200" rtl="0" algn="l">
              <a:spcBef>
                <a:spcPts val="1000"/>
              </a:spcBef>
              <a:spcAft>
                <a:spcPts val="0"/>
              </a:spcAft>
              <a:buSzPct val="100000"/>
              <a:buChar char="●"/>
            </a:pPr>
            <a:r>
              <a:rPr lang="en" sz="2025"/>
              <a:t> UCF recommends services based on similar users’ behavior information.</a:t>
            </a:r>
            <a:endParaRPr sz="2025"/>
          </a:p>
          <a:p>
            <a:pPr indent="-318645" lvl="0" marL="457200" rtl="0" algn="l">
              <a:spcBef>
                <a:spcPts val="1000"/>
              </a:spcBef>
              <a:spcAft>
                <a:spcPts val="0"/>
              </a:spcAft>
              <a:buSzPct val="100000"/>
              <a:buChar char="●"/>
            </a:pPr>
            <a:r>
              <a:rPr lang="en" sz="2025"/>
              <a:t> ICF recommends services based on similar services’ invocation information.</a:t>
            </a:r>
            <a:endParaRPr sz="2025"/>
          </a:p>
          <a:p>
            <a:pPr indent="-318645" lvl="0" marL="457200" rtl="0" algn="l">
              <a:spcBef>
                <a:spcPts val="1000"/>
              </a:spcBef>
              <a:spcAft>
                <a:spcPts val="0"/>
              </a:spcAft>
              <a:buSzPct val="100000"/>
              <a:buChar char="●"/>
            </a:pPr>
            <a:r>
              <a:rPr lang="en" sz="2025"/>
              <a:t> LACF incorporates locations of users and services into collaborative filtering for service recommendation.</a:t>
            </a:r>
            <a:endParaRPr sz="2025"/>
          </a:p>
          <a:p>
            <a:pPr indent="-318645" lvl="0" marL="457200" rtl="0" algn="l">
              <a:spcBef>
                <a:spcPts val="1000"/>
              </a:spcBef>
              <a:spcAft>
                <a:spcPts val="0"/>
              </a:spcAft>
              <a:buSzPct val="100000"/>
              <a:buChar char="●"/>
            </a:pPr>
            <a:r>
              <a:rPr lang="en" sz="2025"/>
              <a:t> PMF is a probabilistic matrix factorization service recommendation approach.</a:t>
            </a:r>
            <a:endParaRPr sz="2025"/>
          </a:p>
          <a:p>
            <a:pPr indent="-318645" lvl="0" marL="457200" rtl="0" algn="l">
              <a:spcBef>
                <a:spcPts val="1000"/>
              </a:spcBef>
              <a:spcAft>
                <a:spcPts val="0"/>
              </a:spcAft>
              <a:buSzPct val="100000"/>
              <a:buChar char="●"/>
            </a:pPr>
            <a:r>
              <a:rPr lang="en" sz="2025"/>
              <a:t> NCF combines deep learning and collaborative filtering for service recommendation.</a:t>
            </a:r>
            <a:endParaRPr sz="2025"/>
          </a:p>
          <a:p>
            <a:pPr indent="-318645" lvl="0" marL="457200" rtl="0" algn="l">
              <a:spcBef>
                <a:spcPts val="1000"/>
              </a:spcBef>
              <a:spcAft>
                <a:spcPts val="0"/>
              </a:spcAft>
              <a:buSzPct val="100000"/>
              <a:buChar char="●"/>
            </a:pPr>
            <a:r>
              <a:rPr lang="en" sz="2025"/>
              <a:t> ECAM is a context-aware deep learning service recommendation framework, from which two techniques were instanced, namely ECAM1 and ECAM2.</a:t>
            </a:r>
            <a:endParaRPr sz="2025"/>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219725" y="987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Results</a:t>
            </a:r>
            <a:endParaRPr/>
          </a:p>
        </p:txBody>
      </p:sp>
      <p:pic>
        <p:nvPicPr>
          <p:cNvPr id="251" name="Google Shape;251;p39"/>
          <p:cNvPicPr preferRelativeResize="0"/>
          <p:nvPr/>
        </p:nvPicPr>
        <p:blipFill>
          <a:blip r:embed="rId3">
            <a:alphaModFix/>
          </a:blip>
          <a:stretch>
            <a:fillRect/>
          </a:stretch>
        </p:blipFill>
        <p:spPr>
          <a:xfrm>
            <a:off x="970688" y="706500"/>
            <a:ext cx="7018675" cy="38214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1800">
                <a:latin typeface="Lato"/>
                <a:ea typeface="Lato"/>
                <a:cs typeface="Lato"/>
                <a:sym typeface="Lato"/>
              </a:rPr>
              <a:t>L</a:t>
            </a:r>
            <a:r>
              <a:rPr lang="en" sz="1800">
                <a:latin typeface="Lato"/>
                <a:ea typeface="Lato"/>
                <a:cs typeface="Lato"/>
                <a:sym typeface="Lato"/>
              </a:rPr>
              <a:t>ocation-Aware Feature Interaction Learning for Web Service Recommendation:</a:t>
            </a:r>
            <a:endParaRPr sz="1800">
              <a:latin typeface="Lato"/>
              <a:ea typeface="Lato"/>
              <a:cs typeface="Lato"/>
              <a:sym typeface="Lato"/>
            </a:endParaRPr>
          </a:p>
          <a:p>
            <a:pPr indent="0" lvl="0" marL="0" rtl="0" algn="l">
              <a:lnSpc>
                <a:spcPct val="115000"/>
              </a:lnSpc>
              <a:spcBef>
                <a:spcPts val="1200"/>
              </a:spcBef>
              <a:spcAft>
                <a:spcPts val="1200"/>
              </a:spcAft>
              <a:buNone/>
            </a:pPr>
            <a:r>
              <a:rPr b="0" lang="en" sz="1800">
                <a:latin typeface="Lato"/>
                <a:ea typeface="Lato"/>
                <a:cs typeface="Lato"/>
                <a:sym typeface="Lato"/>
              </a:rPr>
              <a:t>Motivation</a:t>
            </a:r>
            <a:endParaRPr sz="1800">
              <a:latin typeface="Lato"/>
              <a:ea typeface="Lato"/>
              <a:cs typeface="Lato"/>
              <a:sym typeface="Lato"/>
            </a:endParaRPr>
          </a:p>
        </p:txBody>
      </p:sp>
      <p:sp>
        <p:nvSpPr>
          <p:cNvPr id="257" name="Google Shape;257;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highlight>
                  <a:schemeClr val="lt1"/>
                </a:highlight>
                <a:latin typeface="Arial"/>
                <a:ea typeface="Arial"/>
                <a:cs typeface="Arial"/>
                <a:sym typeface="Arial"/>
              </a:rPr>
              <a:t>Web services are widely adopted and there is a need for effective recommendations to select the optimal services from a large number of candidates. LAFIL takes into account the location details of user and service to recommend the best service.</a:t>
            </a:r>
            <a:endParaRPr sz="1300">
              <a:highlight>
                <a:schemeClr val="lt1"/>
              </a:highlight>
              <a:latin typeface="Arial"/>
              <a:ea typeface="Arial"/>
              <a:cs typeface="Arial"/>
              <a:sym typeface="Arial"/>
            </a:endParaRPr>
          </a:p>
          <a:p>
            <a:pPr indent="0" lvl="0" marL="457200" rtl="0" algn="l">
              <a:spcBef>
                <a:spcPts val="1200"/>
              </a:spcBef>
              <a:spcAft>
                <a:spcPts val="0"/>
              </a:spcAft>
              <a:buNone/>
            </a:pPr>
            <a:r>
              <a:t/>
            </a:r>
            <a:endParaRPr sz="1300">
              <a:highlight>
                <a:schemeClr val="lt1"/>
              </a:highlight>
              <a:latin typeface="Arial"/>
              <a:ea typeface="Arial"/>
              <a:cs typeface="Arial"/>
              <a:sym typeface="Arial"/>
            </a:endParaRPr>
          </a:p>
          <a:p>
            <a:pPr indent="-311150" lvl="0" marL="457200" rtl="0" algn="l">
              <a:spcBef>
                <a:spcPts val="1200"/>
              </a:spcBef>
              <a:spcAft>
                <a:spcPts val="0"/>
              </a:spcAft>
              <a:buSzPts val="1300"/>
              <a:buFont typeface="Arial"/>
              <a:buChar char="●"/>
            </a:pPr>
            <a:r>
              <a:rPr lang="en" sz="1300">
                <a:highlight>
                  <a:schemeClr val="lt1"/>
                </a:highlight>
                <a:latin typeface="Arial"/>
                <a:ea typeface="Arial"/>
                <a:cs typeface="Arial"/>
                <a:sym typeface="Arial"/>
              </a:rPr>
              <a:t>The good performance of service-oriented systems depends on Quality-of-Service (QoS), yet getting unknown QoS values is difficult for a variety of reasons, including resource consumption and dependence on the environments of users and services.</a:t>
            </a:r>
            <a:endParaRPr sz="1300">
              <a:highlight>
                <a:schemeClr val="lt1"/>
              </a:highlight>
              <a:latin typeface="Arial"/>
              <a:ea typeface="Arial"/>
              <a:cs typeface="Arial"/>
              <a:sym typeface="Arial"/>
            </a:endParaRPr>
          </a:p>
          <a:p>
            <a:pPr indent="0" lvl="0" marL="457200" rtl="0" algn="l">
              <a:spcBef>
                <a:spcPts val="1200"/>
              </a:spcBef>
              <a:spcAft>
                <a:spcPts val="0"/>
              </a:spcAft>
              <a:buNone/>
            </a:pPr>
            <a:r>
              <a:t/>
            </a:r>
            <a:endParaRPr sz="1300">
              <a:highlight>
                <a:schemeClr val="lt1"/>
              </a:highlight>
              <a:latin typeface="Arial"/>
              <a:ea typeface="Arial"/>
              <a:cs typeface="Arial"/>
              <a:sym typeface="Arial"/>
            </a:endParaRPr>
          </a:p>
          <a:p>
            <a:pPr indent="-311150" lvl="0" marL="457200" rtl="0" algn="l">
              <a:spcBef>
                <a:spcPts val="1200"/>
              </a:spcBef>
              <a:spcAft>
                <a:spcPts val="0"/>
              </a:spcAft>
              <a:buSzPts val="1300"/>
              <a:buFont typeface="Arial"/>
              <a:buChar char="●"/>
            </a:pPr>
            <a:r>
              <a:rPr lang="en" sz="1300">
                <a:highlight>
                  <a:schemeClr val="lt1"/>
                </a:highlight>
                <a:latin typeface="Arial"/>
                <a:ea typeface="Arial"/>
                <a:cs typeface="Arial"/>
                <a:sym typeface="Arial"/>
              </a:rPr>
              <a:t>Due to the scant real-world invocation records and lack of consideration for the cold-start problem when new users or services arise, the majority of QoS prediction methods have low prediction accuracy.</a:t>
            </a:r>
            <a:endParaRPr sz="1300">
              <a:highlight>
                <a:schemeClr val="lt1"/>
              </a:highlight>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263" name="Google Shape;263;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of the three steps:</a:t>
            </a:r>
            <a:endParaRPr sz="1000"/>
          </a:p>
          <a:p>
            <a:pPr indent="-292100" lvl="0" marL="457200" rtl="0" algn="l">
              <a:spcBef>
                <a:spcPts val="1200"/>
              </a:spcBef>
              <a:spcAft>
                <a:spcPts val="0"/>
              </a:spcAft>
              <a:buSzPts val="1000"/>
              <a:buChar char="●"/>
            </a:pPr>
            <a:r>
              <a:rPr lang="en" sz="1000"/>
              <a:t>Location-aware Feature Transformation.</a:t>
            </a:r>
            <a:endParaRPr sz="1000"/>
          </a:p>
          <a:p>
            <a:pPr indent="-292100" lvl="0" marL="457200" rtl="0" algn="l">
              <a:spcBef>
                <a:spcPts val="0"/>
              </a:spcBef>
              <a:spcAft>
                <a:spcPts val="0"/>
              </a:spcAft>
              <a:buSzPts val="1000"/>
              <a:buChar char="●"/>
            </a:pPr>
            <a:r>
              <a:rPr lang="en" sz="1000"/>
              <a:t>Feature Interaction Learning</a:t>
            </a:r>
            <a:endParaRPr sz="1000"/>
          </a:p>
          <a:p>
            <a:pPr indent="-292100" lvl="0" marL="457200" rtl="0" algn="l">
              <a:spcBef>
                <a:spcPts val="0"/>
              </a:spcBef>
              <a:spcAft>
                <a:spcPts val="0"/>
              </a:spcAft>
              <a:buSzPts val="1000"/>
              <a:buChar char="●"/>
            </a:pPr>
            <a:r>
              <a:rPr lang="en" sz="1000"/>
              <a:t>Recommendation</a:t>
            </a:r>
            <a:endParaRPr sz="1000"/>
          </a:p>
        </p:txBody>
      </p:sp>
      <p:pic>
        <p:nvPicPr>
          <p:cNvPr id="264" name="Google Shape;264;p41"/>
          <p:cNvPicPr preferRelativeResize="0"/>
          <p:nvPr/>
        </p:nvPicPr>
        <p:blipFill>
          <a:blip r:embed="rId3">
            <a:alphaModFix/>
          </a:blip>
          <a:stretch>
            <a:fillRect/>
          </a:stretch>
        </p:blipFill>
        <p:spPr>
          <a:xfrm>
            <a:off x="3020125" y="2193125"/>
            <a:ext cx="5541601" cy="1885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Survey Papers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lnSpcReduction="10000"/>
          </a:bodyPr>
          <a:lstStyle/>
          <a:p>
            <a:pPr indent="0" lvl="0" marL="457200" rtl="0" algn="l">
              <a:spcBef>
                <a:spcPts val="1200"/>
              </a:spcBef>
              <a:spcAft>
                <a:spcPts val="0"/>
              </a:spcAft>
              <a:buClr>
                <a:schemeClr val="dk1"/>
              </a:buClr>
              <a:buSzPct val="32641"/>
              <a:buFont typeface="Arial"/>
              <a:buNone/>
            </a:pPr>
            <a:r>
              <a:rPr lang="en" sz="3369"/>
              <a:t>The three papers referred for application of Web Service Recommendation are:</a:t>
            </a:r>
            <a:endParaRPr sz="3369"/>
          </a:p>
          <a:p>
            <a:pPr indent="-362346" lvl="0" marL="457200" rtl="0" algn="l">
              <a:spcBef>
                <a:spcPts val="1200"/>
              </a:spcBef>
              <a:spcAft>
                <a:spcPts val="0"/>
              </a:spcAft>
              <a:buSzPct val="100000"/>
              <a:buChar char="●"/>
            </a:pPr>
            <a:r>
              <a:rPr lang="en" sz="3369"/>
              <a:t>Deep Collaborative Filtering-based Approach for Context-aware IoT Service Recommendation.</a:t>
            </a:r>
            <a:endParaRPr sz="3369"/>
          </a:p>
          <a:p>
            <a:pPr indent="-362346" lvl="0" marL="457200" rtl="0" algn="l">
              <a:spcBef>
                <a:spcPts val="1000"/>
              </a:spcBef>
              <a:spcAft>
                <a:spcPts val="0"/>
              </a:spcAft>
              <a:buSzPct val="100000"/>
              <a:buChar char="●"/>
            </a:pPr>
            <a:r>
              <a:rPr lang="en" sz="3369"/>
              <a:t>Location-Aware Feature Interaction Learning for Web Service Recommendation.</a:t>
            </a:r>
            <a:endParaRPr sz="3369"/>
          </a:p>
          <a:p>
            <a:pPr indent="-362346" lvl="0" marL="457200" rtl="0" algn="l">
              <a:spcBef>
                <a:spcPts val="1200"/>
              </a:spcBef>
              <a:spcAft>
                <a:spcPts val="1000"/>
              </a:spcAft>
              <a:buSzPct val="100000"/>
              <a:buChar char="●"/>
            </a:pPr>
            <a:r>
              <a:rPr lang="en" sz="3369"/>
              <a:t>Incorporating User, Topic, and Service Related Latent Factors into Web Service Recommendation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270" name="Google Shape;270;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The implementation for the web service recommendation system extends the methodology of </a:t>
            </a:r>
            <a:r>
              <a:rPr b="1" lang="en">
                <a:solidFill>
                  <a:schemeClr val="dk1"/>
                </a:solidFill>
              </a:rPr>
              <a:t>Location-Aware Feature Interaction Learning for Web Service Recommendation.</a:t>
            </a:r>
            <a:endParaRPr b="1">
              <a:solidFill>
                <a:schemeClr val="dk1"/>
              </a:solidFill>
            </a:endParaRPr>
          </a:p>
          <a:p>
            <a:pPr indent="0" lvl="0" marL="0" rtl="0" algn="l">
              <a:spcBef>
                <a:spcPts val="1200"/>
              </a:spcBef>
              <a:spcAft>
                <a:spcPts val="0"/>
              </a:spcAft>
              <a:buNone/>
            </a:pPr>
            <a:r>
              <a:t/>
            </a:r>
            <a:endParaRPr b="1" sz="1650">
              <a:solidFill>
                <a:schemeClr val="dk1"/>
              </a:solidFill>
            </a:endParaRPr>
          </a:p>
          <a:p>
            <a:pPr indent="-317658" lvl="0" marL="457200" rtl="0" algn="l">
              <a:spcBef>
                <a:spcPts val="1200"/>
              </a:spcBef>
              <a:spcAft>
                <a:spcPts val="0"/>
              </a:spcAft>
              <a:buSzPct val="100000"/>
              <a:buChar char="●"/>
            </a:pPr>
            <a:r>
              <a:rPr lang="en" sz="1650"/>
              <a:t>T</a:t>
            </a:r>
            <a:r>
              <a:rPr lang="en"/>
              <a:t>he implementation is done in four steps:</a:t>
            </a:r>
            <a:endParaRPr/>
          </a:p>
          <a:p>
            <a:pPr indent="0" lvl="0" marL="457200" rtl="0" algn="l">
              <a:spcBef>
                <a:spcPts val="1200"/>
              </a:spcBef>
              <a:spcAft>
                <a:spcPts val="0"/>
              </a:spcAft>
              <a:buNone/>
            </a:pPr>
            <a:r>
              <a:t/>
            </a:r>
            <a:endParaRPr/>
          </a:p>
          <a:p>
            <a:pPr indent="-325755" lvl="1" marL="914400" rtl="0" algn="l">
              <a:spcBef>
                <a:spcPts val="1200"/>
              </a:spcBef>
              <a:spcAft>
                <a:spcPts val="0"/>
              </a:spcAft>
              <a:buSzPct val="100000"/>
              <a:buChar char="○"/>
            </a:pPr>
            <a:r>
              <a:rPr lang="en" sz="1800"/>
              <a:t>Collect and preprocess historical data.</a:t>
            </a:r>
            <a:endParaRPr sz="1800"/>
          </a:p>
          <a:p>
            <a:pPr indent="-325755" lvl="1" marL="914400" rtl="0" algn="l">
              <a:spcBef>
                <a:spcPts val="0"/>
              </a:spcBef>
              <a:spcAft>
                <a:spcPts val="0"/>
              </a:spcAft>
              <a:buSzPct val="100000"/>
              <a:buChar char="○"/>
            </a:pPr>
            <a:r>
              <a:rPr lang="en" sz="1800"/>
              <a:t>Location aware feature transformation.</a:t>
            </a:r>
            <a:endParaRPr sz="1800"/>
          </a:p>
          <a:p>
            <a:pPr indent="-325755" lvl="1" marL="914400" rtl="0" algn="l">
              <a:spcBef>
                <a:spcPts val="0"/>
              </a:spcBef>
              <a:spcAft>
                <a:spcPts val="0"/>
              </a:spcAft>
              <a:buSzPct val="100000"/>
              <a:buChar char="○"/>
            </a:pPr>
            <a:r>
              <a:rPr lang="en" sz="1800"/>
              <a:t>Feature Interaction Learning for prediction.</a:t>
            </a:r>
            <a:endParaRPr sz="1800"/>
          </a:p>
          <a:p>
            <a:pPr indent="-325755" lvl="1" marL="914400" rtl="0" algn="l">
              <a:spcBef>
                <a:spcPts val="0"/>
              </a:spcBef>
              <a:spcAft>
                <a:spcPts val="0"/>
              </a:spcAft>
              <a:buSzPct val="100000"/>
              <a:buChar char="○"/>
            </a:pPr>
            <a:r>
              <a:rPr lang="en" sz="1800"/>
              <a:t>Recommendation.</a:t>
            </a:r>
            <a:endParaRPr sz="1800"/>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LAFIL </a:t>
            </a:r>
            <a:r>
              <a:rPr lang="en"/>
              <a:t>Architecture</a:t>
            </a:r>
            <a:endParaRPr/>
          </a:p>
        </p:txBody>
      </p:sp>
      <p:pic>
        <p:nvPicPr>
          <p:cNvPr id="276" name="Google Shape;276;p43"/>
          <p:cNvPicPr preferRelativeResize="0"/>
          <p:nvPr/>
        </p:nvPicPr>
        <p:blipFill>
          <a:blip r:embed="rId3">
            <a:alphaModFix/>
          </a:blip>
          <a:stretch>
            <a:fillRect/>
          </a:stretch>
        </p:blipFill>
        <p:spPr>
          <a:xfrm>
            <a:off x="1821650" y="1017800"/>
            <a:ext cx="4879199" cy="34184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282" name="Google Shape;282;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1"/>
                </a:solidFill>
              </a:rPr>
              <a:t>Loading and preprocessing the data:</a:t>
            </a:r>
            <a:endParaRPr sz="1800">
              <a:solidFill>
                <a:schemeClr val="dk1"/>
              </a:solidFill>
            </a:endParaRPr>
          </a:p>
          <a:p>
            <a:pPr indent="-342900" lvl="0" marL="457200" rtl="0" algn="l">
              <a:spcBef>
                <a:spcPts val="1200"/>
              </a:spcBef>
              <a:spcAft>
                <a:spcPts val="0"/>
              </a:spcAft>
              <a:buSzPts val="1800"/>
              <a:buChar char="●"/>
            </a:pPr>
            <a:r>
              <a:rPr lang="en"/>
              <a:t>Reads data from the QoS dataset collected by </a:t>
            </a:r>
            <a:r>
              <a:rPr i="1" lang="en">
                <a:solidFill>
                  <a:schemeClr val="dk1"/>
                </a:solidFill>
                <a:highlight>
                  <a:srgbClr val="FFFFFF"/>
                </a:highlight>
              </a:rPr>
              <a:t>Zheng et al</a:t>
            </a:r>
            <a:r>
              <a:rPr lang="en">
                <a:highlight>
                  <a:srgbClr val="FFFFFF"/>
                </a:highlight>
              </a:rPr>
              <a:t>.</a:t>
            </a:r>
            <a:endParaRPr/>
          </a:p>
          <a:p>
            <a:pPr indent="-342900" lvl="0" marL="457200" rtl="0" algn="l">
              <a:spcBef>
                <a:spcPts val="0"/>
              </a:spcBef>
              <a:spcAft>
                <a:spcPts val="0"/>
              </a:spcAft>
              <a:buSzPts val="1800"/>
              <a:buChar char="●"/>
            </a:pPr>
            <a:r>
              <a:rPr lang="en"/>
              <a:t>Encodes categorical variables using sklearn LabelEncoder and adds a new label with QoS values as runtime of each service.</a:t>
            </a:r>
            <a:endParaRPr/>
          </a:p>
          <a:p>
            <a:pPr indent="-342900" lvl="0" marL="457200" rtl="0" algn="l">
              <a:spcBef>
                <a:spcPts val="0"/>
              </a:spcBef>
              <a:spcAft>
                <a:spcPts val="0"/>
              </a:spcAft>
              <a:buSzPts val="1800"/>
              <a:buChar char="●"/>
            </a:pPr>
            <a:r>
              <a:rPr lang="en"/>
              <a:t>Returns a pre-processed dataframe.</a:t>
            </a:r>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Multidimensional data to start with:</a:t>
            </a:r>
            <a:endParaRPr/>
          </a:p>
        </p:txBody>
      </p:sp>
      <p:sp>
        <p:nvSpPr>
          <p:cNvPr id="288" name="Google Shape;288;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A small sample of 30,287,610 rows</a:t>
            </a:r>
            <a:endParaRPr i="1"/>
          </a:p>
          <a:p>
            <a:pPr indent="0" lvl="0" marL="0" rtl="0" algn="l">
              <a:spcBef>
                <a:spcPts val="1200"/>
              </a:spcBef>
              <a:spcAft>
                <a:spcPts val="0"/>
              </a:spcAft>
              <a:buNone/>
            </a:pPr>
            <a:r>
              <a:t/>
            </a:r>
            <a:endParaRPr i="1"/>
          </a:p>
          <a:p>
            <a:pPr indent="0" lvl="0" marL="0" rtl="0" algn="l">
              <a:spcBef>
                <a:spcPts val="1200"/>
              </a:spcBef>
              <a:spcAft>
                <a:spcPts val="1200"/>
              </a:spcAft>
              <a:buNone/>
            </a:pPr>
            <a:r>
              <a:t/>
            </a:r>
            <a:endParaRPr i="1"/>
          </a:p>
        </p:txBody>
      </p:sp>
      <p:pic>
        <p:nvPicPr>
          <p:cNvPr id="289" name="Google Shape;289;p45"/>
          <p:cNvPicPr preferRelativeResize="0"/>
          <p:nvPr/>
        </p:nvPicPr>
        <p:blipFill>
          <a:blip r:embed="rId3">
            <a:alphaModFix/>
          </a:blip>
          <a:stretch>
            <a:fillRect/>
          </a:stretch>
        </p:blipFill>
        <p:spPr>
          <a:xfrm>
            <a:off x="311700" y="1696048"/>
            <a:ext cx="7353301" cy="2406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t/>
            </a:r>
            <a:endParaRPr/>
          </a:p>
        </p:txBody>
      </p:sp>
      <p:sp>
        <p:nvSpPr>
          <p:cNvPr id="295" name="Google Shape;295;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1"/>
                </a:solidFill>
              </a:rPr>
              <a:t>Feature Interaction Learning</a:t>
            </a:r>
            <a:r>
              <a:rPr lang="en">
                <a:solidFill>
                  <a:schemeClr val="dk1"/>
                </a:solidFill>
              </a:rPr>
              <a:t>:</a:t>
            </a:r>
            <a:endParaRPr>
              <a:solidFill>
                <a:schemeClr val="dk1"/>
              </a:solidFill>
            </a:endParaRPr>
          </a:p>
          <a:p>
            <a:pPr indent="-342900" lvl="0" marL="457200" rtl="0" algn="l">
              <a:spcBef>
                <a:spcPts val="1200"/>
              </a:spcBef>
              <a:spcAft>
                <a:spcPts val="0"/>
              </a:spcAft>
              <a:buSzPts val="1800"/>
              <a:buFont typeface="Arial"/>
              <a:buChar char="●"/>
            </a:pPr>
            <a:r>
              <a:rPr lang="en">
                <a:highlight>
                  <a:schemeClr val="lt1"/>
                </a:highlight>
                <a:latin typeface="Arial"/>
                <a:ea typeface="Arial"/>
                <a:cs typeface="Arial"/>
                <a:sym typeface="Arial"/>
              </a:rPr>
              <a:t>Performs one-hot encoding on categorical fields and compresses them using corresponding embedding layers</a:t>
            </a:r>
            <a:endParaRPr>
              <a:highlight>
                <a:schemeClr val="lt1"/>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
                <a:highlight>
                  <a:schemeClr val="lt1"/>
                </a:highlight>
                <a:latin typeface="Arial"/>
                <a:ea typeface="Arial"/>
                <a:cs typeface="Arial"/>
                <a:sym typeface="Arial"/>
              </a:rPr>
              <a:t>Defines the Deep Neural Network (DNN) and Compressed Interaction Network (CIN) architectures using TensorFlow.</a:t>
            </a:r>
            <a:endParaRPr>
              <a:highlight>
                <a:schemeClr val="lt1"/>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
                <a:highlight>
                  <a:schemeClr val="lt1"/>
                </a:highlight>
                <a:latin typeface="Arial"/>
                <a:ea typeface="Arial"/>
                <a:cs typeface="Arial"/>
                <a:sym typeface="Arial"/>
              </a:rPr>
              <a:t>Trains a combined model on the embedded features as input.</a:t>
            </a:r>
            <a:endParaRPr>
              <a:highlight>
                <a:schemeClr val="lt1"/>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
                <a:highlight>
                  <a:schemeClr val="lt1"/>
                </a:highlight>
                <a:latin typeface="Arial"/>
                <a:ea typeface="Arial"/>
                <a:cs typeface="Arial"/>
                <a:sym typeface="Arial"/>
              </a:rPr>
              <a:t>Evaluates the model's performance using Root Mean Squared Error (RMSE) and Mean Absolute Error (MAE) and predicts quality of service (qos) for test data.</a:t>
            </a:r>
            <a:endParaRPr>
              <a:solidFill>
                <a:schemeClr val="dk2"/>
              </a:solidFill>
              <a:highlight>
                <a:srgbClr val="FFFFF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pic>
        <p:nvPicPr>
          <p:cNvPr id="301" name="Google Shape;301;p47"/>
          <p:cNvPicPr preferRelativeResize="0"/>
          <p:nvPr/>
        </p:nvPicPr>
        <p:blipFill>
          <a:blip r:embed="rId3">
            <a:alphaModFix/>
          </a:blip>
          <a:stretch>
            <a:fillRect/>
          </a:stretch>
        </p:blipFill>
        <p:spPr>
          <a:xfrm>
            <a:off x="814575" y="1135475"/>
            <a:ext cx="6811450" cy="27357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a:t>
            </a:r>
            <a:r>
              <a:rPr lang="en"/>
              <a:t>Architecture</a:t>
            </a:r>
            <a:r>
              <a:rPr lang="en"/>
              <a:t>:</a:t>
            </a:r>
            <a:endParaRPr/>
          </a:p>
        </p:txBody>
      </p:sp>
      <p:sp>
        <p:nvSpPr>
          <p:cNvPr id="307" name="Google Shape;307;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CIN:</a:t>
            </a:r>
            <a:endParaRPr/>
          </a:p>
          <a:p>
            <a:pPr indent="-342900" lvl="0" marL="457200" rtl="0" algn="l">
              <a:spcBef>
                <a:spcPts val="1200"/>
              </a:spcBef>
              <a:spcAft>
                <a:spcPts val="0"/>
              </a:spcAft>
              <a:buSzPts val="1800"/>
              <a:buChar char="●"/>
            </a:pPr>
            <a:r>
              <a:rPr lang="en"/>
              <a:t>Data with a specific input dimension are received by the input layer.</a:t>
            </a:r>
            <a:endParaRPr/>
          </a:p>
          <a:p>
            <a:pPr indent="-342900" lvl="0" marL="457200" rtl="0" algn="l">
              <a:spcBef>
                <a:spcPts val="0"/>
              </a:spcBef>
              <a:spcAft>
                <a:spcPts val="0"/>
              </a:spcAft>
              <a:buSzPts val="1800"/>
              <a:buChar char="●"/>
            </a:pPr>
            <a:r>
              <a:rPr lang="en"/>
              <a:t>The input features are converted into low-dimensional embeddings using a dense layer with ReLU activation. </a:t>
            </a:r>
            <a:endParaRPr/>
          </a:p>
          <a:p>
            <a:pPr indent="-342900" lvl="0" marL="457200" rtl="0" algn="l">
              <a:spcBef>
                <a:spcPts val="0"/>
              </a:spcBef>
              <a:spcAft>
                <a:spcPts val="0"/>
              </a:spcAft>
              <a:buSzPts val="1800"/>
              <a:buChar char="●"/>
            </a:pPr>
            <a:r>
              <a:rPr lang="en"/>
              <a:t> Iteratively, a number of hidden layers are constructed, each one made up of a number of feature maps that are concatenated to produce interactions. </a:t>
            </a:r>
            <a:endParaRPr/>
          </a:p>
          <a:p>
            <a:pPr indent="-342900" lvl="0" marL="457200" rtl="0" algn="l">
              <a:spcBef>
                <a:spcPts val="0"/>
              </a:spcBef>
              <a:spcAft>
                <a:spcPts val="0"/>
              </a:spcAft>
              <a:buSzPts val="1800"/>
              <a:buChar char="●"/>
            </a:pPr>
            <a:r>
              <a:rPr lang="en"/>
              <a:t>Binary predictions are produced via a dense layer with sigmoid activation in the output layer.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Architecture:</a:t>
            </a:r>
            <a:endParaRPr/>
          </a:p>
          <a:p>
            <a:pPr indent="0" lvl="0" marL="0" rtl="0" algn="l">
              <a:spcBef>
                <a:spcPts val="0"/>
              </a:spcBef>
              <a:spcAft>
                <a:spcPts val="0"/>
              </a:spcAft>
              <a:buNone/>
            </a:pPr>
            <a:r>
              <a:t/>
            </a:r>
            <a:endParaRPr/>
          </a:p>
        </p:txBody>
      </p:sp>
      <p:sp>
        <p:nvSpPr>
          <p:cNvPr id="313" name="Google Shape;313;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DNN:</a:t>
            </a:r>
            <a:endParaRPr/>
          </a:p>
          <a:p>
            <a:pPr indent="-342900" lvl="0" marL="457200" rtl="0" algn="l">
              <a:spcBef>
                <a:spcPts val="1200"/>
              </a:spcBef>
              <a:spcAft>
                <a:spcPts val="0"/>
              </a:spcAft>
              <a:buSzPts val="1800"/>
              <a:buChar char="●"/>
            </a:pPr>
            <a:r>
              <a:rPr lang="en"/>
              <a:t>Three layers make up the DNN.</a:t>
            </a:r>
            <a:endParaRPr/>
          </a:p>
          <a:p>
            <a:pPr indent="-342900" lvl="0" marL="457200" rtl="0" algn="l">
              <a:spcBef>
                <a:spcPts val="0"/>
              </a:spcBef>
              <a:spcAft>
                <a:spcPts val="0"/>
              </a:spcAft>
              <a:buSzPts val="1800"/>
              <a:buChar char="●"/>
            </a:pPr>
            <a:r>
              <a:rPr lang="en"/>
              <a:t>The first layer has 128 neurons with the </a:t>
            </a:r>
            <a:r>
              <a:rPr lang="en"/>
              <a:t>ReLU</a:t>
            </a:r>
            <a:r>
              <a:rPr lang="en"/>
              <a:t> activation function.</a:t>
            </a:r>
            <a:endParaRPr/>
          </a:p>
          <a:p>
            <a:pPr indent="-342900" lvl="0" marL="457200" rtl="0" algn="l">
              <a:spcBef>
                <a:spcPts val="0"/>
              </a:spcBef>
              <a:spcAft>
                <a:spcPts val="0"/>
              </a:spcAft>
              <a:buSzPts val="1800"/>
              <a:buChar char="●"/>
            </a:pPr>
            <a:r>
              <a:rPr lang="en"/>
              <a:t>The second layer has 64 neurons.</a:t>
            </a:r>
            <a:endParaRPr/>
          </a:p>
          <a:p>
            <a:pPr indent="-342900" lvl="0" marL="457200" rtl="0" algn="l">
              <a:spcBef>
                <a:spcPts val="0"/>
              </a:spcBef>
              <a:spcAft>
                <a:spcPts val="0"/>
              </a:spcAft>
              <a:buSzPts val="1800"/>
              <a:buChar char="●"/>
            </a:pPr>
            <a:r>
              <a:rPr lang="en"/>
              <a:t>The number of neurons in the output layer is 1.</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DNN and CIN</a:t>
            </a:r>
            <a:endParaRPr/>
          </a:p>
        </p:txBody>
      </p:sp>
      <p:pic>
        <p:nvPicPr>
          <p:cNvPr id="319" name="Google Shape;319;p50"/>
          <p:cNvPicPr preferRelativeResize="0"/>
          <p:nvPr/>
        </p:nvPicPr>
        <p:blipFill>
          <a:blip r:embed="rId3">
            <a:alphaModFix/>
          </a:blip>
          <a:stretch>
            <a:fillRect/>
          </a:stretch>
        </p:blipFill>
        <p:spPr>
          <a:xfrm>
            <a:off x="1300175" y="1160675"/>
            <a:ext cx="5495750" cy="3044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Behind the scene CIN</a:t>
            </a:r>
            <a:endParaRPr/>
          </a:p>
        </p:txBody>
      </p:sp>
      <p:pic>
        <p:nvPicPr>
          <p:cNvPr id="325" name="Google Shape;325;p51"/>
          <p:cNvPicPr preferRelativeResize="0"/>
          <p:nvPr/>
        </p:nvPicPr>
        <p:blipFill>
          <a:blip r:embed="rId3">
            <a:alphaModFix/>
          </a:blip>
          <a:stretch>
            <a:fillRect/>
          </a:stretch>
        </p:blipFill>
        <p:spPr>
          <a:xfrm>
            <a:off x="1405550" y="1103125"/>
            <a:ext cx="4817525" cy="344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1200"/>
              </a:spcBef>
              <a:spcAft>
                <a:spcPts val="0"/>
              </a:spcAft>
              <a:buClr>
                <a:schemeClr val="dk1"/>
              </a:buClr>
              <a:buSzPct val="100000"/>
              <a:buChar char="●"/>
            </a:pPr>
            <a:r>
              <a:rPr b="1" lang="en" sz="5600">
                <a:solidFill>
                  <a:schemeClr val="dk1"/>
                </a:solidFill>
              </a:rPr>
              <a:t>Deep Collaborative Filtering-based Approach for Context-aware IoT Service Recommendation</a:t>
            </a:r>
            <a:endParaRPr b="1" sz="5600">
              <a:solidFill>
                <a:schemeClr val="dk1"/>
              </a:solidFill>
            </a:endParaRPr>
          </a:p>
          <a:p>
            <a:pPr indent="0" lvl="0" marL="457200" rtl="0" algn="l">
              <a:spcBef>
                <a:spcPts val="1200"/>
              </a:spcBef>
              <a:spcAft>
                <a:spcPts val="0"/>
              </a:spcAft>
              <a:buNone/>
            </a:pPr>
            <a:r>
              <a:rPr lang="en" sz="5600"/>
              <a:t>This approach uses deep collaborative filtering techniques to recommend Internet of Things (IoT) services to users, taking into account contextual factors such as time and location.</a:t>
            </a:r>
            <a:endParaRPr sz="5600">
              <a:solidFill>
                <a:schemeClr val="dk1"/>
              </a:solidFill>
            </a:endParaRPr>
          </a:p>
          <a:p>
            <a:pPr indent="-317500" lvl="0" marL="457200" rtl="0" algn="l">
              <a:spcBef>
                <a:spcPts val="1200"/>
              </a:spcBef>
              <a:spcAft>
                <a:spcPts val="0"/>
              </a:spcAft>
              <a:buClr>
                <a:schemeClr val="dk1"/>
              </a:buClr>
              <a:buSzPct val="100000"/>
              <a:buChar char="●"/>
            </a:pPr>
            <a:r>
              <a:rPr b="1" lang="en" sz="5600">
                <a:solidFill>
                  <a:schemeClr val="dk1"/>
                </a:solidFill>
              </a:rPr>
              <a:t>Location-Aware Feature Interaction Learning for Web Service Recommendation:</a:t>
            </a:r>
            <a:endParaRPr b="1" sz="5600">
              <a:solidFill>
                <a:schemeClr val="dk1"/>
              </a:solidFill>
            </a:endParaRPr>
          </a:p>
          <a:p>
            <a:pPr indent="0" lvl="0" marL="457200" rtl="0" algn="l">
              <a:spcBef>
                <a:spcPts val="1200"/>
              </a:spcBef>
              <a:spcAft>
                <a:spcPts val="0"/>
              </a:spcAft>
              <a:buNone/>
            </a:pPr>
            <a:r>
              <a:rPr lang="en" sz="5600"/>
              <a:t>Web services encapsulate application functionality and make themselves reachable via defined interfaces, enabling interoperable machine-to-machine communications via networks. This body of work sheds light on using Web services as fundamental software building blocks in service computing.</a:t>
            </a:r>
            <a:endParaRPr sz="5600"/>
          </a:p>
          <a:p>
            <a:pPr indent="-317500" lvl="0" marL="457200" rtl="0" algn="l">
              <a:spcBef>
                <a:spcPts val="1200"/>
              </a:spcBef>
              <a:spcAft>
                <a:spcPts val="0"/>
              </a:spcAft>
              <a:buClr>
                <a:schemeClr val="dk1"/>
              </a:buClr>
              <a:buSzPct val="100000"/>
              <a:buChar char="●"/>
            </a:pPr>
            <a:r>
              <a:rPr b="1" lang="en" sz="5600">
                <a:solidFill>
                  <a:schemeClr val="dk1"/>
                </a:solidFill>
              </a:rPr>
              <a:t>Incorporating User, Topic, and Service Related Latent Factors into Web Service Recommendation:</a:t>
            </a:r>
            <a:endParaRPr b="1" sz="5600">
              <a:solidFill>
                <a:schemeClr val="dk1"/>
              </a:solidFill>
            </a:endParaRPr>
          </a:p>
          <a:p>
            <a:pPr indent="0" lvl="0" marL="457200" rtl="0" algn="l">
              <a:spcBef>
                <a:spcPts val="1200"/>
              </a:spcBef>
              <a:spcAft>
                <a:spcPts val="0"/>
              </a:spcAft>
              <a:buNone/>
            </a:pPr>
            <a:r>
              <a:rPr lang="en" sz="5600"/>
              <a:t>This approach focuses on utilizing machine learning approaches to recommend online services to consumers, based on both past usage statistics and service descriptions, in order to get beyond the problems associated with CF-based service recommendation strategies.</a:t>
            </a:r>
            <a:endParaRPr sz="5600"/>
          </a:p>
          <a:p>
            <a:pPr indent="0" lvl="0" marL="457200" rtl="0" algn="l">
              <a:spcBef>
                <a:spcPts val="1200"/>
              </a:spcBef>
              <a:spcAft>
                <a:spcPts val="0"/>
              </a:spcAft>
              <a:buClr>
                <a:schemeClr val="dk1"/>
              </a:buClr>
              <a:buSzPct val="100000"/>
              <a:buFont typeface="Arial"/>
              <a:buNone/>
            </a:pPr>
            <a:r>
              <a:t/>
            </a:r>
            <a:endParaRPr b="1" i="1" sz="1100">
              <a:solidFill>
                <a:schemeClr val="dk1"/>
              </a:solidFill>
            </a:endParaRPr>
          </a:p>
          <a:p>
            <a:pPr indent="0" lvl="0" marL="457200" rtl="0" algn="l">
              <a:spcBef>
                <a:spcPts val="1200"/>
              </a:spcBef>
              <a:spcAft>
                <a:spcPts val="0"/>
              </a:spcAft>
              <a:buNone/>
            </a:pPr>
            <a:r>
              <a:t/>
            </a:r>
            <a:endParaRPr b="1" i="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331" name="Google Shape;331;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1"/>
                </a:solidFill>
              </a:rPr>
              <a:t>Recommendation</a:t>
            </a:r>
            <a:endParaRPr sz="1800">
              <a:solidFill>
                <a:schemeClr val="dk1"/>
              </a:solidFill>
            </a:endParaRPr>
          </a:p>
          <a:p>
            <a:pPr indent="-342900" lvl="0" marL="457200" rtl="0" algn="l">
              <a:spcBef>
                <a:spcPts val="1200"/>
              </a:spcBef>
              <a:spcAft>
                <a:spcPts val="0"/>
              </a:spcAft>
              <a:buSzPts val="1800"/>
              <a:buChar char="●"/>
            </a:pPr>
            <a:r>
              <a:rPr lang="en"/>
              <a:t>Accepts the 'top k' argument to choose the number of top services.</a:t>
            </a:r>
            <a:endParaRPr/>
          </a:p>
          <a:p>
            <a:pPr indent="-342900" lvl="0" marL="457200" rtl="0" algn="l">
              <a:spcBef>
                <a:spcPts val="0"/>
              </a:spcBef>
              <a:spcAft>
                <a:spcPts val="0"/>
              </a:spcAft>
              <a:buSzPts val="1800"/>
              <a:buChar char="●"/>
            </a:pPr>
            <a:r>
              <a:rPr lang="en"/>
              <a:t>Loads the data from pickle file .</a:t>
            </a:r>
            <a:endParaRPr/>
          </a:p>
          <a:p>
            <a:pPr indent="-342900" lvl="0" marL="457200" rtl="0" algn="l">
              <a:spcBef>
                <a:spcPts val="0"/>
              </a:spcBef>
              <a:spcAft>
                <a:spcPts val="0"/>
              </a:spcAft>
              <a:buSzPts val="1800"/>
              <a:buChar char="●"/>
            </a:pPr>
            <a:r>
              <a:rPr lang="en"/>
              <a:t>The top k services with the lowest expected QoS values are chosen.</a:t>
            </a:r>
            <a:endParaRPr/>
          </a:p>
          <a:p>
            <a:pPr indent="-342900" lvl="0" marL="457200" rtl="0" algn="l">
              <a:spcBef>
                <a:spcPts val="0"/>
              </a:spcBef>
              <a:spcAft>
                <a:spcPts val="0"/>
              </a:spcAft>
              <a:buSzPts val="1800"/>
              <a:buChar char="●"/>
            </a:pPr>
            <a:r>
              <a:rPr lang="en"/>
              <a:t>Prints the selected services.</a:t>
            </a:r>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pic>
        <p:nvPicPr>
          <p:cNvPr id="337" name="Google Shape;337;p53"/>
          <p:cNvPicPr preferRelativeResize="0"/>
          <p:nvPr/>
        </p:nvPicPr>
        <p:blipFill>
          <a:blip r:embed="rId3">
            <a:alphaModFix/>
          </a:blip>
          <a:stretch>
            <a:fillRect/>
          </a:stretch>
        </p:blipFill>
        <p:spPr>
          <a:xfrm>
            <a:off x="311700" y="1017800"/>
            <a:ext cx="5995500" cy="3216399"/>
          </a:xfrm>
          <a:prstGeom prst="rect">
            <a:avLst/>
          </a:prstGeom>
          <a:noFill/>
          <a:ln>
            <a:noFill/>
          </a:ln>
        </p:spPr>
      </p:pic>
      <p:sp>
        <p:nvSpPr>
          <p:cNvPr id="338" name="Google Shape;338;p53"/>
          <p:cNvSpPr txBox="1"/>
          <p:nvPr/>
        </p:nvSpPr>
        <p:spPr>
          <a:xfrm>
            <a:off x="6889025" y="1489525"/>
            <a:ext cx="1943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Roboto"/>
                <a:ea typeface="Roboto"/>
                <a:cs typeface="Roboto"/>
                <a:sym typeface="Roboto"/>
              </a:rPr>
              <a:t>After running the code for little over 28 hours we were able to </a:t>
            </a:r>
            <a:r>
              <a:rPr i="1" lang="en">
                <a:latin typeface="Roboto"/>
                <a:ea typeface="Roboto"/>
                <a:cs typeface="Roboto"/>
                <a:sym typeface="Roboto"/>
              </a:rPr>
              <a:t>achieve</a:t>
            </a:r>
            <a:r>
              <a:rPr i="1" lang="en">
                <a:latin typeface="Roboto"/>
                <a:ea typeface="Roboto"/>
                <a:cs typeface="Roboto"/>
                <a:sym typeface="Roboto"/>
              </a:rPr>
              <a:t> a MAE and RMSE score of 0.4221 and 1.3365 </a:t>
            </a:r>
            <a:r>
              <a:rPr i="1" lang="en">
                <a:latin typeface="Roboto"/>
                <a:ea typeface="Roboto"/>
                <a:cs typeface="Roboto"/>
                <a:sym typeface="Roboto"/>
              </a:rPr>
              <a:t>respectively</a:t>
            </a:r>
            <a:r>
              <a:rPr i="1" lang="en">
                <a:latin typeface="Roboto"/>
                <a:ea typeface="Roboto"/>
                <a:cs typeface="Roboto"/>
                <a:sym typeface="Roboto"/>
              </a:rPr>
              <a:t> for a matrix density of 30%</a:t>
            </a:r>
            <a:endParaRPr i="1">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 with implementation</a:t>
            </a:r>
            <a:endParaRPr/>
          </a:p>
          <a:p>
            <a:pPr indent="0" lvl="0" marL="0" rtl="0" algn="l">
              <a:spcBef>
                <a:spcPts val="0"/>
              </a:spcBef>
              <a:spcAft>
                <a:spcPts val="0"/>
              </a:spcAft>
              <a:buNone/>
            </a:pPr>
            <a:r>
              <a:t/>
            </a:r>
            <a:endParaRPr/>
          </a:p>
        </p:txBody>
      </p:sp>
      <p:sp>
        <p:nvSpPr>
          <p:cNvPr id="344" name="Google Shape;344;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Get a better PC:</a:t>
            </a:r>
            <a:endParaRPr b="1"/>
          </a:p>
          <a:p>
            <a:pPr indent="0" lvl="0" marL="0" rtl="0" algn="l">
              <a:spcBef>
                <a:spcPts val="1200"/>
              </a:spcBef>
              <a:spcAft>
                <a:spcPts val="0"/>
              </a:spcAft>
              <a:buNone/>
            </a:pPr>
            <a:r>
              <a:rPr lang="en"/>
              <a:t>The current environment for the model to run seems insufficient.</a:t>
            </a:r>
            <a:endParaRPr/>
          </a:p>
          <a:p>
            <a:pPr indent="0" lvl="0" marL="0" rtl="0" algn="l">
              <a:spcBef>
                <a:spcPts val="1200"/>
              </a:spcBef>
              <a:spcAft>
                <a:spcPts val="0"/>
              </a:spcAft>
              <a:buNone/>
            </a:pPr>
            <a:r>
              <a:rPr b="1" lang="en"/>
              <a:t>Model Evaluation:</a:t>
            </a:r>
            <a:endParaRPr b="1"/>
          </a:p>
          <a:p>
            <a:pPr indent="0" lvl="0" marL="0" rtl="0" algn="l">
              <a:spcBef>
                <a:spcPts val="1200"/>
              </a:spcBef>
              <a:spcAft>
                <a:spcPts val="0"/>
              </a:spcAft>
              <a:buNone/>
            </a:pPr>
            <a:r>
              <a:rPr lang="en" sz="1600"/>
              <a:t>The model’s accuracy can be </a:t>
            </a:r>
            <a:r>
              <a:rPr lang="en" sz="1600"/>
              <a:t>improved</a:t>
            </a:r>
            <a:r>
              <a:rPr lang="en" sz="1600"/>
              <a:t> by training the model on a larger dataset. Refining the model’s accuracy in future would involve running and training the model on a system with higher specs.</a:t>
            </a:r>
            <a:endParaRPr sz="1600"/>
          </a:p>
          <a:p>
            <a:pPr indent="0" lvl="0" marL="0" rtl="0" algn="l">
              <a:spcBef>
                <a:spcPts val="1200"/>
              </a:spcBef>
              <a:spcAft>
                <a:spcPts val="0"/>
              </a:spcAft>
              <a:buNone/>
            </a:pPr>
            <a:r>
              <a:rPr b="1" lang="en"/>
              <a:t>Optimization:</a:t>
            </a:r>
            <a:endParaRPr b="1"/>
          </a:p>
          <a:p>
            <a:pPr indent="-330200" lvl="0" marL="457200" rtl="0" algn="l">
              <a:spcBef>
                <a:spcPts val="1200"/>
              </a:spcBef>
              <a:spcAft>
                <a:spcPts val="0"/>
              </a:spcAft>
              <a:buSzPts val="1600"/>
              <a:buChar char="●"/>
            </a:pPr>
            <a:r>
              <a:rPr lang="en" sz="1600"/>
              <a:t>The run time could be improved by introducing pyspark instead of pandas.</a:t>
            </a:r>
            <a:endParaRPr sz="1600"/>
          </a:p>
          <a:p>
            <a:pPr indent="-330200" lvl="0" marL="457200" rtl="0" algn="l">
              <a:spcBef>
                <a:spcPts val="0"/>
              </a:spcBef>
              <a:spcAft>
                <a:spcPts val="0"/>
              </a:spcAft>
              <a:buSzPts val="1600"/>
              <a:buChar char="●"/>
            </a:pPr>
            <a:r>
              <a:rPr lang="en" sz="1600"/>
              <a:t>The data could be divided into chunks and can be processed using threads.</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scope of improvement in the given paper</a:t>
            </a:r>
            <a:endParaRPr/>
          </a:p>
        </p:txBody>
      </p:sp>
      <p:sp>
        <p:nvSpPr>
          <p:cNvPr id="350" name="Google Shape;350;p55"/>
          <p:cNvSpPr txBox="1"/>
          <p:nvPr>
            <p:ph idx="1" type="body"/>
          </p:nvPr>
        </p:nvSpPr>
        <p:spPr>
          <a:xfrm>
            <a:off x="311700" y="11536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could potentially </a:t>
            </a:r>
            <a:r>
              <a:rPr lang="en"/>
              <a:t>evaluate/compute</a:t>
            </a:r>
            <a:r>
              <a:rPr lang="en"/>
              <a:t> the QoS value using the given data. This saves the </a:t>
            </a:r>
            <a:r>
              <a:rPr lang="en"/>
              <a:t>expense</a:t>
            </a:r>
            <a:r>
              <a:rPr lang="en"/>
              <a:t> of mining the data along with a QoS </a:t>
            </a:r>
            <a:r>
              <a:rPr lang="en"/>
              <a:t>attribute</a:t>
            </a:r>
            <a:r>
              <a:rPr lang="en"/>
              <a: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We could potentially eliminate a few location dimensions from </a:t>
            </a:r>
            <a:r>
              <a:rPr lang="en"/>
              <a:t>the</a:t>
            </a:r>
            <a:r>
              <a:rPr lang="en"/>
              <a:t> given data to reduce the cost of computation. We could possibly do this </a:t>
            </a:r>
            <a:r>
              <a:rPr lang="en"/>
              <a:t>using</a:t>
            </a:r>
            <a:r>
              <a:rPr lang="en"/>
              <a:t> methods like PCA to identify Principal </a:t>
            </a:r>
            <a:r>
              <a:rPr lang="en"/>
              <a:t>Components</a:t>
            </a:r>
            <a:r>
              <a:rPr lang="en"/>
              <a:t> of the given data.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56" name="Google Shape;356;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web service </a:t>
            </a:r>
            <a:r>
              <a:rPr lang="en"/>
              <a:t>recommendation</a:t>
            </a:r>
            <a:r>
              <a:rPr lang="en"/>
              <a:t> system is created that uses non functional features to recommend best services.</a:t>
            </a:r>
            <a:endParaRPr/>
          </a:p>
          <a:p>
            <a:pPr indent="-342900" lvl="0" marL="457200" rtl="0" algn="l">
              <a:spcBef>
                <a:spcPts val="0"/>
              </a:spcBef>
              <a:spcAft>
                <a:spcPts val="0"/>
              </a:spcAft>
              <a:buSzPts val="1800"/>
              <a:buChar char="●"/>
            </a:pPr>
            <a:r>
              <a:rPr lang="en"/>
              <a:t>The project </a:t>
            </a:r>
            <a:r>
              <a:rPr lang="en"/>
              <a:t>achieves</a:t>
            </a:r>
            <a:r>
              <a:rPr lang="en"/>
              <a:t> it results in three steps.</a:t>
            </a:r>
            <a:endParaRPr/>
          </a:p>
          <a:p>
            <a:pPr indent="-342900" lvl="0" marL="457200" rtl="0" algn="l">
              <a:spcBef>
                <a:spcPts val="0"/>
              </a:spcBef>
              <a:spcAft>
                <a:spcPts val="0"/>
              </a:spcAft>
              <a:buSzPts val="1800"/>
              <a:buChar char="●"/>
            </a:pPr>
            <a:r>
              <a:rPr lang="en"/>
              <a:t>The feature interaction learning component uses DNN and CIN to predict missing QoS values.</a:t>
            </a:r>
            <a:endParaRPr/>
          </a:p>
          <a:p>
            <a:pPr indent="-342900" lvl="0" marL="457200" rtl="0" algn="l">
              <a:spcBef>
                <a:spcPts val="0"/>
              </a:spcBef>
              <a:spcAft>
                <a:spcPts val="0"/>
              </a:spcAft>
              <a:buSzPts val="1800"/>
              <a:buChar char="●"/>
            </a:pPr>
            <a:r>
              <a:rPr lang="en"/>
              <a:t>Considering that the </a:t>
            </a:r>
            <a:r>
              <a:rPr lang="en"/>
              <a:t>web services</a:t>
            </a:r>
            <a:r>
              <a:rPr lang="en"/>
              <a:t> used as input in the test data are of </a:t>
            </a:r>
            <a:r>
              <a:rPr lang="en"/>
              <a:t>different</a:t>
            </a:r>
            <a:r>
              <a:rPr lang="en"/>
              <a:t> origin,the best web service is recommended by sorting the QoS values and returning the web services with </a:t>
            </a:r>
            <a:r>
              <a:rPr lang="en"/>
              <a:t>hughes</a:t>
            </a:r>
            <a:r>
              <a:rPr lang="en"/>
              <a:t> QoS values.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7"/>
          <p:cNvSpPr txBox="1"/>
          <p:nvPr>
            <p:ph idx="1" type="body"/>
          </p:nvPr>
        </p:nvSpPr>
        <p:spPr>
          <a:xfrm>
            <a:off x="1424400" y="1830275"/>
            <a:ext cx="5998800" cy="598800"/>
          </a:xfrm>
          <a:prstGeom prst="rect">
            <a:avLst/>
          </a:prstGeom>
        </p:spPr>
        <p:txBody>
          <a:bodyPr anchorCtr="0" anchor="ctr" bIns="91425" lIns="91425" spcFirstLastPara="1" rIns="91425" wrap="square" tIns="91425">
            <a:noAutofit/>
          </a:bodyPr>
          <a:lstStyle/>
          <a:p>
            <a:pPr indent="457200" lvl="0" marL="1371600" rtl="0" algn="l">
              <a:spcBef>
                <a:spcPts val="0"/>
              </a:spcBef>
              <a:spcAft>
                <a:spcPts val="0"/>
              </a:spcAft>
              <a:buNone/>
            </a:pPr>
            <a:r>
              <a:rPr lang="en" sz="3600"/>
              <a:t>Thank you !</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1300">
                <a:latin typeface="Lato"/>
                <a:ea typeface="Lato"/>
                <a:cs typeface="Lato"/>
                <a:sym typeface="Lato"/>
              </a:rPr>
              <a:t>I</a:t>
            </a:r>
            <a:r>
              <a:rPr b="1" lang="en" sz="1500">
                <a:latin typeface="Lato"/>
                <a:ea typeface="Lato"/>
                <a:cs typeface="Lato"/>
                <a:sym typeface="Lato"/>
              </a:rPr>
              <a:t>ncorporating User, Topic, and Service Related Latent Factors into Web Service Recommendation:</a:t>
            </a:r>
            <a:endParaRPr b="1" sz="1500">
              <a:latin typeface="Lato"/>
              <a:ea typeface="Lato"/>
              <a:cs typeface="Lato"/>
              <a:sym typeface="Lato"/>
            </a:endParaRPr>
          </a:p>
          <a:p>
            <a:pPr indent="0" lvl="0" marL="0" rtl="0" algn="l">
              <a:lnSpc>
                <a:spcPct val="115000"/>
              </a:lnSpc>
              <a:spcBef>
                <a:spcPts val="1200"/>
              </a:spcBef>
              <a:spcAft>
                <a:spcPts val="1200"/>
              </a:spcAft>
              <a:buNone/>
            </a:pPr>
            <a:r>
              <a:rPr b="1" lang="en" sz="1500">
                <a:latin typeface="Lato"/>
                <a:ea typeface="Lato"/>
                <a:cs typeface="Lato"/>
                <a:sym typeface="Lato"/>
              </a:rPr>
              <a:t>Background</a:t>
            </a:r>
            <a:endParaRPr b="1" sz="1500">
              <a:latin typeface="Lato"/>
              <a:ea typeface="Lato"/>
              <a:cs typeface="Lato"/>
              <a:sym typeface="Lato"/>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solidFill>
                  <a:srgbClr val="000000"/>
                </a:solidFill>
              </a:rPr>
              <a:t>Web services are more flexible and convenient way in delivering business, Customer interaction and exchange of data over the web.</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As a result, during the past ten years, both the number of online services and the size of their user bases have rapidly risen. </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This drives service recommendations to actively advise interesting web services to users, facilitating service discovery and better user experience.</a:t>
            </a:r>
            <a:endParaRPr sz="1400">
              <a:solidFill>
                <a:srgbClr val="000000"/>
              </a:solidFill>
            </a:endParaRPr>
          </a:p>
          <a:p>
            <a:pPr indent="-317500" lvl="0" marL="457200" rtl="0" algn="just">
              <a:spcBef>
                <a:spcPts val="0"/>
              </a:spcBef>
              <a:spcAft>
                <a:spcPts val="0"/>
              </a:spcAft>
              <a:buClr>
                <a:srgbClr val="000000"/>
              </a:buClr>
              <a:buSzPts val="1400"/>
              <a:buChar char="●"/>
            </a:pPr>
            <a:r>
              <a:rPr lang="en" sz="1400">
                <a:solidFill>
                  <a:srgbClr val="000000"/>
                </a:solidFill>
              </a:rPr>
              <a:t>Ex:- Macbook Search</a:t>
            </a:r>
            <a:endParaRPr sz="1400">
              <a:solidFill>
                <a:srgbClr val="000000"/>
              </a:solidFill>
            </a:endParaRPr>
          </a:p>
          <a:p>
            <a:pPr indent="0" lvl="0" marL="457200" rtl="0" algn="just">
              <a:spcBef>
                <a:spcPts val="0"/>
              </a:spcBef>
              <a:spcAft>
                <a:spcPts val="0"/>
              </a:spcAft>
              <a:buNone/>
            </a:pPr>
            <a:r>
              <a:t/>
            </a:r>
            <a:endParaRPr sz="1400">
              <a:solidFill>
                <a:srgbClr val="000000"/>
              </a:solidFill>
            </a:endParaRPr>
          </a:p>
          <a:p>
            <a:pPr indent="0" lvl="0" marL="45720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p>
        </p:txBody>
      </p:sp>
      <p:pic>
        <p:nvPicPr>
          <p:cNvPr id="111" name="Google Shape;111;p17"/>
          <p:cNvPicPr preferRelativeResize="0"/>
          <p:nvPr/>
        </p:nvPicPr>
        <p:blipFill>
          <a:blip r:embed="rId3">
            <a:alphaModFix/>
          </a:blip>
          <a:stretch>
            <a:fillRect/>
          </a:stretch>
        </p:blipFill>
        <p:spPr>
          <a:xfrm>
            <a:off x="5842175" y="2738975"/>
            <a:ext cx="2919843" cy="1745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372725"/>
            <a:ext cx="8520600" cy="85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latin typeface="Lato"/>
                <a:ea typeface="Lato"/>
                <a:cs typeface="Lato"/>
                <a:sym typeface="Lato"/>
              </a:rPr>
              <a:t>I</a:t>
            </a:r>
            <a:r>
              <a:rPr b="1" lang="en" sz="1500">
                <a:latin typeface="Lato"/>
                <a:ea typeface="Lato"/>
                <a:cs typeface="Lato"/>
                <a:sym typeface="Lato"/>
              </a:rPr>
              <a:t>ncorporating User, Topic, and Service Related Latent Factors into Web Service Recommendation:</a:t>
            </a:r>
            <a:endParaRPr b="1" sz="1500">
              <a:latin typeface="Lato"/>
              <a:ea typeface="Lato"/>
              <a:cs typeface="Lato"/>
              <a:sym typeface="Lato"/>
            </a:endParaRPr>
          </a:p>
          <a:p>
            <a:pPr indent="0" lvl="0" marL="0" rtl="0" algn="l">
              <a:lnSpc>
                <a:spcPct val="115000"/>
              </a:lnSpc>
              <a:spcBef>
                <a:spcPts val="1200"/>
              </a:spcBef>
              <a:spcAft>
                <a:spcPts val="1200"/>
              </a:spcAft>
              <a:buNone/>
            </a:pPr>
            <a:r>
              <a:rPr lang="en" sz="1400">
                <a:latin typeface="Lato"/>
                <a:ea typeface="Lato"/>
                <a:cs typeface="Lato"/>
                <a:sym typeface="Lato"/>
              </a:rPr>
              <a:t>Motivation</a:t>
            </a:r>
            <a:endParaRPr sz="1400">
              <a:latin typeface="Lato"/>
              <a:ea typeface="Lato"/>
              <a:cs typeface="Lato"/>
              <a:sym typeface="Lato"/>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23850" lvl="0" marL="457200" rtl="0" algn="l">
              <a:lnSpc>
                <a:spcPct val="150000"/>
              </a:lnSpc>
              <a:spcBef>
                <a:spcPts val="0"/>
              </a:spcBef>
              <a:spcAft>
                <a:spcPts val="0"/>
              </a:spcAft>
              <a:buClr>
                <a:schemeClr val="dk2"/>
              </a:buClr>
              <a:buSzPts val="1500"/>
              <a:buFont typeface="Roboto"/>
              <a:buChar char="●"/>
            </a:pPr>
            <a:r>
              <a:rPr lang="en" sz="1500">
                <a:latin typeface="Roboto"/>
                <a:ea typeface="Roboto"/>
                <a:cs typeface="Roboto"/>
                <a:sym typeface="Roboto"/>
              </a:rPr>
              <a:t>QoS-based recommendation methods use historical usage data to predict user preferences for services.</a:t>
            </a:r>
            <a:endParaRPr sz="1500">
              <a:latin typeface="Roboto"/>
              <a:ea typeface="Roboto"/>
              <a:cs typeface="Roboto"/>
              <a:sym typeface="Roboto"/>
            </a:endParaRPr>
          </a:p>
          <a:p>
            <a:pPr indent="-323850" lvl="0" marL="457200" rtl="0" algn="l">
              <a:lnSpc>
                <a:spcPct val="150000"/>
              </a:lnSpc>
              <a:spcBef>
                <a:spcPts val="0"/>
              </a:spcBef>
              <a:spcAft>
                <a:spcPts val="0"/>
              </a:spcAft>
              <a:buClr>
                <a:schemeClr val="dk2"/>
              </a:buClr>
              <a:buSzPts val="1500"/>
              <a:buFont typeface="Roboto"/>
              <a:buChar char="●"/>
            </a:pPr>
            <a:r>
              <a:rPr lang="en" sz="1500">
                <a:latin typeface="Roboto"/>
                <a:ea typeface="Roboto"/>
                <a:cs typeface="Roboto"/>
                <a:sym typeface="Roboto"/>
              </a:rPr>
              <a:t>Collaborative filtering is a commonly used technique in QoS-based recommendation, which relies on inter-user and service similarity.</a:t>
            </a:r>
            <a:endParaRPr sz="1500">
              <a:latin typeface="Roboto"/>
              <a:ea typeface="Roboto"/>
              <a:cs typeface="Roboto"/>
              <a:sym typeface="Roboto"/>
            </a:endParaRPr>
          </a:p>
          <a:p>
            <a:pPr indent="-323850" lvl="0" marL="457200" rtl="0" algn="l">
              <a:lnSpc>
                <a:spcPct val="150000"/>
              </a:lnSpc>
              <a:spcBef>
                <a:spcPts val="0"/>
              </a:spcBef>
              <a:spcAft>
                <a:spcPts val="0"/>
              </a:spcAft>
              <a:buClr>
                <a:schemeClr val="dk2"/>
              </a:buClr>
              <a:buSzPts val="1500"/>
              <a:buFont typeface="Roboto"/>
              <a:buChar char="●"/>
            </a:pPr>
            <a:r>
              <a:rPr lang="en" sz="1500">
                <a:latin typeface="Roboto"/>
                <a:ea typeface="Roboto"/>
                <a:cs typeface="Roboto"/>
                <a:sym typeface="Roboto"/>
              </a:rPr>
              <a:t>Whereas  </a:t>
            </a:r>
            <a:r>
              <a:rPr lang="en" sz="1500">
                <a:latin typeface="Roboto"/>
                <a:ea typeface="Roboto"/>
                <a:cs typeface="Roboto"/>
                <a:sym typeface="Roboto"/>
              </a:rPr>
              <a:t>the</a:t>
            </a:r>
            <a:r>
              <a:rPr lang="en" sz="1500">
                <a:latin typeface="Roboto"/>
                <a:ea typeface="Roboto"/>
                <a:cs typeface="Roboto"/>
                <a:sym typeface="Roboto"/>
              </a:rPr>
              <a:t> main focus is on incorporating user preferences, functional and non-functional aspects of services, and latent variables in a graphical model for recommendation.</a:t>
            </a:r>
            <a:endParaRPr sz="1500">
              <a:latin typeface="Roboto"/>
              <a:ea typeface="Roboto"/>
              <a:cs typeface="Roboto"/>
              <a:sym typeface="Roboto"/>
            </a:endParaRPr>
          </a:p>
          <a:p>
            <a:pPr indent="-323850" lvl="0" marL="457200" rtl="0" algn="l">
              <a:lnSpc>
                <a:spcPct val="150000"/>
              </a:lnSpc>
              <a:spcBef>
                <a:spcPts val="0"/>
              </a:spcBef>
              <a:spcAft>
                <a:spcPts val="0"/>
              </a:spcAft>
              <a:buClr>
                <a:schemeClr val="dk2"/>
              </a:buClr>
              <a:buSzPts val="1500"/>
              <a:buFont typeface="Roboto"/>
              <a:buChar char="●"/>
            </a:pPr>
            <a:r>
              <a:rPr lang="en" sz="1500">
                <a:latin typeface="Roboto"/>
                <a:ea typeface="Roboto"/>
                <a:cs typeface="Roboto"/>
                <a:sym typeface="Roboto"/>
              </a:rPr>
              <a:t>The proposed approach combines PMF and T</a:t>
            </a:r>
            <a:r>
              <a:rPr lang="en" sz="1500"/>
              <a:t>M</a:t>
            </a:r>
            <a:r>
              <a:rPr lang="en" sz="1500">
                <a:latin typeface="Roboto"/>
                <a:ea typeface="Roboto"/>
                <a:cs typeface="Roboto"/>
                <a:sym typeface="Roboto"/>
              </a:rPr>
              <a:t> with user-related, service-related, and topic-related latent variables.</a:t>
            </a:r>
            <a:endParaRPr sz="1500">
              <a:latin typeface="Roboto"/>
              <a:ea typeface="Roboto"/>
              <a:cs typeface="Roboto"/>
              <a:sym typeface="Roboto"/>
            </a:endParaRPr>
          </a:p>
          <a:p>
            <a:pPr indent="-323850" lvl="0" marL="457200" rtl="0" algn="l">
              <a:lnSpc>
                <a:spcPct val="150000"/>
              </a:lnSpc>
              <a:spcBef>
                <a:spcPts val="0"/>
              </a:spcBef>
              <a:spcAft>
                <a:spcPts val="0"/>
              </a:spcAft>
              <a:buClr>
                <a:schemeClr val="dk2"/>
              </a:buClr>
              <a:buSzPts val="1500"/>
              <a:buFont typeface="Roboto"/>
              <a:buChar char="●"/>
            </a:pPr>
            <a:r>
              <a:rPr lang="en" sz="1500">
                <a:latin typeface="Roboto"/>
                <a:ea typeface="Roboto"/>
                <a:cs typeface="Roboto"/>
                <a:sym typeface="Roboto"/>
              </a:rPr>
              <a:t>The model also takes both structured and unstructured textual descriptions of web services, along with historical usage data.</a:t>
            </a:r>
            <a:endParaRPr sz="15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Roboto"/>
              <a:buChar char="●"/>
            </a:pPr>
            <a:r>
              <a:rPr lang="en" sz="1600">
                <a:latin typeface="Roboto"/>
                <a:ea typeface="Roboto"/>
                <a:cs typeface="Roboto"/>
                <a:sym typeface="Roboto"/>
              </a:rPr>
              <a:t>Precisely</a:t>
            </a:r>
            <a:r>
              <a:rPr lang="en" sz="1600">
                <a:latin typeface="Roboto"/>
                <a:ea typeface="Roboto"/>
                <a:cs typeface="Roboto"/>
                <a:sym typeface="Roboto"/>
              </a:rPr>
              <a:t>, </a:t>
            </a:r>
            <a:r>
              <a:rPr lang="en" sz="1600"/>
              <a:t>this model is</a:t>
            </a:r>
            <a:r>
              <a:rPr lang="en" sz="1600">
                <a:latin typeface="Roboto"/>
                <a:ea typeface="Roboto"/>
                <a:cs typeface="Roboto"/>
                <a:sym typeface="Roboto"/>
              </a:rPr>
              <a:t> a combination of probabilistic matrix factorization and probabilistic topic modeling.</a:t>
            </a:r>
            <a:endParaRPr sz="1600">
              <a:latin typeface="Roboto"/>
              <a:ea typeface="Roboto"/>
              <a:cs typeface="Roboto"/>
              <a:sym typeface="Roboto"/>
            </a:endParaRPr>
          </a:p>
          <a:p>
            <a:pPr indent="-330200" lvl="0" marL="457200" rtl="0" algn="l">
              <a:lnSpc>
                <a:spcPct val="150000"/>
              </a:lnSpc>
              <a:spcBef>
                <a:spcPts val="0"/>
              </a:spcBef>
              <a:spcAft>
                <a:spcPts val="0"/>
              </a:spcAft>
              <a:buClr>
                <a:srgbClr val="374151"/>
              </a:buClr>
              <a:buSzPts val="1600"/>
              <a:buFont typeface="Roboto"/>
              <a:buChar char="●"/>
            </a:pPr>
            <a:r>
              <a:rPr lang="en" sz="1600"/>
              <a:t>Probabilistic matrix factorization:  It handles user-related and service-related latent factors in the recommendation process.</a:t>
            </a:r>
            <a:endParaRPr sz="1600"/>
          </a:p>
          <a:p>
            <a:pPr indent="-330200" lvl="0" marL="457200" rtl="0" algn="l">
              <a:lnSpc>
                <a:spcPct val="150000"/>
              </a:lnSpc>
              <a:spcBef>
                <a:spcPts val="0"/>
              </a:spcBef>
              <a:spcAft>
                <a:spcPts val="0"/>
              </a:spcAft>
              <a:buClr>
                <a:schemeClr val="dk1"/>
              </a:buClr>
              <a:buSzPts val="1600"/>
              <a:buFont typeface="Roboto"/>
              <a:buChar char="●"/>
            </a:pPr>
            <a:r>
              <a:rPr lang="en" sz="1600">
                <a:latin typeface="Roboto"/>
                <a:ea typeface="Roboto"/>
                <a:cs typeface="Roboto"/>
                <a:sym typeface="Roboto"/>
              </a:rPr>
              <a:t>Probabilistic topic modeling: It handles topic-related latent factors in the recommendation process.</a:t>
            </a:r>
            <a:endParaRPr sz="1600">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Char char="●"/>
            </a:pPr>
            <a:r>
              <a:rPr lang="en" sz="1600">
                <a:latin typeface="Roboto"/>
                <a:ea typeface="Roboto"/>
                <a:cs typeface="Roboto"/>
                <a:sym typeface="Roboto"/>
              </a:rPr>
              <a:t>To achieve high recommendation accuracy, latent factor models that comprises of user-related, service-related, and topic-related latent variables are used.</a:t>
            </a:r>
            <a:endParaRPr sz="1600">
              <a:latin typeface="Roboto"/>
              <a:ea typeface="Roboto"/>
              <a:cs typeface="Roboto"/>
              <a:sym typeface="Roboto"/>
            </a:endParaRPr>
          </a:p>
          <a:p>
            <a:pPr indent="0" lvl="0" marL="0" rtl="0" algn="just">
              <a:lnSpc>
                <a:spcPct val="150000"/>
              </a:lnSpc>
              <a:spcBef>
                <a:spcPts val="0"/>
              </a:spcBef>
              <a:spcAft>
                <a:spcPts val="0"/>
              </a:spcAft>
              <a:buNone/>
            </a:pPr>
            <a:r>
              <a:t/>
            </a:r>
            <a:endParaRPr sz="1600">
              <a:latin typeface="Arial"/>
              <a:ea typeface="Arial"/>
              <a:cs typeface="Arial"/>
              <a:sym typeface="Arial"/>
            </a:endParaRPr>
          </a:p>
          <a:p>
            <a:pPr indent="0" lvl="0" marL="0" rtl="0" algn="l">
              <a:lnSpc>
                <a:spcPct val="150000"/>
              </a:lnSpc>
              <a:spcBef>
                <a:spcPts val="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29" name="Google Shape;129;p20"/>
          <p:cNvSpPr txBox="1"/>
          <p:nvPr>
            <p:ph idx="1" type="body"/>
          </p:nvPr>
        </p:nvSpPr>
        <p:spPr>
          <a:xfrm>
            <a:off x="311700" y="1017725"/>
            <a:ext cx="8520600" cy="3855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sz="1500">
              <a:latin typeface="Arial"/>
              <a:ea typeface="Arial"/>
              <a:cs typeface="Arial"/>
              <a:sym typeface="Arial"/>
            </a:endParaRPr>
          </a:p>
          <a:p>
            <a:pPr indent="0" lvl="0" marL="0" rtl="0" algn="ctr">
              <a:spcBef>
                <a:spcPts val="0"/>
              </a:spcBef>
              <a:spcAft>
                <a:spcPts val="0"/>
              </a:spcAft>
              <a:buNone/>
            </a:pPr>
            <a:r>
              <a:t/>
            </a:r>
            <a:endParaRPr sz="1500">
              <a:latin typeface="Arial"/>
              <a:ea typeface="Arial"/>
              <a:cs typeface="Arial"/>
              <a:sym typeface="Arial"/>
            </a:endParaRPr>
          </a:p>
          <a:p>
            <a:pPr indent="0" lvl="0" marL="0" rtl="0" algn="ctr">
              <a:spcBef>
                <a:spcPts val="0"/>
              </a:spcBef>
              <a:spcAft>
                <a:spcPts val="0"/>
              </a:spcAft>
              <a:buNone/>
            </a:pPr>
            <a:r>
              <a:t/>
            </a:r>
            <a:endParaRPr sz="1500">
              <a:latin typeface="Arial"/>
              <a:ea typeface="Arial"/>
              <a:cs typeface="Arial"/>
              <a:sym typeface="Arial"/>
            </a:endParaRPr>
          </a:p>
          <a:p>
            <a:pPr indent="0" lvl="0" marL="0" rtl="0" algn="ctr">
              <a:spcBef>
                <a:spcPts val="0"/>
              </a:spcBef>
              <a:spcAft>
                <a:spcPts val="0"/>
              </a:spcAft>
              <a:buNone/>
            </a:pPr>
            <a:r>
              <a:rPr lang="en" sz="1500">
                <a:latin typeface="Arial"/>
                <a:ea typeface="Arial"/>
                <a:cs typeface="Arial"/>
                <a:sym typeface="Arial"/>
              </a:rPr>
              <a:t>PMF - TM Latent factors - Topic, Service, User related factors </a:t>
            </a:r>
            <a:endParaRPr/>
          </a:p>
        </p:txBody>
      </p:sp>
      <p:pic>
        <p:nvPicPr>
          <p:cNvPr id="130" name="Google Shape;130;p20"/>
          <p:cNvPicPr preferRelativeResize="0"/>
          <p:nvPr/>
        </p:nvPicPr>
        <p:blipFill>
          <a:blip r:embed="rId3">
            <a:alphaModFix/>
          </a:blip>
          <a:stretch>
            <a:fillRect/>
          </a:stretch>
        </p:blipFill>
        <p:spPr>
          <a:xfrm>
            <a:off x="1170500" y="1102975"/>
            <a:ext cx="6764225" cy="3262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36" name="Google Shape;136;p21"/>
          <p:cNvSpPr txBox="1"/>
          <p:nvPr>
            <p:ph idx="1" type="body"/>
          </p:nvPr>
        </p:nvSpPr>
        <p:spPr>
          <a:xfrm>
            <a:off x="311700" y="1349050"/>
            <a:ext cx="8520600" cy="31509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SzPts val="2000"/>
              <a:buChar char="●"/>
            </a:pPr>
            <a:r>
              <a:rPr lang="en" sz="1400"/>
              <a:t>A collection of web services in a web service repository or a UDDI service registry or programmable web that resides different web services.</a:t>
            </a:r>
            <a:endParaRPr sz="1400"/>
          </a:p>
          <a:p>
            <a:pPr indent="-355600" lvl="0" marL="457200" rtl="0" algn="l">
              <a:spcBef>
                <a:spcPts val="0"/>
              </a:spcBef>
              <a:spcAft>
                <a:spcPts val="0"/>
              </a:spcAft>
              <a:buSzPts val="2000"/>
              <a:buChar char="●"/>
            </a:pPr>
            <a:r>
              <a:rPr lang="en" sz="1400"/>
              <a:t>Each service may be related to multiple topics. For instance, a service that lists the closest hospitals and pharmacies together with driving instructions offers both medical and navigation functionalities.</a:t>
            </a:r>
            <a:endParaRPr sz="1400"/>
          </a:p>
          <a:p>
            <a:pPr indent="-355600" lvl="0" marL="457200" rtl="0" algn="just">
              <a:spcBef>
                <a:spcPts val="0"/>
              </a:spcBef>
              <a:spcAft>
                <a:spcPts val="0"/>
              </a:spcAft>
              <a:buSzPts val="2000"/>
              <a:buChar char="●"/>
            </a:pPr>
            <a:r>
              <a:rPr lang="en" sz="1400"/>
              <a:t>Users choose services from the repository based on three decision-making factors: topic, service-related factors  and user-related factors.</a:t>
            </a:r>
            <a:endParaRPr sz="1400">
              <a:highlight>
                <a:srgbClr val="F5F5F6"/>
              </a:highlight>
            </a:endParaRPr>
          </a:p>
          <a:p>
            <a:pPr indent="-355600" lvl="0" marL="457200" rtl="0" algn="just">
              <a:spcBef>
                <a:spcPts val="0"/>
              </a:spcBef>
              <a:spcAft>
                <a:spcPts val="0"/>
              </a:spcAft>
              <a:buSzPts val="2000"/>
              <a:buChar char="●"/>
            </a:pPr>
            <a:r>
              <a:rPr lang="en" sz="1400"/>
              <a:t>Topics are crucial in determining the functionality of a service, while service-related factors are less directly related to functionality</a:t>
            </a:r>
            <a:endParaRPr sz="1400">
              <a:highlight>
                <a:srgbClr val="F5F5F6"/>
              </a:highlight>
            </a:endParaRPr>
          </a:p>
          <a:p>
            <a:pPr indent="-355600" lvl="0" marL="457200" rtl="0" algn="just">
              <a:spcBef>
                <a:spcPts val="0"/>
              </a:spcBef>
              <a:spcAft>
                <a:spcPts val="0"/>
              </a:spcAft>
              <a:buSzPts val="2000"/>
              <a:buChar char="●"/>
            </a:pPr>
            <a:r>
              <a:rPr lang="en" sz="1400"/>
              <a:t>User-related factors are associated with user preferences and also influence service selection</a:t>
            </a:r>
            <a:endParaRPr sz="1400"/>
          </a:p>
          <a:p>
            <a:pPr indent="0" lvl="0" marL="0" rtl="0" algn="l">
              <a:spcBef>
                <a:spcPts val="0"/>
              </a:spcBef>
              <a:spcAft>
                <a:spcPts val="0"/>
              </a:spcAft>
              <a:buNone/>
            </a:pPr>
            <a:r>
              <a:t/>
            </a:r>
            <a:endParaRPr sz="1400">
              <a:highlight>
                <a:srgbClr val="F5F5F6"/>
              </a:highlight>
            </a:endParaRPr>
          </a:p>
          <a:p>
            <a:pPr indent="0" lvl="0" marL="457200" rtl="0" algn="l">
              <a:spcBef>
                <a:spcPts val="1200"/>
              </a:spcBef>
              <a:spcAft>
                <a:spcPts val="1200"/>
              </a:spcAft>
              <a:buNone/>
            </a:pPr>
            <a:r>
              <a:t/>
            </a:r>
            <a:endParaRPr sz="1400">
              <a:highlight>
                <a:srgbClr val="F7F7F8"/>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