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60" r:id="rId5"/>
    <p:sldId id="258" r:id="rId6"/>
    <p:sldId id="265" r:id="rId7"/>
    <p:sldId id="266"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13EF375-D2FD-436C-8F2C-A42EA28C05A0}">
          <p14:sldIdLst>
            <p14:sldId id="256"/>
            <p14:sldId id="257"/>
            <p14:sldId id="264"/>
            <p14:sldId id="260"/>
            <p14:sldId id="258"/>
            <p14:sldId id="265"/>
            <p14:sldId id="266"/>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C95FC-42CC-4934-8E58-67677F9766E6}" v="2" dt="2023-10-08T11:29:41.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BYASA KHANDAI" userId="5130577de45213a9" providerId="LiveId" clId="{9F0C95FC-42CC-4934-8E58-67677F9766E6}"/>
    <pc:docChg chg="undo custSel modSld">
      <pc:chgData name="DIBYASA KHANDAI" userId="5130577de45213a9" providerId="LiveId" clId="{9F0C95FC-42CC-4934-8E58-67677F9766E6}" dt="2023-10-08T12:35:14.036" v="2398" actId="20577"/>
      <pc:docMkLst>
        <pc:docMk/>
      </pc:docMkLst>
      <pc:sldChg chg="modSp mod">
        <pc:chgData name="DIBYASA KHANDAI" userId="5130577de45213a9" providerId="LiveId" clId="{9F0C95FC-42CC-4934-8E58-67677F9766E6}" dt="2023-10-08T12:35:14.036" v="2398" actId="20577"/>
        <pc:sldMkLst>
          <pc:docMk/>
          <pc:sldMk cId="2702280331" sldId="256"/>
        </pc:sldMkLst>
        <pc:spChg chg="mod">
          <ac:chgData name="DIBYASA KHANDAI" userId="5130577de45213a9" providerId="LiveId" clId="{9F0C95FC-42CC-4934-8E58-67677F9766E6}" dt="2023-10-08T12:35:14.036" v="2398" actId="20577"/>
          <ac:spMkLst>
            <pc:docMk/>
            <pc:sldMk cId="2702280331" sldId="256"/>
            <ac:spMk id="5" creationId="{5C7DC922-3E5E-7B95-0B86-E3107DF7F8D9}"/>
          </ac:spMkLst>
        </pc:spChg>
      </pc:sldChg>
      <pc:sldChg chg="modSp mod">
        <pc:chgData name="DIBYASA KHANDAI" userId="5130577de45213a9" providerId="LiveId" clId="{9F0C95FC-42CC-4934-8E58-67677F9766E6}" dt="2023-10-08T11:14:15.218" v="1966" actId="20577"/>
        <pc:sldMkLst>
          <pc:docMk/>
          <pc:sldMk cId="1204033515" sldId="257"/>
        </pc:sldMkLst>
        <pc:spChg chg="mod">
          <ac:chgData name="DIBYASA KHANDAI" userId="5130577de45213a9" providerId="LiveId" clId="{9F0C95FC-42CC-4934-8E58-67677F9766E6}" dt="2023-10-08T11:14:15.218" v="1966" actId="20577"/>
          <ac:spMkLst>
            <pc:docMk/>
            <pc:sldMk cId="1204033515" sldId="257"/>
            <ac:spMk id="4" creationId="{9000575B-AD3F-6BCA-4106-6DD96498219F}"/>
          </ac:spMkLst>
        </pc:spChg>
      </pc:sldChg>
      <pc:sldChg chg="addSp modSp mod">
        <pc:chgData name="DIBYASA KHANDAI" userId="5130577de45213a9" providerId="LiveId" clId="{9F0C95FC-42CC-4934-8E58-67677F9766E6}" dt="2023-10-08T11:40:32.705" v="2387" actId="113"/>
        <pc:sldMkLst>
          <pc:docMk/>
          <pc:sldMk cId="3612375059" sldId="258"/>
        </pc:sldMkLst>
        <pc:spChg chg="mod">
          <ac:chgData name="DIBYASA KHANDAI" userId="5130577de45213a9" providerId="LiveId" clId="{9F0C95FC-42CC-4934-8E58-67677F9766E6}" dt="2023-10-08T11:40:32.705" v="2387" actId="113"/>
          <ac:spMkLst>
            <pc:docMk/>
            <pc:sldMk cId="3612375059" sldId="258"/>
            <ac:spMk id="4" creationId="{08CD197B-CE83-27B2-965E-1CDC15C4E9E2}"/>
          </ac:spMkLst>
        </pc:spChg>
        <pc:picChg chg="add mod">
          <ac:chgData name="DIBYASA KHANDAI" userId="5130577de45213a9" providerId="LiveId" clId="{9F0C95FC-42CC-4934-8E58-67677F9766E6}" dt="2023-10-08T11:29:47.885" v="2372" actId="1076"/>
          <ac:picMkLst>
            <pc:docMk/>
            <pc:sldMk cId="3612375059" sldId="258"/>
            <ac:picMk id="3" creationId="{C4A41415-1194-225B-C8CB-9A7027B3143F}"/>
          </ac:picMkLst>
        </pc:picChg>
      </pc:sldChg>
      <pc:sldChg chg="modSp mod">
        <pc:chgData name="DIBYASA KHANDAI" userId="5130577de45213a9" providerId="LiveId" clId="{9F0C95FC-42CC-4934-8E58-67677F9766E6}" dt="2023-10-08T11:24:55.773" v="2348" actId="20577"/>
        <pc:sldMkLst>
          <pc:docMk/>
          <pc:sldMk cId="459492009" sldId="260"/>
        </pc:sldMkLst>
        <pc:spChg chg="mod">
          <ac:chgData name="DIBYASA KHANDAI" userId="5130577de45213a9" providerId="LiveId" clId="{9F0C95FC-42CC-4934-8E58-67677F9766E6}" dt="2023-10-08T11:24:55.773" v="2348" actId="20577"/>
          <ac:spMkLst>
            <pc:docMk/>
            <pc:sldMk cId="459492009" sldId="260"/>
            <ac:spMk id="4" creationId="{3D1ECA4E-3416-2AB4-5E88-E8D041FE6FBE}"/>
          </ac:spMkLst>
        </pc:spChg>
      </pc:sldChg>
      <pc:sldChg chg="modSp mod">
        <pc:chgData name="DIBYASA KHANDAI" userId="5130577de45213a9" providerId="LiveId" clId="{9F0C95FC-42CC-4934-8E58-67677F9766E6}" dt="2023-10-08T11:20:13.182" v="2324" actId="2711"/>
        <pc:sldMkLst>
          <pc:docMk/>
          <pc:sldMk cId="3779273461" sldId="262"/>
        </pc:sldMkLst>
        <pc:spChg chg="mod">
          <ac:chgData name="DIBYASA KHANDAI" userId="5130577de45213a9" providerId="LiveId" clId="{9F0C95FC-42CC-4934-8E58-67677F9766E6}" dt="2023-10-08T11:20:13.182" v="2324" actId="2711"/>
          <ac:spMkLst>
            <pc:docMk/>
            <pc:sldMk cId="3779273461" sldId="262"/>
            <ac:spMk id="4" creationId="{AAB132A6-64A4-882D-718D-86D4239C6030}"/>
          </ac:spMkLst>
        </pc:spChg>
      </pc:sldChg>
      <pc:sldChg chg="modSp mod">
        <pc:chgData name="DIBYASA KHANDAI" userId="5130577de45213a9" providerId="LiveId" clId="{9F0C95FC-42CC-4934-8E58-67677F9766E6}" dt="2023-10-08T11:31:27.067" v="2380" actId="207"/>
        <pc:sldMkLst>
          <pc:docMk/>
          <pc:sldMk cId="2447000696" sldId="263"/>
        </pc:sldMkLst>
        <pc:spChg chg="mod">
          <ac:chgData name="DIBYASA KHANDAI" userId="5130577de45213a9" providerId="LiveId" clId="{9F0C95FC-42CC-4934-8E58-67677F9766E6}" dt="2023-10-08T11:31:27.067" v="2380" actId="207"/>
          <ac:spMkLst>
            <pc:docMk/>
            <pc:sldMk cId="2447000696" sldId="263"/>
            <ac:spMk id="5" creationId="{06319B0F-D867-9DA2-5670-A736CAC01458}"/>
          </ac:spMkLst>
        </pc:spChg>
      </pc:sldChg>
      <pc:sldChg chg="addSp delSp modSp mod">
        <pc:chgData name="DIBYASA KHANDAI" userId="5130577de45213a9" providerId="LiveId" clId="{9F0C95FC-42CC-4934-8E58-67677F9766E6}" dt="2023-10-08T11:29:35.959" v="2370" actId="21"/>
        <pc:sldMkLst>
          <pc:docMk/>
          <pc:sldMk cId="4151747920" sldId="264"/>
        </pc:sldMkLst>
        <pc:spChg chg="mod">
          <ac:chgData name="DIBYASA KHANDAI" userId="5130577de45213a9" providerId="LiveId" clId="{9F0C95FC-42CC-4934-8E58-67677F9766E6}" dt="2023-10-08T11:29:09.827" v="2363" actId="1076"/>
          <ac:spMkLst>
            <pc:docMk/>
            <pc:sldMk cId="4151747920" sldId="264"/>
            <ac:spMk id="9" creationId="{C428F73E-C52C-806A-AEBE-B1B3AF681C59}"/>
          </ac:spMkLst>
        </pc:spChg>
        <pc:picChg chg="add mod">
          <ac:chgData name="DIBYASA KHANDAI" userId="5130577de45213a9" providerId="LiveId" clId="{9F0C95FC-42CC-4934-8E58-67677F9766E6}" dt="2023-10-08T11:28:37.766" v="2358" actId="14100"/>
          <ac:picMkLst>
            <pc:docMk/>
            <pc:sldMk cId="4151747920" sldId="264"/>
            <ac:picMk id="3" creationId="{C7C53812-BB3F-520D-0EEE-E0A6EABD5A13}"/>
          </ac:picMkLst>
        </pc:picChg>
        <pc:picChg chg="del mod">
          <ac:chgData name="DIBYASA KHANDAI" userId="5130577de45213a9" providerId="LiveId" clId="{9F0C95FC-42CC-4934-8E58-67677F9766E6}" dt="2023-10-08T11:29:35.959" v="2370" actId="21"/>
          <ac:picMkLst>
            <pc:docMk/>
            <pc:sldMk cId="4151747920" sldId="264"/>
            <ac:picMk id="11" creationId="{503A4784-FFD4-C30D-44EC-A095E577EA52}"/>
          </ac:picMkLst>
        </pc:picChg>
        <pc:picChg chg="mod">
          <ac:chgData name="DIBYASA KHANDAI" userId="5130577de45213a9" providerId="LiveId" clId="{9F0C95FC-42CC-4934-8E58-67677F9766E6}" dt="2023-10-08T11:29:29.499" v="2368" actId="1076"/>
          <ac:picMkLst>
            <pc:docMk/>
            <pc:sldMk cId="4151747920" sldId="264"/>
            <ac:picMk id="13" creationId="{C173DEAE-C3FD-0680-7A49-5B747CCE9420}"/>
          </ac:picMkLst>
        </pc:picChg>
      </pc:sldChg>
      <pc:sldChg chg="modSp mod">
        <pc:chgData name="DIBYASA KHANDAI" userId="5130577de45213a9" providerId="LiveId" clId="{9F0C95FC-42CC-4934-8E58-67677F9766E6}" dt="2023-10-08T11:21:49.707" v="2335" actId="20577"/>
        <pc:sldMkLst>
          <pc:docMk/>
          <pc:sldMk cId="1093903400" sldId="265"/>
        </pc:sldMkLst>
        <pc:spChg chg="mod">
          <ac:chgData name="DIBYASA KHANDAI" userId="5130577de45213a9" providerId="LiveId" clId="{9F0C95FC-42CC-4934-8E58-67677F9766E6}" dt="2023-10-08T11:21:49.707" v="2335" actId="20577"/>
          <ac:spMkLst>
            <pc:docMk/>
            <pc:sldMk cId="1093903400" sldId="265"/>
            <ac:spMk id="6" creationId="{17048D6E-F2CC-C945-B1F1-CC7D775D25C1}"/>
          </ac:spMkLst>
        </pc:spChg>
      </pc:sldChg>
      <pc:sldChg chg="modSp mod">
        <pc:chgData name="DIBYASA KHANDAI" userId="5130577de45213a9" providerId="LiveId" clId="{9F0C95FC-42CC-4934-8E58-67677F9766E6}" dt="2023-10-08T11:21:05.097" v="2329" actId="1076"/>
        <pc:sldMkLst>
          <pc:docMk/>
          <pc:sldMk cId="486917159" sldId="266"/>
        </pc:sldMkLst>
        <pc:spChg chg="mod">
          <ac:chgData name="DIBYASA KHANDAI" userId="5130577de45213a9" providerId="LiveId" clId="{9F0C95FC-42CC-4934-8E58-67677F9766E6}" dt="2023-10-08T11:21:05.097" v="2329" actId="1076"/>
          <ac:spMkLst>
            <pc:docMk/>
            <pc:sldMk cId="486917159" sldId="266"/>
            <ac:spMk id="8" creationId="{E216B584-E10C-0C05-EA37-35E03DFEB025}"/>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1869DC2-1627-4393-9C80-3D6CF6FCF29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10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9D867-3FE6-4802-96BA-6017A0AFA3B6}"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69DC2-1627-4393-9C80-3D6CF6FCF292}" type="slidenum">
              <a:rPr lang="en-IN" smtClean="0"/>
              <a:t>‹#›</a:t>
            </a:fld>
            <a:endParaRPr lang="en-IN"/>
          </a:p>
        </p:txBody>
      </p:sp>
    </p:spTree>
    <p:extLst>
      <p:ext uri="{BB962C8B-B14F-4D97-AF65-F5344CB8AC3E}">
        <p14:creationId xmlns:p14="http://schemas.microsoft.com/office/powerpoint/2010/main" val="5195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474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737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spTree>
    <p:extLst>
      <p:ext uri="{BB962C8B-B14F-4D97-AF65-F5344CB8AC3E}">
        <p14:creationId xmlns:p14="http://schemas.microsoft.com/office/powerpoint/2010/main" val="2342586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38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10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774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84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spTree>
    <p:extLst>
      <p:ext uri="{BB962C8B-B14F-4D97-AF65-F5344CB8AC3E}">
        <p14:creationId xmlns:p14="http://schemas.microsoft.com/office/powerpoint/2010/main" val="131975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9D867-3FE6-4802-96BA-6017A0AFA3B6}"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869DC2-1627-4393-9C80-3D6CF6FCF29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022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9D867-3FE6-4802-96BA-6017A0AFA3B6}"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69DC2-1627-4393-9C80-3D6CF6FCF292}"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96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9D867-3FE6-4802-96BA-6017A0AFA3B6}"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869DC2-1627-4393-9C80-3D6CF6FCF29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2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9D867-3FE6-4802-96BA-6017A0AFA3B6}"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869DC2-1627-4393-9C80-3D6CF6FCF2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83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9D867-3FE6-4802-96BA-6017A0AFA3B6}"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869DC2-1627-4393-9C80-3D6CF6FCF292}" type="slidenum">
              <a:rPr lang="en-IN" smtClean="0"/>
              <a:t>‹#›</a:t>
            </a:fld>
            <a:endParaRPr lang="en-IN"/>
          </a:p>
        </p:txBody>
      </p:sp>
    </p:spTree>
    <p:extLst>
      <p:ext uri="{BB962C8B-B14F-4D97-AF65-F5344CB8AC3E}">
        <p14:creationId xmlns:p14="http://schemas.microsoft.com/office/powerpoint/2010/main" val="297777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9D867-3FE6-4802-96BA-6017A0AFA3B6}"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69DC2-1627-4393-9C80-3D6CF6FCF29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5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9D867-3FE6-4802-96BA-6017A0AFA3B6}"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869DC2-1627-4393-9C80-3D6CF6FCF292}" type="slidenum">
              <a:rPr lang="en-IN" smtClean="0"/>
              <a:t>‹#›</a:t>
            </a:fld>
            <a:endParaRPr lang="en-IN"/>
          </a:p>
        </p:txBody>
      </p:sp>
    </p:spTree>
    <p:extLst>
      <p:ext uri="{BB962C8B-B14F-4D97-AF65-F5344CB8AC3E}">
        <p14:creationId xmlns:p14="http://schemas.microsoft.com/office/powerpoint/2010/main" val="32001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9D867-3FE6-4802-96BA-6017A0AFA3B6}" type="datetimeFigureOut">
              <a:rPr lang="en-IN" smtClean="0"/>
              <a:t>08-10-2023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869DC2-1627-4393-9C80-3D6CF6FCF292}" type="slidenum">
              <a:rPr lang="en-IN" smtClean="0"/>
              <a:t>‹#›</a:t>
            </a:fld>
            <a:endParaRPr lang="en-IN"/>
          </a:p>
        </p:txBody>
      </p:sp>
    </p:spTree>
    <p:extLst>
      <p:ext uri="{BB962C8B-B14F-4D97-AF65-F5344CB8AC3E}">
        <p14:creationId xmlns:p14="http://schemas.microsoft.com/office/powerpoint/2010/main" val="105330226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DC922-3E5E-7B95-0B86-E3107DF7F8D9}"/>
              </a:ext>
            </a:extLst>
          </p:cNvPr>
          <p:cNvSpPr txBox="1"/>
          <p:nvPr/>
        </p:nvSpPr>
        <p:spPr>
          <a:xfrm>
            <a:off x="589280" y="85942"/>
            <a:ext cx="11165840" cy="6986528"/>
          </a:xfrm>
          <a:prstGeom prst="rect">
            <a:avLst/>
          </a:prstGeom>
          <a:noFill/>
        </p:spPr>
        <p:txBody>
          <a:bodyPr wrap="square">
            <a:spAutoFit/>
          </a:bodyPr>
          <a:lstStyle/>
          <a:p>
            <a:endParaRPr lang="en-US" sz="9600" b="1" dirty="0"/>
          </a:p>
          <a:p>
            <a:r>
              <a:rPr lang="en-US" sz="9600" b="1" dirty="0"/>
              <a:t>       </a:t>
            </a:r>
            <a:r>
              <a:rPr lang="en-US" sz="9600" b="1" dirty="0">
                <a:solidFill>
                  <a:schemeClr val="accent2">
                    <a:lumMod val="50000"/>
                  </a:schemeClr>
                </a:solidFill>
              </a:rPr>
              <a:t>IC HACK 2.0</a:t>
            </a:r>
          </a:p>
          <a:p>
            <a:endParaRPr lang="en-US" sz="9600" b="1" dirty="0">
              <a:solidFill>
                <a:schemeClr val="accent2">
                  <a:lumMod val="50000"/>
                </a:schemeClr>
              </a:solidFill>
            </a:endParaRPr>
          </a:p>
          <a:p>
            <a:r>
              <a:rPr lang="en-US" sz="2800" b="1" dirty="0"/>
              <a:t>Problem Statement</a:t>
            </a:r>
            <a:r>
              <a:rPr lang="en-US" sz="2800" dirty="0"/>
              <a:t>: </a:t>
            </a:r>
            <a:r>
              <a:rPr lang="en-IN" sz="2800" dirty="0"/>
              <a:t>- </a:t>
            </a:r>
            <a:r>
              <a:rPr lang="en-IN" sz="2800" dirty="0">
                <a:solidFill>
                  <a:srgbClr val="C00000"/>
                </a:solidFill>
              </a:rPr>
              <a:t>Open Innovation : Climate </a:t>
            </a:r>
            <a:r>
              <a:rPr lang="en-IN" sz="2800">
                <a:solidFill>
                  <a:srgbClr val="C00000"/>
                </a:solidFill>
              </a:rPr>
              <a:t>Change Through </a:t>
            </a:r>
            <a:r>
              <a:rPr lang="en-IN" sz="2800" dirty="0">
                <a:solidFill>
                  <a:srgbClr val="C00000"/>
                </a:solidFill>
              </a:rPr>
              <a:t>Waste Management &amp; Reduction</a:t>
            </a:r>
          </a:p>
          <a:p>
            <a:r>
              <a:rPr lang="en-IN" sz="2800" b="1" dirty="0"/>
              <a:t>Team Name</a:t>
            </a:r>
            <a:r>
              <a:rPr lang="en-IN" sz="2800" dirty="0"/>
              <a:t>: </a:t>
            </a:r>
            <a:r>
              <a:rPr lang="en-IN" sz="2800" dirty="0">
                <a:solidFill>
                  <a:srgbClr val="C00000"/>
                </a:solidFill>
              </a:rPr>
              <a:t>GREEN WORLD </a:t>
            </a:r>
            <a:endParaRPr lang="en-IN" sz="2800" b="1" dirty="0">
              <a:solidFill>
                <a:srgbClr val="C00000"/>
              </a:solidFill>
            </a:endParaRPr>
          </a:p>
          <a:p>
            <a:r>
              <a:rPr lang="en-IN" sz="2800" b="1" dirty="0"/>
              <a:t>Institute Name</a:t>
            </a:r>
            <a:r>
              <a:rPr lang="en-IN" sz="2800" dirty="0"/>
              <a:t>: </a:t>
            </a:r>
            <a:r>
              <a:rPr lang="en-IN" sz="2800" dirty="0">
                <a:solidFill>
                  <a:srgbClr val="C00000"/>
                </a:solidFill>
              </a:rPr>
              <a:t>TRIDENT ACADEMY OF TECHNOLOGY </a:t>
            </a:r>
          </a:p>
          <a:p>
            <a:endParaRPr lang="en-IN" sz="3200" dirty="0"/>
          </a:p>
        </p:txBody>
      </p:sp>
      <p:pic>
        <p:nvPicPr>
          <p:cNvPr id="6" name="Picture 5">
            <a:extLst>
              <a:ext uri="{FF2B5EF4-FFF2-40B4-BE49-F238E27FC236}">
                <a16:creationId xmlns:a16="http://schemas.microsoft.com/office/drawing/2014/main" id="{227E3EE5-3BF6-1648-030B-3C0EFD912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60" y="656910"/>
            <a:ext cx="3688079" cy="1231105"/>
          </a:xfrm>
          <a:prstGeom prst="rect">
            <a:avLst/>
          </a:prstGeom>
        </p:spPr>
      </p:pic>
    </p:spTree>
    <p:extLst>
      <p:ext uri="{BB962C8B-B14F-4D97-AF65-F5344CB8AC3E}">
        <p14:creationId xmlns:p14="http://schemas.microsoft.com/office/powerpoint/2010/main" val="270228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C8BA45-5CA8-531E-9DBE-01361DDF54C0}"/>
              </a:ext>
            </a:extLst>
          </p:cNvPr>
          <p:cNvSpPr txBox="1"/>
          <p:nvPr/>
        </p:nvSpPr>
        <p:spPr>
          <a:xfrm>
            <a:off x="609600" y="605588"/>
            <a:ext cx="9326880" cy="830997"/>
          </a:xfrm>
          <a:prstGeom prst="rect">
            <a:avLst/>
          </a:prstGeom>
          <a:noFill/>
        </p:spPr>
        <p:txBody>
          <a:bodyPr wrap="square" rtlCol="0">
            <a:spAutoFit/>
          </a:bodyPr>
          <a:lstStyle/>
          <a:p>
            <a:r>
              <a:rPr lang="en-IN" sz="4800" dirty="0">
                <a:solidFill>
                  <a:schemeClr val="accent2">
                    <a:lumMod val="50000"/>
                  </a:schemeClr>
                </a:solidFill>
              </a:rPr>
              <a:t>Idea Overview:-</a:t>
            </a:r>
          </a:p>
        </p:txBody>
      </p:sp>
      <p:sp>
        <p:nvSpPr>
          <p:cNvPr id="4" name="TextBox 3">
            <a:extLst>
              <a:ext uri="{FF2B5EF4-FFF2-40B4-BE49-F238E27FC236}">
                <a16:creationId xmlns:a16="http://schemas.microsoft.com/office/drawing/2014/main" id="{9000575B-AD3F-6BCA-4106-6DD96498219F}"/>
              </a:ext>
            </a:extLst>
          </p:cNvPr>
          <p:cNvSpPr txBox="1"/>
          <p:nvPr/>
        </p:nvSpPr>
        <p:spPr>
          <a:xfrm>
            <a:off x="609600" y="1198581"/>
            <a:ext cx="10972800" cy="5632311"/>
          </a:xfrm>
          <a:prstGeom prst="rect">
            <a:avLst/>
          </a:prstGeom>
          <a:noFill/>
        </p:spPr>
        <p:txBody>
          <a:bodyPr wrap="square" rtlCol="0">
            <a:spAutoFit/>
          </a:bodyPr>
          <a:lstStyle/>
          <a:p>
            <a:r>
              <a:rPr lang="en-US" dirty="0"/>
              <a:t>					</a:t>
            </a:r>
            <a:r>
              <a:rPr lang="en-US" sz="2000" b="1" dirty="0">
                <a:solidFill>
                  <a:schemeClr val="tx1">
                    <a:lumMod val="95000"/>
                    <a:lumOff val="5000"/>
                  </a:schemeClr>
                </a:solidFill>
                <a:latin typeface="Gill Sans MT Condensed" panose="020B0506020104020203" pitchFamily="34" charset="0"/>
              </a:rPr>
              <a:t>Waste</a:t>
            </a:r>
            <a:r>
              <a:rPr lang="en-US" sz="2000" dirty="0">
                <a:solidFill>
                  <a:schemeClr val="tx1">
                    <a:lumMod val="95000"/>
                    <a:lumOff val="5000"/>
                  </a:schemeClr>
                </a:solidFill>
                <a:latin typeface="Gill Sans MT Condensed" panose="020B0506020104020203" pitchFamily="34" charset="0"/>
              </a:rPr>
              <a:t> can have a significant impact on our climate as when it breaks down, it releases </a:t>
            </a:r>
            <a:r>
              <a:rPr lang="en-US" sz="2000" b="1" dirty="0">
                <a:solidFill>
                  <a:schemeClr val="tx1">
                    <a:lumMod val="95000"/>
                    <a:lumOff val="5000"/>
                  </a:schemeClr>
                </a:solidFill>
                <a:latin typeface="Gill Sans MT Condensed" panose="020B0506020104020203" pitchFamily="34" charset="0"/>
              </a:rPr>
              <a:t>greenhouse gases</a:t>
            </a:r>
            <a:r>
              <a:rPr lang="en-US" sz="2000" dirty="0">
                <a:solidFill>
                  <a:schemeClr val="tx1">
                    <a:lumMod val="95000"/>
                    <a:lumOff val="5000"/>
                  </a:schemeClr>
                </a:solidFill>
                <a:latin typeface="Gill Sans MT Condensed" panose="020B0506020104020203" pitchFamily="34" charset="0"/>
              </a:rPr>
              <a:t> like methane and carbon dioxide. These gases contribute to </a:t>
            </a:r>
            <a:r>
              <a:rPr lang="en-US" sz="2000" b="1" dirty="0">
                <a:solidFill>
                  <a:schemeClr val="tx1">
                    <a:lumMod val="95000"/>
                    <a:lumOff val="5000"/>
                  </a:schemeClr>
                </a:solidFill>
                <a:latin typeface="Gill Sans MT Condensed" panose="020B0506020104020203" pitchFamily="34" charset="0"/>
              </a:rPr>
              <a:t>global warming </a:t>
            </a:r>
            <a:r>
              <a:rPr lang="en-US" sz="2000" dirty="0">
                <a:solidFill>
                  <a:schemeClr val="tx1">
                    <a:lumMod val="95000"/>
                    <a:lumOff val="5000"/>
                  </a:schemeClr>
                </a:solidFill>
                <a:latin typeface="Gill Sans MT Condensed" panose="020B0506020104020203" pitchFamily="34" charset="0"/>
              </a:rPr>
              <a:t>and </a:t>
            </a:r>
            <a:r>
              <a:rPr lang="en-US" sz="2000" b="1" dirty="0">
                <a:solidFill>
                  <a:schemeClr val="tx1">
                    <a:lumMod val="95000"/>
                    <a:lumOff val="5000"/>
                  </a:schemeClr>
                </a:solidFill>
                <a:latin typeface="Gill Sans MT Condensed" panose="020B0506020104020203" pitchFamily="34" charset="0"/>
              </a:rPr>
              <a:t>climate change</a:t>
            </a:r>
            <a:r>
              <a:rPr lang="en-US" sz="2000" dirty="0">
                <a:solidFill>
                  <a:schemeClr val="tx1">
                    <a:lumMod val="95000"/>
                    <a:lumOff val="5000"/>
                  </a:schemeClr>
                </a:solidFill>
                <a:latin typeface="Gill Sans MT Condensed" panose="020B0506020104020203" pitchFamily="34" charset="0"/>
              </a:rPr>
              <a:t>. Additionally, improper waste management practices, such as </a:t>
            </a:r>
            <a:r>
              <a:rPr lang="en-US" sz="2000" b="1" dirty="0">
                <a:solidFill>
                  <a:schemeClr val="tx1">
                    <a:lumMod val="95000"/>
                    <a:lumOff val="5000"/>
                  </a:schemeClr>
                </a:solidFill>
                <a:latin typeface="Gill Sans MT Condensed" panose="020B0506020104020203" pitchFamily="34" charset="0"/>
              </a:rPr>
              <a:t>landfilling and incineration</a:t>
            </a:r>
            <a:r>
              <a:rPr lang="en-US" sz="2000" dirty="0">
                <a:solidFill>
                  <a:schemeClr val="tx1">
                    <a:lumMod val="95000"/>
                    <a:lumOff val="5000"/>
                  </a:schemeClr>
                </a:solidFill>
                <a:latin typeface="Gill Sans MT Condensed" panose="020B0506020104020203" pitchFamily="34" charset="0"/>
              </a:rPr>
              <a:t>, can release harmful pollutants into the air, further exacerbating</a:t>
            </a:r>
            <a:r>
              <a:rPr lang="en-US" sz="2000" b="1" dirty="0">
                <a:solidFill>
                  <a:schemeClr val="tx1">
                    <a:lumMod val="95000"/>
                    <a:lumOff val="5000"/>
                  </a:schemeClr>
                </a:solidFill>
                <a:latin typeface="Gill Sans MT Condensed" panose="020B0506020104020203" pitchFamily="34" charset="0"/>
              </a:rPr>
              <a:t> environmental and health issues </a:t>
            </a:r>
            <a:r>
              <a:rPr lang="en-US" sz="2000" dirty="0">
                <a:latin typeface="Gill Sans MT Condensed" panose="020B0506020104020203" pitchFamily="34" charset="0"/>
              </a:rPr>
              <a:t>Improper waste management can have negative effects on our </a:t>
            </a:r>
            <a:r>
              <a:rPr lang="en-US" sz="2000" b="1" dirty="0">
                <a:latin typeface="Gill Sans MT Condensed" panose="020B0506020104020203" pitchFamily="34" charset="0"/>
              </a:rPr>
              <a:t>health</a:t>
            </a:r>
            <a:r>
              <a:rPr lang="en-US" sz="2000" dirty="0">
                <a:latin typeface="Gill Sans MT Condensed" panose="020B0506020104020203" pitchFamily="34" charset="0"/>
              </a:rPr>
              <a:t>. These pollutants can contaminate air, water, and soil posing risks to human health. It's important to practice responsible waste management and support initiatives that promote recycling, proper disposal, and reducing waste. </a:t>
            </a:r>
            <a:r>
              <a:rPr lang="en-US" sz="2000" dirty="0">
                <a:solidFill>
                  <a:schemeClr val="tx1">
                    <a:lumMod val="95000"/>
                    <a:lumOff val="5000"/>
                  </a:schemeClr>
                </a:solidFill>
                <a:latin typeface="Gill Sans MT Condensed" panose="020B0506020104020203" pitchFamily="34" charset="0"/>
              </a:rPr>
              <a:t>.Focusing on the solution .                                    </a:t>
            </a:r>
          </a:p>
          <a:p>
            <a:r>
              <a:rPr lang="en-US" sz="2000" dirty="0">
                <a:solidFill>
                  <a:schemeClr val="tx1">
                    <a:lumMod val="95000"/>
                    <a:lumOff val="5000"/>
                  </a:schemeClr>
                </a:solidFill>
                <a:latin typeface="Gill Sans MT Condensed" panose="020B0506020104020203" pitchFamily="34" charset="0"/>
              </a:rPr>
              <a:t>					We would try to </a:t>
            </a:r>
            <a:r>
              <a:rPr lang="en-US" sz="2000" b="1" dirty="0">
                <a:solidFill>
                  <a:schemeClr val="tx1">
                    <a:lumMod val="95000"/>
                    <a:lumOff val="5000"/>
                  </a:schemeClr>
                </a:solidFill>
                <a:latin typeface="Gill Sans MT Condensed" panose="020B0506020104020203" pitchFamily="34" charset="0"/>
              </a:rPr>
              <a:t>reduce the waste </a:t>
            </a:r>
            <a:r>
              <a:rPr lang="en-US" sz="2000" dirty="0">
                <a:solidFill>
                  <a:schemeClr val="tx1">
                    <a:lumMod val="95000"/>
                    <a:lumOff val="5000"/>
                  </a:schemeClr>
                </a:solidFill>
                <a:latin typeface="Gill Sans MT Condensed" panose="020B0506020104020203" pitchFamily="34" charset="0"/>
              </a:rPr>
              <a:t>by our project . For </a:t>
            </a:r>
            <a:r>
              <a:rPr lang="en-US" sz="2000" b="1" dirty="0">
                <a:solidFill>
                  <a:schemeClr val="tx1">
                    <a:lumMod val="95000"/>
                    <a:lumOff val="5000"/>
                  </a:schemeClr>
                </a:solidFill>
                <a:latin typeface="Gill Sans MT Condensed" panose="020B0506020104020203" pitchFamily="34" charset="0"/>
              </a:rPr>
              <a:t>waste reduction , bins </a:t>
            </a:r>
            <a:r>
              <a:rPr lang="en-US" sz="2000" dirty="0">
                <a:solidFill>
                  <a:schemeClr val="tx1">
                    <a:lumMod val="95000"/>
                    <a:lumOff val="5000"/>
                  </a:schemeClr>
                </a:solidFill>
                <a:latin typeface="Gill Sans MT Condensed" panose="020B0506020104020203" pitchFamily="34" charset="0"/>
              </a:rPr>
              <a:t>in the societies would be connected to </a:t>
            </a:r>
            <a:r>
              <a:rPr lang="en-US" sz="2000" b="1" dirty="0">
                <a:solidFill>
                  <a:schemeClr val="tx1">
                    <a:lumMod val="95000"/>
                    <a:lumOff val="5000"/>
                  </a:schemeClr>
                </a:solidFill>
                <a:latin typeface="Gill Sans MT Condensed" panose="020B0506020104020203" pitchFamily="34" charset="0"/>
              </a:rPr>
              <a:t>monitoring room </a:t>
            </a:r>
            <a:r>
              <a:rPr lang="en-US" sz="2000" dirty="0">
                <a:solidFill>
                  <a:schemeClr val="tx1">
                    <a:lumMod val="95000"/>
                    <a:lumOff val="5000"/>
                  </a:schemeClr>
                </a:solidFill>
                <a:latin typeface="Gill Sans MT Condensed" panose="020B0506020104020203" pitchFamily="34" charset="0"/>
              </a:rPr>
              <a:t>of our team where each individual can scan before throwing waste so that we could monitor amount of waste and their respective weight .Regularly the data will be uploaded for a month if their waste amount will be exceed than the limit amount , our app will notify them to reduce waste amount . Also we have </a:t>
            </a:r>
            <a:r>
              <a:rPr lang="en-US" sz="2000" b="1" dirty="0">
                <a:solidFill>
                  <a:schemeClr val="tx1">
                    <a:lumMod val="95000"/>
                    <a:lumOff val="5000"/>
                  </a:schemeClr>
                </a:solidFill>
                <a:latin typeface="Gill Sans MT Condensed" panose="020B0506020104020203" pitchFamily="34" charset="0"/>
              </a:rPr>
              <a:t>reward system </a:t>
            </a:r>
            <a:r>
              <a:rPr lang="en-US" sz="2000" dirty="0">
                <a:solidFill>
                  <a:schemeClr val="tx1">
                    <a:lumMod val="95000"/>
                    <a:lumOff val="5000"/>
                  </a:schemeClr>
                </a:solidFill>
                <a:latin typeface="Gill Sans MT Condensed" panose="020B0506020104020203" pitchFamily="34" charset="0"/>
              </a:rPr>
              <a:t>for the people who are reducing their waste amount. A user can also see their uploaded waste amount in their profile by logging into our app . </a:t>
            </a:r>
          </a:p>
          <a:p>
            <a:r>
              <a:rPr lang="en-US" sz="2000" dirty="0">
                <a:solidFill>
                  <a:schemeClr val="tx1">
                    <a:lumMod val="95000"/>
                    <a:lumOff val="5000"/>
                  </a:schemeClr>
                </a:solidFill>
                <a:latin typeface="Gill Sans MT Condensed" panose="020B0506020104020203" pitchFamily="34" charset="0"/>
              </a:rPr>
              <a:t>					We would try to focus on </a:t>
            </a:r>
            <a:r>
              <a:rPr lang="en-US" sz="2000" b="1" dirty="0">
                <a:solidFill>
                  <a:schemeClr val="tx1">
                    <a:lumMod val="95000"/>
                    <a:lumOff val="5000"/>
                  </a:schemeClr>
                </a:solidFill>
                <a:latin typeface="Gill Sans MT Condensed" panose="020B0506020104020203" pitchFamily="34" charset="0"/>
              </a:rPr>
              <a:t>aware people </a:t>
            </a:r>
            <a:r>
              <a:rPr lang="en-US" sz="2000" dirty="0">
                <a:solidFill>
                  <a:schemeClr val="tx1">
                    <a:lumMod val="95000"/>
                    <a:lumOff val="5000"/>
                  </a:schemeClr>
                </a:solidFill>
                <a:latin typeface="Gill Sans MT Condensed" panose="020B0506020104020203" pitchFamily="34" charset="0"/>
              </a:rPr>
              <a:t>through the following ways. We would have different </a:t>
            </a:r>
            <a:r>
              <a:rPr lang="en-US" sz="2000" b="1" dirty="0">
                <a:solidFill>
                  <a:schemeClr val="tx1">
                    <a:lumMod val="95000"/>
                    <a:lumOff val="5000"/>
                  </a:schemeClr>
                </a:solidFill>
                <a:latin typeface="Gill Sans MT Condensed" panose="020B0506020104020203" pitchFamily="34" charset="0"/>
              </a:rPr>
              <a:t>videos </a:t>
            </a:r>
            <a:r>
              <a:rPr lang="en-US" sz="2000" dirty="0">
                <a:solidFill>
                  <a:schemeClr val="tx1">
                    <a:lumMod val="95000"/>
                    <a:lumOff val="5000"/>
                  </a:schemeClr>
                </a:solidFill>
                <a:latin typeface="Gill Sans MT Condensed" panose="020B0506020104020203" pitchFamily="34" charset="0"/>
              </a:rPr>
              <a:t>in our app which would content </a:t>
            </a:r>
            <a:r>
              <a:rPr lang="en-US" sz="2000" b="1" dirty="0">
                <a:solidFill>
                  <a:schemeClr val="tx1">
                    <a:lumMod val="95000"/>
                    <a:lumOff val="5000"/>
                  </a:schemeClr>
                </a:solidFill>
                <a:latin typeface="Gill Sans MT Condensed" panose="020B0506020104020203" pitchFamily="34" charset="0"/>
              </a:rPr>
              <a:t>recycling out of scrap content</a:t>
            </a:r>
            <a:r>
              <a:rPr lang="en-US" sz="2000" dirty="0">
                <a:solidFill>
                  <a:schemeClr val="tx1">
                    <a:lumMod val="95000"/>
                    <a:lumOff val="5000"/>
                  </a:schemeClr>
                </a:solidFill>
                <a:latin typeface="Gill Sans MT Condensed" panose="020B0506020104020203" pitchFamily="34" charset="0"/>
              </a:rPr>
              <a:t> . We would connect different NGOs in our team who would </a:t>
            </a:r>
            <a:r>
              <a:rPr lang="en-US" sz="2000" b="1" dirty="0">
                <a:solidFill>
                  <a:schemeClr val="tx1">
                    <a:lumMod val="95000"/>
                    <a:lumOff val="5000"/>
                  </a:schemeClr>
                </a:solidFill>
                <a:latin typeface="Gill Sans MT Condensed" panose="020B0506020104020203" pitchFamily="34" charset="0"/>
              </a:rPr>
              <a:t>conduct awareness and exhibition </a:t>
            </a:r>
            <a:r>
              <a:rPr lang="en-US" sz="2000" dirty="0">
                <a:solidFill>
                  <a:schemeClr val="tx1">
                    <a:lumMod val="95000"/>
                    <a:lumOff val="5000"/>
                  </a:schemeClr>
                </a:solidFill>
                <a:latin typeface="Gill Sans MT Condensed" panose="020B0506020104020203" pitchFamily="34" charset="0"/>
              </a:rPr>
              <a:t>of some of </a:t>
            </a:r>
            <a:r>
              <a:rPr lang="en-US" sz="2000" b="1" dirty="0">
                <a:solidFill>
                  <a:schemeClr val="tx1">
                    <a:lumMod val="95000"/>
                    <a:lumOff val="5000"/>
                  </a:schemeClr>
                </a:solidFill>
                <a:latin typeface="Gill Sans MT Condensed" panose="020B0506020104020203" pitchFamily="34" charset="0"/>
              </a:rPr>
              <a:t>scarp recycled products </a:t>
            </a:r>
            <a:r>
              <a:rPr lang="en-US" sz="2000" dirty="0">
                <a:solidFill>
                  <a:schemeClr val="tx1">
                    <a:lumMod val="95000"/>
                    <a:lumOff val="5000"/>
                  </a:schemeClr>
                </a:solidFill>
                <a:latin typeface="Gill Sans MT Condensed" panose="020B0506020104020203" pitchFamily="34" charset="0"/>
              </a:rPr>
              <a:t>and showcase there importance to the audience. NGO’s would </a:t>
            </a:r>
            <a:r>
              <a:rPr lang="en-US" sz="2000" b="1" dirty="0">
                <a:solidFill>
                  <a:schemeClr val="tx1">
                    <a:lumMod val="95000"/>
                    <a:lumOff val="5000"/>
                  </a:schemeClr>
                </a:solidFill>
                <a:latin typeface="Gill Sans MT Condensed" panose="020B0506020104020203" pitchFamily="34" charset="0"/>
              </a:rPr>
              <a:t>encourage audience </a:t>
            </a:r>
            <a:r>
              <a:rPr lang="en-US" sz="2000" dirty="0">
                <a:solidFill>
                  <a:schemeClr val="tx1">
                    <a:lumMod val="95000"/>
                    <a:lumOff val="5000"/>
                  </a:schemeClr>
                </a:solidFill>
                <a:latin typeface="Gill Sans MT Condensed" panose="020B0506020104020203" pitchFamily="34" charset="0"/>
              </a:rPr>
              <a:t>through </a:t>
            </a:r>
            <a:r>
              <a:rPr lang="en-US" sz="2000" b="1" dirty="0">
                <a:solidFill>
                  <a:schemeClr val="tx1">
                    <a:lumMod val="95000"/>
                    <a:lumOff val="5000"/>
                  </a:schemeClr>
                </a:solidFill>
                <a:latin typeface="Gill Sans MT Condensed" panose="020B0506020104020203" pitchFamily="34" charset="0"/>
              </a:rPr>
              <a:t>competitions and reward </a:t>
            </a:r>
            <a:r>
              <a:rPr lang="en-US" sz="2000" dirty="0">
                <a:solidFill>
                  <a:schemeClr val="tx1">
                    <a:lumMod val="95000"/>
                    <a:lumOff val="5000"/>
                  </a:schemeClr>
                </a:solidFill>
                <a:latin typeface="Gill Sans MT Condensed" panose="020B0506020104020203" pitchFamily="34" charset="0"/>
              </a:rPr>
              <a:t>to the participants basically </a:t>
            </a:r>
            <a:r>
              <a:rPr lang="en-US" sz="2000" b="1" dirty="0">
                <a:solidFill>
                  <a:schemeClr val="tx1">
                    <a:lumMod val="95000"/>
                    <a:lumOff val="5000"/>
                  </a:schemeClr>
                </a:solidFill>
                <a:latin typeface="Gill Sans MT Condensed" panose="020B0506020104020203" pitchFamily="34" charset="0"/>
              </a:rPr>
              <a:t>kids</a:t>
            </a:r>
            <a:r>
              <a:rPr lang="en-US" sz="2000" dirty="0">
                <a:solidFill>
                  <a:schemeClr val="tx1">
                    <a:lumMod val="95000"/>
                    <a:lumOff val="5000"/>
                  </a:schemeClr>
                </a:solidFill>
                <a:latin typeface="Gill Sans MT Condensed" panose="020B0506020104020203" pitchFamily="34" charset="0"/>
              </a:rPr>
              <a:t> our upcoming pillars. We would design some </a:t>
            </a:r>
            <a:r>
              <a:rPr lang="en-US" sz="2000" b="1" dirty="0">
                <a:solidFill>
                  <a:schemeClr val="tx1">
                    <a:lumMod val="95000"/>
                    <a:lumOff val="5000"/>
                  </a:schemeClr>
                </a:solidFill>
                <a:latin typeface="Gill Sans MT Condensed" panose="020B0506020104020203" pitchFamily="34" charset="0"/>
              </a:rPr>
              <a:t>interactive games </a:t>
            </a:r>
            <a:r>
              <a:rPr lang="en-US" sz="2000" dirty="0">
                <a:solidFill>
                  <a:schemeClr val="tx1">
                    <a:lumMod val="95000"/>
                    <a:lumOff val="5000"/>
                  </a:schemeClr>
                </a:solidFill>
                <a:latin typeface="Gill Sans MT Condensed" panose="020B0506020104020203" pitchFamily="34" charset="0"/>
              </a:rPr>
              <a:t>in our application related to </a:t>
            </a:r>
            <a:r>
              <a:rPr lang="en-US" sz="2000" b="1" dirty="0">
                <a:solidFill>
                  <a:schemeClr val="tx1">
                    <a:lumMod val="95000"/>
                    <a:lumOff val="5000"/>
                  </a:schemeClr>
                </a:solidFill>
                <a:latin typeface="Gill Sans MT Condensed" panose="020B0506020104020203" pitchFamily="34" charset="0"/>
              </a:rPr>
              <a:t>garbage collection </a:t>
            </a:r>
            <a:r>
              <a:rPr lang="en-US" sz="2000" dirty="0">
                <a:solidFill>
                  <a:schemeClr val="tx1">
                    <a:lumMod val="95000"/>
                    <a:lumOff val="5000"/>
                  </a:schemeClr>
                </a:solidFill>
                <a:latin typeface="Gill Sans MT Condensed" panose="020B0506020104020203" pitchFamily="34" charset="0"/>
              </a:rPr>
              <a:t>which would impact the mind of user.</a:t>
            </a:r>
            <a:r>
              <a:rPr lang="en-US" sz="2000" dirty="0">
                <a:solidFill>
                  <a:schemeClr val="tx1">
                    <a:lumMod val="95000"/>
                    <a:lumOff val="5000"/>
                  </a:schemeClr>
                </a:solidFill>
              </a:rPr>
              <a:t> </a:t>
            </a:r>
            <a:r>
              <a:rPr lang="en-US" sz="2000" dirty="0">
                <a:solidFill>
                  <a:schemeClr val="tx1">
                    <a:lumMod val="95000"/>
                    <a:lumOff val="5000"/>
                  </a:schemeClr>
                </a:solidFill>
                <a:latin typeface="Gill Sans MT Condensed" panose="020B0506020104020203" pitchFamily="34" charset="0"/>
              </a:rPr>
              <a:t>In this manner people would get interested in changing themselves .   </a:t>
            </a:r>
          </a:p>
          <a:p>
            <a:endParaRPr lang="en-US" sz="2000" dirty="0">
              <a:solidFill>
                <a:schemeClr val="tx1">
                  <a:lumMod val="95000"/>
                  <a:lumOff val="5000"/>
                </a:schemeClr>
              </a:solidFill>
              <a:latin typeface="Gill Sans MT Condensed" panose="020B0506020104020203" pitchFamily="34" charset="0"/>
            </a:endParaRPr>
          </a:p>
          <a:p>
            <a:r>
              <a:rPr lang="en-US" sz="2000" dirty="0">
                <a:solidFill>
                  <a:schemeClr val="tx1">
                    <a:lumMod val="95000"/>
                    <a:lumOff val="5000"/>
                  </a:schemeClr>
                </a:solidFill>
                <a:latin typeface="Gill Sans MT Condensed" panose="020B0506020104020203" pitchFamily="34" charset="0"/>
              </a:rPr>
              <a:t>					</a:t>
            </a:r>
            <a:endParaRPr lang="en-US" sz="2000" b="1" dirty="0">
              <a:solidFill>
                <a:schemeClr val="tx1">
                  <a:lumMod val="95000"/>
                  <a:lumOff val="5000"/>
                </a:schemeClr>
              </a:solidFill>
              <a:latin typeface="Gill Sans MT Condensed" panose="020B0506020104020203" pitchFamily="34" charset="0"/>
            </a:endParaRPr>
          </a:p>
        </p:txBody>
      </p:sp>
    </p:spTree>
    <p:extLst>
      <p:ext uri="{BB962C8B-B14F-4D97-AF65-F5344CB8AC3E}">
        <p14:creationId xmlns:p14="http://schemas.microsoft.com/office/powerpoint/2010/main" val="120403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428F73E-C52C-806A-AEBE-B1B3AF681C59}"/>
              </a:ext>
            </a:extLst>
          </p:cNvPr>
          <p:cNvSpPr txBox="1"/>
          <p:nvPr/>
        </p:nvSpPr>
        <p:spPr>
          <a:xfrm>
            <a:off x="721469" y="1388503"/>
            <a:ext cx="5374531" cy="2862322"/>
          </a:xfrm>
          <a:prstGeom prst="rect">
            <a:avLst/>
          </a:prstGeom>
          <a:noFill/>
        </p:spPr>
        <p:txBody>
          <a:bodyPr wrap="square" anchor="t">
            <a:spAutoFit/>
          </a:bodyPr>
          <a:lstStyle/>
          <a:p>
            <a:pPr algn="just"/>
            <a:r>
              <a:rPr lang="en-US" sz="1800" dirty="0">
                <a:solidFill>
                  <a:schemeClr val="tx1">
                    <a:lumMod val="95000"/>
                    <a:lumOff val="5000"/>
                  </a:schemeClr>
                </a:solidFill>
              </a:rPr>
              <a:t>					</a:t>
            </a:r>
            <a:r>
              <a:rPr lang="en-US" sz="1800" dirty="0">
                <a:solidFill>
                  <a:schemeClr val="tx1">
                    <a:lumMod val="95000"/>
                    <a:lumOff val="5000"/>
                  </a:schemeClr>
                </a:solidFill>
                <a:latin typeface="Gill Sans MT Condensed" panose="020B0506020104020203" pitchFamily="34" charset="0"/>
              </a:rPr>
              <a:t>After collection of wastes, coming to </a:t>
            </a:r>
            <a:r>
              <a:rPr lang="en-US" sz="1800" b="1" dirty="0">
                <a:solidFill>
                  <a:schemeClr val="tx1">
                    <a:lumMod val="95000"/>
                    <a:lumOff val="5000"/>
                  </a:schemeClr>
                </a:solidFill>
                <a:latin typeface="Gill Sans MT Condensed" panose="020B0506020104020203" pitchFamily="34" charset="0"/>
              </a:rPr>
              <a:t>segregation</a:t>
            </a:r>
            <a:r>
              <a:rPr lang="en-US" sz="1800" dirty="0">
                <a:solidFill>
                  <a:schemeClr val="tx1">
                    <a:lumMod val="95000"/>
                    <a:lumOff val="5000"/>
                  </a:schemeClr>
                </a:solidFill>
                <a:latin typeface="Gill Sans MT Condensed" panose="020B0506020104020203" pitchFamily="34" charset="0"/>
              </a:rPr>
              <a:t> of it .We have planned to </a:t>
            </a:r>
            <a:r>
              <a:rPr lang="en-US" dirty="0">
                <a:solidFill>
                  <a:schemeClr val="tx1">
                    <a:lumMod val="95000"/>
                    <a:lumOff val="5000"/>
                  </a:schemeClr>
                </a:solidFill>
                <a:latin typeface="Gill Sans MT Condensed" panose="020B0506020104020203" pitchFamily="34" charset="0"/>
              </a:rPr>
              <a:t>1</a:t>
            </a:r>
            <a:r>
              <a:rPr lang="en-US" baseline="30000" dirty="0">
                <a:solidFill>
                  <a:schemeClr val="tx1">
                    <a:lumMod val="95000"/>
                    <a:lumOff val="5000"/>
                  </a:schemeClr>
                </a:solidFill>
                <a:latin typeface="Gill Sans MT Condensed" panose="020B0506020104020203" pitchFamily="34" charset="0"/>
              </a:rPr>
              <a:t>st</a:t>
            </a:r>
            <a:r>
              <a:rPr lang="en-US" dirty="0">
                <a:solidFill>
                  <a:schemeClr val="tx1">
                    <a:lumMod val="95000"/>
                    <a:lumOff val="5000"/>
                  </a:schemeClr>
                </a:solidFill>
                <a:latin typeface="Gill Sans MT Condensed" panose="020B0506020104020203" pitchFamily="34" charset="0"/>
              </a:rPr>
              <a:t> give it to the industries segregating wastes and later we would use our own </a:t>
            </a:r>
            <a:r>
              <a:rPr lang="en-US" b="1" dirty="0" err="1">
                <a:solidFill>
                  <a:schemeClr val="tx1">
                    <a:lumMod val="95000"/>
                    <a:lumOff val="5000"/>
                  </a:schemeClr>
                </a:solidFill>
                <a:latin typeface="Gill Sans MT Condensed" panose="020B0506020104020203" pitchFamily="34" charset="0"/>
              </a:rPr>
              <a:t>tashbot</a:t>
            </a:r>
            <a:r>
              <a:rPr lang="en-US" b="1" dirty="0">
                <a:solidFill>
                  <a:schemeClr val="tx1">
                    <a:lumMod val="95000"/>
                    <a:lumOff val="5000"/>
                  </a:schemeClr>
                </a:solidFill>
                <a:latin typeface="Gill Sans MT Condensed" panose="020B0506020104020203" pitchFamily="34" charset="0"/>
              </a:rPr>
              <a:t>, GUTA  ,convo waste</a:t>
            </a:r>
            <a:r>
              <a:rPr lang="en-US" sz="1800" b="1" dirty="0">
                <a:solidFill>
                  <a:schemeClr val="tx1">
                    <a:lumMod val="95000"/>
                    <a:lumOff val="5000"/>
                  </a:schemeClr>
                </a:solidFill>
                <a:latin typeface="Gill Sans MT Condensed" panose="020B0506020104020203" pitchFamily="34" charset="0"/>
              </a:rPr>
              <a:t> </a:t>
            </a:r>
            <a:r>
              <a:rPr lang="en-US" sz="1800" dirty="0">
                <a:solidFill>
                  <a:schemeClr val="tx1">
                    <a:lumMod val="95000"/>
                    <a:lumOff val="5000"/>
                  </a:schemeClr>
                </a:solidFill>
                <a:latin typeface="Gill Sans MT Condensed" panose="020B0506020104020203" pitchFamily="34" charset="0"/>
              </a:rPr>
              <a:t>to segregate wastes into 3 major components </a:t>
            </a:r>
            <a:r>
              <a:rPr lang="en-US" sz="1800" b="1" dirty="0">
                <a:solidFill>
                  <a:schemeClr val="tx1">
                    <a:lumMod val="95000"/>
                    <a:lumOff val="5000"/>
                  </a:schemeClr>
                </a:solidFill>
                <a:latin typeface="Gill Sans MT Condensed" panose="020B0506020104020203" pitchFamily="34" charset="0"/>
              </a:rPr>
              <a:t>recyclables , organic , non-recyclables </a:t>
            </a:r>
            <a:r>
              <a:rPr lang="en-US" sz="1800" dirty="0">
                <a:solidFill>
                  <a:schemeClr val="tx1">
                    <a:lumMod val="95000"/>
                    <a:lumOff val="5000"/>
                  </a:schemeClr>
                </a:solidFill>
                <a:latin typeface="Gill Sans MT Condensed" panose="020B0506020104020203" pitchFamily="34" charset="0"/>
              </a:rPr>
              <a:t>, which helps in proper </a:t>
            </a:r>
            <a:r>
              <a:rPr lang="en-US" sz="1800" b="1" dirty="0">
                <a:latin typeface="Gill Sans MT Condensed" panose="020B0506020104020203" pitchFamily="34" charset="0"/>
              </a:rPr>
              <a:t>waste management </a:t>
            </a:r>
            <a:r>
              <a:rPr lang="en-US" sz="1800" dirty="0">
                <a:solidFill>
                  <a:schemeClr val="tx1">
                    <a:lumMod val="95000"/>
                    <a:lumOff val="5000"/>
                  </a:schemeClr>
                </a:solidFill>
                <a:latin typeface="Gill Sans MT Condensed" panose="020B0506020104020203" pitchFamily="34" charset="0"/>
              </a:rPr>
              <a:t>. For e.g.,-we have an idea to produce </a:t>
            </a:r>
            <a:r>
              <a:rPr lang="en-US" sz="1800" b="1" dirty="0">
                <a:solidFill>
                  <a:schemeClr val="tx2"/>
                </a:solidFill>
                <a:latin typeface="Gill Sans MT Condensed" panose="020B0506020104020203" pitchFamily="34" charset="0"/>
              </a:rPr>
              <a:t>electricity</a:t>
            </a:r>
            <a:r>
              <a:rPr lang="en-US" sz="1800" dirty="0">
                <a:solidFill>
                  <a:schemeClr val="tx1">
                    <a:lumMod val="95000"/>
                    <a:lumOff val="5000"/>
                  </a:schemeClr>
                </a:solidFill>
                <a:latin typeface="Gill Sans MT Condensed" panose="020B0506020104020203" pitchFamily="34" charset="0"/>
              </a:rPr>
              <a:t> from the </a:t>
            </a:r>
            <a:r>
              <a:rPr lang="en-US" sz="1800" b="1" dirty="0">
                <a:solidFill>
                  <a:schemeClr val="tx1">
                    <a:lumMod val="95000"/>
                    <a:lumOff val="5000"/>
                  </a:schemeClr>
                </a:solidFill>
                <a:latin typeface="Gill Sans MT Condensed" panose="020B0506020104020203" pitchFamily="34" charset="0"/>
              </a:rPr>
              <a:t>plastic waste</a:t>
            </a:r>
            <a:r>
              <a:rPr lang="en-US" b="1" dirty="0">
                <a:solidFill>
                  <a:schemeClr val="tx1">
                    <a:lumMod val="95000"/>
                    <a:lumOff val="5000"/>
                  </a:schemeClr>
                </a:solidFill>
                <a:latin typeface="Gill Sans MT Condensed" panose="020B0506020104020203" pitchFamily="34" charset="0"/>
              </a:rPr>
              <a:t>s</a:t>
            </a:r>
            <a:r>
              <a:rPr lang="en-US" sz="1800" dirty="0">
                <a:solidFill>
                  <a:schemeClr val="tx1">
                    <a:lumMod val="95000"/>
                    <a:lumOff val="5000"/>
                  </a:schemeClr>
                </a:solidFill>
                <a:latin typeface="Gill Sans MT Condensed" panose="020B0506020104020203" pitchFamily="34" charset="0"/>
              </a:rPr>
              <a:t> and </a:t>
            </a:r>
            <a:r>
              <a:rPr lang="en-US" sz="1800" b="1" dirty="0">
                <a:solidFill>
                  <a:schemeClr val="tx1">
                    <a:lumMod val="95000"/>
                    <a:lumOff val="5000"/>
                  </a:schemeClr>
                </a:solidFill>
                <a:latin typeface="Gill Sans MT Condensed" panose="020B0506020104020203" pitchFamily="34" charset="0"/>
              </a:rPr>
              <a:t>biogas </a:t>
            </a:r>
            <a:r>
              <a:rPr lang="en-US" sz="1800" dirty="0">
                <a:solidFill>
                  <a:schemeClr val="tx1">
                    <a:lumMod val="95000"/>
                    <a:lumOff val="5000"/>
                  </a:schemeClr>
                </a:solidFill>
                <a:latin typeface="Gill Sans MT Condensed" panose="020B0506020104020203" pitchFamily="34" charset="0"/>
              </a:rPr>
              <a:t>from the </a:t>
            </a:r>
            <a:r>
              <a:rPr lang="en-US" sz="1800" b="1" dirty="0">
                <a:solidFill>
                  <a:schemeClr val="tx1">
                    <a:lumMod val="95000"/>
                    <a:lumOff val="5000"/>
                  </a:schemeClr>
                </a:solidFill>
                <a:latin typeface="Gill Sans MT Condensed" panose="020B0506020104020203" pitchFamily="34" charset="0"/>
              </a:rPr>
              <a:t>vegetable peels, </a:t>
            </a:r>
            <a:r>
              <a:rPr lang="en-US" sz="1800" dirty="0">
                <a:solidFill>
                  <a:schemeClr val="tx1">
                    <a:lumMod val="95000"/>
                    <a:lumOff val="5000"/>
                  </a:schemeClr>
                </a:solidFill>
                <a:latin typeface="Gill Sans MT Condensed" panose="020B0506020104020203" pitchFamily="34" charset="0"/>
              </a:rPr>
              <a:t>compost out of organic waste.</a:t>
            </a:r>
          </a:p>
          <a:p>
            <a:pPr algn="just"/>
            <a:r>
              <a:rPr lang="en-US" b="1" dirty="0">
                <a:solidFill>
                  <a:schemeClr val="tx1">
                    <a:lumMod val="95000"/>
                    <a:lumOff val="5000"/>
                  </a:schemeClr>
                </a:solidFill>
                <a:latin typeface="Gill Sans MT Condensed" panose="020B0506020104020203" pitchFamily="34" charset="0"/>
              </a:rPr>
              <a:t>					</a:t>
            </a:r>
            <a:r>
              <a:rPr lang="en-US" dirty="0">
                <a:solidFill>
                  <a:schemeClr val="tx1">
                    <a:lumMod val="95000"/>
                    <a:lumOff val="5000"/>
                  </a:schemeClr>
                </a:solidFill>
                <a:latin typeface="Gill Sans MT Condensed" panose="020B0506020104020203" pitchFamily="34" charset="0"/>
              </a:rPr>
              <a:t>In this process we could contribute keeping our environment clean which would result in great </a:t>
            </a:r>
            <a:r>
              <a:rPr lang="en-US" b="1" dirty="0">
                <a:solidFill>
                  <a:schemeClr val="tx1">
                    <a:lumMod val="95000"/>
                    <a:lumOff val="5000"/>
                  </a:schemeClr>
                </a:solidFill>
                <a:latin typeface="Gill Sans MT Condensed" panose="020B0506020104020203" pitchFamily="34" charset="0"/>
              </a:rPr>
              <a:t>climatic change </a:t>
            </a:r>
            <a:r>
              <a:rPr lang="en-US" dirty="0">
                <a:solidFill>
                  <a:schemeClr val="tx1">
                    <a:lumMod val="95000"/>
                    <a:lumOff val="5000"/>
                  </a:schemeClr>
                </a:solidFill>
                <a:latin typeface="Gill Sans MT Condensed" panose="020B0506020104020203" pitchFamily="34" charset="0"/>
              </a:rPr>
              <a:t>which would solve the rising issue . </a:t>
            </a:r>
            <a:endParaRPr lang="en-IN" dirty="0">
              <a:latin typeface="Gill Sans MT Condensed" panose="020B0506020104020203" pitchFamily="34" charset="0"/>
            </a:endParaRPr>
          </a:p>
        </p:txBody>
      </p:sp>
      <p:pic>
        <p:nvPicPr>
          <p:cNvPr id="13" name="Picture 12">
            <a:extLst>
              <a:ext uri="{FF2B5EF4-FFF2-40B4-BE49-F238E27FC236}">
                <a16:creationId xmlns:a16="http://schemas.microsoft.com/office/drawing/2014/main" id="{C173DEAE-C3FD-0680-7A49-5B747CCE9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784" y="4250825"/>
            <a:ext cx="4819899" cy="1944448"/>
          </a:xfrm>
          <a:prstGeom prst="rect">
            <a:avLst/>
          </a:prstGeom>
        </p:spPr>
      </p:pic>
      <p:pic>
        <p:nvPicPr>
          <p:cNvPr id="3" name="Picture 2">
            <a:extLst>
              <a:ext uri="{FF2B5EF4-FFF2-40B4-BE49-F238E27FC236}">
                <a16:creationId xmlns:a16="http://schemas.microsoft.com/office/drawing/2014/main" id="{C7C53812-BB3F-520D-0EEE-E0A6EABD5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633" y="660400"/>
            <a:ext cx="4911447" cy="5567680"/>
          </a:xfrm>
          <a:prstGeom prst="rect">
            <a:avLst/>
          </a:prstGeom>
        </p:spPr>
      </p:pic>
    </p:spTree>
    <p:extLst>
      <p:ext uri="{BB962C8B-B14F-4D97-AF65-F5344CB8AC3E}">
        <p14:creationId xmlns:p14="http://schemas.microsoft.com/office/powerpoint/2010/main" val="415174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CF371-A22F-74AF-8CDB-E7B1EDB38D4D}"/>
              </a:ext>
            </a:extLst>
          </p:cNvPr>
          <p:cNvSpPr txBox="1"/>
          <p:nvPr/>
        </p:nvSpPr>
        <p:spPr>
          <a:xfrm>
            <a:off x="802640" y="721360"/>
            <a:ext cx="5577840" cy="923330"/>
          </a:xfrm>
          <a:prstGeom prst="rect">
            <a:avLst/>
          </a:prstGeom>
          <a:noFill/>
        </p:spPr>
        <p:txBody>
          <a:bodyPr wrap="square" rtlCol="0">
            <a:spAutoFit/>
          </a:bodyPr>
          <a:lstStyle/>
          <a:p>
            <a:r>
              <a:rPr lang="en-IN" sz="5400" dirty="0">
                <a:solidFill>
                  <a:schemeClr val="accent2">
                    <a:lumMod val="50000"/>
                  </a:schemeClr>
                </a:solidFill>
              </a:rPr>
              <a:t>Market Prospects:-</a:t>
            </a:r>
          </a:p>
        </p:txBody>
      </p:sp>
      <p:sp>
        <p:nvSpPr>
          <p:cNvPr id="4" name="TextBox 3">
            <a:extLst>
              <a:ext uri="{FF2B5EF4-FFF2-40B4-BE49-F238E27FC236}">
                <a16:creationId xmlns:a16="http://schemas.microsoft.com/office/drawing/2014/main" id="{3D1ECA4E-3416-2AB4-5E88-E8D041FE6FBE}"/>
              </a:ext>
            </a:extLst>
          </p:cNvPr>
          <p:cNvSpPr txBox="1"/>
          <p:nvPr/>
        </p:nvSpPr>
        <p:spPr>
          <a:xfrm>
            <a:off x="802640" y="1644690"/>
            <a:ext cx="10830560" cy="3785652"/>
          </a:xfrm>
          <a:prstGeom prst="rect">
            <a:avLst/>
          </a:prstGeom>
          <a:noFill/>
        </p:spPr>
        <p:txBody>
          <a:bodyPr wrap="square">
            <a:spAutoFit/>
          </a:bodyPr>
          <a:lstStyle/>
          <a:p>
            <a:r>
              <a:rPr lang="en-US" sz="2400" dirty="0">
                <a:latin typeface="Gill Sans MT Condensed" panose="020B0506020104020203" pitchFamily="34" charset="0"/>
              </a:rPr>
              <a:t>1.</a:t>
            </a:r>
            <a:r>
              <a:rPr lang="en-US" sz="2400" b="1" dirty="0">
                <a:latin typeface="Gill Sans MT Condensed" panose="020B0506020104020203" pitchFamily="34" charset="0"/>
              </a:rPr>
              <a:t>Growing demand for sustainable solutions: </a:t>
            </a:r>
            <a:r>
              <a:rPr lang="en-US" sz="2400" dirty="0">
                <a:latin typeface="Gill Sans MT Condensed" panose="020B0506020104020203" pitchFamily="34" charset="0"/>
              </a:rPr>
              <a:t>With increasing awareness about environmental issues, there is a rising demand for waste management solutions that prioritize sustainability and efficiency . Additionally, innovations in recycling technologies and renewable energy generation from waste can create new revenue streams . </a:t>
            </a:r>
          </a:p>
          <a:p>
            <a:endParaRPr lang="en-US" sz="2400" dirty="0">
              <a:latin typeface="Gill Sans MT Condensed" panose="020B0506020104020203" pitchFamily="34" charset="0"/>
            </a:endParaRPr>
          </a:p>
          <a:p>
            <a:r>
              <a:rPr lang="en-US" sz="2400" dirty="0">
                <a:latin typeface="Gill Sans MT Condensed" panose="020B0506020104020203" pitchFamily="34" charset="0"/>
              </a:rPr>
              <a:t>2. </a:t>
            </a:r>
            <a:r>
              <a:rPr lang="en-US" sz="2400" b="1" dirty="0">
                <a:latin typeface="Gill Sans MT Condensed" panose="020B0506020104020203" pitchFamily="34" charset="0"/>
              </a:rPr>
              <a:t>Government regulations and incentives: </a:t>
            </a:r>
            <a:r>
              <a:rPr lang="en-US" sz="2400" dirty="0">
                <a:latin typeface="Gill Sans MT Condensed" panose="020B0506020104020203" pitchFamily="34" charset="0"/>
              </a:rPr>
              <a:t>Many governments are implementing regulations and offering incentives to encourage waste management practices .</a:t>
            </a:r>
          </a:p>
          <a:p>
            <a:endParaRPr lang="en-US" sz="2400" dirty="0">
              <a:latin typeface="Gill Sans MT Condensed" panose="020B0506020104020203" pitchFamily="34" charset="0"/>
            </a:endParaRPr>
          </a:p>
          <a:p>
            <a:r>
              <a:rPr lang="en-US" sz="2400" dirty="0">
                <a:latin typeface="Gill Sans MT Condensed" panose="020B0506020104020203" pitchFamily="34" charset="0"/>
              </a:rPr>
              <a:t>3. </a:t>
            </a:r>
            <a:r>
              <a:rPr lang="en-US" sz="2400" b="1" dirty="0">
                <a:latin typeface="Gill Sans MT Condensed" panose="020B0506020104020203" pitchFamily="34" charset="0"/>
              </a:rPr>
              <a:t>Opportunities for partnerships: </a:t>
            </a:r>
            <a:r>
              <a:rPr lang="en-US" sz="2400" dirty="0">
                <a:latin typeface="Gill Sans MT Condensed" panose="020B0506020104020203" pitchFamily="34" charset="0"/>
              </a:rPr>
              <a:t>0ur project can open doors for collaborations with waste management companies, technology providers, and sustainability-focused organizations. These partnerships can help expand our reach and market presence . </a:t>
            </a:r>
            <a:endParaRPr lang="en-IN" sz="2400" dirty="0">
              <a:latin typeface="Gill Sans MT Condensed" panose="020B0506020104020203" pitchFamily="34" charset="0"/>
            </a:endParaRPr>
          </a:p>
        </p:txBody>
      </p:sp>
    </p:spTree>
    <p:extLst>
      <p:ext uri="{BB962C8B-B14F-4D97-AF65-F5344CB8AC3E}">
        <p14:creationId xmlns:p14="http://schemas.microsoft.com/office/powerpoint/2010/main" val="45949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682F3-710E-EA76-8CDF-108A77BFB1F2}"/>
              </a:ext>
            </a:extLst>
          </p:cNvPr>
          <p:cNvSpPr txBox="1"/>
          <p:nvPr/>
        </p:nvSpPr>
        <p:spPr>
          <a:xfrm>
            <a:off x="711200" y="772160"/>
            <a:ext cx="4754880" cy="923330"/>
          </a:xfrm>
          <a:prstGeom prst="rect">
            <a:avLst/>
          </a:prstGeom>
          <a:noFill/>
        </p:spPr>
        <p:txBody>
          <a:bodyPr wrap="square" rtlCol="0">
            <a:spAutoFit/>
          </a:bodyPr>
          <a:lstStyle/>
          <a:p>
            <a:r>
              <a:rPr lang="en-IN" sz="5400" dirty="0">
                <a:solidFill>
                  <a:schemeClr val="accent2">
                    <a:lumMod val="50000"/>
                  </a:schemeClr>
                </a:solidFill>
              </a:rPr>
              <a:t>Future Scope:-</a:t>
            </a:r>
          </a:p>
        </p:txBody>
      </p:sp>
      <p:sp>
        <p:nvSpPr>
          <p:cNvPr id="4" name="TextBox 3">
            <a:extLst>
              <a:ext uri="{FF2B5EF4-FFF2-40B4-BE49-F238E27FC236}">
                <a16:creationId xmlns:a16="http://schemas.microsoft.com/office/drawing/2014/main" id="{08CD197B-CE83-27B2-965E-1CDC15C4E9E2}"/>
              </a:ext>
            </a:extLst>
          </p:cNvPr>
          <p:cNvSpPr txBox="1"/>
          <p:nvPr/>
        </p:nvSpPr>
        <p:spPr>
          <a:xfrm>
            <a:off x="711200" y="2034877"/>
            <a:ext cx="11033760" cy="3416320"/>
          </a:xfrm>
          <a:prstGeom prst="rect">
            <a:avLst/>
          </a:prstGeom>
          <a:noFill/>
        </p:spPr>
        <p:txBody>
          <a:bodyPr wrap="square">
            <a:spAutoFit/>
          </a:bodyPr>
          <a:lstStyle/>
          <a:p>
            <a:r>
              <a:rPr lang="en-US" sz="2400" dirty="0">
                <a:latin typeface="Gill Sans MT Condensed" panose="020B0506020104020203" pitchFamily="34" charset="0"/>
              </a:rPr>
              <a:t>                                                  The future scope for our project is quite promising. As technology continues to advance, there will be opportunities to enhance the system with more advanced sensors, improved data analytics, and integration with other smart home devices </a:t>
            </a:r>
            <a:r>
              <a:rPr lang="en-US" sz="2400" dirty="0">
                <a:solidFill>
                  <a:schemeClr val="tx1">
                    <a:lumMod val="95000"/>
                    <a:lumOff val="5000"/>
                  </a:schemeClr>
                </a:solidFill>
                <a:latin typeface="Gill Sans MT Condensed" panose="020B0506020104020203" pitchFamily="34" charset="0"/>
              </a:rPr>
              <a:t>that uses IoT devices for waste monitoring. By </a:t>
            </a:r>
            <a:r>
              <a:rPr lang="en-US" sz="2400" b="1" dirty="0">
                <a:solidFill>
                  <a:schemeClr val="tx1">
                    <a:lumMod val="95000"/>
                    <a:lumOff val="5000"/>
                  </a:schemeClr>
                </a:solidFill>
                <a:latin typeface="Gill Sans MT Condensed" panose="020B0506020104020203" pitchFamily="34" charset="0"/>
              </a:rPr>
              <a:t>installing sensors</a:t>
            </a:r>
            <a:r>
              <a:rPr lang="en-US" sz="2400" dirty="0">
                <a:solidFill>
                  <a:schemeClr val="tx1">
                    <a:lumMod val="95000"/>
                    <a:lumOff val="5000"/>
                  </a:schemeClr>
                </a:solidFill>
                <a:latin typeface="Gill Sans MT Condensed" panose="020B0506020104020203" pitchFamily="34" charset="0"/>
              </a:rPr>
              <a:t> in various society , the system can measure waste levels in real-time. This data can be used to track </a:t>
            </a:r>
            <a:r>
              <a:rPr lang="en-US" sz="2400" b="1" dirty="0">
                <a:solidFill>
                  <a:schemeClr val="tx1">
                    <a:lumMod val="95000"/>
                    <a:lumOff val="5000"/>
                  </a:schemeClr>
                </a:solidFill>
                <a:latin typeface="Gill Sans MT Condensed" panose="020B0506020104020203" pitchFamily="34" charset="0"/>
              </a:rPr>
              <a:t>waste generation patterns, automate waste sorting, and provide insights for waste reduction</a:t>
            </a:r>
            <a:r>
              <a:rPr lang="en-US" sz="2400" dirty="0">
                <a:solidFill>
                  <a:schemeClr val="tx1">
                    <a:lumMod val="95000"/>
                    <a:lumOff val="5000"/>
                  </a:schemeClr>
                </a:solidFill>
                <a:latin typeface="Gill Sans MT Condensed" panose="020B0506020104020203" pitchFamily="34" charset="0"/>
              </a:rPr>
              <a:t> </a:t>
            </a:r>
            <a:r>
              <a:rPr lang="en-US" sz="2400" b="1" dirty="0">
                <a:solidFill>
                  <a:schemeClr val="tx1">
                    <a:lumMod val="95000"/>
                    <a:lumOff val="5000"/>
                  </a:schemeClr>
                </a:solidFill>
                <a:latin typeface="Gill Sans MT Condensed" panose="020B0506020104020203" pitchFamily="34" charset="0"/>
              </a:rPr>
              <a:t>.</a:t>
            </a:r>
            <a:r>
              <a:rPr lang="en-US" sz="2400" dirty="0">
                <a:latin typeface="Gill Sans MT Condensed" panose="020B0506020104020203" pitchFamily="34" charset="0"/>
              </a:rPr>
              <a:t> Also we have an idea to </a:t>
            </a:r>
            <a:r>
              <a:rPr lang="en-US" sz="2400" b="1" dirty="0">
                <a:latin typeface="Gill Sans MT Condensed" panose="020B0506020104020203" pitchFamily="34" charset="0"/>
              </a:rPr>
              <a:t>recycle</a:t>
            </a:r>
            <a:r>
              <a:rPr lang="en-US" sz="2400" dirty="0">
                <a:latin typeface="Gill Sans MT Condensed" panose="020B0506020104020203" pitchFamily="34" charset="0"/>
              </a:rPr>
              <a:t> the waste product and sell it in our app in a reasonable price .</a:t>
            </a:r>
          </a:p>
          <a:p>
            <a:r>
              <a:rPr lang="en-US" sz="2400" dirty="0">
                <a:latin typeface="Gill Sans MT Condensed" panose="020B0506020104020203" pitchFamily="34" charset="0"/>
              </a:rPr>
              <a:t>                                      </a:t>
            </a:r>
          </a:p>
          <a:p>
            <a:r>
              <a:rPr lang="en-US" sz="2400" dirty="0">
                <a:latin typeface="Gill Sans MT Condensed" panose="020B0506020104020203" pitchFamily="34" charset="0"/>
              </a:rPr>
              <a:t>                                                 </a:t>
            </a:r>
            <a:r>
              <a:rPr lang="en-US" sz="2400" dirty="0"/>
              <a:t> </a:t>
            </a:r>
          </a:p>
          <a:p>
            <a:r>
              <a:rPr lang="en-IN" sz="2400" dirty="0"/>
              <a:t> </a:t>
            </a:r>
          </a:p>
        </p:txBody>
      </p:sp>
      <p:pic>
        <p:nvPicPr>
          <p:cNvPr id="3" name="Picture 2">
            <a:extLst>
              <a:ext uri="{FF2B5EF4-FFF2-40B4-BE49-F238E27FC236}">
                <a16:creationId xmlns:a16="http://schemas.microsoft.com/office/drawing/2014/main" id="{C4A41415-1194-225B-C8CB-9A7027B31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735" y="3894481"/>
            <a:ext cx="3914065" cy="2235944"/>
          </a:xfrm>
          <a:prstGeom prst="rect">
            <a:avLst/>
          </a:prstGeom>
        </p:spPr>
      </p:pic>
    </p:spTree>
    <p:extLst>
      <p:ext uri="{BB962C8B-B14F-4D97-AF65-F5344CB8AC3E}">
        <p14:creationId xmlns:p14="http://schemas.microsoft.com/office/powerpoint/2010/main" val="361237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CBCBDE-2D61-AF30-438D-155879355747}"/>
              </a:ext>
            </a:extLst>
          </p:cNvPr>
          <p:cNvSpPr txBox="1"/>
          <p:nvPr/>
        </p:nvSpPr>
        <p:spPr>
          <a:xfrm>
            <a:off x="729574" y="593388"/>
            <a:ext cx="6877456" cy="830997"/>
          </a:xfrm>
          <a:prstGeom prst="rect">
            <a:avLst/>
          </a:prstGeom>
          <a:noFill/>
        </p:spPr>
        <p:txBody>
          <a:bodyPr wrap="square" rtlCol="0">
            <a:spAutoFit/>
          </a:bodyPr>
          <a:lstStyle/>
          <a:p>
            <a:r>
              <a:rPr lang="en-IN" sz="4800" dirty="0">
                <a:solidFill>
                  <a:schemeClr val="accent1">
                    <a:lumMod val="50000"/>
                  </a:schemeClr>
                </a:solidFill>
              </a:rPr>
              <a:t>Execution:-</a:t>
            </a:r>
          </a:p>
        </p:txBody>
      </p:sp>
      <p:sp>
        <p:nvSpPr>
          <p:cNvPr id="6" name="TextBox 5">
            <a:extLst>
              <a:ext uri="{FF2B5EF4-FFF2-40B4-BE49-F238E27FC236}">
                <a16:creationId xmlns:a16="http://schemas.microsoft.com/office/drawing/2014/main" id="{17048D6E-F2CC-C945-B1F1-CC7D775D25C1}"/>
              </a:ext>
            </a:extLst>
          </p:cNvPr>
          <p:cNvSpPr txBox="1"/>
          <p:nvPr/>
        </p:nvSpPr>
        <p:spPr>
          <a:xfrm>
            <a:off x="729575" y="1424385"/>
            <a:ext cx="10732851" cy="4093428"/>
          </a:xfrm>
          <a:prstGeom prst="rect">
            <a:avLst/>
          </a:prstGeom>
          <a:noFill/>
        </p:spPr>
        <p:txBody>
          <a:bodyPr wrap="square">
            <a:spAutoFit/>
          </a:bodyPr>
          <a:lstStyle/>
          <a:p>
            <a:r>
              <a:rPr lang="en-IN" sz="2000" dirty="0">
                <a:latin typeface="Gill Sans MT Condensed" panose="020B0506020104020203" pitchFamily="34" charset="0"/>
              </a:rPr>
              <a:t>To ensure a successful execution of the Smart Waste Management project : </a:t>
            </a:r>
          </a:p>
          <a:p>
            <a:endParaRPr lang="en-IN" sz="2000" dirty="0">
              <a:latin typeface="Gill Sans MT Condensed" panose="020B0506020104020203" pitchFamily="34" charset="0"/>
            </a:endParaRPr>
          </a:p>
          <a:p>
            <a:pPr marL="342900" indent="-342900">
              <a:buAutoNum type="arabicPeriod"/>
            </a:pPr>
            <a:r>
              <a:rPr lang="en-IN" sz="2000" b="1" dirty="0">
                <a:latin typeface="Gill Sans MT Condensed" panose="020B0506020104020203" pitchFamily="34" charset="0"/>
              </a:rPr>
              <a:t>Provide clear instructions: </a:t>
            </a:r>
            <a:r>
              <a:rPr lang="en-IN" sz="2000" dirty="0">
                <a:latin typeface="Gill Sans MT Condensed" panose="020B0506020104020203" pitchFamily="34" charset="0"/>
              </a:rPr>
              <a:t>Make it easy for individuals to participate by providing clear and simple instructions for waste disposal and data entry. </a:t>
            </a:r>
          </a:p>
          <a:p>
            <a:pPr marL="342900" indent="-342900">
              <a:buAutoNum type="arabicPeriod"/>
            </a:pPr>
            <a:r>
              <a:rPr lang="en-IN" sz="2000" b="1" dirty="0">
                <a:latin typeface="Gill Sans MT Condensed" panose="020B0506020104020203" pitchFamily="34" charset="0"/>
              </a:rPr>
              <a:t>Establish official rules: </a:t>
            </a:r>
            <a:r>
              <a:rPr lang="en-IN" sz="2000" dirty="0">
                <a:latin typeface="Gill Sans MT Condensed" panose="020B0506020104020203" pitchFamily="34" charset="0"/>
              </a:rPr>
              <a:t>Develop official rules for the project, outlining terms and any limitations or restrictions. </a:t>
            </a:r>
          </a:p>
          <a:p>
            <a:pPr marL="342900" indent="-342900">
              <a:buAutoNum type="arabicPeriod"/>
            </a:pPr>
            <a:r>
              <a:rPr lang="en-IN" sz="2000" b="1" dirty="0">
                <a:latin typeface="Gill Sans MT Condensed" panose="020B0506020104020203" pitchFamily="34" charset="0"/>
              </a:rPr>
              <a:t>Promote awareness: </a:t>
            </a:r>
            <a:r>
              <a:rPr lang="en-IN" sz="2000" dirty="0">
                <a:latin typeface="Gill Sans MT Condensed" panose="020B0506020104020203" pitchFamily="34" charset="0"/>
              </a:rPr>
              <a:t>Use various channels to promote the project and raise awareness about the importance of waste management and reduction. </a:t>
            </a:r>
          </a:p>
          <a:p>
            <a:pPr marL="342900" indent="-342900">
              <a:buAutoNum type="arabicPeriod"/>
            </a:pPr>
            <a:r>
              <a:rPr lang="en-IN" sz="2000" b="1" dirty="0">
                <a:latin typeface="Gill Sans MT Condensed" panose="020B0506020104020203" pitchFamily="34" charset="0"/>
              </a:rPr>
              <a:t>Ensure data accuracy: </a:t>
            </a:r>
            <a:r>
              <a:rPr lang="en-IN" sz="2000" dirty="0">
                <a:latin typeface="Gill Sans MT Condensed" panose="020B0506020104020203" pitchFamily="34" charset="0"/>
              </a:rPr>
              <a:t>Regularly upload and update waste data to maintain accurate monitoring and analysis.</a:t>
            </a:r>
          </a:p>
          <a:p>
            <a:pPr marL="342900" indent="-342900">
              <a:buAutoNum type="arabicPeriod"/>
            </a:pPr>
            <a:r>
              <a:rPr lang="en-IN" sz="2000" b="1" dirty="0">
                <a:latin typeface="Gill Sans MT Condensed" panose="020B0506020104020203" pitchFamily="34" charset="0"/>
              </a:rPr>
              <a:t>Implement notifications:</a:t>
            </a:r>
            <a:r>
              <a:rPr lang="en-IN" sz="2000" dirty="0">
                <a:latin typeface="Gill Sans MT Condensed" panose="020B0506020104020203" pitchFamily="34" charset="0"/>
              </a:rPr>
              <a:t> Set up a notification system to alert users if their waste exceeds the limit, encouraging them to reduce waste and be mindful of their environmental impact.</a:t>
            </a:r>
          </a:p>
          <a:p>
            <a:pPr marL="342900" indent="-342900">
              <a:buAutoNum type="arabicPeriod"/>
            </a:pPr>
            <a:r>
              <a:rPr lang="en-IN" sz="2000" b="1" dirty="0">
                <a:latin typeface="Gill Sans MT Condensed" panose="020B0506020104020203" pitchFamily="34" charset="0"/>
              </a:rPr>
              <a:t>Reward system: </a:t>
            </a:r>
            <a:r>
              <a:rPr lang="en-IN" sz="2000" dirty="0">
                <a:latin typeface="Gill Sans MT Condensed" panose="020B0506020104020203" pitchFamily="34" charset="0"/>
              </a:rPr>
              <a:t>Implement a rewards program to incentivize and recognize individuals who actively participate in waste reduction efforts.</a:t>
            </a:r>
          </a:p>
          <a:p>
            <a:pPr marL="342900" indent="-342900">
              <a:buAutoNum type="arabicPeriod"/>
            </a:pPr>
            <a:r>
              <a:rPr lang="en-IN" sz="2000" b="1" dirty="0">
                <a:latin typeface="Gill Sans MT Condensed" panose="020B0506020104020203" pitchFamily="34" charset="0"/>
              </a:rPr>
              <a:t>User-friendly interface: </a:t>
            </a:r>
            <a:r>
              <a:rPr lang="en-IN" sz="2000" dirty="0">
                <a:latin typeface="Gill Sans MT Condensed" panose="020B0506020104020203" pitchFamily="34" charset="0"/>
              </a:rPr>
              <a:t>Design an user-friendly app interface that allows individuals to easily access and view their waste data. </a:t>
            </a:r>
          </a:p>
        </p:txBody>
      </p:sp>
    </p:spTree>
    <p:extLst>
      <p:ext uri="{BB962C8B-B14F-4D97-AF65-F5344CB8AC3E}">
        <p14:creationId xmlns:p14="http://schemas.microsoft.com/office/powerpoint/2010/main" val="109390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C251D-721E-553F-6AF1-D279618E4487}"/>
              </a:ext>
            </a:extLst>
          </p:cNvPr>
          <p:cNvSpPr txBox="1"/>
          <p:nvPr/>
        </p:nvSpPr>
        <p:spPr>
          <a:xfrm>
            <a:off x="787940" y="714982"/>
            <a:ext cx="7577847" cy="830997"/>
          </a:xfrm>
          <a:prstGeom prst="rect">
            <a:avLst/>
          </a:prstGeom>
          <a:noFill/>
        </p:spPr>
        <p:txBody>
          <a:bodyPr wrap="square" rtlCol="0">
            <a:spAutoFit/>
          </a:bodyPr>
          <a:lstStyle/>
          <a:p>
            <a:r>
              <a:rPr lang="en-IN" sz="4800" dirty="0">
                <a:solidFill>
                  <a:schemeClr val="accent1">
                    <a:lumMod val="50000"/>
                  </a:schemeClr>
                </a:solidFill>
              </a:rPr>
              <a:t>Technical Overview:-</a:t>
            </a:r>
          </a:p>
        </p:txBody>
      </p:sp>
      <p:sp>
        <p:nvSpPr>
          <p:cNvPr id="3" name="TextBox 2">
            <a:extLst>
              <a:ext uri="{FF2B5EF4-FFF2-40B4-BE49-F238E27FC236}">
                <a16:creationId xmlns:a16="http://schemas.microsoft.com/office/drawing/2014/main" id="{2382F7EC-977A-DFF7-2D00-A29298EB1B6A}"/>
              </a:ext>
            </a:extLst>
          </p:cNvPr>
          <p:cNvSpPr txBox="1"/>
          <p:nvPr/>
        </p:nvSpPr>
        <p:spPr>
          <a:xfrm>
            <a:off x="5963055" y="3429000"/>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216B584-E10C-0C05-EA37-35E03DFEB025}"/>
              </a:ext>
            </a:extLst>
          </p:cNvPr>
          <p:cNvSpPr txBox="1"/>
          <p:nvPr/>
        </p:nvSpPr>
        <p:spPr>
          <a:xfrm flipH="1">
            <a:off x="822882" y="1582341"/>
            <a:ext cx="10336616" cy="1846659"/>
          </a:xfrm>
          <a:prstGeom prst="rect">
            <a:avLst/>
          </a:prstGeom>
          <a:noFill/>
        </p:spPr>
        <p:txBody>
          <a:bodyPr wrap="square" rtlCol="0">
            <a:spAutoFit/>
          </a:bodyPr>
          <a:lstStyle/>
          <a:p>
            <a:r>
              <a:rPr lang="en-IN" sz="2400" b="1" dirty="0">
                <a:latin typeface="Gill Sans MT Condensed" panose="020B0506020104020203" pitchFamily="34" charset="0"/>
              </a:rPr>
              <a:t>1. For data storage and analysis :- </a:t>
            </a:r>
            <a:r>
              <a:rPr lang="en-IN" sz="2400" dirty="0">
                <a:latin typeface="Gill Sans MT Condensed" panose="020B0506020104020203" pitchFamily="34" charset="0"/>
              </a:rPr>
              <a:t>Cloud Platforms</a:t>
            </a:r>
          </a:p>
          <a:p>
            <a:r>
              <a:rPr lang="en-IN" sz="2400" b="1" dirty="0">
                <a:latin typeface="Gill Sans MT Condensed" panose="020B0506020104020203" pitchFamily="34" charset="0"/>
              </a:rPr>
              <a:t>2. For user interaction &amp; reporting :- </a:t>
            </a:r>
            <a:r>
              <a:rPr lang="en-IN" sz="2400" dirty="0">
                <a:latin typeface="Gill Sans MT Condensed" panose="020B0506020104020203" pitchFamily="34" charset="0"/>
              </a:rPr>
              <a:t>Mobile Applications</a:t>
            </a:r>
          </a:p>
          <a:p>
            <a:r>
              <a:rPr lang="en-IN" sz="2400" b="1" dirty="0">
                <a:latin typeface="Gill Sans MT Condensed" panose="020B0506020104020203" pitchFamily="34" charset="0"/>
              </a:rPr>
              <a:t>3. For Frontend :- </a:t>
            </a:r>
            <a:r>
              <a:rPr lang="en-IN" sz="2400" dirty="0">
                <a:latin typeface="Gill Sans MT Condensed" panose="020B0506020104020203" pitchFamily="34" charset="0"/>
              </a:rPr>
              <a:t>html , CSS , JavaScript</a:t>
            </a:r>
          </a:p>
          <a:p>
            <a:r>
              <a:rPr lang="en-IN" sz="2400" b="1" dirty="0">
                <a:latin typeface="Gill Sans MT Condensed" panose="020B0506020104020203" pitchFamily="34" charset="0"/>
              </a:rPr>
              <a:t>4. For Backend :- </a:t>
            </a:r>
            <a:r>
              <a:rPr lang="en-IN" sz="2400" dirty="0">
                <a:latin typeface="Gill Sans MT Condensed" panose="020B0506020104020203" pitchFamily="34" charset="0"/>
              </a:rPr>
              <a:t>JavaScript</a:t>
            </a:r>
          </a:p>
          <a:p>
            <a:endParaRPr lang="en-IN" dirty="0"/>
          </a:p>
        </p:txBody>
      </p:sp>
      <p:pic>
        <p:nvPicPr>
          <p:cNvPr id="10" name="Picture 9">
            <a:extLst>
              <a:ext uri="{FF2B5EF4-FFF2-40B4-BE49-F238E27FC236}">
                <a16:creationId xmlns:a16="http://schemas.microsoft.com/office/drawing/2014/main" id="{9FEE5562-C933-BA19-ADD3-A2E8D07BE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82" y="3305409"/>
            <a:ext cx="3467017" cy="1685925"/>
          </a:xfrm>
          <a:prstGeom prst="rect">
            <a:avLst/>
          </a:prstGeom>
        </p:spPr>
      </p:pic>
      <p:pic>
        <p:nvPicPr>
          <p:cNvPr id="12" name="Picture 11">
            <a:extLst>
              <a:ext uri="{FF2B5EF4-FFF2-40B4-BE49-F238E27FC236}">
                <a16:creationId xmlns:a16="http://schemas.microsoft.com/office/drawing/2014/main" id="{1D556C9F-B835-6277-FB79-1E7E62F20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305409"/>
            <a:ext cx="3122579" cy="1685925"/>
          </a:xfrm>
          <a:prstGeom prst="rect">
            <a:avLst/>
          </a:prstGeom>
        </p:spPr>
      </p:pic>
      <p:pic>
        <p:nvPicPr>
          <p:cNvPr id="14" name="Picture 13">
            <a:extLst>
              <a:ext uri="{FF2B5EF4-FFF2-40B4-BE49-F238E27FC236}">
                <a16:creationId xmlns:a16="http://schemas.microsoft.com/office/drawing/2014/main" id="{681853E1-68AA-6EC8-39ED-10E6BE918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6680" y="3210128"/>
            <a:ext cx="3486150" cy="1887166"/>
          </a:xfrm>
          <a:prstGeom prst="rect">
            <a:avLst/>
          </a:prstGeom>
        </p:spPr>
      </p:pic>
    </p:spTree>
    <p:extLst>
      <p:ext uri="{BB962C8B-B14F-4D97-AF65-F5344CB8AC3E}">
        <p14:creationId xmlns:p14="http://schemas.microsoft.com/office/powerpoint/2010/main" val="48691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59137-D4C3-B049-7B4A-8FB8E3160C00}"/>
              </a:ext>
            </a:extLst>
          </p:cNvPr>
          <p:cNvSpPr txBox="1"/>
          <p:nvPr/>
        </p:nvSpPr>
        <p:spPr>
          <a:xfrm>
            <a:off x="660400" y="629920"/>
            <a:ext cx="4815840" cy="923330"/>
          </a:xfrm>
          <a:prstGeom prst="rect">
            <a:avLst/>
          </a:prstGeom>
          <a:noFill/>
        </p:spPr>
        <p:txBody>
          <a:bodyPr wrap="square" rtlCol="0">
            <a:spAutoFit/>
          </a:bodyPr>
          <a:lstStyle/>
          <a:p>
            <a:r>
              <a:rPr lang="en-US" sz="5400" dirty="0">
                <a:solidFill>
                  <a:schemeClr val="accent2">
                    <a:lumMod val="50000"/>
                  </a:schemeClr>
                </a:solidFill>
              </a:rPr>
              <a:t>Conclusion:-</a:t>
            </a:r>
            <a:endParaRPr lang="en-IN" sz="5400" dirty="0">
              <a:solidFill>
                <a:schemeClr val="accent2">
                  <a:lumMod val="50000"/>
                </a:schemeClr>
              </a:solidFill>
            </a:endParaRPr>
          </a:p>
        </p:txBody>
      </p:sp>
      <p:sp>
        <p:nvSpPr>
          <p:cNvPr id="4" name="TextBox 3">
            <a:extLst>
              <a:ext uri="{FF2B5EF4-FFF2-40B4-BE49-F238E27FC236}">
                <a16:creationId xmlns:a16="http://schemas.microsoft.com/office/drawing/2014/main" id="{AAB132A6-64A4-882D-718D-86D4239C6030}"/>
              </a:ext>
            </a:extLst>
          </p:cNvPr>
          <p:cNvSpPr txBox="1"/>
          <p:nvPr/>
        </p:nvSpPr>
        <p:spPr>
          <a:xfrm>
            <a:off x="660400" y="1481482"/>
            <a:ext cx="10871200" cy="1938992"/>
          </a:xfrm>
          <a:prstGeom prst="rect">
            <a:avLst/>
          </a:prstGeom>
          <a:noFill/>
        </p:spPr>
        <p:txBody>
          <a:bodyPr wrap="square">
            <a:spAutoFit/>
          </a:bodyPr>
          <a:lstStyle/>
          <a:p>
            <a:r>
              <a:rPr lang="en-IN" sz="2400" dirty="0">
                <a:latin typeface="Gill Sans MT Condensed" panose="020B0506020104020203" pitchFamily="34" charset="0"/>
              </a:rPr>
              <a:t>                                     </a:t>
            </a:r>
            <a:r>
              <a:rPr lang="en-US" sz="2400" dirty="0">
                <a:latin typeface="Gill Sans MT Condensed" panose="020B0506020104020203" pitchFamily="34" charset="0"/>
              </a:rPr>
              <a:t>In conclusion, the Smart Waste Management project offers a comprehensive solution for domestic waste management. By utilizing devices and a user-friendly app, it empowers individuals to actively monitor and reduce their waste. With real-time data, notifications, and a reward system, we can create a more sustainable future. </a:t>
            </a:r>
          </a:p>
          <a:p>
            <a:r>
              <a:rPr lang="en-US" sz="2400" dirty="0">
                <a:latin typeface="Gill Sans MT Condensed" panose="020B0506020104020203" pitchFamily="34" charset="0"/>
              </a:rPr>
              <a:t>              </a:t>
            </a:r>
            <a:r>
              <a:rPr lang="en-US" sz="2400" b="1" dirty="0">
                <a:latin typeface="Gill Sans MT Condensed" panose="020B0506020104020203" pitchFamily="34" charset="0"/>
              </a:rPr>
              <a:t>Let's work together to make a positive impact on our environment ! </a:t>
            </a:r>
            <a:endParaRPr lang="en-IN" sz="2400" b="1" dirty="0">
              <a:latin typeface="Gill Sans MT Condensed" panose="020B0506020104020203" pitchFamily="34" charset="0"/>
            </a:endParaRPr>
          </a:p>
        </p:txBody>
      </p:sp>
      <p:pic>
        <p:nvPicPr>
          <p:cNvPr id="5" name="Picture 4">
            <a:extLst>
              <a:ext uri="{FF2B5EF4-FFF2-40B4-BE49-F238E27FC236}">
                <a16:creationId xmlns:a16="http://schemas.microsoft.com/office/drawing/2014/main" id="{302519EE-1475-87FF-70B6-568FB742A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566" y="3917378"/>
            <a:ext cx="4021848" cy="2297995"/>
          </a:xfrm>
          <a:prstGeom prst="rect">
            <a:avLst/>
          </a:prstGeom>
        </p:spPr>
      </p:pic>
      <p:pic>
        <p:nvPicPr>
          <p:cNvPr id="7" name="Picture 6">
            <a:extLst>
              <a:ext uri="{FF2B5EF4-FFF2-40B4-BE49-F238E27FC236}">
                <a16:creationId xmlns:a16="http://schemas.microsoft.com/office/drawing/2014/main" id="{E96A6638-8F4B-F926-4646-11F57610E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79" y="3552872"/>
            <a:ext cx="4211469" cy="2662501"/>
          </a:xfrm>
          <a:prstGeom prst="rect">
            <a:avLst/>
          </a:prstGeom>
        </p:spPr>
      </p:pic>
    </p:spTree>
    <p:extLst>
      <p:ext uri="{BB962C8B-B14F-4D97-AF65-F5344CB8AC3E}">
        <p14:creationId xmlns:p14="http://schemas.microsoft.com/office/powerpoint/2010/main" val="377927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CAF66-7936-1B70-CBFE-22A30F902802}"/>
              </a:ext>
            </a:extLst>
          </p:cNvPr>
          <p:cNvSpPr txBox="1"/>
          <p:nvPr/>
        </p:nvSpPr>
        <p:spPr>
          <a:xfrm>
            <a:off x="681586" y="611714"/>
            <a:ext cx="7223760" cy="830997"/>
          </a:xfrm>
          <a:prstGeom prst="rect">
            <a:avLst/>
          </a:prstGeom>
          <a:noFill/>
        </p:spPr>
        <p:txBody>
          <a:bodyPr wrap="square">
            <a:spAutoFit/>
          </a:bodyPr>
          <a:lstStyle/>
          <a:p>
            <a:r>
              <a:rPr lang="en-US" sz="4800" dirty="0">
                <a:solidFill>
                  <a:schemeClr val="accent2">
                    <a:lumMod val="50000"/>
                  </a:schemeClr>
                </a:solidFill>
              </a:rPr>
              <a:t>Team</a:t>
            </a:r>
            <a:r>
              <a:rPr lang="en-US" sz="4400" dirty="0">
                <a:solidFill>
                  <a:schemeClr val="accent2">
                    <a:lumMod val="50000"/>
                  </a:schemeClr>
                </a:solidFill>
              </a:rPr>
              <a:t> Member Details :-</a:t>
            </a:r>
            <a:endParaRPr lang="en-IN" sz="4400" dirty="0">
              <a:solidFill>
                <a:schemeClr val="accent2">
                  <a:lumMod val="50000"/>
                </a:schemeClr>
              </a:solidFill>
            </a:endParaRPr>
          </a:p>
        </p:txBody>
      </p:sp>
      <p:sp>
        <p:nvSpPr>
          <p:cNvPr id="5" name="TextBox 4">
            <a:extLst>
              <a:ext uri="{FF2B5EF4-FFF2-40B4-BE49-F238E27FC236}">
                <a16:creationId xmlns:a16="http://schemas.microsoft.com/office/drawing/2014/main" id="{06319B0F-D867-9DA2-5670-A736CAC01458}"/>
              </a:ext>
            </a:extLst>
          </p:cNvPr>
          <p:cNvSpPr txBox="1"/>
          <p:nvPr/>
        </p:nvSpPr>
        <p:spPr>
          <a:xfrm>
            <a:off x="681586" y="1810102"/>
            <a:ext cx="11033760" cy="4396460"/>
          </a:xfrm>
          <a:prstGeom prst="rect">
            <a:avLst/>
          </a:prstGeom>
          <a:noFill/>
        </p:spPr>
        <p:txBody>
          <a:bodyPr wrap="square">
            <a:spAutoFit/>
          </a:bodyPr>
          <a:lstStyle/>
          <a:p>
            <a:pPr marL="0" lvl="0" indent="0" algn="l" rtl="0">
              <a:lnSpc>
                <a:spcPct val="90000"/>
              </a:lnSpc>
              <a:spcBef>
                <a:spcPts val="0"/>
              </a:spcBef>
              <a:spcAft>
                <a:spcPts val="0"/>
              </a:spcAft>
              <a:buClr>
                <a:srgbClr val="5D7C3F"/>
              </a:buClr>
              <a:buSzPts val="1200"/>
              <a:buNone/>
            </a:pPr>
            <a:r>
              <a:rPr lang="en-US" sz="2000" b="1" dirty="0">
                <a:latin typeface="Gill Sans MT Condensed" panose="020B0506020104020203" pitchFamily="34" charset="0"/>
              </a:rPr>
              <a:t>Team Leader Name</a:t>
            </a:r>
            <a:r>
              <a:rPr lang="en-US" sz="2000" b="1" dirty="0">
                <a:solidFill>
                  <a:srgbClr val="C00000"/>
                </a:solidFill>
                <a:latin typeface="Gill Sans MT Condensed" panose="020B0506020104020203" pitchFamily="34" charset="0"/>
              </a:rPr>
              <a:t>:</a:t>
            </a:r>
            <a:r>
              <a:rPr lang="en-US" sz="2000" dirty="0">
                <a:ln w="0"/>
                <a:solidFill>
                  <a:srgbClr val="C00000"/>
                </a:solidFill>
                <a:effectLst>
                  <a:outerShdw blurRad="38100" dist="19050" dir="2700000" algn="tl" rotWithShape="0">
                    <a:schemeClr val="dk1">
                      <a:alpha val="40000"/>
                    </a:schemeClr>
                  </a:outerShdw>
                </a:effectLst>
                <a:latin typeface="Gill Sans MT Condensed" panose="020B0506020104020203" pitchFamily="34" charset="0"/>
              </a:rPr>
              <a:t> DIBYASA KHANDAI</a:t>
            </a:r>
            <a:endParaRPr lang="en-US" sz="2000" dirty="0">
              <a:solidFill>
                <a:srgbClr val="C00000"/>
              </a:solidFill>
              <a:latin typeface="Gill Sans MT Condensed" panose="020B0506020104020203" pitchFamily="34" charset="0"/>
            </a:endParaRPr>
          </a:p>
          <a:p>
            <a:pPr marL="0" lvl="0" indent="0" algn="l" rtl="0">
              <a:lnSpc>
                <a:spcPct val="90000"/>
              </a:lnSpc>
              <a:spcBef>
                <a:spcPts val="1000"/>
              </a:spcBef>
              <a:spcAft>
                <a:spcPts val="0"/>
              </a:spcAft>
              <a:buClr>
                <a:schemeClr val="dk1"/>
              </a:buClr>
              <a:buSzPts val="1200"/>
              <a:buNone/>
            </a:pPr>
            <a:r>
              <a:rPr lang="en-US" sz="2000" dirty="0">
                <a:latin typeface="Gill Sans MT Condensed" panose="020B0506020104020203" pitchFamily="34" charset="0"/>
              </a:rPr>
              <a:t>Branch – </a:t>
            </a:r>
            <a:r>
              <a:rPr lang="en-US" sz="2000" dirty="0">
                <a:ln w="0"/>
                <a:solidFill>
                  <a:schemeClr val="tx1"/>
                </a:solidFill>
                <a:effectLst>
                  <a:outerShdw blurRad="38100" dist="19050" dir="2700000" algn="tl" rotWithShape="0">
                    <a:schemeClr val="dk1">
                      <a:alpha val="40000"/>
                    </a:schemeClr>
                  </a:outerShdw>
                </a:effectLst>
                <a:latin typeface="Gill Sans MT Condensed" panose="020B0506020104020203" pitchFamily="34" charset="0"/>
              </a:rPr>
              <a:t>B-tech</a:t>
            </a:r>
            <a:r>
              <a:rPr lang="en-US" sz="2000" dirty="0">
                <a:latin typeface="Gill Sans MT Condensed" panose="020B0506020104020203" pitchFamily="34" charset="0"/>
              </a:rPr>
              <a:t>			Stream - CSE		                          Year - II</a:t>
            </a:r>
          </a:p>
          <a:p>
            <a:pPr marL="0" lvl="0" indent="0" algn="l" rtl="0">
              <a:lnSpc>
                <a:spcPct val="90000"/>
              </a:lnSpc>
              <a:spcBef>
                <a:spcPts val="1000"/>
              </a:spcBef>
              <a:spcAft>
                <a:spcPts val="0"/>
              </a:spcAft>
              <a:buClr>
                <a:srgbClr val="5D7C3F"/>
              </a:buClr>
              <a:buSzPts val="1200"/>
              <a:buNone/>
            </a:pPr>
            <a:r>
              <a:rPr lang="en-US" sz="2000" b="1" dirty="0">
                <a:latin typeface="Gill Sans MT Condensed" panose="020B0506020104020203" pitchFamily="34" charset="0"/>
              </a:rPr>
              <a:t>Team Member  Name: </a:t>
            </a:r>
            <a:r>
              <a:rPr lang="en-US" sz="2000" dirty="0">
                <a:ln w="0"/>
                <a:solidFill>
                  <a:srgbClr val="C00000"/>
                </a:solidFill>
                <a:effectLst>
                  <a:outerShdw blurRad="38100" dist="19050" dir="2700000" algn="tl" rotWithShape="0">
                    <a:schemeClr val="dk1">
                      <a:alpha val="40000"/>
                    </a:schemeClr>
                  </a:outerShdw>
                </a:effectLst>
                <a:latin typeface="Gill Sans MT Condensed" panose="020B0506020104020203" pitchFamily="34" charset="0"/>
              </a:rPr>
              <a:t>MANISHA NAYAK</a:t>
            </a:r>
            <a:endParaRPr lang="en-US" sz="2000" dirty="0">
              <a:solidFill>
                <a:srgbClr val="C00000"/>
              </a:solidFill>
              <a:latin typeface="Gill Sans MT Condensed" panose="020B0506020104020203" pitchFamily="34" charset="0"/>
            </a:endParaRPr>
          </a:p>
          <a:p>
            <a:pPr marL="0" lvl="0" indent="0" algn="l" rtl="0">
              <a:lnSpc>
                <a:spcPct val="90000"/>
              </a:lnSpc>
              <a:spcBef>
                <a:spcPts val="1000"/>
              </a:spcBef>
              <a:spcAft>
                <a:spcPts val="0"/>
              </a:spcAft>
              <a:buClr>
                <a:schemeClr val="dk1"/>
              </a:buClr>
              <a:buSzPts val="1200"/>
              <a:buNone/>
            </a:pPr>
            <a:r>
              <a:rPr lang="en-US" sz="2000" dirty="0">
                <a:latin typeface="Gill Sans MT Condensed" panose="020B0506020104020203" pitchFamily="34" charset="0"/>
              </a:rPr>
              <a:t>Branch – </a:t>
            </a:r>
            <a:r>
              <a:rPr lang="en-US" sz="2000" dirty="0">
                <a:ln w="0"/>
                <a:solidFill>
                  <a:schemeClr val="tx1"/>
                </a:solidFill>
                <a:effectLst>
                  <a:outerShdw blurRad="38100" dist="19050" dir="2700000" algn="tl" rotWithShape="0">
                    <a:schemeClr val="dk1">
                      <a:alpha val="40000"/>
                    </a:schemeClr>
                  </a:outerShdw>
                </a:effectLst>
                <a:latin typeface="Gill Sans MT Condensed" panose="020B0506020104020203" pitchFamily="34" charset="0"/>
              </a:rPr>
              <a:t>B-tech </a:t>
            </a:r>
            <a:r>
              <a:rPr lang="en-US" sz="2000" dirty="0">
                <a:latin typeface="Gill Sans MT Condensed" panose="020B0506020104020203" pitchFamily="34" charset="0"/>
              </a:rPr>
              <a:t>			Stream - CSE 		                          Year - II</a:t>
            </a:r>
          </a:p>
          <a:p>
            <a:pPr marL="0" lvl="0" indent="0" algn="l" rtl="0">
              <a:lnSpc>
                <a:spcPct val="90000"/>
              </a:lnSpc>
              <a:spcBef>
                <a:spcPts val="1000"/>
              </a:spcBef>
              <a:spcAft>
                <a:spcPts val="0"/>
              </a:spcAft>
              <a:buClr>
                <a:srgbClr val="5D7C3F"/>
              </a:buClr>
              <a:buSzPts val="1200"/>
              <a:buNone/>
            </a:pPr>
            <a:r>
              <a:rPr lang="en-US" sz="2000" b="1" dirty="0">
                <a:latin typeface="Gill Sans MT Condensed" panose="020B0506020104020203" pitchFamily="34" charset="0"/>
              </a:rPr>
              <a:t>Team Member  Name: </a:t>
            </a:r>
            <a:r>
              <a:rPr lang="en-US" sz="2000" dirty="0">
                <a:ln w="0"/>
                <a:solidFill>
                  <a:srgbClr val="C00000"/>
                </a:solidFill>
                <a:effectLst>
                  <a:outerShdw blurRad="38100" dist="19050" dir="2700000" algn="tl" rotWithShape="0">
                    <a:schemeClr val="dk1">
                      <a:alpha val="40000"/>
                    </a:schemeClr>
                  </a:outerShdw>
                </a:effectLst>
                <a:latin typeface="Gill Sans MT Condensed" panose="020B0506020104020203" pitchFamily="34" charset="0"/>
              </a:rPr>
              <a:t>LIPSA PATTANAIK</a:t>
            </a:r>
            <a:endParaRPr lang="en-US" sz="2000" dirty="0">
              <a:solidFill>
                <a:srgbClr val="C00000"/>
              </a:solidFill>
              <a:latin typeface="Gill Sans MT Condensed" panose="020B0506020104020203" pitchFamily="34" charset="0"/>
            </a:endParaRPr>
          </a:p>
          <a:p>
            <a:pPr marL="0" lvl="0" indent="0" algn="l" rtl="0">
              <a:lnSpc>
                <a:spcPct val="90000"/>
              </a:lnSpc>
              <a:spcBef>
                <a:spcPts val="1000"/>
              </a:spcBef>
              <a:spcAft>
                <a:spcPts val="0"/>
              </a:spcAft>
              <a:buClr>
                <a:schemeClr val="dk1"/>
              </a:buClr>
              <a:buSzPts val="1200"/>
              <a:buNone/>
            </a:pPr>
            <a:r>
              <a:rPr lang="en-US" sz="2000" dirty="0">
                <a:latin typeface="Gill Sans MT Condensed" panose="020B0506020104020203" pitchFamily="34" charset="0"/>
              </a:rPr>
              <a:t>Branch – </a:t>
            </a:r>
            <a:r>
              <a:rPr lang="en-US" sz="2000" dirty="0">
                <a:ln w="0"/>
                <a:solidFill>
                  <a:schemeClr val="tx1"/>
                </a:solidFill>
                <a:effectLst>
                  <a:outerShdw blurRad="38100" dist="19050" dir="2700000" algn="tl" rotWithShape="0">
                    <a:schemeClr val="dk1">
                      <a:alpha val="40000"/>
                    </a:schemeClr>
                  </a:outerShdw>
                </a:effectLst>
                <a:latin typeface="Gill Sans MT Condensed" panose="020B0506020104020203" pitchFamily="34" charset="0"/>
              </a:rPr>
              <a:t>B-tech </a:t>
            </a:r>
            <a:r>
              <a:rPr lang="en-US" sz="2000" dirty="0">
                <a:latin typeface="Gill Sans MT Condensed" panose="020B0506020104020203" pitchFamily="34" charset="0"/>
              </a:rPr>
              <a:t>			 Stream - CSE 		                          Year - II</a:t>
            </a:r>
          </a:p>
          <a:p>
            <a:pPr marL="0" lvl="0" indent="0" algn="l" rtl="0">
              <a:lnSpc>
                <a:spcPct val="90000"/>
              </a:lnSpc>
              <a:spcBef>
                <a:spcPts val="1000"/>
              </a:spcBef>
              <a:spcAft>
                <a:spcPts val="0"/>
              </a:spcAft>
              <a:buClr>
                <a:srgbClr val="5D7C3F"/>
              </a:buClr>
              <a:buSzPts val="1200"/>
              <a:buNone/>
            </a:pPr>
            <a:r>
              <a:rPr lang="en-US" sz="2000" b="1" dirty="0">
                <a:latin typeface="Gill Sans MT Condensed" panose="020B0506020104020203" pitchFamily="34" charset="0"/>
              </a:rPr>
              <a:t>Team  Member Name: </a:t>
            </a:r>
            <a:r>
              <a:rPr lang="en-US" sz="2000" dirty="0">
                <a:ln w="0"/>
                <a:solidFill>
                  <a:srgbClr val="C00000"/>
                </a:solidFill>
                <a:effectLst>
                  <a:outerShdw blurRad="38100" dist="19050" dir="2700000" algn="tl" rotWithShape="0">
                    <a:schemeClr val="dk1">
                      <a:alpha val="40000"/>
                    </a:schemeClr>
                  </a:outerShdw>
                </a:effectLst>
                <a:latin typeface="Gill Sans MT Condensed" panose="020B0506020104020203" pitchFamily="34" charset="0"/>
              </a:rPr>
              <a:t>PRAMOD BISWAL</a:t>
            </a:r>
            <a:endParaRPr lang="en-US" sz="2000" dirty="0">
              <a:solidFill>
                <a:srgbClr val="C00000"/>
              </a:solidFill>
              <a:latin typeface="Gill Sans MT Condensed" panose="020B0506020104020203" pitchFamily="34" charset="0"/>
            </a:endParaRPr>
          </a:p>
          <a:p>
            <a:pPr marL="0" lvl="0" indent="0" algn="l" rtl="0">
              <a:lnSpc>
                <a:spcPct val="90000"/>
              </a:lnSpc>
              <a:spcBef>
                <a:spcPts val="1000"/>
              </a:spcBef>
              <a:spcAft>
                <a:spcPts val="0"/>
              </a:spcAft>
              <a:buClr>
                <a:schemeClr val="dk1"/>
              </a:buClr>
              <a:buSzPts val="1200"/>
              <a:buNone/>
            </a:pPr>
            <a:r>
              <a:rPr lang="en-US" sz="2000" dirty="0">
                <a:latin typeface="Gill Sans MT Condensed" panose="020B0506020104020203" pitchFamily="34" charset="0"/>
              </a:rPr>
              <a:t>Branch – </a:t>
            </a:r>
            <a:r>
              <a:rPr lang="en-US" sz="2000" dirty="0">
                <a:ln w="0"/>
                <a:solidFill>
                  <a:schemeClr val="tx1"/>
                </a:solidFill>
                <a:effectLst>
                  <a:outerShdw blurRad="38100" dist="19050" dir="2700000" algn="tl" rotWithShape="0">
                    <a:schemeClr val="dk1">
                      <a:alpha val="40000"/>
                    </a:schemeClr>
                  </a:outerShdw>
                </a:effectLst>
                <a:latin typeface="Gill Sans MT Condensed" panose="020B0506020104020203" pitchFamily="34" charset="0"/>
              </a:rPr>
              <a:t>B-tech </a:t>
            </a:r>
            <a:r>
              <a:rPr lang="en-US" sz="2000" dirty="0">
                <a:latin typeface="Gill Sans MT Condensed" panose="020B0506020104020203" pitchFamily="34" charset="0"/>
              </a:rPr>
              <a:t>			 Stream - CSE 	                                   Year - II</a:t>
            </a:r>
          </a:p>
          <a:p>
            <a:pPr marL="0" lvl="0" indent="0" algn="l" rtl="0">
              <a:lnSpc>
                <a:spcPct val="90000"/>
              </a:lnSpc>
              <a:spcBef>
                <a:spcPts val="1000"/>
              </a:spcBef>
              <a:spcAft>
                <a:spcPts val="0"/>
              </a:spcAft>
              <a:buClr>
                <a:srgbClr val="804160"/>
              </a:buClr>
              <a:buSzPts val="1200"/>
              <a:buNone/>
            </a:pPr>
            <a:r>
              <a:rPr lang="en-US" sz="2000" b="1" dirty="0">
                <a:latin typeface="Gill Sans MT Condensed" panose="020B0506020104020203" pitchFamily="34" charset="0"/>
              </a:rPr>
              <a:t>Team Mentor Name: </a:t>
            </a:r>
            <a:r>
              <a:rPr lang="en-US" sz="2000" dirty="0">
                <a:ln w="0"/>
                <a:solidFill>
                  <a:srgbClr val="C00000"/>
                </a:solidFill>
                <a:effectLst>
                  <a:outerShdw blurRad="38100" dist="19050" dir="2700000" algn="tl" rotWithShape="0">
                    <a:schemeClr val="dk1">
                      <a:alpha val="40000"/>
                    </a:schemeClr>
                  </a:outerShdw>
                </a:effectLst>
                <a:latin typeface="Gill Sans MT Condensed" panose="020B0506020104020203" pitchFamily="34" charset="0"/>
              </a:rPr>
              <a:t>ADITYA NARAYAN DAS</a:t>
            </a:r>
            <a:endParaRPr lang="en-US" sz="2000" dirty="0">
              <a:solidFill>
                <a:srgbClr val="C00000"/>
              </a:solidFill>
              <a:latin typeface="Gill Sans MT Condensed" panose="020B0506020104020203" pitchFamily="34" charset="0"/>
            </a:endParaRPr>
          </a:p>
          <a:p>
            <a:pPr lvl="0">
              <a:lnSpc>
                <a:spcPct val="90000"/>
              </a:lnSpc>
              <a:spcBef>
                <a:spcPts val="1000"/>
              </a:spcBef>
              <a:buClr>
                <a:schemeClr val="dk1"/>
              </a:buClr>
              <a:buSzPts val="1200"/>
            </a:pPr>
            <a:r>
              <a:rPr lang="en-US" sz="2000" dirty="0">
                <a:latin typeface="Gill Sans MT Condensed" panose="020B0506020104020203" pitchFamily="34" charset="0"/>
              </a:rPr>
              <a:t>Category - Academic 		Expertise – WEB DEVELOPMENT		Domain Experience (in years):    18</a:t>
            </a:r>
            <a:endParaRPr lang="en-US" sz="2000" b="1" dirty="0">
              <a:latin typeface="Gill Sans MT Condensed" panose="020B0506020104020203" pitchFamily="34" charset="0"/>
            </a:endParaRPr>
          </a:p>
          <a:p>
            <a:pPr lvl="0">
              <a:lnSpc>
                <a:spcPct val="90000"/>
              </a:lnSpc>
              <a:spcBef>
                <a:spcPts val="1000"/>
              </a:spcBef>
              <a:buClr>
                <a:schemeClr val="dk1"/>
              </a:buClr>
              <a:buSzPts val="1200"/>
            </a:pPr>
            <a:endParaRPr lang="en-US" dirty="0"/>
          </a:p>
        </p:txBody>
      </p:sp>
    </p:spTree>
    <p:extLst>
      <p:ext uri="{BB962C8B-B14F-4D97-AF65-F5344CB8AC3E}">
        <p14:creationId xmlns:p14="http://schemas.microsoft.com/office/powerpoint/2010/main" val="24470006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579</TotalTime>
  <Words>1121</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Gill Sans MT Condensed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DIBYASA KHANDAI</dc:creator>
  <cp:lastModifiedBy>DIBYASA KHANDAI</cp:lastModifiedBy>
  <cp:revision>2</cp:revision>
  <dcterms:created xsi:type="dcterms:W3CDTF">2023-10-06T16:23:38Z</dcterms:created>
  <dcterms:modified xsi:type="dcterms:W3CDTF">2023-10-08T12:35:19Z</dcterms:modified>
</cp:coreProperties>
</file>