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7"/>
  </p:notesMasterIdLst>
  <p:sldIdLst>
    <p:sldId id="262" r:id="rId5"/>
    <p:sldId id="265" r:id="rId6"/>
    <p:sldId id="289" r:id="rId7"/>
    <p:sldId id="294" r:id="rId8"/>
    <p:sldId id="288" r:id="rId9"/>
    <p:sldId id="295" r:id="rId10"/>
    <p:sldId id="292" r:id="rId11"/>
    <p:sldId id="293" r:id="rId12"/>
    <p:sldId id="290" r:id="rId13"/>
    <p:sldId id="291" r:id="rId14"/>
    <p:sldId id="296" r:id="rId15"/>
    <p:sldId id="287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Fira Sans Light" panose="020B0403050000020004" pitchFamily="34" charset="0"/>
      <p:regular r:id="rId22"/>
      <p:bold r:id="rId23"/>
      <p:italic r:id="rId24"/>
      <p:boldItalic r:id="rId25"/>
    </p:embeddedFont>
    <p:embeddedFont>
      <p:font typeface="Fira Sans SemiBold" panose="020B06030500000200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0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308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053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915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08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216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461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607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758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03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5079589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Understanding Terraform HCL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Arguments &amp;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Terraform simple variable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Declaring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Terraform complex variable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Declaring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How to call declared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Most commonly used variable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What is the use of variables?</a:t>
            </a:r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the of use variables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Variables can be kept in a separate file.</a:t>
            </a:r>
          </a:p>
          <a:p>
            <a:pPr marL="0" indent="0">
              <a:buNone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Variable files are used to keep your secrets [AWS credentials]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Through this you can avoid updating AWS credentials in Git repo.</a:t>
            </a:r>
          </a:p>
          <a:p>
            <a:pPr marL="457200" lvl="1" indent="0">
              <a:buNone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Variables are also widely used to store the elements which keep changing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For Example : AMI IDs might changes for each and every region.</a:t>
            </a:r>
          </a:p>
          <a:p>
            <a:pPr marL="457200" lvl="1" indent="0">
              <a:buNone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 Using variables makes the script reusable.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40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Most commonly used variable types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65764" y="1481986"/>
            <a:ext cx="6449721" cy="16702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most commonly used variable types are List &amp;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Other variable types are used periodically if required but its good to know about them.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300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185875" y="961261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Terraform HCL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85875" y="1413862"/>
            <a:ext cx="6652916" cy="27991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Terraform codes should be written in HCL [HashiCorp Configuration Language]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Let’s try to understand the terraform syntax and 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Terraform can only understand the files which are with </a:t>
            </a:r>
            <a:r>
              <a:rPr lang="en-IN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[tf] </a:t>
            </a:r>
            <a:r>
              <a:rPr lang="en-IN" sz="1600" dirty="0"/>
              <a:t>extension.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example: </a:t>
            </a:r>
            <a:r>
              <a:rPr lang="en-IN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main.tf</a:t>
            </a:r>
            <a:endParaRPr lang="en-IN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49359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Argument &amp; Blocks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Arguments : An argument assigns a value to a particular name.</a:t>
            </a:r>
          </a:p>
          <a:p>
            <a:pPr marL="0" indent="0">
              <a:buNone/>
            </a:pPr>
            <a:r>
              <a:rPr lang="en-IN" sz="1600" dirty="0"/>
              <a:t>     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image_id = “abc123”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The identifier before [=] sign is argument name &amp; the expression after  [=] sign is argument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The argument values can be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String: Just a text “hello”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Number: represents whole no “15” and fractional no “6.20”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bool: Logical conditionals “true or false”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List: Sequence of values ["us-west-1a", "us-west-1c“]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Map: Group of values with names labels {name = "Mabel", age = 52}</a:t>
            </a:r>
          </a:p>
          <a:p>
            <a:pPr marL="914400" lvl="2" indent="0">
              <a:buNone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Blocks : Blocks is a container for other contents.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resource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"example" {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"abc123"</a:t>
            </a:r>
            <a:endParaRPr lang="en-IN" sz="1600" dirty="0"/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934;p39">
            <a:extLst>
              <a:ext uri="{FF2B5EF4-FFF2-40B4-BE49-F238E27FC236}">
                <a16:creationId xmlns:a16="http://schemas.microsoft.com/office/drawing/2014/main" id="{12D4E1A4-A38E-4494-8F49-0323F2DB2F39}"/>
              </a:ext>
            </a:extLst>
          </p:cNvPr>
          <p:cNvGrpSpPr/>
          <p:nvPr/>
        </p:nvGrpSpPr>
        <p:grpSpPr>
          <a:xfrm>
            <a:off x="173448" y="124701"/>
            <a:ext cx="445805" cy="405735"/>
            <a:chOff x="8843122" y="4420259"/>
            <a:chExt cx="720202" cy="655469"/>
          </a:xfrm>
        </p:grpSpPr>
        <p:sp>
          <p:nvSpPr>
            <p:cNvPr id="10" name="Google Shape;935;p39">
              <a:extLst>
                <a:ext uri="{FF2B5EF4-FFF2-40B4-BE49-F238E27FC236}">
                  <a16:creationId xmlns:a16="http://schemas.microsoft.com/office/drawing/2014/main" id="{0E7624FB-09FD-43FF-B46A-835EC6F6D821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6;p39">
              <a:extLst>
                <a:ext uri="{FF2B5EF4-FFF2-40B4-BE49-F238E27FC236}">
                  <a16:creationId xmlns:a16="http://schemas.microsoft.com/office/drawing/2014/main" id="{DB3A6D1F-9EA6-41B1-961D-EEF94095BBDF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7;p39">
              <a:extLst>
                <a:ext uri="{FF2B5EF4-FFF2-40B4-BE49-F238E27FC236}">
                  <a16:creationId xmlns:a16="http://schemas.microsoft.com/office/drawing/2014/main" id="{2AF4CB34-2B47-4B04-B6B3-F73EDFC15BCB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8;p39">
              <a:extLst>
                <a:ext uri="{FF2B5EF4-FFF2-40B4-BE49-F238E27FC236}">
                  <a16:creationId xmlns:a16="http://schemas.microsoft.com/office/drawing/2014/main" id="{E94314D9-B0D2-4AAE-A52A-07553371C9D5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9;p39">
              <a:extLst>
                <a:ext uri="{FF2B5EF4-FFF2-40B4-BE49-F238E27FC236}">
                  <a16:creationId xmlns:a16="http://schemas.microsoft.com/office/drawing/2014/main" id="{CD734DAC-48DB-47B4-91A7-4B5791A54C5A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0;p39">
              <a:extLst>
                <a:ext uri="{FF2B5EF4-FFF2-40B4-BE49-F238E27FC236}">
                  <a16:creationId xmlns:a16="http://schemas.microsoft.com/office/drawing/2014/main" id="{8FB0B46A-5E06-437B-B1C3-BA3D865A1616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82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49359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Terraform simple variable types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708212" y="1365198"/>
            <a:ext cx="4419600" cy="9835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Number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Boolean</a:t>
            </a:r>
          </a:p>
          <a:p>
            <a:pPr marL="0" indent="0">
              <a:buNone/>
            </a:pPr>
            <a:r>
              <a:rPr lang="en-IN" sz="1600" dirty="0"/>
              <a:t>     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934;p39">
            <a:extLst>
              <a:ext uri="{FF2B5EF4-FFF2-40B4-BE49-F238E27FC236}">
                <a16:creationId xmlns:a16="http://schemas.microsoft.com/office/drawing/2014/main" id="{12D4E1A4-A38E-4494-8F49-0323F2DB2F39}"/>
              </a:ext>
            </a:extLst>
          </p:cNvPr>
          <p:cNvGrpSpPr/>
          <p:nvPr/>
        </p:nvGrpSpPr>
        <p:grpSpPr>
          <a:xfrm>
            <a:off x="173448" y="124701"/>
            <a:ext cx="445805" cy="405735"/>
            <a:chOff x="8843122" y="4420259"/>
            <a:chExt cx="720202" cy="655469"/>
          </a:xfrm>
        </p:grpSpPr>
        <p:sp>
          <p:nvSpPr>
            <p:cNvPr id="10" name="Google Shape;935;p39">
              <a:extLst>
                <a:ext uri="{FF2B5EF4-FFF2-40B4-BE49-F238E27FC236}">
                  <a16:creationId xmlns:a16="http://schemas.microsoft.com/office/drawing/2014/main" id="{0E7624FB-09FD-43FF-B46A-835EC6F6D821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6;p39">
              <a:extLst>
                <a:ext uri="{FF2B5EF4-FFF2-40B4-BE49-F238E27FC236}">
                  <a16:creationId xmlns:a16="http://schemas.microsoft.com/office/drawing/2014/main" id="{DB3A6D1F-9EA6-41B1-961D-EEF94095BBDF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7;p39">
              <a:extLst>
                <a:ext uri="{FF2B5EF4-FFF2-40B4-BE49-F238E27FC236}">
                  <a16:creationId xmlns:a16="http://schemas.microsoft.com/office/drawing/2014/main" id="{2AF4CB34-2B47-4B04-B6B3-F73EDFC15BCB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8;p39">
              <a:extLst>
                <a:ext uri="{FF2B5EF4-FFF2-40B4-BE49-F238E27FC236}">
                  <a16:creationId xmlns:a16="http://schemas.microsoft.com/office/drawing/2014/main" id="{E94314D9-B0D2-4AAE-A52A-07553371C9D5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9;p39">
              <a:extLst>
                <a:ext uri="{FF2B5EF4-FFF2-40B4-BE49-F238E27FC236}">
                  <a16:creationId xmlns:a16="http://schemas.microsoft.com/office/drawing/2014/main" id="{CD734DAC-48DB-47B4-91A7-4B5791A54C5A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0;p39">
              <a:extLst>
                <a:ext uri="{FF2B5EF4-FFF2-40B4-BE49-F238E27FC236}">
                  <a16:creationId xmlns:a16="http://schemas.microsoft.com/office/drawing/2014/main" id="{8FB0B46A-5E06-437B-B1C3-BA3D865A1616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443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795678" y="105172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Declaring Variables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65763" y="887506"/>
            <a:ext cx="6538937" cy="41508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100" u="sng" dirty="0"/>
              <a:t>String : Used to store string variables</a:t>
            </a:r>
          </a:p>
          <a:p>
            <a:pPr marL="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"myvar" {</a:t>
            </a:r>
          </a:p>
          <a:p>
            <a:pPr marL="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type = "string"</a:t>
            </a:r>
          </a:p>
          <a:p>
            <a:pPr marL="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default = "hello terraform”</a:t>
            </a:r>
          </a:p>
          <a:p>
            <a:pPr marL="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} </a:t>
            </a:r>
          </a:p>
          <a:p>
            <a:pPr marL="0" indent="0">
              <a:buNone/>
            </a:pPr>
            <a:endParaRPr lang="en-IN" sz="11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100" u="sng" dirty="0"/>
              <a:t>Integer : Used to store integer variables</a:t>
            </a:r>
          </a:p>
          <a:p>
            <a:pPr marL="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"</a:t>
            </a:r>
            <a:r>
              <a:rPr lang="en-IN" sz="11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myinteger</a:t>
            </a: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type = number</a:t>
            </a:r>
          </a:p>
          <a:p>
            <a:pPr marL="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default = 100</a:t>
            </a:r>
          </a:p>
          <a:p>
            <a:pPr marL="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 </a:t>
            </a:r>
          </a:p>
          <a:p>
            <a:pPr marL="0" indent="0">
              <a:buNone/>
            </a:pPr>
            <a:endParaRPr lang="en-IN" sz="11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100" u="sng" dirty="0"/>
              <a:t>Boolean : Used to store Boolean statements [Ture or False]</a:t>
            </a: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myboolean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type = bool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 </a:t>
            </a:r>
          </a:p>
          <a:p>
            <a:pPr marL="0" indent="0">
              <a:buNone/>
            </a:pPr>
            <a:endParaRPr lang="en-IN" sz="1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1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49359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Terraform complex variable types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708212" y="1365198"/>
            <a:ext cx="4294094" cy="15931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Tuples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0" indent="0">
              <a:buNone/>
            </a:pPr>
            <a:r>
              <a:rPr lang="en-IN" sz="1600" dirty="0"/>
              <a:t>     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9" name="Google Shape;934;p39">
            <a:extLst>
              <a:ext uri="{FF2B5EF4-FFF2-40B4-BE49-F238E27FC236}">
                <a16:creationId xmlns:a16="http://schemas.microsoft.com/office/drawing/2014/main" id="{12D4E1A4-A38E-4494-8F49-0323F2DB2F39}"/>
              </a:ext>
            </a:extLst>
          </p:cNvPr>
          <p:cNvGrpSpPr/>
          <p:nvPr/>
        </p:nvGrpSpPr>
        <p:grpSpPr>
          <a:xfrm>
            <a:off x="173448" y="124701"/>
            <a:ext cx="445805" cy="405735"/>
            <a:chOff x="8843122" y="4420259"/>
            <a:chExt cx="720202" cy="655469"/>
          </a:xfrm>
        </p:grpSpPr>
        <p:sp>
          <p:nvSpPr>
            <p:cNvPr id="10" name="Google Shape;935;p39">
              <a:extLst>
                <a:ext uri="{FF2B5EF4-FFF2-40B4-BE49-F238E27FC236}">
                  <a16:creationId xmlns:a16="http://schemas.microsoft.com/office/drawing/2014/main" id="{0E7624FB-09FD-43FF-B46A-835EC6F6D821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6;p39">
              <a:extLst>
                <a:ext uri="{FF2B5EF4-FFF2-40B4-BE49-F238E27FC236}">
                  <a16:creationId xmlns:a16="http://schemas.microsoft.com/office/drawing/2014/main" id="{DB3A6D1F-9EA6-41B1-961D-EEF94095BBDF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7;p39">
              <a:extLst>
                <a:ext uri="{FF2B5EF4-FFF2-40B4-BE49-F238E27FC236}">
                  <a16:creationId xmlns:a16="http://schemas.microsoft.com/office/drawing/2014/main" id="{2AF4CB34-2B47-4B04-B6B3-F73EDFC15BCB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8;p39">
              <a:extLst>
                <a:ext uri="{FF2B5EF4-FFF2-40B4-BE49-F238E27FC236}">
                  <a16:creationId xmlns:a16="http://schemas.microsoft.com/office/drawing/2014/main" id="{E94314D9-B0D2-4AAE-A52A-07553371C9D5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9;p39">
              <a:extLst>
                <a:ext uri="{FF2B5EF4-FFF2-40B4-BE49-F238E27FC236}">
                  <a16:creationId xmlns:a16="http://schemas.microsoft.com/office/drawing/2014/main" id="{CD734DAC-48DB-47B4-91A7-4B5791A54C5A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0;p39">
              <a:extLst>
                <a:ext uri="{FF2B5EF4-FFF2-40B4-BE49-F238E27FC236}">
                  <a16:creationId xmlns:a16="http://schemas.microsoft.com/office/drawing/2014/main" id="{8FB0B46A-5E06-437B-B1C3-BA3D865A1616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4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Declaring variables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4"/>
            <a:ext cx="6668841" cy="41929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100" u="sng" dirty="0"/>
              <a:t>Lists: Used to store list of variables</a:t>
            </a:r>
          </a:p>
          <a:p>
            <a:pPr marL="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"</a:t>
            </a:r>
            <a:r>
              <a:rPr lang="en-IN" sz="11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mylist</a:t>
            </a: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type = list</a:t>
            </a:r>
          </a:p>
          <a:p>
            <a:pPr marL="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default = [1,2,3]</a:t>
            </a:r>
          </a:p>
          <a:p>
            <a:pPr marL="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} </a:t>
            </a:r>
          </a:p>
          <a:p>
            <a:pPr marL="0" indent="0">
              <a:buNone/>
            </a:pPr>
            <a:endParaRPr lang="en-IN" sz="11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100" u="sng" dirty="0"/>
              <a:t>Tuple: Similar to list but elements can have different types</a:t>
            </a:r>
            <a:endParaRPr lang="en-IN" sz="1100" u="sng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“</a:t>
            </a:r>
            <a:r>
              <a:rPr lang="en-IN" sz="11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mytuples</a:t>
            </a: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 {</a:t>
            </a:r>
          </a:p>
          <a:p>
            <a:pPr marL="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default = {</a:t>
            </a:r>
          </a:p>
          <a:p>
            <a:pPr marL="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name = [“Hello my age is “, 20]</a:t>
            </a:r>
          </a:p>
          <a:p>
            <a:pPr marL="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1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100" u="sng" dirty="0"/>
              <a:t>Set : </a:t>
            </a:r>
          </a:p>
          <a:p>
            <a:pPr marL="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Set is also more similar to list but it doesn’t keep the list in order how you are keeping in list and it can only contain unique values.</a:t>
            </a:r>
          </a:p>
          <a:p>
            <a:pPr marL="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Example :  A list that has [5, 1, 1, 2] becomes [1, 2, 5] in set.</a:t>
            </a:r>
          </a:p>
          <a:p>
            <a:pPr marL="0" indent="0">
              <a:buNone/>
            </a:pPr>
            <a:endParaRPr lang="en-IN" sz="11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1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33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795678" y="105172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Cont.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9647" y="824753"/>
            <a:ext cx="6705600" cy="42135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100" u="sng" dirty="0"/>
              <a:t>Map: Used to store [key : value] mapped variables</a:t>
            </a:r>
          </a:p>
          <a:p>
            <a:pPr marL="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"</a:t>
            </a:r>
            <a:r>
              <a:rPr lang="en-IN" sz="11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mymap</a:t>
            </a: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type = map(string)</a:t>
            </a:r>
          </a:p>
          <a:p>
            <a:pPr marL="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default = {</a:t>
            </a:r>
          </a:p>
          <a:p>
            <a:pPr marL="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</a:t>
            </a:r>
            <a:r>
              <a:rPr lang="en-IN" sz="11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company_name</a:t>
            </a: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“Amazon”</a:t>
            </a:r>
          </a:p>
          <a:p>
            <a:pPr marL="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Profile = “</a:t>
            </a:r>
            <a:r>
              <a:rPr lang="en-IN" sz="11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Devops</a:t>
            </a: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Engineer”</a:t>
            </a:r>
          </a:p>
          <a:p>
            <a:pPr marL="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}</a:t>
            </a:r>
          </a:p>
          <a:p>
            <a:pPr marL="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 </a:t>
            </a:r>
            <a:endParaRPr lang="en-IN" sz="1100" u="sng" dirty="0"/>
          </a:p>
          <a:p>
            <a:pPr marL="0" indent="0">
              <a:buNone/>
            </a:pPr>
            <a:r>
              <a:rPr lang="en-IN" sz="1100" u="sng" dirty="0"/>
              <a:t>Object: More similar to map but elements can have different types</a:t>
            </a:r>
          </a:p>
          <a:p>
            <a:pPr marL="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"</a:t>
            </a:r>
            <a:r>
              <a:rPr lang="en-IN" sz="11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myobject</a:t>
            </a: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default = {</a:t>
            </a:r>
          </a:p>
          <a:p>
            <a:pPr marL="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name = “Arun”</a:t>
            </a:r>
          </a:p>
          <a:p>
            <a:pPr marL="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age = 15</a:t>
            </a:r>
          </a:p>
          <a:p>
            <a:pPr marL="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} </a:t>
            </a:r>
          </a:p>
          <a:p>
            <a:pPr marL="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Note : Mentioning the type is not required any more in newer version of Terraform, you can just let TF to decide and take care of type casting by itself.</a:t>
            </a:r>
          </a:p>
          <a:p>
            <a:pPr marL="0" indent="0">
              <a:buNone/>
            </a:pPr>
            <a:endParaRPr lang="en-IN" sz="11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1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</a:p>
          <a:p>
            <a:pPr marL="0" indent="0">
              <a:buNone/>
            </a:pPr>
            <a:endParaRPr lang="en-IN" sz="1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741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How to call declared variables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600" dirty="0"/>
              <a:t>How to call your variables ? This can be tested in terraform console.</a:t>
            </a:r>
          </a:p>
          <a:p>
            <a:pPr marL="0" indent="0">
              <a:buNone/>
            </a:pPr>
            <a:r>
              <a:rPr lang="en-IN" sz="1600" u="sng" dirty="0"/>
              <a:t>String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var.myvar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Also, can be called as "${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var.myvar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}“ 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600" u="sng" dirty="0"/>
              <a:t>Map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var.mymap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var.mymap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[“name”]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Also, can be called as “${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var.mymap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[“name”]}”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600" u="sng" dirty="0"/>
              <a:t>Lists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var.mylist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var.mylist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05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741</Words>
  <Application>Microsoft Macintosh PowerPoint</Application>
  <PresentationFormat>On-screen Show (16:9)</PresentationFormat>
  <Paragraphs>143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Fira Sans Light</vt:lpstr>
      <vt:lpstr>Calibri</vt:lpstr>
      <vt:lpstr>Arial</vt:lpstr>
      <vt:lpstr>Fira Sans SemiBold</vt:lpstr>
      <vt:lpstr>Leontes template</vt:lpstr>
      <vt:lpstr>What are we going to see in this session?</vt:lpstr>
      <vt:lpstr>Understanding Terraform HCL</vt:lpstr>
      <vt:lpstr>Argument &amp; Blocks</vt:lpstr>
      <vt:lpstr>Terraform simple variable types</vt:lpstr>
      <vt:lpstr>Declaring Variables</vt:lpstr>
      <vt:lpstr>Terraform complex variable types</vt:lpstr>
      <vt:lpstr>Declaring variables</vt:lpstr>
      <vt:lpstr>Cont.</vt:lpstr>
      <vt:lpstr>How to call declared variables</vt:lpstr>
      <vt:lpstr>What is the of use variables</vt:lpstr>
      <vt:lpstr>Most commonly used variable types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20</cp:revision>
  <dcterms:modified xsi:type="dcterms:W3CDTF">2020-08-14T03:00:47Z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