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FF"/>
    <a:srgbClr val="FF9933"/>
    <a:srgbClr val="00FFFF"/>
    <a:srgbClr val="3333FF"/>
    <a:srgbClr val="00FF00"/>
    <a:srgbClr val="0000FF"/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CAF4-61DA-EF3B-D02D-DAB3EF5ED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5212E-02F8-71A8-324D-EC27EF93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E9DD-F7C9-E505-C42E-28891E51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7FE9-2898-E3E8-8B0F-D85246F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13C5-936F-6958-53E5-3ABDC326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509B-4099-30F4-06AD-EE2B88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D8048-5881-2816-55A1-157D8434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1A5-2AB2-FDCA-7408-53843FE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AB37-D93C-29AC-2B5A-A055917D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3D6C-D2B1-16D1-8206-3260484D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1CF92-9D27-8148-CF18-E27D7DBA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140B-CA08-BDAC-4105-87B3EDA4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1C4A-6579-E69C-5C73-AE63EEE6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183E-BEBD-2269-FFF4-D53A22B7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BE07-AE43-570F-50DA-081C9211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CDCF-1882-423E-DB76-66235B84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D50E-CF89-292B-F28C-CECADAAB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22E0-7182-3781-975F-D1ED75A4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0362-553E-0C1A-4102-054BDE44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6D6F-139B-2803-3015-CD53488F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5592-F02C-248C-C25F-6540EAE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5DAD-0642-BEAB-4DCE-6DCACAB6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23B5-9844-CEE5-218B-F3AA8F1F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30F-F9B9-47A6-EA50-5FC04B25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77B1-95FC-D215-AF2C-699485D9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9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804F-EDD7-7839-4200-2D7DFA55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222-039F-E092-6D72-3CDF99AF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B3C3-64A0-4165-42E5-D4ECB70C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7348-3CBD-0B71-4DBA-4D8FA557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B2C64-F5F9-2417-CBD4-EB0D3A1D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766B-CA8B-833F-1427-E1989562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9EFF-3513-5E2C-05E5-F2B89CA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23AA-8558-2D99-19BA-2164E8E0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9304C-3C21-9F69-7A34-EB5CAC45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3D1CB-F4A0-EF72-E615-9B5404BA4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41325-6A70-D118-35F7-70777A7F6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169E-572B-7CCD-AC4A-D9E730BA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5C038-9D26-8E7A-E1F9-A6ECAB54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B5E69-93A9-39FB-D8BB-6B5E5E60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2C53-0CDC-BA85-0094-BE52C609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4D531-60CF-1B99-A63C-3A7353E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C7D0C-AD6A-8B4A-1362-163945AF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B432-399C-5686-D739-6A3FA250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BEEA6-B71A-9D4B-DE8C-E6FFE98D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37A5A-6421-78B3-88B5-AD6B8750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B524-F941-FE35-F784-EDC371B8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C9C9-9FB3-7CDF-1125-2AEAFB63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A0D5-BA25-B79D-954A-173ADFD2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85969-B9C5-E008-D45D-DB857ABB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55AF5-9CB6-9783-FD88-8FDE3E60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03D3-2DC8-FACA-2DF6-E78B29EA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6A75-92D2-4776-4204-EF9C482F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5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28E1-6184-0157-7E7D-70818404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F38AD-6D2F-9FDA-8031-15FD17347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A6A8F-155C-A4A8-38DC-5E0D2EC1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3688-6B54-21D9-9A66-04CEFF8D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47B3F-E92F-0F02-1020-4FCF3078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3119-905B-2499-F958-8BE03C57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0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6DF93-3912-6C28-609C-D67870E4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58E6-5F17-4FDA-422E-CE1889AD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6AFA-7A74-16C3-65E7-017780AB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9FF3-4D90-4A46-9083-84D7E6FE98A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F31A-EF5D-451E-90C6-A515D6F4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382F-4AB3-113B-AB44-59F8B1511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CFB4-40ED-412E-908B-FED2E454B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8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ibyendubiswas1998/Credit-Card-Default-Prediction/blob/main/artifacts/Model/Best_Model/score.js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44702D-C59F-EB2D-78DA-07943566F880}"/>
              </a:ext>
            </a:extLst>
          </p:cNvPr>
          <p:cNvSpPr/>
          <p:nvPr/>
        </p:nvSpPr>
        <p:spPr>
          <a:xfrm>
            <a:off x="4872251" y="2949054"/>
            <a:ext cx="6673755" cy="111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Credit Card Default 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1ED1B-5074-980F-51AB-B08075125C77}"/>
              </a:ext>
            </a:extLst>
          </p:cNvPr>
          <p:cNvSpPr/>
          <p:nvPr/>
        </p:nvSpPr>
        <p:spPr>
          <a:xfrm>
            <a:off x="4872250" y="3821374"/>
            <a:ext cx="6673756" cy="68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Analysis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17365-C5FA-45F4-4581-E3F47BA2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12665"/>
          <a:stretch/>
        </p:blipFill>
        <p:spPr>
          <a:xfrm rot="19869997">
            <a:off x="1055620" y="2237331"/>
            <a:ext cx="3277981" cy="2541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95230-5D95-33C0-BF44-150BFC269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46111-1C7E-D0B5-9AC1-731C044827EA}"/>
              </a:ext>
            </a:extLst>
          </p:cNvPr>
          <p:cNvSpPr/>
          <p:nvPr/>
        </p:nvSpPr>
        <p:spPr>
          <a:xfrm>
            <a:off x="6687402" y="5104263"/>
            <a:ext cx="4664943" cy="12214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Insight: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Women are more defaulter i.e., 56.7% compare to men i.e., 43.3%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1AEAA-EFAA-4997-F625-9A77A59F2FCD}"/>
              </a:ext>
            </a:extLst>
          </p:cNvPr>
          <p:cNvSpPr/>
          <p:nvPr/>
        </p:nvSpPr>
        <p:spPr>
          <a:xfrm>
            <a:off x="650543" y="532265"/>
            <a:ext cx="10062950" cy="58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% by Gender: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87A48C-E51C-123A-336D-2AC373F23CB2}"/>
              </a:ext>
            </a:extLst>
          </p:cNvPr>
          <p:cNvGrpSpPr/>
          <p:nvPr/>
        </p:nvGrpSpPr>
        <p:grpSpPr>
          <a:xfrm>
            <a:off x="839655" y="1733264"/>
            <a:ext cx="1692323" cy="3370999"/>
            <a:chOff x="1228298" y="1637729"/>
            <a:chExt cx="1692323" cy="3370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C311B9-2221-0EF3-AEEF-8FC58BF3DF41}"/>
                </a:ext>
              </a:extLst>
            </p:cNvPr>
            <p:cNvGrpSpPr/>
            <p:nvPr/>
          </p:nvGrpSpPr>
          <p:grpSpPr>
            <a:xfrm>
              <a:off x="1228299" y="1637731"/>
              <a:ext cx="1692322" cy="3370997"/>
              <a:chOff x="1228299" y="1637731"/>
              <a:chExt cx="1692322" cy="337099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EAC8E1-CE84-5FEF-4571-3457DF3EF6BF}"/>
                  </a:ext>
                </a:extLst>
              </p:cNvPr>
              <p:cNvSpPr/>
              <p:nvPr/>
            </p:nvSpPr>
            <p:spPr>
              <a:xfrm>
                <a:off x="1228299" y="2353466"/>
                <a:ext cx="846161" cy="2655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1C2F69-1294-E0D7-F110-526C1383098C}"/>
                  </a:ext>
                </a:extLst>
              </p:cNvPr>
              <p:cNvSpPr/>
              <p:nvPr/>
            </p:nvSpPr>
            <p:spPr>
              <a:xfrm>
                <a:off x="2074460" y="1637731"/>
                <a:ext cx="846161" cy="33709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7F29CD-6C03-5F60-72A5-B0ACE7CC32FD}"/>
                </a:ext>
              </a:extLst>
            </p:cNvPr>
            <p:cNvSpPr/>
            <p:nvPr/>
          </p:nvSpPr>
          <p:spPr>
            <a:xfrm>
              <a:off x="1228298" y="4655536"/>
              <a:ext cx="846160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286FAB-793C-60F2-AF71-A80E2A19E3F6}"/>
                </a:ext>
              </a:extLst>
            </p:cNvPr>
            <p:cNvSpPr/>
            <p:nvPr/>
          </p:nvSpPr>
          <p:spPr>
            <a:xfrm>
              <a:off x="2074459" y="4655536"/>
              <a:ext cx="846162" cy="35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Female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928AB8-3D1F-8E81-F382-32B4FBBA3451}"/>
                </a:ext>
              </a:extLst>
            </p:cNvPr>
            <p:cNvSpPr/>
            <p:nvPr/>
          </p:nvSpPr>
          <p:spPr>
            <a:xfrm>
              <a:off x="1238156" y="2353466"/>
              <a:ext cx="846162" cy="428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43.3%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DD7617-81F1-5DE3-671F-92AF4D34ACFF}"/>
                </a:ext>
              </a:extLst>
            </p:cNvPr>
            <p:cNvSpPr/>
            <p:nvPr/>
          </p:nvSpPr>
          <p:spPr>
            <a:xfrm>
              <a:off x="2074458" y="1637729"/>
              <a:ext cx="846160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56.7%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33A750-62ED-8F93-5A40-307E4EF0B244}"/>
              </a:ext>
            </a:extLst>
          </p:cNvPr>
          <p:cNvGrpSpPr/>
          <p:nvPr/>
        </p:nvGrpSpPr>
        <p:grpSpPr>
          <a:xfrm>
            <a:off x="2997200" y="1733264"/>
            <a:ext cx="1176296" cy="715737"/>
            <a:chOff x="3048000" y="1821561"/>
            <a:chExt cx="1176296" cy="71573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B843BD-E8A9-ED1D-D9D3-FD6882E7569A}"/>
                </a:ext>
              </a:extLst>
            </p:cNvPr>
            <p:cNvSpPr/>
            <p:nvPr/>
          </p:nvSpPr>
          <p:spPr>
            <a:xfrm>
              <a:off x="3048000" y="1909859"/>
              <a:ext cx="176595" cy="17659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C5B887-9039-111D-A1C5-78309250AA0B}"/>
                </a:ext>
              </a:extLst>
            </p:cNvPr>
            <p:cNvSpPr/>
            <p:nvPr/>
          </p:nvSpPr>
          <p:spPr>
            <a:xfrm>
              <a:off x="3048000" y="2344108"/>
              <a:ext cx="176595" cy="1765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396FCD-A38F-5A89-7C03-8EFA15DF9B3C}"/>
                </a:ext>
              </a:extLst>
            </p:cNvPr>
            <p:cNvSpPr/>
            <p:nvPr/>
          </p:nvSpPr>
          <p:spPr>
            <a:xfrm>
              <a:off x="3378136" y="1821561"/>
              <a:ext cx="846160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60C6D7-E780-7F88-ECDE-4778B030AA85}"/>
                </a:ext>
              </a:extLst>
            </p:cNvPr>
            <p:cNvSpPr/>
            <p:nvPr/>
          </p:nvSpPr>
          <p:spPr>
            <a:xfrm>
              <a:off x="3378136" y="2184108"/>
              <a:ext cx="846160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Female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A564BDA-C972-EC65-E29E-3193DFD9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46111-1C7E-D0B5-9AC1-731C044827EA}"/>
              </a:ext>
            </a:extLst>
          </p:cNvPr>
          <p:cNvSpPr/>
          <p:nvPr/>
        </p:nvSpPr>
        <p:spPr>
          <a:xfrm>
            <a:off x="6687402" y="5104263"/>
            <a:ext cx="4664943" cy="12214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Insight: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people are mostly defaulter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1AEAA-EFAA-4997-F625-9A77A59F2FCD}"/>
              </a:ext>
            </a:extLst>
          </p:cNvPr>
          <p:cNvSpPr/>
          <p:nvPr/>
        </p:nvSpPr>
        <p:spPr>
          <a:xfrm>
            <a:off x="650543" y="532265"/>
            <a:ext cx="10062950" cy="58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% by Education: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564BDA-C972-EC65-E29E-3193DFD9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F63654-29AD-871C-6A55-09E6C97D455D}"/>
              </a:ext>
            </a:extLst>
          </p:cNvPr>
          <p:cNvGrpSpPr/>
          <p:nvPr/>
        </p:nvGrpSpPr>
        <p:grpSpPr>
          <a:xfrm>
            <a:off x="754517" y="1733266"/>
            <a:ext cx="2873808" cy="3370997"/>
            <a:chOff x="754517" y="1733266"/>
            <a:chExt cx="2873808" cy="33709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CE9A6-49ED-8670-0771-AAD053BC2940}"/>
                </a:ext>
              </a:extLst>
            </p:cNvPr>
            <p:cNvGrpSpPr/>
            <p:nvPr/>
          </p:nvGrpSpPr>
          <p:grpSpPr>
            <a:xfrm>
              <a:off x="839655" y="1733266"/>
              <a:ext cx="2703532" cy="3370997"/>
              <a:chOff x="1009934" y="1733266"/>
              <a:chExt cx="2703532" cy="337099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3C179B-B1A3-214A-3124-40C88E3BFC00}"/>
                  </a:ext>
                </a:extLst>
              </p:cNvPr>
              <p:cNvSpPr/>
              <p:nvPr/>
            </p:nvSpPr>
            <p:spPr>
              <a:xfrm>
                <a:off x="1009934" y="3152633"/>
                <a:ext cx="675883" cy="1951630"/>
              </a:xfrm>
              <a:prstGeom prst="rect">
                <a:avLst/>
              </a:prstGeom>
              <a:solidFill>
                <a:srgbClr val="33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D2BA04-F620-E37D-E64A-33E98E732E29}"/>
                  </a:ext>
                </a:extLst>
              </p:cNvPr>
              <p:cNvSpPr/>
              <p:nvPr/>
            </p:nvSpPr>
            <p:spPr>
              <a:xfrm>
                <a:off x="1685817" y="1733266"/>
                <a:ext cx="675883" cy="337099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D911B-0545-2448-7A8F-CCBC059EC1C7}"/>
                  </a:ext>
                </a:extLst>
              </p:cNvPr>
              <p:cNvSpPr/>
              <p:nvPr/>
            </p:nvSpPr>
            <p:spPr>
              <a:xfrm>
                <a:off x="2361700" y="4258100"/>
                <a:ext cx="675883" cy="846161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3D8704-521D-606A-70D7-050179A5E8CC}"/>
                  </a:ext>
                </a:extLst>
              </p:cNvPr>
              <p:cNvSpPr/>
              <p:nvPr/>
            </p:nvSpPr>
            <p:spPr>
              <a:xfrm>
                <a:off x="3037583" y="4751071"/>
                <a:ext cx="675883" cy="35319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4DBEB3-09DC-0DE9-5ADF-9369ADBDBABE}"/>
                </a:ext>
              </a:extLst>
            </p:cNvPr>
            <p:cNvSpPr/>
            <p:nvPr/>
          </p:nvSpPr>
          <p:spPr>
            <a:xfrm>
              <a:off x="2782165" y="4751071"/>
              <a:ext cx="846160" cy="35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0.5%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8514C2-C36E-17A4-EB82-F76191676A04}"/>
                </a:ext>
              </a:extLst>
            </p:cNvPr>
            <p:cNvSpPr/>
            <p:nvPr/>
          </p:nvSpPr>
          <p:spPr>
            <a:xfrm>
              <a:off x="754517" y="3171354"/>
              <a:ext cx="883214" cy="341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30.7%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DB772C-5323-8898-C9EC-AC33C0952C07}"/>
                </a:ext>
              </a:extLst>
            </p:cNvPr>
            <p:cNvSpPr/>
            <p:nvPr/>
          </p:nvSpPr>
          <p:spPr>
            <a:xfrm>
              <a:off x="2089030" y="4272163"/>
              <a:ext cx="846160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18.6%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51B8FA-236B-20BA-A263-B955EA7233F0}"/>
                </a:ext>
              </a:extLst>
            </p:cNvPr>
            <p:cNvSpPr/>
            <p:nvPr/>
          </p:nvSpPr>
          <p:spPr>
            <a:xfrm>
              <a:off x="1430399" y="1733266"/>
              <a:ext cx="846160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50.2%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AF2A14-1175-DCFF-8900-172591682814}"/>
              </a:ext>
            </a:extLst>
          </p:cNvPr>
          <p:cNvGrpSpPr/>
          <p:nvPr/>
        </p:nvGrpSpPr>
        <p:grpSpPr>
          <a:xfrm>
            <a:off x="4033703" y="2075692"/>
            <a:ext cx="2062297" cy="1718803"/>
            <a:chOff x="4053385" y="2023420"/>
            <a:chExt cx="2062297" cy="17188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EF585B-71B6-1FB9-4802-586717BE3162}"/>
                </a:ext>
              </a:extLst>
            </p:cNvPr>
            <p:cNvSpPr/>
            <p:nvPr/>
          </p:nvSpPr>
          <p:spPr>
            <a:xfrm>
              <a:off x="4403676" y="2023420"/>
              <a:ext cx="1712006" cy="35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graduate school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5A205-612E-88D2-8D10-34FF06446E15}"/>
                </a:ext>
              </a:extLst>
            </p:cNvPr>
            <p:cNvSpPr/>
            <p:nvPr/>
          </p:nvSpPr>
          <p:spPr>
            <a:xfrm>
              <a:off x="4053385" y="2086456"/>
              <a:ext cx="220016" cy="220016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CB580E-C88A-3EA9-A70D-7F4B985A748B}"/>
                </a:ext>
              </a:extLst>
            </p:cNvPr>
            <p:cNvSpPr/>
            <p:nvPr/>
          </p:nvSpPr>
          <p:spPr>
            <a:xfrm>
              <a:off x="4053385" y="2546542"/>
              <a:ext cx="220016" cy="22001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313415-790F-DDC0-23A2-8B88C5777A89}"/>
                </a:ext>
              </a:extLst>
            </p:cNvPr>
            <p:cNvSpPr/>
            <p:nvPr/>
          </p:nvSpPr>
          <p:spPr>
            <a:xfrm>
              <a:off x="4053385" y="3001081"/>
              <a:ext cx="220016" cy="22001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BA7937-CA5C-F1A2-9757-3E225C92D55A}"/>
                </a:ext>
              </a:extLst>
            </p:cNvPr>
            <p:cNvSpPr/>
            <p:nvPr/>
          </p:nvSpPr>
          <p:spPr>
            <a:xfrm>
              <a:off x="4053385" y="3455620"/>
              <a:ext cx="220016" cy="220016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17CABE-72E4-E300-F7AB-811B69285F61}"/>
                </a:ext>
              </a:extLst>
            </p:cNvPr>
            <p:cNvSpPr/>
            <p:nvPr/>
          </p:nvSpPr>
          <p:spPr>
            <a:xfrm>
              <a:off x="4403677" y="2479954"/>
              <a:ext cx="1692324" cy="35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university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C61AD3-EF2B-C10C-B408-BC9C4BCF0A40}"/>
                </a:ext>
              </a:extLst>
            </p:cNvPr>
            <p:cNvSpPr/>
            <p:nvPr/>
          </p:nvSpPr>
          <p:spPr>
            <a:xfrm>
              <a:off x="4383995" y="2936488"/>
              <a:ext cx="1731687" cy="35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high school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C4F607-421D-BC62-6D08-92C0314EB7E5}"/>
                </a:ext>
              </a:extLst>
            </p:cNvPr>
            <p:cNvSpPr/>
            <p:nvPr/>
          </p:nvSpPr>
          <p:spPr>
            <a:xfrm>
              <a:off x="4403677" y="3389032"/>
              <a:ext cx="1712005" cy="35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others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22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46111-1C7E-D0B5-9AC1-731C044827EA}"/>
              </a:ext>
            </a:extLst>
          </p:cNvPr>
          <p:cNvSpPr/>
          <p:nvPr/>
        </p:nvSpPr>
        <p:spPr>
          <a:xfrm>
            <a:off x="6687402" y="5104263"/>
            <a:ext cx="4664943" cy="12214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Insight: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&amp; married people are mostly defaulter.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1AEAA-EFAA-4997-F625-9A77A59F2FCD}"/>
              </a:ext>
            </a:extLst>
          </p:cNvPr>
          <p:cNvSpPr/>
          <p:nvPr/>
        </p:nvSpPr>
        <p:spPr>
          <a:xfrm>
            <a:off x="650543" y="532265"/>
            <a:ext cx="10062950" cy="58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% by Marriage: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564BDA-C972-EC65-E29E-3193DFD9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3E99F-354B-0E25-D807-F0332A0F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5" y="1543271"/>
            <a:ext cx="4289948" cy="3560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DE8709-05EB-D0B8-7D37-6EB10C5A49BB}"/>
              </a:ext>
            </a:extLst>
          </p:cNvPr>
          <p:cNvSpPr/>
          <p:nvPr/>
        </p:nvSpPr>
        <p:spPr>
          <a:xfrm>
            <a:off x="4457917" y="3977958"/>
            <a:ext cx="967057" cy="35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48.31%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47A69-AA38-F594-8E82-047BD486E9B1}"/>
              </a:ext>
            </a:extLst>
          </p:cNvPr>
          <p:cNvSpPr/>
          <p:nvPr/>
        </p:nvSpPr>
        <p:spPr>
          <a:xfrm>
            <a:off x="839655" y="4526143"/>
            <a:ext cx="967057" cy="35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50.35%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78081-D37A-AD46-A8EE-5D2C9A373552}"/>
              </a:ext>
            </a:extLst>
          </p:cNvPr>
          <p:cNvSpPr/>
          <p:nvPr/>
        </p:nvSpPr>
        <p:spPr>
          <a:xfrm>
            <a:off x="3490860" y="1275765"/>
            <a:ext cx="967057" cy="35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1.34%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3F4564B-6957-10B8-669D-A619140470F2}"/>
              </a:ext>
            </a:extLst>
          </p:cNvPr>
          <p:cNvCxnSpPr>
            <a:stCxn id="10" idx="0"/>
            <a:endCxn id="13" idx="1"/>
          </p:cNvCxnSpPr>
          <p:nvPr/>
        </p:nvCxnSpPr>
        <p:spPr>
          <a:xfrm rot="5400000" flipH="1" flipV="1">
            <a:off x="3192289" y="1244701"/>
            <a:ext cx="90911" cy="5062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4A026B0-81BF-2F06-0D18-5085B25238AE}"/>
              </a:ext>
            </a:extLst>
          </p:cNvPr>
          <p:cNvCxnSpPr>
            <a:stCxn id="10" idx="2"/>
            <a:endCxn id="12" idx="2"/>
          </p:cNvCxnSpPr>
          <p:nvPr/>
        </p:nvCxnSpPr>
        <p:spPr>
          <a:xfrm rot="5400000" flipH="1">
            <a:off x="2041442" y="4161076"/>
            <a:ext cx="224930" cy="1661445"/>
          </a:xfrm>
          <a:prstGeom prst="bentConnector3">
            <a:avLst>
              <a:gd name="adj1" fmla="val -1016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2388211-2D19-070A-A128-46CAB679CAA0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4671804" y="3401383"/>
            <a:ext cx="830786" cy="675553"/>
          </a:xfrm>
          <a:prstGeom prst="bentConnector4">
            <a:avLst>
              <a:gd name="adj1" fmla="val -54"/>
              <a:gd name="adj2" fmla="val 1237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7F862E-E6AD-5782-C3AE-0887E226BB2A}"/>
              </a:ext>
            </a:extLst>
          </p:cNvPr>
          <p:cNvGrpSpPr/>
          <p:nvPr/>
        </p:nvGrpSpPr>
        <p:grpSpPr>
          <a:xfrm>
            <a:off x="5926980" y="2053108"/>
            <a:ext cx="1243950" cy="1306774"/>
            <a:chOff x="5926980" y="2053108"/>
            <a:chExt cx="1243950" cy="1306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BA682B-D620-4999-BDB1-5792CDD211F5}"/>
                </a:ext>
              </a:extLst>
            </p:cNvPr>
            <p:cNvSpPr/>
            <p:nvPr/>
          </p:nvSpPr>
          <p:spPr>
            <a:xfrm>
              <a:off x="6203873" y="2053108"/>
              <a:ext cx="967057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married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86009E-ED27-FC90-639C-FA329F993279}"/>
                </a:ext>
              </a:extLst>
            </p:cNvPr>
            <p:cNvSpPr/>
            <p:nvPr/>
          </p:nvSpPr>
          <p:spPr>
            <a:xfrm>
              <a:off x="6203873" y="2529900"/>
              <a:ext cx="967057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single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6BFF43-54D9-ED89-D110-4666001FE83A}"/>
                </a:ext>
              </a:extLst>
            </p:cNvPr>
            <p:cNvSpPr/>
            <p:nvPr/>
          </p:nvSpPr>
          <p:spPr>
            <a:xfrm>
              <a:off x="6203873" y="3006692"/>
              <a:ext cx="967057" cy="35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others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898A64-D837-AC78-73E8-DF83D2B1F701}"/>
                </a:ext>
              </a:extLst>
            </p:cNvPr>
            <p:cNvSpPr/>
            <p:nvPr/>
          </p:nvSpPr>
          <p:spPr>
            <a:xfrm>
              <a:off x="5926980" y="2639264"/>
              <a:ext cx="183365" cy="18336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A7A742-3E34-DB5E-7CCF-5AD7C401C343}"/>
                </a:ext>
              </a:extLst>
            </p:cNvPr>
            <p:cNvSpPr/>
            <p:nvPr/>
          </p:nvSpPr>
          <p:spPr>
            <a:xfrm>
              <a:off x="5930832" y="2132022"/>
              <a:ext cx="183365" cy="183365"/>
            </a:xfrm>
            <a:prstGeom prst="ellipse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25404D-37CC-1E02-9849-FF6C0A0AA793}"/>
                </a:ext>
              </a:extLst>
            </p:cNvPr>
            <p:cNvSpPr/>
            <p:nvPr/>
          </p:nvSpPr>
          <p:spPr>
            <a:xfrm>
              <a:off x="5926980" y="3091604"/>
              <a:ext cx="183365" cy="18336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9393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91AEAA-EFAA-4997-F625-9A77A59F2FCD}"/>
              </a:ext>
            </a:extLst>
          </p:cNvPr>
          <p:cNvSpPr/>
          <p:nvPr/>
        </p:nvSpPr>
        <p:spPr>
          <a:xfrm>
            <a:off x="650543" y="532265"/>
            <a:ext cx="10062950" cy="58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Pipeline: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62A736-1634-8093-0CC6-631E9DD654B3}"/>
              </a:ext>
            </a:extLst>
          </p:cNvPr>
          <p:cNvGrpSpPr/>
          <p:nvPr/>
        </p:nvGrpSpPr>
        <p:grpSpPr>
          <a:xfrm>
            <a:off x="650543" y="1407992"/>
            <a:ext cx="10340455" cy="4706205"/>
            <a:chOff x="650543" y="1407992"/>
            <a:chExt cx="10340455" cy="470620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353796-9BD9-0672-B159-FAD878ACBC78}"/>
                </a:ext>
              </a:extLst>
            </p:cNvPr>
            <p:cNvSpPr/>
            <p:nvPr/>
          </p:nvSpPr>
          <p:spPr>
            <a:xfrm>
              <a:off x="928048" y="3514854"/>
              <a:ext cx="10062950" cy="25993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756310-3ECF-5C80-E0A4-9144B6758C2E}"/>
                </a:ext>
              </a:extLst>
            </p:cNvPr>
            <p:cNvSpPr/>
            <p:nvPr/>
          </p:nvSpPr>
          <p:spPr>
            <a:xfrm>
              <a:off x="650543" y="1407992"/>
              <a:ext cx="1642281" cy="47767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Collection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43E949-74B6-70CA-4B88-6F1FA7FBCE5A}"/>
                </a:ext>
              </a:extLst>
            </p:cNvPr>
            <p:cNvSpPr/>
            <p:nvPr/>
          </p:nvSpPr>
          <p:spPr>
            <a:xfrm>
              <a:off x="3244760" y="3707626"/>
              <a:ext cx="1589963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Preprocessing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409F5B-A669-F457-9545-D12F3E617EAC}"/>
                </a:ext>
              </a:extLst>
            </p:cNvPr>
            <p:cNvSpPr/>
            <p:nvPr/>
          </p:nvSpPr>
          <p:spPr>
            <a:xfrm>
              <a:off x="650543" y="2564633"/>
              <a:ext cx="1642281" cy="46402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Analyzed Data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33E0DC-9787-1A44-8BCA-C0BE5917D443}"/>
                </a:ext>
              </a:extLst>
            </p:cNvPr>
            <p:cNvSpPr/>
            <p:nvPr/>
          </p:nvSpPr>
          <p:spPr>
            <a:xfrm>
              <a:off x="2678377" y="1407992"/>
              <a:ext cx="1589963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Understand the Business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6827D2-72E1-5962-1CFB-B713879C799C}"/>
                </a:ext>
              </a:extLst>
            </p:cNvPr>
            <p:cNvSpPr/>
            <p:nvPr/>
          </p:nvSpPr>
          <p:spPr>
            <a:xfrm>
              <a:off x="5401107" y="4727801"/>
              <a:ext cx="1181658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Store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E09295-69CD-9ABA-ADB3-6BAC1B7C34F5}"/>
                </a:ext>
              </a:extLst>
            </p:cNvPr>
            <p:cNvSpPr/>
            <p:nvPr/>
          </p:nvSpPr>
          <p:spPr>
            <a:xfrm>
              <a:off x="1286305" y="3707626"/>
              <a:ext cx="1392072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Feature Engineering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35EF8-D44B-D3F6-FB36-E6EC2C58FD6E}"/>
                </a:ext>
              </a:extLst>
            </p:cNvPr>
            <p:cNvSpPr/>
            <p:nvPr/>
          </p:nvSpPr>
          <p:spPr>
            <a:xfrm>
              <a:off x="5401107" y="3707626"/>
              <a:ext cx="1181658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Split Data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6486D-938F-4C73-EFC0-57FB04CA6865}"/>
                </a:ext>
              </a:extLst>
            </p:cNvPr>
            <p:cNvSpPr/>
            <p:nvPr/>
          </p:nvSpPr>
          <p:spPr>
            <a:xfrm>
              <a:off x="7149148" y="3707626"/>
              <a:ext cx="1392072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Model Training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4C3893-6C2C-F14A-F6F7-532B545345D8}"/>
                </a:ext>
              </a:extLst>
            </p:cNvPr>
            <p:cNvSpPr/>
            <p:nvPr/>
          </p:nvSpPr>
          <p:spPr>
            <a:xfrm>
              <a:off x="9107604" y="3713302"/>
              <a:ext cx="1392072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Model Evaluation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5E3A68-705A-0244-577C-44661198A61A}"/>
                </a:ext>
              </a:extLst>
            </p:cNvPr>
            <p:cNvSpPr/>
            <p:nvPr/>
          </p:nvSpPr>
          <p:spPr>
            <a:xfrm>
              <a:off x="9107605" y="5314653"/>
              <a:ext cx="1392071" cy="58685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Prediction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6DA854-72CD-4182-E00C-96D9A977C0F6}"/>
                </a:ext>
              </a:extLst>
            </p:cNvPr>
            <p:cNvSpPr/>
            <p:nvPr/>
          </p:nvSpPr>
          <p:spPr>
            <a:xfrm rot="16200000">
              <a:off x="7357243" y="4532707"/>
              <a:ext cx="721074" cy="286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pc="3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train</a:t>
              </a:r>
              <a:endParaRPr lang="en-IN" sz="1400" spc="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5D698-445D-12F8-2C09-4F0D0CFB0822}"/>
                </a:ext>
              </a:extLst>
            </p:cNvPr>
            <p:cNvSpPr/>
            <p:nvPr/>
          </p:nvSpPr>
          <p:spPr>
            <a:xfrm>
              <a:off x="9202370" y="4772704"/>
              <a:ext cx="670635" cy="250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pc="3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test</a:t>
              </a:r>
              <a:endParaRPr lang="en-IN" sz="1400" spc="3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F7FA01-B9C4-7E40-5343-EC850F7560EB}"/>
                </a:ext>
              </a:extLst>
            </p:cNvPr>
            <p:cNvCxnSpPr>
              <a:stCxn id="3" idx="2"/>
              <a:endCxn id="13" idx="0"/>
            </p:cNvCxnSpPr>
            <p:nvPr/>
          </p:nvCxnSpPr>
          <p:spPr>
            <a:xfrm>
              <a:off x="1471684" y="1885663"/>
              <a:ext cx="0" cy="6789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95BB4D2-901D-53AF-CCD0-7E56FC7D1251}"/>
                </a:ext>
              </a:extLst>
            </p:cNvPr>
            <p:cNvCxnSpPr>
              <a:stCxn id="14" idx="2"/>
              <a:endCxn id="13" idx="3"/>
            </p:cNvCxnSpPr>
            <p:nvPr/>
          </p:nvCxnSpPr>
          <p:spPr>
            <a:xfrm rot="5400000">
              <a:off x="2482192" y="1805477"/>
              <a:ext cx="801801" cy="118053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97D795F-CD00-417C-A2A5-FCC00EDD6C5F}"/>
                </a:ext>
              </a:extLst>
            </p:cNvPr>
            <p:cNvCxnSpPr>
              <a:stCxn id="13" idx="2"/>
              <a:endCxn id="16" idx="1"/>
            </p:cNvCxnSpPr>
            <p:nvPr/>
          </p:nvCxnSpPr>
          <p:spPr>
            <a:xfrm rot="5400000">
              <a:off x="892797" y="3422165"/>
              <a:ext cx="972396" cy="185379"/>
            </a:xfrm>
            <a:prstGeom prst="bentConnector4">
              <a:avLst>
                <a:gd name="adj1" fmla="val 34912"/>
                <a:gd name="adj2" fmla="val 223315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AC9182-5C6B-8EFD-4D10-FD26CDD48B0A}"/>
                </a:ext>
              </a:extLst>
            </p:cNvPr>
            <p:cNvCxnSpPr>
              <a:stCxn id="16" idx="3"/>
              <a:endCxn id="7" idx="1"/>
            </p:cNvCxnSpPr>
            <p:nvPr/>
          </p:nvCxnSpPr>
          <p:spPr>
            <a:xfrm>
              <a:off x="2678377" y="4001052"/>
              <a:ext cx="56638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007268-A7C1-91B4-50FA-17A0B173C0A5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>
              <a:off x="4834723" y="4001052"/>
              <a:ext cx="5663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17DD497-5B08-4EBC-2658-57F2C07C30B5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>
              <a:off x="5991936" y="4294478"/>
              <a:ext cx="0" cy="4333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4DED20C-C007-534F-A915-23DAB6715961}"/>
                </a:ext>
              </a:extLst>
            </p:cNvPr>
            <p:cNvCxnSpPr>
              <a:stCxn id="15" idx="3"/>
              <a:endCxn id="18" idx="2"/>
            </p:cNvCxnSpPr>
            <p:nvPr/>
          </p:nvCxnSpPr>
          <p:spPr>
            <a:xfrm flipV="1">
              <a:off x="6582765" y="4294478"/>
              <a:ext cx="1262419" cy="72674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3F818DC-8EE0-0F58-41D6-A67B2A4ECA47}"/>
                </a:ext>
              </a:extLst>
            </p:cNvPr>
            <p:cNvCxnSpPr>
              <a:stCxn id="15" idx="3"/>
              <a:endCxn id="19" idx="2"/>
            </p:cNvCxnSpPr>
            <p:nvPr/>
          </p:nvCxnSpPr>
          <p:spPr>
            <a:xfrm flipV="1">
              <a:off x="6582765" y="4300154"/>
              <a:ext cx="3220875" cy="72107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DFA15E6-E2A0-0F4A-8767-71884AA88903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6582765" y="4001052"/>
              <a:ext cx="56638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02CBEE-D701-088B-CF19-813C68D892D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>
              <a:off x="8541220" y="4001052"/>
              <a:ext cx="566384" cy="56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3BE9837A-2E79-44FD-531B-2D48F3BBD732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10499676" y="4006728"/>
              <a:ext cx="12700" cy="1601351"/>
            </a:xfrm>
            <a:prstGeom prst="bent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3CEB574-26A6-B562-90D7-4C80FBB1237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16200000" flipV="1">
              <a:off x="5645070" y="-445269"/>
              <a:ext cx="806326" cy="751081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659846-2B34-065A-B8C9-DCD0A6E5B9D0}"/>
                </a:ext>
              </a:extLst>
            </p:cNvPr>
            <p:cNvSpPr/>
            <p:nvPr/>
          </p:nvSpPr>
          <p:spPr>
            <a:xfrm>
              <a:off x="9839960" y="3225385"/>
              <a:ext cx="1147813" cy="28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ML Pipeline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143727D-396D-531B-8DD8-FF7BA19A1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46111-1C7E-D0B5-9AC1-731C044827EA}"/>
              </a:ext>
            </a:extLst>
          </p:cNvPr>
          <p:cNvSpPr/>
          <p:nvPr/>
        </p:nvSpPr>
        <p:spPr>
          <a:xfrm>
            <a:off x="650544" y="1337482"/>
            <a:ext cx="4235356" cy="49882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project there is no such more linear relationship between independent features and dependent feature, so we use there ML algorithms to build the model, i.e.,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RandomForestClassifier,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XGBoostClassifier.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Here, ML-Pipeline automatically select the best model based on performance matrix. 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Matrix Link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that create a web app for predict the expenses based on new test data &amp; download the data from the web.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1AEAA-EFAA-4997-F625-9A77A59F2FCD}"/>
              </a:ext>
            </a:extLst>
          </p:cNvPr>
          <p:cNvSpPr/>
          <p:nvPr/>
        </p:nvSpPr>
        <p:spPr>
          <a:xfrm>
            <a:off x="650543" y="532265"/>
            <a:ext cx="10062950" cy="58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Generalized Machine Learning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E7562-3DFE-4D7F-530C-807612B7B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4889" r="17948" b="5681"/>
          <a:stretch/>
        </p:blipFill>
        <p:spPr>
          <a:xfrm>
            <a:off x="5183538" y="1842448"/>
            <a:ext cx="6132414" cy="3173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6B7E4-714F-CD8A-E691-C6991ACBD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A41F1D5-4CD2-30F6-5607-C3927C188F55}"/>
              </a:ext>
            </a:extLst>
          </p:cNvPr>
          <p:cNvGrpSpPr/>
          <p:nvPr/>
        </p:nvGrpSpPr>
        <p:grpSpPr>
          <a:xfrm>
            <a:off x="2438400" y="782541"/>
            <a:ext cx="9753600" cy="6075458"/>
            <a:chOff x="2438400" y="782541"/>
            <a:chExt cx="9753600" cy="60754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B81B18-F3C0-3D20-CE66-A84F7739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782541"/>
              <a:ext cx="9753600" cy="580847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E828F2-2862-DCDE-80CE-F6FEFDBC98CB}"/>
                </a:ext>
              </a:extLst>
            </p:cNvPr>
            <p:cNvSpPr/>
            <p:nvPr/>
          </p:nvSpPr>
          <p:spPr>
            <a:xfrm>
              <a:off x="8461612" y="6075458"/>
              <a:ext cx="3730388" cy="782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3200" b="1" dirty="0">
                  <a:solidFill>
                    <a:schemeClr val="accent1">
                      <a:lumMod val="50000"/>
                    </a:schemeClr>
                  </a:solidFill>
                </a:rPr>
                <a:t>-by Dibyendu Biswas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936FC3C-4260-293A-7A51-C48FEEF2A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04" b="12665"/>
          <a:stretch/>
        </p:blipFill>
        <p:spPr>
          <a:xfrm>
            <a:off x="11398817" y="216355"/>
            <a:ext cx="553741" cy="4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Dibyendu</dc:creator>
  <cp:lastModifiedBy>Dibyendu</cp:lastModifiedBy>
  <cp:revision>144</cp:revision>
  <dcterms:created xsi:type="dcterms:W3CDTF">2023-05-04T14:02:13Z</dcterms:created>
  <dcterms:modified xsi:type="dcterms:W3CDTF">2023-05-06T17:40:24Z</dcterms:modified>
</cp:coreProperties>
</file>