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57" r:id="rId3"/>
    <p:sldId id="265" r:id="rId4"/>
    <p:sldId id="264" r:id="rId5"/>
    <p:sldId id="266" r:id="rId6"/>
    <p:sldId id="267" r:id="rId7"/>
    <p:sldId id="268" r:id="rId8"/>
    <p:sldId id="270" r:id="rId9"/>
    <p:sldId id="263" r:id="rId10"/>
    <p:sldId id="271" r:id="rId11"/>
    <p:sldId id="272" r:id="rId12"/>
    <p:sldId id="260"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0" d="100"/>
          <a:sy n="80" d="100"/>
        </p:scale>
        <p:origin x="378" y="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7410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41744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9500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9636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87462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11/16/2022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26533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11/16/2022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23478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35027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1487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64707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741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7915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32359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11/16/2022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9239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11/16/2022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1941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11/16/2022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6091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66525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6.png"/><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44000"/>
          </a:blip>
          <a:srcRect/>
          <a:tile tx="0" ty="0" sx="100000" sy="100000" flip="none" algn="tl"/>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11/16/2022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4083806"/>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C27BD98-1A14-4EC0-3F21-E14B13645A3C}"/>
              </a:ext>
            </a:extLst>
          </p:cNvPr>
          <p:cNvSpPr/>
          <p:nvPr/>
        </p:nvSpPr>
        <p:spPr>
          <a:xfrm>
            <a:off x="576394" y="2259765"/>
            <a:ext cx="9897763" cy="31262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b="1" dirty="0">
                <a:solidFill>
                  <a:schemeClr val="bg1">
                    <a:lumMod val="95000"/>
                    <a:lumOff val="5000"/>
                  </a:schemeClr>
                </a:solidFill>
                <a:latin typeface="Bell MT" panose="02020503060305020303" pitchFamily="18" charset="0"/>
              </a:rPr>
              <a:t>Detail ProJet Report (DPR)</a:t>
            </a:r>
          </a:p>
          <a:p>
            <a:r>
              <a:rPr lang="en-US" sz="3600" b="1" dirty="0">
                <a:solidFill>
                  <a:schemeClr val="bg1">
                    <a:lumMod val="95000"/>
                    <a:lumOff val="5000"/>
                  </a:schemeClr>
                </a:solidFill>
                <a:latin typeface="Bell MT" panose="02020503060305020303" pitchFamily="18" charset="0"/>
              </a:rPr>
              <a:t>Global Energy Trade Analysis (1990-2014)</a:t>
            </a:r>
          </a:p>
          <a:p>
            <a:endParaRPr lang="en-US" sz="3600" b="1" dirty="0">
              <a:solidFill>
                <a:schemeClr val="bg1">
                  <a:lumMod val="95000"/>
                  <a:lumOff val="5000"/>
                </a:schemeClr>
              </a:solidFill>
              <a:latin typeface="Bell MT" panose="02020503060305020303" pitchFamily="18" charset="0"/>
            </a:endParaRPr>
          </a:p>
          <a:p>
            <a:endParaRPr lang="en-US" sz="3600" b="1" dirty="0">
              <a:solidFill>
                <a:schemeClr val="bg1">
                  <a:lumMod val="95000"/>
                  <a:lumOff val="5000"/>
                </a:schemeClr>
              </a:solidFill>
              <a:latin typeface="Bell MT" panose="02020503060305020303" pitchFamily="18" charset="0"/>
            </a:endParaRPr>
          </a:p>
          <a:p>
            <a:r>
              <a:rPr lang="en-US" sz="3200" b="1" dirty="0">
                <a:solidFill>
                  <a:schemeClr val="bg1">
                    <a:lumMod val="95000"/>
                    <a:lumOff val="5000"/>
                  </a:schemeClr>
                </a:solidFill>
                <a:latin typeface="Bell MT" panose="02020503060305020303" pitchFamily="18" charset="0"/>
              </a:rPr>
              <a:t>Author: </a:t>
            </a:r>
            <a:r>
              <a:rPr lang="en-US" sz="3200" dirty="0">
                <a:solidFill>
                  <a:schemeClr val="bg1">
                    <a:lumMod val="95000"/>
                    <a:lumOff val="5000"/>
                  </a:schemeClr>
                </a:solidFill>
                <a:latin typeface="Bell MT" panose="02020503060305020303" pitchFamily="18" charset="0"/>
              </a:rPr>
              <a:t>Dibyendu Biswas</a:t>
            </a:r>
          </a:p>
          <a:p>
            <a:r>
              <a:rPr lang="en-US" sz="3200" b="1" dirty="0">
                <a:solidFill>
                  <a:schemeClr val="bg1">
                    <a:lumMod val="95000"/>
                    <a:lumOff val="5000"/>
                  </a:schemeClr>
                </a:solidFill>
                <a:latin typeface="Bell MT" panose="02020503060305020303" pitchFamily="18" charset="0"/>
              </a:rPr>
              <a:t>Version: </a:t>
            </a:r>
            <a:r>
              <a:rPr lang="en-US" sz="3200" dirty="0">
                <a:solidFill>
                  <a:schemeClr val="bg1">
                    <a:lumMod val="95000"/>
                    <a:lumOff val="5000"/>
                  </a:schemeClr>
                </a:solidFill>
                <a:latin typeface="Bell MT" panose="02020503060305020303" pitchFamily="18" charset="0"/>
              </a:rPr>
              <a:t>1.0</a:t>
            </a:r>
          </a:p>
        </p:txBody>
      </p:sp>
    </p:spTree>
    <p:extLst>
      <p:ext uri="{BB962C8B-B14F-4D97-AF65-F5344CB8AC3E}">
        <p14:creationId xmlns:p14="http://schemas.microsoft.com/office/powerpoint/2010/main" val="2387251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37EE79-D89F-D284-D098-0D5F7059FB2D}"/>
              </a:ext>
            </a:extLst>
          </p:cNvPr>
          <p:cNvSpPr/>
          <p:nvPr/>
        </p:nvSpPr>
        <p:spPr>
          <a:xfrm>
            <a:off x="436098" y="562707"/>
            <a:ext cx="9819249" cy="9448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lumMod val="95000"/>
                    <a:lumOff val="5000"/>
                  </a:schemeClr>
                </a:solidFill>
                <a:latin typeface="Bell MT" panose="02020503060305020303" pitchFamily="18" charset="0"/>
              </a:rPr>
              <a:t>Renewable Energy Production In Top 6 Countries According To GDP </a:t>
            </a:r>
            <a:endParaRPr lang="en-IN" sz="2800" b="1" dirty="0">
              <a:solidFill>
                <a:schemeClr val="bg1">
                  <a:lumMod val="95000"/>
                  <a:lumOff val="5000"/>
                </a:schemeClr>
              </a:solidFill>
              <a:latin typeface="Bell MT" panose="02020503060305020303" pitchFamily="18" charset="0"/>
            </a:endParaRPr>
          </a:p>
        </p:txBody>
      </p:sp>
      <p:sp>
        <p:nvSpPr>
          <p:cNvPr id="3" name="Rectangle 2">
            <a:extLst>
              <a:ext uri="{FF2B5EF4-FFF2-40B4-BE49-F238E27FC236}">
                <a16:creationId xmlns:a16="http://schemas.microsoft.com/office/drawing/2014/main" id="{593CF35E-37A0-BF30-0189-BB5BFC078CA0}"/>
              </a:ext>
            </a:extLst>
          </p:cNvPr>
          <p:cNvSpPr/>
          <p:nvPr/>
        </p:nvSpPr>
        <p:spPr>
          <a:xfrm>
            <a:off x="556417" y="1681830"/>
            <a:ext cx="4012334" cy="5908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bg1">
                    <a:lumMod val="95000"/>
                    <a:lumOff val="5000"/>
                  </a:schemeClr>
                </a:solidFill>
                <a:latin typeface="Bell MT" panose="02020503060305020303" pitchFamily="18" charset="0"/>
              </a:rPr>
              <a:t>Solar Electricity Production: 331.58k million of kilowatt-hours</a:t>
            </a:r>
          </a:p>
        </p:txBody>
      </p:sp>
      <p:sp>
        <p:nvSpPr>
          <p:cNvPr id="9" name="Rectangle 8">
            <a:extLst>
              <a:ext uri="{FF2B5EF4-FFF2-40B4-BE49-F238E27FC236}">
                <a16:creationId xmlns:a16="http://schemas.microsoft.com/office/drawing/2014/main" id="{BF116D45-6EEC-D484-8C88-ADB24F715FAD}"/>
              </a:ext>
            </a:extLst>
          </p:cNvPr>
          <p:cNvSpPr/>
          <p:nvPr/>
        </p:nvSpPr>
        <p:spPr>
          <a:xfrm>
            <a:off x="6266486" y="2428712"/>
            <a:ext cx="4012334" cy="5908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dirty="0">
                <a:solidFill>
                  <a:schemeClr val="bg1">
                    <a:lumMod val="95000"/>
                    <a:lumOff val="5000"/>
                  </a:schemeClr>
                </a:solidFill>
                <a:latin typeface="Bell MT" panose="02020503060305020303" pitchFamily="18" charset="0"/>
              </a:rPr>
              <a:t>Geothermal Electricity Production: 482.47k million of kilowatt-hours.</a:t>
            </a:r>
          </a:p>
        </p:txBody>
      </p:sp>
      <p:pic>
        <p:nvPicPr>
          <p:cNvPr id="7" name="Picture 6">
            <a:extLst>
              <a:ext uri="{FF2B5EF4-FFF2-40B4-BE49-F238E27FC236}">
                <a16:creationId xmlns:a16="http://schemas.microsoft.com/office/drawing/2014/main" id="{63389993-3C98-0821-147E-99A5BD8CFDCE}"/>
              </a:ext>
            </a:extLst>
          </p:cNvPr>
          <p:cNvPicPr>
            <a:picLocks noChangeAspect="1"/>
          </p:cNvPicPr>
          <p:nvPr/>
        </p:nvPicPr>
        <p:blipFill>
          <a:blip r:embed="rId2"/>
          <a:stretch>
            <a:fillRect/>
          </a:stretch>
        </p:blipFill>
        <p:spPr>
          <a:xfrm>
            <a:off x="556417" y="2304077"/>
            <a:ext cx="4722892" cy="2502939"/>
          </a:xfrm>
          <a:prstGeom prst="rect">
            <a:avLst/>
          </a:prstGeom>
        </p:spPr>
      </p:pic>
      <p:pic>
        <p:nvPicPr>
          <p:cNvPr id="12" name="Picture 11">
            <a:extLst>
              <a:ext uri="{FF2B5EF4-FFF2-40B4-BE49-F238E27FC236}">
                <a16:creationId xmlns:a16="http://schemas.microsoft.com/office/drawing/2014/main" id="{9D648B98-313A-9B77-06F4-1B838E931763}"/>
              </a:ext>
            </a:extLst>
          </p:cNvPr>
          <p:cNvPicPr>
            <a:picLocks noChangeAspect="1"/>
          </p:cNvPicPr>
          <p:nvPr/>
        </p:nvPicPr>
        <p:blipFill>
          <a:blip r:embed="rId3"/>
          <a:stretch>
            <a:fillRect/>
          </a:stretch>
        </p:blipFill>
        <p:spPr>
          <a:xfrm>
            <a:off x="6266486" y="3019555"/>
            <a:ext cx="4722892" cy="2502939"/>
          </a:xfrm>
          <a:prstGeom prst="rect">
            <a:avLst/>
          </a:prstGeom>
        </p:spPr>
      </p:pic>
    </p:spTree>
    <p:extLst>
      <p:ext uri="{BB962C8B-B14F-4D97-AF65-F5344CB8AC3E}">
        <p14:creationId xmlns:p14="http://schemas.microsoft.com/office/powerpoint/2010/main" val="3743939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8EE0E2-5107-65D8-6A75-4D01B658B9C2}"/>
              </a:ext>
            </a:extLst>
          </p:cNvPr>
          <p:cNvSpPr/>
          <p:nvPr/>
        </p:nvSpPr>
        <p:spPr>
          <a:xfrm>
            <a:off x="436098" y="562707"/>
            <a:ext cx="9819249" cy="9653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lumMod val="95000"/>
                    <a:lumOff val="5000"/>
                  </a:schemeClr>
                </a:solidFill>
                <a:latin typeface="Bell MT" panose="02020503060305020303" pitchFamily="18" charset="0"/>
              </a:rPr>
              <a:t>Consumption of Conventional &amp; Non-Conventional Energy in India, United States, Japan, Germany, China, United Kingdom </a:t>
            </a:r>
            <a:endParaRPr lang="en-IN" sz="2800" b="1" dirty="0">
              <a:solidFill>
                <a:schemeClr val="bg1">
                  <a:lumMod val="95000"/>
                  <a:lumOff val="5000"/>
                </a:schemeClr>
              </a:solidFill>
              <a:latin typeface="Bell MT" panose="02020503060305020303" pitchFamily="18" charset="0"/>
            </a:endParaRPr>
          </a:p>
        </p:txBody>
      </p:sp>
      <p:pic>
        <p:nvPicPr>
          <p:cNvPr id="10" name="Picture 9">
            <a:extLst>
              <a:ext uri="{FF2B5EF4-FFF2-40B4-BE49-F238E27FC236}">
                <a16:creationId xmlns:a16="http://schemas.microsoft.com/office/drawing/2014/main" id="{39C4B3DD-3D17-3D7D-DC6A-AA8495B79988}"/>
              </a:ext>
            </a:extLst>
          </p:cNvPr>
          <p:cNvPicPr>
            <a:picLocks noChangeAspect="1"/>
          </p:cNvPicPr>
          <p:nvPr/>
        </p:nvPicPr>
        <p:blipFill>
          <a:blip r:embed="rId2"/>
          <a:stretch>
            <a:fillRect/>
          </a:stretch>
        </p:blipFill>
        <p:spPr>
          <a:xfrm>
            <a:off x="664698" y="2084240"/>
            <a:ext cx="8662280" cy="4211053"/>
          </a:xfrm>
          <a:prstGeom prst="rect">
            <a:avLst/>
          </a:prstGeom>
        </p:spPr>
      </p:pic>
    </p:spTree>
    <p:extLst>
      <p:ext uri="{BB962C8B-B14F-4D97-AF65-F5344CB8AC3E}">
        <p14:creationId xmlns:p14="http://schemas.microsoft.com/office/powerpoint/2010/main" val="1233663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5E230C-2066-DF6F-1B92-44E00ABD26A2}"/>
              </a:ext>
            </a:extLst>
          </p:cNvPr>
          <p:cNvSpPr/>
          <p:nvPr/>
        </p:nvSpPr>
        <p:spPr>
          <a:xfrm>
            <a:off x="436098" y="562707"/>
            <a:ext cx="9819249" cy="5908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lumMod val="95000"/>
                    <a:lumOff val="5000"/>
                  </a:schemeClr>
                </a:solidFill>
                <a:latin typeface="Bell MT" panose="02020503060305020303" pitchFamily="18" charset="0"/>
              </a:rPr>
              <a:t>Conclusions</a:t>
            </a:r>
            <a:endParaRPr lang="en-IN" sz="2800" b="1" dirty="0">
              <a:solidFill>
                <a:schemeClr val="bg1">
                  <a:lumMod val="95000"/>
                  <a:lumOff val="5000"/>
                </a:schemeClr>
              </a:solidFill>
              <a:latin typeface="Bell MT" panose="02020503060305020303" pitchFamily="18" charset="0"/>
            </a:endParaRPr>
          </a:p>
        </p:txBody>
      </p:sp>
      <p:sp>
        <p:nvSpPr>
          <p:cNvPr id="3" name="Rectangle 2">
            <a:extLst>
              <a:ext uri="{FF2B5EF4-FFF2-40B4-BE49-F238E27FC236}">
                <a16:creationId xmlns:a16="http://schemas.microsoft.com/office/drawing/2014/main" id="{36ADCD1B-9AE3-910A-E42E-F45409FC9F47}"/>
              </a:ext>
            </a:extLst>
          </p:cNvPr>
          <p:cNvSpPr/>
          <p:nvPr/>
        </p:nvSpPr>
        <p:spPr>
          <a:xfrm>
            <a:off x="436098" y="1772531"/>
            <a:ext cx="9562144" cy="25227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solidFill>
                  <a:schemeClr val="bg1">
                    <a:lumMod val="95000"/>
                    <a:lumOff val="5000"/>
                  </a:schemeClr>
                </a:solidFill>
                <a:latin typeface="Bell MT" panose="02020503060305020303" pitchFamily="18" charset="0"/>
              </a:rPr>
              <a:t>United States produce more electricity using coal,</a:t>
            </a:r>
          </a:p>
          <a:p>
            <a:pPr marL="285750" indent="-285750">
              <a:buFont typeface="Arial" panose="020B0604020202020204" pitchFamily="34" charset="0"/>
              <a:buChar char="•"/>
            </a:pPr>
            <a:r>
              <a:rPr lang="en-IN" dirty="0">
                <a:solidFill>
                  <a:schemeClr val="bg1">
                    <a:lumMod val="95000"/>
                    <a:lumOff val="5000"/>
                  </a:schemeClr>
                </a:solidFill>
                <a:latin typeface="Bell MT" panose="02020503060305020303" pitchFamily="18" charset="0"/>
              </a:rPr>
              <a:t>United States produce more nuclear electricity than others countries,</a:t>
            </a:r>
          </a:p>
          <a:p>
            <a:pPr marL="285750" indent="-285750">
              <a:buFont typeface="Arial" panose="020B0604020202020204" pitchFamily="34" charset="0"/>
              <a:buChar char="•"/>
            </a:pPr>
            <a:r>
              <a:rPr lang="en-IN" dirty="0">
                <a:solidFill>
                  <a:schemeClr val="bg1">
                    <a:lumMod val="95000"/>
                    <a:lumOff val="5000"/>
                  </a:schemeClr>
                </a:solidFill>
                <a:latin typeface="Bell MT" panose="02020503060305020303" pitchFamily="18" charset="0"/>
              </a:rPr>
              <a:t>United States produce more carbon than others countries,</a:t>
            </a:r>
          </a:p>
          <a:p>
            <a:pPr marL="285750" indent="-285750">
              <a:buFont typeface="Arial" panose="020B0604020202020204" pitchFamily="34" charset="0"/>
              <a:buChar char="•"/>
            </a:pPr>
            <a:r>
              <a:rPr lang="en-IN" dirty="0">
                <a:solidFill>
                  <a:schemeClr val="bg1">
                    <a:lumMod val="95000"/>
                    <a:lumOff val="5000"/>
                  </a:schemeClr>
                </a:solidFill>
                <a:latin typeface="Bell MT" panose="02020503060305020303" pitchFamily="18" charset="0"/>
              </a:rPr>
              <a:t>India was started to produce the electricity using renewable sources,</a:t>
            </a:r>
          </a:p>
          <a:p>
            <a:pPr marL="285750" indent="-285750">
              <a:buFont typeface="Arial" panose="020B0604020202020204" pitchFamily="34" charset="0"/>
              <a:buChar char="•"/>
            </a:pPr>
            <a:r>
              <a:rPr lang="en-IN" dirty="0">
                <a:solidFill>
                  <a:schemeClr val="bg1">
                    <a:lumMod val="95000"/>
                    <a:lumOff val="5000"/>
                  </a:schemeClr>
                </a:solidFill>
                <a:latin typeface="Bell MT" panose="02020503060305020303" pitchFamily="18" charset="0"/>
              </a:rPr>
              <a:t>Germany produce more solar electricity than others G7 countries,</a:t>
            </a:r>
          </a:p>
          <a:p>
            <a:pPr marL="285750" indent="-285750">
              <a:buFont typeface="Arial" panose="020B0604020202020204" pitchFamily="34" charset="0"/>
              <a:buChar char="•"/>
            </a:pPr>
            <a:r>
              <a:rPr lang="en-IN" dirty="0">
                <a:solidFill>
                  <a:schemeClr val="bg1">
                    <a:lumMod val="95000"/>
                    <a:lumOff val="5000"/>
                  </a:schemeClr>
                </a:solidFill>
                <a:latin typeface="Bell MT" panose="02020503060305020303" pitchFamily="18" charset="0"/>
              </a:rPr>
              <a:t>United States produce more electricity than others G7 countries,</a:t>
            </a:r>
          </a:p>
          <a:p>
            <a:pPr marL="285750" indent="-285750">
              <a:buFont typeface="Arial" panose="020B0604020202020204" pitchFamily="34" charset="0"/>
              <a:buChar char="•"/>
            </a:pPr>
            <a:r>
              <a:rPr lang="en-IN" dirty="0">
                <a:solidFill>
                  <a:schemeClr val="bg1">
                    <a:lumMod val="95000"/>
                    <a:lumOff val="5000"/>
                  </a:schemeClr>
                </a:solidFill>
                <a:latin typeface="Bell MT" panose="02020503060305020303" pitchFamily="18" charset="0"/>
              </a:rPr>
              <a:t>India &amp; China import more coal products than others countries,</a:t>
            </a:r>
          </a:p>
          <a:p>
            <a:pPr marL="285750" indent="-285750">
              <a:buFont typeface="Arial" panose="020B0604020202020204" pitchFamily="34" charset="0"/>
              <a:buChar char="•"/>
            </a:pPr>
            <a:r>
              <a:rPr lang="en-IN" dirty="0">
                <a:solidFill>
                  <a:schemeClr val="bg1">
                    <a:lumMod val="95000"/>
                    <a:lumOff val="5000"/>
                  </a:schemeClr>
                </a:solidFill>
                <a:latin typeface="Bell MT" panose="02020503060305020303" pitchFamily="18" charset="0"/>
              </a:rPr>
              <a:t>Russian Federation is export more coal &amp; petroleum than others countries,</a:t>
            </a:r>
          </a:p>
        </p:txBody>
      </p:sp>
    </p:spTree>
    <p:extLst>
      <p:ext uri="{BB962C8B-B14F-4D97-AF65-F5344CB8AC3E}">
        <p14:creationId xmlns:p14="http://schemas.microsoft.com/office/powerpoint/2010/main" val="1567924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5E230C-2066-DF6F-1B92-44E00ABD26A2}"/>
              </a:ext>
            </a:extLst>
          </p:cNvPr>
          <p:cNvSpPr/>
          <p:nvPr/>
        </p:nvSpPr>
        <p:spPr>
          <a:xfrm>
            <a:off x="1576137" y="2981054"/>
            <a:ext cx="8386010" cy="5908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lumMod val="95000"/>
                    <a:lumOff val="5000"/>
                  </a:schemeClr>
                </a:solidFill>
                <a:latin typeface="Bell MT" panose="02020503060305020303" pitchFamily="18" charset="0"/>
              </a:rPr>
              <a:t>------------------------  Thank You  ----------------------</a:t>
            </a:r>
            <a:endParaRPr lang="en-IN" sz="2800" b="1" dirty="0">
              <a:solidFill>
                <a:schemeClr val="bg1">
                  <a:lumMod val="95000"/>
                  <a:lumOff val="5000"/>
                </a:schemeClr>
              </a:solidFill>
              <a:latin typeface="Bell MT" panose="02020503060305020303" pitchFamily="18" charset="0"/>
            </a:endParaRPr>
          </a:p>
        </p:txBody>
      </p:sp>
    </p:spTree>
    <p:extLst>
      <p:ext uri="{BB962C8B-B14F-4D97-AF65-F5344CB8AC3E}">
        <p14:creationId xmlns:p14="http://schemas.microsoft.com/office/powerpoint/2010/main" val="3730904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4EA3F0-8A3D-2CF3-C2E3-136DEEB7989F}"/>
              </a:ext>
            </a:extLst>
          </p:cNvPr>
          <p:cNvSpPr/>
          <p:nvPr/>
        </p:nvSpPr>
        <p:spPr>
          <a:xfrm>
            <a:off x="436098" y="1772529"/>
            <a:ext cx="5176911" cy="47126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bg1">
                    <a:lumMod val="95000"/>
                    <a:lumOff val="5000"/>
                  </a:schemeClr>
                </a:solidFill>
                <a:latin typeface="Bell MT" panose="02020503060305020303" pitchFamily="18" charset="0"/>
              </a:rPr>
              <a:t>Taking place primarily in the fossil fuels sector, global energy trading is rising steadily on a total volume basis. The distribution of fossil energy production and consumption is highly imbalanced, requiring the capability to optimize allocations of energy resources across the world. Transnational and intercontinental energy trade flows have been expanding increasingly along with the development and improvement of energy transport networks, including ocean transport, railway, and oil/gas transmission networks. In 2013, transcontinental fossil energy trade flows globally amounted to 6.3 billion tons of standard coal, with oil, gas, and coal accounting for 63, 22, and 15%, respectively. Fig. 1.1 shows the change in the trade volume of different fossil energies as a percentage of global consumption between 2002 and 2013. </a:t>
            </a:r>
            <a:endParaRPr lang="en-IN" dirty="0">
              <a:solidFill>
                <a:schemeClr val="bg1">
                  <a:lumMod val="95000"/>
                  <a:lumOff val="5000"/>
                </a:schemeClr>
              </a:solidFill>
              <a:latin typeface="Bell MT" panose="02020503060305020303" pitchFamily="18" charset="0"/>
            </a:endParaRPr>
          </a:p>
        </p:txBody>
      </p:sp>
      <p:sp>
        <p:nvSpPr>
          <p:cNvPr id="3" name="Rectangle 2">
            <a:extLst>
              <a:ext uri="{FF2B5EF4-FFF2-40B4-BE49-F238E27FC236}">
                <a16:creationId xmlns:a16="http://schemas.microsoft.com/office/drawing/2014/main" id="{52A582E1-339E-5AEF-2A79-BB5B2C687F17}"/>
              </a:ext>
            </a:extLst>
          </p:cNvPr>
          <p:cNvSpPr/>
          <p:nvPr/>
        </p:nvSpPr>
        <p:spPr>
          <a:xfrm>
            <a:off x="436098" y="562707"/>
            <a:ext cx="9819249" cy="5908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lumMod val="95000"/>
                    <a:lumOff val="5000"/>
                  </a:schemeClr>
                </a:solidFill>
                <a:latin typeface="Bell MT" panose="02020503060305020303" pitchFamily="18" charset="0"/>
              </a:rPr>
              <a:t>INTRODUCTION</a:t>
            </a:r>
            <a:endParaRPr lang="en-IN" sz="2800" b="1" dirty="0">
              <a:solidFill>
                <a:schemeClr val="bg1">
                  <a:lumMod val="95000"/>
                  <a:lumOff val="5000"/>
                </a:schemeClr>
              </a:solidFill>
              <a:latin typeface="Bell MT" panose="02020503060305020303" pitchFamily="18" charset="0"/>
            </a:endParaRPr>
          </a:p>
        </p:txBody>
      </p:sp>
      <p:pic>
        <p:nvPicPr>
          <p:cNvPr id="5" name="Picture 4">
            <a:extLst>
              <a:ext uri="{FF2B5EF4-FFF2-40B4-BE49-F238E27FC236}">
                <a16:creationId xmlns:a16="http://schemas.microsoft.com/office/drawing/2014/main" id="{53ED2269-6EBF-5032-E12A-28FE00D26899}"/>
              </a:ext>
            </a:extLst>
          </p:cNvPr>
          <p:cNvPicPr>
            <a:picLocks noChangeAspect="1"/>
          </p:cNvPicPr>
          <p:nvPr/>
        </p:nvPicPr>
        <p:blipFill>
          <a:blip r:embed="rId2"/>
          <a:stretch>
            <a:fillRect/>
          </a:stretch>
        </p:blipFill>
        <p:spPr>
          <a:xfrm>
            <a:off x="6096000" y="2363372"/>
            <a:ext cx="5516645" cy="3277773"/>
          </a:xfrm>
          <a:prstGeom prst="rect">
            <a:avLst/>
          </a:prstGeom>
        </p:spPr>
      </p:pic>
    </p:spTree>
    <p:extLst>
      <p:ext uri="{BB962C8B-B14F-4D97-AF65-F5344CB8AC3E}">
        <p14:creationId xmlns:p14="http://schemas.microsoft.com/office/powerpoint/2010/main" val="2886852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8EE0E2-5107-65D8-6A75-4D01B658B9C2}"/>
              </a:ext>
            </a:extLst>
          </p:cNvPr>
          <p:cNvSpPr/>
          <p:nvPr/>
        </p:nvSpPr>
        <p:spPr>
          <a:xfrm>
            <a:off x="436098" y="562707"/>
            <a:ext cx="9819249" cy="5908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lumMod val="95000"/>
                    <a:lumOff val="5000"/>
                  </a:schemeClr>
                </a:solidFill>
                <a:latin typeface="Bell MT" panose="02020503060305020303" pitchFamily="18" charset="0"/>
              </a:rPr>
              <a:t>Energy Production in India</a:t>
            </a:r>
            <a:endParaRPr lang="en-IN" sz="2800" b="1" dirty="0">
              <a:solidFill>
                <a:schemeClr val="bg1">
                  <a:lumMod val="95000"/>
                  <a:lumOff val="5000"/>
                </a:schemeClr>
              </a:solidFill>
              <a:latin typeface="Bell MT" panose="02020503060305020303" pitchFamily="18" charset="0"/>
            </a:endParaRPr>
          </a:p>
        </p:txBody>
      </p:sp>
      <p:sp>
        <p:nvSpPr>
          <p:cNvPr id="3" name="Rectangle 2">
            <a:extLst>
              <a:ext uri="{FF2B5EF4-FFF2-40B4-BE49-F238E27FC236}">
                <a16:creationId xmlns:a16="http://schemas.microsoft.com/office/drawing/2014/main" id="{9F724D83-1D31-FFCF-ADFE-92625526FD6A}"/>
              </a:ext>
            </a:extLst>
          </p:cNvPr>
          <p:cNvSpPr/>
          <p:nvPr/>
        </p:nvSpPr>
        <p:spPr>
          <a:xfrm>
            <a:off x="436098" y="1772529"/>
            <a:ext cx="5176911" cy="39115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dirty="0">
                <a:solidFill>
                  <a:schemeClr val="bg1">
                    <a:lumMod val="95000"/>
                    <a:lumOff val="5000"/>
                  </a:schemeClr>
                </a:solidFill>
                <a:latin typeface="Bell MT" panose="02020503060305020303" pitchFamily="18" charset="0"/>
              </a:rPr>
              <a:t>Total Thermal Electricity Production is approx. 13621.99k millions of kilowatt-hours.</a:t>
            </a:r>
          </a:p>
          <a:p>
            <a:pPr marL="285750" indent="-285750" algn="just">
              <a:buFont typeface="Arial" panose="020B0604020202020204" pitchFamily="34" charset="0"/>
              <a:buChar char="•"/>
            </a:pPr>
            <a:r>
              <a:rPr lang="en-US" dirty="0">
                <a:solidFill>
                  <a:schemeClr val="bg1">
                    <a:lumMod val="95000"/>
                    <a:lumOff val="5000"/>
                  </a:schemeClr>
                </a:solidFill>
                <a:latin typeface="Bell MT" panose="02020503060305020303" pitchFamily="18" charset="0"/>
              </a:rPr>
              <a:t>Total Hydro Electricity Production is approx. 2280.02k millions of kilowatt-hours.</a:t>
            </a:r>
          </a:p>
          <a:p>
            <a:pPr marL="285750" indent="-285750" algn="just">
              <a:buFont typeface="Arial" panose="020B0604020202020204" pitchFamily="34" charset="0"/>
              <a:buChar char="•"/>
            </a:pPr>
            <a:r>
              <a:rPr lang="en-US" dirty="0">
                <a:solidFill>
                  <a:schemeClr val="bg1">
                    <a:lumMod val="95000"/>
                    <a:lumOff val="5000"/>
                  </a:schemeClr>
                </a:solidFill>
                <a:latin typeface="Bell MT" panose="02020503060305020303" pitchFamily="18" charset="0"/>
              </a:rPr>
              <a:t>Total Nuclear Electricity Production is approx. 420.50k million of kilowatt hours.</a:t>
            </a:r>
          </a:p>
          <a:p>
            <a:pPr marL="285750" indent="-285750" algn="just">
              <a:buFont typeface="Arial" panose="020B0604020202020204" pitchFamily="34" charset="0"/>
              <a:buChar char="•"/>
            </a:pPr>
            <a:r>
              <a:rPr lang="en-US" dirty="0">
                <a:solidFill>
                  <a:schemeClr val="bg1">
                    <a:lumMod val="95000"/>
                    <a:lumOff val="5000"/>
                  </a:schemeClr>
                </a:solidFill>
                <a:latin typeface="Bell MT" panose="02020503060305020303" pitchFamily="18" charset="0"/>
              </a:rPr>
              <a:t>Total Wind Electricity Production is approx. 208.90k million of kilowatt-hours.</a:t>
            </a:r>
          </a:p>
          <a:p>
            <a:pPr marL="285750" indent="-285750" algn="just">
              <a:buFont typeface="Arial" panose="020B0604020202020204" pitchFamily="34" charset="0"/>
              <a:buChar char="•"/>
            </a:pPr>
            <a:r>
              <a:rPr lang="en-US" dirty="0">
                <a:solidFill>
                  <a:schemeClr val="bg1">
                    <a:lumMod val="95000"/>
                    <a:lumOff val="5000"/>
                  </a:schemeClr>
                </a:solidFill>
                <a:latin typeface="Bell MT" panose="02020503060305020303" pitchFamily="18" charset="0"/>
              </a:rPr>
              <a:t>Total Solar Electricity Production is approx. 8.45k million of kilowatt-hours.</a:t>
            </a:r>
          </a:p>
          <a:p>
            <a:pPr marL="285750" indent="-285750" algn="just">
              <a:buFont typeface="Arial" panose="020B0604020202020204" pitchFamily="34" charset="0"/>
              <a:buChar char="•"/>
            </a:pPr>
            <a:endParaRPr lang="en-US" dirty="0">
              <a:solidFill>
                <a:schemeClr val="bg1">
                  <a:lumMod val="95000"/>
                  <a:lumOff val="5000"/>
                </a:schemeClr>
              </a:solidFill>
              <a:latin typeface="Bell MT" panose="02020503060305020303" pitchFamily="18" charset="0"/>
            </a:endParaRPr>
          </a:p>
          <a:p>
            <a:pPr algn="just"/>
            <a:endParaRPr lang="en-IN" dirty="0">
              <a:solidFill>
                <a:schemeClr val="bg1">
                  <a:lumMod val="95000"/>
                  <a:lumOff val="5000"/>
                </a:schemeClr>
              </a:solidFill>
              <a:latin typeface="Bell MT" panose="02020503060305020303" pitchFamily="18" charset="0"/>
            </a:endParaRPr>
          </a:p>
          <a:p>
            <a:pPr algn="just"/>
            <a:r>
              <a:rPr lang="en-IN" dirty="0">
                <a:solidFill>
                  <a:schemeClr val="bg1">
                    <a:lumMod val="95000"/>
                    <a:lumOff val="5000"/>
                  </a:schemeClr>
                </a:solidFill>
                <a:latin typeface="Bell MT" panose="02020503060305020303" pitchFamily="18" charset="0"/>
              </a:rPr>
              <a:t>From year 1990 to 2010, the production of electricity is increase rapidly that show in Fig. 1.2.</a:t>
            </a:r>
          </a:p>
        </p:txBody>
      </p:sp>
      <p:pic>
        <p:nvPicPr>
          <p:cNvPr id="5" name="Picture 4">
            <a:extLst>
              <a:ext uri="{FF2B5EF4-FFF2-40B4-BE49-F238E27FC236}">
                <a16:creationId xmlns:a16="http://schemas.microsoft.com/office/drawing/2014/main" id="{E7A0DDC3-F90C-6C94-D6F2-C71103C46D8D}"/>
              </a:ext>
            </a:extLst>
          </p:cNvPr>
          <p:cNvPicPr>
            <a:picLocks noChangeAspect="1"/>
          </p:cNvPicPr>
          <p:nvPr/>
        </p:nvPicPr>
        <p:blipFill>
          <a:blip r:embed="rId2"/>
          <a:stretch>
            <a:fillRect/>
          </a:stretch>
        </p:blipFill>
        <p:spPr>
          <a:xfrm>
            <a:off x="5890811" y="2170047"/>
            <a:ext cx="5865091" cy="3134672"/>
          </a:xfrm>
          <a:prstGeom prst="rect">
            <a:avLst/>
          </a:prstGeom>
        </p:spPr>
      </p:pic>
    </p:spTree>
    <p:extLst>
      <p:ext uri="{BB962C8B-B14F-4D97-AF65-F5344CB8AC3E}">
        <p14:creationId xmlns:p14="http://schemas.microsoft.com/office/powerpoint/2010/main" val="3355572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4DA842-C071-3A22-29A0-D6659F772951}"/>
              </a:ext>
            </a:extLst>
          </p:cNvPr>
          <p:cNvSpPr/>
          <p:nvPr/>
        </p:nvSpPr>
        <p:spPr>
          <a:xfrm>
            <a:off x="436098" y="562707"/>
            <a:ext cx="9819249" cy="5908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lumMod val="95000"/>
                    <a:lumOff val="5000"/>
                  </a:schemeClr>
                </a:solidFill>
                <a:latin typeface="Bell MT" panose="02020503060305020303" pitchFamily="18" charset="0"/>
              </a:rPr>
              <a:t>Energy Production in United States</a:t>
            </a:r>
            <a:endParaRPr lang="en-IN" sz="2800" b="1" dirty="0">
              <a:solidFill>
                <a:schemeClr val="bg1">
                  <a:lumMod val="95000"/>
                  <a:lumOff val="5000"/>
                </a:schemeClr>
              </a:solidFill>
              <a:latin typeface="Bell MT" panose="02020503060305020303" pitchFamily="18" charset="0"/>
            </a:endParaRPr>
          </a:p>
        </p:txBody>
      </p:sp>
      <p:sp>
        <p:nvSpPr>
          <p:cNvPr id="3" name="Rectangle 2">
            <a:extLst>
              <a:ext uri="{FF2B5EF4-FFF2-40B4-BE49-F238E27FC236}">
                <a16:creationId xmlns:a16="http://schemas.microsoft.com/office/drawing/2014/main" id="{53F9668A-5D7F-B0CF-B01C-69423F8FD27B}"/>
              </a:ext>
            </a:extLst>
          </p:cNvPr>
          <p:cNvSpPr/>
          <p:nvPr/>
        </p:nvSpPr>
        <p:spPr>
          <a:xfrm>
            <a:off x="436098" y="1772529"/>
            <a:ext cx="5176911" cy="45227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dirty="0">
                <a:solidFill>
                  <a:schemeClr val="bg1">
                    <a:lumMod val="95000"/>
                    <a:lumOff val="5000"/>
                  </a:schemeClr>
                </a:solidFill>
                <a:latin typeface="Bell MT" panose="02020503060305020303" pitchFamily="18" charset="0"/>
              </a:rPr>
              <a:t>Total Thermal Electricity Production is approx. 70645.01k millions of kilowatt-hours.</a:t>
            </a:r>
          </a:p>
          <a:p>
            <a:pPr marL="285750" indent="-285750" algn="just">
              <a:buFont typeface="Arial" panose="020B0604020202020204" pitchFamily="34" charset="0"/>
              <a:buChar char="•"/>
            </a:pPr>
            <a:r>
              <a:rPr lang="en-US" dirty="0">
                <a:solidFill>
                  <a:schemeClr val="bg1">
                    <a:lumMod val="95000"/>
                    <a:lumOff val="5000"/>
                  </a:schemeClr>
                </a:solidFill>
                <a:latin typeface="Bell MT" panose="02020503060305020303" pitchFamily="18" charset="0"/>
              </a:rPr>
              <a:t>Total Hydro Electricity Production is approx. 7520.14k millions of kilowatt-hours.</a:t>
            </a:r>
          </a:p>
          <a:p>
            <a:pPr marL="285750" indent="-285750" algn="just">
              <a:buFont typeface="Arial" panose="020B0604020202020204" pitchFamily="34" charset="0"/>
              <a:buChar char="•"/>
            </a:pPr>
            <a:r>
              <a:rPr lang="en-US" dirty="0">
                <a:solidFill>
                  <a:schemeClr val="bg1">
                    <a:lumMod val="95000"/>
                    <a:lumOff val="5000"/>
                  </a:schemeClr>
                </a:solidFill>
                <a:latin typeface="Bell MT" panose="02020503060305020303" pitchFamily="18" charset="0"/>
              </a:rPr>
              <a:t>Total Nuclear Electricity Production is approx. 19065.80k million of kilowatt hours.</a:t>
            </a:r>
          </a:p>
          <a:p>
            <a:pPr marL="285750" indent="-285750" algn="just">
              <a:buFont typeface="Arial" panose="020B0604020202020204" pitchFamily="34" charset="0"/>
              <a:buChar char="•"/>
            </a:pPr>
            <a:r>
              <a:rPr lang="en-US" dirty="0">
                <a:solidFill>
                  <a:schemeClr val="bg1">
                    <a:lumMod val="95000"/>
                    <a:lumOff val="5000"/>
                  </a:schemeClr>
                </a:solidFill>
                <a:latin typeface="Bell MT" panose="02020503060305020303" pitchFamily="18" charset="0"/>
              </a:rPr>
              <a:t>Total Wind Electricity Production is approx. 1002.37k million of kilowatt-hours.</a:t>
            </a:r>
          </a:p>
          <a:p>
            <a:pPr marL="285750" indent="-285750" algn="just">
              <a:buFont typeface="Arial" panose="020B0604020202020204" pitchFamily="34" charset="0"/>
              <a:buChar char="•"/>
            </a:pPr>
            <a:r>
              <a:rPr lang="en-US" dirty="0">
                <a:solidFill>
                  <a:schemeClr val="bg1">
                    <a:lumMod val="95000"/>
                    <a:lumOff val="5000"/>
                  </a:schemeClr>
                </a:solidFill>
                <a:latin typeface="Bell MT" panose="02020503060305020303" pitchFamily="18" charset="0"/>
              </a:rPr>
              <a:t>Total Solar Electricity Production is approx. 81.67k million of kilowatt-hours.</a:t>
            </a:r>
          </a:p>
          <a:p>
            <a:pPr marL="285750" indent="-285750" algn="just">
              <a:buFont typeface="Arial" panose="020B0604020202020204" pitchFamily="34" charset="0"/>
              <a:buChar char="•"/>
            </a:pPr>
            <a:r>
              <a:rPr lang="en-US" dirty="0">
                <a:solidFill>
                  <a:schemeClr val="bg1">
                    <a:lumMod val="95000"/>
                    <a:lumOff val="5000"/>
                  </a:schemeClr>
                </a:solidFill>
                <a:latin typeface="Bell MT" panose="02020503060305020303" pitchFamily="18" charset="0"/>
              </a:rPr>
              <a:t>Total Geothermal Electricity Production is approx. 410.36k million of kilowatt-hours.</a:t>
            </a:r>
          </a:p>
          <a:p>
            <a:pPr marL="285750" indent="-285750" algn="just">
              <a:buFont typeface="Arial" panose="020B0604020202020204" pitchFamily="34" charset="0"/>
              <a:buChar char="•"/>
            </a:pPr>
            <a:endParaRPr lang="en-US" dirty="0">
              <a:solidFill>
                <a:schemeClr val="bg1">
                  <a:lumMod val="95000"/>
                  <a:lumOff val="5000"/>
                </a:schemeClr>
              </a:solidFill>
              <a:latin typeface="Bell MT" panose="02020503060305020303" pitchFamily="18" charset="0"/>
            </a:endParaRPr>
          </a:p>
          <a:p>
            <a:pPr algn="just"/>
            <a:endParaRPr lang="en-IN" dirty="0">
              <a:solidFill>
                <a:schemeClr val="bg1">
                  <a:lumMod val="95000"/>
                  <a:lumOff val="5000"/>
                </a:schemeClr>
              </a:solidFill>
              <a:latin typeface="Bell MT" panose="02020503060305020303" pitchFamily="18" charset="0"/>
            </a:endParaRPr>
          </a:p>
          <a:p>
            <a:pPr algn="just"/>
            <a:r>
              <a:rPr lang="en-IN" dirty="0">
                <a:solidFill>
                  <a:schemeClr val="bg1">
                    <a:lumMod val="95000"/>
                    <a:lumOff val="5000"/>
                  </a:schemeClr>
                </a:solidFill>
                <a:latin typeface="Bell MT" panose="02020503060305020303" pitchFamily="18" charset="0"/>
              </a:rPr>
              <a:t>From year 1990 to 2010, the production of electricity is increase rapidly that show in Fig. 1.3.</a:t>
            </a:r>
          </a:p>
        </p:txBody>
      </p:sp>
      <p:pic>
        <p:nvPicPr>
          <p:cNvPr id="5" name="Picture 4">
            <a:extLst>
              <a:ext uri="{FF2B5EF4-FFF2-40B4-BE49-F238E27FC236}">
                <a16:creationId xmlns:a16="http://schemas.microsoft.com/office/drawing/2014/main" id="{F70B47A1-D4C4-CA8D-8409-286B9C2D62CD}"/>
              </a:ext>
            </a:extLst>
          </p:cNvPr>
          <p:cNvPicPr>
            <a:picLocks noChangeAspect="1"/>
          </p:cNvPicPr>
          <p:nvPr/>
        </p:nvPicPr>
        <p:blipFill>
          <a:blip r:embed="rId2"/>
          <a:stretch>
            <a:fillRect/>
          </a:stretch>
        </p:blipFill>
        <p:spPr>
          <a:xfrm>
            <a:off x="5924186" y="2384855"/>
            <a:ext cx="5831716" cy="3292909"/>
          </a:xfrm>
          <a:prstGeom prst="rect">
            <a:avLst/>
          </a:prstGeom>
        </p:spPr>
      </p:pic>
    </p:spTree>
    <p:extLst>
      <p:ext uri="{BB962C8B-B14F-4D97-AF65-F5344CB8AC3E}">
        <p14:creationId xmlns:p14="http://schemas.microsoft.com/office/powerpoint/2010/main" val="2226201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4DA842-C071-3A22-29A0-D6659F772951}"/>
              </a:ext>
            </a:extLst>
          </p:cNvPr>
          <p:cNvSpPr/>
          <p:nvPr/>
        </p:nvSpPr>
        <p:spPr>
          <a:xfrm>
            <a:off x="436098" y="562707"/>
            <a:ext cx="9819249" cy="5908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lumMod val="95000"/>
                    <a:lumOff val="5000"/>
                  </a:schemeClr>
                </a:solidFill>
                <a:latin typeface="Bell MT" panose="02020503060305020303" pitchFamily="18" charset="0"/>
              </a:rPr>
              <a:t>Energy Production in China</a:t>
            </a:r>
            <a:endParaRPr lang="en-IN" sz="2800" b="1" dirty="0">
              <a:solidFill>
                <a:schemeClr val="bg1">
                  <a:lumMod val="95000"/>
                  <a:lumOff val="5000"/>
                </a:schemeClr>
              </a:solidFill>
              <a:latin typeface="Bell MT" panose="02020503060305020303" pitchFamily="18" charset="0"/>
            </a:endParaRPr>
          </a:p>
        </p:txBody>
      </p:sp>
      <p:sp>
        <p:nvSpPr>
          <p:cNvPr id="3" name="Rectangle 2">
            <a:extLst>
              <a:ext uri="{FF2B5EF4-FFF2-40B4-BE49-F238E27FC236}">
                <a16:creationId xmlns:a16="http://schemas.microsoft.com/office/drawing/2014/main" id="{53F9668A-5D7F-B0CF-B01C-69423F8FD27B}"/>
              </a:ext>
            </a:extLst>
          </p:cNvPr>
          <p:cNvSpPr/>
          <p:nvPr/>
        </p:nvSpPr>
        <p:spPr>
          <a:xfrm>
            <a:off x="436098" y="1772529"/>
            <a:ext cx="5176911" cy="37385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dirty="0">
                <a:solidFill>
                  <a:schemeClr val="bg1">
                    <a:lumMod val="95000"/>
                    <a:lumOff val="5000"/>
                  </a:schemeClr>
                </a:solidFill>
                <a:latin typeface="Bell MT" panose="02020503060305020303" pitchFamily="18" charset="0"/>
              </a:rPr>
              <a:t>Total Thermal Electricity Production is approx. 47107.55k millions of kilowatt-hours.</a:t>
            </a:r>
          </a:p>
          <a:p>
            <a:pPr marL="285750" indent="-285750" algn="just">
              <a:buFont typeface="Arial" panose="020B0604020202020204" pitchFamily="34" charset="0"/>
              <a:buChar char="•"/>
            </a:pPr>
            <a:r>
              <a:rPr lang="en-US" dirty="0">
                <a:solidFill>
                  <a:schemeClr val="bg1">
                    <a:lumMod val="95000"/>
                    <a:lumOff val="5000"/>
                  </a:schemeClr>
                </a:solidFill>
                <a:latin typeface="Bell MT" panose="02020503060305020303" pitchFamily="18" charset="0"/>
              </a:rPr>
              <a:t>Total Hydro Electricity Production is approx. 9912.32k millions of kilowatt-hours.</a:t>
            </a:r>
          </a:p>
          <a:p>
            <a:pPr marL="285750" indent="-285750" algn="just">
              <a:buFont typeface="Arial" panose="020B0604020202020204" pitchFamily="34" charset="0"/>
              <a:buChar char="•"/>
            </a:pPr>
            <a:r>
              <a:rPr lang="en-US" dirty="0">
                <a:solidFill>
                  <a:schemeClr val="bg1">
                    <a:lumMod val="95000"/>
                    <a:lumOff val="5000"/>
                  </a:schemeClr>
                </a:solidFill>
                <a:latin typeface="Bell MT" panose="02020503060305020303" pitchFamily="18" charset="0"/>
              </a:rPr>
              <a:t>Total Nuclear Electricity Production is approx. 1051.16k million of kilowatt hours.</a:t>
            </a:r>
          </a:p>
          <a:p>
            <a:pPr marL="285750" indent="-285750" algn="just">
              <a:buFont typeface="Arial" panose="020B0604020202020204" pitchFamily="34" charset="0"/>
              <a:buChar char="•"/>
            </a:pPr>
            <a:r>
              <a:rPr lang="en-US" dirty="0">
                <a:solidFill>
                  <a:schemeClr val="bg1">
                    <a:lumMod val="95000"/>
                    <a:lumOff val="5000"/>
                  </a:schemeClr>
                </a:solidFill>
                <a:latin typeface="Bell MT" panose="02020503060305020303" pitchFamily="18" charset="0"/>
              </a:rPr>
              <a:t>Total Wind Electricity Production is approx. 508.21k million of kilowatt-hours.</a:t>
            </a:r>
          </a:p>
          <a:p>
            <a:pPr marL="285750" indent="-285750" algn="just">
              <a:buFont typeface="Arial" panose="020B0604020202020204" pitchFamily="34" charset="0"/>
              <a:buChar char="•"/>
            </a:pPr>
            <a:r>
              <a:rPr lang="en-US" dirty="0">
                <a:solidFill>
                  <a:schemeClr val="bg1">
                    <a:lumMod val="95000"/>
                    <a:lumOff val="5000"/>
                  </a:schemeClr>
                </a:solidFill>
                <a:latin typeface="Bell MT" panose="02020503060305020303" pitchFamily="18" charset="0"/>
              </a:rPr>
              <a:t>Total Solar Electricity Production is approx. 20.75k million of kilowatt-hours.</a:t>
            </a:r>
          </a:p>
          <a:p>
            <a:pPr algn="just"/>
            <a:endParaRPr lang="en-IN" dirty="0">
              <a:solidFill>
                <a:schemeClr val="bg1">
                  <a:lumMod val="95000"/>
                  <a:lumOff val="5000"/>
                </a:schemeClr>
              </a:solidFill>
              <a:latin typeface="Bell MT" panose="02020503060305020303" pitchFamily="18" charset="0"/>
            </a:endParaRPr>
          </a:p>
          <a:p>
            <a:pPr algn="just"/>
            <a:r>
              <a:rPr lang="en-IN" dirty="0">
                <a:solidFill>
                  <a:schemeClr val="bg1">
                    <a:lumMod val="95000"/>
                    <a:lumOff val="5000"/>
                  </a:schemeClr>
                </a:solidFill>
                <a:latin typeface="Bell MT" panose="02020503060305020303" pitchFamily="18" charset="0"/>
              </a:rPr>
              <a:t>From year 1990 to 2010, the production of electricity is increase rapidly that show in Fig. 1.3.</a:t>
            </a:r>
          </a:p>
        </p:txBody>
      </p:sp>
      <p:pic>
        <p:nvPicPr>
          <p:cNvPr id="6" name="Picture 5">
            <a:extLst>
              <a:ext uri="{FF2B5EF4-FFF2-40B4-BE49-F238E27FC236}">
                <a16:creationId xmlns:a16="http://schemas.microsoft.com/office/drawing/2014/main" id="{F3071671-D520-F295-FDD5-87A7CACD0491}"/>
              </a:ext>
            </a:extLst>
          </p:cNvPr>
          <p:cNvPicPr>
            <a:picLocks noChangeAspect="1"/>
          </p:cNvPicPr>
          <p:nvPr/>
        </p:nvPicPr>
        <p:blipFill>
          <a:blip r:embed="rId2"/>
          <a:stretch>
            <a:fillRect/>
          </a:stretch>
        </p:blipFill>
        <p:spPr>
          <a:xfrm>
            <a:off x="6096001" y="2047347"/>
            <a:ext cx="5659902" cy="3188250"/>
          </a:xfrm>
          <a:prstGeom prst="rect">
            <a:avLst/>
          </a:prstGeom>
        </p:spPr>
      </p:pic>
    </p:spTree>
    <p:extLst>
      <p:ext uri="{BB962C8B-B14F-4D97-AF65-F5344CB8AC3E}">
        <p14:creationId xmlns:p14="http://schemas.microsoft.com/office/powerpoint/2010/main" val="744813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4DA842-C071-3A22-29A0-D6659F772951}"/>
              </a:ext>
            </a:extLst>
          </p:cNvPr>
          <p:cNvSpPr/>
          <p:nvPr/>
        </p:nvSpPr>
        <p:spPr>
          <a:xfrm>
            <a:off x="436098" y="562707"/>
            <a:ext cx="9819249" cy="5908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lumMod val="95000"/>
                    <a:lumOff val="5000"/>
                  </a:schemeClr>
                </a:solidFill>
                <a:latin typeface="Bell MT" panose="02020503060305020303" pitchFamily="18" charset="0"/>
              </a:rPr>
              <a:t>Energy Production in Russian Federation</a:t>
            </a:r>
            <a:endParaRPr lang="en-IN" sz="2800" b="1" dirty="0">
              <a:solidFill>
                <a:schemeClr val="bg1">
                  <a:lumMod val="95000"/>
                  <a:lumOff val="5000"/>
                </a:schemeClr>
              </a:solidFill>
              <a:latin typeface="Bell MT" panose="02020503060305020303" pitchFamily="18" charset="0"/>
            </a:endParaRPr>
          </a:p>
        </p:txBody>
      </p:sp>
      <p:sp>
        <p:nvSpPr>
          <p:cNvPr id="3" name="Rectangle 2">
            <a:extLst>
              <a:ext uri="{FF2B5EF4-FFF2-40B4-BE49-F238E27FC236}">
                <a16:creationId xmlns:a16="http://schemas.microsoft.com/office/drawing/2014/main" id="{53F9668A-5D7F-B0CF-B01C-69423F8FD27B}"/>
              </a:ext>
            </a:extLst>
          </p:cNvPr>
          <p:cNvSpPr/>
          <p:nvPr/>
        </p:nvSpPr>
        <p:spPr>
          <a:xfrm>
            <a:off x="436098" y="1772529"/>
            <a:ext cx="5176911" cy="45227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dirty="0">
                <a:solidFill>
                  <a:schemeClr val="bg1">
                    <a:lumMod val="95000"/>
                    <a:lumOff val="5000"/>
                  </a:schemeClr>
                </a:solidFill>
                <a:latin typeface="Bell MT" panose="02020503060305020303" pitchFamily="18" charset="0"/>
              </a:rPr>
              <a:t>Total Thermal Electricity Production is approx. 14682.31k millions of kilowatt-hours.</a:t>
            </a:r>
          </a:p>
          <a:p>
            <a:pPr marL="285750" indent="-285750" algn="just">
              <a:buFont typeface="Arial" panose="020B0604020202020204" pitchFamily="34" charset="0"/>
              <a:buChar char="•"/>
            </a:pPr>
            <a:r>
              <a:rPr lang="en-US" dirty="0">
                <a:solidFill>
                  <a:schemeClr val="bg1">
                    <a:lumMod val="95000"/>
                    <a:lumOff val="5000"/>
                  </a:schemeClr>
                </a:solidFill>
                <a:latin typeface="Bell MT" panose="02020503060305020303" pitchFamily="18" charset="0"/>
              </a:rPr>
              <a:t>Total Hydro Electricity Production is approx. 3907.01k millions of kilowatt-hours.</a:t>
            </a:r>
          </a:p>
          <a:p>
            <a:pPr marL="285750" indent="-285750" algn="just">
              <a:buFont typeface="Arial" panose="020B0604020202020204" pitchFamily="34" charset="0"/>
              <a:buChar char="•"/>
            </a:pPr>
            <a:r>
              <a:rPr lang="en-US" dirty="0">
                <a:solidFill>
                  <a:schemeClr val="bg1">
                    <a:lumMod val="95000"/>
                    <a:lumOff val="5000"/>
                  </a:schemeClr>
                </a:solidFill>
                <a:latin typeface="Bell MT" panose="02020503060305020303" pitchFamily="18" charset="0"/>
              </a:rPr>
              <a:t>Total Nuclear Electricity Production is approx. 3251.96k million of kilowatt hours.</a:t>
            </a:r>
          </a:p>
          <a:p>
            <a:pPr marL="285750" indent="-285750" algn="just">
              <a:buFont typeface="Arial" panose="020B0604020202020204" pitchFamily="34" charset="0"/>
              <a:buChar char="•"/>
            </a:pPr>
            <a:r>
              <a:rPr lang="en-US" dirty="0">
                <a:solidFill>
                  <a:schemeClr val="bg1">
                    <a:lumMod val="95000"/>
                    <a:lumOff val="5000"/>
                  </a:schemeClr>
                </a:solidFill>
                <a:latin typeface="Bell MT" panose="02020503060305020303" pitchFamily="18" charset="0"/>
              </a:rPr>
              <a:t>Total Wind Electricity Production is approx. 0.17k million of kilowatt-hours.</a:t>
            </a:r>
          </a:p>
          <a:p>
            <a:pPr marL="285750" indent="-285750" algn="just">
              <a:buFont typeface="Arial" panose="020B0604020202020204" pitchFamily="34" charset="0"/>
              <a:buChar char="•"/>
            </a:pPr>
            <a:r>
              <a:rPr lang="en-US" dirty="0">
                <a:solidFill>
                  <a:schemeClr val="bg1">
                    <a:lumMod val="95000"/>
                    <a:lumOff val="5000"/>
                  </a:schemeClr>
                </a:solidFill>
                <a:latin typeface="Bell MT" panose="02020503060305020303" pitchFamily="18" charset="0"/>
              </a:rPr>
              <a:t>Total Solar Electricity Production is approx. 0.16k million of kilowatt-hours.</a:t>
            </a:r>
          </a:p>
          <a:p>
            <a:pPr marL="285750" indent="-285750" algn="just">
              <a:buFont typeface="Arial" panose="020B0604020202020204" pitchFamily="34" charset="0"/>
              <a:buChar char="•"/>
            </a:pPr>
            <a:r>
              <a:rPr lang="en-US" dirty="0">
                <a:solidFill>
                  <a:schemeClr val="bg1">
                    <a:lumMod val="95000"/>
                    <a:lumOff val="5000"/>
                  </a:schemeClr>
                </a:solidFill>
                <a:latin typeface="Bell MT" panose="02020503060305020303" pitchFamily="18" charset="0"/>
              </a:rPr>
              <a:t>Total Geothermal Electricity Production is approx. 5.96k million of kilowatt-hours.</a:t>
            </a:r>
          </a:p>
          <a:p>
            <a:pPr marL="285750" indent="-285750" algn="just">
              <a:buFont typeface="Arial" panose="020B0604020202020204" pitchFamily="34" charset="0"/>
              <a:buChar char="•"/>
            </a:pPr>
            <a:endParaRPr lang="en-US" dirty="0">
              <a:solidFill>
                <a:schemeClr val="bg1">
                  <a:lumMod val="95000"/>
                  <a:lumOff val="5000"/>
                </a:schemeClr>
              </a:solidFill>
              <a:latin typeface="Bell MT" panose="02020503060305020303" pitchFamily="18" charset="0"/>
            </a:endParaRPr>
          </a:p>
          <a:p>
            <a:pPr algn="just"/>
            <a:endParaRPr lang="en-IN" dirty="0">
              <a:solidFill>
                <a:schemeClr val="bg1">
                  <a:lumMod val="95000"/>
                  <a:lumOff val="5000"/>
                </a:schemeClr>
              </a:solidFill>
              <a:latin typeface="Bell MT" panose="02020503060305020303" pitchFamily="18" charset="0"/>
            </a:endParaRPr>
          </a:p>
          <a:p>
            <a:pPr algn="just"/>
            <a:r>
              <a:rPr lang="en-IN" dirty="0">
                <a:solidFill>
                  <a:schemeClr val="bg1">
                    <a:lumMod val="95000"/>
                    <a:lumOff val="5000"/>
                  </a:schemeClr>
                </a:solidFill>
                <a:latin typeface="Bell MT" panose="02020503060305020303" pitchFamily="18" charset="0"/>
              </a:rPr>
              <a:t>From year 1990 to 2010, the production of electricity is increase rapidly that show in Fig. 1.3.</a:t>
            </a:r>
          </a:p>
        </p:txBody>
      </p:sp>
      <p:pic>
        <p:nvPicPr>
          <p:cNvPr id="6" name="Picture 5">
            <a:extLst>
              <a:ext uri="{FF2B5EF4-FFF2-40B4-BE49-F238E27FC236}">
                <a16:creationId xmlns:a16="http://schemas.microsoft.com/office/drawing/2014/main" id="{A4022C9A-0647-9E7B-5609-9E98BE8809BD}"/>
              </a:ext>
            </a:extLst>
          </p:cNvPr>
          <p:cNvPicPr>
            <a:picLocks noChangeAspect="1"/>
          </p:cNvPicPr>
          <p:nvPr/>
        </p:nvPicPr>
        <p:blipFill>
          <a:blip r:embed="rId2"/>
          <a:stretch>
            <a:fillRect/>
          </a:stretch>
        </p:blipFill>
        <p:spPr>
          <a:xfrm>
            <a:off x="6071145" y="2508421"/>
            <a:ext cx="5684757" cy="3198818"/>
          </a:xfrm>
          <a:prstGeom prst="rect">
            <a:avLst/>
          </a:prstGeom>
        </p:spPr>
      </p:pic>
    </p:spTree>
    <p:extLst>
      <p:ext uri="{BB962C8B-B14F-4D97-AF65-F5344CB8AC3E}">
        <p14:creationId xmlns:p14="http://schemas.microsoft.com/office/powerpoint/2010/main" val="1668829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4DA842-C071-3A22-29A0-D6659F772951}"/>
              </a:ext>
            </a:extLst>
          </p:cNvPr>
          <p:cNvSpPr/>
          <p:nvPr/>
        </p:nvSpPr>
        <p:spPr>
          <a:xfrm>
            <a:off x="436098" y="562707"/>
            <a:ext cx="9819249" cy="5908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lumMod val="95000"/>
                    <a:lumOff val="5000"/>
                  </a:schemeClr>
                </a:solidFill>
                <a:latin typeface="Bell MT" panose="02020503060305020303" pitchFamily="18" charset="0"/>
              </a:rPr>
              <a:t>Energy Production in G7 Countries</a:t>
            </a:r>
            <a:endParaRPr lang="en-IN" sz="2800" b="1" dirty="0">
              <a:solidFill>
                <a:schemeClr val="bg1">
                  <a:lumMod val="95000"/>
                  <a:lumOff val="5000"/>
                </a:schemeClr>
              </a:solidFill>
              <a:latin typeface="Bell MT" panose="02020503060305020303" pitchFamily="18" charset="0"/>
            </a:endParaRPr>
          </a:p>
        </p:txBody>
      </p:sp>
      <p:sp>
        <p:nvSpPr>
          <p:cNvPr id="3" name="Rectangle 2">
            <a:extLst>
              <a:ext uri="{FF2B5EF4-FFF2-40B4-BE49-F238E27FC236}">
                <a16:creationId xmlns:a16="http://schemas.microsoft.com/office/drawing/2014/main" id="{53F9668A-5D7F-B0CF-B01C-69423F8FD27B}"/>
              </a:ext>
            </a:extLst>
          </p:cNvPr>
          <p:cNvSpPr/>
          <p:nvPr/>
        </p:nvSpPr>
        <p:spPr>
          <a:xfrm>
            <a:off x="436098" y="1772529"/>
            <a:ext cx="5176911" cy="822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dirty="0">
                <a:solidFill>
                  <a:schemeClr val="bg1">
                    <a:lumMod val="95000"/>
                    <a:lumOff val="5000"/>
                  </a:schemeClr>
                </a:solidFill>
                <a:latin typeface="Bell MT" panose="02020503060305020303" pitchFamily="18" charset="0"/>
              </a:rPr>
              <a:t>Total Solar Electricity Production is approx. 400.91k million of kilowatt-hours.</a:t>
            </a:r>
          </a:p>
        </p:txBody>
      </p:sp>
      <p:pic>
        <p:nvPicPr>
          <p:cNvPr id="5" name="Picture 4">
            <a:extLst>
              <a:ext uri="{FF2B5EF4-FFF2-40B4-BE49-F238E27FC236}">
                <a16:creationId xmlns:a16="http://schemas.microsoft.com/office/drawing/2014/main" id="{D0A5DB22-446E-5605-86DA-362C59746428}"/>
              </a:ext>
            </a:extLst>
          </p:cNvPr>
          <p:cNvPicPr>
            <a:picLocks noChangeAspect="1"/>
          </p:cNvPicPr>
          <p:nvPr/>
        </p:nvPicPr>
        <p:blipFill>
          <a:blip r:embed="rId2"/>
          <a:stretch>
            <a:fillRect/>
          </a:stretch>
        </p:blipFill>
        <p:spPr>
          <a:xfrm>
            <a:off x="759931" y="2594919"/>
            <a:ext cx="4639971" cy="2458996"/>
          </a:xfrm>
          <a:prstGeom prst="rect">
            <a:avLst/>
          </a:prstGeom>
        </p:spPr>
      </p:pic>
      <p:sp>
        <p:nvSpPr>
          <p:cNvPr id="7" name="Rectangle 6">
            <a:extLst>
              <a:ext uri="{FF2B5EF4-FFF2-40B4-BE49-F238E27FC236}">
                <a16:creationId xmlns:a16="http://schemas.microsoft.com/office/drawing/2014/main" id="{2F13E472-C31C-D717-B1C5-4285794B8C7B}"/>
              </a:ext>
            </a:extLst>
          </p:cNvPr>
          <p:cNvSpPr/>
          <p:nvPr/>
        </p:nvSpPr>
        <p:spPr>
          <a:xfrm>
            <a:off x="6096000" y="2594919"/>
            <a:ext cx="5176911" cy="822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dirty="0">
                <a:solidFill>
                  <a:schemeClr val="bg1">
                    <a:lumMod val="95000"/>
                    <a:lumOff val="5000"/>
                  </a:schemeClr>
                </a:solidFill>
                <a:latin typeface="Bell MT" panose="02020503060305020303" pitchFamily="18" charset="0"/>
              </a:rPr>
              <a:t>Total Wind Electricity Production is approx. 1983.62k million of kilowatt-hours.</a:t>
            </a:r>
          </a:p>
        </p:txBody>
      </p:sp>
      <p:pic>
        <p:nvPicPr>
          <p:cNvPr id="9" name="Picture 8">
            <a:extLst>
              <a:ext uri="{FF2B5EF4-FFF2-40B4-BE49-F238E27FC236}">
                <a16:creationId xmlns:a16="http://schemas.microsoft.com/office/drawing/2014/main" id="{CA87E790-8C49-F2DB-805D-234F450B54E9}"/>
              </a:ext>
            </a:extLst>
          </p:cNvPr>
          <p:cNvPicPr>
            <a:picLocks noChangeAspect="1"/>
          </p:cNvPicPr>
          <p:nvPr/>
        </p:nvPicPr>
        <p:blipFill>
          <a:blip r:embed="rId3"/>
          <a:stretch>
            <a:fillRect/>
          </a:stretch>
        </p:blipFill>
        <p:spPr>
          <a:xfrm>
            <a:off x="6468752" y="3440692"/>
            <a:ext cx="4639971" cy="2458996"/>
          </a:xfrm>
          <a:prstGeom prst="rect">
            <a:avLst/>
          </a:prstGeom>
        </p:spPr>
      </p:pic>
    </p:spTree>
    <p:extLst>
      <p:ext uri="{BB962C8B-B14F-4D97-AF65-F5344CB8AC3E}">
        <p14:creationId xmlns:p14="http://schemas.microsoft.com/office/powerpoint/2010/main" val="2678070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4DA842-C071-3A22-29A0-D6659F772951}"/>
              </a:ext>
            </a:extLst>
          </p:cNvPr>
          <p:cNvSpPr/>
          <p:nvPr/>
        </p:nvSpPr>
        <p:spPr>
          <a:xfrm>
            <a:off x="436098" y="562707"/>
            <a:ext cx="9819249" cy="5908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lumMod val="95000"/>
                    <a:lumOff val="5000"/>
                  </a:schemeClr>
                </a:solidFill>
                <a:latin typeface="Bell MT" panose="02020503060305020303" pitchFamily="18" charset="0"/>
              </a:rPr>
              <a:t>Energy Production in G7 Countries</a:t>
            </a:r>
            <a:endParaRPr lang="en-IN" sz="2800" b="1" dirty="0">
              <a:solidFill>
                <a:schemeClr val="bg1">
                  <a:lumMod val="95000"/>
                  <a:lumOff val="5000"/>
                </a:schemeClr>
              </a:solidFill>
              <a:latin typeface="Bell MT" panose="02020503060305020303" pitchFamily="18" charset="0"/>
            </a:endParaRPr>
          </a:p>
        </p:txBody>
      </p:sp>
      <p:sp>
        <p:nvSpPr>
          <p:cNvPr id="3" name="Rectangle 2">
            <a:extLst>
              <a:ext uri="{FF2B5EF4-FFF2-40B4-BE49-F238E27FC236}">
                <a16:creationId xmlns:a16="http://schemas.microsoft.com/office/drawing/2014/main" id="{53F9668A-5D7F-B0CF-B01C-69423F8FD27B}"/>
              </a:ext>
            </a:extLst>
          </p:cNvPr>
          <p:cNvSpPr/>
          <p:nvPr/>
        </p:nvSpPr>
        <p:spPr>
          <a:xfrm>
            <a:off x="436098" y="1772529"/>
            <a:ext cx="5176911" cy="822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dirty="0">
                <a:solidFill>
                  <a:schemeClr val="bg1">
                    <a:lumMod val="95000"/>
                    <a:lumOff val="5000"/>
                  </a:schemeClr>
                </a:solidFill>
                <a:latin typeface="Bell MT" panose="02020503060305020303" pitchFamily="18" charset="0"/>
              </a:rPr>
              <a:t>Total Thermal Electricity Production is approx. 114178.64 million of kilowatt-hours.</a:t>
            </a:r>
          </a:p>
        </p:txBody>
      </p:sp>
      <p:sp>
        <p:nvSpPr>
          <p:cNvPr id="7" name="Rectangle 6">
            <a:extLst>
              <a:ext uri="{FF2B5EF4-FFF2-40B4-BE49-F238E27FC236}">
                <a16:creationId xmlns:a16="http://schemas.microsoft.com/office/drawing/2014/main" id="{2F13E472-C31C-D717-B1C5-4285794B8C7B}"/>
              </a:ext>
            </a:extLst>
          </p:cNvPr>
          <p:cNvSpPr/>
          <p:nvPr/>
        </p:nvSpPr>
        <p:spPr>
          <a:xfrm>
            <a:off x="6096000" y="2594919"/>
            <a:ext cx="5176911" cy="822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dirty="0">
                <a:solidFill>
                  <a:schemeClr val="bg1">
                    <a:lumMod val="95000"/>
                    <a:lumOff val="5000"/>
                  </a:schemeClr>
                </a:solidFill>
                <a:latin typeface="Bell MT" panose="02020503060305020303" pitchFamily="18" charset="0"/>
              </a:rPr>
              <a:t>Total Nuclear Electricity Production is approx. 42987. million of kilowatt-hours.</a:t>
            </a:r>
          </a:p>
        </p:txBody>
      </p:sp>
      <p:pic>
        <p:nvPicPr>
          <p:cNvPr id="6" name="Picture 5">
            <a:extLst>
              <a:ext uri="{FF2B5EF4-FFF2-40B4-BE49-F238E27FC236}">
                <a16:creationId xmlns:a16="http://schemas.microsoft.com/office/drawing/2014/main" id="{D176EF8E-D1F8-3389-4A92-F74107F5EAC8}"/>
              </a:ext>
            </a:extLst>
          </p:cNvPr>
          <p:cNvPicPr>
            <a:picLocks noChangeAspect="1"/>
          </p:cNvPicPr>
          <p:nvPr/>
        </p:nvPicPr>
        <p:blipFill>
          <a:blip r:embed="rId2"/>
          <a:stretch>
            <a:fillRect/>
          </a:stretch>
        </p:blipFill>
        <p:spPr>
          <a:xfrm>
            <a:off x="821714" y="2700617"/>
            <a:ext cx="4639971" cy="2458996"/>
          </a:xfrm>
          <a:prstGeom prst="rect">
            <a:avLst/>
          </a:prstGeom>
        </p:spPr>
      </p:pic>
      <p:pic>
        <p:nvPicPr>
          <p:cNvPr id="10" name="Picture 9">
            <a:extLst>
              <a:ext uri="{FF2B5EF4-FFF2-40B4-BE49-F238E27FC236}">
                <a16:creationId xmlns:a16="http://schemas.microsoft.com/office/drawing/2014/main" id="{9C94735D-9EB8-B6B4-1134-A749A5BE2ECB}"/>
              </a:ext>
            </a:extLst>
          </p:cNvPr>
          <p:cNvPicPr>
            <a:picLocks noChangeAspect="1"/>
          </p:cNvPicPr>
          <p:nvPr/>
        </p:nvPicPr>
        <p:blipFill>
          <a:blip r:embed="rId3"/>
          <a:stretch>
            <a:fillRect/>
          </a:stretch>
        </p:blipFill>
        <p:spPr>
          <a:xfrm>
            <a:off x="6518179" y="3440692"/>
            <a:ext cx="4639971" cy="2458995"/>
          </a:xfrm>
          <a:prstGeom prst="rect">
            <a:avLst/>
          </a:prstGeom>
        </p:spPr>
      </p:pic>
    </p:spTree>
    <p:extLst>
      <p:ext uri="{BB962C8B-B14F-4D97-AF65-F5344CB8AC3E}">
        <p14:creationId xmlns:p14="http://schemas.microsoft.com/office/powerpoint/2010/main" val="3176284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37EE79-D89F-D284-D098-0D5F7059FB2D}"/>
              </a:ext>
            </a:extLst>
          </p:cNvPr>
          <p:cNvSpPr/>
          <p:nvPr/>
        </p:nvSpPr>
        <p:spPr>
          <a:xfrm>
            <a:off x="436098" y="562707"/>
            <a:ext cx="9819249" cy="9448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lumMod val="95000"/>
                    <a:lumOff val="5000"/>
                  </a:schemeClr>
                </a:solidFill>
                <a:latin typeface="Bell MT" panose="02020503060305020303" pitchFamily="18" charset="0"/>
              </a:rPr>
              <a:t>Renewable Energy Production In Top 6 Countries According To GDP </a:t>
            </a:r>
            <a:endParaRPr lang="en-IN" sz="2800" b="1" dirty="0">
              <a:solidFill>
                <a:schemeClr val="bg1">
                  <a:lumMod val="95000"/>
                  <a:lumOff val="5000"/>
                </a:schemeClr>
              </a:solidFill>
              <a:latin typeface="Bell MT" panose="02020503060305020303" pitchFamily="18" charset="0"/>
            </a:endParaRPr>
          </a:p>
        </p:txBody>
      </p:sp>
      <p:sp>
        <p:nvSpPr>
          <p:cNvPr id="3" name="Rectangle 2">
            <a:extLst>
              <a:ext uri="{FF2B5EF4-FFF2-40B4-BE49-F238E27FC236}">
                <a16:creationId xmlns:a16="http://schemas.microsoft.com/office/drawing/2014/main" id="{593CF35E-37A0-BF30-0189-BB5BFC078CA0}"/>
              </a:ext>
            </a:extLst>
          </p:cNvPr>
          <p:cNvSpPr/>
          <p:nvPr/>
        </p:nvSpPr>
        <p:spPr>
          <a:xfrm>
            <a:off x="556417" y="1681830"/>
            <a:ext cx="4012334" cy="5908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bg1">
                    <a:lumMod val="95000"/>
                    <a:lumOff val="5000"/>
                  </a:schemeClr>
                </a:solidFill>
                <a:latin typeface="Bell MT" panose="02020503060305020303" pitchFamily="18" charset="0"/>
              </a:rPr>
              <a:t>Hydro Electricity Production: 22809.67k millions of kilowatt-hours.</a:t>
            </a:r>
          </a:p>
        </p:txBody>
      </p:sp>
      <p:pic>
        <p:nvPicPr>
          <p:cNvPr id="8" name="Picture 7">
            <a:extLst>
              <a:ext uri="{FF2B5EF4-FFF2-40B4-BE49-F238E27FC236}">
                <a16:creationId xmlns:a16="http://schemas.microsoft.com/office/drawing/2014/main" id="{F68D201B-61FF-C05D-ABF3-620B040DBADC}"/>
              </a:ext>
            </a:extLst>
          </p:cNvPr>
          <p:cNvPicPr>
            <a:picLocks noChangeAspect="1"/>
          </p:cNvPicPr>
          <p:nvPr/>
        </p:nvPicPr>
        <p:blipFill>
          <a:blip r:embed="rId2"/>
          <a:stretch>
            <a:fillRect/>
          </a:stretch>
        </p:blipFill>
        <p:spPr>
          <a:xfrm>
            <a:off x="556417" y="2272673"/>
            <a:ext cx="4722889" cy="2502939"/>
          </a:xfrm>
          <a:prstGeom prst="rect">
            <a:avLst/>
          </a:prstGeom>
        </p:spPr>
      </p:pic>
      <p:sp>
        <p:nvSpPr>
          <p:cNvPr id="9" name="Rectangle 8">
            <a:extLst>
              <a:ext uri="{FF2B5EF4-FFF2-40B4-BE49-F238E27FC236}">
                <a16:creationId xmlns:a16="http://schemas.microsoft.com/office/drawing/2014/main" id="{BF116D45-6EEC-D484-8C88-ADB24F715FAD}"/>
              </a:ext>
            </a:extLst>
          </p:cNvPr>
          <p:cNvSpPr/>
          <p:nvPr/>
        </p:nvSpPr>
        <p:spPr>
          <a:xfrm>
            <a:off x="6398834" y="2476838"/>
            <a:ext cx="4012334" cy="5908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bg1">
                    <a:lumMod val="95000"/>
                    <a:lumOff val="5000"/>
                  </a:schemeClr>
                </a:solidFill>
                <a:latin typeface="Bell MT" panose="02020503060305020303" pitchFamily="18" charset="0"/>
              </a:rPr>
              <a:t>Wind Electricity Production: 2426.15k millions of kilowatt-hours</a:t>
            </a:r>
          </a:p>
        </p:txBody>
      </p:sp>
      <p:pic>
        <p:nvPicPr>
          <p:cNvPr id="11" name="Picture 10">
            <a:extLst>
              <a:ext uri="{FF2B5EF4-FFF2-40B4-BE49-F238E27FC236}">
                <a16:creationId xmlns:a16="http://schemas.microsoft.com/office/drawing/2014/main" id="{DC1BAC66-19CC-DE3C-FB61-9535AC197687}"/>
              </a:ext>
            </a:extLst>
          </p:cNvPr>
          <p:cNvPicPr>
            <a:picLocks noChangeAspect="1"/>
          </p:cNvPicPr>
          <p:nvPr/>
        </p:nvPicPr>
        <p:blipFill>
          <a:blip r:embed="rId3"/>
          <a:stretch>
            <a:fillRect/>
          </a:stretch>
        </p:blipFill>
        <p:spPr>
          <a:xfrm>
            <a:off x="6398834" y="3224091"/>
            <a:ext cx="4722892" cy="2502940"/>
          </a:xfrm>
          <a:prstGeom prst="rect">
            <a:avLst/>
          </a:prstGeom>
        </p:spPr>
      </p:pic>
    </p:spTree>
    <p:extLst>
      <p:ext uri="{BB962C8B-B14F-4D97-AF65-F5344CB8AC3E}">
        <p14:creationId xmlns:p14="http://schemas.microsoft.com/office/powerpoint/2010/main" val="2844987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215</TotalTime>
  <Words>747</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Bell MT</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Dibyendu</dc:creator>
  <cp:lastModifiedBy>Dibyendu</cp:lastModifiedBy>
  <cp:revision>58</cp:revision>
  <dcterms:created xsi:type="dcterms:W3CDTF">2022-11-16T13:25:31Z</dcterms:created>
  <dcterms:modified xsi:type="dcterms:W3CDTF">2022-11-16T17:03:20Z</dcterms:modified>
</cp:coreProperties>
</file>