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74" r:id="rId3"/>
    <p:sldId id="275" r:id="rId4"/>
    <p:sldId id="298" r:id="rId5"/>
    <p:sldId id="299" r:id="rId6"/>
    <p:sldId id="300" r:id="rId7"/>
    <p:sldId id="312" r:id="rId8"/>
    <p:sldId id="301" r:id="rId9"/>
    <p:sldId id="302" r:id="rId10"/>
    <p:sldId id="303" r:id="rId11"/>
    <p:sldId id="304" r:id="rId12"/>
    <p:sldId id="276" r:id="rId13"/>
    <p:sldId id="305" r:id="rId14"/>
    <p:sldId id="306" r:id="rId15"/>
    <p:sldId id="277" r:id="rId16"/>
    <p:sldId id="307" r:id="rId17"/>
    <p:sldId id="309" r:id="rId18"/>
    <p:sldId id="310" r:id="rId19"/>
    <p:sldId id="311"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741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174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500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636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7462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6533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3478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3502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148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7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41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791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35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923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94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09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652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4000"/>
          </a:blip>
          <a:srcRect/>
          <a:tile tx="0" ty="0" sx="100000" sy="100000" flip="none" algn="tl"/>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08380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27BD98-1A14-4EC0-3F21-E14B13645A3C}"/>
              </a:ext>
            </a:extLst>
          </p:cNvPr>
          <p:cNvSpPr/>
          <p:nvPr/>
        </p:nvSpPr>
        <p:spPr>
          <a:xfrm>
            <a:off x="576394" y="2259765"/>
            <a:ext cx="9897763" cy="3126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a:solidFill>
                  <a:schemeClr val="bg1">
                    <a:lumMod val="95000"/>
                    <a:lumOff val="5000"/>
                  </a:schemeClr>
                </a:solidFill>
                <a:latin typeface="Bell MT" panose="02020503060305020303" pitchFamily="18" charset="0"/>
              </a:rPr>
              <a:t>Detail ProJet Report (DPR)</a:t>
            </a:r>
          </a:p>
          <a:p>
            <a:r>
              <a:rPr lang="en-US" sz="3600" b="1" dirty="0">
                <a:solidFill>
                  <a:schemeClr val="bg1">
                    <a:lumMod val="95000"/>
                    <a:lumOff val="5000"/>
                  </a:schemeClr>
                </a:solidFill>
                <a:latin typeface="Bell MT" panose="02020503060305020303" pitchFamily="18" charset="0"/>
              </a:rPr>
              <a:t>Healthcare Data Analysis</a:t>
            </a:r>
          </a:p>
          <a:p>
            <a:endParaRPr lang="en-US" sz="3600" b="1" dirty="0">
              <a:solidFill>
                <a:schemeClr val="bg1">
                  <a:lumMod val="95000"/>
                  <a:lumOff val="5000"/>
                </a:schemeClr>
              </a:solidFill>
              <a:latin typeface="Bell MT" panose="02020503060305020303" pitchFamily="18" charset="0"/>
            </a:endParaRPr>
          </a:p>
          <a:p>
            <a:endParaRPr lang="en-US" sz="3600" b="1" dirty="0">
              <a:solidFill>
                <a:schemeClr val="bg1">
                  <a:lumMod val="95000"/>
                  <a:lumOff val="5000"/>
                </a:schemeClr>
              </a:solidFill>
              <a:latin typeface="Bell MT" panose="02020503060305020303" pitchFamily="18" charset="0"/>
            </a:endParaRPr>
          </a:p>
          <a:p>
            <a:r>
              <a:rPr lang="en-US" sz="3200" b="1" dirty="0">
                <a:solidFill>
                  <a:schemeClr val="bg1">
                    <a:lumMod val="95000"/>
                    <a:lumOff val="5000"/>
                  </a:schemeClr>
                </a:solidFill>
                <a:latin typeface="Bell MT" panose="02020503060305020303" pitchFamily="18" charset="0"/>
              </a:rPr>
              <a:t>Author: </a:t>
            </a:r>
            <a:r>
              <a:rPr lang="en-US" sz="3200" dirty="0">
                <a:solidFill>
                  <a:schemeClr val="bg1">
                    <a:lumMod val="95000"/>
                    <a:lumOff val="5000"/>
                  </a:schemeClr>
                </a:solidFill>
                <a:latin typeface="Bell MT" panose="02020503060305020303" pitchFamily="18" charset="0"/>
              </a:rPr>
              <a:t>Dibyendu Biswas</a:t>
            </a:r>
          </a:p>
          <a:p>
            <a:r>
              <a:rPr lang="en-US" sz="3200" b="1" dirty="0">
                <a:solidFill>
                  <a:schemeClr val="bg1">
                    <a:lumMod val="95000"/>
                    <a:lumOff val="5000"/>
                  </a:schemeClr>
                </a:solidFill>
                <a:latin typeface="Bell MT" panose="02020503060305020303" pitchFamily="18" charset="0"/>
              </a:rPr>
              <a:t>Version: </a:t>
            </a:r>
            <a:r>
              <a:rPr lang="en-US" sz="3200" dirty="0">
                <a:solidFill>
                  <a:schemeClr val="bg1">
                    <a:lumMod val="95000"/>
                    <a:lumOff val="5000"/>
                  </a:schemeClr>
                </a:solidFill>
                <a:latin typeface="Bell MT" panose="02020503060305020303" pitchFamily="18" charset="0"/>
              </a:rPr>
              <a:t>1.0</a:t>
            </a:r>
          </a:p>
        </p:txBody>
      </p:sp>
    </p:spTree>
    <p:extLst>
      <p:ext uri="{BB962C8B-B14F-4D97-AF65-F5344CB8AC3E}">
        <p14:creationId xmlns:p14="http://schemas.microsoft.com/office/powerpoint/2010/main" val="238725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CE729A17-985C-6F98-C241-F8F79651FDC7}"/>
              </a:ext>
            </a:extLst>
          </p:cNvPr>
          <p:cNvSpPr/>
          <p:nvPr/>
        </p:nvSpPr>
        <p:spPr>
          <a:xfrm>
            <a:off x="450760" y="1423117"/>
            <a:ext cx="4069725" cy="882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Americas region</a:t>
            </a:r>
          </a:p>
          <a:p>
            <a:pPr algn="just"/>
            <a:r>
              <a:rPr lang="en-IN" sz="1500" dirty="0">
                <a:solidFill>
                  <a:schemeClr val="bg1">
                    <a:lumMod val="95000"/>
                    <a:lumOff val="5000"/>
                  </a:schemeClr>
                </a:solidFill>
                <a:latin typeface="Bahnschrift Light" panose="020B0502040204020203" pitchFamily="34" charset="0"/>
              </a:rPr>
              <a:t>Here we get the data (confirmed, death, recovered, active cases)</a:t>
            </a:r>
          </a:p>
        </p:txBody>
      </p:sp>
      <p:sp>
        <p:nvSpPr>
          <p:cNvPr id="6" name="Rectangle 5">
            <a:extLst>
              <a:ext uri="{FF2B5EF4-FFF2-40B4-BE49-F238E27FC236}">
                <a16:creationId xmlns:a16="http://schemas.microsoft.com/office/drawing/2014/main" id="{46F99AF9-3488-7C2A-9969-3267C3772258}"/>
              </a:ext>
            </a:extLst>
          </p:cNvPr>
          <p:cNvSpPr/>
          <p:nvPr/>
        </p:nvSpPr>
        <p:spPr>
          <a:xfrm>
            <a:off x="5636654" y="2524259"/>
            <a:ext cx="4069725" cy="904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Western Pacific Region</a:t>
            </a:r>
          </a:p>
          <a:p>
            <a:pPr algn="just"/>
            <a:r>
              <a:rPr lang="en-IN" sz="1500" dirty="0">
                <a:solidFill>
                  <a:schemeClr val="bg1">
                    <a:lumMod val="95000"/>
                    <a:lumOff val="5000"/>
                  </a:schemeClr>
                </a:solidFill>
                <a:latin typeface="Bahnschrift Light" panose="020B0502040204020203" pitchFamily="34" charset="0"/>
              </a:rPr>
              <a:t>Here we get the data (confirmed, death, recovered, active cases)</a:t>
            </a:r>
          </a:p>
        </p:txBody>
      </p:sp>
      <p:pic>
        <p:nvPicPr>
          <p:cNvPr id="5" name="Picture 4">
            <a:extLst>
              <a:ext uri="{FF2B5EF4-FFF2-40B4-BE49-F238E27FC236}">
                <a16:creationId xmlns:a16="http://schemas.microsoft.com/office/drawing/2014/main" id="{B61742F9-ECB0-CCE8-AD7B-ABA0843EE9EF}"/>
              </a:ext>
            </a:extLst>
          </p:cNvPr>
          <p:cNvPicPr>
            <a:picLocks noChangeAspect="1"/>
          </p:cNvPicPr>
          <p:nvPr/>
        </p:nvPicPr>
        <p:blipFill>
          <a:blip r:embed="rId2"/>
          <a:stretch>
            <a:fillRect/>
          </a:stretch>
        </p:blipFill>
        <p:spPr>
          <a:xfrm>
            <a:off x="450760" y="2524259"/>
            <a:ext cx="4069725" cy="2143424"/>
          </a:xfrm>
          <a:prstGeom prst="rect">
            <a:avLst/>
          </a:prstGeom>
        </p:spPr>
      </p:pic>
      <p:pic>
        <p:nvPicPr>
          <p:cNvPr id="8" name="Picture 7">
            <a:extLst>
              <a:ext uri="{FF2B5EF4-FFF2-40B4-BE49-F238E27FC236}">
                <a16:creationId xmlns:a16="http://schemas.microsoft.com/office/drawing/2014/main" id="{7F157B8C-35AA-7094-1424-CB2E2A8B966C}"/>
              </a:ext>
            </a:extLst>
          </p:cNvPr>
          <p:cNvPicPr>
            <a:picLocks noChangeAspect="1"/>
          </p:cNvPicPr>
          <p:nvPr/>
        </p:nvPicPr>
        <p:blipFill>
          <a:blip r:embed="rId3"/>
          <a:stretch>
            <a:fillRect/>
          </a:stretch>
        </p:blipFill>
        <p:spPr>
          <a:xfrm>
            <a:off x="5636654" y="3560554"/>
            <a:ext cx="4069725" cy="2067213"/>
          </a:xfrm>
          <a:prstGeom prst="rect">
            <a:avLst/>
          </a:prstGeom>
        </p:spPr>
      </p:pic>
    </p:spTree>
    <p:extLst>
      <p:ext uri="{BB962C8B-B14F-4D97-AF65-F5344CB8AC3E}">
        <p14:creationId xmlns:p14="http://schemas.microsoft.com/office/powerpoint/2010/main" val="407921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Regions (Get the highest data)</a:t>
            </a:r>
            <a:endParaRPr lang="en-IN" sz="2800" b="1" dirty="0">
              <a:solidFill>
                <a:schemeClr val="bg1">
                  <a:lumMod val="95000"/>
                  <a:lumOff val="5000"/>
                </a:schemeClr>
              </a:solidFill>
              <a:latin typeface="Bell MT" panose="02020503060305020303" pitchFamily="18" charset="0"/>
            </a:endParaRPr>
          </a:p>
        </p:txBody>
      </p:sp>
      <p:pic>
        <p:nvPicPr>
          <p:cNvPr id="7" name="Picture 6">
            <a:extLst>
              <a:ext uri="{FF2B5EF4-FFF2-40B4-BE49-F238E27FC236}">
                <a16:creationId xmlns:a16="http://schemas.microsoft.com/office/drawing/2014/main" id="{E001773A-E33D-779E-80C3-7B81C5CC6A40}"/>
              </a:ext>
            </a:extLst>
          </p:cNvPr>
          <p:cNvPicPr>
            <a:picLocks noChangeAspect="1"/>
          </p:cNvPicPr>
          <p:nvPr/>
        </p:nvPicPr>
        <p:blipFill>
          <a:blip r:embed="rId2"/>
          <a:stretch>
            <a:fillRect/>
          </a:stretch>
        </p:blipFill>
        <p:spPr>
          <a:xfrm>
            <a:off x="450760" y="1777286"/>
            <a:ext cx="11269015" cy="4095480"/>
          </a:xfrm>
          <a:prstGeom prst="rect">
            <a:avLst/>
          </a:prstGeom>
        </p:spPr>
      </p:pic>
    </p:spTree>
    <p:extLst>
      <p:ext uri="{BB962C8B-B14F-4D97-AF65-F5344CB8AC3E}">
        <p14:creationId xmlns:p14="http://schemas.microsoft.com/office/powerpoint/2010/main" val="305255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276AA1-369B-C281-D5A2-881224625777}"/>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India, China, US &amp; UK</a:t>
            </a:r>
            <a:endParaRPr lang="en-IN" sz="2800" b="1" dirty="0">
              <a:solidFill>
                <a:schemeClr val="bg1">
                  <a:lumMod val="95000"/>
                  <a:lumOff val="5000"/>
                </a:schemeClr>
              </a:solidFill>
              <a:latin typeface="Bell MT" panose="02020503060305020303" pitchFamily="18" charset="0"/>
            </a:endParaRPr>
          </a:p>
        </p:txBody>
      </p:sp>
      <p:pic>
        <p:nvPicPr>
          <p:cNvPr id="5122" name="Picture 2">
            <a:extLst>
              <a:ext uri="{FF2B5EF4-FFF2-40B4-BE49-F238E27FC236}">
                <a16:creationId xmlns:a16="http://schemas.microsoft.com/office/drawing/2014/main" id="{F0D2F257-02C6-E063-68D4-BE87B1A42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60" y="1380790"/>
            <a:ext cx="10449483" cy="494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74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276AA1-369B-C281-D5A2-881224625777}"/>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India, China, US &amp; UK</a:t>
            </a:r>
            <a:endParaRPr lang="en-IN" sz="2800" b="1" dirty="0">
              <a:solidFill>
                <a:schemeClr val="bg1">
                  <a:lumMod val="95000"/>
                  <a:lumOff val="5000"/>
                </a:schemeClr>
              </a:solidFill>
              <a:latin typeface="Bell MT" panose="02020503060305020303" pitchFamily="18" charset="0"/>
            </a:endParaRPr>
          </a:p>
        </p:txBody>
      </p:sp>
      <p:pic>
        <p:nvPicPr>
          <p:cNvPr id="7170" name="Picture 2">
            <a:extLst>
              <a:ext uri="{FF2B5EF4-FFF2-40B4-BE49-F238E27FC236}">
                <a16:creationId xmlns:a16="http://schemas.microsoft.com/office/drawing/2014/main" id="{50406DC7-323D-A55F-531E-0EFDC3875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61" y="1380790"/>
            <a:ext cx="10691984" cy="494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72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276AA1-369B-C281-D5A2-881224625777}"/>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India, China, US &amp; UK</a:t>
            </a:r>
            <a:endParaRPr lang="en-IN" sz="2800" b="1" dirty="0">
              <a:solidFill>
                <a:schemeClr val="bg1">
                  <a:lumMod val="95000"/>
                  <a:lumOff val="5000"/>
                </a:schemeClr>
              </a:solidFill>
              <a:latin typeface="Bell MT" panose="02020503060305020303" pitchFamily="18" charset="0"/>
            </a:endParaRPr>
          </a:p>
        </p:txBody>
      </p:sp>
      <p:pic>
        <p:nvPicPr>
          <p:cNvPr id="8194" name="Picture 2">
            <a:extLst>
              <a:ext uri="{FF2B5EF4-FFF2-40B4-BE49-F238E27FC236}">
                <a16:creationId xmlns:a16="http://schemas.microsoft.com/office/drawing/2014/main" id="{661D2DF1-C3AF-6E77-77D3-8B3D6B14C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61" y="1290637"/>
            <a:ext cx="10639830" cy="503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1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BD223-C3DA-ED2E-CF98-3CCCB9C3FBD9}"/>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top 12 Countries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D319D198-DA9C-18E0-AA41-AD0EACC7987B}"/>
              </a:ext>
            </a:extLst>
          </p:cNvPr>
          <p:cNvSpPr/>
          <p:nvPr/>
        </p:nvSpPr>
        <p:spPr>
          <a:xfrm>
            <a:off x="450760" y="1423118"/>
            <a:ext cx="9929611" cy="5087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Countries:</a:t>
            </a:r>
          </a:p>
          <a:p>
            <a:pPr algn="just"/>
            <a:r>
              <a:rPr lang="en-IN" sz="1500" b="0" i="0" dirty="0">
                <a:solidFill>
                  <a:srgbClr val="000000"/>
                </a:solidFill>
                <a:effectLst/>
                <a:latin typeface="Bahnschrift Light" panose="020B0502040204020203" pitchFamily="34" charset="0"/>
              </a:rPr>
              <a:t>India, China, US, UK, France, Germany, Italy, Canada, Russia, Japan, Australia, Brazil</a:t>
            </a:r>
            <a:endParaRPr lang="en-IN" sz="1500" dirty="0">
              <a:solidFill>
                <a:schemeClr val="bg1">
                  <a:lumMod val="95000"/>
                  <a:lumOff val="5000"/>
                </a:schemeClr>
              </a:solidFill>
              <a:latin typeface="Bahnschrift Light" panose="020B0502040204020203" pitchFamily="34" charset="0"/>
            </a:endParaRPr>
          </a:p>
        </p:txBody>
      </p:sp>
      <p:pic>
        <p:nvPicPr>
          <p:cNvPr id="9220" name="Picture 4">
            <a:extLst>
              <a:ext uri="{FF2B5EF4-FFF2-40B4-BE49-F238E27FC236}">
                <a16:creationId xmlns:a16="http://schemas.microsoft.com/office/drawing/2014/main" id="{2527B69A-FDA1-F97F-76F4-561AF84CD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794" y="2208731"/>
            <a:ext cx="5180226" cy="412123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C9542B2-7F16-2142-A1BC-8C181943F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60" y="2208731"/>
            <a:ext cx="4853704" cy="412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39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BD223-C3DA-ED2E-CF98-3CCCB9C3FBD9}"/>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top 12 Countries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D319D198-DA9C-18E0-AA41-AD0EACC7987B}"/>
              </a:ext>
            </a:extLst>
          </p:cNvPr>
          <p:cNvSpPr/>
          <p:nvPr/>
        </p:nvSpPr>
        <p:spPr>
          <a:xfrm>
            <a:off x="450760" y="1423118"/>
            <a:ext cx="9929611" cy="5087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Countries:</a:t>
            </a:r>
          </a:p>
          <a:p>
            <a:pPr algn="just"/>
            <a:r>
              <a:rPr lang="en-IN" sz="1500" b="0" i="0" dirty="0">
                <a:solidFill>
                  <a:srgbClr val="000000"/>
                </a:solidFill>
                <a:effectLst/>
                <a:latin typeface="Bahnschrift Light" panose="020B0502040204020203" pitchFamily="34" charset="0"/>
              </a:rPr>
              <a:t>India, China, US, UK, France, Germany, Italy, Canada, Russia, Japan, Australia, Brazil</a:t>
            </a:r>
            <a:endParaRPr lang="en-IN" sz="1500" dirty="0">
              <a:solidFill>
                <a:schemeClr val="bg1">
                  <a:lumMod val="95000"/>
                  <a:lumOff val="5000"/>
                </a:schemeClr>
              </a:solidFill>
              <a:latin typeface="Bahnschrift Light" panose="020B0502040204020203" pitchFamily="34" charset="0"/>
            </a:endParaRPr>
          </a:p>
        </p:txBody>
      </p:sp>
      <p:pic>
        <p:nvPicPr>
          <p:cNvPr id="10244" name="Picture 4">
            <a:extLst>
              <a:ext uri="{FF2B5EF4-FFF2-40B4-BE49-F238E27FC236}">
                <a16:creationId xmlns:a16="http://schemas.microsoft.com/office/drawing/2014/main" id="{A46612C8-5559-FAAB-F629-9726C5D2C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60" y="2060622"/>
            <a:ext cx="9677798" cy="450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62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BD223-C3DA-ED2E-CF98-3CCCB9C3FBD9}"/>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top 12 Countries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D319D198-DA9C-18E0-AA41-AD0EACC7987B}"/>
              </a:ext>
            </a:extLst>
          </p:cNvPr>
          <p:cNvSpPr/>
          <p:nvPr/>
        </p:nvSpPr>
        <p:spPr>
          <a:xfrm>
            <a:off x="450760" y="1423118"/>
            <a:ext cx="9929611" cy="5087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Countries:</a:t>
            </a:r>
          </a:p>
          <a:p>
            <a:pPr algn="just"/>
            <a:r>
              <a:rPr lang="en-IN" sz="1500" b="0" i="0" dirty="0">
                <a:solidFill>
                  <a:srgbClr val="000000"/>
                </a:solidFill>
                <a:effectLst/>
                <a:latin typeface="Bahnschrift Light" panose="020B0502040204020203" pitchFamily="34" charset="0"/>
              </a:rPr>
              <a:t>India, China, US, UK, France, Germany, Italy, Canada, Russia, Japan, Australia, Brazil</a:t>
            </a:r>
            <a:endParaRPr lang="en-IN" sz="1500" dirty="0">
              <a:solidFill>
                <a:schemeClr val="bg1">
                  <a:lumMod val="95000"/>
                  <a:lumOff val="5000"/>
                </a:schemeClr>
              </a:solidFill>
              <a:latin typeface="Bahnschrift Light" panose="020B0502040204020203" pitchFamily="34" charset="0"/>
            </a:endParaRPr>
          </a:p>
        </p:txBody>
      </p:sp>
      <p:pic>
        <p:nvPicPr>
          <p:cNvPr id="5" name="Picture 4">
            <a:extLst>
              <a:ext uri="{FF2B5EF4-FFF2-40B4-BE49-F238E27FC236}">
                <a16:creationId xmlns:a16="http://schemas.microsoft.com/office/drawing/2014/main" id="{C8C54536-5EF0-C837-1236-72015B9C8F1B}"/>
              </a:ext>
            </a:extLst>
          </p:cNvPr>
          <p:cNvPicPr>
            <a:picLocks noChangeAspect="1"/>
          </p:cNvPicPr>
          <p:nvPr/>
        </p:nvPicPr>
        <p:blipFill>
          <a:blip r:embed="rId2"/>
          <a:stretch>
            <a:fillRect/>
          </a:stretch>
        </p:blipFill>
        <p:spPr>
          <a:xfrm>
            <a:off x="450760" y="2208730"/>
            <a:ext cx="3895564" cy="4264971"/>
          </a:xfrm>
          <a:prstGeom prst="rect">
            <a:avLst/>
          </a:prstGeom>
        </p:spPr>
      </p:pic>
      <p:pic>
        <p:nvPicPr>
          <p:cNvPr id="12290" name="Picture 2">
            <a:extLst>
              <a:ext uri="{FF2B5EF4-FFF2-40B4-BE49-F238E27FC236}">
                <a16:creationId xmlns:a16="http://schemas.microsoft.com/office/drawing/2014/main" id="{BB065912-BF2D-EEB4-00EF-C73DF5F6C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853" y="2208730"/>
            <a:ext cx="4601689" cy="464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70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BD223-C3DA-ED2E-CF98-3CCCB9C3FBD9}"/>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top 12 Countries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D319D198-DA9C-18E0-AA41-AD0EACC7987B}"/>
              </a:ext>
            </a:extLst>
          </p:cNvPr>
          <p:cNvSpPr/>
          <p:nvPr/>
        </p:nvSpPr>
        <p:spPr>
          <a:xfrm>
            <a:off x="450760" y="1423118"/>
            <a:ext cx="9929611" cy="5087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Countries:</a:t>
            </a:r>
          </a:p>
          <a:p>
            <a:pPr algn="just"/>
            <a:r>
              <a:rPr lang="en-IN" sz="1500" b="0" i="0" dirty="0">
                <a:solidFill>
                  <a:srgbClr val="000000"/>
                </a:solidFill>
                <a:effectLst/>
                <a:latin typeface="Bahnschrift Light" panose="020B0502040204020203" pitchFamily="34" charset="0"/>
              </a:rPr>
              <a:t>India, China, US, UK, France, Germany, Italy, Canada, Russia, Japan, Australia, Brazil</a:t>
            </a:r>
            <a:endParaRPr lang="en-IN" sz="1500" dirty="0">
              <a:solidFill>
                <a:schemeClr val="bg1">
                  <a:lumMod val="95000"/>
                  <a:lumOff val="5000"/>
                </a:schemeClr>
              </a:solidFill>
              <a:latin typeface="Bahnschrift Light" panose="020B0502040204020203" pitchFamily="34" charset="0"/>
            </a:endParaRPr>
          </a:p>
        </p:txBody>
      </p:sp>
      <p:pic>
        <p:nvPicPr>
          <p:cNvPr id="13314" name="Picture 2">
            <a:extLst>
              <a:ext uri="{FF2B5EF4-FFF2-40B4-BE49-F238E27FC236}">
                <a16:creationId xmlns:a16="http://schemas.microsoft.com/office/drawing/2014/main" id="{9B367D7D-4109-DD95-59FA-AFF85FDB8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60" y="2145502"/>
            <a:ext cx="4778063" cy="471249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F20B174B-8BD6-885E-321E-71FEBA452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934" y="3053767"/>
            <a:ext cx="6452732" cy="288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BD223-C3DA-ED2E-CF98-3CCCB9C3FBD9}"/>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USA</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D319D198-DA9C-18E0-AA41-AD0EACC7987B}"/>
              </a:ext>
            </a:extLst>
          </p:cNvPr>
          <p:cNvSpPr/>
          <p:nvPr/>
        </p:nvSpPr>
        <p:spPr>
          <a:xfrm>
            <a:off x="450760" y="1423118"/>
            <a:ext cx="9929611" cy="817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States:</a:t>
            </a:r>
          </a:p>
          <a:p>
            <a:pPr algn="just"/>
            <a:r>
              <a:rPr lang="en-IN" sz="1600" b="0" i="0" dirty="0">
                <a:solidFill>
                  <a:srgbClr val="000000"/>
                </a:solidFill>
                <a:effectLst/>
                <a:latin typeface="Helvetica Neue"/>
              </a:rPr>
              <a:t>Alaska, Arizona, California, District of Columbia, Florida, Georgia, New </a:t>
            </a:r>
            <a:r>
              <a:rPr lang="en-IN" sz="1600" dirty="0">
                <a:solidFill>
                  <a:srgbClr val="000000"/>
                </a:solidFill>
                <a:latin typeface="Helvetica Neue"/>
              </a:rPr>
              <a:t>J</a:t>
            </a:r>
            <a:r>
              <a:rPr lang="en-IN" sz="1600" b="0" i="0" dirty="0">
                <a:solidFill>
                  <a:srgbClr val="000000"/>
                </a:solidFill>
                <a:effectLst/>
                <a:latin typeface="Helvetica Neue"/>
              </a:rPr>
              <a:t>ersey, New Mexico, New York, Texas, Washington</a:t>
            </a:r>
            <a:endParaRPr lang="en-IN" sz="1500" b="1" dirty="0">
              <a:solidFill>
                <a:schemeClr val="bg1">
                  <a:lumMod val="95000"/>
                  <a:lumOff val="5000"/>
                </a:schemeClr>
              </a:solidFill>
              <a:latin typeface="Bahnschrift Light" panose="020B0502040204020203" pitchFamily="34" charset="0"/>
            </a:endParaRPr>
          </a:p>
        </p:txBody>
      </p:sp>
      <p:pic>
        <p:nvPicPr>
          <p:cNvPr id="14338" name="Picture 2">
            <a:extLst>
              <a:ext uri="{FF2B5EF4-FFF2-40B4-BE49-F238E27FC236}">
                <a16:creationId xmlns:a16="http://schemas.microsoft.com/office/drawing/2014/main" id="{FCA1AF54-1842-56CC-66FA-06E2C5EC6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61" y="2511378"/>
            <a:ext cx="5423940" cy="270294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8385756C-14F4-7584-8D32-5076E28BE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301" y="2511377"/>
            <a:ext cx="5435919" cy="270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43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062086-CDFA-2B71-3B44-387551991129}"/>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INTRODUCTION</a:t>
            </a:r>
            <a:endParaRPr lang="en-IN" sz="2800" b="1" dirty="0">
              <a:solidFill>
                <a:schemeClr val="bg1">
                  <a:lumMod val="95000"/>
                  <a:lumOff val="5000"/>
                </a:schemeClr>
              </a:solidFill>
              <a:latin typeface="Bell MT" panose="02020503060305020303" pitchFamily="18" charset="0"/>
            </a:endParaRPr>
          </a:p>
        </p:txBody>
      </p:sp>
      <p:sp>
        <p:nvSpPr>
          <p:cNvPr id="4" name="Rectangle 3">
            <a:extLst>
              <a:ext uri="{FF2B5EF4-FFF2-40B4-BE49-F238E27FC236}">
                <a16:creationId xmlns:a16="http://schemas.microsoft.com/office/drawing/2014/main" id="{8739861C-D48F-CCC5-0DF1-18E6E7E62E0B}"/>
              </a:ext>
            </a:extLst>
          </p:cNvPr>
          <p:cNvSpPr/>
          <p:nvPr/>
        </p:nvSpPr>
        <p:spPr>
          <a:xfrm>
            <a:off x="450760" y="1423116"/>
            <a:ext cx="6375043" cy="4906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bg1">
                    <a:lumMod val="95000"/>
                    <a:lumOff val="5000"/>
                  </a:schemeClr>
                </a:solidFill>
                <a:latin typeface="Bahnschrift Light" panose="020B0502040204020203" pitchFamily="34" charset="0"/>
              </a:rPr>
              <a:t>During the COVID-19 pandemic has put some health systems under immense pressure and stretched others beyond their capacity. As such, responding to this public health emergency and successfully minimizing its impact requires every health resource to be leveraged. Failure to protect health care in this rapidly changing context exposes health systems to critical gaps in services when they are most needed, and can have a long-lasting impact on the health and wellbeing of populations. </a:t>
            </a:r>
          </a:p>
          <a:p>
            <a:pPr algn="just"/>
            <a:endParaRPr lang="en-US" sz="1500" dirty="0">
              <a:solidFill>
                <a:schemeClr val="bg1">
                  <a:lumMod val="95000"/>
                  <a:lumOff val="5000"/>
                </a:schemeClr>
              </a:solidFill>
              <a:latin typeface="Bahnschrift Light" panose="020B0502040204020203" pitchFamily="34" charset="0"/>
            </a:endParaRPr>
          </a:p>
          <a:p>
            <a:pPr algn="just"/>
            <a:r>
              <a:rPr lang="en-US" sz="1500" dirty="0">
                <a:solidFill>
                  <a:schemeClr val="bg1">
                    <a:lumMod val="95000"/>
                    <a:lumOff val="5000"/>
                  </a:schemeClr>
                </a:solidFill>
                <a:latin typeface="Bahnschrift Light" panose="020B0502040204020203" pitchFamily="34" charset="0"/>
              </a:rPr>
              <a:t>However, attacks on health care not only have a direct impact on the ability of health systems to deliver services to those most in need, but also take a heavy toll on the psychosocial health of patients, critical health care providers on the frontline and their families. As those continue to be targeted by acts of violence during this public health emergency, health systems must – among other things – prepare for shortages of health care workers unwilling or unable to report to work due to unsafe environments or obstruction in their personal lives.</a:t>
            </a:r>
          </a:p>
          <a:p>
            <a:pPr algn="just"/>
            <a:endParaRPr lang="en-US" sz="1500" dirty="0">
              <a:solidFill>
                <a:schemeClr val="bg1">
                  <a:lumMod val="95000"/>
                  <a:lumOff val="5000"/>
                </a:schemeClr>
              </a:solidFill>
              <a:latin typeface="Bahnschrift Light" panose="020B0502040204020203" pitchFamily="34" charset="0"/>
            </a:endParaRPr>
          </a:p>
          <a:p>
            <a:pPr algn="just"/>
            <a:r>
              <a:rPr lang="en-US" sz="1500" dirty="0">
                <a:solidFill>
                  <a:schemeClr val="bg1">
                    <a:lumMod val="95000"/>
                    <a:lumOff val="5000"/>
                  </a:schemeClr>
                </a:solidFill>
                <a:latin typeface="Bahnschrift Light" panose="020B0502040204020203" pitchFamily="34" charset="0"/>
              </a:rPr>
              <a:t>In this scenario Data Analysis can help us to understand the how many people are dead; how many people are recovered and how many people are affected and the gap or the failure of the health care system and also helps to improve the better health care system worldwide.</a:t>
            </a:r>
            <a:endParaRPr lang="en-IN" sz="1500" dirty="0">
              <a:solidFill>
                <a:schemeClr val="bg1">
                  <a:lumMod val="95000"/>
                  <a:lumOff val="5000"/>
                </a:schemeClr>
              </a:solidFill>
              <a:latin typeface="Bahnschrift Light" panose="020B0502040204020203" pitchFamily="34" charset="0"/>
            </a:endParaRPr>
          </a:p>
        </p:txBody>
      </p:sp>
      <p:pic>
        <p:nvPicPr>
          <p:cNvPr id="8" name="Picture 6">
            <a:extLst>
              <a:ext uri="{FF2B5EF4-FFF2-40B4-BE49-F238E27FC236}">
                <a16:creationId xmlns:a16="http://schemas.microsoft.com/office/drawing/2014/main" id="{684E45AD-2D26-75CC-AEEB-B6B56E2B3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834" y="1940987"/>
            <a:ext cx="4559121" cy="387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485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5E230C-2066-DF6F-1B92-44E00ABD26A2}"/>
              </a:ext>
            </a:extLst>
          </p:cNvPr>
          <p:cNvSpPr/>
          <p:nvPr/>
        </p:nvSpPr>
        <p:spPr>
          <a:xfrm>
            <a:off x="1576137" y="2981054"/>
            <a:ext cx="8386010"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  Thank You  ----------------------</a:t>
            </a:r>
            <a:endParaRPr lang="en-IN" sz="2800" b="1" dirty="0">
              <a:solidFill>
                <a:schemeClr val="bg1">
                  <a:lumMod val="95000"/>
                  <a:lumOff val="5000"/>
                </a:schemeClr>
              </a:solidFill>
              <a:latin typeface="Bell MT" panose="02020503060305020303" pitchFamily="18" charset="0"/>
            </a:endParaRPr>
          </a:p>
        </p:txBody>
      </p:sp>
    </p:spTree>
    <p:extLst>
      <p:ext uri="{BB962C8B-B14F-4D97-AF65-F5344CB8AC3E}">
        <p14:creationId xmlns:p14="http://schemas.microsoft.com/office/powerpoint/2010/main" val="37309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 (Confirmed Cases)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CE729A17-985C-6F98-C241-F8F79651FDC7}"/>
              </a:ext>
            </a:extLst>
          </p:cNvPr>
          <p:cNvSpPr/>
          <p:nvPr/>
        </p:nvSpPr>
        <p:spPr>
          <a:xfrm>
            <a:off x="450760" y="1423116"/>
            <a:ext cx="4069725" cy="425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bg1">
                    <a:lumMod val="95000"/>
                    <a:lumOff val="5000"/>
                  </a:schemeClr>
                </a:solidFill>
                <a:latin typeface="Bahnschrift Light" panose="020B0502040204020203" pitchFamily="34" charset="0"/>
              </a:rPr>
              <a:t>There are 6 WHO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Eastern Mediterranean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Europe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Africa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Americas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Western Pacific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South East Asia Region</a:t>
            </a:r>
          </a:p>
          <a:p>
            <a:pPr algn="just"/>
            <a:endParaRPr lang="en-IN" sz="1500" dirty="0">
              <a:solidFill>
                <a:schemeClr val="bg1">
                  <a:lumMod val="95000"/>
                  <a:lumOff val="5000"/>
                </a:schemeClr>
              </a:solidFill>
              <a:latin typeface="Bahnschrift Light" panose="020B0502040204020203" pitchFamily="34" charset="0"/>
            </a:endParaRPr>
          </a:p>
          <a:p>
            <a:pPr algn="just"/>
            <a:r>
              <a:rPr lang="en-IN" sz="1500" b="1" dirty="0">
                <a:solidFill>
                  <a:schemeClr val="bg1">
                    <a:lumMod val="95000"/>
                    <a:lumOff val="5000"/>
                  </a:schemeClr>
                </a:solidFill>
                <a:latin typeface="Bahnschrift Light" panose="020B0502040204020203" pitchFamily="34" charset="0"/>
              </a:rPr>
              <a:t>Confirm Cases Region wise (highest to low)</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American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South East Asia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Eastern Mediterranean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Europe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Africa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Western Pacific Region</a:t>
            </a:r>
          </a:p>
          <a:p>
            <a:pPr algn="just"/>
            <a:endParaRPr lang="en-IN" sz="1500" dirty="0">
              <a:solidFill>
                <a:schemeClr val="bg1">
                  <a:lumMod val="95000"/>
                  <a:lumOff val="5000"/>
                </a:schemeClr>
              </a:solidFill>
              <a:latin typeface="Bahnschrift Light" panose="020B0502040204020203" pitchFamily="34" charset="0"/>
            </a:endParaRPr>
          </a:p>
          <a:p>
            <a:pPr algn="just"/>
            <a:r>
              <a:rPr lang="en-IN" sz="1500" dirty="0">
                <a:solidFill>
                  <a:schemeClr val="bg1">
                    <a:lumMod val="95000"/>
                    <a:lumOff val="5000"/>
                  </a:schemeClr>
                </a:solidFill>
                <a:latin typeface="Bahnschrift Light" panose="020B0502040204020203" pitchFamily="34" charset="0"/>
              </a:rPr>
              <a:t>(showing the graph: fig:0.2)</a:t>
            </a:r>
          </a:p>
          <a:p>
            <a:pPr marL="285750" indent="-285750" algn="just">
              <a:buFont typeface="Arial" panose="020B0604020202020204" pitchFamily="34" charset="0"/>
              <a:buChar char="•"/>
            </a:pPr>
            <a:endParaRPr lang="en-IN" sz="1500" dirty="0">
              <a:solidFill>
                <a:schemeClr val="bg1">
                  <a:lumMod val="95000"/>
                  <a:lumOff val="5000"/>
                </a:schemeClr>
              </a:solidFill>
              <a:latin typeface="Bahnschrift Light" panose="020B0502040204020203" pitchFamily="34" charset="0"/>
            </a:endParaRPr>
          </a:p>
        </p:txBody>
      </p:sp>
      <p:pic>
        <p:nvPicPr>
          <p:cNvPr id="1028" name="Picture 4">
            <a:extLst>
              <a:ext uri="{FF2B5EF4-FFF2-40B4-BE49-F238E27FC236}">
                <a16:creationId xmlns:a16="http://schemas.microsoft.com/office/drawing/2014/main" id="{2E8B2C2A-45A9-96DD-9512-1F8EAFDF4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485" y="1999260"/>
            <a:ext cx="7220755" cy="354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19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 (Death Cases)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CE729A17-985C-6F98-C241-F8F79651FDC7}"/>
              </a:ext>
            </a:extLst>
          </p:cNvPr>
          <p:cNvSpPr/>
          <p:nvPr/>
        </p:nvSpPr>
        <p:spPr>
          <a:xfrm>
            <a:off x="450760" y="1423116"/>
            <a:ext cx="4069725" cy="4243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bg1">
                    <a:lumMod val="95000"/>
                    <a:lumOff val="5000"/>
                  </a:schemeClr>
                </a:solidFill>
                <a:latin typeface="Bahnschrift Light" panose="020B0502040204020203" pitchFamily="34" charset="0"/>
              </a:rPr>
              <a:t>There are 6 WHO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Eastern Mediterranean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Europe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Africa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Americas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Western Pacific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South East Asia Region</a:t>
            </a:r>
          </a:p>
          <a:p>
            <a:pPr algn="just"/>
            <a:endParaRPr lang="en-IN" sz="1500" dirty="0">
              <a:solidFill>
                <a:schemeClr val="bg1">
                  <a:lumMod val="95000"/>
                  <a:lumOff val="5000"/>
                </a:schemeClr>
              </a:solidFill>
              <a:latin typeface="Bahnschrift Light" panose="020B0502040204020203" pitchFamily="34" charset="0"/>
            </a:endParaRPr>
          </a:p>
          <a:p>
            <a:pPr algn="just"/>
            <a:r>
              <a:rPr lang="en-IN" sz="1500" b="1" dirty="0">
                <a:solidFill>
                  <a:schemeClr val="bg1">
                    <a:lumMod val="95000"/>
                    <a:lumOff val="5000"/>
                  </a:schemeClr>
                </a:solidFill>
                <a:latin typeface="Bahnschrift Light" panose="020B0502040204020203" pitchFamily="34" charset="0"/>
              </a:rPr>
              <a:t>Death Cases Region wise (highest to low)</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American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Europe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South East Asia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Eastern Mediterranean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Africa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Western Pacific Region</a:t>
            </a:r>
          </a:p>
          <a:p>
            <a:pPr algn="just"/>
            <a:endParaRPr lang="en-IN" sz="1500" dirty="0">
              <a:solidFill>
                <a:schemeClr val="bg1">
                  <a:lumMod val="95000"/>
                  <a:lumOff val="5000"/>
                </a:schemeClr>
              </a:solidFill>
              <a:latin typeface="Bahnschrift Light" panose="020B0502040204020203" pitchFamily="34" charset="0"/>
            </a:endParaRPr>
          </a:p>
          <a:p>
            <a:pPr algn="just"/>
            <a:r>
              <a:rPr lang="en-IN" sz="1500" dirty="0">
                <a:solidFill>
                  <a:schemeClr val="bg1">
                    <a:lumMod val="95000"/>
                    <a:lumOff val="5000"/>
                  </a:schemeClr>
                </a:solidFill>
                <a:latin typeface="Bahnschrift Light" panose="020B0502040204020203" pitchFamily="34" charset="0"/>
              </a:rPr>
              <a:t>(showing the graph: fig:0.3)</a:t>
            </a:r>
          </a:p>
          <a:p>
            <a:pPr marL="285750" indent="-285750" algn="just">
              <a:buFont typeface="Arial" panose="020B0604020202020204" pitchFamily="34" charset="0"/>
              <a:buChar char="•"/>
            </a:pPr>
            <a:endParaRPr lang="en-IN" sz="1500" dirty="0">
              <a:solidFill>
                <a:schemeClr val="bg1">
                  <a:lumMod val="95000"/>
                  <a:lumOff val="5000"/>
                </a:schemeClr>
              </a:solidFill>
              <a:latin typeface="Bahnschrift Light" panose="020B0502040204020203" pitchFamily="34" charset="0"/>
            </a:endParaRPr>
          </a:p>
        </p:txBody>
      </p:sp>
      <p:pic>
        <p:nvPicPr>
          <p:cNvPr id="2050" name="Picture 2">
            <a:extLst>
              <a:ext uri="{FF2B5EF4-FFF2-40B4-BE49-F238E27FC236}">
                <a16:creationId xmlns:a16="http://schemas.microsoft.com/office/drawing/2014/main" id="{02B7DB8E-6C51-D9EA-B64D-EB779FB33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237" y="1824643"/>
            <a:ext cx="7296296" cy="363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46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 (Recovered Cases)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CE729A17-985C-6F98-C241-F8F79651FDC7}"/>
              </a:ext>
            </a:extLst>
          </p:cNvPr>
          <p:cNvSpPr/>
          <p:nvPr/>
        </p:nvSpPr>
        <p:spPr>
          <a:xfrm>
            <a:off x="450760" y="1423116"/>
            <a:ext cx="4069725" cy="4243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bg1">
                    <a:lumMod val="95000"/>
                    <a:lumOff val="5000"/>
                  </a:schemeClr>
                </a:solidFill>
                <a:latin typeface="Bahnschrift Light" panose="020B0502040204020203" pitchFamily="34" charset="0"/>
              </a:rPr>
              <a:t>There are 6 WHO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Eastern Mediterranean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Europe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Africa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Americas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Western Pacific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South East Asia Region</a:t>
            </a:r>
          </a:p>
          <a:p>
            <a:pPr algn="just"/>
            <a:endParaRPr lang="en-IN" sz="1500" dirty="0">
              <a:solidFill>
                <a:schemeClr val="bg1">
                  <a:lumMod val="95000"/>
                  <a:lumOff val="5000"/>
                </a:schemeClr>
              </a:solidFill>
              <a:latin typeface="Bahnschrift Light" panose="020B0502040204020203" pitchFamily="34" charset="0"/>
            </a:endParaRPr>
          </a:p>
          <a:p>
            <a:pPr algn="just"/>
            <a:r>
              <a:rPr lang="en-IN" sz="1500" b="1" dirty="0">
                <a:solidFill>
                  <a:schemeClr val="bg1">
                    <a:lumMod val="95000"/>
                    <a:lumOff val="5000"/>
                  </a:schemeClr>
                </a:solidFill>
                <a:latin typeface="Bahnschrift Light" panose="020B0502040204020203" pitchFamily="34" charset="0"/>
              </a:rPr>
              <a:t>Recovered Cases Region wise (highest to low)</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American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South East Asia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Eastern Mediterranean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Europe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Africa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Western Pacific Region</a:t>
            </a:r>
          </a:p>
          <a:p>
            <a:pPr algn="just"/>
            <a:endParaRPr lang="en-IN" sz="1500" dirty="0">
              <a:solidFill>
                <a:schemeClr val="bg1">
                  <a:lumMod val="95000"/>
                  <a:lumOff val="5000"/>
                </a:schemeClr>
              </a:solidFill>
              <a:latin typeface="Bahnschrift Light" panose="020B0502040204020203" pitchFamily="34" charset="0"/>
            </a:endParaRPr>
          </a:p>
          <a:p>
            <a:pPr algn="just"/>
            <a:r>
              <a:rPr lang="en-IN" sz="1500" dirty="0">
                <a:solidFill>
                  <a:schemeClr val="bg1">
                    <a:lumMod val="95000"/>
                    <a:lumOff val="5000"/>
                  </a:schemeClr>
                </a:solidFill>
                <a:latin typeface="Bahnschrift Light" panose="020B0502040204020203" pitchFamily="34" charset="0"/>
              </a:rPr>
              <a:t>(showing the graph: fig:0.4)</a:t>
            </a:r>
          </a:p>
          <a:p>
            <a:pPr marL="285750" indent="-285750" algn="just">
              <a:buFont typeface="Arial" panose="020B0604020202020204" pitchFamily="34" charset="0"/>
              <a:buChar char="•"/>
            </a:pPr>
            <a:endParaRPr lang="en-IN" sz="1500" dirty="0">
              <a:solidFill>
                <a:schemeClr val="bg1">
                  <a:lumMod val="95000"/>
                  <a:lumOff val="5000"/>
                </a:schemeClr>
              </a:solidFill>
              <a:latin typeface="Bahnschrift Light" panose="020B0502040204020203" pitchFamily="34" charset="0"/>
            </a:endParaRPr>
          </a:p>
        </p:txBody>
      </p:sp>
      <p:pic>
        <p:nvPicPr>
          <p:cNvPr id="3074" name="Picture 2">
            <a:extLst>
              <a:ext uri="{FF2B5EF4-FFF2-40B4-BE49-F238E27FC236}">
                <a16:creationId xmlns:a16="http://schemas.microsoft.com/office/drawing/2014/main" id="{E7077BF4-1D28-95A5-77D2-2934234F7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554" y="1921707"/>
            <a:ext cx="7046686" cy="34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27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 (Active Cases)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CE729A17-985C-6F98-C241-F8F79651FDC7}"/>
              </a:ext>
            </a:extLst>
          </p:cNvPr>
          <p:cNvSpPr/>
          <p:nvPr/>
        </p:nvSpPr>
        <p:spPr>
          <a:xfrm>
            <a:off x="450760" y="1423116"/>
            <a:ext cx="4069725" cy="4243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bg1">
                    <a:lumMod val="95000"/>
                    <a:lumOff val="5000"/>
                  </a:schemeClr>
                </a:solidFill>
                <a:latin typeface="Bahnschrift Light" panose="020B0502040204020203" pitchFamily="34" charset="0"/>
              </a:rPr>
              <a:t>There are 6 WHO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Eastern Mediterranean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Europe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Africa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Americas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Western Pacific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South East Asia Region</a:t>
            </a:r>
          </a:p>
          <a:p>
            <a:pPr algn="just"/>
            <a:endParaRPr lang="en-IN" sz="1500" dirty="0">
              <a:solidFill>
                <a:schemeClr val="bg1">
                  <a:lumMod val="95000"/>
                  <a:lumOff val="5000"/>
                </a:schemeClr>
              </a:solidFill>
              <a:latin typeface="Bahnschrift Light" panose="020B0502040204020203" pitchFamily="34" charset="0"/>
            </a:endParaRPr>
          </a:p>
          <a:p>
            <a:pPr algn="just"/>
            <a:r>
              <a:rPr lang="en-IN" sz="1500" b="1" dirty="0">
                <a:solidFill>
                  <a:schemeClr val="bg1">
                    <a:lumMod val="95000"/>
                    <a:lumOff val="5000"/>
                  </a:schemeClr>
                </a:solidFill>
                <a:latin typeface="Bahnschrift Light" panose="020B0502040204020203" pitchFamily="34" charset="0"/>
              </a:rPr>
              <a:t>Recovered Cases Region wise (highest to low)</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American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South East Asia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Eastern Mediterranean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Europe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Africa region</a:t>
            </a:r>
          </a:p>
          <a:p>
            <a:pPr marL="285750" indent="-285750" algn="just">
              <a:buFont typeface="Arial" panose="020B0604020202020204" pitchFamily="34" charset="0"/>
              <a:buChar char="•"/>
            </a:pPr>
            <a:r>
              <a:rPr lang="en-IN" sz="1500" dirty="0">
                <a:solidFill>
                  <a:schemeClr val="bg1">
                    <a:lumMod val="95000"/>
                    <a:lumOff val="5000"/>
                  </a:schemeClr>
                </a:solidFill>
                <a:latin typeface="Bahnschrift Light" panose="020B0502040204020203" pitchFamily="34" charset="0"/>
              </a:rPr>
              <a:t>Western Pacific Region</a:t>
            </a:r>
          </a:p>
          <a:p>
            <a:pPr algn="just"/>
            <a:endParaRPr lang="en-IN" sz="1500" dirty="0">
              <a:solidFill>
                <a:schemeClr val="bg1">
                  <a:lumMod val="95000"/>
                  <a:lumOff val="5000"/>
                </a:schemeClr>
              </a:solidFill>
              <a:latin typeface="Bahnschrift Light" panose="020B0502040204020203" pitchFamily="34" charset="0"/>
            </a:endParaRPr>
          </a:p>
          <a:p>
            <a:pPr algn="just"/>
            <a:r>
              <a:rPr lang="en-IN" sz="1500" dirty="0">
                <a:solidFill>
                  <a:schemeClr val="bg1">
                    <a:lumMod val="95000"/>
                    <a:lumOff val="5000"/>
                  </a:schemeClr>
                </a:solidFill>
                <a:latin typeface="Bahnschrift Light" panose="020B0502040204020203" pitchFamily="34" charset="0"/>
              </a:rPr>
              <a:t>(showing the graph: fig:0.5)</a:t>
            </a:r>
          </a:p>
          <a:p>
            <a:pPr marL="285750" indent="-285750" algn="just">
              <a:buFont typeface="Arial" panose="020B0604020202020204" pitchFamily="34" charset="0"/>
              <a:buChar char="•"/>
            </a:pPr>
            <a:endParaRPr lang="en-IN" sz="1500" dirty="0">
              <a:solidFill>
                <a:schemeClr val="bg1">
                  <a:lumMod val="95000"/>
                  <a:lumOff val="5000"/>
                </a:schemeClr>
              </a:solidFill>
              <a:latin typeface="Bahnschrift Light" panose="020B0502040204020203" pitchFamily="34" charset="0"/>
            </a:endParaRPr>
          </a:p>
        </p:txBody>
      </p:sp>
      <p:pic>
        <p:nvPicPr>
          <p:cNvPr id="4098" name="Picture 2">
            <a:extLst>
              <a:ext uri="{FF2B5EF4-FFF2-40B4-BE49-F238E27FC236}">
                <a16:creationId xmlns:a16="http://schemas.microsoft.com/office/drawing/2014/main" id="{1060DFF1-D6CB-1169-DED7-97339AD0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988" y="1986099"/>
            <a:ext cx="6896252" cy="341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 (New Cases &amp; New Deaths)</a:t>
            </a:r>
            <a:endParaRPr lang="en-IN" sz="2800" b="1" dirty="0">
              <a:solidFill>
                <a:schemeClr val="bg1">
                  <a:lumMod val="95000"/>
                  <a:lumOff val="5000"/>
                </a:schemeClr>
              </a:solidFill>
              <a:latin typeface="Bell MT" panose="02020503060305020303" pitchFamily="18" charset="0"/>
            </a:endParaRPr>
          </a:p>
        </p:txBody>
      </p:sp>
      <p:pic>
        <p:nvPicPr>
          <p:cNvPr id="15362" name="Picture 2">
            <a:extLst>
              <a:ext uri="{FF2B5EF4-FFF2-40B4-BE49-F238E27FC236}">
                <a16:creationId xmlns:a16="http://schemas.microsoft.com/office/drawing/2014/main" id="{05472C88-40F1-A810-A7F6-7E981F7FC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60" y="1439786"/>
            <a:ext cx="5639261" cy="281024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F74690CB-0199-1921-7B98-11E22AF90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021" y="3298367"/>
            <a:ext cx="5601706" cy="281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37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CE729A17-985C-6F98-C241-F8F79651FDC7}"/>
              </a:ext>
            </a:extLst>
          </p:cNvPr>
          <p:cNvSpPr/>
          <p:nvPr/>
        </p:nvSpPr>
        <p:spPr>
          <a:xfrm>
            <a:off x="450760" y="1423117"/>
            <a:ext cx="4069725" cy="882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South East Asian Region</a:t>
            </a:r>
          </a:p>
          <a:p>
            <a:pPr algn="just"/>
            <a:r>
              <a:rPr lang="en-IN" sz="1500" dirty="0">
                <a:solidFill>
                  <a:schemeClr val="bg1">
                    <a:lumMod val="95000"/>
                    <a:lumOff val="5000"/>
                  </a:schemeClr>
                </a:solidFill>
                <a:latin typeface="Bahnschrift Light" panose="020B0502040204020203" pitchFamily="34" charset="0"/>
              </a:rPr>
              <a:t>Here we get the data (confirmed, death, recovered, active cases)</a:t>
            </a:r>
          </a:p>
        </p:txBody>
      </p:sp>
      <p:pic>
        <p:nvPicPr>
          <p:cNvPr id="5" name="Picture 4">
            <a:extLst>
              <a:ext uri="{FF2B5EF4-FFF2-40B4-BE49-F238E27FC236}">
                <a16:creationId xmlns:a16="http://schemas.microsoft.com/office/drawing/2014/main" id="{C51C7461-0A32-F794-6D42-6475A5070AAC}"/>
              </a:ext>
            </a:extLst>
          </p:cNvPr>
          <p:cNvPicPr>
            <a:picLocks noChangeAspect="1"/>
          </p:cNvPicPr>
          <p:nvPr/>
        </p:nvPicPr>
        <p:blipFill>
          <a:blip r:embed="rId2"/>
          <a:stretch>
            <a:fillRect/>
          </a:stretch>
        </p:blipFill>
        <p:spPr>
          <a:xfrm>
            <a:off x="450760" y="2524259"/>
            <a:ext cx="4069724" cy="2133898"/>
          </a:xfrm>
          <a:prstGeom prst="rect">
            <a:avLst/>
          </a:prstGeom>
        </p:spPr>
      </p:pic>
      <p:sp>
        <p:nvSpPr>
          <p:cNvPr id="6" name="Rectangle 5">
            <a:extLst>
              <a:ext uri="{FF2B5EF4-FFF2-40B4-BE49-F238E27FC236}">
                <a16:creationId xmlns:a16="http://schemas.microsoft.com/office/drawing/2014/main" id="{46F99AF9-3488-7C2A-9969-3267C3772258}"/>
              </a:ext>
            </a:extLst>
          </p:cNvPr>
          <p:cNvSpPr/>
          <p:nvPr/>
        </p:nvSpPr>
        <p:spPr>
          <a:xfrm>
            <a:off x="5636654" y="2524259"/>
            <a:ext cx="4069725" cy="904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Eastern Mediterranean Region</a:t>
            </a:r>
          </a:p>
          <a:p>
            <a:pPr algn="just"/>
            <a:r>
              <a:rPr lang="en-IN" sz="1500" dirty="0">
                <a:solidFill>
                  <a:schemeClr val="bg1">
                    <a:lumMod val="95000"/>
                    <a:lumOff val="5000"/>
                  </a:schemeClr>
                </a:solidFill>
                <a:latin typeface="Bahnschrift Light" panose="020B0502040204020203" pitchFamily="34" charset="0"/>
              </a:rPr>
              <a:t>Here we get the data (confirmed, death, recovered, active cases)</a:t>
            </a:r>
          </a:p>
        </p:txBody>
      </p:sp>
      <p:pic>
        <p:nvPicPr>
          <p:cNvPr id="8" name="Picture 7">
            <a:extLst>
              <a:ext uri="{FF2B5EF4-FFF2-40B4-BE49-F238E27FC236}">
                <a16:creationId xmlns:a16="http://schemas.microsoft.com/office/drawing/2014/main" id="{72A91365-2343-98F9-64B7-206E64F8C8E1}"/>
              </a:ext>
            </a:extLst>
          </p:cNvPr>
          <p:cNvPicPr>
            <a:picLocks noChangeAspect="1"/>
          </p:cNvPicPr>
          <p:nvPr/>
        </p:nvPicPr>
        <p:blipFill>
          <a:blip r:embed="rId3"/>
          <a:stretch>
            <a:fillRect/>
          </a:stretch>
        </p:blipFill>
        <p:spPr>
          <a:xfrm>
            <a:off x="5636653" y="3591208"/>
            <a:ext cx="4069724" cy="2076740"/>
          </a:xfrm>
          <a:prstGeom prst="rect">
            <a:avLst/>
          </a:prstGeom>
        </p:spPr>
      </p:pic>
    </p:spTree>
    <p:extLst>
      <p:ext uri="{BB962C8B-B14F-4D97-AF65-F5344CB8AC3E}">
        <p14:creationId xmlns:p14="http://schemas.microsoft.com/office/powerpoint/2010/main" val="132697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B65F-87CD-31CA-0C04-B77B7567247B}"/>
              </a:ext>
            </a:extLst>
          </p:cNvPr>
          <p:cNvSpPr/>
          <p:nvPr/>
        </p:nvSpPr>
        <p:spPr>
          <a:xfrm>
            <a:off x="450761" y="528034"/>
            <a:ext cx="9929611" cy="61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Analysis based on WHO Regions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CE729A17-985C-6F98-C241-F8F79651FDC7}"/>
              </a:ext>
            </a:extLst>
          </p:cNvPr>
          <p:cNvSpPr/>
          <p:nvPr/>
        </p:nvSpPr>
        <p:spPr>
          <a:xfrm>
            <a:off x="450760" y="1423117"/>
            <a:ext cx="4069725" cy="882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Europe Region</a:t>
            </a:r>
          </a:p>
          <a:p>
            <a:pPr algn="just"/>
            <a:r>
              <a:rPr lang="en-IN" sz="1500" dirty="0">
                <a:solidFill>
                  <a:schemeClr val="bg1">
                    <a:lumMod val="95000"/>
                    <a:lumOff val="5000"/>
                  </a:schemeClr>
                </a:solidFill>
                <a:latin typeface="Bahnschrift Light" panose="020B0502040204020203" pitchFamily="34" charset="0"/>
              </a:rPr>
              <a:t>Here we get the data (confirmed, death, recovered, active cases)</a:t>
            </a:r>
          </a:p>
        </p:txBody>
      </p:sp>
      <p:sp>
        <p:nvSpPr>
          <p:cNvPr id="6" name="Rectangle 5">
            <a:extLst>
              <a:ext uri="{FF2B5EF4-FFF2-40B4-BE49-F238E27FC236}">
                <a16:creationId xmlns:a16="http://schemas.microsoft.com/office/drawing/2014/main" id="{46F99AF9-3488-7C2A-9969-3267C3772258}"/>
              </a:ext>
            </a:extLst>
          </p:cNvPr>
          <p:cNvSpPr/>
          <p:nvPr/>
        </p:nvSpPr>
        <p:spPr>
          <a:xfrm>
            <a:off x="5636654" y="2524259"/>
            <a:ext cx="4069725" cy="904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500" b="1" dirty="0">
                <a:solidFill>
                  <a:schemeClr val="bg1">
                    <a:lumMod val="95000"/>
                    <a:lumOff val="5000"/>
                  </a:schemeClr>
                </a:solidFill>
                <a:latin typeface="Bahnschrift Light" panose="020B0502040204020203" pitchFamily="34" charset="0"/>
              </a:rPr>
              <a:t>Africa region</a:t>
            </a:r>
          </a:p>
          <a:p>
            <a:pPr algn="just"/>
            <a:r>
              <a:rPr lang="en-IN" sz="1500" dirty="0">
                <a:solidFill>
                  <a:schemeClr val="bg1">
                    <a:lumMod val="95000"/>
                    <a:lumOff val="5000"/>
                  </a:schemeClr>
                </a:solidFill>
                <a:latin typeface="Bahnschrift Light" panose="020B0502040204020203" pitchFamily="34" charset="0"/>
              </a:rPr>
              <a:t>Here we get the data (confirmed, death, recovered, active cases)</a:t>
            </a:r>
          </a:p>
        </p:txBody>
      </p:sp>
      <p:pic>
        <p:nvPicPr>
          <p:cNvPr id="7" name="Picture 6">
            <a:extLst>
              <a:ext uri="{FF2B5EF4-FFF2-40B4-BE49-F238E27FC236}">
                <a16:creationId xmlns:a16="http://schemas.microsoft.com/office/drawing/2014/main" id="{09EC3ED9-D270-DF3B-4DCD-BC210F37566E}"/>
              </a:ext>
            </a:extLst>
          </p:cNvPr>
          <p:cNvPicPr>
            <a:picLocks noChangeAspect="1"/>
          </p:cNvPicPr>
          <p:nvPr/>
        </p:nvPicPr>
        <p:blipFill>
          <a:blip r:embed="rId2"/>
          <a:stretch>
            <a:fillRect/>
          </a:stretch>
        </p:blipFill>
        <p:spPr>
          <a:xfrm>
            <a:off x="5636654" y="3544911"/>
            <a:ext cx="4069725" cy="2095792"/>
          </a:xfrm>
          <a:prstGeom prst="rect">
            <a:avLst/>
          </a:prstGeom>
        </p:spPr>
      </p:pic>
      <p:pic>
        <p:nvPicPr>
          <p:cNvPr id="10" name="Picture 9">
            <a:extLst>
              <a:ext uri="{FF2B5EF4-FFF2-40B4-BE49-F238E27FC236}">
                <a16:creationId xmlns:a16="http://schemas.microsoft.com/office/drawing/2014/main" id="{09454E23-E5A1-3AB0-D076-081A3A545CE6}"/>
              </a:ext>
            </a:extLst>
          </p:cNvPr>
          <p:cNvPicPr>
            <a:picLocks noChangeAspect="1"/>
          </p:cNvPicPr>
          <p:nvPr/>
        </p:nvPicPr>
        <p:blipFill>
          <a:blip r:embed="rId3"/>
          <a:stretch>
            <a:fillRect/>
          </a:stretch>
        </p:blipFill>
        <p:spPr>
          <a:xfrm>
            <a:off x="450760" y="2487488"/>
            <a:ext cx="4069725" cy="2114845"/>
          </a:xfrm>
          <a:prstGeom prst="rect">
            <a:avLst/>
          </a:prstGeom>
        </p:spPr>
      </p:pic>
    </p:spTree>
    <p:extLst>
      <p:ext uri="{BB962C8B-B14F-4D97-AF65-F5344CB8AC3E}">
        <p14:creationId xmlns:p14="http://schemas.microsoft.com/office/powerpoint/2010/main" val="1843795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332</TotalTime>
  <Words>841</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Bahnschrift Light</vt:lpstr>
      <vt:lpstr>Bell MT</vt:lpstr>
      <vt:lpstr>Century Gothic</vt:lpstr>
      <vt:lpstr>Helvetica Neue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Dibyendu</dc:creator>
  <cp:lastModifiedBy>Dibyendu</cp:lastModifiedBy>
  <cp:revision>118</cp:revision>
  <dcterms:created xsi:type="dcterms:W3CDTF">2022-11-16T13:25:31Z</dcterms:created>
  <dcterms:modified xsi:type="dcterms:W3CDTF">2022-11-20T13:20:52Z</dcterms:modified>
</cp:coreProperties>
</file>