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69" r:id="rId5"/>
    <p:sldId id="271" r:id="rId6"/>
    <p:sldId id="273" r:id="rId7"/>
    <p:sldId id="272" r:id="rId8"/>
    <p:sldId id="274" r:id="rId9"/>
    <p:sldId id="275" r:id="rId10"/>
    <p:sldId id="276" r:id="rId11"/>
    <p:sldId id="277" r:id="rId12"/>
    <p:sldId id="27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byendu" initials="D" lastIdx="1" clrIdx="0">
    <p:extLst>
      <p:ext uri="{19B8F6BF-5375-455C-9EA6-DF929625EA0E}">
        <p15:presenceInfo xmlns:p15="http://schemas.microsoft.com/office/powerpoint/2012/main" userId="Dibyend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9900CC"/>
    <a:srgbClr val="333399"/>
    <a:srgbClr val="CCCC00"/>
    <a:srgbClr val="000066"/>
    <a:srgbClr val="FF9900"/>
    <a:srgbClr val="3366CC"/>
    <a:srgbClr val="993366"/>
    <a:srgbClr val="FFC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41613-33BC-4F78-A7EB-5BC8ABF51D5A}" type="doc">
      <dgm:prSet loTypeId="urn:microsoft.com/office/officeart/2005/8/layout/vList3" loCatId="list" qsTypeId="urn:microsoft.com/office/officeart/2005/8/quickstyle/simple4" qsCatId="simple" csTypeId="urn:microsoft.com/office/officeart/2005/8/colors/accent0_2" csCatId="mainScheme" phldr="1"/>
      <dgm:spPr/>
    </dgm:pt>
    <dgm:pt modelId="{CDFD3A9B-234A-4096-824C-A82E7B262E1E}">
      <dgm:prSet phldrT="[Text]"/>
      <dgm:spPr/>
      <dgm:t>
        <a:bodyPr/>
        <a:lstStyle/>
        <a:p>
          <a:endParaRPr lang="en-IN" dirty="0"/>
        </a:p>
      </dgm:t>
    </dgm:pt>
    <dgm:pt modelId="{C1ECBF9F-E01C-4E88-8318-5CCA614BF07E}" type="parTrans" cxnId="{3F525AB9-255C-4CEB-8E0C-737A2A0FBF0F}">
      <dgm:prSet/>
      <dgm:spPr/>
      <dgm:t>
        <a:bodyPr/>
        <a:lstStyle/>
        <a:p>
          <a:endParaRPr lang="en-IN"/>
        </a:p>
      </dgm:t>
    </dgm:pt>
    <dgm:pt modelId="{5EC44AEE-BB45-46BA-9D74-E10219AF056A}" type="sibTrans" cxnId="{3F525AB9-255C-4CEB-8E0C-737A2A0FBF0F}">
      <dgm:prSet/>
      <dgm:spPr/>
      <dgm:t>
        <a:bodyPr/>
        <a:lstStyle/>
        <a:p>
          <a:endParaRPr lang="en-IN"/>
        </a:p>
      </dgm:t>
    </dgm:pt>
    <dgm:pt modelId="{41068C32-AA48-4DC3-8D2F-777FC34C0D9D}" type="pres">
      <dgm:prSet presAssocID="{E0641613-33BC-4F78-A7EB-5BC8ABF51D5A}" presName="linearFlow" presStyleCnt="0">
        <dgm:presLayoutVars>
          <dgm:dir/>
          <dgm:resizeHandles val="exact"/>
        </dgm:presLayoutVars>
      </dgm:prSet>
      <dgm:spPr/>
    </dgm:pt>
    <dgm:pt modelId="{DD25B6F4-C4C2-4020-83EF-EFD16459AD32}" type="pres">
      <dgm:prSet presAssocID="{CDFD3A9B-234A-4096-824C-A82E7B262E1E}" presName="composite" presStyleCnt="0"/>
      <dgm:spPr/>
    </dgm:pt>
    <dgm:pt modelId="{E1B50A71-C472-44DC-AE0D-6CE38B25271D}" type="pres">
      <dgm:prSet presAssocID="{CDFD3A9B-234A-4096-824C-A82E7B262E1E}" presName="imgShp" presStyleLbl="fgImgPlace1" presStyleIdx="0" presStyleCnt="1" custLinFactNeighborX="-10402" custLinFactNeighborY="441"/>
      <dgm:spPr>
        <a:blipFill rotWithShape="1">
          <a:blip xmlns:r="http://schemas.openxmlformats.org/officeDocument/2006/relationships" r:embed="rId1"/>
          <a:srcRect/>
          <a:stretch>
            <a:fillRect l="-21000" r="-21000"/>
          </a:stretch>
        </a:blipFill>
      </dgm:spPr>
    </dgm:pt>
    <dgm:pt modelId="{267F6AF1-745B-4569-A815-CB68CD983EE0}" type="pres">
      <dgm:prSet presAssocID="{CDFD3A9B-234A-4096-824C-A82E7B262E1E}" presName="txShp" presStyleLbl="node1" presStyleIdx="0" presStyleCnt="1">
        <dgm:presLayoutVars>
          <dgm:bulletEnabled val="1"/>
        </dgm:presLayoutVars>
      </dgm:prSet>
      <dgm:spPr/>
    </dgm:pt>
  </dgm:ptLst>
  <dgm:cxnLst>
    <dgm:cxn modelId="{0FDFF716-F4C3-4B7D-974D-2EFF9227B8C6}" type="presOf" srcId="{CDFD3A9B-234A-4096-824C-A82E7B262E1E}" destId="{267F6AF1-745B-4569-A815-CB68CD983EE0}" srcOrd="0" destOrd="0" presId="urn:microsoft.com/office/officeart/2005/8/layout/vList3"/>
    <dgm:cxn modelId="{3F525AB9-255C-4CEB-8E0C-737A2A0FBF0F}" srcId="{E0641613-33BC-4F78-A7EB-5BC8ABF51D5A}" destId="{CDFD3A9B-234A-4096-824C-A82E7B262E1E}" srcOrd="0" destOrd="0" parTransId="{C1ECBF9F-E01C-4E88-8318-5CCA614BF07E}" sibTransId="{5EC44AEE-BB45-46BA-9D74-E10219AF056A}"/>
    <dgm:cxn modelId="{99762BC8-C6AD-4596-983F-289F95A56069}" type="presOf" srcId="{E0641613-33BC-4F78-A7EB-5BC8ABF51D5A}" destId="{41068C32-AA48-4DC3-8D2F-777FC34C0D9D}" srcOrd="0" destOrd="0" presId="urn:microsoft.com/office/officeart/2005/8/layout/vList3"/>
    <dgm:cxn modelId="{9E58893F-CA5E-4726-9C65-139D6C5C67E3}" type="presParOf" srcId="{41068C32-AA48-4DC3-8D2F-777FC34C0D9D}" destId="{DD25B6F4-C4C2-4020-83EF-EFD16459AD32}" srcOrd="0" destOrd="0" presId="urn:microsoft.com/office/officeart/2005/8/layout/vList3"/>
    <dgm:cxn modelId="{9451E11D-27FC-4B35-96B0-9C1A7C00B210}" type="presParOf" srcId="{DD25B6F4-C4C2-4020-83EF-EFD16459AD32}" destId="{E1B50A71-C472-44DC-AE0D-6CE38B25271D}" srcOrd="0" destOrd="0" presId="urn:microsoft.com/office/officeart/2005/8/layout/vList3"/>
    <dgm:cxn modelId="{3B90411C-7350-4F90-ADCA-73302C4BB761}" type="presParOf" srcId="{DD25B6F4-C4C2-4020-83EF-EFD16459AD32}" destId="{267F6AF1-745B-4569-A815-CB68CD983EE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F6AF1-745B-4569-A815-CB68CD983EE0}">
      <dsp:nvSpPr>
        <dsp:cNvPr id="0" name=""/>
        <dsp:cNvSpPr/>
      </dsp:nvSpPr>
      <dsp:spPr>
        <a:xfrm rot="10800000">
          <a:off x="3063240" y="1381698"/>
          <a:ext cx="8107680" cy="4084320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1072" tIns="247650" rIns="46228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 rot="10800000">
        <a:off x="4084320" y="1381698"/>
        <a:ext cx="7086600" cy="4084320"/>
      </dsp:txXfrm>
    </dsp:sp>
    <dsp:sp modelId="{E1B50A71-C472-44DC-AE0D-6CE38B25271D}">
      <dsp:nvSpPr>
        <dsp:cNvPr id="0" name=""/>
        <dsp:cNvSpPr/>
      </dsp:nvSpPr>
      <dsp:spPr>
        <a:xfrm>
          <a:off x="596229" y="1399710"/>
          <a:ext cx="4084320" cy="408432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21000" r="-2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DE0F-63C4-B2A9-11FB-5A000E5E0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9E9CF-3479-0508-2A83-E1C9448B5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9BBE-1119-CFDF-796A-5BD965C3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01E9-5B03-4E11-A9E9-58AFCAC4EC96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612CB-89D0-66DF-8972-956D1895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68C1-BE8D-459C-666C-DB53C8AD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5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FED0-9D52-E201-B692-7FE363AE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48785-E81D-6CF4-F74D-68E042A1C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29537-98A0-8B16-6CF3-FBBE361B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01E9-5B03-4E11-A9E9-58AFCAC4EC96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C7D35-59FC-C9FE-68BA-521BC9D9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33E96-619D-173A-9FB8-055BC507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4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7BEDA-6808-AF8F-7D9C-D51F40932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6DE63-9B13-83CC-28DF-CDEFDEFB7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CDC8A-D4B3-B1F6-6CFC-8239A28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01E9-5B03-4E11-A9E9-58AFCAC4EC96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8F5D8-2A0C-2E13-88A5-5D4CCCA1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77D3-D7A1-578B-9B79-82002D0E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54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5F91-21B8-BECD-5E79-DA607A8A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452E-C1ED-506A-7434-BC7E49BD5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CDAEE-DEF5-9284-314B-30BC4E8F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01E9-5B03-4E11-A9E9-58AFCAC4EC96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840B9-D156-8391-063A-7FB9952A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0113-70B7-B169-8CE0-2CEE5C67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84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6E81-A95B-5B33-D2E6-25140867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C656B-64CF-2B8F-74E2-8D1293D0E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B264C-0145-A163-A977-4D325DDB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01E9-5B03-4E11-A9E9-58AFCAC4EC96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A1EF0-3664-C206-68A1-B32398DC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BEA02-D478-8A08-E89D-EA17023F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38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5204-5B57-700B-6C55-1454F867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C315-3F52-A682-42F6-2D4D0CA2F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4482E-6C45-D314-3102-4BAD06A82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408B2-8001-3444-447E-F9C514EA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01E9-5B03-4E11-A9E9-58AFCAC4EC96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F7F5E-D761-0962-6FAD-DF56E8E7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6A44E-0D76-9F4A-3640-1DB2734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54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A398-214D-F151-C368-6DDCBF21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D013-77E3-6E6A-95B3-FE10EC5AB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61626-8A18-0584-EE15-568022EEE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CFF4A-2F67-AE8A-2F82-BA8888979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E1FD4-1007-FD08-9666-8A4C32349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014C8-643D-EA08-F489-80341F6E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01E9-5B03-4E11-A9E9-58AFCAC4EC96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58328-8CA3-D1E2-62B5-B63B9297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7FC40-F2DF-2B4E-49D7-6F376E35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3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1548-EBE5-04EF-2286-582A60B3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BEC90-53DC-EFE3-E630-D7DED018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01E9-5B03-4E11-A9E9-58AFCAC4EC96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66153-550D-3E92-D7C8-D37CDC9C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16AE9-4B1F-F1E8-DC96-816F70B6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54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4CD35-F7E9-20FD-6170-179943AA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01E9-5B03-4E11-A9E9-58AFCAC4EC96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73599-94D4-A2D7-4EBD-CD5EADE1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E0342-6A0E-4F91-0C6C-D27B97AA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7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9A55-63B4-3B07-4C6F-32449B74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9825-DD3B-CD58-6897-F666ABC2E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7850B-2743-439F-CDFB-E5C84A860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F0699-4FC7-22E0-3C87-BEBE245D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01E9-5B03-4E11-A9E9-58AFCAC4EC96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A2CE0-0BFD-014C-9836-1427B753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65B6A-4D44-0093-41CB-913DB60B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80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7BF9-BAE5-E4DD-003E-525ACCEA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46640-1FBC-DDE3-8D95-9A76A7B1C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EDD04-BB3C-53F6-C716-7F9063BF6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E5363-1358-F6B6-1999-5A5030DB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01E9-5B03-4E11-A9E9-58AFCAC4EC96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7544-EDD6-6FCC-715F-CC08DE74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99D15-A066-7A71-BE35-815E641D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99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50024-8D7E-AFB2-EE4A-443D8CCB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FD2E7-E653-5A44-EA44-11A3225B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35AFE-297E-66E3-9C66-3944BB95D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001E9-5B03-4E11-A9E9-58AFCAC4EC96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64E86-78D7-C18F-E101-0FD83D34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5B482-A01C-2D4A-8B3F-6FADD1A64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9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31F38E5-1E00-D84B-B324-D8A016215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8745560"/>
              </p:ext>
            </p:extLst>
          </p:nvPr>
        </p:nvGraphicFramePr>
        <p:xfrm>
          <a:off x="0" y="-12879"/>
          <a:ext cx="12192000" cy="684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AE211F83-FE22-7A5D-D946-5F48CE53D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0945" y="3825024"/>
            <a:ext cx="4572000" cy="894613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Analysis Report</a:t>
            </a:r>
            <a:endParaRPr lang="en-IN" sz="54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21DCE-5CD9-84C2-BCB7-5666BE5366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083" y="116231"/>
            <a:ext cx="631390" cy="617865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89B479C8-B2C4-D565-0E29-08DE166F16D2}"/>
              </a:ext>
            </a:extLst>
          </p:cNvPr>
          <p:cNvSpPr txBox="1">
            <a:spLocks/>
          </p:cNvSpPr>
          <p:nvPr/>
        </p:nvSpPr>
        <p:spPr>
          <a:xfrm>
            <a:off x="5640945" y="2434576"/>
            <a:ext cx="5100035" cy="1541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AtliQ Mart Consumer Goods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91122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21DCE-5CD9-84C2-BCB7-5666BE53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083" y="116231"/>
            <a:ext cx="631390" cy="6178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2C7CA8-F348-A8E1-DF79-8B87BA92984E}"/>
              </a:ext>
            </a:extLst>
          </p:cNvPr>
          <p:cNvSpPr/>
          <p:nvPr/>
        </p:nvSpPr>
        <p:spPr>
          <a:xfrm>
            <a:off x="373486" y="431522"/>
            <a:ext cx="9401579" cy="60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Query 8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26EF40-7586-B18C-4289-4310D6297E33}"/>
              </a:ext>
            </a:extLst>
          </p:cNvPr>
          <p:cNvSpPr/>
          <p:nvPr/>
        </p:nvSpPr>
        <p:spPr>
          <a:xfrm>
            <a:off x="373485" y="1330897"/>
            <a:ext cx="9401579" cy="1206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which quarter of 2020, got the maximum total_sold_quantity? The final   output contains these fields sorted by the total_sold_quantity,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Quarter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total_sold_quantity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056A0A2-FA40-6E84-56AF-435C2189F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65640"/>
              </p:ext>
            </p:extLst>
          </p:nvPr>
        </p:nvGraphicFramePr>
        <p:xfrm>
          <a:off x="373485" y="3544910"/>
          <a:ext cx="363184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3647">
                  <a:extLst>
                    <a:ext uri="{9D8B030D-6E8A-4147-A177-3AD203B41FA5}">
                      <a16:colId xmlns:a16="http://schemas.microsoft.com/office/drawing/2014/main" val="925340953"/>
                    </a:ext>
                  </a:extLst>
                </a:gridCol>
                <a:gridCol w="2318198">
                  <a:extLst>
                    <a:ext uri="{9D8B030D-6E8A-4147-A177-3AD203B41FA5}">
                      <a16:colId xmlns:a16="http://schemas.microsoft.com/office/drawing/2014/main" val="4063603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Quarter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total_sold_quantity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7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3343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55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3520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12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3650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13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45527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06EF190-3AAF-B2FF-E85F-428E08603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185" y="3322370"/>
            <a:ext cx="4706007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7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21DCE-5CD9-84C2-BCB7-5666BE53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083" y="116231"/>
            <a:ext cx="631390" cy="6178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2C7CA8-F348-A8E1-DF79-8B87BA92984E}"/>
              </a:ext>
            </a:extLst>
          </p:cNvPr>
          <p:cNvSpPr/>
          <p:nvPr/>
        </p:nvSpPr>
        <p:spPr>
          <a:xfrm>
            <a:off x="373486" y="431522"/>
            <a:ext cx="9401579" cy="60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Query 9 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26EF40-7586-B18C-4289-4310D6297E33}"/>
              </a:ext>
            </a:extLst>
          </p:cNvPr>
          <p:cNvSpPr/>
          <p:nvPr/>
        </p:nvSpPr>
        <p:spPr>
          <a:xfrm>
            <a:off x="373486" y="1330896"/>
            <a:ext cx="9401578" cy="1502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Which channel helped to bring more gross sales in the fiscal year 2021   and the percentage of contribution? The final output contains these fields,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channel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gross_sales_mln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percentage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8A74C3A-3FEC-4CCC-ADA1-8F17E70AC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386732"/>
              </p:ext>
            </p:extLst>
          </p:nvPr>
        </p:nvGraphicFramePr>
        <p:xfrm>
          <a:off x="373486" y="3527260"/>
          <a:ext cx="4649275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2283">
                  <a:extLst>
                    <a:ext uri="{9D8B030D-6E8A-4147-A177-3AD203B41FA5}">
                      <a16:colId xmlns:a16="http://schemas.microsoft.com/office/drawing/2014/main" val="1300223752"/>
                    </a:ext>
                  </a:extLst>
                </a:gridCol>
                <a:gridCol w="1918952">
                  <a:extLst>
                    <a:ext uri="{9D8B030D-6E8A-4147-A177-3AD203B41FA5}">
                      <a16:colId xmlns:a16="http://schemas.microsoft.com/office/drawing/2014/main" val="420479687"/>
                    </a:ext>
                  </a:extLst>
                </a:gridCol>
                <a:gridCol w="1378040">
                  <a:extLst>
                    <a:ext uri="{9D8B030D-6E8A-4147-A177-3AD203B41FA5}">
                      <a16:colId xmlns:a16="http://schemas.microsoft.com/office/drawing/2014/main" val="1596455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channel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gross_sales_mln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percentage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50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901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145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391022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131BA98-C520-EE5E-26BC-BB37E726E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1096"/>
            <a:ext cx="3810532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9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21DCE-5CD9-84C2-BCB7-5666BE53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083" y="116231"/>
            <a:ext cx="631390" cy="6178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2C7CA8-F348-A8E1-DF79-8B87BA92984E}"/>
              </a:ext>
            </a:extLst>
          </p:cNvPr>
          <p:cNvSpPr/>
          <p:nvPr/>
        </p:nvSpPr>
        <p:spPr>
          <a:xfrm>
            <a:off x="373486" y="431522"/>
            <a:ext cx="9401579" cy="60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Query 10 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26EF40-7586-B18C-4289-4310D6297E33}"/>
              </a:ext>
            </a:extLst>
          </p:cNvPr>
          <p:cNvSpPr/>
          <p:nvPr/>
        </p:nvSpPr>
        <p:spPr>
          <a:xfrm>
            <a:off x="373486" y="1305691"/>
            <a:ext cx="9401578" cy="1991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Get the Top 3 products in each division that have a high total_sold_quantity in the fiscal_year 2021? The final output contains these    fields,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division	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product_code 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	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total_sold_quantity	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rank_order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23DCB95-CC82-DFBE-E691-272D1BC68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631763"/>
              </p:ext>
            </p:extLst>
          </p:nvPr>
        </p:nvGraphicFramePr>
        <p:xfrm>
          <a:off x="373486" y="3458611"/>
          <a:ext cx="9890980" cy="29678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2285">
                  <a:extLst>
                    <a:ext uri="{9D8B030D-6E8A-4147-A177-3AD203B41FA5}">
                      <a16:colId xmlns:a16="http://schemas.microsoft.com/office/drawing/2014/main" val="3388863592"/>
                    </a:ext>
                  </a:extLst>
                </a:gridCol>
                <a:gridCol w="1674254">
                  <a:extLst>
                    <a:ext uri="{9D8B030D-6E8A-4147-A177-3AD203B41FA5}">
                      <a16:colId xmlns:a16="http://schemas.microsoft.com/office/drawing/2014/main" val="3351931928"/>
                    </a:ext>
                  </a:extLst>
                </a:gridCol>
                <a:gridCol w="2356833">
                  <a:extLst>
                    <a:ext uri="{9D8B030D-6E8A-4147-A177-3AD203B41FA5}">
                      <a16:colId xmlns:a16="http://schemas.microsoft.com/office/drawing/2014/main" val="2293799635"/>
                    </a:ext>
                  </a:extLst>
                </a:gridCol>
                <a:gridCol w="2356834">
                  <a:extLst>
                    <a:ext uri="{9D8B030D-6E8A-4147-A177-3AD203B41FA5}">
                      <a16:colId xmlns:a16="http://schemas.microsoft.com/office/drawing/2014/main" val="460646657"/>
                    </a:ext>
                  </a:extLst>
                </a:gridCol>
                <a:gridCol w="2150774">
                  <a:extLst>
                    <a:ext uri="{9D8B030D-6E8A-4147-A177-3AD203B41FA5}">
                      <a16:colId xmlns:a16="http://schemas.microsoft.com/office/drawing/2014/main" val="832008864"/>
                    </a:ext>
                  </a:extLst>
                </a:gridCol>
              </a:tblGrid>
              <a:tr h="15776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division</a:t>
                      </a:r>
                      <a:endParaRPr lang="en-IN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product_code</a:t>
                      </a:r>
                      <a:endParaRPr lang="en-IN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product</a:t>
                      </a:r>
                      <a:endParaRPr lang="en-IN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total_sold_quantity</a:t>
                      </a:r>
                      <a:endParaRPr lang="en-IN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rank_order</a:t>
                      </a:r>
                      <a:endParaRPr lang="en-IN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56893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&amp; 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A7219160201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Wi Power Dx2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275328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8138779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&amp; 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A7220160203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Wi Power Dx2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2053631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&amp; 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A7321160301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Wi Power Dx3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281363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9207708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&amp; 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A3920150304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LION x3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7304143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&amp; 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A3718150102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LION x1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2191890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&amp; 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A3718150105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LION x1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6171207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A6018110106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Home Allin1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2126795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A6119110202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HOME Allin1 Gen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0710268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A6119110204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HOME Allin1 Gen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7984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06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7F48383-69C3-48EB-55F9-45967BAFF0F3}"/>
              </a:ext>
            </a:extLst>
          </p:cNvPr>
          <p:cNvGrpSpPr/>
          <p:nvPr/>
        </p:nvGrpSpPr>
        <p:grpSpPr>
          <a:xfrm>
            <a:off x="0" y="0"/>
            <a:ext cx="12192000" cy="6869906"/>
            <a:chOff x="0" y="0"/>
            <a:chExt cx="12192000" cy="68699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A491C6-6F6D-DBB9-F9AD-34A58BCB0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69906"/>
            </a:xfrm>
            <a:prstGeom prst="rect">
              <a:avLst/>
            </a:prstGeom>
            <a:effectLst/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0F8554-1524-380F-DEBF-4A332D8CB78E}"/>
                </a:ext>
              </a:extLst>
            </p:cNvPr>
            <p:cNvSpPr/>
            <p:nvPr/>
          </p:nvSpPr>
          <p:spPr>
            <a:xfrm>
              <a:off x="7997780" y="6207616"/>
              <a:ext cx="4194220" cy="6503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- by Dibyendu Biswas</a:t>
              </a:r>
              <a:endParaRPr lang="en-IN" sz="3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82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21DCE-5CD9-84C2-BCB7-5666BE53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083" y="116231"/>
            <a:ext cx="631390" cy="6178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2C7CA8-F348-A8E1-DF79-8B87BA92984E}"/>
              </a:ext>
            </a:extLst>
          </p:cNvPr>
          <p:cNvSpPr/>
          <p:nvPr/>
        </p:nvSpPr>
        <p:spPr>
          <a:xfrm>
            <a:off x="373486" y="431522"/>
            <a:ext cx="9401579" cy="60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Introduction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26EF40-7586-B18C-4289-4310D6297E33}"/>
              </a:ext>
            </a:extLst>
          </p:cNvPr>
          <p:cNvSpPr/>
          <p:nvPr/>
        </p:nvSpPr>
        <p:spPr>
          <a:xfrm>
            <a:off x="373486" y="1330896"/>
            <a:ext cx="4481850" cy="3575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AtliQ Hardware (imaginary company) is one of the leading computer hardware producers in India and well expanded in other countries too.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However, the management noticed that they do not get enough insights to make quick and smart data-informed decisions. 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Management asked some questions and based on their questions I provide some insights.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8F8C81-8516-A927-4996-BF33BF914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276" y="1081947"/>
            <a:ext cx="6258807" cy="469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0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21DCE-5CD9-84C2-BCB7-5666BE53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083" y="116231"/>
            <a:ext cx="631390" cy="6178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4EDA18-2373-F7F0-5551-B0943206711A}"/>
              </a:ext>
            </a:extLst>
          </p:cNvPr>
          <p:cNvSpPr/>
          <p:nvPr/>
        </p:nvSpPr>
        <p:spPr>
          <a:xfrm>
            <a:off x="373485" y="1330896"/>
            <a:ext cx="9401579" cy="60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 the list of markets in which customer "Atliq Exclusive" operates its business in the APAC region.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D516EF-4D4D-F47C-809F-DE77B7DD6C85}"/>
              </a:ext>
            </a:extLst>
          </p:cNvPr>
          <p:cNvSpPr/>
          <p:nvPr/>
        </p:nvSpPr>
        <p:spPr>
          <a:xfrm>
            <a:off x="373486" y="431522"/>
            <a:ext cx="9401579" cy="60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Query 1</a:t>
            </a:r>
            <a:endParaRPr lang="en-IN" sz="32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CB6477-C6B2-0AEF-8671-403DF0F19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790963"/>
              </p:ext>
            </p:extLst>
          </p:nvPr>
        </p:nvGraphicFramePr>
        <p:xfrm>
          <a:off x="425001" y="2380604"/>
          <a:ext cx="2691686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91686">
                  <a:extLst>
                    <a:ext uri="{9D8B030D-6E8A-4147-A177-3AD203B41FA5}">
                      <a16:colId xmlns:a16="http://schemas.microsoft.com/office/drawing/2014/main" val="271603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Market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9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India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245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Indonesia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305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Japan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629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Philiphines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07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South Korea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820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Australia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984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Newzealand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613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Bangladesh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633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58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21DCE-5CD9-84C2-BCB7-5666BE53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083" y="116231"/>
            <a:ext cx="631390" cy="6178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2C7CA8-F348-A8E1-DF79-8B87BA92984E}"/>
              </a:ext>
            </a:extLst>
          </p:cNvPr>
          <p:cNvSpPr/>
          <p:nvPr/>
        </p:nvSpPr>
        <p:spPr>
          <a:xfrm>
            <a:off x="373486" y="431522"/>
            <a:ext cx="9401579" cy="60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Query 2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26EF40-7586-B18C-4289-4310D6297E33}"/>
              </a:ext>
            </a:extLst>
          </p:cNvPr>
          <p:cNvSpPr/>
          <p:nvPr/>
        </p:nvSpPr>
        <p:spPr>
          <a:xfrm>
            <a:off x="373486" y="1330896"/>
            <a:ext cx="9401578" cy="1335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the percentage of unique product increase in 2021 vs. 2020? The   final output contains these fields: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unique_products_2020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unique_products_2021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percentage_chg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966A51-AB5C-A814-EB36-6B67C3D9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439887"/>
              </p:ext>
            </p:extLst>
          </p:nvPr>
        </p:nvGraphicFramePr>
        <p:xfrm>
          <a:off x="373486" y="3429000"/>
          <a:ext cx="71992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82171">
                  <a:extLst>
                    <a:ext uri="{9D8B030D-6E8A-4147-A177-3AD203B41FA5}">
                      <a16:colId xmlns:a16="http://schemas.microsoft.com/office/drawing/2014/main" val="1583653284"/>
                    </a:ext>
                  </a:extLst>
                </a:gridCol>
                <a:gridCol w="2578597">
                  <a:extLst>
                    <a:ext uri="{9D8B030D-6E8A-4147-A177-3AD203B41FA5}">
                      <a16:colId xmlns:a16="http://schemas.microsoft.com/office/drawing/2014/main" val="407367320"/>
                    </a:ext>
                  </a:extLst>
                </a:gridCol>
                <a:gridCol w="1838523">
                  <a:extLst>
                    <a:ext uri="{9D8B030D-6E8A-4147-A177-3AD203B41FA5}">
                      <a16:colId xmlns:a16="http://schemas.microsoft.com/office/drawing/2014/main" val="3485260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Unique_products_2020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Unique_products_2021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percentage_chg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7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17034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33.33%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22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8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21DCE-5CD9-84C2-BCB7-5666BE53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083" y="116231"/>
            <a:ext cx="631390" cy="6178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2C7CA8-F348-A8E1-DF79-8B87BA92984E}"/>
              </a:ext>
            </a:extLst>
          </p:cNvPr>
          <p:cNvSpPr/>
          <p:nvPr/>
        </p:nvSpPr>
        <p:spPr>
          <a:xfrm>
            <a:off x="373486" y="431522"/>
            <a:ext cx="9401579" cy="60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Query 3 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26EF40-7586-B18C-4289-4310D6297E33}"/>
              </a:ext>
            </a:extLst>
          </p:cNvPr>
          <p:cNvSpPr/>
          <p:nvPr/>
        </p:nvSpPr>
        <p:spPr>
          <a:xfrm>
            <a:off x="373486" y="1330896"/>
            <a:ext cx="9401578" cy="1335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 a report with all the unique product counts for each segment and   sort them in descending order of product counts. The final output contains   2 fields,   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segment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product_count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27D0B2-5578-D66E-4B20-879DCAA43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290158"/>
              </p:ext>
            </p:extLst>
          </p:nvPr>
        </p:nvGraphicFramePr>
        <p:xfrm>
          <a:off x="373486" y="3102258"/>
          <a:ext cx="3361387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4103">
                  <a:extLst>
                    <a:ext uri="{9D8B030D-6E8A-4147-A177-3AD203B41FA5}">
                      <a16:colId xmlns:a16="http://schemas.microsoft.com/office/drawing/2014/main" val="636970330"/>
                    </a:ext>
                  </a:extLst>
                </a:gridCol>
                <a:gridCol w="1777284">
                  <a:extLst>
                    <a:ext uri="{9D8B030D-6E8A-4147-A177-3AD203B41FA5}">
                      <a16:colId xmlns:a16="http://schemas.microsoft.com/office/drawing/2014/main" val="2742660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segment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product_count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0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Notebook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23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72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Peripherals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546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974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298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14040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135A1D5-6BFF-2547-119E-88B0E7F31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41" y="3023688"/>
            <a:ext cx="5587227" cy="259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6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21DCE-5CD9-84C2-BCB7-5666BE53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083" y="116231"/>
            <a:ext cx="631390" cy="6178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2C7CA8-F348-A8E1-DF79-8B87BA92984E}"/>
              </a:ext>
            </a:extLst>
          </p:cNvPr>
          <p:cNvSpPr/>
          <p:nvPr/>
        </p:nvSpPr>
        <p:spPr>
          <a:xfrm>
            <a:off x="373486" y="431522"/>
            <a:ext cx="9401579" cy="60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Query 4 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26EF40-7586-B18C-4289-4310D6297E33}"/>
              </a:ext>
            </a:extLst>
          </p:cNvPr>
          <p:cNvSpPr/>
          <p:nvPr/>
        </p:nvSpPr>
        <p:spPr>
          <a:xfrm>
            <a:off x="373486" y="1330896"/>
            <a:ext cx="9401578" cy="1708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Which segment had the most increase in unique products in   2021 vs 2020? The final output contains these fields,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segment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product_count_2020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product_count_2021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difference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2C52600-15D2-16FC-C306-C5F7A377A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94475"/>
              </p:ext>
            </p:extLst>
          </p:nvPr>
        </p:nvGraphicFramePr>
        <p:xfrm>
          <a:off x="373486" y="3622318"/>
          <a:ext cx="5370491" cy="2804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1979">
                  <a:extLst>
                    <a:ext uri="{9D8B030D-6E8A-4147-A177-3AD203B41FA5}">
                      <a16:colId xmlns:a16="http://schemas.microsoft.com/office/drawing/2014/main" val="551394493"/>
                    </a:ext>
                  </a:extLst>
                </a:gridCol>
                <a:gridCol w="1481070">
                  <a:extLst>
                    <a:ext uri="{9D8B030D-6E8A-4147-A177-3AD203B41FA5}">
                      <a16:colId xmlns:a16="http://schemas.microsoft.com/office/drawing/2014/main" val="689031484"/>
                    </a:ext>
                  </a:extLst>
                </a:gridCol>
                <a:gridCol w="1481071">
                  <a:extLst>
                    <a:ext uri="{9D8B030D-6E8A-4147-A177-3AD203B41FA5}">
                      <a16:colId xmlns:a16="http://schemas.microsoft.com/office/drawing/2014/main" val="3386384438"/>
                    </a:ext>
                  </a:extLst>
                </a:gridCol>
                <a:gridCol w="1236371">
                  <a:extLst>
                    <a:ext uri="{9D8B030D-6E8A-4147-A177-3AD203B41FA5}">
                      <a16:colId xmlns:a16="http://schemas.microsoft.com/office/drawing/2014/main" val="2440913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segment</a:t>
                      </a:r>
                      <a:endParaRPr lang="en-IN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product_count_2021</a:t>
                      </a:r>
                      <a:endParaRPr lang="en-IN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product_count_2020</a:t>
                      </a:r>
                      <a:endParaRPr lang="en-IN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difference</a:t>
                      </a:r>
                      <a:endParaRPr lang="en-IN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816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0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082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Notebook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490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Peripherals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598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546924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30EAAC3-0139-A44E-A5AF-9917FC7C9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878" y="3870827"/>
            <a:ext cx="5315692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4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21DCE-5CD9-84C2-BCB7-5666BE53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083" y="116231"/>
            <a:ext cx="631390" cy="6178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2C7CA8-F348-A8E1-DF79-8B87BA92984E}"/>
              </a:ext>
            </a:extLst>
          </p:cNvPr>
          <p:cNvSpPr/>
          <p:nvPr/>
        </p:nvSpPr>
        <p:spPr>
          <a:xfrm>
            <a:off x="373486" y="431522"/>
            <a:ext cx="9401579" cy="60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Query 5 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26EF40-7586-B18C-4289-4310D6297E33}"/>
              </a:ext>
            </a:extLst>
          </p:cNvPr>
          <p:cNvSpPr/>
          <p:nvPr/>
        </p:nvSpPr>
        <p:spPr>
          <a:xfrm>
            <a:off x="373486" y="1330896"/>
            <a:ext cx="9401578" cy="1502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Get the products that have the highest and lowest manufacturing costs.   The final output should contain these fields,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product_code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manufacturing_cost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6692C39-C8B4-91A4-7D93-0C81FB184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39208"/>
              </p:ext>
            </p:extLst>
          </p:nvPr>
        </p:nvGraphicFramePr>
        <p:xfrm>
          <a:off x="373486" y="3468389"/>
          <a:ext cx="9633398" cy="14871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5097">
                  <a:extLst>
                    <a:ext uri="{9D8B030D-6E8A-4147-A177-3AD203B41FA5}">
                      <a16:colId xmlns:a16="http://schemas.microsoft.com/office/drawing/2014/main" val="1478649606"/>
                    </a:ext>
                  </a:extLst>
                </a:gridCol>
                <a:gridCol w="5107807">
                  <a:extLst>
                    <a:ext uri="{9D8B030D-6E8A-4147-A177-3AD203B41FA5}">
                      <a16:colId xmlns:a16="http://schemas.microsoft.com/office/drawing/2014/main" val="3731399318"/>
                    </a:ext>
                  </a:extLst>
                </a:gridCol>
                <a:gridCol w="2830494">
                  <a:extLst>
                    <a:ext uri="{9D8B030D-6E8A-4147-A177-3AD203B41FA5}">
                      <a16:colId xmlns:a16="http://schemas.microsoft.com/office/drawing/2014/main" val="2878835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product_code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product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manufacturing_cost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35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A0118150101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Dracula HDD â€“ 3.5 Inch SATA 6 Gb/s 5400 RPM 256 MB Cache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240.5364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351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A0118150101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Dracula HDD â€“ 3.5 Inch SATA 6 Gb/s 5400 RPM 256 MB Cache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6592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60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21DCE-5CD9-84C2-BCB7-5666BE53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083" y="116231"/>
            <a:ext cx="631390" cy="6178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2C7CA8-F348-A8E1-DF79-8B87BA92984E}"/>
              </a:ext>
            </a:extLst>
          </p:cNvPr>
          <p:cNvSpPr/>
          <p:nvPr/>
        </p:nvSpPr>
        <p:spPr>
          <a:xfrm>
            <a:off x="373486" y="431522"/>
            <a:ext cx="9401579" cy="60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Query 6 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26EF40-7586-B18C-4289-4310D6297E33}"/>
              </a:ext>
            </a:extLst>
          </p:cNvPr>
          <p:cNvSpPr/>
          <p:nvPr/>
        </p:nvSpPr>
        <p:spPr>
          <a:xfrm>
            <a:off x="373486" y="1330896"/>
            <a:ext cx="9401578" cy="172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Generate a report which contains the top 5 customers who received an   average high pre_invoice_discount_pct for the fiscal year 2021 and in the   Indian market. The final output contains these fields,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customer_code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average_discount_percentage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A28CF61-0D40-9605-609A-9DADBEEBE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24545"/>
              </p:ext>
            </p:extLst>
          </p:nvPr>
        </p:nvGraphicFramePr>
        <p:xfrm>
          <a:off x="373486" y="3698662"/>
          <a:ext cx="5447765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5922">
                  <a:extLst>
                    <a:ext uri="{9D8B030D-6E8A-4147-A177-3AD203B41FA5}">
                      <a16:colId xmlns:a16="http://schemas.microsoft.com/office/drawing/2014/main" val="3582315539"/>
                    </a:ext>
                  </a:extLst>
                </a:gridCol>
                <a:gridCol w="1725769">
                  <a:extLst>
                    <a:ext uri="{9D8B030D-6E8A-4147-A177-3AD203B41FA5}">
                      <a16:colId xmlns:a16="http://schemas.microsoft.com/office/drawing/2014/main" val="3023568345"/>
                    </a:ext>
                  </a:extLst>
                </a:gridCol>
                <a:gridCol w="1906074">
                  <a:extLst>
                    <a:ext uri="{9D8B030D-6E8A-4147-A177-3AD203B41FA5}">
                      <a16:colId xmlns:a16="http://schemas.microsoft.com/office/drawing/2014/main" val="4210607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customer_code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customer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average_discount_percentage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5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90012035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Notebillig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81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80006155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Novus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29.8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11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90022076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Circuit 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28.8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11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90002003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Ezone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28.2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15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90017049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Premium Stores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12747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3EA28F2-DED8-1BE1-9333-63D70731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43" y="3698662"/>
            <a:ext cx="4544059" cy="249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4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21DCE-5CD9-84C2-BCB7-5666BE53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083" y="116231"/>
            <a:ext cx="631390" cy="6178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2C7CA8-F348-A8E1-DF79-8B87BA92984E}"/>
              </a:ext>
            </a:extLst>
          </p:cNvPr>
          <p:cNvSpPr/>
          <p:nvPr/>
        </p:nvSpPr>
        <p:spPr>
          <a:xfrm>
            <a:off x="373486" y="431522"/>
            <a:ext cx="9401579" cy="60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Query 7 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26EF40-7586-B18C-4289-4310D6297E33}"/>
              </a:ext>
            </a:extLst>
          </p:cNvPr>
          <p:cNvSpPr/>
          <p:nvPr/>
        </p:nvSpPr>
        <p:spPr>
          <a:xfrm>
            <a:off x="373486" y="1330896"/>
            <a:ext cx="9401578" cy="1657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Get the complete report of the Gross sales amount for the customer “Atliq   Exclusive” for each month. This analysis helps to get an idea of low and   high-performing months and take strategic decisions.   The final report contains these columns: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Month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Year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Gross sales Amount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3685FC4-CA54-EB6B-6C75-8073608ED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615976"/>
              </p:ext>
            </p:extLst>
          </p:nvPr>
        </p:nvGraphicFramePr>
        <p:xfrm>
          <a:off x="373486" y="3188076"/>
          <a:ext cx="2975021" cy="32384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7280">
                  <a:extLst>
                    <a:ext uri="{9D8B030D-6E8A-4147-A177-3AD203B41FA5}">
                      <a16:colId xmlns:a16="http://schemas.microsoft.com/office/drawing/2014/main" val="2565144960"/>
                    </a:ext>
                  </a:extLst>
                </a:gridCol>
                <a:gridCol w="695459">
                  <a:extLst>
                    <a:ext uri="{9D8B030D-6E8A-4147-A177-3AD203B41FA5}">
                      <a16:colId xmlns:a16="http://schemas.microsoft.com/office/drawing/2014/main" val="1736240265"/>
                    </a:ext>
                  </a:extLst>
                </a:gridCol>
                <a:gridCol w="1352282">
                  <a:extLst>
                    <a:ext uri="{9D8B030D-6E8A-4147-A177-3AD203B41FA5}">
                      <a16:colId xmlns:a16="http://schemas.microsoft.com/office/drawing/2014/main" val="1200150434"/>
                    </a:ext>
                  </a:extLst>
                </a:gridCol>
              </a:tblGrid>
              <a:tr h="58909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month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year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gross sales amount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05113"/>
                  </a:ext>
                </a:extLst>
              </a:tr>
              <a:tr h="23558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1066548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459311"/>
                  </a:ext>
                </a:extLst>
              </a:tr>
              <a:tr h="23558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991045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6572260"/>
                  </a:ext>
                </a:extLst>
              </a:tr>
              <a:tr h="23558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1115465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1742328"/>
                  </a:ext>
                </a:extLst>
              </a:tr>
              <a:tr h="20513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670126.8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4104563"/>
                  </a:ext>
                </a:extLst>
              </a:tr>
              <a:tr h="33373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1092488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768891"/>
                  </a:ext>
                </a:extLst>
              </a:tr>
              <a:tr h="33373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910017.5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5833446"/>
                  </a:ext>
                </a:extLst>
              </a:tr>
              <a:tr h="33373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243903.8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9872303"/>
                  </a:ext>
                </a:extLst>
              </a:tr>
              <a:tr h="33373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198249.4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0623695"/>
                  </a:ext>
                </a:extLst>
              </a:tr>
              <a:tr h="33373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468716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6925229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5A13ABB9-6A61-E171-9A9C-F0BB7371C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00407"/>
              </p:ext>
            </p:extLst>
          </p:nvPr>
        </p:nvGraphicFramePr>
        <p:xfrm>
          <a:off x="3586764" y="3188076"/>
          <a:ext cx="3084492" cy="328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0449">
                  <a:extLst>
                    <a:ext uri="{9D8B030D-6E8A-4147-A177-3AD203B41FA5}">
                      <a16:colId xmlns:a16="http://schemas.microsoft.com/office/drawing/2014/main" val="2565144960"/>
                    </a:ext>
                  </a:extLst>
                </a:gridCol>
                <a:gridCol w="747755">
                  <a:extLst>
                    <a:ext uri="{9D8B030D-6E8A-4147-A177-3AD203B41FA5}">
                      <a16:colId xmlns:a16="http://schemas.microsoft.com/office/drawing/2014/main" val="1736240265"/>
                    </a:ext>
                  </a:extLst>
                </a:gridCol>
                <a:gridCol w="1266288">
                  <a:extLst>
                    <a:ext uri="{9D8B030D-6E8A-4147-A177-3AD203B41FA5}">
                      <a16:colId xmlns:a16="http://schemas.microsoft.com/office/drawing/2014/main" val="1200150434"/>
                    </a:ext>
                  </a:extLst>
                </a:gridCol>
              </a:tblGrid>
              <a:tr h="62393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month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year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gross sales amount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05113"/>
                  </a:ext>
                </a:extLst>
              </a:tr>
              <a:tr h="24697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557983.5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459311"/>
                  </a:ext>
                </a:extLst>
              </a:tr>
              <a:tr h="24697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973696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6572260"/>
                  </a:ext>
                </a:extLst>
              </a:tr>
              <a:tr h="24697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569510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1742328"/>
                  </a:ext>
                </a:extLst>
              </a:tr>
              <a:tr h="24697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1725996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4104563"/>
                  </a:ext>
                </a:extLst>
              </a:tr>
              <a:tr h="32531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1439452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768891"/>
                  </a:ext>
                </a:extLst>
              </a:tr>
              <a:tr h="32531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1585373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5833446"/>
                  </a:ext>
                </a:extLst>
              </a:tr>
              <a:tr h="32531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923110.8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9872303"/>
                  </a:ext>
                </a:extLst>
              </a:tr>
              <a:tr h="32531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1731068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0623695"/>
                  </a:ext>
                </a:extLst>
              </a:tr>
              <a:tr h="32531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1402643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6925229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2D976AED-06F7-30A4-AA51-30F1B05EE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985450"/>
              </p:ext>
            </p:extLst>
          </p:nvPr>
        </p:nvGraphicFramePr>
        <p:xfrm>
          <a:off x="6909513" y="3182191"/>
          <a:ext cx="3084493" cy="23210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1401">
                  <a:extLst>
                    <a:ext uri="{9D8B030D-6E8A-4147-A177-3AD203B41FA5}">
                      <a16:colId xmlns:a16="http://schemas.microsoft.com/office/drawing/2014/main" val="2565144960"/>
                    </a:ext>
                  </a:extLst>
                </a:gridCol>
                <a:gridCol w="809447">
                  <a:extLst>
                    <a:ext uri="{9D8B030D-6E8A-4147-A177-3AD203B41FA5}">
                      <a16:colId xmlns:a16="http://schemas.microsoft.com/office/drawing/2014/main" val="1736240265"/>
                    </a:ext>
                  </a:extLst>
                </a:gridCol>
                <a:gridCol w="1313645">
                  <a:extLst>
                    <a:ext uri="{9D8B030D-6E8A-4147-A177-3AD203B41FA5}">
                      <a16:colId xmlns:a16="http://schemas.microsoft.com/office/drawing/2014/main" val="1200150434"/>
                    </a:ext>
                  </a:extLst>
                </a:gridCol>
              </a:tblGrid>
              <a:tr h="58909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month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year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gross sales amount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05113"/>
                  </a:ext>
                </a:extLst>
              </a:tr>
              <a:tr h="2355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1518630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459311"/>
                  </a:ext>
                </a:extLst>
              </a:tr>
              <a:tr h="2355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887564.4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6572260"/>
                  </a:ext>
                </a:extLst>
              </a:tr>
              <a:tr h="2355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1741385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1742328"/>
                  </a:ext>
                </a:extLst>
              </a:tr>
              <a:tr h="20513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1403535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4104563"/>
                  </a:ext>
                </a:extLst>
              </a:tr>
              <a:tr h="33373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1520631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768891"/>
                  </a:ext>
                </a:extLst>
              </a:tr>
              <a:tr h="33373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891262.7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583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64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813</Words>
  <Application>Microsoft Office PowerPoint</Application>
  <PresentationFormat>Widescreen</PresentationFormat>
  <Paragraphs>294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Dibyendu</dc:creator>
  <cp:lastModifiedBy>Dibyendu</cp:lastModifiedBy>
  <cp:revision>296</cp:revision>
  <dcterms:created xsi:type="dcterms:W3CDTF">2023-02-19T11:52:01Z</dcterms:created>
  <dcterms:modified xsi:type="dcterms:W3CDTF">2023-02-22T17:04:57Z</dcterms:modified>
</cp:coreProperties>
</file>