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65" r:id="rId5"/>
    <p:sldId id="264" r:id="rId6"/>
    <p:sldId id="263" r:id="rId7"/>
    <p:sldId id="262" r:id="rId8"/>
    <p:sldId id="261" r:id="rId9"/>
    <p:sldId id="260" r:id="rId10"/>
    <p:sldId id="259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byendu" initials="D" lastIdx="1" clrIdx="0">
    <p:extLst>
      <p:ext uri="{19B8F6BF-5375-455C-9EA6-DF929625EA0E}">
        <p15:presenceInfo xmlns:p15="http://schemas.microsoft.com/office/powerpoint/2012/main" userId="Dibyend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9900CC"/>
    <a:srgbClr val="333399"/>
    <a:srgbClr val="CCCC00"/>
    <a:srgbClr val="000066"/>
    <a:srgbClr val="FF9900"/>
    <a:srgbClr val="3366CC"/>
    <a:srgbClr val="993366"/>
    <a:srgbClr val="FFCCFF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641613-33BC-4F78-A7EB-5BC8ABF51D5A}" type="doc">
      <dgm:prSet loTypeId="urn:microsoft.com/office/officeart/2005/8/layout/vList3" loCatId="list" qsTypeId="urn:microsoft.com/office/officeart/2005/8/quickstyle/simple4" qsCatId="simple" csTypeId="urn:microsoft.com/office/officeart/2005/8/colors/accent0_2" csCatId="mainScheme" phldr="1"/>
      <dgm:spPr/>
    </dgm:pt>
    <dgm:pt modelId="{CDFD3A9B-234A-4096-824C-A82E7B262E1E}">
      <dgm:prSet phldrT="[Text]"/>
      <dgm:spPr/>
      <dgm:t>
        <a:bodyPr/>
        <a:lstStyle/>
        <a:p>
          <a:endParaRPr lang="en-IN" dirty="0"/>
        </a:p>
      </dgm:t>
    </dgm:pt>
    <dgm:pt modelId="{C1ECBF9F-E01C-4E88-8318-5CCA614BF07E}" type="parTrans" cxnId="{3F525AB9-255C-4CEB-8E0C-737A2A0FBF0F}">
      <dgm:prSet/>
      <dgm:spPr/>
      <dgm:t>
        <a:bodyPr/>
        <a:lstStyle/>
        <a:p>
          <a:endParaRPr lang="en-IN"/>
        </a:p>
      </dgm:t>
    </dgm:pt>
    <dgm:pt modelId="{5EC44AEE-BB45-46BA-9D74-E10219AF056A}" type="sibTrans" cxnId="{3F525AB9-255C-4CEB-8E0C-737A2A0FBF0F}">
      <dgm:prSet/>
      <dgm:spPr/>
      <dgm:t>
        <a:bodyPr/>
        <a:lstStyle/>
        <a:p>
          <a:endParaRPr lang="en-IN"/>
        </a:p>
      </dgm:t>
    </dgm:pt>
    <dgm:pt modelId="{41068C32-AA48-4DC3-8D2F-777FC34C0D9D}" type="pres">
      <dgm:prSet presAssocID="{E0641613-33BC-4F78-A7EB-5BC8ABF51D5A}" presName="linearFlow" presStyleCnt="0">
        <dgm:presLayoutVars>
          <dgm:dir/>
          <dgm:resizeHandles val="exact"/>
        </dgm:presLayoutVars>
      </dgm:prSet>
      <dgm:spPr/>
    </dgm:pt>
    <dgm:pt modelId="{DD25B6F4-C4C2-4020-83EF-EFD16459AD32}" type="pres">
      <dgm:prSet presAssocID="{CDFD3A9B-234A-4096-824C-A82E7B262E1E}" presName="composite" presStyleCnt="0"/>
      <dgm:spPr/>
    </dgm:pt>
    <dgm:pt modelId="{E1B50A71-C472-44DC-AE0D-6CE38B25271D}" type="pres">
      <dgm:prSet presAssocID="{CDFD3A9B-234A-4096-824C-A82E7B262E1E}" presName="imgShp" presStyleLbl="fgImgPlace1" presStyleIdx="0" presStyleCnt="1" custLinFactNeighborX="-10402" custLinFactNeighborY="441"/>
      <dgm:spPr>
        <a:blipFill rotWithShape="1">
          <a:blip xmlns:r="http://schemas.openxmlformats.org/officeDocument/2006/relationships" r:embed="rId1"/>
          <a:srcRect/>
          <a:stretch>
            <a:fillRect l="-21000" r="-21000"/>
          </a:stretch>
        </a:blipFill>
      </dgm:spPr>
    </dgm:pt>
    <dgm:pt modelId="{267F6AF1-745B-4569-A815-CB68CD983EE0}" type="pres">
      <dgm:prSet presAssocID="{CDFD3A9B-234A-4096-824C-A82E7B262E1E}" presName="txShp" presStyleLbl="node1" presStyleIdx="0" presStyleCnt="1">
        <dgm:presLayoutVars>
          <dgm:bulletEnabled val="1"/>
        </dgm:presLayoutVars>
      </dgm:prSet>
      <dgm:spPr/>
    </dgm:pt>
  </dgm:ptLst>
  <dgm:cxnLst>
    <dgm:cxn modelId="{0FDFF716-F4C3-4B7D-974D-2EFF9227B8C6}" type="presOf" srcId="{CDFD3A9B-234A-4096-824C-A82E7B262E1E}" destId="{267F6AF1-745B-4569-A815-CB68CD983EE0}" srcOrd="0" destOrd="0" presId="urn:microsoft.com/office/officeart/2005/8/layout/vList3"/>
    <dgm:cxn modelId="{3F525AB9-255C-4CEB-8E0C-737A2A0FBF0F}" srcId="{E0641613-33BC-4F78-A7EB-5BC8ABF51D5A}" destId="{CDFD3A9B-234A-4096-824C-A82E7B262E1E}" srcOrd="0" destOrd="0" parTransId="{C1ECBF9F-E01C-4E88-8318-5CCA614BF07E}" sibTransId="{5EC44AEE-BB45-46BA-9D74-E10219AF056A}"/>
    <dgm:cxn modelId="{99762BC8-C6AD-4596-983F-289F95A56069}" type="presOf" srcId="{E0641613-33BC-4F78-A7EB-5BC8ABF51D5A}" destId="{41068C32-AA48-4DC3-8D2F-777FC34C0D9D}" srcOrd="0" destOrd="0" presId="urn:microsoft.com/office/officeart/2005/8/layout/vList3"/>
    <dgm:cxn modelId="{9E58893F-CA5E-4726-9C65-139D6C5C67E3}" type="presParOf" srcId="{41068C32-AA48-4DC3-8D2F-777FC34C0D9D}" destId="{DD25B6F4-C4C2-4020-83EF-EFD16459AD32}" srcOrd="0" destOrd="0" presId="urn:microsoft.com/office/officeart/2005/8/layout/vList3"/>
    <dgm:cxn modelId="{9451E11D-27FC-4B35-96B0-9C1A7C00B210}" type="presParOf" srcId="{DD25B6F4-C4C2-4020-83EF-EFD16459AD32}" destId="{E1B50A71-C472-44DC-AE0D-6CE38B25271D}" srcOrd="0" destOrd="0" presId="urn:microsoft.com/office/officeart/2005/8/layout/vList3"/>
    <dgm:cxn modelId="{3B90411C-7350-4F90-ADCA-73302C4BB761}" type="presParOf" srcId="{DD25B6F4-C4C2-4020-83EF-EFD16459AD32}" destId="{267F6AF1-745B-4569-A815-CB68CD983EE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7F6AF1-745B-4569-A815-CB68CD983EE0}">
      <dsp:nvSpPr>
        <dsp:cNvPr id="0" name=""/>
        <dsp:cNvSpPr/>
      </dsp:nvSpPr>
      <dsp:spPr>
        <a:xfrm rot="10800000">
          <a:off x="3063240" y="1381698"/>
          <a:ext cx="8107680" cy="4084320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01072" tIns="247650" rIns="46228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500" kern="1200" dirty="0"/>
        </a:p>
      </dsp:txBody>
      <dsp:txXfrm rot="10800000">
        <a:off x="4084320" y="1381698"/>
        <a:ext cx="7086600" cy="4084320"/>
      </dsp:txXfrm>
    </dsp:sp>
    <dsp:sp modelId="{E1B50A71-C472-44DC-AE0D-6CE38B25271D}">
      <dsp:nvSpPr>
        <dsp:cNvPr id="0" name=""/>
        <dsp:cNvSpPr/>
      </dsp:nvSpPr>
      <dsp:spPr>
        <a:xfrm>
          <a:off x="596229" y="1399710"/>
          <a:ext cx="4084320" cy="4084320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 l="-21000" r="-21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8DE0F-63C4-B2A9-11FB-5A000E5E0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B9E9CF-3479-0508-2A83-E1C9448B59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A9BBE-1119-CFDF-796A-5BD965C39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001E9-5B03-4E11-A9E9-58AFCAC4EC96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612CB-89D0-66DF-8972-956D18954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368C1-BE8D-459C-666C-DB53C8AD0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906B-8736-451C-BF6D-FEB5D03A17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757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5FED0-9D52-E201-B692-7FE363AEE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C48785-E81D-6CF4-F74D-68E042A1C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29537-98A0-8B16-6CF3-FBBE361B0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001E9-5B03-4E11-A9E9-58AFCAC4EC96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C7D35-59FC-C9FE-68BA-521BC9D91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33E96-619D-173A-9FB8-055BC5078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906B-8736-451C-BF6D-FEB5D03A17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43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47BEDA-6808-AF8F-7D9C-D51F409328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D6DE63-9B13-83CC-28DF-CDEFDEFB7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CDC8A-D4B3-B1F6-6CFC-8239A2894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001E9-5B03-4E11-A9E9-58AFCAC4EC96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8F5D8-2A0C-2E13-88A5-5D4CCCA10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D77D3-D7A1-578B-9B79-82002D0E1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906B-8736-451C-BF6D-FEB5D03A17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546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85F91-21B8-BECD-5E79-DA607A8A0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E452E-C1ED-506A-7434-BC7E49BD5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CDAEE-DEF5-9284-314B-30BC4E8F3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001E9-5B03-4E11-A9E9-58AFCAC4EC96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840B9-D156-8391-063A-7FB9952A7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F0113-70B7-B169-8CE0-2CEE5C674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906B-8736-451C-BF6D-FEB5D03A17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845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16E81-A95B-5B33-D2E6-25140867A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C656B-64CF-2B8F-74E2-8D1293D0E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B264C-0145-A163-A977-4D325DDBE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001E9-5B03-4E11-A9E9-58AFCAC4EC96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A1EF0-3664-C206-68A1-B32398DCB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BEA02-D478-8A08-E89D-EA17023F6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906B-8736-451C-BF6D-FEB5D03A17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381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75204-5B57-700B-6C55-1454F8675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EC315-3F52-A682-42F6-2D4D0CA2F3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B4482E-6C45-D314-3102-4BAD06A82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F408B2-8001-3444-447E-F9C514EAC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001E9-5B03-4E11-A9E9-58AFCAC4EC96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3F7F5E-D761-0962-6FAD-DF56E8E7C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46A44E-0D76-9F4A-3640-1DB273491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906B-8736-451C-BF6D-FEB5D03A17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540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3A398-214D-F151-C368-6DDCBF219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DD013-77E3-6E6A-95B3-FE10EC5AB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561626-8A18-0584-EE15-568022EEE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0CFF4A-2F67-AE8A-2F82-BA88889790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AE1FD4-1007-FD08-9666-8A4C323490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5014C8-643D-EA08-F489-80341F6E8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001E9-5B03-4E11-A9E9-58AFCAC4EC96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558328-8CA3-D1E2-62B5-B63B92971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97FC40-F2DF-2B4E-49D7-6F376E35E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906B-8736-451C-BF6D-FEB5D03A17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358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E1548-EBE5-04EF-2286-582A60B36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BBEC90-53DC-EFE3-E630-D7DED0187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001E9-5B03-4E11-A9E9-58AFCAC4EC96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066153-550D-3E92-D7C8-D37CDC9C4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716AE9-4B1F-F1E8-DC96-816F70B6B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906B-8736-451C-BF6D-FEB5D03A17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544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B4CD35-F7E9-20FD-6170-179943AA6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001E9-5B03-4E11-A9E9-58AFCAC4EC96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573599-94D4-A2D7-4EBD-CD5EADE16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7E0342-6A0E-4F91-0C6C-D27B97AA7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906B-8736-451C-BF6D-FEB5D03A17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171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C9A55-63B4-3B07-4C6F-32449B741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49825-DD3B-CD58-6897-F666ABC2E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F7850B-2743-439F-CDFB-E5C84A860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F0699-4FC7-22E0-3C87-BEBE245DA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001E9-5B03-4E11-A9E9-58AFCAC4EC96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A2CE0-0BFD-014C-9836-1427B753C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65B6A-4D44-0093-41CB-913DB60BB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906B-8736-451C-BF6D-FEB5D03A17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804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97BF9-BAE5-E4DD-003E-525ACCEA7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E46640-1FBC-DDE3-8D95-9A76A7B1CC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AEDD04-BB3C-53F6-C716-7F9063BF6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E5363-1358-F6B6-1999-5A5030DBF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001E9-5B03-4E11-A9E9-58AFCAC4EC96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47544-EDD6-6FCC-715F-CC08DE742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599D15-A066-7A71-BE35-815E641D4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906B-8736-451C-BF6D-FEB5D03A17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990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150024-8D7E-AFB2-EE4A-443D8CCB5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FD2E7-E653-5A44-EA44-11A3225BE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35AFE-297E-66E3-9C66-3944BB95DF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001E9-5B03-4E11-A9E9-58AFCAC4EC96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64E86-78D7-C18F-E101-0FD83D34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5B482-A01C-2D4A-8B3F-6FADD1A643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1906B-8736-451C-BF6D-FEB5D03A17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90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B31F38E5-1E00-D84B-B324-D8A016215D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8745560"/>
              </p:ext>
            </p:extLst>
          </p:nvPr>
        </p:nvGraphicFramePr>
        <p:xfrm>
          <a:off x="0" y="-12879"/>
          <a:ext cx="12192000" cy="6847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ubtitle 2">
            <a:extLst>
              <a:ext uri="{FF2B5EF4-FFF2-40B4-BE49-F238E27FC236}">
                <a16:creationId xmlns:a16="http://schemas.microsoft.com/office/drawing/2014/main" id="{AE211F83-FE22-7A5D-D946-5F48CE53D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0945" y="3528810"/>
            <a:ext cx="4572000" cy="894613"/>
          </a:xfrm>
        </p:spPr>
        <p:txBody>
          <a:bodyPr>
            <a:noAutofit/>
          </a:bodyPr>
          <a:lstStyle/>
          <a:p>
            <a:pPr algn="l"/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Analysis Report</a:t>
            </a:r>
            <a:endParaRPr lang="en-IN" sz="54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B21DCE-5CD9-84C2-BCB7-5666BE5366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3083" y="116231"/>
            <a:ext cx="631390" cy="617865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89B479C8-B2C4-D565-0E29-08DE166F16D2}"/>
              </a:ext>
            </a:extLst>
          </p:cNvPr>
          <p:cNvSpPr txBox="1">
            <a:spLocks/>
          </p:cNvSpPr>
          <p:nvPr/>
        </p:nvSpPr>
        <p:spPr>
          <a:xfrm>
            <a:off x="5640945" y="2881883"/>
            <a:ext cx="3219719" cy="8946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5400" b="1" dirty="0">
                <a:solidFill>
                  <a:schemeClr val="accent1">
                    <a:lumMod val="50000"/>
                  </a:schemeClr>
                </a:solidFill>
              </a:rPr>
              <a:t>AtliQ Mart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911221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44A67501-56FB-4EAE-1F83-7F13F256B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50" y="3322749"/>
            <a:ext cx="6432999" cy="27781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B21DCE-5CD9-84C2-BCB7-5666BE5366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3083" y="116231"/>
            <a:ext cx="631390" cy="61786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5CA5ED1-5801-72F1-9AFB-0CDF2B5D28D5}"/>
              </a:ext>
            </a:extLst>
          </p:cNvPr>
          <p:cNvSpPr/>
          <p:nvPr/>
        </p:nvSpPr>
        <p:spPr>
          <a:xfrm>
            <a:off x="579550" y="425164"/>
            <a:ext cx="9350062" cy="617866"/>
          </a:xfrm>
          <a:prstGeom prst="rect">
            <a:avLst/>
          </a:prstGeom>
          <a:ln w="952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/>
              <a:t>Customer wise Analysis:</a:t>
            </a:r>
            <a:endParaRPr lang="en-IN" sz="3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5F2369-B09F-98B4-A538-62B4255AB52D}"/>
              </a:ext>
            </a:extLst>
          </p:cNvPr>
          <p:cNvSpPr/>
          <p:nvPr/>
        </p:nvSpPr>
        <p:spPr>
          <a:xfrm>
            <a:off x="579550" y="6100892"/>
            <a:ext cx="6432999" cy="33194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COCT by Customers</a:t>
            </a:r>
            <a:endParaRPr lang="en-IN" sz="1600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0E23656-31A0-4325-383B-5F6D05578E21}"/>
              </a:ext>
            </a:extLst>
          </p:cNvPr>
          <p:cNvGrpSpPr/>
          <p:nvPr/>
        </p:nvGrpSpPr>
        <p:grpSpPr>
          <a:xfrm>
            <a:off x="579550" y="1254335"/>
            <a:ext cx="3402983" cy="347730"/>
            <a:chOff x="7083384" y="1422722"/>
            <a:chExt cx="4285876" cy="347730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73F4B468-32EF-08B5-DF10-6EFD39302411}"/>
                </a:ext>
              </a:extLst>
            </p:cNvPr>
            <p:cNvGrpSpPr/>
            <p:nvPr/>
          </p:nvGrpSpPr>
          <p:grpSpPr>
            <a:xfrm>
              <a:off x="7083384" y="1422722"/>
              <a:ext cx="2142938" cy="347730"/>
              <a:chOff x="7083384" y="1422722"/>
              <a:chExt cx="2142938" cy="347730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048966-0621-BB8A-0ECC-2112DF1F8BC1}"/>
                  </a:ext>
                </a:extLst>
              </p:cNvPr>
              <p:cNvSpPr/>
              <p:nvPr/>
            </p:nvSpPr>
            <p:spPr>
              <a:xfrm>
                <a:off x="7083384" y="1422722"/>
                <a:ext cx="2142938" cy="34773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/>
                  <a:t>Avg. COCT</a:t>
                </a:r>
                <a:endParaRPr lang="en-IN" sz="1600" dirty="0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526298E0-4EBB-5A5F-D190-D1B11489B260}"/>
                  </a:ext>
                </a:extLst>
              </p:cNvPr>
              <p:cNvSpPr/>
              <p:nvPr/>
            </p:nvSpPr>
            <p:spPr>
              <a:xfrm>
                <a:off x="8251930" y="1422722"/>
                <a:ext cx="970583" cy="34773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600" dirty="0"/>
                  <a:t>2.42</a:t>
                </a:r>
                <a:endParaRPr lang="en-IN" sz="1600" dirty="0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A95D232-A6DB-22D9-FBBC-7BC2558B97F6}"/>
                </a:ext>
              </a:extLst>
            </p:cNvPr>
            <p:cNvGrpSpPr/>
            <p:nvPr/>
          </p:nvGrpSpPr>
          <p:grpSpPr>
            <a:xfrm>
              <a:off x="9226321" y="1422722"/>
              <a:ext cx="2142939" cy="347730"/>
              <a:chOff x="9226321" y="1422722"/>
              <a:chExt cx="2142939" cy="347730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32C2B4D-075B-DA6F-621F-BA52A9767695}"/>
                  </a:ext>
                </a:extLst>
              </p:cNvPr>
              <p:cNvSpPr/>
              <p:nvPr/>
            </p:nvSpPr>
            <p:spPr>
              <a:xfrm>
                <a:off x="9226321" y="1422722"/>
                <a:ext cx="2142939" cy="347730"/>
              </a:xfrm>
              <a:prstGeom prst="rect">
                <a:avLst/>
              </a:prstGeom>
              <a:solidFill>
                <a:srgbClr val="66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/>
                  <a:t>Avg. Delay</a:t>
                </a:r>
                <a:endParaRPr lang="en-IN" sz="1600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1057BA5C-D5C0-766C-AF4B-0B126BFEBB0A}"/>
                  </a:ext>
                </a:extLst>
              </p:cNvPr>
              <p:cNvSpPr/>
              <p:nvPr/>
            </p:nvSpPr>
            <p:spPr>
              <a:xfrm>
                <a:off x="10275009" y="1422722"/>
                <a:ext cx="1090443" cy="34773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600" dirty="0"/>
                  <a:t>0.42</a:t>
                </a:r>
                <a:endParaRPr lang="en-IN" sz="1600" dirty="0"/>
              </a:p>
            </p:txBody>
          </p:sp>
        </p:grp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60C4D4BC-088E-5331-F865-5A593475341D}"/>
              </a:ext>
            </a:extLst>
          </p:cNvPr>
          <p:cNvSpPr/>
          <p:nvPr/>
        </p:nvSpPr>
        <p:spPr>
          <a:xfrm>
            <a:off x="7362750" y="1184070"/>
            <a:ext cx="3970333" cy="524876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Insights:</a:t>
            </a:r>
            <a:endParaRPr lang="en-US" dirty="0"/>
          </a:p>
          <a:p>
            <a:endParaRPr lang="en-US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50" dirty="0"/>
              <a:t>Average Customer Order Cycle Time (COCT) is 2.24.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55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50" dirty="0"/>
              <a:t>Average Delivery Delayed from promised date is 0.42.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55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50" dirty="0"/>
              <a:t>Your maximum COCT is 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50" dirty="0"/>
              <a:t>Total Delivered Quantity: </a:t>
            </a:r>
            <a:r>
              <a:rPr lang="en-US" sz="1550" b="1" dirty="0"/>
              <a:t>12.97M</a:t>
            </a:r>
            <a:r>
              <a:rPr lang="en-US" sz="155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5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50" dirty="0"/>
          </a:p>
          <a:p>
            <a:endParaRPr lang="en-US" sz="1550" dirty="0"/>
          </a:p>
          <a:p>
            <a:endParaRPr lang="en-US" sz="1550" dirty="0"/>
          </a:p>
          <a:p>
            <a:endParaRPr lang="en-US" sz="1550" dirty="0"/>
          </a:p>
          <a:p>
            <a:endParaRPr lang="en-US" sz="1550" dirty="0"/>
          </a:p>
          <a:p>
            <a:r>
              <a:rPr lang="en-US" b="1" dirty="0"/>
              <a:t>Feedback:</a:t>
            </a:r>
          </a:p>
          <a:p>
            <a:r>
              <a:rPr lang="en-US" sz="1550" dirty="0"/>
              <a:t>So, basically you need to improve your COCT, so that it can give you better satisfaction to your customers.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2AA01E8-2F74-6C6B-7989-35EB718B64E7}"/>
              </a:ext>
            </a:extLst>
          </p:cNvPr>
          <p:cNvGrpSpPr/>
          <p:nvPr/>
        </p:nvGrpSpPr>
        <p:grpSpPr>
          <a:xfrm>
            <a:off x="579551" y="1690040"/>
            <a:ext cx="6447505" cy="1320221"/>
            <a:chOff x="579551" y="1690040"/>
            <a:chExt cx="6447505" cy="1320221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F977933-9887-B365-92F2-25562FE002A1}"/>
                </a:ext>
              </a:extLst>
            </p:cNvPr>
            <p:cNvSpPr/>
            <p:nvPr/>
          </p:nvSpPr>
          <p:spPr>
            <a:xfrm>
              <a:off x="1485042" y="1690040"/>
              <a:ext cx="5542013" cy="34773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COCT</a:t>
              </a:r>
              <a:endParaRPr lang="en-IN" sz="1600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19C4DEF-B40F-511C-D340-685FD332C10B}"/>
                </a:ext>
              </a:extLst>
            </p:cNvPr>
            <p:cNvSpPr/>
            <p:nvPr/>
          </p:nvSpPr>
          <p:spPr>
            <a:xfrm>
              <a:off x="579551" y="2372579"/>
              <a:ext cx="905492" cy="637682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Delivered Quantity</a:t>
              </a:r>
              <a:endParaRPr lang="en-IN" sz="1400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D38A667-287A-FC59-8F16-705930EF9459}"/>
                </a:ext>
              </a:extLst>
            </p:cNvPr>
            <p:cNvSpPr/>
            <p:nvPr/>
          </p:nvSpPr>
          <p:spPr>
            <a:xfrm>
              <a:off x="1485043" y="2037770"/>
              <a:ext cx="792975" cy="34773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0</a:t>
              </a:r>
              <a:endParaRPr lang="en-IN" sz="1600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157F404-F7F4-A1CA-61F5-AF3F15004F1B}"/>
                </a:ext>
              </a:extLst>
            </p:cNvPr>
            <p:cNvSpPr/>
            <p:nvPr/>
          </p:nvSpPr>
          <p:spPr>
            <a:xfrm>
              <a:off x="2277479" y="2037770"/>
              <a:ext cx="792975" cy="347730"/>
            </a:xfrm>
            <a:prstGeom prst="rect">
              <a:avLst/>
            </a:prstGeom>
            <a:solidFill>
              <a:srgbClr val="CC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</a:t>
              </a:r>
              <a:endParaRPr lang="en-IN" sz="1600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3EAC7D3-4BF5-3351-4223-B8DDF835B48B}"/>
                </a:ext>
              </a:extLst>
            </p:cNvPr>
            <p:cNvSpPr/>
            <p:nvPr/>
          </p:nvSpPr>
          <p:spPr>
            <a:xfrm>
              <a:off x="3070454" y="2037770"/>
              <a:ext cx="792975" cy="34773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2</a:t>
              </a:r>
              <a:endParaRPr lang="en-IN" sz="1600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D7D4C63-CCAE-B9D1-17FC-54FF81E7CABE}"/>
                </a:ext>
              </a:extLst>
            </p:cNvPr>
            <p:cNvSpPr/>
            <p:nvPr/>
          </p:nvSpPr>
          <p:spPr>
            <a:xfrm>
              <a:off x="3863429" y="2037770"/>
              <a:ext cx="792975" cy="34773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</a:t>
              </a:r>
              <a:endParaRPr lang="en-IN" sz="1600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785F86B-00C5-6CB3-6F8C-5A9A2D3851EB}"/>
                </a:ext>
              </a:extLst>
            </p:cNvPr>
            <p:cNvSpPr/>
            <p:nvPr/>
          </p:nvSpPr>
          <p:spPr>
            <a:xfrm>
              <a:off x="4652926" y="2037770"/>
              <a:ext cx="792975" cy="347730"/>
            </a:xfrm>
            <a:prstGeom prst="rect">
              <a:avLst/>
            </a:prstGeom>
            <a:solidFill>
              <a:srgbClr val="33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4</a:t>
              </a:r>
              <a:endParaRPr lang="en-IN" sz="1600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B3792FD-7D02-332B-D8C3-6779E0A1AFF5}"/>
                </a:ext>
              </a:extLst>
            </p:cNvPr>
            <p:cNvSpPr/>
            <p:nvPr/>
          </p:nvSpPr>
          <p:spPr>
            <a:xfrm>
              <a:off x="5441106" y="2037770"/>
              <a:ext cx="792975" cy="347730"/>
            </a:xfrm>
            <a:prstGeom prst="rect">
              <a:avLst/>
            </a:prstGeom>
            <a:solidFill>
              <a:srgbClr val="99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5</a:t>
              </a:r>
              <a:endParaRPr lang="en-IN" sz="1600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CF4810B-21C8-0511-F558-C5E50F2EA7CB}"/>
                </a:ext>
              </a:extLst>
            </p:cNvPr>
            <p:cNvSpPr/>
            <p:nvPr/>
          </p:nvSpPr>
          <p:spPr>
            <a:xfrm>
              <a:off x="6234081" y="2037770"/>
              <a:ext cx="792975" cy="34773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6</a:t>
              </a:r>
              <a:endParaRPr lang="en-IN" sz="1600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1A44506-2B55-B12A-7566-9BEA260C7D8A}"/>
                </a:ext>
              </a:extLst>
            </p:cNvPr>
            <p:cNvSpPr/>
            <p:nvPr/>
          </p:nvSpPr>
          <p:spPr>
            <a:xfrm>
              <a:off x="1484503" y="2372579"/>
              <a:ext cx="792975" cy="629565"/>
            </a:xfrm>
            <a:prstGeom prst="rect">
              <a:avLst/>
            </a:prstGeom>
            <a:solidFill>
              <a:srgbClr val="80808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255.66k</a:t>
              </a:r>
              <a:endParaRPr lang="en-IN" sz="1400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3835929-27EF-715B-CD73-535D8BF317AB}"/>
                </a:ext>
              </a:extLst>
            </p:cNvPr>
            <p:cNvSpPr/>
            <p:nvPr/>
          </p:nvSpPr>
          <p:spPr>
            <a:xfrm>
              <a:off x="2276279" y="2372579"/>
              <a:ext cx="792975" cy="629565"/>
            </a:xfrm>
            <a:prstGeom prst="rect">
              <a:avLst/>
            </a:prstGeom>
            <a:solidFill>
              <a:srgbClr val="80808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3.10M</a:t>
              </a:r>
              <a:endParaRPr lang="en-IN" sz="1400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A173303-D8B4-4250-A3F2-37F2ACA32DCB}"/>
                </a:ext>
              </a:extLst>
            </p:cNvPr>
            <p:cNvSpPr/>
            <p:nvPr/>
          </p:nvSpPr>
          <p:spPr>
            <a:xfrm>
              <a:off x="3068714" y="2372579"/>
              <a:ext cx="792975" cy="629565"/>
            </a:xfrm>
            <a:prstGeom prst="rect">
              <a:avLst/>
            </a:prstGeom>
            <a:solidFill>
              <a:srgbClr val="80808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3.70M</a:t>
              </a:r>
              <a:endParaRPr lang="en-IN" sz="1400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6632498-6535-C5DF-6151-B928E6CD57D9}"/>
                </a:ext>
              </a:extLst>
            </p:cNvPr>
            <p:cNvSpPr/>
            <p:nvPr/>
          </p:nvSpPr>
          <p:spPr>
            <a:xfrm>
              <a:off x="3859949" y="2372579"/>
              <a:ext cx="792975" cy="629565"/>
            </a:xfrm>
            <a:prstGeom prst="rect">
              <a:avLst/>
            </a:prstGeom>
            <a:solidFill>
              <a:srgbClr val="80808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3.82M</a:t>
              </a:r>
              <a:endParaRPr lang="en-IN" sz="1400" dirty="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51E3B592-E3C5-AA70-30A2-E11D966B6B09}"/>
                </a:ext>
              </a:extLst>
            </p:cNvPr>
            <p:cNvSpPr/>
            <p:nvPr/>
          </p:nvSpPr>
          <p:spPr>
            <a:xfrm>
              <a:off x="4644651" y="2372579"/>
              <a:ext cx="792975" cy="629565"/>
            </a:xfrm>
            <a:prstGeom prst="rect">
              <a:avLst/>
            </a:prstGeom>
            <a:solidFill>
              <a:srgbClr val="80808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1.23M</a:t>
              </a:r>
              <a:endParaRPr lang="en-IN" sz="1400" dirty="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EC9F775-A700-4E45-E97B-B8E619D6AD65}"/>
                </a:ext>
              </a:extLst>
            </p:cNvPr>
            <p:cNvSpPr/>
            <p:nvPr/>
          </p:nvSpPr>
          <p:spPr>
            <a:xfrm>
              <a:off x="5434146" y="2372579"/>
              <a:ext cx="792975" cy="629565"/>
            </a:xfrm>
            <a:prstGeom prst="rect">
              <a:avLst/>
            </a:prstGeom>
            <a:solidFill>
              <a:srgbClr val="80808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622.5k</a:t>
              </a:r>
              <a:endParaRPr lang="en-IN" sz="1400" dirty="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0E99E89-9CEC-C59B-81EB-11E15CAC5CF4}"/>
                </a:ext>
              </a:extLst>
            </p:cNvPr>
            <p:cNvSpPr/>
            <p:nvPr/>
          </p:nvSpPr>
          <p:spPr>
            <a:xfrm>
              <a:off x="6222328" y="2372579"/>
              <a:ext cx="796455" cy="629565"/>
            </a:xfrm>
            <a:prstGeom prst="rect">
              <a:avLst/>
            </a:prstGeom>
            <a:solidFill>
              <a:srgbClr val="80808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232.3k</a:t>
              </a:r>
              <a:endParaRPr lang="en-IN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61091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7F48383-69C3-48EB-55F9-45967BAFF0F3}"/>
              </a:ext>
            </a:extLst>
          </p:cNvPr>
          <p:cNvGrpSpPr/>
          <p:nvPr/>
        </p:nvGrpSpPr>
        <p:grpSpPr>
          <a:xfrm>
            <a:off x="0" y="0"/>
            <a:ext cx="12192000" cy="6869906"/>
            <a:chOff x="0" y="0"/>
            <a:chExt cx="12192000" cy="686990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0A491C6-6F6D-DBB9-F9AD-34A58BCB0E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69906"/>
            </a:xfrm>
            <a:prstGeom prst="rect">
              <a:avLst/>
            </a:prstGeom>
            <a:effectLst/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80F8554-1524-380F-DEBF-4A332D8CB78E}"/>
                </a:ext>
              </a:extLst>
            </p:cNvPr>
            <p:cNvSpPr/>
            <p:nvPr/>
          </p:nvSpPr>
          <p:spPr>
            <a:xfrm>
              <a:off x="7997780" y="6207616"/>
              <a:ext cx="4194220" cy="6503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>
                  <a:solidFill>
                    <a:schemeClr val="accent1">
                      <a:lumMod val="50000"/>
                    </a:schemeClr>
                  </a:solidFill>
                </a:rPr>
                <a:t>- by Dibyendu Biswas</a:t>
              </a:r>
              <a:endParaRPr lang="en-IN" sz="3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2823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B21DCE-5CD9-84C2-BCB7-5666BE536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3083" y="116231"/>
            <a:ext cx="631390" cy="61786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A68FAEC-41D0-A663-F593-CA3A9DFAEA95}"/>
              </a:ext>
            </a:extLst>
          </p:cNvPr>
          <p:cNvSpPr/>
          <p:nvPr/>
        </p:nvSpPr>
        <p:spPr>
          <a:xfrm>
            <a:off x="579550" y="425164"/>
            <a:ext cx="9350062" cy="617866"/>
          </a:xfrm>
          <a:prstGeom prst="rect">
            <a:avLst/>
          </a:prstGeom>
          <a:ln w="952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/>
              <a:t>Contents:</a:t>
            </a:r>
            <a:endParaRPr lang="en-IN" sz="3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91CDC6-363F-EF46-9BB0-BDD657F68793}"/>
              </a:ext>
            </a:extLst>
          </p:cNvPr>
          <p:cNvSpPr/>
          <p:nvPr/>
        </p:nvSpPr>
        <p:spPr>
          <a:xfrm>
            <a:off x="579551" y="1234384"/>
            <a:ext cx="5318973" cy="4870202"/>
          </a:xfrm>
          <a:prstGeom prst="rect">
            <a:avLst/>
          </a:prstGeom>
          <a:ln w="952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Introduction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At a Glance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Order wise Analysis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Customer wise Analysis</a:t>
            </a:r>
          </a:p>
          <a:p>
            <a:pPr algn="just"/>
            <a:endParaRPr lang="en-US" sz="2400" dirty="0">
              <a:latin typeface="+mj-lt"/>
            </a:endParaRPr>
          </a:p>
          <a:p>
            <a:pPr algn="just"/>
            <a:endParaRPr lang="en-US" sz="2400" dirty="0">
              <a:latin typeface="+mj-lt"/>
            </a:endParaRPr>
          </a:p>
          <a:p>
            <a:pPr algn="just"/>
            <a:endParaRPr lang="en-US" sz="2400" dirty="0">
              <a:latin typeface="+mj-lt"/>
            </a:endParaRPr>
          </a:p>
          <a:p>
            <a:pPr algn="just"/>
            <a:endParaRPr lang="en-US" sz="2400" dirty="0">
              <a:latin typeface="+mj-lt"/>
            </a:endParaRPr>
          </a:p>
          <a:p>
            <a:pPr algn="just"/>
            <a:endParaRPr lang="en-US" sz="2400" dirty="0">
              <a:latin typeface="+mj-lt"/>
            </a:endParaRPr>
          </a:p>
          <a:p>
            <a:pPr algn="just"/>
            <a:endParaRPr lang="en-US" sz="2400" dirty="0">
              <a:latin typeface="+mj-lt"/>
            </a:endParaRPr>
          </a:p>
          <a:p>
            <a:pPr lvl="1" algn="just"/>
            <a:endParaRPr lang="en-US" sz="2400" dirty="0">
              <a:latin typeface="+mj-lt"/>
            </a:endParaRPr>
          </a:p>
          <a:p>
            <a:pPr lvl="1" algn="just"/>
            <a:endParaRPr lang="en-US" sz="2400" dirty="0">
              <a:latin typeface="+mj-lt"/>
            </a:endParaRPr>
          </a:p>
          <a:p>
            <a:pPr lvl="1" algn="just"/>
            <a:endParaRPr lang="en-IN" sz="2400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41166D-8A05-11C6-3722-10FAEB3FF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1670" y="1099249"/>
            <a:ext cx="7321413" cy="533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463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B21DCE-5CD9-84C2-BCB7-5666BE536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3083" y="116231"/>
            <a:ext cx="631390" cy="61786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A68FAEC-41D0-A663-F593-CA3A9DFAEA95}"/>
              </a:ext>
            </a:extLst>
          </p:cNvPr>
          <p:cNvSpPr/>
          <p:nvPr/>
        </p:nvSpPr>
        <p:spPr>
          <a:xfrm>
            <a:off x="579550" y="425164"/>
            <a:ext cx="9350062" cy="617866"/>
          </a:xfrm>
          <a:prstGeom prst="rect">
            <a:avLst/>
          </a:prstGeom>
          <a:ln w="952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/>
              <a:t>Introduction</a:t>
            </a:r>
            <a:endParaRPr lang="en-IN" sz="3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826059-FFD7-F57D-CB9C-297D2A2239B3}"/>
              </a:ext>
            </a:extLst>
          </p:cNvPr>
          <p:cNvSpPr/>
          <p:nvPr/>
        </p:nvSpPr>
        <p:spPr>
          <a:xfrm>
            <a:off x="579551" y="1234385"/>
            <a:ext cx="5847008" cy="4780049"/>
          </a:xfrm>
          <a:prstGeom prst="rect">
            <a:avLst/>
          </a:prstGeom>
          <a:ln w="952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400" dirty="0">
                <a:latin typeface="+mj-lt"/>
              </a:rPr>
              <a:t>AtliQ Mart is a growing FMCG manufacturer, headquartered in Gujarat, India. It is currently operational in three cities Surat, Ahmedabad and Vadodara.</a:t>
            </a:r>
          </a:p>
          <a:p>
            <a:pPr algn="just"/>
            <a:endParaRPr lang="en-US" sz="2400" dirty="0">
              <a:latin typeface="+mj-lt"/>
            </a:endParaRPr>
          </a:p>
          <a:p>
            <a:pPr algn="just"/>
            <a:r>
              <a:rPr lang="en-US" sz="2400" dirty="0">
                <a:latin typeface="+mj-lt"/>
              </a:rPr>
              <a:t>AtliQ Mart is currently facing a problem where a few key customers did not extend their annual contracts due to service issues. This reports helps to better clarity to understand why customer did not extend their annual contract.</a:t>
            </a:r>
          </a:p>
          <a:p>
            <a:pPr algn="just"/>
            <a:endParaRPr lang="en-US" sz="2400" dirty="0">
              <a:latin typeface="+mj-lt"/>
            </a:endParaRPr>
          </a:p>
          <a:p>
            <a:pPr algn="just"/>
            <a:endParaRPr lang="en-IN" sz="2400" dirty="0">
              <a:latin typeface="+mj-l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EB83768-3CB0-C824-08EF-525FD54421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300" b="4981"/>
          <a:stretch/>
        </p:blipFill>
        <p:spPr>
          <a:xfrm>
            <a:off x="6426559" y="1516647"/>
            <a:ext cx="4912517" cy="381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826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B21DCE-5CD9-84C2-BCB7-5666BE536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3083" y="116231"/>
            <a:ext cx="631390" cy="61786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A68FAEC-41D0-A663-F593-CA3A9DFAEA95}"/>
              </a:ext>
            </a:extLst>
          </p:cNvPr>
          <p:cNvSpPr/>
          <p:nvPr/>
        </p:nvSpPr>
        <p:spPr>
          <a:xfrm>
            <a:off x="579550" y="425164"/>
            <a:ext cx="9350062" cy="617866"/>
          </a:xfrm>
          <a:prstGeom prst="rect">
            <a:avLst/>
          </a:prstGeom>
          <a:ln w="952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/>
              <a:t>At a Glance:</a:t>
            </a:r>
            <a:endParaRPr lang="en-IN" sz="36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3D238A8-53D6-C895-4BDC-6FD7FCC826D9}"/>
              </a:ext>
            </a:extLst>
          </p:cNvPr>
          <p:cNvGrpSpPr/>
          <p:nvPr/>
        </p:nvGrpSpPr>
        <p:grpSpPr>
          <a:xfrm>
            <a:off x="576165" y="3288946"/>
            <a:ext cx="3991869" cy="695461"/>
            <a:chOff x="4735131" y="4009797"/>
            <a:chExt cx="4056845" cy="695461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E62CED5-4954-3A7C-1134-F1D26690CB53}"/>
                </a:ext>
              </a:extLst>
            </p:cNvPr>
            <p:cNvGrpSpPr/>
            <p:nvPr/>
          </p:nvGrpSpPr>
          <p:grpSpPr>
            <a:xfrm>
              <a:off x="4735132" y="4009797"/>
              <a:ext cx="2618706" cy="347730"/>
              <a:chOff x="4735132" y="4009797"/>
              <a:chExt cx="2618706" cy="34773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0B75F73-DE83-A9D3-9278-BDDC93F5BD29}"/>
                  </a:ext>
                </a:extLst>
              </p:cNvPr>
              <p:cNvSpPr/>
              <p:nvPr/>
            </p:nvSpPr>
            <p:spPr>
              <a:xfrm>
                <a:off x="4735132" y="4009797"/>
                <a:ext cx="2618706" cy="34773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/>
                  <a:t>LIFR %</a:t>
                </a:r>
                <a:endParaRPr lang="en-IN" sz="1600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8F3CBF4-A157-D1B3-DD69-90AF55E5A57B}"/>
                  </a:ext>
                </a:extLst>
              </p:cNvPr>
              <p:cNvSpPr/>
              <p:nvPr/>
            </p:nvSpPr>
            <p:spPr>
              <a:xfrm>
                <a:off x="5931004" y="4009797"/>
                <a:ext cx="1422834" cy="34773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600" dirty="0"/>
                  <a:t>66.02 %</a:t>
                </a:r>
                <a:endParaRPr lang="en-IN" sz="1600" dirty="0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158AA0A-C4E3-9441-4F04-E9ED7EEF778C}"/>
                </a:ext>
              </a:extLst>
            </p:cNvPr>
            <p:cNvGrpSpPr/>
            <p:nvPr/>
          </p:nvGrpSpPr>
          <p:grpSpPr>
            <a:xfrm>
              <a:off x="4735131" y="4357527"/>
              <a:ext cx="4056845" cy="347731"/>
              <a:chOff x="4735131" y="4357527"/>
              <a:chExt cx="4056845" cy="347731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07AC698-A004-02EE-75D0-69A79A4F3813}"/>
                  </a:ext>
                </a:extLst>
              </p:cNvPr>
              <p:cNvSpPr/>
              <p:nvPr/>
            </p:nvSpPr>
            <p:spPr>
              <a:xfrm>
                <a:off x="4735131" y="4357527"/>
                <a:ext cx="4056845" cy="347730"/>
              </a:xfrm>
              <a:prstGeom prst="rect">
                <a:avLst/>
              </a:prstGeom>
              <a:solidFill>
                <a:srgbClr val="5F2E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/>
                  <a:t>Order Lines</a:t>
                </a:r>
                <a:endParaRPr lang="en-IN" sz="1600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5AA71AA-62B6-6E58-772C-E79DA5A441EB}"/>
                  </a:ext>
                </a:extLst>
              </p:cNvPr>
              <p:cNvSpPr/>
              <p:nvPr/>
            </p:nvSpPr>
            <p:spPr>
              <a:xfrm>
                <a:off x="7575337" y="4357527"/>
                <a:ext cx="1216639" cy="3477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600" dirty="0"/>
                  <a:t>57k</a:t>
                </a:r>
                <a:endParaRPr lang="en-IN" sz="1600" dirty="0"/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916E8B2-CF75-8AE8-7423-881F84DA72F5}"/>
              </a:ext>
            </a:extLst>
          </p:cNvPr>
          <p:cNvGrpSpPr/>
          <p:nvPr/>
        </p:nvGrpSpPr>
        <p:grpSpPr>
          <a:xfrm>
            <a:off x="573771" y="1734029"/>
            <a:ext cx="5318975" cy="1416679"/>
            <a:chOff x="882202" y="1926095"/>
            <a:chExt cx="5318975" cy="1416679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7971B30-2BE3-59F6-ADC1-36771356E65F}"/>
                </a:ext>
              </a:extLst>
            </p:cNvPr>
            <p:cNvGrpSpPr/>
            <p:nvPr/>
          </p:nvGrpSpPr>
          <p:grpSpPr>
            <a:xfrm>
              <a:off x="882202" y="2273825"/>
              <a:ext cx="5318975" cy="1068949"/>
              <a:chOff x="5241700" y="3631841"/>
              <a:chExt cx="5318975" cy="1068949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53D2F47A-C4ED-0400-187C-D650F82FD321}"/>
                  </a:ext>
                </a:extLst>
              </p:cNvPr>
              <p:cNvGrpSpPr/>
              <p:nvPr/>
            </p:nvGrpSpPr>
            <p:grpSpPr>
              <a:xfrm>
                <a:off x="5241700" y="3631841"/>
                <a:ext cx="3618965" cy="721218"/>
                <a:chOff x="5241700" y="3631841"/>
                <a:chExt cx="3618965" cy="721218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59561840-2A7F-4A69-F143-3341A8B87F60}"/>
                    </a:ext>
                  </a:extLst>
                </p:cNvPr>
                <p:cNvSpPr/>
                <p:nvPr/>
              </p:nvSpPr>
              <p:spPr>
                <a:xfrm>
                  <a:off x="5241700" y="3631841"/>
                  <a:ext cx="3618965" cy="721218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600" dirty="0"/>
                    <a:t>Delivered Quantity</a:t>
                  </a:r>
                  <a:endParaRPr lang="en-IN" sz="1600" dirty="0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908E36BD-6EA7-8C16-A910-C8B0FDEF4FAB}"/>
                    </a:ext>
                  </a:extLst>
                </p:cNvPr>
                <p:cNvSpPr/>
                <p:nvPr/>
              </p:nvSpPr>
              <p:spPr>
                <a:xfrm>
                  <a:off x="8036417" y="4061833"/>
                  <a:ext cx="824248" cy="29122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600" dirty="0"/>
                    <a:t>12.97M</a:t>
                  </a:r>
                  <a:endParaRPr lang="en-IN" sz="1600" dirty="0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899E985A-D545-EE61-CA88-3E53D309A587}"/>
                  </a:ext>
                </a:extLst>
              </p:cNvPr>
              <p:cNvGrpSpPr/>
              <p:nvPr/>
            </p:nvGrpSpPr>
            <p:grpSpPr>
              <a:xfrm>
                <a:off x="5241700" y="4353060"/>
                <a:ext cx="5318975" cy="347730"/>
                <a:chOff x="5241700" y="4353060"/>
                <a:chExt cx="5318975" cy="347730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ACABAD51-3345-EFE2-A820-D5E1C444FE76}"/>
                    </a:ext>
                  </a:extLst>
                </p:cNvPr>
                <p:cNvSpPr/>
                <p:nvPr/>
              </p:nvSpPr>
              <p:spPr>
                <a:xfrm>
                  <a:off x="5241700" y="4353060"/>
                  <a:ext cx="5318975" cy="34773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600" dirty="0"/>
                    <a:t>Ordered Quantity</a:t>
                  </a:r>
                  <a:endParaRPr lang="en-IN" sz="1600" dirty="0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8E6F044-E92A-938E-EB6F-EA4E721A11F4}"/>
                    </a:ext>
                  </a:extLst>
                </p:cNvPr>
                <p:cNvSpPr/>
                <p:nvPr/>
              </p:nvSpPr>
              <p:spPr>
                <a:xfrm>
                  <a:off x="9736427" y="4404574"/>
                  <a:ext cx="824248" cy="29122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600" dirty="0"/>
                    <a:t>13.43M</a:t>
                  </a:r>
                  <a:endParaRPr lang="en-IN" sz="1600" dirty="0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28A3E671-3E03-E84E-86BA-7EEE59D2F7F2}"/>
                  </a:ext>
                </a:extLst>
              </p:cNvPr>
              <p:cNvGrpSpPr/>
              <p:nvPr/>
            </p:nvGrpSpPr>
            <p:grpSpPr>
              <a:xfrm>
                <a:off x="8860665" y="3631842"/>
                <a:ext cx="1700010" cy="721217"/>
                <a:chOff x="8860665" y="3631842"/>
                <a:chExt cx="1700010" cy="721217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FE708B3E-CA1C-0507-4EA4-762AEF7D1327}"/>
                    </a:ext>
                  </a:extLst>
                </p:cNvPr>
                <p:cNvSpPr/>
                <p:nvPr/>
              </p:nvSpPr>
              <p:spPr>
                <a:xfrm>
                  <a:off x="8860665" y="3631842"/>
                  <a:ext cx="1700010" cy="721217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600" dirty="0"/>
                    <a:t>Undelivered Quantity</a:t>
                  </a:r>
                  <a:endParaRPr lang="en-IN" sz="1600" dirty="0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E38EFC20-05A1-C0E0-BA07-7672D56FC9BE}"/>
                    </a:ext>
                  </a:extLst>
                </p:cNvPr>
                <p:cNvSpPr/>
                <p:nvPr/>
              </p:nvSpPr>
              <p:spPr>
                <a:xfrm>
                  <a:off x="9813699" y="4056844"/>
                  <a:ext cx="746975" cy="29122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600" dirty="0"/>
                    <a:t>457.8k</a:t>
                  </a:r>
                  <a:endParaRPr lang="en-IN" sz="1600" dirty="0"/>
                </a:p>
              </p:txBody>
            </p:sp>
          </p:grp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BAC4BAC-1E55-AD2B-7BAB-8FF48628C6DC}"/>
                </a:ext>
              </a:extLst>
            </p:cNvPr>
            <p:cNvGrpSpPr/>
            <p:nvPr/>
          </p:nvGrpSpPr>
          <p:grpSpPr>
            <a:xfrm>
              <a:off x="882202" y="1926095"/>
              <a:ext cx="5213798" cy="347730"/>
              <a:chOff x="882202" y="1926095"/>
              <a:chExt cx="5213798" cy="34773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70C7F53-2083-72DB-5A70-D9171AA29BF4}"/>
                  </a:ext>
                </a:extLst>
              </p:cNvPr>
              <p:cNvSpPr/>
              <p:nvPr/>
            </p:nvSpPr>
            <p:spPr>
              <a:xfrm>
                <a:off x="882202" y="1926095"/>
                <a:ext cx="5213798" cy="34773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/>
                  <a:t>VOFR %</a:t>
                </a:r>
                <a:endParaRPr lang="en-IN" sz="1600" dirty="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2CC6E87-FAE5-8F23-E9A5-DA10C9211FF3}"/>
                  </a:ext>
                </a:extLst>
              </p:cNvPr>
              <p:cNvSpPr/>
              <p:nvPr/>
            </p:nvSpPr>
            <p:spPr>
              <a:xfrm>
                <a:off x="5192322" y="1926095"/>
                <a:ext cx="903678" cy="34274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600" dirty="0"/>
                  <a:t>99.59 %</a:t>
                </a:r>
                <a:endParaRPr lang="en-IN" sz="1600" dirty="0"/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47A7ABD-31A2-CBEA-C507-307F8190881E}"/>
              </a:ext>
            </a:extLst>
          </p:cNvPr>
          <p:cNvGrpSpPr/>
          <p:nvPr/>
        </p:nvGrpSpPr>
        <p:grpSpPr>
          <a:xfrm>
            <a:off x="573770" y="4923711"/>
            <a:ext cx="2794718" cy="695460"/>
            <a:chOff x="7083383" y="2733540"/>
            <a:chExt cx="3097369" cy="695460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2B8641A-5690-1DC4-9D4F-08CB6FA62AED}"/>
                </a:ext>
              </a:extLst>
            </p:cNvPr>
            <p:cNvGrpSpPr/>
            <p:nvPr/>
          </p:nvGrpSpPr>
          <p:grpSpPr>
            <a:xfrm>
              <a:off x="7083383" y="3078678"/>
              <a:ext cx="3097369" cy="350322"/>
              <a:chOff x="7083383" y="3078678"/>
              <a:chExt cx="3097369" cy="350322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54051DF-0168-E72D-CC82-58AD90AD672F}"/>
                  </a:ext>
                </a:extLst>
              </p:cNvPr>
              <p:cNvSpPr/>
              <p:nvPr/>
            </p:nvSpPr>
            <p:spPr>
              <a:xfrm>
                <a:off x="7083383" y="3081270"/>
                <a:ext cx="3097369" cy="34773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/>
                  <a:t>OT % Target</a:t>
                </a:r>
                <a:endParaRPr lang="en-IN" sz="1600" dirty="0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E6C1519-4578-163C-E0A4-AB7CB4F772F7}"/>
                  </a:ext>
                </a:extLst>
              </p:cNvPr>
              <p:cNvSpPr/>
              <p:nvPr/>
            </p:nvSpPr>
            <p:spPr>
              <a:xfrm>
                <a:off x="9108496" y="3078678"/>
                <a:ext cx="1072256" cy="34772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600" dirty="0"/>
                  <a:t>86 %</a:t>
                </a:r>
                <a:endParaRPr lang="en-IN" sz="1600" dirty="0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1626749-20C5-E676-93CC-521150163D79}"/>
                </a:ext>
              </a:extLst>
            </p:cNvPr>
            <p:cNvGrpSpPr/>
            <p:nvPr/>
          </p:nvGrpSpPr>
          <p:grpSpPr>
            <a:xfrm>
              <a:off x="7083383" y="2733540"/>
              <a:ext cx="2356831" cy="347730"/>
              <a:chOff x="7083383" y="2733540"/>
              <a:chExt cx="2356831" cy="347730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C685C32-5D97-DB79-9C55-C972051B5E7D}"/>
                  </a:ext>
                </a:extLst>
              </p:cNvPr>
              <p:cNvSpPr/>
              <p:nvPr/>
            </p:nvSpPr>
            <p:spPr>
              <a:xfrm>
                <a:off x="7083383" y="2733540"/>
                <a:ext cx="2356831" cy="347730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/>
                  <a:t>OT %</a:t>
                </a:r>
                <a:endParaRPr lang="en-IN" sz="1600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C24DB6D-44EF-A0DD-B38F-21109D023895}"/>
                  </a:ext>
                </a:extLst>
              </p:cNvPr>
              <p:cNvSpPr/>
              <p:nvPr/>
            </p:nvSpPr>
            <p:spPr>
              <a:xfrm>
                <a:off x="8387534" y="2733540"/>
                <a:ext cx="1052680" cy="34513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600" dirty="0"/>
                  <a:t>69 %</a:t>
                </a:r>
              </a:p>
            </p:txBody>
          </p: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AEE179C-A848-CE9D-8FA7-D87A26A45821}"/>
              </a:ext>
            </a:extLst>
          </p:cNvPr>
          <p:cNvGrpSpPr/>
          <p:nvPr/>
        </p:nvGrpSpPr>
        <p:grpSpPr>
          <a:xfrm>
            <a:off x="573771" y="4100018"/>
            <a:ext cx="2776784" cy="698053"/>
            <a:chOff x="7085528" y="3693830"/>
            <a:chExt cx="3095225" cy="698053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88A4368-31FF-5190-1191-BE8843F905B9}"/>
                </a:ext>
              </a:extLst>
            </p:cNvPr>
            <p:cNvGrpSpPr/>
            <p:nvPr/>
          </p:nvGrpSpPr>
          <p:grpSpPr>
            <a:xfrm>
              <a:off x="7085528" y="3693830"/>
              <a:ext cx="2846229" cy="360350"/>
              <a:chOff x="7085528" y="3693830"/>
              <a:chExt cx="2846229" cy="360350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5FBC289-49BD-9D04-B870-DA19389E77F5}"/>
                  </a:ext>
                </a:extLst>
              </p:cNvPr>
              <p:cNvSpPr/>
              <p:nvPr/>
            </p:nvSpPr>
            <p:spPr>
              <a:xfrm>
                <a:off x="7085528" y="3706450"/>
                <a:ext cx="2846229" cy="347730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/>
                  <a:t>OTIF %</a:t>
                </a:r>
                <a:endParaRPr lang="en-IN" sz="1600" dirty="0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3E0CFE9-D45E-94B1-8671-FF363C15A953}"/>
                  </a:ext>
                </a:extLst>
              </p:cNvPr>
              <p:cNvSpPr/>
              <p:nvPr/>
            </p:nvSpPr>
            <p:spPr>
              <a:xfrm>
                <a:off x="9092486" y="3693830"/>
                <a:ext cx="837125" cy="34773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600" dirty="0"/>
                  <a:t>48 %</a:t>
                </a:r>
                <a:endParaRPr lang="en-IN" sz="1600" dirty="0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14B45AB0-28C2-A9A2-6D28-66E67BBA4063}"/>
                </a:ext>
              </a:extLst>
            </p:cNvPr>
            <p:cNvGrpSpPr/>
            <p:nvPr/>
          </p:nvGrpSpPr>
          <p:grpSpPr>
            <a:xfrm>
              <a:off x="7085529" y="4044153"/>
              <a:ext cx="3095224" cy="347730"/>
              <a:chOff x="7085529" y="4044153"/>
              <a:chExt cx="3095224" cy="34773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03B645D-6CED-9B44-A32D-CB7EA388D96A}"/>
                  </a:ext>
                </a:extLst>
              </p:cNvPr>
              <p:cNvSpPr/>
              <p:nvPr/>
            </p:nvSpPr>
            <p:spPr>
              <a:xfrm>
                <a:off x="7085529" y="4044153"/>
                <a:ext cx="3095224" cy="34773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/>
                  <a:t>OTIF % Target</a:t>
                </a:r>
                <a:endParaRPr lang="en-IN" sz="1600" dirty="0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2E4BD9A2-B97F-F690-C9D0-FE91BA28719A}"/>
                  </a:ext>
                </a:extLst>
              </p:cNvPr>
              <p:cNvSpPr/>
              <p:nvPr/>
            </p:nvSpPr>
            <p:spPr>
              <a:xfrm>
                <a:off x="9226321" y="4044153"/>
                <a:ext cx="954431" cy="34773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600" dirty="0"/>
                  <a:t>66 %</a:t>
                </a:r>
                <a:endParaRPr lang="en-IN" sz="1600" dirty="0"/>
              </a:p>
            </p:txBody>
          </p: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FD68BCD-D226-0D54-B485-595D2C11D692}"/>
              </a:ext>
            </a:extLst>
          </p:cNvPr>
          <p:cNvGrpSpPr/>
          <p:nvPr/>
        </p:nvGrpSpPr>
        <p:grpSpPr>
          <a:xfrm>
            <a:off x="573770" y="5732190"/>
            <a:ext cx="2767472" cy="698053"/>
            <a:chOff x="7085527" y="4814565"/>
            <a:chExt cx="3095225" cy="69805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3ECAAEF-3486-F4DA-67D4-5D93D9347552}"/>
                </a:ext>
              </a:extLst>
            </p:cNvPr>
            <p:cNvGrpSpPr/>
            <p:nvPr/>
          </p:nvGrpSpPr>
          <p:grpSpPr>
            <a:xfrm>
              <a:off x="7085527" y="5164888"/>
              <a:ext cx="3095225" cy="347730"/>
              <a:chOff x="7085527" y="5164888"/>
              <a:chExt cx="3095225" cy="347730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DAB0F2E-F977-89E0-E5FB-71F1A7EA68AF}"/>
                  </a:ext>
                </a:extLst>
              </p:cNvPr>
              <p:cNvSpPr/>
              <p:nvPr/>
            </p:nvSpPr>
            <p:spPr>
              <a:xfrm>
                <a:off x="7085527" y="5164888"/>
                <a:ext cx="3095225" cy="34773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/>
                  <a:t>IF % Target</a:t>
                </a:r>
                <a:endParaRPr lang="en-IN" sz="1600" dirty="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248A1550-1F2A-7341-C03B-E295B8D5CC59}"/>
                  </a:ext>
                </a:extLst>
              </p:cNvPr>
              <p:cNvSpPr/>
              <p:nvPr/>
            </p:nvSpPr>
            <p:spPr>
              <a:xfrm>
                <a:off x="9092486" y="5164888"/>
                <a:ext cx="1088266" cy="34773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600" dirty="0"/>
                  <a:t>77 %</a:t>
                </a:r>
                <a:endParaRPr lang="en-IN" sz="1600" dirty="0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33FFB66-6B06-0ACB-DB30-A0FCD8F1322D}"/>
                </a:ext>
              </a:extLst>
            </p:cNvPr>
            <p:cNvGrpSpPr/>
            <p:nvPr/>
          </p:nvGrpSpPr>
          <p:grpSpPr>
            <a:xfrm>
              <a:off x="7085527" y="4814565"/>
              <a:ext cx="2009102" cy="353227"/>
              <a:chOff x="7085527" y="4814565"/>
              <a:chExt cx="2009102" cy="353227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37C1408-9600-BDAE-8C1E-20DE616587F0}"/>
                  </a:ext>
                </a:extLst>
              </p:cNvPr>
              <p:cNvSpPr/>
              <p:nvPr/>
            </p:nvSpPr>
            <p:spPr>
              <a:xfrm>
                <a:off x="7085527" y="4820062"/>
                <a:ext cx="2009102" cy="347730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IF %</a:t>
                </a:r>
                <a:endParaRPr lang="en-IN" dirty="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E968914F-A791-EBEB-3D21-43188A59C6DB}"/>
                  </a:ext>
                </a:extLst>
              </p:cNvPr>
              <p:cNvSpPr/>
              <p:nvPr/>
            </p:nvSpPr>
            <p:spPr>
              <a:xfrm>
                <a:off x="8130386" y="4814565"/>
                <a:ext cx="962100" cy="34773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600" dirty="0"/>
                  <a:t>66.02 %</a:t>
                </a:r>
                <a:endParaRPr lang="en-IN" sz="1600" dirty="0"/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8203F13-FEA3-ECB9-5C37-8A167A75693E}"/>
              </a:ext>
            </a:extLst>
          </p:cNvPr>
          <p:cNvGrpSpPr/>
          <p:nvPr/>
        </p:nvGrpSpPr>
        <p:grpSpPr>
          <a:xfrm>
            <a:off x="592174" y="1254335"/>
            <a:ext cx="3390359" cy="347730"/>
            <a:chOff x="7083384" y="1422722"/>
            <a:chExt cx="4285876" cy="347730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ED15B413-BBD7-BB05-C7BC-E85B95805D1D}"/>
                </a:ext>
              </a:extLst>
            </p:cNvPr>
            <p:cNvGrpSpPr/>
            <p:nvPr/>
          </p:nvGrpSpPr>
          <p:grpSpPr>
            <a:xfrm>
              <a:off x="7083384" y="1422722"/>
              <a:ext cx="2142938" cy="347730"/>
              <a:chOff x="7083384" y="1422722"/>
              <a:chExt cx="2142938" cy="34773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7356F7C-8718-8272-3562-50BB6D3E98ED}"/>
                  </a:ext>
                </a:extLst>
              </p:cNvPr>
              <p:cNvSpPr/>
              <p:nvPr/>
            </p:nvSpPr>
            <p:spPr>
              <a:xfrm>
                <a:off x="7083384" y="1422722"/>
                <a:ext cx="2142938" cy="34773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/>
                  <a:t>Avg. COCT</a:t>
                </a:r>
                <a:endParaRPr lang="en-IN" sz="1600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0A9828D-0C6A-81F5-EBEB-F6B992BF40A9}"/>
                  </a:ext>
                </a:extLst>
              </p:cNvPr>
              <p:cNvSpPr/>
              <p:nvPr/>
            </p:nvSpPr>
            <p:spPr>
              <a:xfrm>
                <a:off x="8251930" y="1422722"/>
                <a:ext cx="970583" cy="34773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600" dirty="0"/>
                  <a:t>2.42</a:t>
                </a:r>
                <a:endParaRPr lang="en-IN" sz="1600" dirty="0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364557D-FB49-A80B-4DFA-5939450261A1}"/>
                </a:ext>
              </a:extLst>
            </p:cNvPr>
            <p:cNvGrpSpPr/>
            <p:nvPr/>
          </p:nvGrpSpPr>
          <p:grpSpPr>
            <a:xfrm>
              <a:off x="9226321" y="1422722"/>
              <a:ext cx="2142939" cy="347730"/>
              <a:chOff x="9226321" y="1422722"/>
              <a:chExt cx="2142939" cy="347730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0D18ABD-267B-3086-BB78-E020FB54DD21}"/>
                  </a:ext>
                </a:extLst>
              </p:cNvPr>
              <p:cNvSpPr/>
              <p:nvPr/>
            </p:nvSpPr>
            <p:spPr>
              <a:xfrm>
                <a:off x="9226321" y="1422722"/>
                <a:ext cx="2142939" cy="347730"/>
              </a:xfrm>
              <a:prstGeom prst="rect">
                <a:avLst/>
              </a:prstGeom>
              <a:solidFill>
                <a:srgbClr val="66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/>
                  <a:t>Avg. Delay</a:t>
                </a:r>
                <a:endParaRPr lang="en-IN" sz="1600" dirty="0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DC9212F4-B656-0E65-0EEB-CC760CDF032B}"/>
                  </a:ext>
                </a:extLst>
              </p:cNvPr>
              <p:cNvSpPr/>
              <p:nvPr/>
            </p:nvSpPr>
            <p:spPr>
              <a:xfrm>
                <a:off x="10275009" y="1422722"/>
                <a:ext cx="1090443" cy="34773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600" dirty="0"/>
                  <a:t>0.42</a:t>
                </a:r>
                <a:endParaRPr lang="en-IN" sz="1600" dirty="0"/>
              </a:p>
            </p:txBody>
          </p:sp>
        </p:grp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85544523-3E4B-AE8D-A044-06296A7C1499}"/>
              </a:ext>
            </a:extLst>
          </p:cNvPr>
          <p:cNvSpPr/>
          <p:nvPr/>
        </p:nvSpPr>
        <p:spPr>
          <a:xfrm>
            <a:off x="7362750" y="1184070"/>
            <a:ext cx="3970333" cy="524876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Key Matrix</a:t>
            </a:r>
          </a:p>
          <a:p>
            <a:pPr algn="ctr"/>
            <a:endParaRPr lang="en-US" sz="155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50" dirty="0"/>
              <a:t>LIFR % (Line Fill Rate): how many orders are fulfilled/delivered among total ordered.</a:t>
            </a:r>
          </a:p>
          <a:p>
            <a:pPr algn="just"/>
            <a:endParaRPr lang="en-US" sz="155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50" dirty="0"/>
              <a:t>VOFR % (Volume Fill Rate): how many quantity of orders are delivered among total ordered quantity.</a:t>
            </a:r>
          </a:p>
          <a:p>
            <a:pPr algn="just"/>
            <a:endParaRPr lang="en-US" sz="155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50" dirty="0"/>
              <a:t>OT % (On Time): how many orders are delivered on time.</a:t>
            </a:r>
          </a:p>
          <a:p>
            <a:pPr algn="just"/>
            <a:endParaRPr lang="en-US" sz="155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50" dirty="0"/>
              <a:t>IF % (In Full): how many orders are delivered in full quantity.</a:t>
            </a:r>
          </a:p>
          <a:p>
            <a:pPr algn="just"/>
            <a:endParaRPr lang="en-US" sz="155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50" dirty="0"/>
              <a:t>OTIF % (On Time In Full): how many orders are delivered on time and in full quantity.</a:t>
            </a:r>
          </a:p>
          <a:p>
            <a:pPr algn="just"/>
            <a:endParaRPr lang="en-US" sz="155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50" dirty="0"/>
              <a:t>COCT (Customs Order Cycle Time): </a:t>
            </a:r>
            <a:r>
              <a:rPr lang="en-IN" sz="155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how many days take to delivery the order when order was placed.</a:t>
            </a:r>
            <a:endParaRPr lang="en-US" sz="1550" dirty="0"/>
          </a:p>
        </p:txBody>
      </p:sp>
    </p:spTree>
    <p:extLst>
      <p:ext uri="{BB962C8B-B14F-4D97-AF65-F5344CB8AC3E}">
        <p14:creationId xmlns:p14="http://schemas.microsoft.com/office/powerpoint/2010/main" val="2124475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B21DCE-5CD9-84C2-BCB7-5666BE536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3083" y="116231"/>
            <a:ext cx="631390" cy="61786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6B553FF-9A69-9A8C-1DDB-01558D96B348}"/>
              </a:ext>
            </a:extLst>
          </p:cNvPr>
          <p:cNvSpPr/>
          <p:nvPr/>
        </p:nvSpPr>
        <p:spPr>
          <a:xfrm>
            <a:off x="579550" y="425164"/>
            <a:ext cx="9350062" cy="617866"/>
          </a:xfrm>
          <a:prstGeom prst="rect">
            <a:avLst/>
          </a:prstGeom>
          <a:ln w="952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/>
              <a:t>At a Glance:</a:t>
            </a:r>
            <a:endParaRPr lang="en-IN" sz="3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9D4DB0-09CE-AC67-AC63-7A13FF753B86}"/>
              </a:ext>
            </a:extLst>
          </p:cNvPr>
          <p:cNvSpPr/>
          <p:nvPr/>
        </p:nvSpPr>
        <p:spPr>
          <a:xfrm>
            <a:off x="7362750" y="1184070"/>
            <a:ext cx="3970333" cy="524876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Insights:</a:t>
            </a:r>
          </a:p>
          <a:p>
            <a:endParaRPr lang="en-US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50" dirty="0"/>
              <a:t>In every month, On Time In Full Delivery Rate (OTIF %) is less than 50%. And in May month OTIF % is lowest.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55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50" dirty="0"/>
              <a:t>In August, On Time Delivery Rate(OT %) is lowest, i.e.: 69.53%.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55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50" dirty="0"/>
              <a:t>In May, In Full Delivery Rate (IF %) is lowest, i.e.: 66.09%.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55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50" dirty="0"/>
              <a:t>In June, Line Fill Rate (LIFR %) is lowest i.e.: 65.44%.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55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50" dirty="0"/>
              <a:t>Volume Fill Rate (VIFR %) is almost same in all the months, i.e.: 96.5%.</a:t>
            </a:r>
          </a:p>
          <a:p>
            <a:endParaRPr lang="en-US" sz="1550" dirty="0"/>
          </a:p>
          <a:p>
            <a:r>
              <a:rPr lang="en-US" b="1" dirty="0"/>
              <a:t>Feedback:</a:t>
            </a:r>
            <a:endParaRPr lang="en-US" dirty="0"/>
          </a:p>
          <a:p>
            <a:pPr algn="just"/>
            <a:r>
              <a:rPr lang="en-US" sz="1550" dirty="0"/>
              <a:t>So, basically you need to improve your overall services like: OT, LIFR, OTIF, etc.</a:t>
            </a:r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BBF9EA3E-6F21-0D90-6CAA-9D974750F409}"/>
              </a:ext>
            </a:extLst>
          </p:cNvPr>
          <p:cNvGrpSpPr/>
          <p:nvPr/>
        </p:nvGrpSpPr>
        <p:grpSpPr>
          <a:xfrm>
            <a:off x="3970429" y="1184070"/>
            <a:ext cx="3247848" cy="1919520"/>
            <a:chOff x="579549" y="1183894"/>
            <a:chExt cx="3247848" cy="191952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080ADA9-D6AE-C6DA-B48E-BBA33A2CAC41}"/>
                </a:ext>
              </a:extLst>
            </p:cNvPr>
            <p:cNvSpPr/>
            <p:nvPr/>
          </p:nvSpPr>
          <p:spPr>
            <a:xfrm>
              <a:off x="579549" y="2847493"/>
              <a:ext cx="3247128" cy="25592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OTIF %</a:t>
              </a:r>
              <a:endParaRPr lang="en-IN" sz="1600" dirty="0"/>
            </a:p>
          </p:txBody>
        </p: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CAD2E610-99B9-2760-935B-687BB8E139EC}"/>
                </a:ext>
              </a:extLst>
            </p:cNvPr>
            <p:cNvGrpSpPr/>
            <p:nvPr/>
          </p:nvGrpSpPr>
          <p:grpSpPr>
            <a:xfrm>
              <a:off x="579550" y="1183894"/>
              <a:ext cx="3247847" cy="1663183"/>
              <a:chOff x="579550" y="1183894"/>
              <a:chExt cx="3247847" cy="1663183"/>
            </a:xfrm>
          </p:grpSpPr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2741AAFF-27B4-1E2E-44FD-C6E6DD9E4E4B}"/>
                  </a:ext>
                </a:extLst>
              </p:cNvPr>
              <p:cNvGrpSpPr/>
              <p:nvPr/>
            </p:nvGrpSpPr>
            <p:grpSpPr>
              <a:xfrm>
                <a:off x="579550" y="1183894"/>
                <a:ext cx="3247847" cy="1663183"/>
                <a:chOff x="579550" y="1183894"/>
                <a:chExt cx="3247847" cy="1663183"/>
              </a:xfrm>
            </p:grpSpPr>
            <p:grpSp>
              <p:nvGrpSpPr>
                <p:cNvPr id="153" name="Group 152">
                  <a:extLst>
                    <a:ext uri="{FF2B5EF4-FFF2-40B4-BE49-F238E27FC236}">
                      <a16:creationId xmlns:a16="http://schemas.microsoft.com/office/drawing/2014/main" id="{3390F4F3-2DDA-FBD9-BCDF-119CF031F13D}"/>
                    </a:ext>
                  </a:extLst>
                </p:cNvPr>
                <p:cNvGrpSpPr/>
                <p:nvPr/>
              </p:nvGrpSpPr>
              <p:grpSpPr>
                <a:xfrm>
                  <a:off x="579550" y="1183894"/>
                  <a:ext cx="515739" cy="1663095"/>
                  <a:chOff x="921991" y="3558748"/>
                  <a:chExt cx="534339" cy="1663095"/>
                </a:xfrm>
              </p:grpSpPr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933C7CFE-D429-2208-0399-6AB5564B0592}"/>
                      </a:ext>
                    </a:extLst>
                  </p:cNvPr>
                  <p:cNvSpPr/>
                  <p:nvPr/>
                </p:nvSpPr>
                <p:spPr>
                  <a:xfrm>
                    <a:off x="921994" y="4951653"/>
                    <a:ext cx="534336" cy="27019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rPr>
                      <a:t>Mar</a:t>
                    </a:r>
                    <a:endParaRPr lang="en-IN" sz="14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endParaRPr>
                  </a:p>
                </p:txBody>
              </p:sp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53C4DCD6-7AC5-47C6-31B6-A7CB94FCFBB6}"/>
                      </a:ext>
                    </a:extLst>
                  </p:cNvPr>
                  <p:cNvSpPr/>
                  <p:nvPr/>
                </p:nvSpPr>
                <p:spPr>
                  <a:xfrm>
                    <a:off x="921991" y="3558748"/>
                    <a:ext cx="534339" cy="1392905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600" dirty="0"/>
                  </a:p>
                </p:txBody>
              </p:sp>
            </p:grpSp>
            <p:grpSp>
              <p:nvGrpSpPr>
                <p:cNvPr id="154" name="Group 153">
                  <a:extLst>
                    <a:ext uri="{FF2B5EF4-FFF2-40B4-BE49-F238E27FC236}">
                      <a16:creationId xmlns:a16="http://schemas.microsoft.com/office/drawing/2014/main" id="{E87EDBC3-DA93-172A-C683-004312EE3BCE}"/>
                    </a:ext>
                  </a:extLst>
                </p:cNvPr>
                <p:cNvGrpSpPr/>
                <p:nvPr/>
              </p:nvGrpSpPr>
              <p:grpSpPr>
                <a:xfrm>
                  <a:off x="1124533" y="1571625"/>
                  <a:ext cx="515739" cy="1275364"/>
                  <a:chOff x="1687543" y="3946390"/>
                  <a:chExt cx="471152" cy="1275364"/>
                </a:xfrm>
              </p:grpSpPr>
              <p:sp>
                <p:nvSpPr>
                  <p:cNvPr id="142" name="Rectangle 141">
                    <a:extLst>
                      <a:ext uri="{FF2B5EF4-FFF2-40B4-BE49-F238E27FC236}">
                        <a16:creationId xmlns:a16="http://schemas.microsoft.com/office/drawing/2014/main" id="{A3ED15CC-970A-169D-8DD0-C3655DAC5D0A}"/>
                      </a:ext>
                    </a:extLst>
                  </p:cNvPr>
                  <p:cNvSpPr/>
                  <p:nvPr/>
                </p:nvSpPr>
                <p:spPr>
                  <a:xfrm>
                    <a:off x="1687543" y="4951742"/>
                    <a:ext cx="471017" cy="27001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rPr>
                      <a:t>Apr</a:t>
                    </a:r>
                    <a:endParaRPr lang="en-IN" sz="14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endParaRPr>
                  </a:p>
                </p:txBody>
              </p:sp>
              <p:sp>
                <p:nvSpPr>
                  <p:cNvPr id="148" name="Rectangle 147">
                    <a:extLst>
                      <a:ext uri="{FF2B5EF4-FFF2-40B4-BE49-F238E27FC236}">
                        <a16:creationId xmlns:a16="http://schemas.microsoft.com/office/drawing/2014/main" id="{0D56EC9A-ACFF-CDFE-BCAC-5672A59FFCA3}"/>
                      </a:ext>
                    </a:extLst>
                  </p:cNvPr>
                  <p:cNvSpPr/>
                  <p:nvPr/>
                </p:nvSpPr>
                <p:spPr>
                  <a:xfrm>
                    <a:off x="1687546" y="3946390"/>
                    <a:ext cx="471149" cy="1005262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</p:grpSp>
            <p:grpSp>
              <p:nvGrpSpPr>
                <p:cNvPr id="155" name="Group 154">
                  <a:extLst>
                    <a:ext uri="{FF2B5EF4-FFF2-40B4-BE49-F238E27FC236}">
                      <a16:creationId xmlns:a16="http://schemas.microsoft.com/office/drawing/2014/main" id="{50033DDB-81CA-9B8E-00CB-FF0471523E2A}"/>
                    </a:ext>
                  </a:extLst>
                </p:cNvPr>
                <p:cNvGrpSpPr/>
                <p:nvPr/>
              </p:nvGrpSpPr>
              <p:grpSpPr>
                <a:xfrm>
                  <a:off x="1671150" y="1722122"/>
                  <a:ext cx="515597" cy="1124955"/>
                  <a:chOff x="2239491" y="4096799"/>
                  <a:chExt cx="534955" cy="1124955"/>
                </a:xfrm>
              </p:grpSpPr>
              <p:sp>
                <p:nvSpPr>
                  <p:cNvPr id="143" name="Rectangle 142">
                    <a:extLst>
                      <a:ext uri="{FF2B5EF4-FFF2-40B4-BE49-F238E27FC236}">
                        <a16:creationId xmlns:a16="http://schemas.microsoft.com/office/drawing/2014/main" id="{80C8BA22-46B8-C828-E5B2-287C47C30CA1}"/>
                      </a:ext>
                    </a:extLst>
                  </p:cNvPr>
                  <p:cNvSpPr/>
                  <p:nvPr/>
                </p:nvSpPr>
                <p:spPr>
                  <a:xfrm>
                    <a:off x="2240110" y="4951742"/>
                    <a:ext cx="534336" cy="27001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rPr>
                      <a:t>May</a:t>
                    </a:r>
                    <a:endParaRPr lang="en-IN" sz="14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endParaRPr>
                  </a:p>
                </p:txBody>
              </p:sp>
              <p:sp>
                <p:nvSpPr>
                  <p:cNvPr id="149" name="Rectangle 148">
                    <a:extLst>
                      <a:ext uri="{FF2B5EF4-FFF2-40B4-BE49-F238E27FC236}">
                        <a16:creationId xmlns:a16="http://schemas.microsoft.com/office/drawing/2014/main" id="{42CBD11F-0FB2-116C-D90D-F40181654A28}"/>
                      </a:ext>
                    </a:extLst>
                  </p:cNvPr>
                  <p:cNvSpPr/>
                  <p:nvPr/>
                </p:nvSpPr>
                <p:spPr>
                  <a:xfrm>
                    <a:off x="2239491" y="4096799"/>
                    <a:ext cx="534339" cy="854852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</p:grpSp>
            <p:grpSp>
              <p:nvGrpSpPr>
                <p:cNvPr id="156" name="Group 155">
                  <a:extLst>
                    <a:ext uri="{FF2B5EF4-FFF2-40B4-BE49-F238E27FC236}">
                      <a16:creationId xmlns:a16="http://schemas.microsoft.com/office/drawing/2014/main" id="{09D60CD9-7085-612A-1E0C-00FEF541A8AB}"/>
                    </a:ext>
                  </a:extLst>
                </p:cNvPr>
                <p:cNvGrpSpPr/>
                <p:nvPr/>
              </p:nvGrpSpPr>
              <p:grpSpPr>
                <a:xfrm>
                  <a:off x="2220438" y="1502649"/>
                  <a:ext cx="515001" cy="1344340"/>
                  <a:chOff x="2936859" y="3877414"/>
                  <a:chExt cx="458201" cy="1344340"/>
                </a:xfrm>
              </p:grpSpPr>
              <p:sp>
                <p:nvSpPr>
                  <p:cNvPr id="144" name="Rectangle 143">
                    <a:extLst>
                      <a:ext uri="{FF2B5EF4-FFF2-40B4-BE49-F238E27FC236}">
                        <a16:creationId xmlns:a16="http://schemas.microsoft.com/office/drawing/2014/main" id="{7A88BD3D-A584-3CF6-458E-0A7FB73ECD1B}"/>
                      </a:ext>
                    </a:extLst>
                  </p:cNvPr>
                  <p:cNvSpPr/>
                  <p:nvPr/>
                </p:nvSpPr>
                <p:spPr>
                  <a:xfrm>
                    <a:off x="2936860" y="4951742"/>
                    <a:ext cx="458200" cy="27001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rPr>
                      <a:t>Jun</a:t>
                    </a:r>
                    <a:endParaRPr lang="en-IN" sz="14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endParaRPr>
                  </a:p>
                </p:txBody>
              </p:sp>
              <p:sp>
                <p:nvSpPr>
                  <p:cNvPr id="150" name="Rectangle 149">
                    <a:extLst>
                      <a:ext uri="{FF2B5EF4-FFF2-40B4-BE49-F238E27FC236}">
                        <a16:creationId xmlns:a16="http://schemas.microsoft.com/office/drawing/2014/main" id="{CC1E5158-6B53-ACF5-479C-742BD8433CA4}"/>
                      </a:ext>
                    </a:extLst>
                  </p:cNvPr>
                  <p:cNvSpPr/>
                  <p:nvPr/>
                </p:nvSpPr>
                <p:spPr>
                  <a:xfrm>
                    <a:off x="2936859" y="3877414"/>
                    <a:ext cx="458200" cy="1074237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</p:grpSp>
            <p:grpSp>
              <p:nvGrpSpPr>
                <p:cNvPr id="157" name="Group 156">
                  <a:extLst>
                    <a:ext uri="{FF2B5EF4-FFF2-40B4-BE49-F238E27FC236}">
                      <a16:creationId xmlns:a16="http://schemas.microsoft.com/office/drawing/2014/main" id="{2753AB25-349E-646C-B816-EF9FE40C9578}"/>
                    </a:ext>
                  </a:extLst>
                </p:cNvPr>
                <p:cNvGrpSpPr/>
                <p:nvPr/>
              </p:nvGrpSpPr>
              <p:grpSpPr>
                <a:xfrm>
                  <a:off x="2767054" y="1313549"/>
                  <a:ext cx="515002" cy="1533440"/>
                  <a:chOff x="3598840" y="3688314"/>
                  <a:chExt cx="404153" cy="1533440"/>
                </a:xfrm>
              </p:grpSpPr>
              <p:sp>
                <p:nvSpPr>
                  <p:cNvPr id="145" name="Rectangle 144">
                    <a:extLst>
                      <a:ext uri="{FF2B5EF4-FFF2-40B4-BE49-F238E27FC236}">
                        <a16:creationId xmlns:a16="http://schemas.microsoft.com/office/drawing/2014/main" id="{6817A5FE-54ED-1CA7-B7DF-669F6B2FC051}"/>
                      </a:ext>
                    </a:extLst>
                  </p:cNvPr>
                  <p:cNvSpPr/>
                  <p:nvPr/>
                </p:nvSpPr>
                <p:spPr>
                  <a:xfrm>
                    <a:off x="3598840" y="4951742"/>
                    <a:ext cx="404153" cy="27001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rPr>
                      <a:t>Jul</a:t>
                    </a:r>
                    <a:endParaRPr lang="en-IN" sz="14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endParaRPr>
                  </a:p>
                </p:txBody>
              </p:sp>
              <p:sp>
                <p:nvSpPr>
                  <p:cNvPr id="151" name="Rectangle 150">
                    <a:extLst>
                      <a:ext uri="{FF2B5EF4-FFF2-40B4-BE49-F238E27FC236}">
                        <a16:creationId xmlns:a16="http://schemas.microsoft.com/office/drawing/2014/main" id="{F07B2279-7A04-9402-118B-DE8E7FD4CD7B}"/>
                      </a:ext>
                    </a:extLst>
                  </p:cNvPr>
                  <p:cNvSpPr/>
                  <p:nvPr/>
                </p:nvSpPr>
                <p:spPr>
                  <a:xfrm>
                    <a:off x="3598840" y="3688314"/>
                    <a:ext cx="404153" cy="1263337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</p:grpSp>
            <p:grpSp>
              <p:nvGrpSpPr>
                <p:cNvPr id="158" name="Group 157">
                  <a:extLst>
                    <a:ext uri="{FF2B5EF4-FFF2-40B4-BE49-F238E27FC236}">
                      <a16:creationId xmlns:a16="http://schemas.microsoft.com/office/drawing/2014/main" id="{6DB63D7F-5623-8B88-8076-6891C9D9B592}"/>
                    </a:ext>
                  </a:extLst>
                </p:cNvPr>
                <p:cNvGrpSpPr/>
                <p:nvPr/>
              </p:nvGrpSpPr>
              <p:grpSpPr>
                <a:xfrm>
                  <a:off x="3312412" y="1419225"/>
                  <a:ext cx="514985" cy="1427764"/>
                  <a:chOff x="4290720" y="3793990"/>
                  <a:chExt cx="535705" cy="1427764"/>
                </a:xfrm>
              </p:grpSpPr>
              <p:sp>
                <p:nvSpPr>
                  <p:cNvPr id="146" name="Rectangle 145">
                    <a:extLst>
                      <a:ext uri="{FF2B5EF4-FFF2-40B4-BE49-F238E27FC236}">
                        <a16:creationId xmlns:a16="http://schemas.microsoft.com/office/drawing/2014/main" id="{0ACE3437-DC57-D9F2-34CE-4A074C00BD20}"/>
                      </a:ext>
                    </a:extLst>
                  </p:cNvPr>
                  <p:cNvSpPr/>
                  <p:nvPr/>
                </p:nvSpPr>
                <p:spPr>
                  <a:xfrm>
                    <a:off x="4290720" y="4951742"/>
                    <a:ext cx="534956" cy="27001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rPr>
                      <a:t>Aug</a:t>
                    </a:r>
                    <a:endParaRPr lang="en-IN" sz="14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endParaRPr>
                  </a:p>
                </p:txBody>
              </p:sp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DA404AB3-26F5-1CDC-02E3-B2A7CA8A15F2}"/>
                      </a:ext>
                    </a:extLst>
                  </p:cNvPr>
                  <p:cNvSpPr/>
                  <p:nvPr/>
                </p:nvSpPr>
                <p:spPr>
                  <a:xfrm>
                    <a:off x="4291469" y="3793990"/>
                    <a:ext cx="534956" cy="1157661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</p:grpSp>
          </p:grp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E76230AF-7001-F48F-EC15-DBA5FEC897B9}"/>
                  </a:ext>
                </a:extLst>
              </p:cNvPr>
              <p:cNvGrpSpPr/>
              <p:nvPr/>
            </p:nvGrpSpPr>
            <p:grpSpPr>
              <a:xfrm>
                <a:off x="663130" y="1722122"/>
                <a:ext cx="3050910" cy="788584"/>
                <a:chOff x="663130" y="1722122"/>
                <a:chExt cx="3050910" cy="788584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D717E8D0-CC08-D34A-9068-0B019BDD79A4}"/>
                    </a:ext>
                  </a:extLst>
                </p:cNvPr>
                <p:cNvSpPr/>
                <p:nvPr/>
              </p:nvSpPr>
              <p:spPr>
                <a:xfrm rot="16200000">
                  <a:off x="442704" y="1942550"/>
                  <a:ext cx="788582" cy="34773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4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48.72 %</a:t>
                  </a:r>
                  <a:endParaRPr lang="en-IN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F9703C98-E53C-3BE1-9C01-C7F81E4F20CD}"/>
                    </a:ext>
                  </a:extLst>
                </p:cNvPr>
                <p:cNvSpPr/>
                <p:nvPr/>
              </p:nvSpPr>
              <p:spPr>
                <a:xfrm rot="16200000">
                  <a:off x="971007" y="1942549"/>
                  <a:ext cx="788583" cy="34773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4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47.82 %</a:t>
                  </a:r>
                  <a:endParaRPr lang="en-IN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012BAD29-FE96-859A-17AA-B5F145ED8AFC}"/>
                    </a:ext>
                  </a:extLst>
                </p:cNvPr>
                <p:cNvSpPr/>
                <p:nvPr/>
              </p:nvSpPr>
              <p:spPr>
                <a:xfrm rot="16200000">
                  <a:off x="1511508" y="1942549"/>
                  <a:ext cx="788584" cy="34773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4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47.81 %</a:t>
                  </a:r>
                  <a:endParaRPr lang="en-IN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24F9B198-2A8E-A89B-0DC4-2D0F8C96F54F}"/>
                    </a:ext>
                  </a:extLst>
                </p:cNvPr>
                <p:cNvSpPr/>
                <p:nvPr/>
              </p:nvSpPr>
              <p:spPr>
                <a:xfrm rot="16200000">
                  <a:off x="2074049" y="1942550"/>
                  <a:ext cx="788582" cy="34773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4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47.93 %</a:t>
                  </a:r>
                  <a:endParaRPr lang="en-IN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B0AC4915-0A5B-47CD-9A06-E56BD38D318E}"/>
                    </a:ext>
                  </a:extLst>
                </p:cNvPr>
                <p:cNvSpPr/>
                <p:nvPr/>
              </p:nvSpPr>
              <p:spPr>
                <a:xfrm rot="16200000">
                  <a:off x="2599810" y="1942550"/>
                  <a:ext cx="788582" cy="34773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4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48.64 %</a:t>
                  </a:r>
                  <a:endParaRPr lang="en-IN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E70FDB5B-2EB9-7814-32B4-DF62966FE3ED}"/>
                    </a:ext>
                  </a:extLst>
                </p:cNvPr>
                <p:cNvSpPr/>
                <p:nvPr/>
              </p:nvSpPr>
              <p:spPr>
                <a:xfrm rot="16200000">
                  <a:off x="3145884" y="1942550"/>
                  <a:ext cx="788582" cy="34773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4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47.94 %</a:t>
                  </a:r>
                  <a:endParaRPr lang="en-IN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</p:grp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E36D7D43-55E9-0FB1-8F25-9244E85DB3B2}"/>
              </a:ext>
            </a:extLst>
          </p:cNvPr>
          <p:cNvGrpSpPr/>
          <p:nvPr/>
        </p:nvGrpSpPr>
        <p:grpSpPr>
          <a:xfrm>
            <a:off x="579549" y="4570382"/>
            <a:ext cx="3247426" cy="1862454"/>
            <a:chOff x="579549" y="4570382"/>
            <a:chExt cx="3247426" cy="1862454"/>
          </a:xfrm>
        </p:grpSpPr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EAC35C2D-5586-F223-8B03-A5A5A9100AC6}"/>
                </a:ext>
              </a:extLst>
            </p:cNvPr>
            <p:cNvGrpSpPr/>
            <p:nvPr/>
          </p:nvGrpSpPr>
          <p:grpSpPr>
            <a:xfrm>
              <a:off x="579549" y="4570382"/>
              <a:ext cx="3247426" cy="1606446"/>
              <a:chOff x="579550" y="1240631"/>
              <a:chExt cx="3247426" cy="1606446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FEA61889-2A22-E0CD-27E5-56139D6370D9}"/>
                  </a:ext>
                </a:extLst>
              </p:cNvPr>
              <p:cNvGrpSpPr/>
              <p:nvPr/>
            </p:nvGrpSpPr>
            <p:grpSpPr>
              <a:xfrm>
                <a:off x="579550" y="1240631"/>
                <a:ext cx="3247426" cy="1606446"/>
                <a:chOff x="579550" y="1240631"/>
                <a:chExt cx="3247426" cy="1606446"/>
              </a:xfrm>
            </p:grpSpPr>
            <p:grpSp>
              <p:nvGrpSpPr>
                <p:cNvPr id="195" name="Group 194">
                  <a:extLst>
                    <a:ext uri="{FF2B5EF4-FFF2-40B4-BE49-F238E27FC236}">
                      <a16:creationId xmlns:a16="http://schemas.microsoft.com/office/drawing/2014/main" id="{573B7A21-F1C9-F861-43EE-6867AB8B8F63}"/>
                    </a:ext>
                  </a:extLst>
                </p:cNvPr>
                <p:cNvGrpSpPr/>
                <p:nvPr/>
              </p:nvGrpSpPr>
              <p:grpSpPr>
                <a:xfrm>
                  <a:off x="579550" y="1321701"/>
                  <a:ext cx="515739" cy="1525288"/>
                  <a:chOff x="921991" y="3696555"/>
                  <a:chExt cx="534339" cy="1525288"/>
                </a:xfrm>
              </p:grpSpPr>
              <p:sp>
                <p:nvSpPr>
                  <p:cNvPr id="211" name="Rectangle 210">
                    <a:extLst>
                      <a:ext uri="{FF2B5EF4-FFF2-40B4-BE49-F238E27FC236}">
                        <a16:creationId xmlns:a16="http://schemas.microsoft.com/office/drawing/2014/main" id="{0121A22C-8CE6-317E-E7EE-C58137EDAF10}"/>
                      </a:ext>
                    </a:extLst>
                  </p:cNvPr>
                  <p:cNvSpPr/>
                  <p:nvPr/>
                </p:nvSpPr>
                <p:spPr>
                  <a:xfrm>
                    <a:off x="921994" y="4951653"/>
                    <a:ext cx="534336" cy="27019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rPr>
                      <a:t>Mar</a:t>
                    </a:r>
                    <a:endParaRPr lang="en-IN" sz="14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endParaRPr>
                  </a:p>
                </p:txBody>
              </p:sp>
              <p:sp>
                <p:nvSpPr>
                  <p:cNvPr id="212" name="Rectangle 211">
                    <a:extLst>
                      <a:ext uri="{FF2B5EF4-FFF2-40B4-BE49-F238E27FC236}">
                        <a16:creationId xmlns:a16="http://schemas.microsoft.com/office/drawing/2014/main" id="{A76DFCDA-76A9-DBCA-E99A-645E24704D84}"/>
                      </a:ext>
                    </a:extLst>
                  </p:cNvPr>
                  <p:cNvSpPr/>
                  <p:nvPr/>
                </p:nvSpPr>
                <p:spPr>
                  <a:xfrm>
                    <a:off x="921991" y="3696555"/>
                    <a:ext cx="534339" cy="1255098"/>
                  </a:xfrm>
                  <a:prstGeom prst="rect">
                    <a:avLst/>
                  </a:prstGeom>
                  <a:solidFill>
                    <a:srgbClr val="FD8D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600" dirty="0"/>
                  </a:p>
                </p:txBody>
              </p:sp>
            </p:grpSp>
            <p:grpSp>
              <p:nvGrpSpPr>
                <p:cNvPr id="196" name="Group 195">
                  <a:extLst>
                    <a:ext uri="{FF2B5EF4-FFF2-40B4-BE49-F238E27FC236}">
                      <a16:creationId xmlns:a16="http://schemas.microsoft.com/office/drawing/2014/main" id="{C38EB305-EF5D-5F0D-7734-C5CAD5E14BC1}"/>
                    </a:ext>
                  </a:extLst>
                </p:cNvPr>
                <p:cNvGrpSpPr/>
                <p:nvPr/>
              </p:nvGrpSpPr>
              <p:grpSpPr>
                <a:xfrm>
                  <a:off x="1124533" y="1520854"/>
                  <a:ext cx="515739" cy="1326135"/>
                  <a:chOff x="1687543" y="3895619"/>
                  <a:chExt cx="471152" cy="1326135"/>
                </a:xfrm>
              </p:grpSpPr>
              <p:sp>
                <p:nvSpPr>
                  <p:cNvPr id="209" name="Rectangle 208">
                    <a:extLst>
                      <a:ext uri="{FF2B5EF4-FFF2-40B4-BE49-F238E27FC236}">
                        <a16:creationId xmlns:a16="http://schemas.microsoft.com/office/drawing/2014/main" id="{41C90D18-F4BD-1E7A-9323-FA8C5CC2CE0B}"/>
                      </a:ext>
                    </a:extLst>
                  </p:cNvPr>
                  <p:cNvSpPr/>
                  <p:nvPr/>
                </p:nvSpPr>
                <p:spPr>
                  <a:xfrm>
                    <a:off x="1687543" y="4951742"/>
                    <a:ext cx="471017" cy="27001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rPr>
                      <a:t>Apr</a:t>
                    </a:r>
                    <a:endParaRPr lang="en-IN" sz="14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endParaRPr>
                  </a:p>
                </p:txBody>
              </p:sp>
              <p:sp>
                <p:nvSpPr>
                  <p:cNvPr id="210" name="Rectangle 209">
                    <a:extLst>
                      <a:ext uri="{FF2B5EF4-FFF2-40B4-BE49-F238E27FC236}">
                        <a16:creationId xmlns:a16="http://schemas.microsoft.com/office/drawing/2014/main" id="{5FB95B47-6761-4EFA-8DA6-2B52AF594F18}"/>
                      </a:ext>
                    </a:extLst>
                  </p:cNvPr>
                  <p:cNvSpPr/>
                  <p:nvPr/>
                </p:nvSpPr>
                <p:spPr>
                  <a:xfrm>
                    <a:off x="1687546" y="3895619"/>
                    <a:ext cx="471149" cy="1058413"/>
                  </a:xfrm>
                  <a:prstGeom prst="rect">
                    <a:avLst/>
                  </a:prstGeom>
                  <a:solidFill>
                    <a:srgbClr val="FD8D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</p:grpSp>
            <p:grpSp>
              <p:nvGrpSpPr>
                <p:cNvPr id="197" name="Group 196">
                  <a:extLst>
                    <a:ext uri="{FF2B5EF4-FFF2-40B4-BE49-F238E27FC236}">
                      <a16:creationId xmlns:a16="http://schemas.microsoft.com/office/drawing/2014/main" id="{3E98CBCB-2BD2-EE2B-952B-C87F1FA85BAA}"/>
                    </a:ext>
                  </a:extLst>
                </p:cNvPr>
                <p:cNvGrpSpPr/>
                <p:nvPr/>
              </p:nvGrpSpPr>
              <p:grpSpPr>
                <a:xfrm>
                  <a:off x="1671150" y="1419225"/>
                  <a:ext cx="515597" cy="1427852"/>
                  <a:chOff x="2239491" y="3793902"/>
                  <a:chExt cx="534955" cy="1427852"/>
                </a:xfrm>
              </p:grpSpPr>
              <p:sp>
                <p:nvSpPr>
                  <p:cNvPr id="207" name="Rectangle 206">
                    <a:extLst>
                      <a:ext uri="{FF2B5EF4-FFF2-40B4-BE49-F238E27FC236}">
                        <a16:creationId xmlns:a16="http://schemas.microsoft.com/office/drawing/2014/main" id="{EE8DA298-ECC1-D1B7-1481-F4C3E082C0CE}"/>
                      </a:ext>
                    </a:extLst>
                  </p:cNvPr>
                  <p:cNvSpPr/>
                  <p:nvPr/>
                </p:nvSpPr>
                <p:spPr>
                  <a:xfrm>
                    <a:off x="2240110" y="4951742"/>
                    <a:ext cx="534336" cy="27001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rPr>
                      <a:t>May</a:t>
                    </a:r>
                    <a:endParaRPr lang="en-IN" sz="14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endParaRPr>
                  </a:p>
                </p:txBody>
              </p:sp>
              <p:sp>
                <p:nvSpPr>
                  <p:cNvPr id="208" name="Rectangle 207">
                    <a:extLst>
                      <a:ext uri="{FF2B5EF4-FFF2-40B4-BE49-F238E27FC236}">
                        <a16:creationId xmlns:a16="http://schemas.microsoft.com/office/drawing/2014/main" id="{4DA7B25E-1A40-0341-9C97-737ECCE81B9E}"/>
                      </a:ext>
                    </a:extLst>
                  </p:cNvPr>
                  <p:cNvSpPr/>
                  <p:nvPr/>
                </p:nvSpPr>
                <p:spPr>
                  <a:xfrm>
                    <a:off x="2239491" y="3793902"/>
                    <a:ext cx="534339" cy="1157749"/>
                  </a:xfrm>
                  <a:prstGeom prst="rect">
                    <a:avLst/>
                  </a:prstGeom>
                  <a:solidFill>
                    <a:srgbClr val="FD8D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</p:grpSp>
            <p:grpSp>
              <p:nvGrpSpPr>
                <p:cNvPr id="198" name="Group 197">
                  <a:extLst>
                    <a:ext uri="{FF2B5EF4-FFF2-40B4-BE49-F238E27FC236}">
                      <a16:creationId xmlns:a16="http://schemas.microsoft.com/office/drawing/2014/main" id="{B5B39F85-D9F8-2E9F-1034-D1F19EA038B6}"/>
                    </a:ext>
                  </a:extLst>
                </p:cNvPr>
                <p:cNvGrpSpPr/>
                <p:nvPr/>
              </p:nvGrpSpPr>
              <p:grpSpPr>
                <a:xfrm>
                  <a:off x="2220438" y="1673255"/>
                  <a:ext cx="515001" cy="1173734"/>
                  <a:chOff x="2936859" y="4048020"/>
                  <a:chExt cx="458201" cy="1173734"/>
                </a:xfrm>
              </p:grpSpPr>
              <p:sp>
                <p:nvSpPr>
                  <p:cNvPr id="205" name="Rectangle 204">
                    <a:extLst>
                      <a:ext uri="{FF2B5EF4-FFF2-40B4-BE49-F238E27FC236}">
                        <a16:creationId xmlns:a16="http://schemas.microsoft.com/office/drawing/2014/main" id="{CB0D742E-1BF7-64B6-B684-92DDC38C2DAE}"/>
                      </a:ext>
                    </a:extLst>
                  </p:cNvPr>
                  <p:cNvSpPr/>
                  <p:nvPr/>
                </p:nvSpPr>
                <p:spPr>
                  <a:xfrm>
                    <a:off x="2936860" y="4951742"/>
                    <a:ext cx="458200" cy="27001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rPr>
                      <a:t>Jun</a:t>
                    </a:r>
                    <a:endParaRPr lang="en-IN" sz="14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endParaRPr>
                  </a:p>
                </p:txBody>
              </p:sp>
              <p:sp>
                <p:nvSpPr>
                  <p:cNvPr id="206" name="Rectangle 205">
                    <a:extLst>
                      <a:ext uri="{FF2B5EF4-FFF2-40B4-BE49-F238E27FC236}">
                        <a16:creationId xmlns:a16="http://schemas.microsoft.com/office/drawing/2014/main" id="{7581C2D2-6CF5-587A-E38A-B350920FF364}"/>
                      </a:ext>
                    </a:extLst>
                  </p:cNvPr>
                  <p:cNvSpPr/>
                  <p:nvPr/>
                </p:nvSpPr>
                <p:spPr>
                  <a:xfrm>
                    <a:off x="2936859" y="4048020"/>
                    <a:ext cx="458200" cy="906012"/>
                  </a:xfrm>
                  <a:prstGeom prst="rect">
                    <a:avLst/>
                  </a:prstGeom>
                  <a:solidFill>
                    <a:srgbClr val="FD8D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</p:grpSp>
            <p:grpSp>
              <p:nvGrpSpPr>
                <p:cNvPr id="199" name="Group 198">
                  <a:extLst>
                    <a:ext uri="{FF2B5EF4-FFF2-40B4-BE49-F238E27FC236}">
                      <a16:creationId xmlns:a16="http://schemas.microsoft.com/office/drawing/2014/main" id="{5A3C6445-5B73-3285-619D-3D3E16591EF0}"/>
                    </a:ext>
                  </a:extLst>
                </p:cNvPr>
                <p:cNvGrpSpPr/>
                <p:nvPr/>
              </p:nvGrpSpPr>
              <p:grpSpPr>
                <a:xfrm>
                  <a:off x="2767054" y="1574006"/>
                  <a:ext cx="515002" cy="1272983"/>
                  <a:chOff x="3598840" y="3948771"/>
                  <a:chExt cx="404153" cy="1272983"/>
                </a:xfrm>
              </p:grpSpPr>
              <p:sp>
                <p:nvSpPr>
                  <p:cNvPr id="203" name="Rectangle 202">
                    <a:extLst>
                      <a:ext uri="{FF2B5EF4-FFF2-40B4-BE49-F238E27FC236}">
                        <a16:creationId xmlns:a16="http://schemas.microsoft.com/office/drawing/2014/main" id="{9BA6695E-EC3F-9ECF-7BF1-33A03DC410A9}"/>
                      </a:ext>
                    </a:extLst>
                  </p:cNvPr>
                  <p:cNvSpPr/>
                  <p:nvPr/>
                </p:nvSpPr>
                <p:spPr>
                  <a:xfrm>
                    <a:off x="3598840" y="4951742"/>
                    <a:ext cx="404153" cy="27001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rPr>
                      <a:t>Jul</a:t>
                    </a:r>
                    <a:endParaRPr lang="en-IN" sz="14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endParaRPr>
                  </a:p>
                </p:txBody>
              </p:sp>
              <p:sp>
                <p:nvSpPr>
                  <p:cNvPr id="204" name="Rectangle 203">
                    <a:extLst>
                      <a:ext uri="{FF2B5EF4-FFF2-40B4-BE49-F238E27FC236}">
                        <a16:creationId xmlns:a16="http://schemas.microsoft.com/office/drawing/2014/main" id="{9029151E-B0A0-94A5-A820-4BDB7866BA17}"/>
                      </a:ext>
                    </a:extLst>
                  </p:cNvPr>
                  <p:cNvSpPr/>
                  <p:nvPr/>
                </p:nvSpPr>
                <p:spPr>
                  <a:xfrm>
                    <a:off x="3598840" y="3948771"/>
                    <a:ext cx="404153" cy="1005262"/>
                  </a:xfrm>
                  <a:prstGeom prst="rect">
                    <a:avLst/>
                  </a:prstGeom>
                  <a:solidFill>
                    <a:srgbClr val="FD8D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</p:grpSp>
            <p:grpSp>
              <p:nvGrpSpPr>
                <p:cNvPr id="200" name="Group 199">
                  <a:extLst>
                    <a:ext uri="{FF2B5EF4-FFF2-40B4-BE49-F238E27FC236}">
                      <a16:creationId xmlns:a16="http://schemas.microsoft.com/office/drawing/2014/main" id="{A7B1F59B-6B81-4E3B-9D00-BB56056A69AC}"/>
                    </a:ext>
                  </a:extLst>
                </p:cNvPr>
                <p:cNvGrpSpPr/>
                <p:nvPr/>
              </p:nvGrpSpPr>
              <p:grpSpPr>
                <a:xfrm>
                  <a:off x="3311237" y="1240631"/>
                  <a:ext cx="515739" cy="1606358"/>
                  <a:chOff x="4289495" y="3615396"/>
                  <a:chExt cx="536489" cy="1606358"/>
                </a:xfrm>
              </p:grpSpPr>
              <p:sp>
                <p:nvSpPr>
                  <p:cNvPr id="201" name="Rectangle 200">
                    <a:extLst>
                      <a:ext uri="{FF2B5EF4-FFF2-40B4-BE49-F238E27FC236}">
                        <a16:creationId xmlns:a16="http://schemas.microsoft.com/office/drawing/2014/main" id="{735D7B66-BB6E-1CB6-127D-CC22E878CF66}"/>
                      </a:ext>
                    </a:extLst>
                  </p:cNvPr>
                  <p:cNvSpPr/>
                  <p:nvPr/>
                </p:nvSpPr>
                <p:spPr>
                  <a:xfrm>
                    <a:off x="4290720" y="4951742"/>
                    <a:ext cx="534956" cy="27001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rPr>
                      <a:t>Aug</a:t>
                    </a:r>
                    <a:endParaRPr lang="en-IN" sz="14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endParaRPr>
                  </a:p>
                </p:txBody>
              </p:sp>
              <p:sp>
                <p:nvSpPr>
                  <p:cNvPr id="202" name="Rectangle 201">
                    <a:extLst>
                      <a:ext uri="{FF2B5EF4-FFF2-40B4-BE49-F238E27FC236}">
                        <a16:creationId xmlns:a16="http://schemas.microsoft.com/office/drawing/2014/main" id="{1B2608A1-F578-5BF3-89F2-681823A79969}"/>
                      </a:ext>
                    </a:extLst>
                  </p:cNvPr>
                  <p:cNvSpPr/>
                  <p:nvPr/>
                </p:nvSpPr>
                <p:spPr>
                  <a:xfrm>
                    <a:off x="4289495" y="3615396"/>
                    <a:ext cx="536489" cy="1338636"/>
                  </a:xfrm>
                  <a:prstGeom prst="rect">
                    <a:avLst/>
                  </a:prstGeom>
                  <a:solidFill>
                    <a:srgbClr val="FD8D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</p:grpSp>
          </p:grpSp>
          <p:grpSp>
            <p:nvGrpSpPr>
              <p:cNvPr id="188" name="Group 187">
                <a:extLst>
                  <a:ext uri="{FF2B5EF4-FFF2-40B4-BE49-F238E27FC236}">
                    <a16:creationId xmlns:a16="http://schemas.microsoft.com/office/drawing/2014/main" id="{006E678E-B1CC-8568-247E-63902B58F3F8}"/>
                  </a:ext>
                </a:extLst>
              </p:cNvPr>
              <p:cNvGrpSpPr/>
              <p:nvPr/>
            </p:nvGrpSpPr>
            <p:grpSpPr>
              <a:xfrm>
                <a:off x="663130" y="1722122"/>
                <a:ext cx="3050910" cy="788584"/>
                <a:chOff x="663130" y="1722122"/>
                <a:chExt cx="3050910" cy="788584"/>
              </a:xfrm>
            </p:grpSpPr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7F331715-F3F8-CF60-6BAC-4D08122C242F}"/>
                    </a:ext>
                  </a:extLst>
                </p:cNvPr>
                <p:cNvSpPr/>
                <p:nvPr/>
              </p:nvSpPr>
              <p:spPr>
                <a:xfrm rot="16200000">
                  <a:off x="442704" y="1942550"/>
                  <a:ext cx="788582" cy="34773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4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66.35 %</a:t>
                  </a:r>
                  <a:endParaRPr lang="en-IN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14A3C739-5FE7-2DE6-5F6F-38B1276D39F9}"/>
                    </a:ext>
                  </a:extLst>
                </p:cNvPr>
                <p:cNvSpPr/>
                <p:nvPr/>
              </p:nvSpPr>
              <p:spPr>
                <a:xfrm rot="16200000">
                  <a:off x="971007" y="1942549"/>
                  <a:ext cx="788583" cy="34773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4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65.94 %</a:t>
                  </a:r>
                  <a:endParaRPr lang="en-IN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4C4E2B5E-1940-F1F3-933D-A348E5D13C48}"/>
                    </a:ext>
                  </a:extLst>
                </p:cNvPr>
                <p:cNvSpPr/>
                <p:nvPr/>
              </p:nvSpPr>
              <p:spPr>
                <a:xfrm rot="16200000">
                  <a:off x="1511508" y="1942549"/>
                  <a:ext cx="788584" cy="34773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4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66.09 %</a:t>
                  </a:r>
                  <a:endParaRPr lang="en-IN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583AA979-A78E-39EE-A63C-70C1CF6BD3B9}"/>
                    </a:ext>
                  </a:extLst>
                </p:cNvPr>
                <p:cNvSpPr/>
                <p:nvPr/>
              </p:nvSpPr>
              <p:spPr>
                <a:xfrm rot="16200000">
                  <a:off x="2074049" y="1942550"/>
                  <a:ext cx="788582" cy="34773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4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65.44 %</a:t>
                  </a:r>
                  <a:endParaRPr lang="en-IN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193" name="Rectangle 192">
                  <a:extLst>
                    <a:ext uri="{FF2B5EF4-FFF2-40B4-BE49-F238E27FC236}">
                      <a16:creationId xmlns:a16="http://schemas.microsoft.com/office/drawing/2014/main" id="{9C6E05BC-07AC-E745-42FA-B147EA796231}"/>
                    </a:ext>
                  </a:extLst>
                </p:cNvPr>
                <p:cNvSpPr/>
                <p:nvPr/>
              </p:nvSpPr>
              <p:spPr>
                <a:xfrm rot="16200000">
                  <a:off x="2599810" y="1942550"/>
                  <a:ext cx="788582" cy="34773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4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65.83 %</a:t>
                  </a:r>
                  <a:endParaRPr lang="en-IN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194" name="Rectangle 193">
                  <a:extLst>
                    <a:ext uri="{FF2B5EF4-FFF2-40B4-BE49-F238E27FC236}">
                      <a16:creationId xmlns:a16="http://schemas.microsoft.com/office/drawing/2014/main" id="{A2471C6D-50FD-637F-0F55-B774FDF587D2}"/>
                    </a:ext>
                  </a:extLst>
                </p:cNvPr>
                <p:cNvSpPr/>
                <p:nvPr/>
              </p:nvSpPr>
              <p:spPr>
                <a:xfrm rot="16200000">
                  <a:off x="3145884" y="1942550"/>
                  <a:ext cx="788582" cy="34773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4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66.5 %</a:t>
                  </a:r>
                  <a:endParaRPr lang="en-IN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56E41069-385B-7737-3E0A-265C0391E03D}"/>
                </a:ext>
              </a:extLst>
            </p:cNvPr>
            <p:cNvSpPr/>
            <p:nvPr/>
          </p:nvSpPr>
          <p:spPr>
            <a:xfrm>
              <a:off x="579550" y="6176915"/>
              <a:ext cx="3247128" cy="255921"/>
            </a:xfrm>
            <a:prstGeom prst="rect">
              <a:avLst/>
            </a:prstGeom>
            <a:solidFill>
              <a:srgbClr val="A60E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LIFR %</a:t>
              </a:r>
              <a:endParaRPr lang="en-IN" sz="1600" dirty="0"/>
            </a:p>
          </p:txBody>
        </p:sp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A79101D8-0238-23D1-FF6E-4396AD3F8F92}"/>
              </a:ext>
            </a:extLst>
          </p:cNvPr>
          <p:cNvGrpSpPr/>
          <p:nvPr/>
        </p:nvGrpSpPr>
        <p:grpSpPr>
          <a:xfrm>
            <a:off x="579549" y="1195030"/>
            <a:ext cx="3247847" cy="1919105"/>
            <a:chOff x="3970430" y="1183806"/>
            <a:chExt cx="3247847" cy="191910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0B075F6-DEB7-D8B2-B9EA-F44B2D1C167C}"/>
                </a:ext>
              </a:extLst>
            </p:cNvPr>
            <p:cNvSpPr/>
            <p:nvPr/>
          </p:nvSpPr>
          <p:spPr>
            <a:xfrm>
              <a:off x="3971149" y="2846989"/>
              <a:ext cx="3247128" cy="25592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OT %</a:t>
              </a:r>
              <a:endParaRPr lang="en-IN" sz="1600" dirty="0"/>
            </a:p>
          </p:txBody>
        </p: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F77FC953-2F35-7694-64B5-2483A1294451}"/>
                </a:ext>
              </a:extLst>
            </p:cNvPr>
            <p:cNvGrpSpPr/>
            <p:nvPr/>
          </p:nvGrpSpPr>
          <p:grpSpPr>
            <a:xfrm>
              <a:off x="3970430" y="1183806"/>
              <a:ext cx="3247122" cy="1663183"/>
              <a:chOff x="579550" y="1183894"/>
              <a:chExt cx="3247122" cy="1663183"/>
            </a:xfrm>
          </p:grpSpPr>
          <p:grpSp>
            <p:nvGrpSpPr>
              <p:cNvPr id="215" name="Group 214">
                <a:extLst>
                  <a:ext uri="{FF2B5EF4-FFF2-40B4-BE49-F238E27FC236}">
                    <a16:creationId xmlns:a16="http://schemas.microsoft.com/office/drawing/2014/main" id="{1DF26CEC-C563-367A-87A9-AE09EBC5B098}"/>
                  </a:ext>
                </a:extLst>
              </p:cNvPr>
              <p:cNvGrpSpPr/>
              <p:nvPr/>
            </p:nvGrpSpPr>
            <p:grpSpPr>
              <a:xfrm>
                <a:off x="579550" y="1183894"/>
                <a:ext cx="3247122" cy="1663183"/>
                <a:chOff x="579550" y="1183894"/>
                <a:chExt cx="3247122" cy="1663183"/>
              </a:xfrm>
            </p:grpSpPr>
            <p:grpSp>
              <p:nvGrpSpPr>
                <p:cNvPr id="223" name="Group 222">
                  <a:extLst>
                    <a:ext uri="{FF2B5EF4-FFF2-40B4-BE49-F238E27FC236}">
                      <a16:creationId xmlns:a16="http://schemas.microsoft.com/office/drawing/2014/main" id="{3A0D0E75-2890-7875-24FC-D5DA32F061FB}"/>
                    </a:ext>
                  </a:extLst>
                </p:cNvPr>
                <p:cNvGrpSpPr/>
                <p:nvPr/>
              </p:nvGrpSpPr>
              <p:grpSpPr>
                <a:xfrm>
                  <a:off x="579550" y="1183894"/>
                  <a:ext cx="515739" cy="1663095"/>
                  <a:chOff x="921991" y="3558748"/>
                  <a:chExt cx="534339" cy="1663095"/>
                </a:xfrm>
              </p:grpSpPr>
              <p:sp>
                <p:nvSpPr>
                  <p:cNvPr id="239" name="Rectangle 238">
                    <a:extLst>
                      <a:ext uri="{FF2B5EF4-FFF2-40B4-BE49-F238E27FC236}">
                        <a16:creationId xmlns:a16="http://schemas.microsoft.com/office/drawing/2014/main" id="{0CC8838A-0005-0935-9D32-E6F80EA15159}"/>
                      </a:ext>
                    </a:extLst>
                  </p:cNvPr>
                  <p:cNvSpPr/>
                  <p:nvPr/>
                </p:nvSpPr>
                <p:spPr>
                  <a:xfrm>
                    <a:off x="921994" y="4951653"/>
                    <a:ext cx="534336" cy="27019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rPr>
                      <a:t>Mar</a:t>
                    </a:r>
                    <a:endParaRPr lang="en-IN" sz="14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endParaRPr>
                  </a:p>
                </p:txBody>
              </p:sp>
              <p:sp>
                <p:nvSpPr>
                  <p:cNvPr id="240" name="Rectangle 239">
                    <a:extLst>
                      <a:ext uri="{FF2B5EF4-FFF2-40B4-BE49-F238E27FC236}">
                        <a16:creationId xmlns:a16="http://schemas.microsoft.com/office/drawing/2014/main" id="{9842F754-5055-65A8-94BF-0EDB084FAE07}"/>
                      </a:ext>
                    </a:extLst>
                  </p:cNvPr>
                  <p:cNvSpPr/>
                  <p:nvPr/>
                </p:nvSpPr>
                <p:spPr>
                  <a:xfrm>
                    <a:off x="921991" y="3558748"/>
                    <a:ext cx="534339" cy="1392905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600" dirty="0"/>
                  </a:p>
                </p:txBody>
              </p:sp>
            </p:grpSp>
            <p:grpSp>
              <p:nvGrpSpPr>
                <p:cNvPr id="224" name="Group 223">
                  <a:extLst>
                    <a:ext uri="{FF2B5EF4-FFF2-40B4-BE49-F238E27FC236}">
                      <a16:creationId xmlns:a16="http://schemas.microsoft.com/office/drawing/2014/main" id="{11A0E5DD-B406-C13A-BC94-82B62A8D8410}"/>
                    </a:ext>
                  </a:extLst>
                </p:cNvPr>
                <p:cNvGrpSpPr/>
                <p:nvPr/>
              </p:nvGrpSpPr>
              <p:grpSpPr>
                <a:xfrm>
                  <a:off x="1124533" y="1419225"/>
                  <a:ext cx="515739" cy="1427764"/>
                  <a:chOff x="1687543" y="3793990"/>
                  <a:chExt cx="471152" cy="1427764"/>
                </a:xfrm>
              </p:grpSpPr>
              <p:sp>
                <p:nvSpPr>
                  <p:cNvPr id="237" name="Rectangle 236">
                    <a:extLst>
                      <a:ext uri="{FF2B5EF4-FFF2-40B4-BE49-F238E27FC236}">
                        <a16:creationId xmlns:a16="http://schemas.microsoft.com/office/drawing/2014/main" id="{51617967-4ADB-273E-D5A6-C0C28B09FCE0}"/>
                      </a:ext>
                    </a:extLst>
                  </p:cNvPr>
                  <p:cNvSpPr/>
                  <p:nvPr/>
                </p:nvSpPr>
                <p:spPr>
                  <a:xfrm>
                    <a:off x="1687543" y="4951742"/>
                    <a:ext cx="471017" cy="27001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rPr>
                      <a:t>Apr</a:t>
                    </a:r>
                    <a:endParaRPr lang="en-IN" sz="14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endParaRPr>
                  </a:p>
                </p:txBody>
              </p:sp>
              <p:sp>
                <p:nvSpPr>
                  <p:cNvPr id="238" name="Rectangle 237">
                    <a:extLst>
                      <a:ext uri="{FF2B5EF4-FFF2-40B4-BE49-F238E27FC236}">
                        <a16:creationId xmlns:a16="http://schemas.microsoft.com/office/drawing/2014/main" id="{F592A23F-8B2F-21CD-DC79-36C75B17BEA5}"/>
                      </a:ext>
                    </a:extLst>
                  </p:cNvPr>
                  <p:cNvSpPr/>
                  <p:nvPr/>
                </p:nvSpPr>
                <p:spPr>
                  <a:xfrm>
                    <a:off x="1687546" y="3793990"/>
                    <a:ext cx="471149" cy="1157662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</p:grpSp>
            <p:grpSp>
              <p:nvGrpSpPr>
                <p:cNvPr id="225" name="Group 224">
                  <a:extLst>
                    <a:ext uri="{FF2B5EF4-FFF2-40B4-BE49-F238E27FC236}">
                      <a16:creationId xmlns:a16="http://schemas.microsoft.com/office/drawing/2014/main" id="{B545C260-34C8-A832-A0F4-1B9886F09C0B}"/>
                    </a:ext>
                  </a:extLst>
                </p:cNvPr>
                <p:cNvGrpSpPr/>
                <p:nvPr/>
              </p:nvGrpSpPr>
              <p:grpSpPr>
                <a:xfrm>
                  <a:off x="1671150" y="1666875"/>
                  <a:ext cx="515597" cy="1180202"/>
                  <a:chOff x="2239491" y="4041552"/>
                  <a:chExt cx="534955" cy="1180202"/>
                </a:xfrm>
              </p:grpSpPr>
              <p:sp>
                <p:nvSpPr>
                  <p:cNvPr id="235" name="Rectangle 234">
                    <a:extLst>
                      <a:ext uri="{FF2B5EF4-FFF2-40B4-BE49-F238E27FC236}">
                        <a16:creationId xmlns:a16="http://schemas.microsoft.com/office/drawing/2014/main" id="{E83D41F5-3120-E08F-9E65-689AE0736EB3}"/>
                      </a:ext>
                    </a:extLst>
                  </p:cNvPr>
                  <p:cNvSpPr/>
                  <p:nvPr/>
                </p:nvSpPr>
                <p:spPr>
                  <a:xfrm>
                    <a:off x="2240110" y="4951742"/>
                    <a:ext cx="534336" cy="27001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rPr>
                      <a:t>May</a:t>
                    </a:r>
                    <a:endParaRPr lang="en-IN" sz="14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endParaRPr>
                  </a:p>
                </p:txBody>
              </p:sp>
              <p:sp>
                <p:nvSpPr>
                  <p:cNvPr id="236" name="Rectangle 235">
                    <a:extLst>
                      <a:ext uri="{FF2B5EF4-FFF2-40B4-BE49-F238E27FC236}">
                        <a16:creationId xmlns:a16="http://schemas.microsoft.com/office/drawing/2014/main" id="{CAC9DF04-1B62-70BA-9711-9D7F831B5E6B}"/>
                      </a:ext>
                    </a:extLst>
                  </p:cNvPr>
                  <p:cNvSpPr/>
                  <p:nvPr/>
                </p:nvSpPr>
                <p:spPr>
                  <a:xfrm>
                    <a:off x="2239491" y="4041552"/>
                    <a:ext cx="534339" cy="910099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</p:grpSp>
            <p:grpSp>
              <p:nvGrpSpPr>
                <p:cNvPr id="226" name="Group 225">
                  <a:extLst>
                    <a:ext uri="{FF2B5EF4-FFF2-40B4-BE49-F238E27FC236}">
                      <a16:creationId xmlns:a16="http://schemas.microsoft.com/office/drawing/2014/main" id="{44EEEDA0-EF67-9E59-83AD-45F77EDA2985}"/>
                    </a:ext>
                  </a:extLst>
                </p:cNvPr>
                <p:cNvGrpSpPr/>
                <p:nvPr/>
              </p:nvGrpSpPr>
              <p:grpSpPr>
                <a:xfrm>
                  <a:off x="2220438" y="1571625"/>
                  <a:ext cx="515001" cy="1275364"/>
                  <a:chOff x="2936859" y="3946390"/>
                  <a:chExt cx="458201" cy="1275364"/>
                </a:xfrm>
              </p:grpSpPr>
              <p:sp>
                <p:nvSpPr>
                  <p:cNvPr id="233" name="Rectangle 232">
                    <a:extLst>
                      <a:ext uri="{FF2B5EF4-FFF2-40B4-BE49-F238E27FC236}">
                        <a16:creationId xmlns:a16="http://schemas.microsoft.com/office/drawing/2014/main" id="{8FE24044-5F91-2F37-059D-B235D13D93B4}"/>
                      </a:ext>
                    </a:extLst>
                  </p:cNvPr>
                  <p:cNvSpPr/>
                  <p:nvPr/>
                </p:nvSpPr>
                <p:spPr>
                  <a:xfrm>
                    <a:off x="2936860" y="4951742"/>
                    <a:ext cx="458200" cy="27001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rPr>
                      <a:t>Jun</a:t>
                    </a:r>
                    <a:endParaRPr lang="en-IN" sz="14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endParaRPr>
                  </a:p>
                </p:txBody>
              </p:sp>
              <p:sp>
                <p:nvSpPr>
                  <p:cNvPr id="234" name="Rectangle 233">
                    <a:extLst>
                      <a:ext uri="{FF2B5EF4-FFF2-40B4-BE49-F238E27FC236}">
                        <a16:creationId xmlns:a16="http://schemas.microsoft.com/office/drawing/2014/main" id="{6BEEA843-1FE0-FEB7-862E-CEA178D2F7F1}"/>
                      </a:ext>
                    </a:extLst>
                  </p:cNvPr>
                  <p:cNvSpPr/>
                  <p:nvPr/>
                </p:nvSpPr>
                <p:spPr>
                  <a:xfrm>
                    <a:off x="2936859" y="3946390"/>
                    <a:ext cx="458200" cy="1005261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</p:grpSp>
            <p:grpSp>
              <p:nvGrpSpPr>
                <p:cNvPr id="227" name="Group 226">
                  <a:extLst>
                    <a:ext uri="{FF2B5EF4-FFF2-40B4-BE49-F238E27FC236}">
                      <a16:creationId xmlns:a16="http://schemas.microsoft.com/office/drawing/2014/main" id="{77803852-E050-BEB4-0CC0-3C6E3F446773}"/>
                    </a:ext>
                  </a:extLst>
                </p:cNvPr>
                <p:cNvGrpSpPr/>
                <p:nvPr/>
              </p:nvGrpSpPr>
              <p:grpSpPr>
                <a:xfrm>
                  <a:off x="2767054" y="1238251"/>
                  <a:ext cx="515002" cy="1608738"/>
                  <a:chOff x="3598840" y="3613016"/>
                  <a:chExt cx="404153" cy="1608738"/>
                </a:xfrm>
              </p:grpSpPr>
              <p:sp>
                <p:nvSpPr>
                  <p:cNvPr id="231" name="Rectangle 230">
                    <a:extLst>
                      <a:ext uri="{FF2B5EF4-FFF2-40B4-BE49-F238E27FC236}">
                        <a16:creationId xmlns:a16="http://schemas.microsoft.com/office/drawing/2014/main" id="{0E1A6FA9-6EF5-E5C5-8B81-4321E01B081F}"/>
                      </a:ext>
                    </a:extLst>
                  </p:cNvPr>
                  <p:cNvSpPr/>
                  <p:nvPr/>
                </p:nvSpPr>
                <p:spPr>
                  <a:xfrm>
                    <a:off x="3598840" y="4951742"/>
                    <a:ext cx="404153" cy="27001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rPr>
                      <a:t>Jul</a:t>
                    </a:r>
                    <a:endParaRPr lang="en-IN" sz="14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endParaRPr>
                  </a:p>
                </p:txBody>
              </p:sp>
              <p:sp>
                <p:nvSpPr>
                  <p:cNvPr id="232" name="Rectangle 231">
                    <a:extLst>
                      <a:ext uri="{FF2B5EF4-FFF2-40B4-BE49-F238E27FC236}">
                        <a16:creationId xmlns:a16="http://schemas.microsoft.com/office/drawing/2014/main" id="{C0EC0E94-8DC9-98BF-B885-7926A9453B9D}"/>
                      </a:ext>
                    </a:extLst>
                  </p:cNvPr>
                  <p:cNvSpPr/>
                  <p:nvPr/>
                </p:nvSpPr>
                <p:spPr>
                  <a:xfrm>
                    <a:off x="3598840" y="3613016"/>
                    <a:ext cx="404153" cy="133863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</p:grpSp>
            <p:grpSp>
              <p:nvGrpSpPr>
                <p:cNvPr id="228" name="Group 227">
                  <a:extLst>
                    <a:ext uri="{FF2B5EF4-FFF2-40B4-BE49-F238E27FC236}">
                      <a16:creationId xmlns:a16="http://schemas.microsoft.com/office/drawing/2014/main" id="{FC7BE2B5-3507-6E3B-5FE7-475E7C219C0C}"/>
                    </a:ext>
                  </a:extLst>
                </p:cNvPr>
                <p:cNvGrpSpPr/>
                <p:nvPr/>
              </p:nvGrpSpPr>
              <p:grpSpPr>
                <a:xfrm>
                  <a:off x="3310934" y="1722122"/>
                  <a:ext cx="515738" cy="1124867"/>
                  <a:chOff x="4289187" y="4096887"/>
                  <a:chExt cx="536489" cy="1124867"/>
                </a:xfrm>
              </p:grpSpPr>
              <p:sp>
                <p:nvSpPr>
                  <p:cNvPr id="229" name="Rectangle 228">
                    <a:extLst>
                      <a:ext uri="{FF2B5EF4-FFF2-40B4-BE49-F238E27FC236}">
                        <a16:creationId xmlns:a16="http://schemas.microsoft.com/office/drawing/2014/main" id="{F46BC266-BBCA-C2DA-ED9A-2CAA497DE5E7}"/>
                      </a:ext>
                    </a:extLst>
                  </p:cNvPr>
                  <p:cNvSpPr/>
                  <p:nvPr/>
                </p:nvSpPr>
                <p:spPr>
                  <a:xfrm>
                    <a:off x="4289187" y="4951742"/>
                    <a:ext cx="536489" cy="27001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rPr>
                      <a:t>Aug</a:t>
                    </a:r>
                    <a:endParaRPr lang="en-IN" sz="14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endParaRPr>
                  </a:p>
                </p:txBody>
              </p:sp>
              <p:sp>
                <p:nvSpPr>
                  <p:cNvPr id="230" name="Rectangle 229">
                    <a:extLst>
                      <a:ext uri="{FF2B5EF4-FFF2-40B4-BE49-F238E27FC236}">
                        <a16:creationId xmlns:a16="http://schemas.microsoft.com/office/drawing/2014/main" id="{A9D801D4-6CEA-6101-6DDE-34A22EB0B961}"/>
                      </a:ext>
                    </a:extLst>
                  </p:cNvPr>
                  <p:cNvSpPr/>
                  <p:nvPr/>
                </p:nvSpPr>
                <p:spPr>
                  <a:xfrm>
                    <a:off x="4289378" y="4096887"/>
                    <a:ext cx="534806" cy="854677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</p:grpSp>
          </p:grpSp>
          <p:grpSp>
            <p:nvGrpSpPr>
              <p:cNvPr id="216" name="Group 215">
                <a:extLst>
                  <a:ext uri="{FF2B5EF4-FFF2-40B4-BE49-F238E27FC236}">
                    <a16:creationId xmlns:a16="http://schemas.microsoft.com/office/drawing/2014/main" id="{AD4433D3-01B9-F8A5-207A-2AFCD5551E0E}"/>
                  </a:ext>
                </a:extLst>
              </p:cNvPr>
              <p:cNvGrpSpPr/>
              <p:nvPr/>
            </p:nvGrpSpPr>
            <p:grpSpPr>
              <a:xfrm>
                <a:off x="663130" y="1722122"/>
                <a:ext cx="3050910" cy="788584"/>
                <a:chOff x="663130" y="1722122"/>
                <a:chExt cx="3050910" cy="788584"/>
              </a:xfrm>
            </p:grpSpPr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998938DA-66ED-8DBF-4C6A-009C165CBD12}"/>
                    </a:ext>
                  </a:extLst>
                </p:cNvPr>
                <p:cNvSpPr/>
                <p:nvPr/>
              </p:nvSpPr>
              <p:spPr>
                <a:xfrm rot="16200000">
                  <a:off x="442704" y="1942550"/>
                  <a:ext cx="788582" cy="34773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4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69.6 %</a:t>
                  </a:r>
                  <a:endParaRPr lang="en-IN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E10C9AD9-531A-277E-8130-AB1C0DDBE0FB}"/>
                    </a:ext>
                  </a:extLst>
                </p:cNvPr>
                <p:cNvSpPr/>
                <p:nvPr/>
              </p:nvSpPr>
              <p:spPr>
                <a:xfrm rot="16200000">
                  <a:off x="971007" y="1942549"/>
                  <a:ext cx="788583" cy="34773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4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69.07 %</a:t>
                  </a:r>
                  <a:endParaRPr lang="en-IN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CA732209-2011-2E9C-9788-73D700DC8AF2}"/>
                    </a:ext>
                  </a:extLst>
                </p:cNvPr>
                <p:cNvSpPr/>
                <p:nvPr/>
              </p:nvSpPr>
              <p:spPr>
                <a:xfrm rot="16200000">
                  <a:off x="1511508" y="1942549"/>
                  <a:ext cx="788584" cy="34773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4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68.57 %</a:t>
                  </a:r>
                  <a:endParaRPr lang="en-IN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220" name="Rectangle 219">
                  <a:extLst>
                    <a:ext uri="{FF2B5EF4-FFF2-40B4-BE49-F238E27FC236}">
                      <a16:creationId xmlns:a16="http://schemas.microsoft.com/office/drawing/2014/main" id="{40FE4F4E-9381-C38F-3868-97938E9E4D76}"/>
                    </a:ext>
                  </a:extLst>
                </p:cNvPr>
                <p:cNvSpPr/>
                <p:nvPr/>
              </p:nvSpPr>
              <p:spPr>
                <a:xfrm rot="16200000">
                  <a:off x="2074049" y="1942550"/>
                  <a:ext cx="788582" cy="34773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4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68.63 %</a:t>
                  </a:r>
                  <a:endParaRPr lang="en-IN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C631273F-3789-03DE-E0A0-98830384A516}"/>
                    </a:ext>
                  </a:extLst>
                </p:cNvPr>
                <p:cNvSpPr/>
                <p:nvPr/>
              </p:nvSpPr>
              <p:spPr>
                <a:xfrm rot="16200000">
                  <a:off x="2599810" y="1942550"/>
                  <a:ext cx="788582" cy="34773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4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69.41 %</a:t>
                  </a:r>
                  <a:endParaRPr lang="en-IN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F4B92ED7-3506-ADFD-9523-42EB32D3798B}"/>
                    </a:ext>
                  </a:extLst>
                </p:cNvPr>
                <p:cNvSpPr/>
                <p:nvPr/>
              </p:nvSpPr>
              <p:spPr>
                <a:xfrm rot="16200000">
                  <a:off x="3145884" y="1942550"/>
                  <a:ext cx="788582" cy="34773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4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68.53 %</a:t>
                  </a:r>
                  <a:endParaRPr lang="en-IN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</p:grp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D2A55FFD-5C74-E0D5-F487-4B98222908E2}"/>
              </a:ext>
            </a:extLst>
          </p:cNvPr>
          <p:cNvGrpSpPr/>
          <p:nvPr/>
        </p:nvGrpSpPr>
        <p:grpSpPr>
          <a:xfrm>
            <a:off x="3969709" y="4513317"/>
            <a:ext cx="3247848" cy="1919519"/>
            <a:chOff x="579549" y="1183895"/>
            <a:chExt cx="3247848" cy="1919519"/>
          </a:xfrm>
        </p:grpSpPr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A83FE4C1-581A-0E16-B9DE-D0CC835937EA}"/>
                </a:ext>
              </a:extLst>
            </p:cNvPr>
            <p:cNvSpPr/>
            <p:nvPr/>
          </p:nvSpPr>
          <p:spPr>
            <a:xfrm>
              <a:off x="579549" y="2847493"/>
              <a:ext cx="3247128" cy="255921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IF %</a:t>
              </a:r>
              <a:endParaRPr lang="en-IN" sz="1600" dirty="0"/>
            </a:p>
          </p:txBody>
        </p:sp>
        <p:grpSp>
          <p:nvGrpSpPr>
            <p:cNvPr id="246" name="Group 245">
              <a:extLst>
                <a:ext uri="{FF2B5EF4-FFF2-40B4-BE49-F238E27FC236}">
                  <a16:creationId xmlns:a16="http://schemas.microsoft.com/office/drawing/2014/main" id="{16FD08CF-1FAB-B2F5-7CE2-CC559584A6A5}"/>
                </a:ext>
              </a:extLst>
            </p:cNvPr>
            <p:cNvGrpSpPr/>
            <p:nvPr/>
          </p:nvGrpSpPr>
          <p:grpSpPr>
            <a:xfrm>
              <a:off x="579550" y="1183895"/>
              <a:ext cx="3247847" cy="1663182"/>
              <a:chOff x="579550" y="1183895"/>
              <a:chExt cx="3247847" cy="1663182"/>
            </a:xfrm>
          </p:grpSpPr>
          <p:grpSp>
            <p:nvGrpSpPr>
              <p:cNvPr id="247" name="Group 246">
                <a:extLst>
                  <a:ext uri="{FF2B5EF4-FFF2-40B4-BE49-F238E27FC236}">
                    <a16:creationId xmlns:a16="http://schemas.microsoft.com/office/drawing/2014/main" id="{E29BAD4C-86EB-B2A7-039C-D9788325A231}"/>
                  </a:ext>
                </a:extLst>
              </p:cNvPr>
              <p:cNvGrpSpPr/>
              <p:nvPr/>
            </p:nvGrpSpPr>
            <p:grpSpPr>
              <a:xfrm>
                <a:off x="579550" y="1183895"/>
                <a:ext cx="3247847" cy="1663182"/>
                <a:chOff x="579550" y="1183895"/>
                <a:chExt cx="3247847" cy="1663182"/>
              </a:xfrm>
            </p:grpSpPr>
            <p:grpSp>
              <p:nvGrpSpPr>
                <p:cNvPr id="255" name="Group 254">
                  <a:extLst>
                    <a:ext uri="{FF2B5EF4-FFF2-40B4-BE49-F238E27FC236}">
                      <a16:creationId xmlns:a16="http://schemas.microsoft.com/office/drawing/2014/main" id="{F93C462F-6958-08A4-C327-A041ADC5D9B0}"/>
                    </a:ext>
                  </a:extLst>
                </p:cNvPr>
                <p:cNvGrpSpPr/>
                <p:nvPr/>
              </p:nvGrpSpPr>
              <p:grpSpPr>
                <a:xfrm>
                  <a:off x="579550" y="1313462"/>
                  <a:ext cx="515739" cy="1533527"/>
                  <a:chOff x="921991" y="3688316"/>
                  <a:chExt cx="534339" cy="1533527"/>
                </a:xfrm>
              </p:grpSpPr>
              <p:sp>
                <p:nvSpPr>
                  <p:cNvPr id="271" name="Rectangle 270">
                    <a:extLst>
                      <a:ext uri="{FF2B5EF4-FFF2-40B4-BE49-F238E27FC236}">
                        <a16:creationId xmlns:a16="http://schemas.microsoft.com/office/drawing/2014/main" id="{49201DA4-4302-2901-090A-976F0A9BF89B}"/>
                      </a:ext>
                    </a:extLst>
                  </p:cNvPr>
                  <p:cNvSpPr/>
                  <p:nvPr/>
                </p:nvSpPr>
                <p:spPr>
                  <a:xfrm>
                    <a:off x="921994" y="4951653"/>
                    <a:ext cx="534336" cy="27019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rPr>
                      <a:t>Mar</a:t>
                    </a:r>
                    <a:endParaRPr lang="en-IN" sz="14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endParaRPr>
                  </a:p>
                </p:txBody>
              </p:sp>
              <p:sp>
                <p:nvSpPr>
                  <p:cNvPr id="272" name="Rectangle 271">
                    <a:extLst>
                      <a:ext uri="{FF2B5EF4-FFF2-40B4-BE49-F238E27FC236}">
                        <a16:creationId xmlns:a16="http://schemas.microsoft.com/office/drawing/2014/main" id="{2E22C1FE-53BA-8AB2-7626-C9200B8641CC}"/>
                      </a:ext>
                    </a:extLst>
                  </p:cNvPr>
                  <p:cNvSpPr/>
                  <p:nvPr/>
                </p:nvSpPr>
                <p:spPr>
                  <a:xfrm>
                    <a:off x="921991" y="3688316"/>
                    <a:ext cx="534339" cy="1263337"/>
                  </a:xfrm>
                  <a:prstGeom prst="rect">
                    <a:avLst/>
                  </a:prstGeom>
                  <a:solidFill>
                    <a:srgbClr val="6666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600" dirty="0"/>
                  </a:p>
                </p:txBody>
              </p:sp>
            </p:grpSp>
            <p:grpSp>
              <p:nvGrpSpPr>
                <p:cNvPr id="256" name="Group 255">
                  <a:extLst>
                    <a:ext uri="{FF2B5EF4-FFF2-40B4-BE49-F238E27FC236}">
                      <a16:creationId xmlns:a16="http://schemas.microsoft.com/office/drawing/2014/main" id="{B0FFB092-4878-BC39-95C1-2A6A653973C5}"/>
                    </a:ext>
                  </a:extLst>
                </p:cNvPr>
                <p:cNvGrpSpPr/>
                <p:nvPr/>
              </p:nvGrpSpPr>
              <p:grpSpPr>
                <a:xfrm>
                  <a:off x="1124533" y="1464828"/>
                  <a:ext cx="515739" cy="1382161"/>
                  <a:chOff x="1687543" y="3839593"/>
                  <a:chExt cx="471152" cy="1382161"/>
                </a:xfrm>
              </p:grpSpPr>
              <p:sp>
                <p:nvSpPr>
                  <p:cNvPr id="269" name="Rectangle 268">
                    <a:extLst>
                      <a:ext uri="{FF2B5EF4-FFF2-40B4-BE49-F238E27FC236}">
                        <a16:creationId xmlns:a16="http://schemas.microsoft.com/office/drawing/2014/main" id="{8A91BE2E-41A5-E4FA-2D42-3E36DDBAFBD1}"/>
                      </a:ext>
                    </a:extLst>
                  </p:cNvPr>
                  <p:cNvSpPr/>
                  <p:nvPr/>
                </p:nvSpPr>
                <p:spPr>
                  <a:xfrm>
                    <a:off x="1687543" y="4951742"/>
                    <a:ext cx="471017" cy="27001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rPr>
                      <a:t>Apr</a:t>
                    </a:r>
                    <a:endParaRPr lang="en-IN" sz="14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endParaRPr>
                  </a:p>
                </p:txBody>
              </p:sp>
              <p:sp>
                <p:nvSpPr>
                  <p:cNvPr id="270" name="Rectangle 269">
                    <a:extLst>
                      <a:ext uri="{FF2B5EF4-FFF2-40B4-BE49-F238E27FC236}">
                        <a16:creationId xmlns:a16="http://schemas.microsoft.com/office/drawing/2014/main" id="{F299369E-51C7-51EA-DAAC-76C0F9ABC0FE}"/>
                      </a:ext>
                    </a:extLst>
                  </p:cNvPr>
                  <p:cNvSpPr/>
                  <p:nvPr/>
                </p:nvSpPr>
                <p:spPr>
                  <a:xfrm>
                    <a:off x="1687546" y="3839593"/>
                    <a:ext cx="471149" cy="1112059"/>
                  </a:xfrm>
                  <a:prstGeom prst="rect">
                    <a:avLst/>
                  </a:prstGeom>
                  <a:solidFill>
                    <a:srgbClr val="6666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</p:grpSp>
            <p:grpSp>
              <p:nvGrpSpPr>
                <p:cNvPr id="257" name="Group 256">
                  <a:extLst>
                    <a:ext uri="{FF2B5EF4-FFF2-40B4-BE49-F238E27FC236}">
                      <a16:creationId xmlns:a16="http://schemas.microsoft.com/office/drawing/2014/main" id="{C37BE381-3459-DA64-C4CB-2FE7C1307BB1}"/>
                    </a:ext>
                  </a:extLst>
                </p:cNvPr>
                <p:cNvGrpSpPr/>
                <p:nvPr/>
              </p:nvGrpSpPr>
              <p:grpSpPr>
                <a:xfrm>
                  <a:off x="1671150" y="1722034"/>
                  <a:ext cx="515597" cy="1125043"/>
                  <a:chOff x="2239491" y="4096711"/>
                  <a:chExt cx="534955" cy="1125043"/>
                </a:xfrm>
              </p:grpSpPr>
              <p:sp>
                <p:nvSpPr>
                  <p:cNvPr id="267" name="Rectangle 266">
                    <a:extLst>
                      <a:ext uri="{FF2B5EF4-FFF2-40B4-BE49-F238E27FC236}">
                        <a16:creationId xmlns:a16="http://schemas.microsoft.com/office/drawing/2014/main" id="{571E8ACD-1357-74C2-320F-A225A49CE839}"/>
                      </a:ext>
                    </a:extLst>
                  </p:cNvPr>
                  <p:cNvSpPr/>
                  <p:nvPr/>
                </p:nvSpPr>
                <p:spPr>
                  <a:xfrm>
                    <a:off x="2240110" y="4951742"/>
                    <a:ext cx="534336" cy="27001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rPr>
                      <a:t>May</a:t>
                    </a:r>
                    <a:endParaRPr lang="en-IN" sz="14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endParaRPr>
                  </a:p>
                </p:txBody>
              </p:sp>
              <p:sp>
                <p:nvSpPr>
                  <p:cNvPr id="268" name="Rectangle 267">
                    <a:extLst>
                      <a:ext uri="{FF2B5EF4-FFF2-40B4-BE49-F238E27FC236}">
                        <a16:creationId xmlns:a16="http://schemas.microsoft.com/office/drawing/2014/main" id="{ADD8A863-442A-97F8-03EE-19F6AF9DB25E}"/>
                      </a:ext>
                    </a:extLst>
                  </p:cNvPr>
                  <p:cNvSpPr/>
                  <p:nvPr/>
                </p:nvSpPr>
                <p:spPr>
                  <a:xfrm>
                    <a:off x="2239491" y="4096711"/>
                    <a:ext cx="534339" cy="854940"/>
                  </a:xfrm>
                  <a:prstGeom prst="rect">
                    <a:avLst/>
                  </a:prstGeom>
                  <a:solidFill>
                    <a:srgbClr val="6666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</p:grpSp>
            <p:grpSp>
              <p:nvGrpSpPr>
                <p:cNvPr id="258" name="Group 257">
                  <a:extLst>
                    <a:ext uri="{FF2B5EF4-FFF2-40B4-BE49-F238E27FC236}">
                      <a16:creationId xmlns:a16="http://schemas.microsoft.com/office/drawing/2014/main" id="{4298438A-7AAA-40D1-AE38-4365C143ABD8}"/>
                    </a:ext>
                  </a:extLst>
                </p:cNvPr>
                <p:cNvGrpSpPr/>
                <p:nvPr/>
              </p:nvGrpSpPr>
              <p:grpSpPr>
                <a:xfrm>
                  <a:off x="2220438" y="1623578"/>
                  <a:ext cx="515001" cy="1223411"/>
                  <a:chOff x="2936859" y="3998343"/>
                  <a:chExt cx="458201" cy="1223411"/>
                </a:xfrm>
              </p:grpSpPr>
              <p:sp>
                <p:nvSpPr>
                  <p:cNvPr id="265" name="Rectangle 264">
                    <a:extLst>
                      <a:ext uri="{FF2B5EF4-FFF2-40B4-BE49-F238E27FC236}">
                        <a16:creationId xmlns:a16="http://schemas.microsoft.com/office/drawing/2014/main" id="{64E4CA5E-10F2-2DD7-7D5F-21F616BC1572}"/>
                      </a:ext>
                    </a:extLst>
                  </p:cNvPr>
                  <p:cNvSpPr/>
                  <p:nvPr/>
                </p:nvSpPr>
                <p:spPr>
                  <a:xfrm>
                    <a:off x="2936860" y="4951742"/>
                    <a:ext cx="458200" cy="27001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rPr>
                      <a:t>Jun</a:t>
                    </a:r>
                    <a:endParaRPr lang="en-IN" sz="14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endParaRPr>
                  </a:p>
                </p:txBody>
              </p:sp>
              <p:sp>
                <p:nvSpPr>
                  <p:cNvPr id="266" name="Rectangle 265">
                    <a:extLst>
                      <a:ext uri="{FF2B5EF4-FFF2-40B4-BE49-F238E27FC236}">
                        <a16:creationId xmlns:a16="http://schemas.microsoft.com/office/drawing/2014/main" id="{3EFB52E8-CF31-B3FD-AFD6-C601A102E4B9}"/>
                      </a:ext>
                    </a:extLst>
                  </p:cNvPr>
                  <p:cNvSpPr/>
                  <p:nvPr/>
                </p:nvSpPr>
                <p:spPr>
                  <a:xfrm>
                    <a:off x="2936859" y="3998343"/>
                    <a:ext cx="458200" cy="953308"/>
                  </a:xfrm>
                  <a:prstGeom prst="rect">
                    <a:avLst/>
                  </a:prstGeom>
                  <a:solidFill>
                    <a:srgbClr val="6666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</p:grpSp>
            <p:grpSp>
              <p:nvGrpSpPr>
                <p:cNvPr id="259" name="Group 258">
                  <a:extLst>
                    <a:ext uri="{FF2B5EF4-FFF2-40B4-BE49-F238E27FC236}">
                      <a16:creationId xmlns:a16="http://schemas.microsoft.com/office/drawing/2014/main" id="{D7064183-CF7B-6F07-85A8-F828ECADDE15}"/>
                    </a:ext>
                  </a:extLst>
                </p:cNvPr>
                <p:cNvGrpSpPr/>
                <p:nvPr/>
              </p:nvGrpSpPr>
              <p:grpSpPr>
                <a:xfrm>
                  <a:off x="2767054" y="1518803"/>
                  <a:ext cx="515002" cy="1328186"/>
                  <a:chOff x="3598840" y="3893568"/>
                  <a:chExt cx="404153" cy="1328186"/>
                </a:xfrm>
              </p:grpSpPr>
              <p:sp>
                <p:nvSpPr>
                  <p:cNvPr id="263" name="Rectangle 262">
                    <a:extLst>
                      <a:ext uri="{FF2B5EF4-FFF2-40B4-BE49-F238E27FC236}">
                        <a16:creationId xmlns:a16="http://schemas.microsoft.com/office/drawing/2014/main" id="{2AB8833E-D170-B5FB-A5CA-96100C694E53}"/>
                      </a:ext>
                    </a:extLst>
                  </p:cNvPr>
                  <p:cNvSpPr/>
                  <p:nvPr/>
                </p:nvSpPr>
                <p:spPr>
                  <a:xfrm>
                    <a:off x="3598840" y="4951742"/>
                    <a:ext cx="404153" cy="27001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rPr>
                      <a:t>Jul</a:t>
                    </a:r>
                    <a:endParaRPr lang="en-IN" sz="14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endParaRPr>
                  </a:p>
                </p:txBody>
              </p:sp>
              <p:sp>
                <p:nvSpPr>
                  <p:cNvPr id="264" name="Rectangle 263">
                    <a:extLst>
                      <a:ext uri="{FF2B5EF4-FFF2-40B4-BE49-F238E27FC236}">
                        <a16:creationId xmlns:a16="http://schemas.microsoft.com/office/drawing/2014/main" id="{DFD37670-2419-7012-7A87-4FA5045504C2}"/>
                      </a:ext>
                    </a:extLst>
                  </p:cNvPr>
                  <p:cNvSpPr/>
                  <p:nvPr/>
                </p:nvSpPr>
                <p:spPr>
                  <a:xfrm>
                    <a:off x="3598840" y="3893568"/>
                    <a:ext cx="404153" cy="1058084"/>
                  </a:xfrm>
                  <a:prstGeom prst="rect">
                    <a:avLst/>
                  </a:prstGeom>
                  <a:solidFill>
                    <a:srgbClr val="6666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</p:grpSp>
            <p:grpSp>
              <p:nvGrpSpPr>
                <p:cNvPr id="260" name="Group 259">
                  <a:extLst>
                    <a:ext uri="{FF2B5EF4-FFF2-40B4-BE49-F238E27FC236}">
                      <a16:creationId xmlns:a16="http://schemas.microsoft.com/office/drawing/2014/main" id="{4958406D-CD60-61CB-96AF-768ECB6E67C5}"/>
                    </a:ext>
                  </a:extLst>
                </p:cNvPr>
                <p:cNvGrpSpPr/>
                <p:nvPr/>
              </p:nvGrpSpPr>
              <p:grpSpPr>
                <a:xfrm>
                  <a:off x="3312412" y="1183895"/>
                  <a:ext cx="514985" cy="1663094"/>
                  <a:chOff x="4290720" y="3558660"/>
                  <a:chExt cx="535705" cy="1663094"/>
                </a:xfrm>
              </p:grpSpPr>
              <p:sp>
                <p:nvSpPr>
                  <p:cNvPr id="261" name="Rectangle 260">
                    <a:extLst>
                      <a:ext uri="{FF2B5EF4-FFF2-40B4-BE49-F238E27FC236}">
                        <a16:creationId xmlns:a16="http://schemas.microsoft.com/office/drawing/2014/main" id="{1E7AA580-E0D8-48B8-79C5-B43D602BB5C7}"/>
                      </a:ext>
                    </a:extLst>
                  </p:cNvPr>
                  <p:cNvSpPr/>
                  <p:nvPr/>
                </p:nvSpPr>
                <p:spPr>
                  <a:xfrm>
                    <a:off x="4290720" y="4951742"/>
                    <a:ext cx="534956" cy="27001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rPr>
                      <a:t>Aug</a:t>
                    </a:r>
                    <a:endParaRPr lang="en-IN" sz="14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endParaRPr>
                  </a:p>
                </p:txBody>
              </p:sp>
              <p:sp>
                <p:nvSpPr>
                  <p:cNvPr id="262" name="Rectangle 261">
                    <a:extLst>
                      <a:ext uri="{FF2B5EF4-FFF2-40B4-BE49-F238E27FC236}">
                        <a16:creationId xmlns:a16="http://schemas.microsoft.com/office/drawing/2014/main" id="{1EFDCD06-0A17-53C9-E672-18E6DC75E615}"/>
                      </a:ext>
                    </a:extLst>
                  </p:cNvPr>
                  <p:cNvSpPr/>
                  <p:nvPr/>
                </p:nvSpPr>
                <p:spPr>
                  <a:xfrm>
                    <a:off x="4291469" y="3558660"/>
                    <a:ext cx="534956" cy="1392992"/>
                  </a:xfrm>
                  <a:prstGeom prst="rect">
                    <a:avLst/>
                  </a:prstGeom>
                  <a:solidFill>
                    <a:srgbClr val="6666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</p:grpSp>
          </p:grpSp>
          <p:grpSp>
            <p:nvGrpSpPr>
              <p:cNvPr id="248" name="Group 247">
                <a:extLst>
                  <a:ext uri="{FF2B5EF4-FFF2-40B4-BE49-F238E27FC236}">
                    <a16:creationId xmlns:a16="http://schemas.microsoft.com/office/drawing/2014/main" id="{0462B2F5-B993-CD4E-0506-FC7ED7422C76}"/>
                  </a:ext>
                </a:extLst>
              </p:cNvPr>
              <p:cNvGrpSpPr/>
              <p:nvPr/>
            </p:nvGrpSpPr>
            <p:grpSpPr>
              <a:xfrm>
                <a:off x="663130" y="1722122"/>
                <a:ext cx="3050910" cy="788584"/>
                <a:chOff x="663130" y="1722122"/>
                <a:chExt cx="3050910" cy="788584"/>
              </a:xfrm>
            </p:grpSpPr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70EF7D0F-2FA9-844C-964F-074161101BC2}"/>
                    </a:ext>
                  </a:extLst>
                </p:cNvPr>
                <p:cNvSpPr/>
                <p:nvPr/>
              </p:nvSpPr>
              <p:spPr>
                <a:xfrm rot="16200000">
                  <a:off x="442704" y="1942550"/>
                  <a:ext cx="788582" cy="34773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4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66.35 %</a:t>
                  </a:r>
                  <a:endParaRPr lang="en-IN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250" name="Rectangle 249">
                  <a:extLst>
                    <a:ext uri="{FF2B5EF4-FFF2-40B4-BE49-F238E27FC236}">
                      <a16:creationId xmlns:a16="http://schemas.microsoft.com/office/drawing/2014/main" id="{CCA5D15C-D712-73B5-3F2C-04058AD5367B}"/>
                    </a:ext>
                  </a:extLst>
                </p:cNvPr>
                <p:cNvSpPr/>
                <p:nvPr/>
              </p:nvSpPr>
              <p:spPr>
                <a:xfrm rot="16200000">
                  <a:off x="971007" y="1942549"/>
                  <a:ext cx="788583" cy="34773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4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65.94 %</a:t>
                  </a:r>
                  <a:endParaRPr lang="en-IN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251" name="Rectangle 250">
                  <a:extLst>
                    <a:ext uri="{FF2B5EF4-FFF2-40B4-BE49-F238E27FC236}">
                      <a16:creationId xmlns:a16="http://schemas.microsoft.com/office/drawing/2014/main" id="{AEBCC5BC-0E4B-62F8-BE04-58506B384F5D}"/>
                    </a:ext>
                  </a:extLst>
                </p:cNvPr>
                <p:cNvSpPr/>
                <p:nvPr/>
              </p:nvSpPr>
              <p:spPr>
                <a:xfrm rot="16200000">
                  <a:off x="1511508" y="1942549"/>
                  <a:ext cx="788584" cy="34773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4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66.09 %</a:t>
                  </a:r>
                  <a:endParaRPr lang="en-IN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252" name="Rectangle 251">
                  <a:extLst>
                    <a:ext uri="{FF2B5EF4-FFF2-40B4-BE49-F238E27FC236}">
                      <a16:creationId xmlns:a16="http://schemas.microsoft.com/office/drawing/2014/main" id="{FBA8DCE1-E26C-1E17-32A7-87FBD6BB704E}"/>
                    </a:ext>
                  </a:extLst>
                </p:cNvPr>
                <p:cNvSpPr/>
                <p:nvPr/>
              </p:nvSpPr>
              <p:spPr>
                <a:xfrm rot="16200000">
                  <a:off x="2074049" y="1942550"/>
                  <a:ext cx="788582" cy="34773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4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65.44 %</a:t>
                  </a:r>
                  <a:endParaRPr lang="en-IN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ED24D76E-EC67-5186-6FBD-E095DE8AAF67}"/>
                    </a:ext>
                  </a:extLst>
                </p:cNvPr>
                <p:cNvSpPr/>
                <p:nvPr/>
              </p:nvSpPr>
              <p:spPr>
                <a:xfrm rot="16200000">
                  <a:off x="2599810" y="1942550"/>
                  <a:ext cx="788582" cy="34773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4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65.83 %</a:t>
                  </a:r>
                  <a:endParaRPr lang="en-IN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254" name="Rectangle 253">
                  <a:extLst>
                    <a:ext uri="{FF2B5EF4-FFF2-40B4-BE49-F238E27FC236}">
                      <a16:creationId xmlns:a16="http://schemas.microsoft.com/office/drawing/2014/main" id="{5AA17650-CC74-F639-0AEE-97621695F447}"/>
                    </a:ext>
                  </a:extLst>
                </p:cNvPr>
                <p:cNvSpPr/>
                <p:nvPr/>
              </p:nvSpPr>
              <p:spPr>
                <a:xfrm rot="16200000">
                  <a:off x="3145884" y="1942550"/>
                  <a:ext cx="788582" cy="34773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4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66.45 %</a:t>
                  </a:r>
                  <a:endParaRPr lang="en-IN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97066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B21DCE-5CD9-84C2-BCB7-5666BE536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3083" y="116231"/>
            <a:ext cx="631390" cy="61786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942A7D5-E94A-C4CF-92F2-3CD02EC189CD}"/>
              </a:ext>
            </a:extLst>
          </p:cNvPr>
          <p:cNvSpPr/>
          <p:nvPr/>
        </p:nvSpPr>
        <p:spPr>
          <a:xfrm>
            <a:off x="579550" y="425164"/>
            <a:ext cx="9350062" cy="617866"/>
          </a:xfrm>
          <a:prstGeom prst="rect">
            <a:avLst/>
          </a:prstGeom>
          <a:ln w="952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/>
              <a:t>At a Glance:</a:t>
            </a:r>
            <a:endParaRPr lang="en-IN" sz="3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B1F6D1-667A-7404-8296-A9AF607CCB32}"/>
              </a:ext>
            </a:extLst>
          </p:cNvPr>
          <p:cNvSpPr/>
          <p:nvPr/>
        </p:nvSpPr>
        <p:spPr>
          <a:xfrm>
            <a:off x="7362750" y="1184070"/>
            <a:ext cx="3970333" cy="524876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Insights:</a:t>
            </a:r>
          </a:p>
          <a:p>
            <a:endParaRPr lang="en-US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50" dirty="0"/>
              <a:t>Line Fill Rate (LIFR %) is less than 60% in those Customers ( Coolblue, Info Stores, Sorefoz Mart, Elite Mart, Acclaimed Stores, Vijay Stores, etc.).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55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55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50" dirty="0"/>
              <a:t>On Time In Full Delivery (OTIF %) is as lowest as possible in those Customers (Coolblue, Acclaimed Stores, Lotus Mart, etc.).</a:t>
            </a:r>
          </a:p>
          <a:p>
            <a:endParaRPr lang="en-US" sz="1550" dirty="0"/>
          </a:p>
          <a:p>
            <a:endParaRPr lang="en-US" sz="1550" dirty="0"/>
          </a:p>
          <a:p>
            <a:r>
              <a:rPr lang="en-US" sz="155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50" dirty="0"/>
          </a:p>
          <a:p>
            <a:endParaRPr lang="en-US" sz="1550" dirty="0"/>
          </a:p>
          <a:p>
            <a:r>
              <a:rPr lang="en-US" b="1" dirty="0"/>
              <a:t>Feedback:</a:t>
            </a:r>
            <a:endParaRPr lang="en-US" dirty="0"/>
          </a:p>
          <a:p>
            <a:pPr algn="just"/>
            <a:r>
              <a:rPr lang="en-US" sz="1550" dirty="0"/>
              <a:t>So, basically you need to focus Coolblue, Acclaimed Stores &amp; Lotus Mart customers to improve the ONIF % and also improve LIFR %.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8DDCF3F-09EF-3A61-9135-3DAE964327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598514"/>
              </p:ext>
            </p:extLst>
          </p:nvPr>
        </p:nvGraphicFramePr>
        <p:xfrm>
          <a:off x="579550" y="1184070"/>
          <a:ext cx="5914266" cy="2346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66524">
                  <a:extLst>
                    <a:ext uri="{9D8B030D-6E8A-4147-A177-3AD203B41FA5}">
                      <a16:colId xmlns:a16="http://schemas.microsoft.com/office/drawing/2014/main" val="938586093"/>
                    </a:ext>
                  </a:extLst>
                </a:gridCol>
                <a:gridCol w="2047742">
                  <a:extLst>
                    <a:ext uri="{9D8B030D-6E8A-4147-A177-3AD203B41FA5}">
                      <a16:colId xmlns:a16="http://schemas.microsoft.com/office/drawing/2014/main" val="3657379519"/>
                    </a:ext>
                  </a:extLst>
                </a:gridCol>
              </a:tblGrid>
              <a:tr h="312411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Customer Name</a:t>
                      </a:r>
                      <a:endParaRPr lang="en-IN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LIFR %</a:t>
                      </a:r>
                      <a:endParaRPr lang="en-IN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223342"/>
                  </a:ext>
                </a:extLst>
              </a:tr>
              <a:tr h="312411">
                <a:tc>
                  <a:txBody>
                    <a:bodyPr/>
                    <a:lstStyle/>
                    <a:p>
                      <a:r>
                        <a:rPr lang="en-US" sz="1600" dirty="0"/>
                        <a:t>Coolblue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51.1%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096669"/>
                  </a:ext>
                </a:extLst>
              </a:tr>
              <a:tr h="312411">
                <a:tc>
                  <a:txBody>
                    <a:bodyPr/>
                    <a:lstStyle/>
                    <a:p>
                      <a:r>
                        <a:rPr lang="en-US" sz="1600" dirty="0"/>
                        <a:t>Info Stores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52.4%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864248"/>
                  </a:ext>
                </a:extLst>
              </a:tr>
              <a:tr h="312411">
                <a:tc>
                  <a:txBody>
                    <a:bodyPr/>
                    <a:lstStyle/>
                    <a:p>
                      <a:r>
                        <a:rPr lang="en-US" sz="1600" dirty="0"/>
                        <a:t>Sorefoz Mart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53.3%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071370"/>
                  </a:ext>
                </a:extLst>
              </a:tr>
              <a:tr h="312411">
                <a:tc>
                  <a:txBody>
                    <a:bodyPr/>
                    <a:lstStyle/>
                    <a:p>
                      <a:r>
                        <a:rPr lang="en-US" sz="1600" dirty="0"/>
                        <a:t>Elite Mart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53.4%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391534"/>
                  </a:ext>
                </a:extLst>
              </a:tr>
              <a:tr h="312411">
                <a:tc>
                  <a:txBody>
                    <a:bodyPr/>
                    <a:lstStyle/>
                    <a:p>
                      <a:r>
                        <a:rPr lang="en-US" sz="1600" dirty="0"/>
                        <a:t>Acclaimed Stores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59.1%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686726"/>
                  </a:ext>
                </a:extLst>
              </a:tr>
              <a:tr h="312411">
                <a:tc>
                  <a:txBody>
                    <a:bodyPr/>
                    <a:lstStyle/>
                    <a:p>
                      <a:r>
                        <a:rPr lang="en-US" sz="1600" dirty="0"/>
                        <a:t>Vijay Stores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59.2%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528665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0D7E5F6-71D4-2A1A-F028-5AE9FEE47E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800099"/>
              </p:ext>
            </p:extLst>
          </p:nvPr>
        </p:nvGraphicFramePr>
        <p:xfrm>
          <a:off x="579550" y="4949476"/>
          <a:ext cx="5914266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76540">
                  <a:extLst>
                    <a:ext uri="{9D8B030D-6E8A-4147-A177-3AD203B41FA5}">
                      <a16:colId xmlns:a16="http://schemas.microsoft.com/office/drawing/2014/main" val="3005682154"/>
                    </a:ext>
                  </a:extLst>
                </a:gridCol>
                <a:gridCol w="2037726">
                  <a:extLst>
                    <a:ext uri="{9D8B030D-6E8A-4147-A177-3AD203B41FA5}">
                      <a16:colId xmlns:a16="http://schemas.microsoft.com/office/drawing/2014/main" val="471512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Customer Name</a:t>
                      </a:r>
                      <a:endParaRPr lang="en-IN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OTIF %</a:t>
                      </a:r>
                      <a:endParaRPr lang="en-IN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39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Coolblue</a:t>
                      </a:r>
                      <a:endParaRPr lang="en-IN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13.45%</a:t>
                      </a:r>
                      <a:endParaRPr lang="en-IN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972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Acclaimed Stores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15.43%</a:t>
                      </a:r>
                      <a:endParaRPr lang="en-IN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474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Lotus Mart</a:t>
                      </a:r>
                      <a:endParaRPr lang="en-IN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16.04%</a:t>
                      </a:r>
                      <a:endParaRPr lang="en-IN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577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4338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B21DCE-5CD9-84C2-BCB7-5666BE536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3083" y="116231"/>
            <a:ext cx="631390" cy="61786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D36372E-6456-5B1B-A454-ECB725829BFE}"/>
              </a:ext>
            </a:extLst>
          </p:cNvPr>
          <p:cNvSpPr/>
          <p:nvPr/>
        </p:nvSpPr>
        <p:spPr>
          <a:xfrm>
            <a:off x="579550" y="425164"/>
            <a:ext cx="9350062" cy="617866"/>
          </a:xfrm>
          <a:prstGeom prst="rect">
            <a:avLst/>
          </a:prstGeom>
          <a:ln w="952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/>
              <a:t>Order wise Analysis:</a:t>
            </a:r>
            <a:endParaRPr lang="en-IN" sz="3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D41BEF-1052-34D6-01DA-D01400B2539A}"/>
              </a:ext>
            </a:extLst>
          </p:cNvPr>
          <p:cNvSpPr/>
          <p:nvPr/>
        </p:nvSpPr>
        <p:spPr>
          <a:xfrm>
            <a:off x="7362750" y="1184070"/>
            <a:ext cx="3970333" cy="524876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Insights:</a:t>
            </a:r>
          </a:p>
          <a:p>
            <a:endParaRPr lang="en-US" sz="155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50" dirty="0"/>
              <a:t>On Time In Full Delivery is less than 50%, mans, 27k orders are delivered on time in full quantity among 57k orders.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55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50" dirty="0"/>
              <a:t>On Time Delivery is almost 72%, means 41k orders are delivered on time among 57k orders.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55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50" dirty="0"/>
              <a:t>In Full Delivery is  almost 67%, means 38k orders are delivered in full quantity.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55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50" dirty="0"/>
              <a:t>In month of March &amp; May orders are 9.76k but in August month your orders is less compare to others months.</a:t>
            </a:r>
          </a:p>
          <a:p>
            <a:endParaRPr lang="en-US" sz="1550" dirty="0"/>
          </a:p>
          <a:p>
            <a:r>
              <a:rPr lang="en-US" b="1" dirty="0"/>
              <a:t>Feedback:</a:t>
            </a:r>
            <a:endParaRPr lang="en-US" dirty="0"/>
          </a:p>
          <a:p>
            <a:pPr algn="just"/>
            <a:r>
              <a:rPr lang="en-US" sz="1550" dirty="0"/>
              <a:t>So, you need to improve the services like On Time In Full, On Time &amp; In Full Delivery for getting better orders from your customers.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EDD467-11FD-CDFE-EFF3-1CF57A9D92D9}"/>
              </a:ext>
            </a:extLst>
          </p:cNvPr>
          <p:cNvSpPr/>
          <p:nvPr/>
        </p:nvSpPr>
        <p:spPr>
          <a:xfrm>
            <a:off x="3847760" y="5730393"/>
            <a:ext cx="767803" cy="3497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June</a:t>
            </a:r>
            <a:endParaRPr lang="en-IN" sz="16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C9CB786-BD5E-2225-0BF0-94EC28652B26}"/>
              </a:ext>
            </a:extLst>
          </p:cNvPr>
          <p:cNvGrpSpPr/>
          <p:nvPr/>
        </p:nvGrpSpPr>
        <p:grpSpPr>
          <a:xfrm>
            <a:off x="579550" y="1184070"/>
            <a:ext cx="2820473" cy="1388577"/>
            <a:chOff x="663263" y="4031464"/>
            <a:chExt cx="2820473" cy="138857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B8CBE2F-57C6-7206-9156-EA280557EF0C}"/>
                </a:ext>
              </a:extLst>
            </p:cNvPr>
            <p:cNvGrpSpPr/>
            <p:nvPr/>
          </p:nvGrpSpPr>
          <p:grpSpPr>
            <a:xfrm>
              <a:off x="663263" y="5070325"/>
              <a:ext cx="2820473" cy="349716"/>
              <a:chOff x="663263" y="5070325"/>
              <a:chExt cx="2820473" cy="349716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104FAC2-2F0C-9480-6636-682628EE9F0D}"/>
                  </a:ext>
                </a:extLst>
              </p:cNvPr>
              <p:cNvSpPr/>
              <p:nvPr/>
            </p:nvSpPr>
            <p:spPr>
              <a:xfrm>
                <a:off x="663263" y="5070326"/>
                <a:ext cx="2820473" cy="349715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/>
                  <a:t>Order Lines</a:t>
                </a:r>
                <a:endParaRPr lang="en-IN" sz="1600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BFDB5F6-3118-F728-F458-1744F197CBAD}"/>
                  </a:ext>
                </a:extLst>
              </p:cNvPr>
              <p:cNvSpPr/>
              <p:nvPr/>
            </p:nvSpPr>
            <p:spPr>
              <a:xfrm>
                <a:off x="2458822" y="5070325"/>
                <a:ext cx="1024914" cy="3497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600" dirty="0"/>
                  <a:t>57k</a:t>
                </a:r>
                <a:endParaRPr lang="en-IN" sz="1600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1465641-40E0-E3B1-EC69-703AAEC89609}"/>
                </a:ext>
              </a:extLst>
            </p:cNvPr>
            <p:cNvGrpSpPr/>
            <p:nvPr/>
          </p:nvGrpSpPr>
          <p:grpSpPr>
            <a:xfrm>
              <a:off x="663263" y="4031464"/>
              <a:ext cx="1203637" cy="352311"/>
              <a:chOff x="663263" y="4031464"/>
              <a:chExt cx="1203637" cy="352311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59F1558-38B7-30E8-39F7-24106D35267A}"/>
                  </a:ext>
                </a:extLst>
              </p:cNvPr>
              <p:cNvSpPr/>
              <p:nvPr/>
            </p:nvSpPr>
            <p:spPr>
              <a:xfrm>
                <a:off x="663263" y="4034060"/>
                <a:ext cx="1203637" cy="349715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/>
                  <a:t>OTIF</a:t>
                </a:r>
                <a:endParaRPr lang="en-IN" sz="1600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A7C8EFE-366E-F490-2BEF-CE27DD546513}"/>
                  </a:ext>
                </a:extLst>
              </p:cNvPr>
              <p:cNvSpPr/>
              <p:nvPr/>
            </p:nvSpPr>
            <p:spPr>
              <a:xfrm>
                <a:off x="942974" y="4031464"/>
                <a:ext cx="923925" cy="3497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600" dirty="0"/>
                  <a:t>27k</a:t>
                </a:r>
                <a:endParaRPr lang="en-IN" sz="1600" dirty="0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B182AFF-03A1-A0E5-2DB1-74959AE0F892}"/>
                </a:ext>
              </a:extLst>
            </p:cNvPr>
            <p:cNvGrpSpPr/>
            <p:nvPr/>
          </p:nvGrpSpPr>
          <p:grpSpPr>
            <a:xfrm>
              <a:off x="663264" y="4718880"/>
              <a:ext cx="2314365" cy="351446"/>
              <a:chOff x="663264" y="4718880"/>
              <a:chExt cx="2314365" cy="351446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5FB8C2C-ED93-9564-A94E-ABDF9B5B31E5}"/>
                  </a:ext>
                </a:extLst>
              </p:cNvPr>
              <p:cNvSpPr/>
              <p:nvPr/>
            </p:nvSpPr>
            <p:spPr>
              <a:xfrm>
                <a:off x="663264" y="4720611"/>
                <a:ext cx="2314066" cy="349715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/>
                  <a:t>OT</a:t>
                </a:r>
                <a:endParaRPr lang="en-IN" sz="1600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49936BC-D793-E75F-57C1-E9665C028501}"/>
                  </a:ext>
                </a:extLst>
              </p:cNvPr>
              <p:cNvSpPr/>
              <p:nvPr/>
            </p:nvSpPr>
            <p:spPr>
              <a:xfrm>
                <a:off x="1952715" y="4718880"/>
                <a:ext cx="1024914" cy="3514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600" dirty="0"/>
                  <a:t>41k</a:t>
                </a:r>
                <a:endParaRPr lang="en-IN" sz="1600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6B1FDDD-BE56-1AE1-CDCC-ABA607497DE2}"/>
                </a:ext>
              </a:extLst>
            </p:cNvPr>
            <p:cNvGrpSpPr/>
            <p:nvPr/>
          </p:nvGrpSpPr>
          <p:grpSpPr>
            <a:xfrm>
              <a:off x="665346" y="4382044"/>
              <a:ext cx="2041837" cy="349715"/>
              <a:chOff x="665346" y="4382044"/>
              <a:chExt cx="2041837" cy="349715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E978E0A-C22C-2030-DACC-0F991248A573}"/>
                  </a:ext>
                </a:extLst>
              </p:cNvPr>
              <p:cNvSpPr/>
              <p:nvPr/>
            </p:nvSpPr>
            <p:spPr>
              <a:xfrm>
                <a:off x="665346" y="4382044"/>
                <a:ext cx="2041837" cy="3497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/>
                  <a:t>IF</a:t>
                </a:r>
                <a:endParaRPr lang="en-IN" sz="1600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5047B4C-E478-0E30-BB02-C2ECB6AB25AF}"/>
                  </a:ext>
                </a:extLst>
              </p:cNvPr>
              <p:cNvSpPr/>
              <p:nvPr/>
            </p:nvSpPr>
            <p:spPr>
              <a:xfrm>
                <a:off x="1693013" y="4384212"/>
                <a:ext cx="1014170" cy="34754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600" dirty="0"/>
                  <a:t>38k</a:t>
                </a:r>
                <a:endParaRPr lang="en-IN" sz="1600" dirty="0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F3F3555C-04A3-46BB-2587-D1C52BACC332}"/>
              </a:ext>
            </a:extLst>
          </p:cNvPr>
          <p:cNvSpPr/>
          <p:nvPr/>
        </p:nvSpPr>
        <p:spPr>
          <a:xfrm>
            <a:off x="2946585" y="5730393"/>
            <a:ext cx="776553" cy="3497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May</a:t>
            </a:r>
            <a:endParaRPr lang="en-IN" sz="16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3BD6777-5E4F-A98E-D66D-3E13DAA9466D}"/>
              </a:ext>
            </a:extLst>
          </p:cNvPr>
          <p:cNvSpPr/>
          <p:nvPr/>
        </p:nvSpPr>
        <p:spPr>
          <a:xfrm>
            <a:off x="2042035" y="5733406"/>
            <a:ext cx="776553" cy="3497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Apr</a:t>
            </a:r>
            <a:endParaRPr lang="en-IN" sz="16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66FB54A-F0B2-C1D2-9814-0EBA90BCCFDE}"/>
              </a:ext>
            </a:extLst>
          </p:cNvPr>
          <p:cNvSpPr/>
          <p:nvPr/>
        </p:nvSpPr>
        <p:spPr>
          <a:xfrm>
            <a:off x="1140860" y="5733406"/>
            <a:ext cx="776553" cy="3497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Mar</a:t>
            </a:r>
            <a:endParaRPr lang="en-IN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B5AD1B-E323-B0D5-823A-45CFA7E4DF8D}"/>
              </a:ext>
            </a:extLst>
          </p:cNvPr>
          <p:cNvSpPr/>
          <p:nvPr/>
        </p:nvSpPr>
        <p:spPr>
          <a:xfrm>
            <a:off x="4740185" y="5730393"/>
            <a:ext cx="767803" cy="3497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July</a:t>
            </a:r>
            <a:endParaRPr lang="en-IN" sz="1600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3F1DC1E-3979-782A-B145-DAB76D340E82}"/>
              </a:ext>
            </a:extLst>
          </p:cNvPr>
          <p:cNvGrpSpPr/>
          <p:nvPr/>
        </p:nvGrpSpPr>
        <p:grpSpPr>
          <a:xfrm>
            <a:off x="579548" y="2925258"/>
            <a:ext cx="6023883" cy="3507578"/>
            <a:chOff x="579548" y="2925258"/>
            <a:chExt cx="6023883" cy="3507578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1DE82669-CEB0-EA4A-6387-F222326857EF}"/>
                </a:ext>
              </a:extLst>
            </p:cNvPr>
            <p:cNvGrpSpPr/>
            <p:nvPr/>
          </p:nvGrpSpPr>
          <p:grpSpPr>
            <a:xfrm>
              <a:off x="579548" y="2925258"/>
              <a:ext cx="6023883" cy="3507578"/>
              <a:chOff x="579548" y="2925258"/>
              <a:chExt cx="6023883" cy="3507578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3E9DD58-6539-035F-F25F-59831EFB2AF8}"/>
                  </a:ext>
                </a:extLst>
              </p:cNvPr>
              <p:cNvSpPr/>
              <p:nvPr/>
            </p:nvSpPr>
            <p:spPr>
              <a:xfrm>
                <a:off x="4128878" y="4596332"/>
                <a:ext cx="561052" cy="2426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9.39k</a:t>
                </a:r>
                <a:endParaRPr lang="en-IN" sz="12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B179ED1A-6B1F-3F83-754D-C142F754DB8B}"/>
                  </a:ext>
                </a:extLst>
              </p:cNvPr>
              <p:cNvGrpSpPr/>
              <p:nvPr/>
            </p:nvGrpSpPr>
            <p:grpSpPr>
              <a:xfrm>
                <a:off x="579548" y="2925258"/>
                <a:ext cx="5820865" cy="3507578"/>
                <a:chOff x="579548" y="2925258"/>
                <a:chExt cx="5820865" cy="3507578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CBFD04D7-0D53-2DEE-64D1-AAE665DC9D0A}"/>
                    </a:ext>
                  </a:extLst>
                </p:cNvPr>
                <p:cNvSpPr/>
                <p:nvPr/>
              </p:nvSpPr>
              <p:spPr>
                <a:xfrm>
                  <a:off x="1140860" y="6083121"/>
                  <a:ext cx="5259553" cy="349715"/>
                </a:xfrm>
                <a:prstGeom prst="rect">
                  <a:avLst/>
                </a:prstGeom>
                <a:solidFill>
                  <a:srgbClr val="191F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Monthly Orders Trend</a:t>
                  </a:r>
                  <a:endParaRPr lang="en-IN" sz="1600" dirty="0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B36AE262-C8A6-4864-BFD0-2EF925E36083}"/>
                    </a:ext>
                  </a:extLst>
                </p:cNvPr>
                <p:cNvSpPr/>
                <p:nvPr/>
              </p:nvSpPr>
              <p:spPr>
                <a:xfrm>
                  <a:off x="5632610" y="5730392"/>
                  <a:ext cx="767803" cy="34971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Aug</a:t>
                  </a:r>
                  <a:endParaRPr lang="en-IN" sz="1600" dirty="0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9961D6A6-68B2-DCFB-3CC8-1F5619C6A1EB}"/>
                    </a:ext>
                  </a:extLst>
                </p:cNvPr>
                <p:cNvSpPr/>
                <p:nvPr/>
              </p:nvSpPr>
              <p:spPr>
                <a:xfrm>
                  <a:off x="579550" y="5395865"/>
                  <a:ext cx="488759" cy="242691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9.1k</a:t>
                  </a:r>
                  <a:endParaRPr lang="en-IN" sz="1200" dirty="0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AF753BFE-BCBC-B616-9393-A27187558A6D}"/>
                    </a:ext>
                  </a:extLst>
                </p:cNvPr>
                <p:cNvSpPr/>
                <p:nvPr/>
              </p:nvSpPr>
              <p:spPr>
                <a:xfrm>
                  <a:off x="581633" y="5046150"/>
                  <a:ext cx="488759" cy="242691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9.2k</a:t>
                  </a:r>
                  <a:endParaRPr lang="en-IN" sz="1200" dirty="0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A60D9AB0-DFA5-A4F7-DC2A-1281968AA338}"/>
                    </a:ext>
                  </a:extLst>
                </p:cNvPr>
                <p:cNvSpPr/>
                <p:nvPr/>
              </p:nvSpPr>
              <p:spPr>
                <a:xfrm>
                  <a:off x="581633" y="3990935"/>
                  <a:ext cx="488759" cy="242691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9.5k</a:t>
                  </a:r>
                  <a:endParaRPr lang="en-IN" sz="1200" dirty="0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5E26EF17-292A-0298-8AEB-7FA83EBA9D8E}"/>
                    </a:ext>
                  </a:extLst>
                </p:cNvPr>
                <p:cNvSpPr/>
                <p:nvPr/>
              </p:nvSpPr>
              <p:spPr>
                <a:xfrm>
                  <a:off x="581633" y="3635150"/>
                  <a:ext cx="488759" cy="242691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9.6k</a:t>
                  </a:r>
                  <a:endParaRPr lang="en-IN" sz="1200" dirty="0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90167E3C-4D9B-407D-79E4-B9DD3D7ED7C5}"/>
                    </a:ext>
                  </a:extLst>
                </p:cNvPr>
                <p:cNvSpPr/>
                <p:nvPr/>
              </p:nvSpPr>
              <p:spPr>
                <a:xfrm>
                  <a:off x="581633" y="4346720"/>
                  <a:ext cx="488759" cy="242691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9.4k</a:t>
                  </a:r>
                  <a:endParaRPr lang="en-IN" sz="1200" dirty="0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7D173B49-02B0-83C9-E82F-38595C074148}"/>
                    </a:ext>
                  </a:extLst>
                </p:cNvPr>
                <p:cNvSpPr/>
                <p:nvPr/>
              </p:nvSpPr>
              <p:spPr>
                <a:xfrm>
                  <a:off x="581633" y="4696435"/>
                  <a:ext cx="488759" cy="242691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9.3k</a:t>
                  </a:r>
                  <a:endParaRPr lang="en-IN" sz="1200" dirty="0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258415FA-9876-BD11-504B-BA30E6CC2F77}"/>
                    </a:ext>
                  </a:extLst>
                </p:cNvPr>
                <p:cNvSpPr/>
                <p:nvPr/>
              </p:nvSpPr>
              <p:spPr>
                <a:xfrm>
                  <a:off x="579549" y="3281043"/>
                  <a:ext cx="488759" cy="242691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9.7k</a:t>
                  </a:r>
                  <a:endParaRPr lang="en-IN" sz="1200" dirty="0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4EE3541A-29F6-5EE9-7C46-923AC16FE433}"/>
                    </a:ext>
                  </a:extLst>
                </p:cNvPr>
                <p:cNvSpPr/>
                <p:nvPr/>
              </p:nvSpPr>
              <p:spPr>
                <a:xfrm>
                  <a:off x="579548" y="2925258"/>
                  <a:ext cx="488759" cy="242691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9.8k</a:t>
                  </a:r>
                  <a:endParaRPr lang="en-IN" sz="1200" dirty="0"/>
                </a:p>
              </p:txBody>
            </p:sp>
            <p:sp>
              <p:nvSpPr>
                <p:cNvPr id="40" name="Star: 5 Points 39">
                  <a:extLst>
                    <a:ext uri="{FF2B5EF4-FFF2-40B4-BE49-F238E27FC236}">
                      <a16:creationId xmlns:a16="http://schemas.microsoft.com/office/drawing/2014/main" id="{EE5D4116-2D0F-7205-49BA-998F0A3B6891}"/>
                    </a:ext>
                  </a:extLst>
                </p:cNvPr>
                <p:cNvSpPr/>
                <p:nvPr/>
              </p:nvSpPr>
              <p:spPr>
                <a:xfrm>
                  <a:off x="1374134" y="3165393"/>
                  <a:ext cx="139962" cy="122895"/>
                </a:xfrm>
                <a:prstGeom prst="star5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41" name="Star: 5 Points 40">
                  <a:extLst>
                    <a:ext uri="{FF2B5EF4-FFF2-40B4-BE49-F238E27FC236}">
                      <a16:creationId xmlns:a16="http://schemas.microsoft.com/office/drawing/2014/main" id="{C25EB8AF-B159-FEE3-A01D-AF8A495E319D}"/>
                    </a:ext>
                  </a:extLst>
                </p:cNvPr>
                <p:cNvSpPr/>
                <p:nvPr/>
              </p:nvSpPr>
              <p:spPr>
                <a:xfrm>
                  <a:off x="2290349" y="4345170"/>
                  <a:ext cx="139962" cy="122895"/>
                </a:xfrm>
                <a:prstGeom prst="star5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2" name="Star: 5 Points 41">
                  <a:extLst>
                    <a:ext uri="{FF2B5EF4-FFF2-40B4-BE49-F238E27FC236}">
                      <a16:creationId xmlns:a16="http://schemas.microsoft.com/office/drawing/2014/main" id="{4D0EBFCF-29CE-863F-201A-2F1BDC1AB0C9}"/>
                    </a:ext>
                  </a:extLst>
                </p:cNvPr>
                <p:cNvSpPr/>
                <p:nvPr/>
              </p:nvSpPr>
              <p:spPr>
                <a:xfrm>
                  <a:off x="3194899" y="3165393"/>
                  <a:ext cx="139962" cy="122895"/>
                </a:xfrm>
                <a:prstGeom prst="star5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43" name="Star: 5 Points 42">
                  <a:extLst>
                    <a:ext uri="{FF2B5EF4-FFF2-40B4-BE49-F238E27FC236}">
                      <a16:creationId xmlns:a16="http://schemas.microsoft.com/office/drawing/2014/main" id="{7D2C614C-39D5-3BB5-D798-F925BB0B0300}"/>
                    </a:ext>
                  </a:extLst>
                </p:cNvPr>
                <p:cNvSpPr/>
                <p:nvPr/>
              </p:nvSpPr>
              <p:spPr>
                <a:xfrm>
                  <a:off x="4091699" y="4594783"/>
                  <a:ext cx="139962" cy="122895"/>
                </a:xfrm>
                <a:prstGeom prst="star5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44" name="Star: 5 Points 43">
                  <a:extLst>
                    <a:ext uri="{FF2B5EF4-FFF2-40B4-BE49-F238E27FC236}">
                      <a16:creationId xmlns:a16="http://schemas.microsoft.com/office/drawing/2014/main" id="{1E5CE3AB-0B59-A2CA-40E0-5476D6DB1EF5}"/>
                    </a:ext>
                  </a:extLst>
                </p:cNvPr>
                <p:cNvSpPr/>
                <p:nvPr/>
              </p:nvSpPr>
              <p:spPr>
                <a:xfrm>
                  <a:off x="4984124" y="3545425"/>
                  <a:ext cx="139962" cy="122895"/>
                </a:xfrm>
                <a:prstGeom prst="star5">
                  <a:avLst>
                    <a:gd name="adj" fmla="val 22603"/>
                    <a:gd name="hf" fmla="val 105146"/>
                    <a:gd name="vf" fmla="val 110557"/>
                  </a:avLst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45" name="Star: 5 Points 44">
                  <a:extLst>
                    <a:ext uri="{FF2B5EF4-FFF2-40B4-BE49-F238E27FC236}">
                      <a16:creationId xmlns:a16="http://schemas.microsoft.com/office/drawing/2014/main" id="{C9C88D01-6BD8-FA36-F3F6-A1C983E5F5B4}"/>
                    </a:ext>
                  </a:extLst>
                </p:cNvPr>
                <p:cNvSpPr/>
                <p:nvPr/>
              </p:nvSpPr>
              <p:spPr>
                <a:xfrm>
                  <a:off x="6029977" y="5374370"/>
                  <a:ext cx="139962" cy="122895"/>
                </a:xfrm>
                <a:prstGeom prst="star5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9745F9E2-31CB-34F3-2268-4907126643BA}"/>
                    </a:ext>
                  </a:extLst>
                </p:cNvPr>
                <p:cNvSpPr/>
                <p:nvPr/>
              </p:nvSpPr>
              <p:spPr>
                <a:xfrm>
                  <a:off x="3912579" y="5730392"/>
                  <a:ext cx="767803" cy="34971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June</a:t>
                  </a:r>
                  <a:endParaRPr lang="en-IN" sz="1600" dirty="0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F7AE4BB3-4473-8C81-28CC-95A4DC295DD0}"/>
                    </a:ext>
                  </a:extLst>
                </p:cNvPr>
                <p:cNvSpPr/>
                <p:nvPr/>
              </p:nvSpPr>
              <p:spPr>
                <a:xfrm>
                  <a:off x="3011404" y="5730392"/>
                  <a:ext cx="776553" cy="34971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May</a:t>
                  </a:r>
                  <a:endParaRPr lang="en-IN" sz="1600" dirty="0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6D44C99F-C7DB-C834-F64A-DB3868227CF0}"/>
                    </a:ext>
                  </a:extLst>
                </p:cNvPr>
                <p:cNvSpPr/>
                <p:nvPr/>
              </p:nvSpPr>
              <p:spPr>
                <a:xfrm>
                  <a:off x="2106854" y="5733405"/>
                  <a:ext cx="776553" cy="34971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Apr</a:t>
                  </a:r>
                  <a:endParaRPr lang="en-IN" sz="1600" dirty="0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57A7BD06-19E3-8316-52A7-5CD854638208}"/>
                    </a:ext>
                  </a:extLst>
                </p:cNvPr>
                <p:cNvSpPr/>
                <p:nvPr/>
              </p:nvSpPr>
              <p:spPr>
                <a:xfrm>
                  <a:off x="1205679" y="5733405"/>
                  <a:ext cx="776553" cy="34971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Mar</a:t>
                  </a:r>
                  <a:endParaRPr lang="en-IN" sz="1600" dirty="0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5329988F-AB84-20B2-A4EF-371425BD95D5}"/>
                    </a:ext>
                  </a:extLst>
                </p:cNvPr>
                <p:cNvSpPr/>
                <p:nvPr/>
              </p:nvSpPr>
              <p:spPr>
                <a:xfrm>
                  <a:off x="4805004" y="5730392"/>
                  <a:ext cx="767803" cy="34971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July</a:t>
                  </a:r>
                  <a:endParaRPr lang="en-IN" sz="1600" dirty="0"/>
                </a:p>
              </p:txBody>
            </p:sp>
          </p:grp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5FD07298-5011-274E-4E05-A461AC7EF574}"/>
                  </a:ext>
                </a:extLst>
              </p:cNvPr>
              <p:cNvSpPr/>
              <p:nvPr/>
            </p:nvSpPr>
            <p:spPr>
              <a:xfrm>
                <a:off x="2359919" y="4283997"/>
                <a:ext cx="561052" cy="2426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9.4k</a:t>
                </a:r>
                <a:endParaRPr lang="en-IN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D80C9C2D-2B26-3DB2-0536-C99466DB401E}"/>
                  </a:ext>
                </a:extLst>
              </p:cNvPr>
              <p:cNvSpPr/>
              <p:nvPr/>
            </p:nvSpPr>
            <p:spPr>
              <a:xfrm>
                <a:off x="1456058" y="3044248"/>
                <a:ext cx="561052" cy="2426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9.76k</a:t>
                </a:r>
                <a:endParaRPr lang="en-IN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46619CE2-27BC-C795-0BB6-0C559A38E666}"/>
                  </a:ext>
                </a:extLst>
              </p:cNvPr>
              <p:cNvSpPr/>
              <p:nvPr/>
            </p:nvSpPr>
            <p:spPr>
              <a:xfrm>
                <a:off x="6042379" y="5194455"/>
                <a:ext cx="561052" cy="2426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9.11k</a:t>
                </a:r>
                <a:endParaRPr lang="en-IN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95051874-F6D1-1B4C-77D0-CDC5FC886F9A}"/>
                  </a:ext>
                </a:extLst>
              </p:cNvPr>
              <p:cNvSpPr/>
              <p:nvPr/>
            </p:nvSpPr>
            <p:spPr>
              <a:xfrm>
                <a:off x="4995237" y="3392458"/>
                <a:ext cx="561052" cy="2426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9.69k</a:t>
                </a:r>
                <a:endParaRPr lang="en-IN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2511DBA5-EB97-25E9-331E-A869FD745F5D}"/>
                  </a:ext>
                </a:extLst>
              </p:cNvPr>
              <p:cNvSpPr/>
              <p:nvPr/>
            </p:nvSpPr>
            <p:spPr>
              <a:xfrm>
                <a:off x="3236690" y="3039098"/>
                <a:ext cx="561052" cy="2426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9.76k</a:t>
                </a:r>
                <a:endParaRPr lang="en-IN" sz="12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F61ED56-1C2C-B9A0-D0D3-9017F797C219}"/>
                </a:ext>
              </a:extLst>
            </p:cNvPr>
            <p:cNvSpPr/>
            <p:nvPr/>
          </p:nvSpPr>
          <p:spPr>
            <a:xfrm>
              <a:off x="1438563" y="3225443"/>
              <a:ext cx="4653481" cy="2209045"/>
            </a:xfrm>
            <a:custGeom>
              <a:avLst/>
              <a:gdLst>
                <a:gd name="connsiteX0" fmla="*/ 0 w 4653481"/>
                <a:gd name="connsiteY0" fmla="*/ 0 h 2209045"/>
                <a:gd name="connsiteX1" fmla="*/ 914400 w 4653481"/>
                <a:gd name="connsiteY1" fmla="*/ 1186004 h 2209045"/>
                <a:gd name="connsiteX2" fmla="*/ 1828800 w 4653481"/>
                <a:gd name="connsiteY2" fmla="*/ 9053 h 2209045"/>
                <a:gd name="connsiteX3" fmla="*/ 2716040 w 4653481"/>
                <a:gd name="connsiteY3" fmla="*/ 1439501 h 2209045"/>
                <a:gd name="connsiteX4" fmla="*/ 3639493 w 4653481"/>
                <a:gd name="connsiteY4" fmla="*/ 407406 h 2209045"/>
                <a:gd name="connsiteX5" fmla="*/ 4653481 w 4653481"/>
                <a:gd name="connsiteY5" fmla="*/ 2209045 h 220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53481" h="2209045">
                  <a:moveTo>
                    <a:pt x="0" y="0"/>
                  </a:moveTo>
                  <a:cubicBezTo>
                    <a:pt x="304800" y="592247"/>
                    <a:pt x="609600" y="1184495"/>
                    <a:pt x="914400" y="1186004"/>
                  </a:cubicBezTo>
                  <a:cubicBezTo>
                    <a:pt x="1219200" y="1187513"/>
                    <a:pt x="1528527" y="-33196"/>
                    <a:pt x="1828800" y="9053"/>
                  </a:cubicBezTo>
                  <a:cubicBezTo>
                    <a:pt x="2129073" y="51302"/>
                    <a:pt x="2414258" y="1373109"/>
                    <a:pt x="2716040" y="1439501"/>
                  </a:cubicBezTo>
                  <a:cubicBezTo>
                    <a:pt x="3017822" y="1505893"/>
                    <a:pt x="3316586" y="279149"/>
                    <a:pt x="3639493" y="407406"/>
                  </a:cubicBezTo>
                  <a:cubicBezTo>
                    <a:pt x="3962400" y="535663"/>
                    <a:pt x="4307940" y="1372354"/>
                    <a:pt x="4653481" y="2209045"/>
                  </a:cubicBezTo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114664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B21DCE-5CD9-84C2-BCB7-5666BE536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3083" y="116231"/>
            <a:ext cx="631390" cy="61786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0856909-EBFB-B872-8512-BA7DEA808F6C}"/>
              </a:ext>
            </a:extLst>
          </p:cNvPr>
          <p:cNvSpPr/>
          <p:nvPr/>
        </p:nvSpPr>
        <p:spPr>
          <a:xfrm>
            <a:off x="579550" y="425164"/>
            <a:ext cx="9350062" cy="617866"/>
          </a:xfrm>
          <a:prstGeom prst="rect">
            <a:avLst/>
          </a:prstGeom>
          <a:ln w="952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/>
              <a:t>Order wise Analysis:</a:t>
            </a:r>
            <a:endParaRPr lang="en-IN" sz="3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B9DF44-CF76-3E55-2E23-3B6CD2A4C354}"/>
              </a:ext>
            </a:extLst>
          </p:cNvPr>
          <p:cNvSpPr/>
          <p:nvPr/>
        </p:nvSpPr>
        <p:spPr>
          <a:xfrm>
            <a:off x="7362750" y="1184070"/>
            <a:ext cx="3970333" cy="524876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Insights:</a:t>
            </a:r>
            <a:endParaRPr lang="en-US" dirty="0"/>
          </a:p>
          <a:p>
            <a:endParaRPr lang="en-US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50" dirty="0"/>
              <a:t>Diary products are ordered most, i.e.: 62%.</a:t>
            </a:r>
          </a:p>
          <a:p>
            <a:pPr algn="just"/>
            <a:endParaRPr lang="en-US" sz="155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50" dirty="0"/>
              <a:t>Food products are ordered 16.7%.</a:t>
            </a:r>
          </a:p>
          <a:p>
            <a:pPr algn="just"/>
            <a:endParaRPr lang="en-US" sz="155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50" dirty="0"/>
              <a:t>Beverage products are ordered 16.57%.</a:t>
            </a:r>
          </a:p>
          <a:p>
            <a:pPr algn="just"/>
            <a:endParaRPr lang="en-US" sz="155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50" dirty="0"/>
              <a:t>Three cities are ordered almost same over the total order lines. Surat 31.2%, Vadodara 34.38% and Ahmedabad 34.5%.</a:t>
            </a:r>
          </a:p>
          <a:p>
            <a:endParaRPr lang="en-US" sz="1550" dirty="0"/>
          </a:p>
          <a:p>
            <a:endParaRPr lang="en-US" sz="1550" dirty="0"/>
          </a:p>
          <a:p>
            <a:endParaRPr lang="en-US" sz="1550" dirty="0"/>
          </a:p>
          <a:p>
            <a:endParaRPr lang="en-US" sz="1550" dirty="0"/>
          </a:p>
          <a:p>
            <a:endParaRPr lang="en-US" sz="1550" dirty="0"/>
          </a:p>
          <a:p>
            <a:endParaRPr lang="en-US" sz="1550" dirty="0"/>
          </a:p>
          <a:p>
            <a:r>
              <a:rPr lang="en-US" b="1" dirty="0"/>
              <a:t>Feedback:</a:t>
            </a:r>
            <a:endParaRPr lang="en-US" dirty="0"/>
          </a:p>
          <a:p>
            <a:pPr algn="just"/>
            <a:r>
              <a:rPr lang="en-US" sz="1550" dirty="0"/>
              <a:t>So, you need to focus all the three cities to get more orders and improve the products or add some products under product categories.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3ECBDB8-C7ED-04B6-B81D-9B4D297B3AFE}"/>
              </a:ext>
            </a:extLst>
          </p:cNvPr>
          <p:cNvGrpSpPr/>
          <p:nvPr/>
        </p:nvGrpSpPr>
        <p:grpSpPr>
          <a:xfrm>
            <a:off x="579548" y="1199907"/>
            <a:ext cx="4683032" cy="2581376"/>
            <a:chOff x="880641" y="1115583"/>
            <a:chExt cx="5060151" cy="2789251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F350869-6361-6791-E2ED-B5765956D1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97"/>
            <a:stretch/>
          </p:blipFill>
          <p:spPr>
            <a:xfrm rot="6512317">
              <a:off x="2040000" y="1184070"/>
              <a:ext cx="2789251" cy="2652278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15DA2B5-2528-344B-D550-5897F628D591}"/>
                </a:ext>
              </a:extLst>
            </p:cNvPr>
            <p:cNvSpPr/>
            <p:nvPr/>
          </p:nvSpPr>
          <p:spPr>
            <a:xfrm>
              <a:off x="4986106" y="1732001"/>
              <a:ext cx="953037" cy="5795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Food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16.71%</a:t>
              </a:r>
              <a:endParaRPr lang="en-IN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64E159B-9CAF-3EA5-1399-F9213E773B9D}"/>
                </a:ext>
              </a:extLst>
            </p:cNvPr>
            <p:cNvSpPr/>
            <p:nvPr/>
          </p:nvSpPr>
          <p:spPr>
            <a:xfrm>
              <a:off x="4674043" y="3228903"/>
              <a:ext cx="1266749" cy="5795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Beverage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16.57%</a:t>
              </a:r>
              <a:endParaRPr lang="en-IN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C329B3E-53B8-A2ED-34F7-A6264283BA16}"/>
                </a:ext>
              </a:extLst>
            </p:cNvPr>
            <p:cNvSpPr/>
            <p:nvPr/>
          </p:nvSpPr>
          <p:spPr>
            <a:xfrm>
              <a:off x="880641" y="3000523"/>
              <a:ext cx="1266749" cy="5795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Diary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66.72%</a:t>
              </a:r>
              <a:endParaRPr lang="en-IN" b="1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CFAB11B8-4066-C54D-5358-DE145E59FF69}"/>
                </a:ext>
              </a:extLst>
            </p:cNvPr>
            <p:cNvCxnSpPr>
              <a:stCxn id="18" idx="2"/>
              <a:endCxn id="21" idx="0"/>
            </p:cNvCxnSpPr>
            <p:nvPr/>
          </p:nvCxnSpPr>
          <p:spPr>
            <a:xfrm rot="10800000" flipV="1">
              <a:off x="1514016" y="2088571"/>
              <a:ext cx="663284" cy="911951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C2D3B1B6-99E2-2515-03B1-0B90ABD814FD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 flipV="1">
              <a:off x="4559121" y="1732001"/>
              <a:ext cx="903504" cy="259078"/>
            </a:xfrm>
            <a:prstGeom prst="bentConnector4">
              <a:avLst>
                <a:gd name="adj1" fmla="val 23629"/>
                <a:gd name="adj2" fmla="val 188236"/>
              </a:avLst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3730A1F6-0DCD-DFF0-942A-3A9E1B1D95D8}"/>
                </a:ext>
              </a:extLst>
            </p:cNvPr>
            <p:cNvCxnSpPr>
              <a:cxnSpLocks/>
            </p:cNvCxnSpPr>
            <p:nvPr/>
          </p:nvCxnSpPr>
          <p:spPr>
            <a:xfrm>
              <a:off x="4279357" y="3290298"/>
              <a:ext cx="446202" cy="228380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57B809A-3049-CE3B-490F-0DED41B8FA8B}"/>
              </a:ext>
            </a:extLst>
          </p:cNvPr>
          <p:cNvSpPr/>
          <p:nvPr/>
        </p:nvSpPr>
        <p:spPr>
          <a:xfrm>
            <a:off x="579548" y="3823536"/>
            <a:ext cx="5073919" cy="3219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Lines % by Product Categories</a:t>
            </a:r>
            <a:endParaRPr lang="en-IN" sz="1600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7AB5444-5554-6EA3-DD20-70C3F0DEE2CA}"/>
              </a:ext>
            </a:extLst>
          </p:cNvPr>
          <p:cNvGrpSpPr/>
          <p:nvPr/>
        </p:nvGrpSpPr>
        <p:grpSpPr>
          <a:xfrm>
            <a:off x="579547" y="4681459"/>
            <a:ext cx="5073920" cy="1751377"/>
            <a:chOff x="579548" y="4681459"/>
            <a:chExt cx="5073920" cy="175137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68B1F3-C70D-A1CD-6280-4A7C5FD1DEB7}"/>
                </a:ext>
              </a:extLst>
            </p:cNvPr>
            <p:cNvSpPr/>
            <p:nvPr/>
          </p:nvSpPr>
          <p:spPr>
            <a:xfrm>
              <a:off x="579549" y="6110865"/>
              <a:ext cx="5073919" cy="32197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City wise Orders</a:t>
              </a:r>
              <a:endParaRPr lang="en-IN" sz="1600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4EFB7373-1354-0EF5-8281-E750D7D2EED2}"/>
                </a:ext>
              </a:extLst>
            </p:cNvPr>
            <p:cNvGrpSpPr/>
            <p:nvPr/>
          </p:nvGrpSpPr>
          <p:grpSpPr>
            <a:xfrm>
              <a:off x="581791" y="5438464"/>
              <a:ext cx="2061080" cy="380940"/>
              <a:chOff x="593971" y="4971405"/>
              <a:chExt cx="4681506" cy="380940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8CF1A18-C302-72FB-4A08-F21CA8EBEBC7}"/>
                  </a:ext>
                </a:extLst>
              </p:cNvPr>
              <p:cNvSpPr/>
              <p:nvPr/>
            </p:nvSpPr>
            <p:spPr>
              <a:xfrm>
                <a:off x="593971" y="4971405"/>
                <a:ext cx="4681506" cy="380940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/>
                  <a:t>Ahmedabad</a:t>
                </a:r>
                <a:endParaRPr lang="en-IN" sz="1600" dirty="0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7F83474-D305-77A1-5DAC-57E2EA948DDD}"/>
                  </a:ext>
                </a:extLst>
              </p:cNvPr>
              <p:cNvSpPr/>
              <p:nvPr/>
            </p:nvSpPr>
            <p:spPr>
              <a:xfrm>
                <a:off x="2165193" y="5012114"/>
                <a:ext cx="3095861" cy="28143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600" dirty="0"/>
                  <a:t>34.5%</a:t>
                </a:r>
                <a:endParaRPr lang="en-IN" sz="1600" dirty="0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A89E9D01-A639-BC3D-77C5-01618E033FDF}"/>
                </a:ext>
              </a:extLst>
            </p:cNvPr>
            <p:cNvGrpSpPr/>
            <p:nvPr/>
          </p:nvGrpSpPr>
          <p:grpSpPr>
            <a:xfrm>
              <a:off x="581791" y="4681459"/>
              <a:ext cx="1535300" cy="380940"/>
              <a:chOff x="589774" y="5731223"/>
              <a:chExt cx="2472745" cy="38094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5E68E70-AB84-0B09-D397-610549B7B77B}"/>
                  </a:ext>
                </a:extLst>
              </p:cNvPr>
              <p:cNvSpPr/>
              <p:nvPr/>
            </p:nvSpPr>
            <p:spPr>
              <a:xfrm>
                <a:off x="589774" y="5731223"/>
                <a:ext cx="2472745" cy="380940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/>
                  <a:t>Surat</a:t>
                </a:r>
                <a:endParaRPr lang="en-IN" sz="1600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023E34D-4ECD-9299-1C18-3CEE6ADE7859}"/>
                  </a:ext>
                </a:extLst>
              </p:cNvPr>
              <p:cNvSpPr/>
              <p:nvPr/>
            </p:nvSpPr>
            <p:spPr>
              <a:xfrm>
                <a:off x="813846" y="5800117"/>
                <a:ext cx="2238446" cy="2682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600" dirty="0"/>
                  <a:t>31.2%</a:t>
                </a:r>
                <a:endParaRPr lang="en-IN" sz="1600" dirty="0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3324FEF-1919-3449-2092-FD98970227FF}"/>
                </a:ext>
              </a:extLst>
            </p:cNvPr>
            <p:cNvGrpSpPr/>
            <p:nvPr/>
          </p:nvGrpSpPr>
          <p:grpSpPr>
            <a:xfrm>
              <a:off x="579549" y="5059626"/>
              <a:ext cx="1889332" cy="380940"/>
              <a:chOff x="579547" y="5346181"/>
              <a:chExt cx="4240501" cy="380940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7AA381C-97B6-4212-9F94-1F1DBDDEB18A}"/>
                  </a:ext>
                </a:extLst>
              </p:cNvPr>
              <p:cNvSpPr/>
              <p:nvPr/>
            </p:nvSpPr>
            <p:spPr>
              <a:xfrm>
                <a:off x="579547" y="5346181"/>
                <a:ext cx="4240501" cy="38094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/>
                  <a:t>Vadodara</a:t>
                </a:r>
                <a:endParaRPr lang="en-IN" sz="1600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26B4727-51D8-33EA-AE53-809CB4CD5CE2}"/>
                  </a:ext>
                </a:extLst>
              </p:cNvPr>
              <p:cNvSpPr/>
              <p:nvPr/>
            </p:nvSpPr>
            <p:spPr>
              <a:xfrm>
                <a:off x="1096196" y="5415747"/>
                <a:ext cx="3723852" cy="2706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600" dirty="0"/>
                  <a:t>34.38%</a:t>
                </a:r>
                <a:endParaRPr lang="en-IN" sz="1600" dirty="0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9EA0A25A-0B01-E6AA-1894-F518AB51209F}"/>
                </a:ext>
              </a:extLst>
            </p:cNvPr>
            <p:cNvGrpSpPr/>
            <p:nvPr/>
          </p:nvGrpSpPr>
          <p:grpSpPr>
            <a:xfrm>
              <a:off x="579548" y="5801593"/>
              <a:ext cx="5073919" cy="321971"/>
              <a:chOff x="579548" y="5801593"/>
              <a:chExt cx="5073919" cy="321971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C9A218D-82E9-D5C0-C05E-77F45979A3C3}"/>
                  </a:ext>
                </a:extLst>
              </p:cNvPr>
              <p:cNvSpPr/>
              <p:nvPr/>
            </p:nvSpPr>
            <p:spPr>
              <a:xfrm>
                <a:off x="579548" y="5801593"/>
                <a:ext cx="5073919" cy="32197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/>
                  <a:t>Total Order Lines</a:t>
                </a:r>
                <a:endParaRPr lang="en-IN" sz="1600" dirty="0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20964565-93DF-F317-B232-C9CF9D18C99E}"/>
                  </a:ext>
                </a:extLst>
              </p:cNvPr>
              <p:cNvSpPr/>
              <p:nvPr/>
            </p:nvSpPr>
            <p:spPr>
              <a:xfrm>
                <a:off x="3116507" y="5819709"/>
                <a:ext cx="2536960" cy="2706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600" dirty="0"/>
                  <a:t>57k</a:t>
                </a:r>
                <a:endParaRPr lang="en-IN"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0565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B21DCE-5CD9-84C2-BCB7-5666BE536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3083" y="116231"/>
            <a:ext cx="631390" cy="61786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2AB6C9A-0D85-BC40-2A25-DF8F70827FC1}"/>
              </a:ext>
            </a:extLst>
          </p:cNvPr>
          <p:cNvSpPr/>
          <p:nvPr/>
        </p:nvSpPr>
        <p:spPr>
          <a:xfrm>
            <a:off x="579550" y="425164"/>
            <a:ext cx="9350062" cy="617866"/>
          </a:xfrm>
          <a:prstGeom prst="rect">
            <a:avLst/>
          </a:prstGeom>
          <a:ln w="952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/>
              <a:t>Customer wise Analysis:</a:t>
            </a:r>
            <a:endParaRPr lang="en-IN" sz="3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017F47-427D-BACE-C4E6-27E8B40F64F8}"/>
              </a:ext>
            </a:extLst>
          </p:cNvPr>
          <p:cNvSpPr/>
          <p:nvPr/>
        </p:nvSpPr>
        <p:spPr>
          <a:xfrm>
            <a:off x="7362750" y="1184070"/>
            <a:ext cx="3970333" cy="524876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Insights:</a:t>
            </a:r>
            <a:endParaRPr lang="en-US" dirty="0"/>
          </a:p>
          <a:p>
            <a:endParaRPr lang="en-US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50" dirty="0"/>
              <a:t>On Time In Full Delivery (OTIF %) is as lowest as possible in those Customers (Coolblue, Acclaimed Stores, Lotus Mart, etc.).</a:t>
            </a:r>
          </a:p>
          <a:p>
            <a:endParaRPr lang="en-US" sz="1550" dirty="0"/>
          </a:p>
          <a:p>
            <a:endParaRPr lang="en-US" sz="1550" dirty="0"/>
          </a:p>
          <a:p>
            <a:endParaRPr lang="en-US" sz="1550" dirty="0"/>
          </a:p>
          <a:p>
            <a:endParaRPr lang="en-US" sz="1550" dirty="0"/>
          </a:p>
          <a:p>
            <a:endParaRPr lang="en-US" sz="1550" dirty="0"/>
          </a:p>
          <a:p>
            <a:endParaRPr lang="en-US" sz="1550" dirty="0"/>
          </a:p>
          <a:p>
            <a:r>
              <a:rPr lang="en-US" b="1" dirty="0"/>
              <a:t>Feedback:</a:t>
            </a:r>
            <a:endParaRPr lang="en-US" dirty="0"/>
          </a:p>
          <a:p>
            <a:pPr algn="just"/>
            <a:r>
              <a:rPr lang="en-US" sz="1550" dirty="0"/>
              <a:t>Lotus Mart ordered 8.62% quantity over total ordered quantity, Acclaimed Stores ordered 8.34% quantity over total ordered quantity and Coolblue ordered 5.78% quantity over total ordered quantity.</a:t>
            </a:r>
          </a:p>
          <a:p>
            <a:pPr algn="just"/>
            <a:r>
              <a:rPr lang="en-US" sz="1550" dirty="0"/>
              <a:t>So, basically you need to focus these three customers to provide better services like OTIF Delivery, OT Delivery and IF Delivery, etc.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33B9C47-36B8-D18A-9CDF-18E427B388D0}"/>
              </a:ext>
            </a:extLst>
          </p:cNvPr>
          <p:cNvGrpSpPr/>
          <p:nvPr/>
        </p:nvGrpSpPr>
        <p:grpSpPr>
          <a:xfrm>
            <a:off x="579546" y="3309439"/>
            <a:ext cx="6336408" cy="2351640"/>
            <a:chOff x="579546" y="3695804"/>
            <a:chExt cx="6336408" cy="235164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3B0E8FB-4B5F-A40D-9E07-EDCE46FE9159}"/>
                </a:ext>
              </a:extLst>
            </p:cNvPr>
            <p:cNvSpPr/>
            <p:nvPr/>
          </p:nvSpPr>
          <p:spPr>
            <a:xfrm>
              <a:off x="579547" y="4544270"/>
              <a:ext cx="1826544" cy="75865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4D574BF-79ED-D27D-14C4-096624AEF00B}"/>
                </a:ext>
              </a:extLst>
            </p:cNvPr>
            <p:cNvSpPr/>
            <p:nvPr/>
          </p:nvSpPr>
          <p:spPr>
            <a:xfrm>
              <a:off x="579546" y="5300233"/>
              <a:ext cx="1815921" cy="74623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24177E-B908-2AFE-6F52-2295E0D86764}"/>
                </a:ext>
              </a:extLst>
            </p:cNvPr>
            <p:cNvSpPr/>
            <p:nvPr/>
          </p:nvSpPr>
          <p:spPr>
            <a:xfrm>
              <a:off x="579547" y="3695804"/>
              <a:ext cx="1826544" cy="854467"/>
            </a:xfrm>
            <a:prstGeom prst="rect">
              <a:avLst/>
            </a:prstGeom>
            <a:solidFill>
              <a:srgbClr val="336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B784B60-6E79-58F6-0456-D2B709A049B8}"/>
                </a:ext>
              </a:extLst>
            </p:cNvPr>
            <p:cNvSpPr/>
            <p:nvPr/>
          </p:nvSpPr>
          <p:spPr>
            <a:xfrm>
              <a:off x="2395467" y="3701804"/>
              <a:ext cx="1277372" cy="940119"/>
            </a:xfrm>
            <a:prstGeom prst="rect">
              <a:avLst/>
            </a:prstGeom>
            <a:solidFill>
              <a:srgbClr val="A60E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CD783FE-186F-1347-957C-0A11E355F75D}"/>
                </a:ext>
              </a:extLst>
            </p:cNvPr>
            <p:cNvSpPr/>
            <p:nvPr/>
          </p:nvSpPr>
          <p:spPr>
            <a:xfrm>
              <a:off x="2395467" y="4641924"/>
              <a:ext cx="1277372" cy="746236"/>
            </a:xfrm>
            <a:prstGeom prst="rect">
              <a:avLst/>
            </a:prstGeom>
            <a:solidFill>
              <a:srgbClr val="CC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B255B32-576E-8946-0A90-FA375DC4D8F1}"/>
                </a:ext>
              </a:extLst>
            </p:cNvPr>
            <p:cNvSpPr/>
            <p:nvPr/>
          </p:nvSpPr>
          <p:spPr>
            <a:xfrm>
              <a:off x="2395467" y="5386306"/>
              <a:ext cx="1277372" cy="661138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118B3F3-E4AA-7510-D4F9-237BD5A40C4D}"/>
                </a:ext>
              </a:extLst>
            </p:cNvPr>
            <p:cNvSpPr/>
            <p:nvPr/>
          </p:nvSpPr>
          <p:spPr>
            <a:xfrm>
              <a:off x="3672839" y="3701804"/>
              <a:ext cx="1277372" cy="66211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A41E9CA-5D02-3BFC-410F-03199393DC23}"/>
                </a:ext>
              </a:extLst>
            </p:cNvPr>
            <p:cNvSpPr/>
            <p:nvPr/>
          </p:nvSpPr>
          <p:spPr>
            <a:xfrm>
              <a:off x="3672839" y="5485814"/>
              <a:ext cx="1277372" cy="56065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1674825-A60A-272B-6D0D-4311EB2A809B}"/>
                </a:ext>
              </a:extLst>
            </p:cNvPr>
            <p:cNvSpPr/>
            <p:nvPr/>
          </p:nvSpPr>
          <p:spPr>
            <a:xfrm>
              <a:off x="3672839" y="4925158"/>
              <a:ext cx="1277372" cy="560656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4CA0E2E-64AC-A798-F80F-51EB7883EB05}"/>
                </a:ext>
              </a:extLst>
            </p:cNvPr>
            <p:cNvSpPr/>
            <p:nvPr/>
          </p:nvSpPr>
          <p:spPr>
            <a:xfrm>
              <a:off x="3672839" y="4364111"/>
              <a:ext cx="1277372" cy="560656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51BB0E8-E83A-40E8-FFBA-4EEC1F35181A}"/>
                </a:ext>
              </a:extLst>
            </p:cNvPr>
            <p:cNvSpPr/>
            <p:nvPr/>
          </p:nvSpPr>
          <p:spPr>
            <a:xfrm>
              <a:off x="4950211" y="3701803"/>
              <a:ext cx="904489" cy="1098797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AA3413F-7106-356E-4C05-B33E9B287137}"/>
                </a:ext>
              </a:extLst>
            </p:cNvPr>
            <p:cNvSpPr/>
            <p:nvPr/>
          </p:nvSpPr>
          <p:spPr>
            <a:xfrm>
              <a:off x="4950211" y="4793900"/>
              <a:ext cx="1256126" cy="66501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92EE392-1E4A-FCCF-5EB1-B8056CC388A4}"/>
                </a:ext>
              </a:extLst>
            </p:cNvPr>
            <p:cNvSpPr/>
            <p:nvPr/>
          </p:nvSpPr>
          <p:spPr>
            <a:xfrm>
              <a:off x="4950211" y="5454592"/>
              <a:ext cx="1256126" cy="592406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762D134-CB04-2026-BF02-70D447195429}"/>
                </a:ext>
              </a:extLst>
            </p:cNvPr>
            <p:cNvSpPr/>
            <p:nvPr/>
          </p:nvSpPr>
          <p:spPr>
            <a:xfrm>
              <a:off x="5854700" y="3701802"/>
              <a:ext cx="1061254" cy="1098797"/>
            </a:xfrm>
            <a:prstGeom prst="rect">
              <a:avLst/>
            </a:prstGeom>
            <a:solidFill>
              <a:srgbClr val="99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1B626DF-CD11-E377-C603-E2C3FCF03B6B}"/>
                </a:ext>
              </a:extLst>
            </p:cNvPr>
            <p:cNvSpPr/>
            <p:nvPr/>
          </p:nvSpPr>
          <p:spPr>
            <a:xfrm>
              <a:off x="6206337" y="4800599"/>
              <a:ext cx="709617" cy="1245870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B10B3D6-3AEE-3B88-8A6C-22F1FD3B4F9C}"/>
              </a:ext>
            </a:extLst>
          </p:cNvPr>
          <p:cNvGrpSpPr/>
          <p:nvPr/>
        </p:nvGrpSpPr>
        <p:grpSpPr>
          <a:xfrm>
            <a:off x="579545" y="3306411"/>
            <a:ext cx="6336410" cy="2363506"/>
            <a:chOff x="579545" y="3692776"/>
            <a:chExt cx="6336410" cy="2363506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B10827F9-E56D-9A08-AD83-C565C46F0A50}"/>
                </a:ext>
              </a:extLst>
            </p:cNvPr>
            <p:cNvGrpSpPr/>
            <p:nvPr/>
          </p:nvGrpSpPr>
          <p:grpSpPr>
            <a:xfrm>
              <a:off x="579545" y="3692776"/>
              <a:ext cx="6336410" cy="2229150"/>
              <a:chOff x="579545" y="3692776"/>
              <a:chExt cx="6336410" cy="2229150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6E81EE9-95F4-9209-153C-D37E54C23D1A}"/>
                  </a:ext>
                </a:extLst>
              </p:cNvPr>
              <p:cNvSpPr/>
              <p:nvPr/>
            </p:nvSpPr>
            <p:spPr>
              <a:xfrm>
                <a:off x="579546" y="3736671"/>
                <a:ext cx="1600832" cy="3863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chemeClr val="bg1"/>
                    </a:solidFill>
                  </a:rPr>
                  <a:t>Vijay Stores</a:t>
                </a:r>
                <a:endParaRPr lang="en-IN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94873F5-FDB7-A632-57B0-A922F991169F}"/>
                  </a:ext>
                </a:extLst>
              </p:cNvPr>
              <p:cNvSpPr/>
              <p:nvPr/>
            </p:nvSpPr>
            <p:spPr>
              <a:xfrm>
                <a:off x="579546" y="4584712"/>
                <a:ext cx="1600832" cy="3863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chemeClr val="bg1"/>
                    </a:solidFill>
                  </a:rPr>
                  <a:t>Lotus Mart</a:t>
                </a:r>
                <a:endParaRPr lang="en-IN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E991C9E-D2FA-4C48-76BF-20DA044A2DF1}"/>
                  </a:ext>
                </a:extLst>
              </p:cNvPr>
              <p:cNvSpPr/>
              <p:nvPr/>
            </p:nvSpPr>
            <p:spPr>
              <a:xfrm>
                <a:off x="579545" y="5330509"/>
                <a:ext cx="1600832" cy="3863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chemeClr val="bg1"/>
                    </a:solidFill>
                  </a:rPr>
                  <a:t>Rel Fresh</a:t>
                </a:r>
                <a:endParaRPr lang="en-IN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D491D8B-C7A3-53DB-CB55-0CB6A5BBDD64}"/>
                  </a:ext>
                </a:extLst>
              </p:cNvPr>
              <p:cNvSpPr/>
              <p:nvPr/>
            </p:nvSpPr>
            <p:spPr>
              <a:xfrm>
                <a:off x="2391589" y="3692776"/>
                <a:ext cx="1291874" cy="4651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chemeClr val="bg1"/>
                    </a:solidFill>
                  </a:rPr>
                  <a:t>Propel Mart</a:t>
                </a:r>
                <a:endParaRPr lang="en-IN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1F6362E-696E-151F-AA8B-C9D47E8B732F}"/>
                  </a:ext>
                </a:extLst>
              </p:cNvPr>
              <p:cNvSpPr/>
              <p:nvPr/>
            </p:nvSpPr>
            <p:spPr>
              <a:xfrm>
                <a:off x="2391905" y="4619028"/>
                <a:ext cx="1291874" cy="4651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chemeClr val="bg1"/>
                    </a:solidFill>
                  </a:rPr>
                  <a:t>Acclaimed Stores</a:t>
                </a:r>
                <a:endParaRPr lang="en-IN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E0003F1-6463-92A3-37C5-9638FB422FB5}"/>
                  </a:ext>
                </a:extLst>
              </p:cNvPr>
              <p:cNvSpPr/>
              <p:nvPr/>
            </p:nvSpPr>
            <p:spPr>
              <a:xfrm>
                <a:off x="2390868" y="5388903"/>
                <a:ext cx="1291874" cy="4651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chemeClr val="bg1"/>
                    </a:solidFill>
                  </a:rPr>
                  <a:t>Expert Mart</a:t>
                </a:r>
                <a:endParaRPr lang="en-IN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7539A4A-6D3C-B905-BACE-44731457E1F0}"/>
                  </a:ext>
                </a:extLst>
              </p:cNvPr>
              <p:cNvSpPr/>
              <p:nvPr/>
            </p:nvSpPr>
            <p:spPr>
              <a:xfrm>
                <a:off x="3676727" y="3714166"/>
                <a:ext cx="1284108" cy="4651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chemeClr val="bg1"/>
                    </a:solidFill>
                  </a:rPr>
                  <a:t>Coolblue</a:t>
                </a:r>
                <a:endParaRPr lang="en-IN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26781573-1416-2B69-C1E4-D4484D287379}"/>
                  </a:ext>
                </a:extLst>
              </p:cNvPr>
              <p:cNvSpPr/>
              <p:nvPr/>
            </p:nvSpPr>
            <p:spPr>
              <a:xfrm>
                <a:off x="3613290" y="4355299"/>
                <a:ext cx="1284108" cy="34340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chemeClr val="bg1"/>
                    </a:solidFill>
                  </a:rPr>
                  <a:t>Elite Mart</a:t>
                </a:r>
                <a:endParaRPr lang="en-IN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DD700ED-5DD5-7200-C229-0D379E306481}"/>
                  </a:ext>
                </a:extLst>
              </p:cNvPr>
              <p:cNvSpPr/>
              <p:nvPr/>
            </p:nvSpPr>
            <p:spPr>
              <a:xfrm>
                <a:off x="3639697" y="4907728"/>
                <a:ext cx="1284108" cy="3944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chemeClr val="bg1"/>
                    </a:solidFill>
                  </a:rPr>
                  <a:t>Expression Stores</a:t>
                </a:r>
                <a:endParaRPr lang="en-IN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CC8B7FF-9F18-8237-0DE8-983451D14954}"/>
                  </a:ext>
                </a:extLst>
              </p:cNvPr>
              <p:cNvSpPr/>
              <p:nvPr/>
            </p:nvSpPr>
            <p:spPr>
              <a:xfrm>
                <a:off x="3665066" y="5445974"/>
                <a:ext cx="1284108" cy="37565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chemeClr val="bg1"/>
                    </a:solidFill>
                  </a:rPr>
                  <a:t>Info Stores</a:t>
                </a:r>
                <a:endParaRPr lang="en-IN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004B2D3-C74B-0064-F2EC-5CEF93829256}"/>
                  </a:ext>
                </a:extLst>
              </p:cNvPr>
              <p:cNvSpPr/>
              <p:nvPr/>
            </p:nvSpPr>
            <p:spPr>
              <a:xfrm>
                <a:off x="4911010" y="5456799"/>
                <a:ext cx="1284108" cy="4651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chemeClr val="bg1"/>
                    </a:solidFill>
                  </a:rPr>
                  <a:t>Chiptec Stores</a:t>
                </a:r>
                <a:endParaRPr lang="en-IN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22D275F-03B1-300C-0D6A-C90F55BA4705}"/>
                  </a:ext>
                </a:extLst>
              </p:cNvPr>
              <p:cNvSpPr/>
              <p:nvPr/>
            </p:nvSpPr>
            <p:spPr>
              <a:xfrm>
                <a:off x="4920792" y="4773616"/>
                <a:ext cx="1284108" cy="4651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chemeClr val="bg1"/>
                    </a:solidFill>
                  </a:rPr>
                  <a:t>Viveks Stores</a:t>
                </a:r>
                <a:endParaRPr lang="en-IN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D5F8DDB0-0764-8EE4-8052-F5CE62F3DA09}"/>
                  </a:ext>
                </a:extLst>
              </p:cNvPr>
              <p:cNvSpPr/>
              <p:nvPr/>
            </p:nvSpPr>
            <p:spPr>
              <a:xfrm>
                <a:off x="4907998" y="3702481"/>
                <a:ext cx="946702" cy="71409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chemeClr val="bg1"/>
                    </a:solidFill>
                  </a:rPr>
                  <a:t>Sorefoz Mart</a:t>
                </a:r>
                <a:endParaRPr lang="en-IN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E960277C-C39D-E2FB-4F55-68869611A75E}"/>
                  </a:ext>
                </a:extLst>
              </p:cNvPr>
              <p:cNvSpPr/>
              <p:nvPr/>
            </p:nvSpPr>
            <p:spPr>
              <a:xfrm>
                <a:off x="5828145" y="3714166"/>
                <a:ext cx="946702" cy="71409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chemeClr val="bg1"/>
                    </a:solidFill>
                  </a:rPr>
                  <a:t>Atlas Stores</a:t>
                </a:r>
                <a:endParaRPr lang="en-IN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3C97B50A-14EE-597F-9E3F-75CD3A3BEE3E}"/>
                  </a:ext>
                </a:extLst>
              </p:cNvPr>
              <p:cNvSpPr/>
              <p:nvPr/>
            </p:nvSpPr>
            <p:spPr>
              <a:xfrm>
                <a:off x="6193405" y="4807297"/>
                <a:ext cx="722550" cy="7197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chemeClr val="bg1"/>
                    </a:solidFill>
                  </a:rPr>
                  <a:t>Logic Stores</a:t>
                </a:r>
                <a:endParaRPr lang="en-IN" sz="16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31A14A7-19AA-5C74-6471-F67F9E820680}"/>
                </a:ext>
              </a:extLst>
            </p:cNvPr>
            <p:cNvGrpSpPr/>
            <p:nvPr/>
          </p:nvGrpSpPr>
          <p:grpSpPr>
            <a:xfrm>
              <a:off x="1459437" y="4028301"/>
              <a:ext cx="5439251" cy="2027981"/>
              <a:chOff x="1459437" y="4028301"/>
              <a:chExt cx="5439251" cy="2027981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B62796B-B68D-DFB2-3A3E-6783C7C85516}"/>
                  </a:ext>
                </a:extLst>
              </p:cNvPr>
              <p:cNvSpPr/>
              <p:nvPr/>
            </p:nvSpPr>
            <p:spPr>
              <a:xfrm>
                <a:off x="1475321" y="4198284"/>
                <a:ext cx="909206" cy="3459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600" dirty="0"/>
                  <a:t>8.76%</a:t>
                </a:r>
                <a:endParaRPr lang="en-IN" sz="1600" dirty="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C9A41242-990B-7573-D83A-19D02A2C5004}"/>
                  </a:ext>
                </a:extLst>
              </p:cNvPr>
              <p:cNvSpPr/>
              <p:nvPr/>
            </p:nvSpPr>
            <p:spPr>
              <a:xfrm>
                <a:off x="1459437" y="4942382"/>
                <a:ext cx="909206" cy="3459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600" dirty="0"/>
                  <a:t>8.62%</a:t>
                </a:r>
                <a:endParaRPr lang="en-IN" sz="1600" dirty="0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8AC7374-C608-BBDE-9793-DF534EE3A68D}"/>
                  </a:ext>
                </a:extLst>
              </p:cNvPr>
              <p:cNvSpPr/>
              <p:nvPr/>
            </p:nvSpPr>
            <p:spPr>
              <a:xfrm>
                <a:off x="1473970" y="5685861"/>
                <a:ext cx="909206" cy="3459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600" dirty="0"/>
                  <a:t>8.61%</a:t>
                </a:r>
                <a:endParaRPr lang="en-IN" sz="1600" dirty="0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2B2AB6B-20DF-EA7B-2AB1-DF2FF19CD3BC}"/>
                  </a:ext>
                </a:extLst>
              </p:cNvPr>
              <p:cNvSpPr/>
              <p:nvPr/>
            </p:nvSpPr>
            <p:spPr>
              <a:xfrm>
                <a:off x="2746859" y="5710296"/>
                <a:ext cx="909206" cy="3459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600" dirty="0"/>
                  <a:t>5.88%</a:t>
                </a:r>
                <a:endParaRPr lang="en-IN" sz="1600" dirty="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1D787B2B-317A-0ABC-B9CB-3CAA2EF99793}"/>
                  </a:ext>
                </a:extLst>
              </p:cNvPr>
              <p:cNvSpPr/>
              <p:nvPr/>
            </p:nvSpPr>
            <p:spPr>
              <a:xfrm>
                <a:off x="2732850" y="4275342"/>
                <a:ext cx="909206" cy="3459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600" dirty="0"/>
                  <a:t>8.52%</a:t>
                </a:r>
                <a:endParaRPr lang="en-IN" sz="1600" dirty="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821F7718-52D1-30ED-9E95-BAD9976BE48A}"/>
                  </a:ext>
                </a:extLst>
              </p:cNvPr>
              <p:cNvSpPr/>
              <p:nvPr/>
            </p:nvSpPr>
            <p:spPr>
              <a:xfrm>
                <a:off x="2743038" y="5033752"/>
                <a:ext cx="909206" cy="3459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600" dirty="0"/>
                  <a:t>8.34%</a:t>
                </a:r>
                <a:endParaRPr lang="en-IN" sz="1600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7C721A2-ABF5-0E1C-134E-60715B1D5A61}"/>
                  </a:ext>
                </a:extLst>
              </p:cNvPr>
              <p:cNvSpPr/>
              <p:nvPr/>
            </p:nvSpPr>
            <p:spPr>
              <a:xfrm>
                <a:off x="4019740" y="4028301"/>
                <a:ext cx="909206" cy="3459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600" dirty="0"/>
                  <a:t>5.78%</a:t>
                </a:r>
                <a:endParaRPr lang="en-IN" sz="1600" dirty="0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2B547CDD-11E3-D7BE-54C6-6E87CEBFDF21}"/>
                  </a:ext>
                </a:extLst>
              </p:cNvPr>
              <p:cNvSpPr/>
              <p:nvPr/>
            </p:nvSpPr>
            <p:spPr>
              <a:xfrm>
                <a:off x="4016529" y="4568217"/>
                <a:ext cx="909206" cy="3459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600" dirty="0"/>
                  <a:t>5.75%</a:t>
                </a:r>
                <a:endParaRPr lang="en-IN" sz="1600" dirty="0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F5603C75-FAB0-18BD-2E85-FD45C3FBF66E}"/>
                  </a:ext>
                </a:extLst>
              </p:cNvPr>
              <p:cNvSpPr/>
              <p:nvPr/>
            </p:nvSpPr>
            <p:spPr>
              <a:xfrm>
                <a:off x="4027802" y="5121381"/>
                <a:ext cx="909206" cy="3459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600" dirty="0"/>
                  <a:t>5.73%</a:t>
                </a:r>
                <a:endParaRPr lang="en-IN" sz="1600" dirty="0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3A77EC0-AF3F-CDB1-129E-B9B5E05D9E38}"/>
                  </a:ext>
                </a:extLst>
              </p:cNvPr>
              <p:cNvSpPr/>
              <p:nvPr/>
            </p:nvSpPr>
            <p:spPr>
              <a:xfrm>
                <a:off x="4039968" y="5687885"/>
                <a:ext cx="909206" cy="3459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600" dirty="0"/>
                  <a:t>5.72%</a:t>
                </a:r>
                <a:endParaRPr lang="en-IN" sz="1600" dirty="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357FC2C7-EFA1-ADCC-F752-205AE9835346}"/>
                  </a:ext>
                </a:extLst>
              </p:cNvPr>
              <p:cNvSpPr/>
              <p:nvPr/>
            </p:nvSpPr>
            <p:spPr>
              <a:xfrm>
                <a:off x="5298442" y="5700483"/>
                <a:ext cx="909206" cy="3459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600" dirty="0"/>
                  <a:t>5.64%</a:t>
                </a:r>
                <a:endParaRPr lang="en-IN" sz="1600" dirty="0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2CB47AC-88AD-EC19-2D67-D1D4DD3C9982}"/>
                  </a:ext>
                </a:extLst>
              </p:cNvPr>
              <p:cNvSpPr/>
              <p:nvPr/>
            </p:nvSpPr>
            <p:spPr>
              <a:xfrm>
                <a:off x="4934575" y="4438773"/>
                <a:ext cx="909206" cy="3459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600" dirty="0"/>
                  <a:t>5.70%</a:t>
                </a:r>
                <a:endParaRPr lang="en-IN" sz="1600" dirty="0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8AC0D95E-B9B9-BAB9-036F-8C4F1F5B6721}"/>
                  </a:ext>
                </a:extLst>
              </p:cNvPr>
              <p:cNvSpPr/>
              <p:nvPr/>
            </p:nvSpPr>
            <p:spPr>
              <a:xfrm>
                <a:off x="5291985" y="5115375"/>
                <a:ext cx="909206" cy="3459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600" dirty="0"/>
                  <a:t>5.66%</a:t>
                </a:r>
                <a:endParaRPr lang="en-IN" sz="1600" dirty="0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69EE5BCC-146F-7B88-3688-617816DF9AB6}"/>
                  </a:ext>
                </a:extLst>
              </p:cNvPr>
              <p:cNvSpPr/>
              <p:nvPr/>
            </p:nvSpPr>
            <p:spPr>
              <a:xfrm>
                <a:off x="5989482" y="4442307"/>
                <a:ext cx="909206" cy="3459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600" dirty="0"/>
                  <a:t>5.67%</a:t>
                </a:r>
                <a:endParaRPr lang="en-IN" sz="1600" dirty="0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42F04C8-0676-27CA-ED91-6ADFD3DCD227}"/>
                  </a:ext>
                </a:extLst>
              </p:cNvPr>
              <p:cNvSpPr/>
              <p:nvPr/>
            </p:nvSpPr>
            <p:spPr>
              <a:xfrm>
                <a:off x="5903808" y="5687885"/>
                <a:ext cx="994880" cy="3459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600" dirty="0"/>
                  <a:t>5.63%</a:t>
                </a:r>
                <a:endParaRPr lang="en-IN" sz="1600" dirty="0"/>
              </a:p>
            </p:txBody>
          </p:sp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F9ABFFD-9508-D404-5CE6-A86E9AF849EA}"/>
              </a:ext>
            </a:extLst>
          </p:cNvPr>
          <p:cNvGrpSpPr/>
          <p:nvPr/>
        </p:nvGrpSpPr>
        <p:grpSpPr>
          <a:xfrm>
            <a:off x="579546" y="5659129"/>
            <a:ext cx="6336405" cy="773707"/>
            <a:chOff x="579546" y="5659129"/>
            <a:chExt cx="6336405" cy="77370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C831B53-FC6E-488A-1AD8-64D68CCC43BD}"/>
                </a:ext>
              </a:extLst>
            </p:cNvPr>
            <p:cNvSpPr/>
            <p:nvPr/>
          </p:nvSpPr>
          <p:spPr>
            <a:xfrm>
              <a:off x="583276" y="6046470"/>
              <a:ext cx="6332675" cy="386366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Order Quantity % Placed by Customers</a:t>
              </a:r>
              <a:endParaRPr lang="en-IN" sz="1600" dirty="0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B671DD4-25C2-B593-301C-9067DB12EEE7}"/>
                </a:ext>
              </a:extLst>
            </p:cNvPr>
            <p:cNvGrpSpPr/>
            <p:nvPr/>
          </p:nvGrpSpPr>
          <p:grpSpPr>
            <a:xfrm>
              <a:off x="579546" y="5659129"/>
              <a:ext cx="6336405" cy="386366"/>
              <a:chOff x="579546" y="5659129"/>
              <a:chExt cx="6336405" cy="386366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7CAE0A46-BAE8-2BEC-8CA1-F3549C0713E4}"/>
                  </a:ext>
                </a:extLst>
              </p:cNvPr>
              <p:cNvSpPr/>
              <p:nvPr/>
            </p:nvSpPr>
            <p:spPr>
              <a:xfrm>
                <a:off x="579546" y="5659129"/>
                <a:ext cx="6336405" cy="386366"/>
              </a:xfrm>
              <a:prstGeom prst="rect">
                <a:avLst/>
              </a:prstGeom>
              <a:solidFill>
                <a:srgbClr val="00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/>
                  <a:t>Ordered Quantity</a:t>
                </a:r>
                <a:endParaRPr lang="en-IN" sz="1600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6136D72-5D41-FCB3-5578-959E31F07306}"/>
                  </a:ext>
                </a:extLst>
              </p:cNvPr>
              <p:cNvSpPr/>
              <p:nvPr/>
            </p:nvSpPr>
            <p:spPr>
              <a:xfrm>
                <a:off x="4471132" y="5696186"/>
                <a:ext cx="2427556" cy="29499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600" dirty="0"/>
                  <a:t>13.43M</a:t>
                </a:r>
                <a:endParaRPr lang="en-IN" sz="1600" dirty="0"/>
              </a:p>
            </p:txBody>
          </p:sp>
        </p:grpSp>
      </p:grpSp>
      <p:graphicFrame>
        <p:nvGraphicFramePr>
          <p:cNvPr id="71" name="Table 7">
            <a:extLst>
              <a:ext uri="{FF2B5EF4-FFF2-40B4-BE49-F238E27FC236}">
                <a16:creationId xmlns:a16="http://schemas.microsoft.com/office/drawing/2014/main" id="{7A911928-7D4C-8A83-E0A4-B00D5335C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544323"/>
              </p:ext>
            </p:extLst>
          </p:nvPr>
        </p:nvGraphicFramePr>
        <p:xfrm>
          <a:off x="579545" y="1188678"/>
          <a:ext cx="6336406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84883">
                  <a:extLst>
                    <a:ext uri="{9D8B030D-6E8A-4147-A177-3AD203B41FA5}">
                      <a16:colId xmlns:a16="http://schemas.microsoft.com/office/drawing/2014/main" val="3005682154"/>
                    </a:ext>
                  </a:extLst>
                </a:gridCol>
                <a:gridCol w="1751523">
                  <a:extLst>
                    <a:ext uri="{9D8B030D-6E8A-4147-A177-3AD203B41FA5}">
                      <a16:colId xmlns:a16="http://schemas.microsoft.com/office/drawing/2014/main" val="471512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Customer Name</a:t>
                      </a:r>
                      <a:endParaRPr lang="en-IN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OTIF %</a:t>
                      </a:r>
                      <a:endParaRPr lang="en-IN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39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Coolblue</a:t>
                      </a:r>
                      <a:endParaRPr lang="en-IN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13.45%</a:t>
                      </a:r>
                      <a:endParaRPr lang="en-IN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972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Acclaimed Stores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15.43%</a:t>
                      </a:r>
                      <a:endParaRPr lang="en-IN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474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Lotus Mart</a:t>
                      </a:r>
                      <a:endParaRPr lang="en-IN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16.04%</a:t>
                      </a:r>
                      <a:endParaRPr lang="en-IN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577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2259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1133</Words>
  <Application>Microsoft Office PowerPoint</Application>
  <PresentationFormat>Widescreen</PresentationFormat>
  <Paragraphs>338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Dibyendu</dc:creator>
  <cp:lastModifiedBy>Dibyendu</cp:lastModifiedBy>
  <cp:revision>246</cp:revision>
  <dcterms:created xsi:type="dcterms:W3CDTF">2023-02-19T11:52:01Z</dcterms:created>
  <dcterms:modified xsi:type="dcterms:W3CDTF">2023-02-20T15:48:34Z</dcterms:modified>
</cp:coreProperties>
</file>