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70" r:id="rId10"/>
    <p:sldId id="271" r:id="rId11"/>
    <p:sldId id="272" r:id="rId12"/>
    <p:sldId id="274" r:id="rId13"/>
    <p:sldId id="278" r:id="rId14"/>
    <p:sldId id="273" r:id="rId15"/>
    <p:sldId id="276" r:id="rId16"/>
    <p:sldId id="275" r:id="rId17"/>
    <p:sldId id="277" r:id="rId18"/>
    <p:sldId id="265" r:id="rId19"/>
    <p:sldId id="264" r:id="rId20"/>
    <p:sldId id="266" r:id="rId21"/>
    <p:sldId id="267" r:id="rId22"/>
    <p:sldId id="268" r:id="rId23"/>
    <p:sldId id="269" r:id="rId24"/>
    <p:sldId id="27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34" autoAdjust="0"/>
  </p:normalViewPr>
  <p:slideViewPr>
    <p:cSldViewPr>
      <p:cViewPr varScale="1">
        <p:scale>
          <a:sx n="83" d="100"/>
          <a:sy n="83" d="100"/>
        </p:scale>
        <p:origin x="-141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35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傅立葉轉換音訊處理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5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8920"/>
            <a:ext cx="6578984" cy="220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2"/>
            <a:ext cx="1721218" cy="67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3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260648"/>
            <a:ext cx="8153400" cy="990600"/>
          </a:xfrm>
        </p:spPr>
        <p:txBody>
          <a:bodyPr/>
          <a:lstStyle/>
          <a:p>
            <a:endParaRPr lang="zh-TW" alt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6298560" cy="166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517232"/>
            <a:ext cx="1762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58234" y="4831400"/>
            <a:ext cx="888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一個</a:t>
            </a:r>
            <a:r>
              <a:rPr lang="en-US" altLang="zh-TW" sz="2400" b="1" dirty="0"/>
              <a:t>N</a:t>
            </a:r>
            <a:r>
              <a:rPr lang="zh-TW" altLang="en-US" sz="2400" b="1" dirty="0"/>
              <a:t>點轉換就分解成了兩個</a:t>
            </a:r>
            <a:r>
              <a:rPr lang="en-US" altLang="zh-TW" sz="2400" b="1" dirty="0"/>
              <a:t>N/2</a:t>
            </a:r>
            <a:r>
              <a:rPr lang="zh-TW" altLang="en-US" sz="2400" b="1" dirty="0"/>
              <a:t>點</a:t>
            </a:r>
            <a:r>
              <a:rPr lang="zh-TW" altLang="en-US" sz="2400" b="1" dirty="0" smtClean="0"/>
              <a:t>轉換，</a:t>
            </a:r>
            <a:r>
              <a:rPr lang="zh-TW" altLang="en-US" sz="2400" b="1" dirty="0"/>
              <a:t>照這樣可繼續分解下去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982917" y="189418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周期性</a:t>
            </a:r>
            <a:endParaRPr lang="zh-TW" altLang="en-US" sz="24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23" y="1813706"/>
            <a:ext cx="26098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47031"/>
            <a:ext cx="6000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228184" y="188987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對稱性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04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8130013" cy="316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156176" y="61653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圖片來源：演算法筆記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7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{0,1,2,3,4,5,6,7}</a:t>
            </a:r>
            <a:r>
              <a:rPr lang="zh-TW" altLang="en-US" dirty="0" smtClean="0"/>
              <a:t>為例：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001 </a:t>
            </a:r>
            <a:r>
              <a:rPr lang="zh-TW" altLang="en-US" dirty="0"/>
              <a:t>倒置以後變成 </a:t>
            </a:r>
            <a:r>
              <a:rPr lang="en-US" altLang="zh-TW" dirty="0"/>
              <a:t>100</a:t>
            </a:r>
          </a:p>
          <a:p>
            <a:r>
              <a:rPr lang="en-US" altLang="zh-TW" dirty="0"/>
              <a:t>010 --〉 010</a:t>
            </a:r>
          </a:p>
          <a:p>
            <a:r>
              <a:rPr lang="en-US" altLang="zh-TW" dirty="0"/>
              <a:t>011 --〉 110</a:t>
            </a:r>
          </a:p>
          <a:p>
            <a:r>
              <a:rPr lang="en-US" altLang="zh-TW" dirty="0"/>
              <a:t>100 --〉 001</a:t>
            </a:r>
          </a:p>
          <a:p>
            <a:r>
              <a:rPr lang="en-US" altLang="zh-TW" dirty="0"/>
              <a:t>101 --〉 101</a:t>
            </a:r>
          </a:p>
          <a:p>
            <a:r>
              <a:rPr lang="en-US" altLang="zh-TW" dirty="0"/>
              <a:t>110 --〉 011</a:t>
            </a:r>
          </a:p>
          <a:p>
            <a:r>
              <a:rPr lang="en-US" altLang="zh-TW" dirty="0"/>
              <a:t>111 --〉 111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倒置</a:t>
            </a:r>
            <a:r>
              <a:rPr lang="zh-TW" altLang="en-US" dirty="0"/>
              <a:t>後的編號為</a:t>
            </a:r>
            <a:r>
              <a:rPr lang="en-US" altLang="zh-TW" dirty="0"/>
              <a:t>{0,4,2,6,1,5,3,7}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311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音檔陣列長度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必須</a:t>
            </a:r>
            <a:r>
              <a:rPr lang="zh-TW" altLang="en-US" dirty="0"/>
              <a:t>剛好對半分，所以 </a:t>
            </a:r>
            <a:r>
              <a:rPr lang="en-US" altLang="zh-TW" dirty="0"/>
              <a:t>N </a:t>
            </a:r>
            <a:r>
              <a:rPr lang="zh-TW" altLang="en-US" dirty="0"/>
              <a:t>必須剛好是 </a:t>
            </a:r>
            <a:r>
              <a:rPr lang="en-US" altLang="zh-TW" dirty="0"/>
              <a:t>2 </a:t>
            </a:r>
            <a:r>
              <a:rPr lang="zh-TW" altLang="en-US" dirty="0"/>
              <a:t>的次方。當 </a:t>
            </a:r>
            <a:r>
              <a:rPr lang="en-US" altLang="zh-TW" dirty="0"/>
              <a:t>N </a:t>
            </a:r>
            <a:r>
              <a:rPr lang="zh-TW" altLang="en-US" dirty="0"/>
              <a:t>不是 </a:t>
            </a:r>
            <a:r>
              <a:rPr lang="en-US" altLang="zh-TW" dirty="0"/>
              <a:t>2 </a:t>
            </a:r>
            <a:r>
              <a:rPr lang="zh-TW" altLang="en-US" dirty="0"/>
              <a:t>的次方，可在輸入數列末端</a:t>
            </a:r>
            <a:r>
              <a:rPr lang="zh-TW" altLang="en-US" dirty="0" smtClean="0"/>
              <a:t>補</a:t>
            </a:r>
            <a:r>
              <a:rPr lang="en-US" altLang="zh-TW" dirty="0"/>
              <a:t>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此次實作則刻意將使輸入的音檔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的次方。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2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位元反轉</a:t>
            </a:r>
            <a:r>
              <a:rPr lang="en-US" altLang="zh-TW" dirty="0" smtClean="0"/>
              <a:t>(</a:t>
            </a:r>
            <a:r>
              <a:rPr lang="en-US" altLang="zh-TW" dirty="0"/>
              <a:t>C</a:t>
            </a:r>
            <a:r>
              <a:rPr lang="en-US" altLang="zh-TW" dirty="0" smtClean="0"/>
              <a:t>++)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for (</a:t>
            </a:r>
            <a:r>
              <a:rPr lang="en-US" altLang="zh-TW" dirty="0" err="1"/>
              <a:t>int</a:t>
            </a:r>
            <a:r>
              <a:rPr lang="en-US" altLang="zh-TW" dirty="0"/>
              <a:t> </a:t>
            </a:r>
            <a:r>
              <a:rPr lang="en-US" altLang="zh-TW" dirty="0" err="1"/>
              <a:t>i</a:t>
            </a:r>
            <a:r>
              <a:rPr lang="en-US" altLang="zh-TW" dirty="0"/>
              <a:t>=1, j=0; </a:t>
            </a:r>
            <a:r>
              <a:rPr lang="en-US" altLang="zh-TW" dirty="0" err="1"/>
              <a:t>i</a:t>
            </a:r>
            <a:r>
              <a:rPr lang="en-US" altLang="zh-TW" dirty="0"/>
              <a:t>&lt;N; ++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    {</a:t>
            </a:r>
          </a:p>
          <a:p>
            <a:r>
              <a:rPr lang="en-US" altLang="zh-TW" dirty="0"/>
              <a:t>        for (</a:t>
            </a:r>
            <a:r>
              <a:rPr lang="en-US" altLang="zh-TW" dirty="0" err="1"/>
              <a:t>int</a:t>
            </a:r>
            <a:r>
              <a:rPr lang="en-US" altLang="zh-TW" dirty="0"/>
              <a:t> k=N&gt;&gt;1; !((j^=k)&amp;k); k&gt;&gt;=1) ;</a:t>
            </a:r>
          </a:p>
          <a:p>
            <a:r>
              <a:rPr lang="en-US" altLang="zh-TW" dirty="0"/>
              <a:t>        if (</a:t>
            </a:r>
            <a:r>
              <a:rPr lang="en-US" altLang="zh-TW" dirty="0" err="1"/>
              <a:t>i</a:t>
            </a:r>
            <a:r>
              <a:rPr lang="en-US" altLang="zh-TW" dirty="0"/>
              <a:t>&gt;j) swap(x[</a:t>
            </a:r>
            <a:r>
              <a:rPr lang="en-US" altLang="zh-TW" dirty="0" err="1"/>
              <a:t>i</a:t>
            </a:r>
            <a:r>
              <a:rPr lang="en-US" altLang="zh-TW" dirty="0"/>
              <a:t>], x[j]);</a:t>
            </a:r>
          </a:p>
          <a:p>
            <a:r>
              <a:rPr lang="en-US" altLang="zh-TW" dirty="0"/>
              <a:t>    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69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FFT(C++)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zh-TW" sz="1600" dirty="0"/>
              <a:t>for 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k=2; k&lt;=N; k&lt;&lt;=1</a:t>
            </a:r>
            <a:r>
              <a:rPr lang="en-US" altLang="zh-TW" sz="1600" dirty="0" smtClean="0"/>
              <a:t>){</a:t>
            </a:r>
            <a:endParaRPr lang="en-US" altLang="zh-TW" sz="1600" dirty="0"/>
          </a:p>
          <a:p>
            <a:r>
              <a:rPr lang="en-US" altLang="zh-TW" sz="1600" dirty="0"/>
              <a:t>        double W = -2.0 * pi / k;</a:t>
            </a:r>
          </a:p>
          <a:p>
            <a:r>
              <a:rPr lang="en-US" altLang="zh-TW" sz="1600" dirty="0"/>
              <a:t>        complex&lt;double&gt; </a:t>
            </a:r>
            <a:r>
              <a:rPr lang="en-US" altLang="zh-TW" sz="1600" dirty="0" err="1"/>
              <a:t>dsita</a:t>
            </a:r>
            <a:r>
              <a:rPr lang="en-US" altLang="zh-TW" sz="1600" dirty="0"/>
              <a:t>(cos(W), sin(W));</a:t>
            </a:r>
          </a:p>
          <a:p>
            <a:r>
              <a:rPr lang="en-US" altLang="zh-TW" sz="1600" dirty="0" smtClean="0"/>
              <a:t>for 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j=0; j&lt;N; j+=k</a:t>
            </a:r>
            <a:r>
              <a:rPr lang="en-US" altLang="zh-TW" sz="1600" dirty="0" smtClean="0"/>
              <a:t>) </a:t>
            </a:r>
            <a:r>
              <a:rPr lang="en-US" altLang="zh-TW" sz="1600" dirty="0"/>
              <a:t>{</a:t>
            </a:r>
          </a:p>
          <a:p>
            <a:r>
              <a:rPr lang="en-US" altLang="zh-TW" sz="1600" dirty="0" smtClean="0"/>
              <a:t>complex&lt;double</a:t>
            </a:r>
            <a:r>
              <a:rPr lang="en-US" altLang="zh-TW" sz="1600" dirty="0"/>
              <a:t>&gt; </a:t>
            </a:r>
            <a:r>
              <a:rPr lang="en-US" altLang="zh-TW" sz="1600" dirty="0" err="1"/>
              <a:t>sita</a:t>
            </a:r>
            <a:r>
              <a:rPr lang="en-US" altLang="zh-TW" sz="1600" dirty="0"/>
              <a:t>(1.0, 0.0);</a:t>
            </a:r>
          </a:p>
          <a:p>
            <a:r>
              <a:rPr lang="en-US" altLang="zh-TW" sz="1600" dirty="0"/>
              <a:t>            for 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=j;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&lt;</a:t>
            </a:r>
            <a:r>
              <a:rPr lang="en-US" altLang="zh-TW" sz="1600" dirty="0" err="1"/>
              <a:t>j+k</a:t>
            </a:r>
            <a:r>
              <a:rPr lang="en-US" altLang="zh-TW" sz="1600" dirty="0"/>
              <a:t>/2; </a:t>
            </a:r>
            <a:r>
              <a:rPr lang="en-US" altLang="zh-TW" sz="1600" dirty="0" err="1"/>
              <a:t>i</a:t>
            </a:r>
            <a:r>
              <a:rPr lang="en-US" altLang="zh-TW" sz="1600" dirty="0" smtClean="0"/>
              <a:t>++){</a:t>
            </a:r>
            <a:endParaRPr lang="en-US" altLang="zh-TW" sz="1600" dirty="0"/>
          </a:p>
          <a:p>
            <a:r>
              <a:rPr lang="en-US" altLang="zh-TW" sz="1600" dirty="0"/>
              <a:t>                complex&lt;double&gt; a = x[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];</a:t>
            </a:r>
          </a:p>
          <a:p>
            <a:r>
              <a:rPr lang="en-US" altLang="zh-TW" sz="1600" dirty="0"/>
              <a:t>                complex&lt;double&gt; b = x[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+ k/2] * </a:t>
            </a:r>
            <a:r>
              <a:rPr lang="en-US" altLang="zh-TW" sz="1600" dirty="0" err="1"/>
              <a:t>sita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                x[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       = a + b;</a:t>
            </a:r>
          </a:p>
          <a:p>
            <a:r>
              <a:rPr lang="en-US" altLang="zh-TW" sz="1600" dirty="0"/>
              <a:t>                x[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+ k/2] = a - b;</a:t>
            </a:r>
          </a:p>
          <a:p>
            <a:r>
              <a:rPr lang="en-US" altLang="zh-TW" sz="1600" dirty="0"/>
              <a:t>                </a:t>
            </a:r>
            <a:r>
              <a:rPr lang="en-US" altLang="zh-TW" sz="1600" dirty="0" err="1"/>
              <a:t>sita</a:t>
            </a:r>
            <a:r>
              <a:rPr lang="en-US" altLang="zh-TW" sz="1600" dirty="0"/>
              <a:t> *= </a:t>
            </a:r>
            <a:r>
              <a:rPr lang="en-US" altLang="zh-TW" sz="1600" dirty="0" err="1"/>
              <a:t>dsita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            }</a:t>
            </a:r>
          </a:p>
          <a:p>
            <a:r>
              <a:rPr lang="en-US" altLang="zh-TW" sz="1600" dirty="0"/>
              <a:t>        }</a:t>
            </a:r>
          </a:p>
          <a:p>
            <a:r>
              <a:rPr lang="en-US" altLang="zh-TW" sz="1600" dirty="0"/>
              <a:t>    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66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轉換結果比較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2705100" cy="397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0928"/>
            <a:ext cx="5343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3444999"/>
            <a:ext cx="59245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75174"/>
            <a:ext cx="3667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6288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12160" y="1813466"/>
            <a:ext cx="9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MATLAB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02035" y="5849353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結果相同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因版面只擷取部分</a:t>
            </a:r>
            <a:r>
              <a:rPr lang="en-US" altLang="zh-TW" sz="2400" b="1" dirty="0"/>
              <a:t>)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713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轉換前</a:t>
            </a:r>
            <a:r>
              <a:rPr lang="en-US" altLang="zh-TW" dirty="0" smtClean="0"/>
              <a:t>				</a:t>
            </a:r>
            <a:r>
              <a:rPr lang="zh-TW" altLang="en-US" dirty="0" smtClean="0"/>
              <a:t>轉換後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3312368" cy="286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50" y="2780928"/>
            <a:ext cx="3348679" cy="300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9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頻域圖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3477607" cy="3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09120"/>
            <a:ext cx="14954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521782"/>
            <a:ext cx="5112568" cy="81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4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傅立葉轉換數學式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使用到的數學公式</a:t>
            </a:r>
            <a:endParaRPr lang="en-US" altLang="zh-TW" dirty="0" smtClean="0"/>
          </a:p>
          <a:p>
            <a:r>
              <a:rPr lang="zh-TW" altLang="en-US" dirty="0" smtClean="0"/>
              <a:t>傅立葉轉換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傅立葉逆轉換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2000" dirty="0" smtClean="0"/>
              <a:t>(</a:t>
            </a:r>
            <a:r>
              <a:rPr lang="zh-TW" altLang="en-US" sz="2000" dirty="0" smtClean="0"/>
              <a:t>圖片取自維基百科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7" t="29947" r="21399" b="57579"/>
          <a:stretch/>
        </p:blipFill>
        <p:spPr bwMode="auto">
          <a:xfrm>
            <a:off x="550976" y="2708920"/>
            <a:ext cx="707267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59316" r="22938" b="28096"/>
          <a:stretch/>
        </p:blipFill>
        <p:spPr bwMode="auto">
          <a:xfrm>
            <a:off x="667535" y="4549097"/>
            <a:ext cx="6640769" cy="113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9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濾波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將某些頻段濾掉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Y(1:gap</a:t>
            </a:r>
            <a:r>
              <a:rPr lang="en-US" altLang="zh-TW" dirty="0"/>
              <a:t>,:) = 0 ; </a:t>
            </a:r>
          </a:p>
          <a:p>
            <a:r>
              <a:rPr lang="en-US" altLang="zh-TW" dirty="0"/>
              <a:t>Y(</a:t>
            </a:r>
            <a:r>
              <a:rPr lang="en-US" altLang="zh-TW" dirty="0" err="1"/>
              <a:t>N-gap:N</a:t>
            </a:r>
            <a:r>
              <a:rPr lang="en-US" altLang="zh-TW" dirty="0"/>
              <a:t>,:) = 0 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36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逆轉換回去，取實數部分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 </a:t>
            </a:r>
            <a:r>
              <a:rPr lang="en-US" altLang="zh-TW" dirty="0" err="1" smtClean="0"/>
              <a:t>audiowrite</a:t>
            </a:r>
            <a:r>
              <a:rPr lang="en-US" altLang="zh-TW" dirty="0"/>
              <a:t>('done.wav',</a:t>
            </a:r>
            <a:r>
              <a:rPr lang="en-US" altLang="zh-TW" dirty="0" err="1"/>
              <a:t>rev,fs</a:t>
            </a:r>
            <a:r>
              <a:rPr lang="en-US" altLang="zh-TW" dirty="0"/>
              <a:t>);</a:t>
            </a:r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829175"/>
            <a:ext cx="16478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3347864" y="3212976"/>
            <a:ext cx="792088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923928" y="39690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寫成音檔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72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98986"/>
            <a:ext cx="1728192" cy="165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80928"/>
            <a:ext cx="15811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3419872" y="3928690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067944" y="3573016"/>
            <a:ext cx="177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Fourier Transform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27984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濾波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31640" y="4941168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Before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小提琴</a:t>
            </a:r>
            <a:r>
              <a:rPr lang="en-US" altLang="zh-TW" dirty="0" smtClean="0"/>
              <a:t>+</a:t>
            </a:r>
            <a:r>
              <a:rPr lang="zh-TW" altLang="en-US" dirty="0" smtClean="0"/>
              <a:t>鋼琴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12225" y="515719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After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小提琴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9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3212976"/>
            <a:ext cx="8153400" cy="990600"/>
          </a:xfrm>
        </p:spPr>
        <p:txBody>
          <a:bodyPr/>
          <a:lstStyle/>
          <a:p>
            <a:r>
              <a:rPr lang="en-US" altLang="zh-TW" dirty="0" smtClean="0"/>
              <a:t>Thanks for listening.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30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部分資料和圖片來自：維基百科、演算法筆記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87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</a:t>
            </a:r>
            <a:r>
              <a:rPr lang="zh-TW" altLang="en-US" dirty="0" smtClean="0"/>
              <a:t>作器材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18</a:t>
            </a:r>
            <a:r>
              <a:rPr lang="zh-TW" altLang="en-US" dirty="0" smtClean="0"/>
              <a:t>秒的音樂</a:t>
            </a:r>
            <a:r>
              <a:rPr lang="en-US" altLang="zh-TW" dirty="0" smtClean="0"/>
              <a:t>(</a:t>
            </a:r>
            <a:r>
              <a:rPr lang="zh-TW" altLang="en-US" dirty="0" smtClean="0"/>
              <a:t>鋼琴</a:t>
            </a:r>
            <a:r>
              <a:rPr lang="en-US" altLang="zh-TW" dirty="0" smtClean="0"/>
              <a:t>+</a:t>
            </a:r>
            <a:r>
              <a:rPr lang="zh-TW" altLang="en-US" dirty="0" smtClean="0"/>
              <a:t>小提琴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MATLAB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讀入音檔轉成陣列</a:t>
            </a:r>
            <a:r>
              <a:rPr lang="en-US" altLang="zh-TW" dirty="0" smtClean="0"/>
              <a:t>+</a:t>
            </a:r>
            <a:r>
              <a:rPr lang="zh-TW" altLang="en-US" dirty="0" smtClean="0"/>
              <a:t>畫音波圖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C++(</a:t>
            </a:r>
            <a:r>
              <a:rPr lang="zh-TW" altLang="en-US" dirty="0" smtClean="0"/>
              <a:t>實作傅立葉轉換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93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err="1" smtClean="0"/>
              <a:t>matlab</a:t>
            </a:r>
            <a:r>
              <a:rPr lang="zh-TW" altLang="en-US" dirty="0" smtClean="0"/>
              <a:t>讀入音檔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1158240" cy="12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131840" y="334770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[</a:t>
            </a:r>
            <a:r>
              <a:rPr lang="en-US" altLang="zh-TW" sz="2800" dirty="0" err="1"/>
              <a:t>y,fs</a:t>
            </a:r>
            <a:r>
              <a:rPr lang="en-US" altLang="zh-TW" sz="2800" dirty="0"/>
              <a:t>]=</a:t>
            </a:r>
            <a:r>
              <a:rPr lang="en-US" altLang="zh-TW" sz="2800" dirty="0" err="1"/>
              <a:t>audioread</a:t>
            </a:r>
            <a:r>
              <a:rPr lang="en-US" altLang="zh-TW" sz="2800" dirty="0"/>
              <a:t>(</a:t>
            </a:r>
            <a:r>
              <a:rPr lang="en-US" altLang="zh-TW" sz="2800" dirty="0" smtClean="0"/>
              <a:t>'inputaudio.wav');</a:t>
            </a:r>
            <a:endParaRPr lang="en-US" altLang="zh-TW" sz="28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483768" y="2636912"/>
            <a:ext cx="864096" cy="710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067840" y="266827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讀入音樂存到一個陣列中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755576" y="5229200"/>
            <a:ext cx="387176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file=</a:t>
            </a:r>
            <a:r>
              <a:rPr lang="en-US" altLang="zh-TW" sz="2800" dirty="0" err="1"/>
              <a:t>fopen</a:t>
            </a:r>
            <a:r>
              <a:rPr lang="en-US" altLang="zh-TW" sz="2800" dirty="0"/>
              <a:t>('</a:t>
            </a:r>
            <a:r>
              <a:rPr lang="en-US" altLang="zh-TW" sz="2800" dirty="0" err="1"/>
              <a:t>music.txt','w</a:t>
            </a:r>
            <a:r>
              <a:rPr lang="en-US" altLang="zh-TW" sz="2800" dirty="0"/>
              <a:t>')</a:t>
            </a:r>
          </a:p>
          <a:p>
            <a:r>
              <a:rPr lang="en-US" altLang="zh-TW" sz="2800" dirty="0" err="1"/>
              <a:t>fprintf</a:t>
            </a:r>
            <a:r>
              <a:rPr lang="en-US" altLang="zh-TW" sz="2800" dirty="0"/>
              <a:t>(</a:t>
            </a:r>
            <a:r>
              <a:rPr lang="en-US" altLang="zh-TW" sz="2800" dirty="0" err="1"/>
              <a:t>file,'%f</a:t>
            </a:r>
            <a:r>
              <a:rPr lang="en-US" altLang="zh-TW" sz="2800" dirty="0"/>
              <a:t>\</a:t>
            </a:r>
            <a:r>
              <a:rPr lang="en-US" altLang="zh-TW" sz="2800" dirty="0" err="1"/>
              <a:t>n',y</a:t>
            </a:r>
            <a:r>
              <a:rPr lang="en-US" altLang="zh-TW" sz="2800" dirty="0"/>
              <a:t>)</a:t>
            </a:r>
          </a:p>
          <a:p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843808" y="3933056"/>
            <a:ext cx="1152128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419872" y="4396462"/>
            <a:ext cx="311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把音訊的陣列輸出到</a:t>
            </a:r>
            <a:r>
              <a:rPr lang="en-US" altLang="zh-TW" dirty="0" smtClean="0"/>
              <a:t>music.txt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62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語言實作傅立葉轉換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離散型傅立葉轉換</a:t>
            </a:r>
            <a:r>
              <a:rPr lang="en-US" altLang="zh-TW" dirty="0" smtClean="0"/>
              <a:t>(discrete </a:t>
            </a:r>
            <a:r>
              <a:rPr lang="en-US" altLang="zh-TW" dirty="0" err="1"/>
              <a:t>fourier</a:t>
            </a:r>
            <a:r>
              <a:rPr lang="en-US" altLang="zh-TW" dirty="0"/>
              <a:t> </a:t>
            </a:r>
            <a:r>
              <a:rPr lang="en-US" altLang="zh-TW" dirty="0" smtClean="0"/>
              <a:t>transform)</a:t>
            </a:r>
          </a:p>
          <a:p>
            <a:r>
              <a:rPr lang="zh-TW" altLang="en-US" dirty="0" smtClean="0"/>
              <a:t>簡稱</a:t>
            </a:r>
            <a:r>
              <a:rPr lang="en-US" altLang="zh-TW" dirty="0" smtClean="0"/>
              <a:t>DFT</a:t>
            </a:r>
          </a:p>
          <a:p>
            <a:r>
              <a:rPr lang="zh-TW" altLang="en-US" dirty="0" smtClean="0"/>
              <a:t>即是使用這條公式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 ^ -2</a:t>
            </a:r>
            <a:r>
              <a:rPr lang="el-GR" altLang="zh-TW" dirty="0" smtClean="0"/>
              <a:t>π</a:t>
            </a:r>
            <a:r>
              <a:rPr lang="en-US" altLang="zh-TW" dirty="0" smtClean="0"/>
              <a:t>ix = ½ ( cos(2</a:t>
            </a:r>
            <a:r>
              <a:rPr lang="el-GR" altLang="zh-TW" dirty="0" smtClean="0"/>
              <a:t>π</a:t>
            </a:r>
            <a:r>
              <a:rPr lang="en-US" altLang="zh-TW" dirty="0" smtClean="0"/>
              <a:t>x) –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*sin(2</a:t>
            </a:r>
            <a:r>
              <a:rPr lang="el-GR" altLang="zh-TW" dirty="0" smtClean="0"/>
              <a:t>π</a:t>
            </a:r>
            <a:r>
              <a:rPr lang="en-US" altLang="zh-TW" dirty="0" smtClean="0"/>
              <a:t>x) )</a:t>
            </a:r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7" t="29947" r="37951" b="57579"/>
          <a:stretch/>
        </p:blipFill>
        <p:spPr bwMode="auto">
          <a:xfrm>
            <a:off x="1115615" y="3291507"/>
            <a:ext cx="4416504" cy="10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jeff\Desktop\未命名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4"/>
          <a:stretch/>
        </p:blipFill>
        <p:spPr bwMode="auto">
          <a:xfrm>
            <a:off x="899592" y="5157192"/>
            <a:ext cx="6033877" cy="115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527279"/>
            <a:ext cx="1113709" cy="58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29074"/>
            <a:ext cx="1111930" cy="58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854312" y="3563868"/>
            <a:ext cx="144016" cy="39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79133"/>
            <a:ext cx="301989" cy="48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39" y="5404411"/>
            <a:ext cx="340130" cy="40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0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實作 </a:t>
            </a:r>
            <a:r>
              <a:rPr lang="en-US" altLang="zh-TW" dirty="0" smtClean="0"/>
              <a:t>(</a:t>
            </a:r>
            <a:r>
              <a:rPr lang="zh-TW" altLang="en-US" dirty="0" smtClean="0"/>
              <a:t>音檔陣列長度為</a:t>
            </a:r>
            <a:r>
              <a:rPr lang="en-US" altLang="zh-TW" dirty="0" smtClean="0"/>
              <a:t>LENGTH)</a:t>
            </a:r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存實部，</a:t>
            </a:r>
            <a:r>
              <a:rPr lang="en-US" altLang="zh-TW" dirty="0" smtClean="0"/>
              <a:t>v</a:t>
            </a:r>
            <a:r>
              <a:rPr lang="zh-TW" altLang="en-US" dirty="0" smtClean="0"/>
              <a:t>存虛部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=0;i&lt;</a:t>
            </a:r>
            <a:r>
              <a:rPr lang="en-US" altLang="zh-TW" dirty="0" err="1"/>
              <a:t>LENGTH;i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u=0; v=0 ;</a:t>
            </a:r>
          </a:p>
          <a:p>
            <a:r>
              <a:rPr lang="en-US" altLang="zh-TW" dirty="0"/>
              <a:t>        for(</a:t>
            </a:r>
            <a:r>
              <a:rPr lang="en-US" altLang="zh-TW" dirty="0" err="1"/>
              <a:t>int</a:t>
            </a:r>
            <a:r>
              <a:rPr lang="en-US" altLang="zh-TW" dirty="0"/>
              <a:t> j=0;j&lt;</a:t>
            </a:r>
            <a:r>
              <a:rPr lang="en-US" altLang="zh-TW" dirty="0" err="1"/>
              <a:t>LENGTH;j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u=</a:t>
            </a:r>
            <a:r>
              <a:rPr lang="en-US" altLang="zh-TW" dirty="0" err="1"/>
              <a:t>u+inputdata</a:t>
            </a:r>
            <a:r>
              <a:rPr lang="en-US" altLang="zh-TW" dirty="0"/>
              <a:t>[j]*cos(2*pi*</a:t>
            </a:r>
            <a:r>
              <a:rPr lang="en-US" altLang="zh-TW" dirty="0" err="1"/>
              <a:t>i</a:t>
            </a:r>
            <a:r>
              <a:rPr lang="en-US" altLang="zh-TW" dirty="0"/>
              <a:t>*j/LENGTH) ;</a:t>
            </a:r>
          </a:p>
          <a:p>
            <a:r>
              <a:rPr lang="en-US" altLang="zh-TW" dirty="0"/>
              <a:t>            v=</a:t>
            </a:r>
            <a:r>
              <a:rPr lang="en-US" altLang="zh-TW" dirty="0" err="1"/>
              <a:t>v+inputdata</a:t>
            </a:r>
            <a:r>
              <a:rPr lang="en-US" altLang="zh-TW" dirty="0"/>
              <a:t>[j]*sin(2*pi*</a:t>
            </a:r>
            <a:r>
              <a:rPr lang="en-US" altLang="zh-TW" dirty="0" err="1"/>
              <a:t>i</a:t>
            </a:r>
            <a:r>
              <a:rPr lang="en-US" altLang="zh-TW" dirty="0"/>
              <a:t>*j/LENGTH) ;</a:t>
            </a:r>
          </a:p>
          <a:p>
            <a:r>
              <a:rPr lang="en-US" altLang="zh-TW" dirty="0"/>
              <a:t>       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55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音檔陣列的長度</a:t>
            </a:r>
            <a:r>
              <a:rPr lang="en-US" altLang="zh-TW" dirty="0" smtClean="0"/>
              <a:t>N=751104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DFT</a:t>
            </a:r>
            <a:r>
              <a:rPr lang="zh-TW" altLang="en-US" dirty="0" smtClean="0"/>
              <a:t>的時間複雜度為 </a:t>
            </a:r>
            <a:r>
              <a:rPr lang="en-US" altLang="zh-TW" dirty="0" smtClean="0"/>
              <a:t>O(N^2)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必須計算</a:t>
            </a:r>
            <a:r>
              <a:rPr lang="en-US" altLang="zh-TW" dirty="0" smtClean="0"/>
              <a:t>751104^2</a:t>
            </a:r>
            <a:r>
              <a:rPr lang="zh-TW" altLang="en-US" dirty="0" smtClean="0"/>
              <a:t>的計算量，花費時間過於巨大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00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推導</a:t>
            </a:r>
            <a:r>
              <a:rPr lang="zh-TW" altLang="en-US" dirty="0" smtClean="0"/>
              <a:t>成快速傅立葉轉換</a:t>
            </a:r>
            <a:r>
              <a:rPr lang="en-US" altLang="zh-TW" dirty="0" smtClean="0"/>
              <a:t>(Fast Fourier Transform)</a:t>
            </a:r>
            <a:r>
              <a:rPr lang="zh-TW" altLang="en-US" dirty="0" smtClean="0"/>
              <a:t>，簡稱</a:t>
            </a:r>
            <a:r>
              <a:rPr lang="en-US" altLang="zh-TW" dirty="0" smtClean="0"/>
              <a:t>FFT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把</a:t>
            </a:r>
            <a:r>
              <a:rPr lang="en-US" altLang="zh-TW" dirty="0" smtClean="0"/>
              <a:t>DFT</a:t>
            </a:r>
            <a:r>
              <a:rPr lang="zh-TW" altLang="en-US" dirty="0" smtClean="0"/>
              <a:t>矩陣分解成許多塊計算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把計算過程分類、分類、再分類，減少計算量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此次</a:t>
            </a:r>
            <a:r>
              <a:rPr lang="zh-TW" altLang="en-US" dirty="0"/>
              <a:t>實作使用庫利</a:t>
            </a:r>
            <a:r>
              <a:rPr lang="en-US" altLang="zh-TW" dirty="0"/>
              <a:t>-</a:t>
            </a:r>
            <a:r>
              <a:rPr lang="zh-TW" altLang="en-US" dirty="0"/>
              <a:t>圖基演算法演算法。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03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快速傅立葉轉換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6295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346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225</TotalTime>
  <Words>588</Words>
  <Application>Microsoft Office PowerPoint</Application>
  <PresentationFormat>如螢幕大小 (4:3)</PresentationFormat>
  <Paragraphs>130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中庸</vt:lpstr>
      <vt:lpstr>傅立葉轉換音訊處理</vt:lpstr>
      <vt:lpstr>傅立葉轉換數學式</vt:lpstr>
      <vt:lpstr>實作器材</vt:lpstr>
      <vt:lpstr>用matlab讀入音檔</vt:lpstr>
      <vt:lpstr>用C語言實作傅立葉轉換</vt:lpstr>
      <vt:lpstr>Code</vt:lpstr>
      <vt:lpstr>問題</vt:lpstr>
      <vt:lpstr>解決方法</vt:lpstr>
      <vt:lpstr>快速傅立葉轉換</vt:lpstr>
      <vt:lpstr>PowerPoint 簡報</vt:lpstr>
      <vt:lpstr>PowerPoint 簡報</vt:lpstr>
      <vt:lpstr>PowerPoint 簡報</vt:lpstr>
      <vt:lpstr>PowerPoint 簡報</vt:lpstr>
      <vt:lpstr>音檔陣列長度</vt:lpstr>
      <vt:lpstr>位元反轉(C++)</vt:lpstr>
      <vt:lpstr>FFT(C++)</vt:lpstr>
      <vt:lpstr>轉換結果比較</vt:lpstr>
      <vt:lpstr>轉換結果</vt:lpstr>
      <vt:lpstr>頻域圖</vt:lpstr>
      <vt:lpstr>濾波</vt:lpstr>
      <vt:lpstr>PowerPoint 簡報</vt:lpstr>
      <vt:lpstr>成果</vt:lpstr>
      <vt:lpstr>Thanks for listening.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傅立葉轉換音訊處理</dc:title>
  <dc:creator>jeff</dc:creator>
  <cp:lastModifiedBy>jeff</cp:lastModifiedBy>
  <cp:revision>93</cp:revision>
  <dcterms:created xsi:type="dcterms:W3CDTF">2017-06-03T08:10:13Z</dcterms:created>
  <dcterms:modified xsi:type="dcterms:W3CDTF">2017-06-13T12:12:24Z</dcterms:modified>
</cp:coreProperties>
</file>