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1" r:id="rId6"/>
    <p:sldId id="267" r:id="rId7"/>
    <p:sldId id="268" r:id="rId8"/>
    <p:sldId id="269" r:id="rId9"/>
    <p:sldId id="266"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62" r:id="rId27"/>
    <p:sldId id="286" r:id="rId28"/>
    <p:sldId id="288" r:id="rId29"/>
    <p:sldId id="290" r:id="rId30"/>
    <p:sldId id="292" r:id="rId31"/>
    <p:sldId id="293" r:id="rId32"/>
    <p:sldId id="294" r:id="rId33"/>
    <p:sldId id="295" r:id="rId34"/>
    <p:sldId id="296"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8"/>
    <p:restoredTop sz="94694"/>
  </p:normalViewPr>
  <p:slideViewPr>
    <p:cSldViewPr snapToGrid="0" snapToObjects="1">
      <p:cViewPr varScale="1">
        <p:scale>
          <a:sx n="121" d="100"/>
          <a:sy n="121" d="100"/>
        </p:scale>
        <p:origin x="34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26E2E0EF-B7D0-406B-A5D5-7C199DB9FEDF}"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6719458B-C7F6-4884-A976-ADDA9D230A1D}">
      <dgm:prSet/>
      <dgm:spPr/>
      <dgm:t>
        <a:bodyPr/>
        <a:lstStyle/>
        <a:p>
          <a:r>
            <a:rPr lang="en-US"/>
            <a:t>1. ¿Cuáles son los principales factores de riesgo para sufrir un accidente cerebrovascular según los datos?</a:t>
          </a:r>
        </a:p>
      </dgm:t>
    </dgm:pt>
    <dgm:pt modelId="{AE67BDE4-B99C-446C-9C08-9EC3EA732F74}" type="parTrans" cxnId="{526ECE60-9310-49AC-9436-90083443B4BE}">
      <dgm:prSet/>
      <dgm:spPr/>
      <dgm:t>
        <a:bodyPr/>
        <a:lstStyle/>
        <a:p>
          <a:endParaRPr lang="en-US"/>
        </a:p>
      </dgm:t>
    </dgm:pt>
    <dgm:pt modelId="{ED35BCB6-2DDA-476F-BC89-9D6BECE8E920}" type="sibTrans" cxnId="{526ECE60-9310-49AC-9436-90083443B4BE}">
      <dgm:prSet/>
      <dgm:spPr/>
      <dgm:t>
        <a:bodyPr/>
        <a:lstStyle/>
        <a:p>
          <a:endParaRPr lang="en-US"/>
        </a:p>
      </dgm:t>
    </dgm:pt>
    <dgm:pt modelId="{0C5526CC-B8A2-4B5A-98FD-E1E953CA260F}">
      <dgm:prSet/>
      <dgm:spPr/>
      <dgm:t>
        <a:bodyPr/>
        <a:lstStyle/>
        <a:p>
          <a:r>
            <a:rPr lang="en-US"/>
            <a:t>2. ¿Existe una correlación entre el nivel medio de glucosa y la incidencia de accidentes cerebrovasculares?</a:t>
          </a:r>
        </a:p>
      </dgm:t>
    </dgm:pt>
    <dgm:pt modelId="{9DBA9B75-BFD7-4A9F-BB32-6A773C2C0812}" type="parTrans" cxnId="{014592EC-A8BE-4B1B-8BEA-7FFFB7596613}">
      <dgm:prSet/>
      <dgm:spPr/>
      <dgm:t>
        <a:bodyPr/>
        <a:lstStyle/>
        <a:p>
          <a:endParaRPr lang="en-US"/>
        </a:p>
      </dgm:t>
    </dgm:pt>
    <dgm:pt modelId="{E4823230-61E0-4E24-BF92-A110FC65E639}" type="sibTrans" cxnId="{014592EC-A8BE-4B1B-8BEA-7FFFB7596613}">
      <dgm:prSet/>
      <dgm:spPr/>
      <dgm:t>
        <a:bodyPr/>
        <a:lstStyle/>
        <a:p>
          <a:endParaRPr lang="en-US"/>
        </a:p>
      </dgm:t>
    </dgm:pt>
    <dgm:pt modelId="{F8ADAF52-7AF4-4A8A-8CB6-1C3D32A7039E}">
      <dgm:prSet/>
      <dgm:spPr/>
      <dgm:t>
        <a:bodyPr/>
        <a:lstStyle/>
        <a:p>
          <a:r>
            <a:rPr lang="en-US"/>
            <a:t>4. ¿Cómo varía la probabilidad de sufrir un accidente cerebrovascular a lo largo de diferentes grupos de edad?</a:t>
          </a:r>
        </a:p>
      </dgm:t>
    </dgm:pt>
    <dgm:pt modelId="{252D6657-5501-460A-BCE9-5E72EDA2D66E}" type="parTrans" cxnId="{65E089B4-60FA-4C2E-B2D5-BD4D36E4E2C9}">
      <dgm:prSet/>
      <dgm:spPr/>
      <dgm:t>
        <a:bodyPr/>
        <a:lstStyle/>
        <a:p>
          <a:endParaRPr lang="en-US"/>
        </a:p>
      </dgm:t>
    </dgm:pt>
    <dgm:pt modelId="{4F9DA57A-ACA1-4023-829A-2C655B6BD9F6}" type="sibTrans" cxnId="{65E089B4-60FA-4C2E-B2D5-BD4D36E4E2C9}">
      <dgm:prSet/>
      <dgm:spPr/>
      <dgm:t>
        <a:bodyPr/>
        <a:lstStyle/>
        <a:p>
          <a:endParaRPr lang="en-US"/>
        </a:p>
      </dgm:t>
    </dgm:pt>
    <dgm:pt modelId="{2F8C757D-24D0-49B0-B982-AA3F6E3217FC}">
      <dgm:prSet/>
      <dgm:spPr/>
      <dgm:t>
        <a:bodyPr/>
        <a:lstStyle/>
        <a:p>
          <a:r>
            <a:rPr lang="en-US"/>
            <a:t>5. ¿El tipo de trabajo está relacionado con la probabilidad de sufrir un accidente cerebrovascular?</a:t>
          </a:r>
        </a:p>
      </dgm:t>
    </dgm:pt>
    <dgm:pt modelId="{D223E96D-428F-4567-A5E7-FD85B79CEED4}" type="parTrans" cxnId="{AA4B2E23-0C63-4D15-9EA6-F4B4669DD053}">
      <dgm:prSet/>
      <dgm:spPr/>
      <dgm:t>
        <a:bodyPr/>
        <a:lstStyle/>
        <a:p>
          <a:endParaRPr lang="en-US"/>
        </a:p>
      </dgm:t>
    </dgm:pt>
    <dgm:pt modelId="{CEB3FEBF-5240-46CF-B462-C29277ECC2C1}" type="sibTrans" cxnId="{AA4B2E23-0C63-4D15-9EA6-F4B4669DD053}">
      <dgm:prSet/>
      <dgm:spPr/>
      <dgm:t>
        <a:bodyPr/>
        <a:lstStyle/>
        <a:p>
          <a:endParaRPr lang="en-US"/>
        </a:p>
      </dgm:t>
    </dgm:pt>
    <dgm:pt modelId="{2EAC6EE5-BA8F-470B-9540-600854C6080F}">
      <dgm:prSet/>
      <dgm:spPr/>
      <dgm:t>
        <a:bodyPr/>
        <a:lstStyle/>
        <a:p>
          <a:r>
            <a:rPr lang="en-US"/>
            <a:t>6. ¿Haberse casado alguna vez influye en tener un accidente cerebrovascular?</a:t>
          </a:r>
        </a:p>
      </dgm:t>
    </dgm:pt>
    <dgm:pt modelId="{8E3B915C-3350-462C-8EFB-7731FB37788B}" type="parTrans" cxnId="{3CBB5546-C644-440A-87C7-65326DF00DFD}">
      <dgm:prSet/>
      <dgm:spPr/>
      <dgm:t>
        <a:bodyPr/>
        <a:lstStyle/>
        <a:p>
          <a:endParaRPr lang="en-US"/>
        </a:p>
      </dgm:t>
    </dgm:pt>
    <dgm:pt modelId="{DE509929-3C02-412C-B67E-CDD316043AE5}" type="sibTrans" cxnId="{3CBB5546-C644-440A-87C7-65326DF00DFD}">
      <dgm:prSet/>
      <dgm:spPr/>
      <dgm:t>
        <a:bodyPr/>
        <a:lstStyle/>
        <a:p>
          <a:endParaRPr lang="en-US"/>
        </a:p>
      </dgm:t>
    </dgm:pt>
    <dgm:pt modelId="{BF0BD9D6-3FA5-904E-8889-1768A2E6119C}" type="pres">
      <dgm:prSet presAssocID="{26E2E0EF-B7D0-406B-A5D5-7C199DB9FEDF}" presName="Name0" presStyleCnt="0">
        <dgm:presLayoutVars>
          <dgm:dir/>
          <dgm:resizeHandles val="exact"/>
        </dgm:presLayoutVars>
      </dgm:prSet>
      <dgm:spPr/>
    </dgm:pt>
    <dgm:pt modelId="{667F5B02-64CA-0B43-89B1-55B98C14AD4F}" type="pres">
      <dgm:prSet presAssocID="{6719458B-C7F6-4884-A976-ADDA9D230A1D}" presName="node" presStyleLbl="node1" presStyleIdx="0" presStyleCnt="5">
        <dgm:presLayoutVars>
          <dgm:bulletEnabled val="1"/>
        </dgm:presLayoutVars>
      </dgm:prSet>
      <dgm:spPr/>
    </dgm:pt>
    <dgm:pt modelId="{F074F055-FB70-844A-8951-F39569114A06}" type="pres">
      <dgm:prSet presAssocID="{ED35BCB6-2DDA-476F-BC89-9D6BECE8E920}" presName="sibTrans" presStyleLbl="sibTrans1D1" presStyleIdx="0" presStyleCnt="4"/>
      <dgm:spPr/>
    </dgm:pt>
    <dgm:pt modelId="{9129E09E-A982-B942-9B55-2BBC906748D5}" type="pres">
      <dgm:prSet presAssocID="{ED35BCB6-2DDA-476F-BC89-9D6BECE8E920}" presName="connectorText" presStyleLbl="sibTrans1D1" presStyleIdx="0" presStyleCnt="4"/>
      <dgm:spPr/>
    </dgm:pt>
    <dgm:pt modelId="{0138FE4D-C214-9448-9323-5F7B415CDC85}" type="pres">
      <dgm:prSet presAssocID="{0C5526CC-B8A2-4B5A-98FD-E1E953CA260F}" presName="node" presStyleLbl="node1" presStyleIdx="1" presStyleCnt="5">
        <dgm:presLayoutVars>
          <dgm:bulletEnabled val="1"/>
        </dgm:presLayoutVars>
      </dgm:prSet>
      <dgm:spPr/>
    </dgm:pt>
    <dgm:pt modelId="{EA20143A-D6F4-AF40-849C-256B61CEDE96}" type="pres">
      <dgm:prSet presAssocID="{E4823230-61E0-4E24-BF92-A110FC65E639}" presName="sibTrans" presStyleLbl="sibTrans1D1" presStyleIdx="1" presStyleCnt="4"/>
      <dgm:spPr/>
    </dgm:pt>
    <dgm:pt modelId="{6F15D733-ABC9-6749-97E6-9C9C86757363}" type="pres">
      <dgm:prSet presAssocID="{E4823230-61E0-4E24-BF92-A110FC65E639}" presName="connectorText" presStyleLbl="sibTrans1D1" presStyleIdx="1" presStyleCnt="4"/>
      <dgm:spPr/>
    </dgm:pt>
    <dgm:pt modelId="{F5CC10D7-3572-6E43-987E-D38508479E4B}" type="pres">
      <dgm:prSet presAssocID="{F8ADAF52-7AF4-4A8A-8CB6-1C3D32A7039E}" presName="node" presStyleLbl="node1" presStyleIdx="2" presStyleCnt="5">
        <dgm:presLayoutVars>
          <dgm:bulletEnabled val="1"/>
        </dgm:presLayoutVars>
      </dgm:prSet>
      <dgm:spPr/>
    </dgm:pt>
    <dgm:pt modelId="{F8E78EC4-7E86-8548-AE59-28806BA9C829}" type="pres">
      <dgm:prSet presAssocID="{4F9DA57A-ACA1-4023-829A-2C655B6BD9F6}" presName="sibTrans" presStyleLbl="sibTrans1D1" presStyleIdx="2" presStyleCnt="4"/>
      <dgm:spPr/>
    </dgm:pt>
    <dgm:pt modelId="{95EE8B06-F012-C24D-94FE-6984D3CA7714}" type="pres">
      <dgm:prSet presAssocID="{4F9DA57A-ACA1-4023-829A-2C655B6BD9F6}" presName="connectorText" presStyleLbl="sibTrans1D1" presStyleIdx="2" presStyleCnt="4"/>
      <dgm:spPr/>
    </dgm:pt>
    <dgm:pt modelId="{56D6DEDD-657C-2A47-82FD-9E409BB39C23}" type="pres">
      <dgm:prSet presAssocID="{2F8C757D-24D0-49B0-B982-AA3F6E3217FC}" presName="node" presStyleLbl="node1" presStyleIdx="3" presStyleCnt="5">
        <dgm:presLayoutVars>
          <dgm:bulletEnabled val="1"/>
        </dgm:presLayoutVars>
      </dgm:prSet>
      <dgm:spPr/>
    </dgm:pt>
    <dgm:pt modelId="{FD095B68-5738-F24B-A0FD-76795AC1BE3A}" type="pres">
      <dgm:prSet presAssocID="{CEB3FEBF-5240-46CF-B462-C29277ECC2C1}" presName="sibTrans" presStyleLbl="sibTrans1D1" presStyleIdx="3" presStyleCnt="4"/>
      <dgm:spPr/>
    </dgm:pt>
    <dgm:pt modelId="{3EF245AD-4272-4B42-BAE3-591D0F89E232}" type="pres">
      <dgm:prSet presAssocID="{CEB3FEBF-5240-46CF-B462-C29277ECC2C1}" presName="connectorText" presStyleLbl="sibTrans1D1" presStyleIdx="3" presStyleCnt="4"/>
      <dgm:spPr/>
    </dgm:pt>
    <dgm:pt modelId="{4327E311-6DAF-D542-B083-57D617D86C4C}" type="pres">
      <dgm:prSet presAssocID="{2EAC6EE5-BA8F-470B-9540-600854C6080F}" presName="node" presStyleLbl="node1" presStyleIdx="4" presStyleCnt="5">
        <dgm:presLayoutVars>
          <dgm:bulletEnabled val="1"/>
        </dgm:presLayoutVars>
      </dgm:prSet>
      <dgm:spPr/>
    </dgm:pt>
  </dgm:ptLst>
  <dgm:cxnLst>
    <dgm:cxn modelId="{06A03C00-8602-6F43-929D-7BA61A103468}" type="presOf" srcId="{ED35BCB6-2DDA-476F-BC89-9D6BECE8E920}" destId="{9129E09E-A982-B942-9B55-2BBC906748D5}" srcOrd="1" destOrd="0" presId="urn:microsoft.com/office/officeart/2016/7/layout/RepeatingBendingProcessNew"/>
    <dgm:cxn modelId="{593EC00E-7C3F-6B46-8360-7A53292CA4FF}" type="presOf" srcId="{F8ADAF52-7AF4-4A8A-8CB6-1C3D32A7039E}" destId="{F5CC10D7-3572-6E43-987E-D38508479E4B}" srcOrd="0" destOrd="0" presId="urn:microsoft.com/office/officeart/2016/7/layout/RepeatingBendingProcessNew"/>
    <dgm:cxn modelId="{AA4B2E23-0C63-4D15-9EA6-F4B4669DD053}" srcId="{26E2E0EF-B7D0-406B-A5D5-7C199DB9FEDF}" destId="{2F8C757D-24D0-49B0-B982-AA3F6E3217FC}" srcOrd="3" destOrd="0" parTransId="{D223E96D-428F-4567-A5E7-FD85B79CEED4}" sibTransId="{CEB3FEBF-5240-46CF-B462-C29277ECC2C1}"/>
    <dgm:cxn modelId="{A3207925-50B6-3B43-BE69-A88B6A931D15}" type="presOf" srcId="{CEB3FEBF-5240-46CF-B462-C29277ECC2C1}" destId="{FD095B68-5738-F24B-A0FD-76795AC1BE3A}" srcOrd="0" destOrd="0" presId="urn:microsoft.com/office/officeart/2016/7/layout/RepeatingBendingProcessNew"/>
    <dgm:cxn modelId="{0A163B34-08EE-B848-A72F-5D05DBFAFD44}" type="presOf" srcId="{2F8C757D-24D0-49B0-B982-AA3F6E3217FC}" destId="{56D6DEDD-657C-2A47-82FD-9E409BB39C23}" srcOrd="0" destOrd="0" presId="urn:microsoft.com/office/officeart/2016/7/layout/RepeatingBendingProcessNew"/>
    <dgm:cxn modelId="{DA15EE3E-A83D-0E46-900F-3ADC66B806F4}" type="presOf" srcId="{E4823230-61E0-4E24-BF92-A110FC65E639}" destId="{EA20143A-D6F4-AF40-849C-256B61CEDE96}" srcOrd="0" destOrd="0" presId="urn:microsoft.com/office/officeart/2016/7/layout/RepeatingBendingProcessNew"/>
    <dgm:cxn modelId="{3CBB5546-C644-440A-87C7-65326DF00DFD}" srcId="{26E2E0EF-B7D0-406B-A5D5-7C199DB9FEDF}" destId="{2EAC6EE5-BA8F-470B-9540-600854C6080F}" srcOrd="4" destOrd="0" parTransId="{8E3B915C-3350-462C-8EFB-7731FB37788B}" sibTransId="{DE509929-3C02-412C-B67E-CDD316043AE5}"/>
    <dgm:cxn modelId="{57BAA157-0171-B747-88A1-96F7D5F0BF6E}" type="presOf" srcId="{4F9DA57A-ACA1-4023-829A-2C655B6BD9F6}" destId="{F8E78EC4-7E86-8548-AE59-28806BA9C829}" srcOrd="0" destOrd="0" presId="urn:microsoft.com/office/officeart/2016/7/layout/RepeatingBendingProcessNew"/>
    <dgm:cxn modelId="{526ECE60-9310-49AC-9436-90083443B4BE}" srcId="{26E2E0EF-B7D0-406B-A5D5-7C199DB9FEDF}" destId="{6719458B-C7F6-4884-A976-ADDA9D230A1D}" srcOrd="0" destOrd="0" parTransId="{AE67BDE4-B99C-446C-9C08-9EC3EA732F74}" sibTransId="{ED35BCB6-2DDA-476F-BC89-9D6BECE8E920}"/>
    <dgm:cxn modelId="{07DBEF89-42FD-F947-BD11-6D46E460E88B}" type="presOf" srcId="{CEB3FEBF-5240-46CF-B462-C29277ECC2C1}" destId="{3EF245AD-4272-4B42-BAE3-591D0F89E232}" srcOrd="1" destOrd="0" presId="urn:microsoft.com/office/officeart/2016/7/layout/RepeatingBendingProcessNew"/>
    <dgm:cxn modelId="{9101218C-E2E4-8D42-A173-7FA7B7674C7C}" type="presOf" srcId="{4F9DA57A-ACA1-4023-829A-2C655B6BD9F6}" destId="{95EE8B06-F012-C24D-94FE-6984D3CA7714}" srcOrd="1" destOrd="0" presId="urn:microsoft.com/office/officeart/2016/7/layout/RepeatingBendingProcessNew"/>
    <dgm:cxn modelId="{D0825C9B-8D4F-7842-B4B1-E57E7837C834}" type="presOf" srcId="{6719458B-C7F6-4884-A976-ADDA9D230A1D}" destId="{667F5B02-64CA-0B43-89B1-55B98C14AD4F}" srcOrd="0" destOrd="0" presId="urn:microsoft.com/office/officeart/2016/7/layout/RepeatingBendingProcessNew"/>
    <dgm:cxn modelId="{87AD7DA5-E7DE-5341-AC11-6D910C41F078}" type="presOf" srcId="{2EAC6EE5-BA8F-470B-9540-600854C6080F}" destId="{4327E311-6DAF-D542-B083-57D617D86C4C}" srcOrd="0" destOrd="0" presId="urn:microsoft.com/office/officeart/2016/7/layout/RepeatingBendingProcessNew"/>
    <dgm:cxn modelId="{502264A9-2143-6E48-826C-566887F75097}" type="presOf" srcId="{E4823230-61E0-4E24-BF92-A110FC65E639}" destId="{6F15D733-ABC9-6749-97E6-9C9C86757363}" srcOrd="1" destOrd="0" presId="urn:microsoft.com/office/officeart/2016/7/layout/RepeatingBendingProcessNew"/>
    <dgm:cxn modelId="{65E089B4-60FA-4C2E-B2D5-BD4D36E4E2C9}" srcId="{26E2E0EF-B7D0-406B-A5D5-7C199DB9FEDF}" destId="{F8ADAF52-7AF4-4A8A-8CB6-1C3D32A7039E}" srcOrd="2" destOrd="0" parTransId="{252D6657-5501-460A-BCE9-5E72EDA2D66E}" sibTransId="{4F9DA57A-ACA1-4023-829A-2C655B6BD9F6}"/>
    <dgm:cxn modelId="{7FD198B6-8C97-0942-B200-D48A79FA9BF6}" type="presOf" srcId="{26E2E0EF-B7D0-406B-A5D5-7C199DB9FEDF}" destId="{BF0BD9D6-3FA5-904E-8889-1768A2E6119C}" srcOrd="0" destOrd="0" presId="urn:microsoft.com/office/officeart/2016/7/layout/RepeatingBendingProcessNew"/>
    <dgm:cxn modelId="{991942B8-4A2D-BD45-ADF7-E0248FD82483}" type="presOf" srcId="{ED35BCB6-2DDA-476F-BC89-9D6BECE8E920}" destId="{F074F055-FB70-844A-8951-F39569114A06}" srcOrd="0" destOrd="0" presId="urn:microsoft.com/office/officeart/2016/7/layout/RepeatingBendingProcessNew"/>
    <dgm:cxn modelId="{D29584EC-2071-1747-BF7F-8D114DB07873}" type="presOf" srcId="{0C5526CC-B8A2-4B5A-98FD-E1E953CA260F}" destId="{0138FE4D-C214-9448-9323-5F7B415CDC85}" srcOrd="0" destOrd="0" presId="urn:microsoft.com/office/officeart/2016/7/layout/RepeatingBendingProcessNew"/>
    <dgm:cxn modelId="{014592EC-A8BE-4B1B-8BEA-7FFFB7596613}" srcId="{26E2E0EF-B7D0-406B-A5D5-7C199DB9FEDF}" destId="{0C5526CC-B8A2-4B5A-98FD-E1E953CA260F}" srcOrd="1" destOrd="0" parTransId="{9DBA9B75-BFD7-4A9F-BB32-6A773C2C0812}" sibTransId="{E4823230-61E0-4E24-BF92-A110FC65E639}"/>
    <dgm:cxn modelId="{2E786FC8-BAAC-AC4B-AA55-04E4D2FB6217}" type="presParOf" srcId="{BF0BD9D6-3FA5-904E-8889-1768A2E6119C}" destId="{667F5B02-64CA-0B43-89B1-55B98C14AD4F}" srcOrd="0" destOrd="0" presId="urn:microsoft.com/office/officeart/2016/7/layout/RepeatingBendingProcessNew"/>
    <dgm:cxn modelId="{28748890-EA6B-794F-B962-263022919705}" type="presParOf" srcId="{BF0BD9D6-3FA5-904E-8889-1768A2E6119C}" destId="{F074F055-FB70-844A-8951-F39569114A06}" srcOrd="1" destOrd="0" presId="urn:microsoft.com/office/officeart/2016/7/layout/RepeatingBendingProcessNew"/>
    <dgm:cxn modelId="{408EF403-6087-BD43-8470-252F62CB5086}" type="presParOf" srcId="{F074F055-FB70-844A-8951-F39569114A06}" destId="{9129E09E-A982-B942-9B55-2BBC906748D5}" srcOrd="0" destOrd="0" presId="urn:microsoft.com/office/officeart/2016/7/layout/RepeatingBendingProcessNew"/>
    <dgm:cxn modelId="{99800AB6-0E05-7241-ACCC-94866DCD7E94}" type="presParOf" srcId="{BF0BD9D6-3FA5-904E-8889-1768A2E6119C}" destId="{0138FE4D-C214-9448-9323-5F7B415CDC85}" srcOrd="2" destOrd="0" presId="urn:microsoft.com/office/officeart/2016/7/layout/RepeatingBendingProcessNew"/>
    <dgm:cxn modelId="{186EA83E-026D-F84C-895F-610A435A6AA6}" type="presParOf" srcId="{BF0BD9D6-3FA5-904E-8889-1768A2E6119C}" destId="{EA20143A-D6F4-AF40-849C-256B61CEDE96}" srcOrd="3" destOrd="0" presId="urn:microsoft.com/office/officeart/2016/7/layout/RepeatingBendingProcessNew"/>
    <dgm:cxn modelId="{991BFEDA-BBBF-DA42-B10D-B2094D95CF3B}" type="presParOf" srcId="{EA20143A-D6F4-AF40-849C-256B61CEDE96}" destId="{6F15D733-ABC9-6749-97E6-9C9C86757363}" srcOrd="0" destOrd="0" presId="urn:microsoft.com/office/officeart/2016/7/layout/RepeatingBendingProcessNew"/>
    <dgm:cxn modelId="{4737B250-B483-854D-8538-D899DE05D749}" type="presParOf" srcId="{BF0BD9D6-3FA5-904E-8889-1768A2E6119C}" destId="{F5CC10D7-3572-6E43-987E-D38508479E4B}" srcOrd="4" destOrd="0" presId="urn:microsoft.com/office/officeart/2016/7/layout/RepeatingBendingProcessNew"/>
    <dgm:cxn modelId="{E88776AE-0B96-7547-B381-CF32F7071D0F}" type="presParOf" srcId="{BF0BD9D6-3FA5-904E-8889-1768A2E6119C}" destId="{F8E78EC4-7E86-8548-AE59-28806BA9C829}" srcOrd="5" destOrd="0" presId="urn:microsoft.com/office/officeart/2016/7/layout/RepeatingBendingProcessNew"/>
    <dgm:cxn modelId="{8AB65EF0-4499-8E4C-89D3-B73A1B52FBD7}" type="presParOf" srcId="{F8E78EC4-7E86-8548-AE59-28806BA9C829}" destId="{95EE8B06-F012-C24D-94FE-6984D3CA7714}" srcOrd="0" destOrd="0" presId="urn:microsoft.com/office/officeart/2016/7/layout/RepeatingBendingProcessNew"/>
    <dgm:cxn modelId="{253745B0-316E-A94E-B15D-5D25E48E6A83}" type="presParOf" srcId="{BF0BD9D6-3FA5-904E-8889-1768A2E6119C}" destId="{56D6DEDD-657C-2A47-82FD-9E409BB39C23}" srcOrd="6" destOrd="0" presId="urn:microsoft.com/office/officeart/2016/7/layout/RepeatingBendingProcessNew"/>
    <dgm:cxn modelId="{F8C2CF13-F5D5-9F47-9A7A-34E27E03EDB4}" type="presParOf" srcId="{BF0BD9D6-3FA5-904E-8889-1768A2E6119C}" destId="{FD095B68-5738-F24B-A0FD-76795AC1BE3A}" srcOrd="7" destOrd="0" presId="urn:microsoft.com/office/officeart/2016/7/layout/RepeatingBendingProcessNew"/>
    <dgm:cxn modelId="{980EA54C-4A24-7846-8585-E6FFECDC9F52}" type="presParOf" srcId="{FD095B68-5738-F24B-A0FD-76795AC1BE3A}" destId="{3EF245AD-4272-4B42-BAE3-591D0F89E232}" srcOrd="0" destOrd="0" presId="urn:microsoft.com/office/officeart/2016/7/layout/RepeatingBendingProcessNew"/>
    <dgm:cxn modelId="{D33F1E78-F641-7F42-A7C7-9EA5BDAD62F1}" type="presParOf" srcId="{BF0BD9D6-3FA5-904E-8889-1768A2E6119C}" destId="{4327E311-6DAF-D542-B083-57D617D86C4C}"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6DD970-4DD9-400F-B321-6514BE421CB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FB3D531-27FF-41EF-8DBA-B09E74E0C3A0}">
      <dgm:prSet/>
      <dgm:spPr/>
      <dgm:t>
        <a:bodyPr/>
        <a:lstStyle/>
        <a:p>
          <a:r>
            <a:rPr lang="en-US" b="1" i="0"/>
            <a:t>Distribución de Variables Categóricas:</a:t>
          </a:r>
          <a:r>
            <a:rPr lang="en-US" b="0" i="0"/>
            <a:t> Se realizó un análisis de la distribución de las variables categóricas en el conjunto de datos. Esto incluye la visualización y el cálculo de porcentajes de diferentes categorías en variables como el género, el estado civil y el tipo de trabajo.</a:t>
          </a:r>
          <a:endParaRPr lang="en-US"/>
        </a:p>
      </dgm:t>
    </dgm:pt>
    <dgm:pt modelId="{9B497B72-6D8C-4C94-8771-F4F68657B35B}" type="parTrans" cxnId="{24DFB898-8A33-4178-BE4E-D9F62DE14FF9}">
      <dgm:prSet/>
      <dgm:spPr/>
      <dgm:t>
        <a:bodyPr/>
        <a:lstStyle/>
        <a:p>
          <a:endParaRPr lang="en-US"/>
        </a:p>
      </dgm:t>
    </dgm:pt>
    <dgm:pt modelId="{9CCAB6D7-7059-4DDF-AA50-181E2D0EF264}" type="sibTrans" cxnId="{24DFB898-8A33-4178-BE4E-D9F62DE14FF9}">
      <dgm:prSet/>
      <dgm:spPr/>
      <dgm:t>
        <a:bodyPr/>
        <a:lstStyle/>
        <a:p>
          <a:endParaRPr lang="en-US"/>
        </a:p>
      </dgm:t>
    </dgm:pt>
    <dgm:pt modelId="{93F18D0C-B6EE-47F4-B726-E3F1B93C1CB4}">
      <dgm:prSet/>
      <dgm:spPr/>
      <dgm:t>
        <a:bodyPr/>
        <a:lstStyle/>
        <a:p>
          <a:r>
            <a:rPr lang="en-US" b="1" i="0"/>
            <a:t>Observaciones de Variables Numéricas:</a:t>
          </a:r>
          <a:r>
            <a:rPr lang="en-US" b="0" i="0"/>
            <a:t> Se llevó a cabo un análisis detallado de las variables numéricas, posiblemente incluyendo estadísticas descriptivas y visualizaciones como histogramas o gráficos de caja para entender la distribución de estas variables.</a:t>
          </a:r>
          <a:endParaRPr lang="en-US"/>
        </a:p>
      </dgm:t>
    </dgm:pt>
    <dgm:pt modelId="{A12B3BFA-2224-4178-97BF-94010AFF84F4}" type="parTrans" cxnId="{E231436F-ACFB-4C7B-9558-C82B4F3C6EB2}">
      <dgm:prSet/>
      <dgm:spPr/>
      <dgm:t>
        <a:bodyPr/>
        <a:lstStyle/>
        <a:p>
          <a:endParaRPr lang="en-US"/>
        </a:p>
      </dgm:t>
    </dgm:pt>
    <dgm:pt modelId="{21C97DFE-5A77-49A7-90EC-31E3D4125975}" type="sibTrans" cxnId="{E231436F-ACFB-4C7B-9558-C82B4F3C6EB2}">
      <dgm:prSet/>
      <dgm:spPr/>
      <dgm:t>
        <a:bodyPr/>
        <a:lstStyle/>
        <a:p>
          <a:endParaRPr lang="en-US"/>
        </a:p>
      </dgm:t>
    </dgm:pt>
    <dgm:pt modelId="{E66F74E8-DABB-482C-A6EA-82DCFDB708C7}">
      <dgm:prSet/>
      <dgm:spPr/>
      <dgm:t>
        <a:bodyPr/>
        <a:lstStyle/>
        <a:p>
          <a:r>
            <a:rPr lang="en-US" b="1" i="0"/>
            <a:t>Relación entre Variables y Accidentes Cerebrovasculares:</a:t>
          </a:r>
          <a:r>
            <a:rPr lang="en-US" b="0" i="0"/>
            <a:t> Se exploró cómo diferentes variables pueden estar relacionadas con la incidencia de accidentes cerebrovasculares. Esto podría haber incluido análisis bivariados o correlaciones.</a:t>
          </a:r>
          <a:endParaRPr lang="en-US"/>
        </a:p>
      </dgm:t>
    </dgm:pt>
    <dgm:pt modelId="{F001D55B-8D69-4FC2-9AC8-88DFC778129A}" type="parTrans" cxnId="{D32B60FA-FDC1-4CE3-AFDF-AA1B00A43DF1}">
      <dgm:prSet/>
      <dgm:spPr/>
      <dgm:t>
        <a:bodyPr/>
        <a:lstStyle/>
        <a:p>
          <a:endParaRPr lang="en-US"/>
        </a:p>
      </dgm:t>
    </dgm:pt>
    <dgm:pt modelId="{5FFB00DD-3607-4692-89D1-8F855E3B5BE5}" type="sibTrans" cxnId="{D32B60FA-FDC1-4CE3-AFDF-AA1B00A43DF1}">
      <dgm:prSet/>
      <dgm:spPr/>
      <dgm:t>
        <a:bodyPr/>
        <a:lstStyle/>
        <a:p>
          <a:endParaRPr lang="en-US"/>
        </a:p>
      </dgm:t>
    </dgm:pt>
    <dgm:pt modelId="{E11C92EF-11F3-4AEB-B7FD-5198441CB3A4}">
      <dgm:prSet/>
      <dgm:spPr/>
      <dgm:t>
        <a:bodyPr/>
        <a:lstStyle/>
        <a:p>
          <a:r>
            <a:rPr lang="en-US" b="1" i="0"/>
            <a:t>Gráficos de Densidad:</a:t>
          </a:r>
          <a:r>
            <a:rPr lang="en-US" b="0" i="0"/>
            <a:t> Se utilizaron gráficos de densidad para observar la distribución de variables específicas, posiblemente comparando grupos con y sin antecedentes de accidente cerebrovascular.</a:t>
          </a:r>
          <a:endParaRPr lang="en-US"/>
        </a:p>
      </dgm:t>
    </dgm:pt>
    <dgm:pt modelId="{3BC35893-7EC2-4679-AD78-023DC85F78EE}" type="parTrans" cxnId="{5ED10431-C099-46F5-B014-E4ECC75970B8}">
      <dgm:prSet/>
      <dgm:spPr/>
      <dgm:t>
        <a:bodyPr/>
        <a:lstStyle/>
        <a:p>
          <a:endParaRPr lang="en-US"/>
        </a:p>
      </dgm:t>
    </dgm:pt>
    <dgm:pt modelId="{B867A025-65FD-40A3-930A-F2845AB768C0}" type="sibTrans" cxnId="{5ED10431-C099-46F5-B014-E4ECC75970B8}">
      <dgm:prSet/>
      <dgm:spPr/>
      <dgm:t>
        <a:bodyPr/>
        <a:lstStyle/>
        <a:p>
          <a:endParaRPr lang="en-US"/>
        </a:p>
      </dgm:t>
    </dgm:pt>
    <dgm:pt modelId="{C78CAFF1-BE2B-7743-8024-1F198384AA20}" type="pres">
      <dgm:prSet presAssocID="{136DD970-4DD9-400F-B321-6514BE421CB9}" presName="linear" presStyleCnt="0">
        <dgm:presLayoutVars>
          <dgm:animLvl val="lvl"/>
          <dgm:resizeHandles val="exact"/>
        </dgm:presLayoutVars>
      </dgm:prSet>
      <dgm:spPr/>
    </dgm:pt>
    <dgm:pt modelId="{01154146-03D0-1445-B585-F31C124ED479}" type="pres">
      <dgm:prSet presAssocID="{1FB3D531-27FF-41EF-8DBA-B09E74E0C3A0}" presName="parentText" presStyleLbl="node1" presStyleIdx="0" presStyleCnt="4">
        <dgm:presLayoutVars>
          <dgm:chMax val="0"/>
          <dgm:bulletEnabled val="1"/>
        </dgm:presLayoutVars>
      </dgm:prSet>
      <dgm:spPr/>
    </dgm:pt>
    <dgm:pt modelId="{BEF1055A-2035-A045-887B-4CB3945EB2E7}" type="pres">
      <dgm:prSet presAssocID="{9CCAB6D7-7059-4DDF-AA50-181E2D0EF264}" presName="spacer" presStyleCnt="0"/>
      <dgm:spPr/>
    </dgm:pt>
    <dgm:pt modelId="{E8F28989-C19C-D746-B5F4-A5E0C8560ED3}" type="pres">
      <dgm:prSet presAssocID="{93F18D0C-B6EE-47F4-B726-E3F1B93C1CB4}" presName="parentText" presStyleLbl="node1" presStyleIdx="1" presStyleCnt="4">
        <dgm:presLayoutVars>
          <dgm:chMax val="0"/>
          <dgm:bulletEnabled val="1"/>
        </dgm:presLayoutVars>
      </dgm:prSet>
      <dgm:spPr/>
    </dgm:pt>
    <dgm:pt modelId="{F82FDB14-BD05-6648-962F-07D66E3DC639}" type="pres">
      <dgm:prSet presAssocID="{21C97DFE-5A77-49A7-90EC-31E3D4125975}" presName="spacer" presStyleCnt="0"/>
      <dgm:spPr/>
    </dgm:pt>
    <dgm:pt modelId="{95CA42EF-8146-C74C-9E57-2C8F62A88E34}" type="pres">
      <dgm:prSet presAssocID="{E66F74E8-DABB-482C-A6EA-82DCFDB708C7}" presName="parentText" presStyleLbl="node1" presStyleIdx="2" presStyleCnt="4">
        <dgm:presLayoutVars>
          <dgm:chMax val="0"/>
          <dgm:bulletEnabled val="1"/>
        </dgm:presLayoutVars>
      </dgm:prSet>
      <dgm:spPr/>
    </dgm:pt>
    <dgm:pt modelId="{DD918560-1521-6840-BD30-1AA5D4F9C232}" type="pres">
      <dgm:prSet presAssocID="{5FFB00DD-3607-4692-89D1-8F855E3B5BE5}" presName="spacer" presStyleCnt="0"/>
      <dgm:spPr/>
    </dgm:pt>
    <dgm:pt modelId="{2AFB070C-CC87-1A4E-B292-761BC19869D6}" type="pres">
      <dgm:prSet presAssocID="{E11C92EF-11F3-4AEB-B7FD-5198441CB3A4}" presName="parentText" presStyleLbl="node1" presStyleIdx="3" presStyleCnt="4">
        <dgm:presLayoutVars>
          <dgm:chMax val="0"/>
          <dgm:bulletEnabled val="1"/>
        </dgm:presLayoutVars>
      </dgm:prSet>
      <dgm:spPr/>
    </dgm:pt>
  </dgm:ptLst>
  <dgm:cxnLst>
    <dgm:cxn modelId="{67962F11-AE75-0E47-A047-742FE7E91B17}" type="presOf" srcId="{E66F74E8-DABB-482C-A6EA-82DCFDB708C7}" destId="{95CA42EF-8146-C74C-9E57-2C8F62A88E34}" srcOrd="0" destOrd="0" presId="urn:microsoft.com/office/officeart/2005/8/layout/vList2"/>
    <dgm:cxn modelId="{6CC26013-B431-C042-B4AD-A06FA25DDB6D}" type="presOf" srcId="{136DD970-4DD9-400F-B321-6514BE421CB9}" destId="{C78CAFF1-BE2B-7743-8024-1F198384AA20}" srcOrd="0" destOrd="0" presId="urn:microsoft.com/office/officeart/2005/8/layout/vList2"/>
    <dgm:cxn modelId="{5ED10431-C099-46F5-B014-E4ECC75970B8}" srcId="{136DD970-4DD9-400F-B321-6514BE421CB9}" destId="{E11C92EF-11F3-4AEB-B7FD-5198441CB3A4}" srcOrd="3" destOrd="0" parTransId="{3BC35893-7EC2-4679-AD78-023DC85F78EE}" sibTransId="{B867A025-65FD-40A3-930A-F2845AB768C0}"/>
    <dgm:cxn modelId="{E231436F-ACFB-4C7B-9558-C82B4F3C6EB2}" srcId="{136DD970-4DD9-400F-B321-6514BE421CB9}" destId="{93F18D0C-B6EE-47F4-B726-E3F1B93C1CB4}" srcOrd="1" destOrd="0" parTransId="{A12B3BFA-2224-4178-97BF-94010AFF84F4}" sibTransId="{21C97DFE-5A77-49A7-90EC-31E3D4125975}"/>
    <dgm:cxn modelId="{4F27BA97-96FE-FD4D-A66C-105AA0285993}" type="presOf" srcId="{1FB3D531-27FF-41EF-8DBA-B09E74E0C3A0}" destId="{01154146-03D0-1445-B585-F31C124ED479}" srcOrd="0" destOrd="0" presId="urn:microsoft.com/office/officeart/2005/8/layout/vList2"/>
    <dgm:cxn modelId="{24DFB898-8A33-4178-BE4E-D9F62DE14FF9}" srcId="{136DD970-4DD9-400F-B321-6514BE421CB9}" destId="{1FB3D531-27FF-41EF-8DBA-B09E74E0C3A0}" srcOrd="0" destOrd="0" parTransId="{9B497B72-6D8C-4C94-8771-F4F68657B35B}" sibTransId="{9CCAB6D7-7059-4DDF-AA50-181E2D0EF264}"/>
    <dgm:cxn modelId="{8DAA5EE6-2120-694F-801E-590B003FAE0D}" type="presOf" srcId="{93F18D0C-B6EE-47F4-B726-E3F1B93C1CB4}" destId="{E8F28989-C19C-D746-B5F4-A5E0C8560ED3}" srcOrd="0" destOrd="0" presId="urn:microsoft.com/office/officeart/2005/8/layout/vList2"/>
    <dgm:cxn modelId="{4DB63CE7-6026-2747-9D3F-D63407BC9A98}" type="presOf" srcId="{E11C92EF-11F3-4AEB-B7FD-5198441CB3A4}" destId="{2AFB070C-CC87-1A4E-B292-761BC19869D6}" srcOrd="0" destOrd="0" presId="urn:microsoft.com/office/officeart/2005/8/layout/vList2"/>
    <dgm:cxn modelId="{D32B60FA-FDC1-4CE3-AFDF-AA1B00A43DF1}" srcId="{136DD970-4DD9-400F-B321-6514BE421CB9}" destId="{E66F74E8-DABB-482C-A6EA-82DCFDB708C7}" srcOrd="2" destOrd="0" parTransId="{F001D55B-8D69-4FC2-9AC8-88DFC778129A}" sibTransId="{5FFB00DD-3607-4692-89D1-8F855E3B5BE5}"/>
    <dgm:cxn modelId="{0171F95B-9990-474C-AF55-147A6D4763FB}" type="presParOf" srcId="{C78CAFF1-BE2B-7743-8024-1F198384AA20}" destId="{01154146-03D0-1445-B585-F31C124ED479}" srcOrd="0" destOrd="0" presId="urn:microsoft.com/office/officeart/2005/8/layout/vList2"/>
    <dgm:cxn modelId="{84BFE58D-B411-FE42-963A-830917A9A06E}" type="presParOf" srcId="{C78CAFF1-BE2B-7743-8024-1F198384AA20}" destId="{BEF1055A-2035-A045-887B-4CB3945EB2E7}" srcOrd="1" destOrd="0" presId="urn:microsoft.com/office/officeart/2005/8/layout/vList2"/>
    <dgm:cxn modelId="{DC6AD333-C2B7-4D41-B96E-842888E05BF6}" type="presParOf" srcId="{C78CAFF1-BE2B-7743-8024-1F198384AA20}" destId="{E8F28989-C19C-D746-B5F4-A5E0C8560ED3}" srcOrd="2" destOrd="0" presId="urn:microsoft.com/office/officeart/2005/8/layout/vList2"/>
    <dgm:cxn modelId="{A20C4737-C0B4-3546-91E6-1AC0737AC454}" type="presParOf" srcId="{C78CAFF1-BE2B-7743-8024-1F198384AA20}" destId="{F82FDB14-BD05-6648-962F-07D66E3DC639}" srcOrd="3" destOrd="0" presId="urn:microsoft.com/office/officeart/2005/8/layout/vList2"/>
    <dgm:cxn modelId="{CC5F8F1E-942A-A740-A820-9FE308FF2351}" type="presParOf" srcId="{C78CAFF1-BE2B-7743-8024-1F198384AA20}" destId="{95CA42EF-8146-C74C-9E57-2C8F62A88E34}" srcOrd="4" destOrd="0" presId="urn:microsoft.com/office/officeart/2005/8/layout/vList2"/>
    <dgm:cxn modelId="{C7D9116D-F014-424A-AD89-DF9DDBDD89D7}" type="presParOf" srcId="{C78CAFF1-BE2B-7743-8024-1F198384AA20}" destId="{DD918560-1521-6840-BD30-1AA5D4F9C232}" srcOrd="5" destOrd="0" presId="urn:microsoft.com/office/officeart/2005/8/layout/vList2"/>
    <dgm:cxn modelId="{23FEC67E-BFF4-3049-AC3F-37CD9C690B9F}" type="presParOf" srcId="{C78CAFF1-BE2B-7743-8024-1F198384AA20}" destId="{2AFB070C-CC87-1A4E-B292-761BC19869D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A5C22C-A75F-48FE-9942-8614B8775B99}"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C4E1C165-E951-4016-95E2-37023EA2B252}">
      <dgm:prSet/>
      <dgm:spPr/>
      <dgm:t>
        <a:bodyPr/>
        <a:lstStyle/>
        <a:p>
          <a:r>
            <a:rPr lang="en-US"/>
            <a:t>• Género: 2 valores únicos (Hombre Y Mujer)</a:t>
          </a:r>
        </a:p>
      </dgm:t>
    </dgm:pt>
    <dgm:pt modelId="{9B50F697-1300-4FA0-B26F-4B4F9C3CDD2F}" type="parTrans" cxnId="{6E9D05F7-6911-41F3-86C4-FAE5B86C6BBD}">
      <dgm:prSet/>
      <dgm:spPr/>
      <dgm:t>
        <a:bodyPr/>
        <a:lstStyle/>
        <a:p>
          <a:endParaRPr lang="en-US"/>
        </a:p>
      </dgm:t>
    </dgm:pt>
    <dgm:pt modelId="{B98477F7-6844-46CA-A367-95750E5DA40E}" type="sibTrans" cxnId="{6E9D05F7-6911-41F3-86C4-FAE5B86C6BBD}">
      <dgm:prSet/>
      <dgm:spPr/>
      <dgm:t>
        <a:bodyPr/>
        <a:lstStyle/>
        <a:p>
          <a:endParaRPr lang="en-US"/>
        </a:p>
      </dgm:t>
    </dgm:pt>
    <dgm:pt modelId="{3A7AB125-6516-434F-B1B0-FF9A57C6B21E}">
      <dgm:prSet/>
      <dgm:spPr/>
      <dgm:t>
        <a:bodyPr/>
        <a:lstStyle/>
        <a:p>
          <a:r>
            <a:rPr lang="en-US"/>
            <a:t>• Casado alguna vez: 2 valores únicos (Sí, No)</a:t>
          </a:r>
        </a:p>
      </dgm:t>
    </dgm:pt>
    <dgm:pt modelId="{A092D186-9CD8-4EB1-B975-B941893DE819}" type="parTrans" cxnId="{070F9C4A-3E6B-4DB0-96E0-722B15DF70FA}">
      <dgm:prSet/>
      <dgm:spPr/>
      <dgm:t>
        <a:bodyPr/>
        <a:lstStyle/>
        <a:p>
          <a:endParaRPr lang="en-US"/>
        </a:p>
      </dgm:t>
    </dgm:pt>
    <dgm:pt modelId="{D09C3316-84D1-45CA-9D4C-D5E29D667514}" type="sibTrans" cxnId="{070F9C4A-3E6B-4DB0-96E0-722B15DF70FA}">
      <dgm:prSet/>
      <dgm:spPr/>
      <dgm:t>
        <a:bodyPr/>
        <a:lstStyle/>
        <a:p>
          <a:endParaRPr lang="en-US"/>
        </a:p>
      </dgm:t>
    </dgm:pt>
    <dgm:pt modelId="{7D83F8FE-841B-42B1-8A92-04247EC9D2C3}">
      <dgm:prSet/>
      <dgm:spPr/>
      <dgm:t>
        <a:bodyPr/>
        <a:lstStyle/>
        <a:p>
          <a:r>
            <a:rPr lang="en-US"/>
            <a:t>• Tipo de Trabajo: 4 tipos únicos (Privado, trabajador del gobierno, Autoempleado, Ama de casa cuidando a los hijos )</a:t>
          </a:r>
        </a:p>
      </dgm:t>
    </dgm:pt>
    <dgm:pt modelId="{59C4E90C-6C94-4BC5-BEAB-8D68501E61B9}" type="parTrans" cxnId="{DBA7B65A-F555-4992-979E-9C2E5F34F41A}">
      <dgm:prSet/>
      <dgm:spPr/>
      <dgm:t>
        <a:bodyPr/>
        <a:lstStyle/>
        <a:p>
          <a:endParaRPr lang="en-US"/>
        </a:p>
      </dgm:t>
    </dgm:pt>
    <dgm:pt modelId="{5366DC71-EDAD-427E-989E-6F605C20DB52}" type="sibTrans" cxnId="{DBA7B65A-F555-4992-979E-9C2E5F34F41A}">
      <dgm:prSet/>
      <dgm:spPr/>
      <dgm:t>
        <a:bodyPr/>
        <a:lstStyle/>
        <a:p>
          <a:endParaRPr lang="en-US"/>
        </a:p>
      </dgm:t>
    </dgm:pt>
    <dgm:pt modelId="{0BDC6CD4-5B9B-4B69-8746-C2C7484F5A50}">
      <dgm:prSet/>
      <dgm:spPr/>
      <dgm:t>
        <a:bodyPr/>
        <a:lstStyle/>
        <a:p>
          <a:r>
            <a:rPr lang="en-US"/>
            <a:t>• Tipo de Residencia: 2 tipos únicos (Urbano, Rural)</a:t>
          </a:r>
        </a:p>
      </dgm:t>
    </dgm:pt>
    <dgm:pt modelId="{942CBE05-683E-448F-A223-1E4A4851E84D}" type="parTrans" cxnId="{6A864DFF-BA64-42D4-9A03-391C4EFC5236}">
      <dgm:prSet/>
      <dgm:spPr/>
      <dgm:t>
        <a:bodyPr/>
        <a:lstStyle/>
        <a:p>
          <a:endParaRPr lang="en-US"/>
        </a:p>
      </dgm:t>
    </dgm:pt>
    <dgm:pt modelId="{38E9A920-7736-4B7F-A3B6-87FB5DA28649}" type="sibTrans" cxnId="{6A864DFF-BA64-42D4-9A03-391C4EFC5236}">
      <dgm:prSet/>
      <dgm:spPr/>
      <dgm:t>
        <a:bodyPr/>
        <a:lstStyle/>
        <a:p>
          <a:endParaRPr lang="en-US"/>
        </a:p>
      </dgm:t>
    </dgm:pt>
    <dgm:pt modelId="{0B6BD2D0-03A8-4C7F-9159-8121151E40CC}">
      <dgm:prSet/>
      <dgm:spPr/>
      <dgm:t>
        <a:bodyPr/>
        <a:lstStyle/>
        <a:p>
          <a:r>
            <a:rPr lang="en-US"/>
            <a:t>• Estado de Fumar: 4 estados únicos (Deconocido, Fumador, Exfumador, nunca fumo)</a:t>
          </a:r>
        </a:p>
      </dgm:t>
    </dgm:pt>
    <dgm:pt modelId="{11B606C9-E2DB-4F9F-988A-63268964A9CD}" type="parTrans" cxnId="{C12F2907-2DDB-4133-93D7-C09FD854A9E3}">
      <dgm:prSet/>
      <dgm:spPr/>
      <dgm:t>
        <a:bodyPr/>
        <a:lstStyle/>
        <a:p>
          <a:endParaRPr lang="en-US"/>
        </a:p>
      </dgm:t>
    </dgm:pt>
    <dgm:pt modelId="{7ACCAB4E-7DC7-48E9-9500-E7A7960B7764}" type="sibTrans" cxnId="{C12F2907-2DDB-4133-93D7-C09FD854A9E3}">
      <dgm:prSet/>
      <dgm:spPr/>
      <dgm:t>
        <a:bodyPr/>
        <a:lstStyle/>
        <a:p>
          <a:endParaRPr lang="en-US"/>
        </a:p>
      </dgm:t>
    </dgm:pt>
    <dgm:pt modelId="{EA867A50-6FB6-E248-98C5-DE27E059CBFD}" type="pres">
      <dgm:prSet presAssocID="{B5A5C22C-A75F-48FE-9942-8614B8775B99}" presName="vert0" presStyleCnt="0">
        <dgm:presLayoutVars>
          <dgm:dir/>
          <dgm:animOne val="branch"/>
          <dgm:animLvl val="lvl"/>
        </dgm:presLayoutVars>
      </dgm:prSet>
      <dgm:spPr/>
    </dgm:pt>
    <dgm:pt modelId="{703F6972-6552-7B42-A0BF-286E13073930}" type="pres">
      <dgm:prSet presAssocID="{C4E1C165-E951-4016-95E2-37023EA2B252}" presName="thickLine" presStyleLbl="alignNode1" presStyleIdx="0" presStyleCnt="5"/>
      <dgm:spPr/>
    </dgm:pt>
    <dgm:pt modelId="{2B23C649-8C11-0140-A74A-C4D56E752FEC}" type="pres">
      <dgm:prSet presAssocID="{C4E1C165-E951-4016-95E2-37023EA2B252}" presName="horz1" presStyleCnt="0"/>
      <dgm:spPr/>
    </dgm:pt>
    <dgm:pt modelId="{C8D4D391-4BB1-2649-93B9-C5A8885BDC47}" type="pres">
      <dgm:prSet presAssocID="{C4E1C165-E951-4016-95E2-37023EA2B252}" presName="tx1" presStyleLbl="revTx" presStyleIdx="0" presStyleCnt="5"/>
      <dgm:spPr/>
    </dgm:pt>
    <dgm:pt modelId="{103E0CBD-15B6-E54A-89DF-5A86E39CF608}" type="pres">
      <dgm:prSet presAssocID="{C4E1C165-E951-4016-95E2-37023EA2B252}" presName="vert1" presStyleCnt="0"/>
      <dgm:spPr/>
    </dgm:pt>
    <dgm:pt modelId="{A690A7F9-B0CF-8040-B36B-FEFD985A28A5}" type="pres">
      <dgm:prSet presAssocID="{3A7AB125-6516-434F-B1B0-FF9A57C6B21E}" presName="thickLine" presStyleLbl="alignNode1" presStyleIdx="1" presStyleCnt="5"/>
      <dgm:spPr/>
    </dgm:pt>
    <dgm:pt modelId="{F0F0D5D9-C23A-A44D-A3B9-E0DA00879D25}" type="pres">
      <dgm:prSet presAssocID="{3A7AB125-6516-434F-B1B0-FF9A57C6B21E}" presName="horz1" presStyleCnt="0"/>
      <dgm:spPr/>
    </dgm:pt>
    <dgm:pt modelId="{1070463D-9C59-3048-BC4D-0E747C8149F8}" type="pres">
      <dgm:prSet presAssocID="{3A7AB125-6516-434F-B1B0-FF9A57C6B21E}" presName="tx1" presStyleLbl="revTx" presStyleIdx="1" presStyleCnt="5"/>
      <dgm:spPr/>
    </dgm:pt>
    <dgm:pt modelId="{D88BA69F-FD8A-9A4C-A357-C264BCC4507E}" type="pres">
      <dgm:prSet presAssocID="{3A7AB125-6516-434F-B1B0-FF9A57C6B21E}" presName="vert1" presStyleCnt="0"/>
      <dgm:spPr/>
    </dgm:pt>
    <dgm:pt modelId="{48A7681B-390B-5E40-B9E7-AADEBFBB598A}" type="pres">
      <dgm:prSet presAssocID="{7D83F8FE-841B-42B1-8A92-04247EC9D2C3}" presName="thickLine" presStyleLbl="alignNode1" presStyleIdx="2" presStyleCnt="5"/>
      <dgm:spPr/>
    </dgm:pt>
    <dgm:pt modelId="{C9C1ACC8-5347-B243-B87D-1AE1CC82127C}" type="pres">
      <dgm:prSet presAssocID="{7D83F8FE-841B-42B1-8A92-04247EC9D2C3}" presName="horz1" presStyleCnt="0"/>
      <dgm:spPr/>
    </dgm:pt>
    <dgm:pt modelId="{A648FCC7-4911-6F4C-A81F-4588DF1BE2B8}" type="pres">
      <dgm:prSet presAssocID="{7D83F8FE-841B-42B1-8A92-04247EC9D2C3}" presName="tx1" presStyleLbl="revTx" presStyleIdx="2" presStyleCnt="5"/>
      <dgm:spPr/>
    </dgm:pt>
    <dgm:pt modelId="{8A86D6D5-3996-7B4D-96DB-72AA75A4B128}" type="pres">
      <dgm:prSet presAssocID="{7D83F8FE-841B-42B1-8A92-04247EC9D2C3}" presName="vert1" presStyleCnt="0"/>
      <dgm:spPr/>
    </dgm:pt>
    <dgm:pt modelId="{C0CCE663-EEB5-3A4F-8E38-CC61FF4F4AB3}" type="pres">
      <dgm:prSet presAssocID="{0BDC6CD4-5B9B-4B69-8746-C2C7484F5A50}" presName="thickLine" presStyleLbl="alignNode1" presStyleIdx="3" presStyleCnt="5"/>
      <dgm:spPr/>
    </dgm:pt>
    <dgm:pt modelId="{E5ED09FD-FCE8-A849-8282-9DBA46761673}" type="pres">
      <dgm:prSet presAssocID="{0BDC6CD4-5B9B-4B69-8746-C2C7484F5A50}" presName="horz1" presStyleCnt="0"/>
      <dgm:spPr/>
    </dgm:pt>
    <dgm:pt modelId="{90C011F9-6387-2C42-BA1B-46C059AC27A2}" type="pres">
      <dgm:prSet presAssocID="{0BDC6CD4-5B9B-4B69-8746-C2C7484F5A50}" presName="tx1" presStyleLbl="revTx" presStyleIdx="3" presStyleCnt="5"/>
      <dgm:spPr/>
    </dgm:pt>
    <dgm:pt modelId="{6F016FB2-A331-0741-8823-9F05850461DF}" type="pres">
      <dgm:prSet presAssocID="{0BDC6CD4-5B9B-4B69-8746-C2C7484F5A50}" presName="vert1" presStyleCnt="0"/>
      <dgm:spPr/>
    </dgm:pt>
    <dgm:pt modelId="{E5AD0FA5-0112-7B4A-A027-675F5ED14F0A}" type="pres">
      <dgm:prSet presAssocID="{0B6BD2D0-03A8-4C7F-9159-8121151E40CC}" presName="thickLine" presStyleLbl="alignNode1" presStyleIdx="4" presStyleCnt="5"/>
      <dgm:spPr/>
    </dgm:pt>
    <dgm:pt modelId="{73A625B2-2ADD-4F4A-B757-09D28264B5C1}" type="pres">
      <dgm:prSet presAssocID="{0B6BD2D0-03A8-4C7F-9159-8121151E40CC}" presName="horz1" presStyleCnt="0"/>
      <dgm:spPr/>
    </dgm:pt>
    <dgm:pt modelId="{512C9FD8-9CE7-3141-9283-243259E2C40D}" type="pres">
      <dgm:prSet presAssocID="{0B6BD2D0-03A8-4C7F-9159-8121151E40CC}" presName="tx1" presStyleLbl="revTx" presStyleIdx="4" presStyleCnt="5"/>
      <dgm:spPr/>
    </dgm:pt>
    <dgm:pt modelId="{9B75BFBE-5AFB-6D42-8656-A9CC015B085B}" type="pres">
      <dgm:prSet presAssocID="{0B6BD2D0-03A8-4C7F-9159-8121151E40CC}" presName="vert1" presStyleCnt="0"/>
      <dgm:spPr/>
    </dgm:pt>
  </dgm:ptLst>
  <dgm:cxnLst>
    <dgm:cxn modelId="{C12F2907-2DDB-4133-93D7-C09FD854A9E3}" srcId="{B5A5C22C-A75F-48FE-9942-8614B8775B99}" destId="{0B6BD2D0-03A8-4C7F-9159-8121151E40CC}" srcOrd="4" destOrd="0" parTransId="{11B606C9-E2DB-4F9F-988A-63268964A9CD}" sibTransId="{7ACCAB4E-7DC7-48E9-9500-E7A7960B7764}"/>
    <dgm:cxn modelId="{2CCA6714-FFAF-D349-A349-CFB9013D8B53}" type="presOf" srcId="{7D83F8FE-841B-42B1-8A92-04247EC9D2C3}" destId="{A648FCC7-4911-6F4C-A81F-4588DF1BE2B8}" srcOrd="0" destOrd="0" presId="urn:microsoft.com/office/officeart/2008/layout/LinedList"/>
    <dgm:cxn modelId="{6999F415-1EA5-364E-924D-C67660D3C542}" type="presOf" srcId="{B5A5C22C-A75F-48FE-9942-8614B8775B99}" destId="{EA867A50-6FB6-E248-98C5-DE27E059CBFD}" srcOrd="0" destOrd="0" presId="urn:microsoft.com/office/officeart/2008/layout/LinedList"/>
    <dgm:cxn modelId="{82FD6435-F6FF-9846-9D0B-DA9FF4B23A43}" type="presOf" srcId="{0BDC6CD4-5B9B-4B69-8746-C2C7484F5A50}" destId="{90C011F9-6387-2C42-BA1B-46C059AC27A2}" srcOrd="0" destOrd="0" presId="urn:microsoft.com/office/officeart/2008/layout/LinedList"/>
    <dgm:cxn modelId="{070F9C4A-3E6B-4DB0-96E0-722B15DF70FA}" srcId="{B5A5C22C-A75F-48FE-9942-8614B8775B99}" destId="{3A7AB125-6516-434F-B1B0-FF9A57C6B21E}" srcOrd="1" destOrd="0" parTransId="{A092D186-9CD8-4EB1-B975-B941893DE819}" sibTransId="{D09C3316-84D1-45CA-9D4C-D5E29D667514}"/>
    <dgm:cxn modelId="{DBA7B65A-F555-4992-979E-9C2E5F34F41A}" srcId="{B5A5C22C-A75F-48FE-9942-8614B8775B99}" destId="{7D83F8FE-841B-42B1-8A92-04247EC9D2C3}" srcOrd="2" destOrd="0" parTransId="{59C4E90C-6C94-4BC5-BEAB-8D68501E61B9}" sibTransId="{5366DC71-EDAD-427E-989E-6F605C20DB52}"/>
    <dgm:cxn modelId="{B56284B3-B350-8F49-9105-8FE15E7DBBDC}" type="presOf" srcId="{0B6BD2D0-03A8-4C7F-9159-8121151E40CC}" destId="{512C9FD8-9CE7-3141-9283-243259E2C40D}" srcOrd="0" destOrd="0" presId="urn:microsoft.com/office/officeart/2008/layout/LinedList"/>
    <dgm:cxn modelId="{18AF4DD8-E7B9-0A45-8657-4984E5C2A8D7}" type="presOf" srcId="{3A7AB125-6516-434F-B1B0-FF9A57C6B21E}" destId="{1070463D-9C59-3048-BC4D-0E747C8149F8}" srcOrd="0" destOrd="0" presId="urn:microsoft.com/office/officeart/2008/layout/LinedList"/>
    <dgm:cxn modelId="{855566DD-54CC-D94A-99AE-93A48C7C5A0D}" type="presOf" srcId="{C4E1C165-E951-4016-95E2-37023EA2B252}" destId="{C8D4D391-4BB1-2649-93B9-C5A8885BDC47}" srcOrd="0" destOrd="0" presId="urn:microsoft.com/office/officeart/2008/layout/LinedList"/>
    <dgm:cxn modelId="{6E9D05F7-6911-41F3-86C4-FAE5B86C6BBD}" srcId="{B5A5C22C-A75F-48FE-9942-8614B8775B99}" destId="{C4E1C165-E951-4016-95E2-37023EA2B252}" srcOrd="0" destOrd="0" parTransId="{9B50F697-1300-4FA0-B26F-4B4F9C3CDD2F}" sibTransId="{B98477F7-6844-46CA-A367-95750E5DA40E}"/>
    <dgm:cxn modelId="{6A864DFF-BA64-42D4-9A03-391C4EFC5236}" srcId="{B5A5C22C-A75F-48FE-9942-8614B8775B99}" destId="{0BDC6CD4-5B9B-4B69-8746-C2C7484F5A50}" srcOrd="3" destOrd="0" parTransId="{942CBE05-683E-448F-A223-1E4A4851E84D}" sibTransId="{38E9A920-7736-4B7F-A3B6-87FB5DA28649}"/>
    <dgm:cxn modelId="{88DCC444-B260-104F-8B64-FF4791E2F6D7}" type="presParOf" srcId="{EA867A50-6FB6-E248-98C5-DE27E059CBFD}" destId="{703F6972-6552-7B42-A0BF-286E13073930}" srcOrd="0" destOrd="0" presId="urn:microsoft.com/office/officeart/2008/layout/LinedList"/>
    <dgm:cxn modelId="{9149068E-8431-7141-B113-B15732E9ADF2}" type="presParOf" srcId="{EA867A50-6FB6-E248-98C5-DE27E059CBFD}" destId="{2B23C649-8C11-0140-A74A-C4D56E752FEC}" srcOrd="1" destOrd="0" presId="urn:microsoft.com/office/officeart/2008/layout/LinedList"/>
    <dgm:cxn modelId="{56C29B21-41F5-2349-817F-FDAB3E30F1DB}" type="presParOf" srcId="{2B23C649-8C11-0140-A74A-C4D56E752FEC}" destId="{C8D4D391-4BB1-2649-93B9-C5A8885BDC47}" srcOrd="0" destOrd="0" presId="urn:microsoft.com/office/officeart/2008/layout/LinedList"/>
    <dgm:cxn modelId="{54485F70-321E-0E45-A3FD-EAF4A7B04F2A}" type="presParOf" srcId="{2B23C649-8C11-0140-A74A-C4D56E752FEC}" destId="{103E0CBD-15B6-E54A-89DF-5A86E39CF608}" srcOrd="1" destOrd="0" presId="urn:microsoft.com/office/officeart/2008/layout/LinedList"/>
    <dgm:cxn modelId="{2EEBE508-91E3-1C43-992E-EC1EFCE9FE76}" type="presParOf" srcId="{EA867A50-6FB6-E248-98C5-DE27E059CBFD}" destId="{A690A7F9-B0CF-8040-B36B-FEFD985A28A5}" srcOrd="2" destOrd="0" presId="urn:microsoft.com/office/officeart/2008/layout/LinedList"/>
    <dgm:cxn modelId="{C1A28FD4-A901-9846-91F2-0279B7553F08}" type="presParOf" srcId="{EA867A50-6FB6-E248-98C5-DE27E059CBFD}" destId="{F0F0D5D9-C23A-A44D-A3B9-E0DA00879D25}" srcOrd="3" destOrd="0" presId="urn:microsoft.com/office/officeart/2008/layout/LinedList"/>
    <dgm:cxn modelId="{1842E499-532E-3F40-A76E-686F546955EC}" type="presParOf" srcId="{F0F0D5D9-C23A-A44D-A3B9-E0DA00879D25}" destId="{1070463D-9C59-3048-BC4D-0E747C8149F8}" srcOrd="0" destOrd="0" presId="urn:microsoft.com/office/officeart/2008/layout/LinedList"/>
    <dgm:cxn modelId="{85CC827C-C48F-014F-8003-FFBFFBB194DC}" type="presParOf" srcId="{F0F0D5D9-C23A-A44D-A3B9-E0DA00879D25}" destId="{D88BA69F-FD8A-9A4C-A357-C264BCC4507E}" srcOrd="1" destOrd="0" presId="urn:microsoft.com/office/officeart/2008/layout/LinedList"/>
    <dgm:cxn modelId="{0738EB26-E60C-6647-ABF9-F8F198E61A9E}" type="presParOf" srcId="{EA867A50-6FB6-E248-98C5-DE27E059CBFD}" destId="{48A7681B-390B-5E40-B9E7-AADEBFBB598A}" srcOrd="4" destOrd="0" presId="urn:microsoft.com/office/officeart/2008/layout/LinedList"/>
    <dgm:cxn modelId="{956767ED-2CE6-BD48-A604-54EEE87E9551}" type="presParOf" srcId="{EA867A50-6FB6-E248-98C5-DE27E059CBFD}" destId="{C9C1ACC8-5347-B243-B87D-1AE1CC82127C}" srcOrd="5" destOrd="0" presId="urn:microsoft.com/office/officeart/2008/layout/LinedList"/>
    <dgm:cxn modelId="{5EB36184-966D-D341-9FF5-9A194DBE7535}" type="presParOf" srcId="{C9C1ACC8-5347-B243-B87D-1AE1CC82127C}" destId="{A648FCC7-4911-6F4C-A81F-4588DF1BE2B8}" srcOrd="0" destOrd="0" presId="urn:microsoft.com/office/officeart/2008/layout/LinedList"/>
    <dgm:cxn modelId="{8F7D0713-9DC6-6349-AE1C-F4FBF2CAC113}" type="presParOf" srcId="{C9C1ACC8-5347-B243-B87D-1AE1CC82127C}" destId="{8A86D6D5-3996-7B4D-96DB-72AA75A4B128}" srcOrd="1" destOrd="0" presId="urn:microsoft.com/office/officeart/2008/layout/LinedList"/>
    <dgm:cxn modelId="{61C4FCD2-B289-1643-BBC3-ED16D39C7BF9}" type="presParOf" srcId="{EA867A50-6FB6-E248-98C5-DE27E059CBFD}" destId="{C0CCE663-EEB5-3A4F-8E38-CC61FF4F4AB3}" srcOrd="6" destOrd="0" presId="urn:microsoft.com/office/officeart/2008/layout/LinedList"/>
    <dgm:cxn modelId="{0067D670-6D18-274A-9F19-289638D0AEF2}" type="presParOf" srcId="{EA867A50-6FB6-E248-98C5-DE27E059CBFD}" destId="{E5ED09FD-FCE8-A849-8282-9DBA46761673}" srcOrd="7" destOrd="0" presId="urn:microsoft.com/office/officeart/2008/layout/LinedList"/>
    <dgm:cxn modelId="{0351DDA9-7AAD-894A-833B-98CA315CD9A1}" type="presParOf" srcId="{E5ED09FD-FCE8-A849-8282-9DBA46761673}" destId="{90C011F9-6387-2C42-BA1B-46C059AC27A2}" srcOrd="0" destOrd="0" presId="urn:microsoft.com/office/officeart/2008/layout/LinedList"/>
    <dgm:cxn modelId="{4272018D-594E-A440-B382-1263B740CA8A}" type="presParOf" srcId="{E5ED09FD-FCE8-A849-8282-9DBA46761673}" destId="{6F016FB2-A331-0741-8823-9F05850461DF}" srcOrd="1" destOrd="0" presId="urn:microsoft.com/office/officeart/2008/layout/LinedList"/>
    <dgm:cxn modelId="{7D2A212F-44AF-EE4F-A8F6-8C57BE1666EE}" type="presParOf" srcId="{EA867A50-6FB6-E248-98C5-DE27E059CBFD}" destId="{E5AD0FA5-0112-7B4A-A027-675F5ED14F0A}" srcOrd="8" destOrd="0" presId="urn:microsoft.com/office/officeart/2008/layout/LinedList"/>
    <dgm:cxn modelId="{8F5D26B0-3289-BC4F-96D1-00E1D316F72E}" type="presParOf" srcId="{EA867A50-6FB6-E248-98C5-DE27E059CBFD}" destId="{73A625B2-2ADD-4F4A-B757-09D28264B5C1}" srcOrd="9" destOrd="0" presId="urn:microsoft.com/office/officeart/2008/layout/LinedList"/>
    <dgm:cxn modelId="{7C3DD221-9D4D-6548-AF40-53146237EB5E}" type="presParOf" srcId="{73A625B2-2ADD-4F4A-B757-09D28264B5C1}" destId="{512C9FD8-9CE7-3141-9283-243259E2C40D}" srcOrd="0" destOrd="0" presId="urn:microsoft.com/office/officeart/2008/layout/LinedList"/>
    <dgm:cxn modelId="{50B2BE69-4E38-A544-B24B-C4E470AB527F}" type="presParOf" srcId="{73A625B2-2ADD-4F4A-B757-09D28264B5C1}" destId="{9B75BFBE-5AFB-6D42-8656-A9CC015B085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20417AF-4582-4669-9E49-B03EBAAD3023}"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D6EADED1-7F3D-4659-BE36-B30C53C412BB}">
      <dgm:prSet/>
      <dgm:spPr/>
      <dgm:t>
        <a:bodyPr/>
        <a:lstStyle/>
        <a:p>
          <a:r>
            <a:rPr lang="en-US"/>
            <a:t>• Edad: Varía desde 0.08 hasta 82 años, con un promedio de aproximadamente 43.42 años.</a:t>
          </a:r>
        </a:p>
      </dgm:t>
    </dgm:pt>
    <dgm:pt modelId="{FB19D37E-3E3D-4B92-8232-EAF91A641AC3}" type="parTrans" cxnId="{F794C6AC-6D04-455D-8094-A0392274F537}">
      <dgm:prSet/>
      <dgm:spPr/>
      <dgm:t>
        <a:bodyPr/>
        <a:lstStyle/>
        <a:p>
          <a:endParaRPr lang="en-US"/>
        </a:p>
      </dgm:t>
    </dgm:pt>
    <dgm:pt modelId="{9B747CA2-CCCB-4903-8B08-013BA6169E5C}" type="sibTrans" cxnId="{F794C6AC-6D04-455D-8094-A0392274F537}">
      <dgm:prSet/>
      <dgm:spPr/>
      <dgm:t>
        <a:bodyPr/>
        <a:lstStyle/>
        <a:p>
          <a:endParaRPr lang="en-US"/>
        </a:p>
      </dgm:t>
    </dgm:pt>
    <dgm:pt modelId="{EA8D57F9-DF21-4457-B3CA-861CB11A63B3}">
      <dgm:prSet/>
      <dgm:spPr/>
      <dgm:t>
        <a:bodyPr/>
        <a:lstStyle/>
        <a:p>
          <a:r>
            <a:rPr lang="en-US"/>
            <a:t>• Hipertensión: Alrededor del 9.6% de los individuos tienen hipertensión.</a:t>
          </a:r>
        </a:p>
      </dgm:t>
    </dgm:pt>
    <dgm:pt modelId="{0B47A0EA-9F18-46A1-83FD-3CFEA36CD13C}" type="parTrans" cxnId="{A22A91BA-A0F4-44C2-B710-FE97F4966C94}">
      <dgm:prSet/>
      <dgm:spPr/>
      <dgm:t>
        <a:bodyPr/>
        <a:lstStyle/>
        <a:p>
          <a:endParaRPr lang="en-US"/>
        </a:p>
      </dgm:t>
    </dgm:pt>
    <dgm:pt modelId="{D615C47B-B3C3-4676-BB92-990E25A62292}" type="sibTrans" cxnId="{A22A91BA-A0F4-44C2-B710-FE97F4966C94}">
      <dgm:prSet/>
      <dgm:spPr/>
      <dgm:t>
        <a:bodyPr/>
        <a:lstStyle/>
        <a:p>
          <a:endParaRPr lang="en-US"/>
        </a:p>
      </dgm:t>
    </dgm:pt>
    <dgm:pt modelId="{376876A2-493C-49D6-8EE1-9E0D029AEDFF}">
      <dgm:prSet/>
      <dgm:spPr/>
      <dgm:t>
        <a:bodyPr/>
        <a:lstStyle/>
        <a:p>
          <a:r>
            <a:rPr lang="en-US"/>
            <a:t>• Enfermedad Cardíaca: Alrededor del 5.5% de los individuos tienen enfermedad cardíaca.</a:t>
          </a:r>
        </a:p>
      </dgm:t>
    </dgm:pt>
    <dgm:pt modelId="{45EE2BBB-F741-4F0F-A7AD-D2546027146D}" type="parTrans" cxnId="{255CBA86-EA1D-430E-8478-1A4D283D9697}">
      <dgm:prSet/>
      <dgm:spPr/>
      <dgm:t>
        <a:bodyPr/>
        <a:lstStyle/>
        <a:p>
          <a:endParaRPr lang="en-US"/>
        </a:p>
      </dgm:t>
    </dgm:pt>
    <dgm:pt modelId="{5F45FCC6-8134-492F-BA23-6CECA7DB514F}" type="sibTrans" cxnId="{255CBA86-EA1D-430E-8478-1A4D283D9697}">
      <dgm:prSet/>
      <dgm:spPr/>
      <dgm:t>
        <a:bodyPr/>
        <a:lstStyle/>
        <a:p>
          <a:endParaRPr lang="en-US"/>
        </a:p>
      </dgm:t>
    </dgm:pt>
    <dgm:pt modelId="{EE3F3358-D797-4E5D-AD8A-9E5B629C24BF}">
      <dgm:prSet/>
      <dgm:spPr/>
      <dgm:t>
        <a:bodyPr/>
        <a:lstStyle/>
        <a:p>
          <a:r>
            <a:rPr lang="en-US"/>
            <a:t>• Nivel Promedio de Glucosa: Varía desde 55.12 hasta 271.74, con un promedio de aproximadamente 105.94.</a:t>
          </a:r>
        </a:p>
      </dgm:t>
    </dgm:pt>
    <dgm:pt modelId="{277BD0EF-591E-48FA-9EAE-348699976192}" type="parTrans" cxnId="{B06C0287-E909-4C07-BD8B-069C148DC938}">
      <dgm:prSet/>
      <dgm:spPr/>
      <dgm:t>
        <a:bodyPr/>
        <a:lstStyle/>
        <a:p>
          <a:endParaRPr lang="en-US"/>
        </a:p>
      </dgm:t>
    </dgm:pt>
    <dgm:pt modelId="{F04E2BB8-030B-4DF0-8AFE-0EF6601F9FA2}" type="sibTrans" cxnId="{B06C0287-E909-4C07-BD8B-069C148DC938}">
      <dgm:prSet/>
      <dgm:spPr/>
      <dgm:t>
        <a:bodyPr/>
        <a:lstStyle/>
        <a:p>
          <a:endParaRPr lang="en-US"/>
        </a:p>
      </dgm:t>
    </dgm:pt>
    <dgm:pt modelId="{134F392A-7B45-4442-AE1F-E372A6185A0B}">
      <dgm:prSet/>
      <dgm:spPr/>
      <dgm:t>
        <a:bodyPr/>
        <a:lstStyle/>
        <a:p>
          <a:r>
            <a:rPr lang="en-US"/>
            <a:t>• IMC: Varía desde 14 hasta 48.9, con un promedio de aproximadamente 28.5.</a:t>
          </a:r>
        </a:p>
      </dgm:t>
    </dgm:pt>
    <dgm:pt modelId="{6F7490E9-A6FF-48B6-8BEA-75C2A8733069}" type="parTrans" cxnId="{21D6D31D-A9E7-410C-9A1C-1001710CC4F0}">
      <dgm:prSet/>
      <dgm:spPr/>
      <dgm:t>
        <a:bodyPr/>
        <a:lstStyle/>
        <a:p>
          <a:endParaRPr lang="en-US"/>
        </a:p>
      </dgm:t>
    </dgm:pt>
    <dgm:pt modelId="{357D366A-BB4B-4A99-B66B-7CFA50FD1825}" type="sibTrans" cxnId="{21D6D31D-A9E7-410C-9A1C-1001710CC4F0}">
      <dgm:prSet/>
      <dgm:spPr/>
      <dgm:t>
        <a:bodyPr/>
        <a:lstStyle/>
        <a:p>
          <a:endParaRPr lang="en-US"/>
        </a:p>
      </dgm:t>
    </dgm:pt>
    <dgm:pt modelId="{67DA0E58-6787-0F4C-9BA1-A15882DBA819}" type="pres">
      <dgm:prSet presAssocID="{D20417AF-4582-4669-9E49-B03EBAAD3023}" presName="linear" presStyleCnt="0">
        <dgm:presLayoutVars>
          <dgm:animLvl val="lvl"/>
          <dgm:resizeHandles val="exact"/>
        </dgm:presLayoutVars>
      </dgm:prSet>
      <dgm:spPr/>
    </dgm:pt>
    <dgm:pt modelId="{96D1568E-E2CA-594B-9711-3BE1C3FCFD9A}" type="pres">
      <dgm:prSet presAssocID="{D6EADED1-7F3D-4659-BE36-B30C53C412BB}" presName="parentText" presStyleLbl="node1" presStyleIdx="0" presStyleCnt="5">
        <dgm:presLayoutVars>
          <dgm:chMax val="0"/>
          <dgm:bulletEnabled val="1"/>
        </dgm:presLayoutVars>
      </dgm:prSet>
      <dgm:spPr/>
    </dgm:pt>
    <dgm:pt modelId="{0CB8D2A6-74A4-9141-9AD3-48BE6EC197A2}" type="pres">
      <dgm:prSet presAssocID="{9B747CA2-CCCB-4903-8B08-013BA6169E5C}" presName="spacer" presStyleCnt="0"/>
      <dgm:spPr/>
    </dgm:pt>
    <dgm:pt modelId="{E8922CB2-CD41-2042-85A3-038C367C4150}" type="pres">
      <dgm:prSet presAssocID="{EA8D57F9-DF21-4457-B3CA-861CB11A63B3}" presName="parentText" presStyleLbl="node1" presStyleIdx="1" presStyleCnt="5">
        <dgm:presLayoutVars>
          <dgm:chMax val="0"/>
          <dgm:bulletEnabled val="1"/>
        </dgm:presLayoutVars>
      </dgm:prSet>
      <dgm:spPr/>
    </dgm:pt>
    <dgm:pt modelId="{A45B803B-7D16-2640-A384-66ABAF36AA07}" type="pres">
      <dgm:prSet presAssocID="{D615C47B-B3C3-4676-BB92-990E25A62292}" presName="spacer" presStyleCnt="0"/>
      <dgm:spPr/>
    </dgm:pt>
    <dgm:pt modelId="{7392604A-3334-6845-B98A-984F72B794EB}" type="pres">
      <dgm:prSet presAssocID="{376876A2-493C-49D6-8EE1-9E0D029AEDFF}" presName="parentText" presStyleLbl="node1" presStyleIdx="2" presStyleCnt="5">
        <dgm:presLayoutVars>
          <dgm:chMax val="0"/>
          <dgm:bulletEnabled val="1"/>
        </dgm:presLayoutVars>
      </dgm:prSet>
      <dgm:spPr/>
    </dgm:pt>
    <dgm:pt modelId="{0CA20932-7AC5-1145-9D8F-4A24CDAFFD4E}" type="pres">
      <dgm:prSet presAssocID="{5F45FCC6-8134-492F-BA23-6CECA7DB514F}" presName="spacer" presStyleCnt="0"/>
      <dgm:spPr/>
    </dgm:pt>
    <dgm:pt modelId="{8908D176-41EF-B94C-A2EA-1AE9F4BDF2C7}" type="pres">
      <dgm:prSet presAssocID="{EE3F3358-D797-4E5D-AD8A-9E5B629C24BF}" presName="parentText" presStyleLbl="node1" presStyleIdx="3" presStyleCnt="5">
        <dgm:presLayoutVars>
          <dgm:chMax val="0"/>
          <dgm:bulletEnabled val="1"/>
        </dgm:presLayoutVars>
      </dgm:prSet>
      <dgm:spPr/>
    </dgm:pt>
    <dgm:pt modelId="{A1AFC3C0-5B3D-7F4B-A82D-894205AB35AC}" type="pres">
      <dgm:prSet presAssocID="{F04E2BB8-030B-4DF0-8AFE-0EF6601F9FA2}" presName="spacer" presStyleCnt="0"/>
      <dgm:spPr/>
    </dgm:pt>
    <dgm:pt modelId="{E34B0305-2915-0D41-874F-2A7A1DC1804D}" type="pres">
      <dgm:prSet presAssocID="{134F392A-7B45-4442-AE1F-E372A6185A0B}" presName="parentText" presStyleLbl="node1" presStyleIdx="4" presStyleCnt="5">
        <dgm:presLayoutVars>
          <dgm:chMax val="0"/>
          <dgm:bulletEnabled val="1"/>
        </dgm:presLayoutVars>
      </dgm:prSet>
      <dgm:spPr/>
    </dgm:pt>
  </dgm:ptLst>
  <dgm:cxnLst>
    <dgm:cxn modelId="{B276D416-C139-5D41-AF5D-83D73B5808A2}" type="presOf" srcId="{D20417AF-4582-4669-9E49-B03EBAAD3023}" destId="{67DA0E58-6787-0F4C-9BA1-A15882DBA819}" srcOrd="0" destOrd="0" presId="urn:microsoft.com/office/officeart/2005/8/layout/vList2"/>
    <dgm:cxn modelId="{21D6D31D-A9E7-410C-9A1C-1001710CC4F0}" srcId="{D20417AF-4582-4669-9E49-B03EBAAD3023}" destId="{134F392A-7B45-4442-AE1F-E372A6185A0B}" srcOrd="4" destOrd="0" parTransId="{6F7490E9-A6FF-48B6-8BEA-75C2A8733069}" sibTransId="{357D366A-BB4B-4A99-B66B-7CFA50FD1825}"/>
    <dgm:cxn modelId="{5285075A-B23B-F345-932A-198953978674}" type="presOf" srcId="{134F392A-7B45-4442-AE1F-E372A6185A0B}" destId="{E34B0305-2915-0D41-874F-2A7A1DC1804D}" srcOrd="0" destOrd="0" presId="urn:microsoft.com/office/officeart/2005/8/layout/vList2"/>
    <dgm:cxn modelId="{7F83CC7F-9075-B44D-A597-D162B28BACFA}" type="presOf" srcId="{EA8D57F9-DF21-4457-B3CA-861CB11A63B3}" destId="{E8922CB2-CD41-2042-85A3-038C367C4150}" srcOrd="0" destOrd="0" presId="urn:microsoft.com/office/officeart/2005/8/layout/vList2"/>
    <dgm:cxn modelId="{255CBA86-EA1D-430E-8478-1A4D283D9697}" srcId="{D20417AF-4582-4669-9E49-B03EBAAD3023}" destId="{376876A2-493C-49D6-8EE1-9E0D029AEDFF}" srcOrd="2" destOrd="0" parTransId="{45EE2BBB-F741-4F0F-A7AD-D2546027146D}" sibTransId="{5F45FCC6-8134-492F-BA23-6CECA7DB514F}"/>
    <dgm:cxn modelId="{B06C0287-E909-4C07-BD8B-069C148DC938}" srcId="{D20417AF-4582-4669-9E49-B03EBAAD3023}" destId="{EE3F3358-D797-4E5D-AD8A-9E5B629C24BF}" srcOrd="3" destOrd="0" parTransId="{277BD0EF-591E-48FA-9EAE-348699976192}" sibTransId="{F04E2BB8-030B-4DF0-8AFE-0EF6601F9FA2}"/>
    <dgm:cxn modelId="{28CB84A7-124E-5B4B-B171-162313106C2E}" type="presOf" srcId="{D6EADED1-7F3D-4659-BE36-B30C53C412BB}" destId="{96D1568E-E2CA-594B-9711-3BE1C3FCFD9A}" srcOrd="0" destOrd="0" presId="urn:microsoft.com/office/officeart/2005/8/layout/vList2"/>
    <dgm:cxn modelId="{BE8DD3A9-6245-A049-A723-41E805EF6E4F}" type="presOf" srcId="{EE3F3358-D797-4E5D-AD8A-9E5B629C24BF}" destId="{8908D176-41EF-B94C-A2EA-1AE9F4BDF2C7}" srcOrd="0" destOrd="0" presId="urn:microsoft.com/office/officeart/2005/8/layout/vList2"/>
    <dgm:cxn modelId="{F794C6AC-6D04-455D-8094-A0392274F537}" srcId="{D20417AF-4582-4669-9E49-B03EBAAD3023}" destId="{D6EADED1-7F3D-4659-BE36-B30C53C412BB}" srcOrd="0" destOrd="0" parTransId="{FB19D37E-3E3D-4B92-8232-EAF91A641AC3}" sibTransId="{9B747CA2-CCCB-4903-8B08-013BA6169E5C}"/>
    <dgm:cxn modelId="{B632F1B4-A1DE-5F4C-B9AC-23599226EF35}" type="presOf" srcId="{376876A2-493C-49D6-8EE1-9E0D029AEDFF}" destId="{7392604A-3334-6845-B98A-984F72B794EB}" srcOrd="0" destOrd="0" presId="urn:microsoft.com/office/officeart/2005/8/layout/vList2"/>
    <dgm:cxn modelId="{A22A91BA-A0F4-44C2-B710-FE97F4966C94}" srcId="{D20417AF-4582-4669-9E49-B03EBAAD3023}" destId="{EA8D57F9-DF21-4457-B3CA-861CB11A63B3}" srcOrd="1" destOrd="0" parTransId="{0B47A0EA-9F18-46A1-83FD-3CFEA36CD13C}" sibTransId="{D615C47B-B3C3-4676-BB92-990E25A62292}"/>
    <dgm:cxn modelId="{E0021B09-0748-BC40-85C3-F4834F3AC1CF}" type="presParOf" srcId="{67DA0E58-6787-0F4C-9BA1-A15882DBA819}" destId="{96D1568E-E2CA-594B-9711-3BE1C3FCFD9A}" srcOrd="0" destOrd="0" presId="urn:microsoft.com/office/officeart/2005/8/layout/vList2"/>
    <dgm:cxn modelId="{9B4CB4F8-6539-8942-8A10-75E6BDAD0B93}" type="presParOf" srcId="{67DA0E58-6787-0F4C-9BA1-A15882DBA819}" destId="{0CB8D2A6-74A4-9141-9AD3-48BE6EC197A2}" srcOrd="1" destOrd="0" presId="urn:microsoft.com/office/officeart/2005/8/layout/vList2"/>
    <dgm:cxn modelId="{840F944B-36BE-0843-B54A-5707FCE8F6A5}" type="presParOf" srcId="{67DA0E58-6787-0F4C-9BA1-A15882DBA819}" destId="{E8922CB2-CD41-2042-85A3-038C367C4150}" srcOrd="2" destOrd="0" presId="urn:microsoft.com/office/officeart/2005/8/layout/vList2"/>
    <dgm:cxn modelId="{2BE81769-E5A6-D148-8EC9-F7BDD4C91EF7}" type="presParOf" srcId="{67DA0E58-6787-0F4C-9BA1-A15882DBA819}" destId="{A45B803B-7D16-2640-A384-66ABAF36AA07}" srcOrd="3" destOrd="0" presId="urn:microsoft.com/office/officeart/2005/8/layout/vList2"/>
    <dgm:cxn modelId="{E963B00B-C5F8-4147-83B0-B877006F2B10}" type="presParOf" srcId="{67DA0E58-6787-0F4C-9BA1-A15882DBA819}" destId="{7392604A-3334-6845-B98A-984F72B794EB}" srcOrd="4" destOrd="0" presId="urn:microsoft.com/office/officeart/2005/8/layout/vList2"/>
    <dgm:cxn modelId="{439D00A4-A8A8-4149-B361-20CE823A55EB}" type="presParOf" srcId="{67DA0E58-6787-0F4C-9BA1-A15882DBA819}" destId="{0CA20932-7AC5-1145-9D8F-4A24CDAFFD4E}" srcOrd="5" destOrd="0" presId="urn:microsoft.com/office/officeart/2005/8/layout/vList2"/>
    <dgm:cxn modelId="{77CB3D1A-8EA4-DD4D-A77C-D30C3B71C481}" type="presParOf" srcId="{67DA0E58-6787-0F4C-9BA1-A15882DBA819}" destId="{8908D176-41EF-B94C-A2EA-1AE9F4BDF2C7}" srcOrd="6" destOrd="0" presId="urn:microsoft.com/office/officeart/2005/8/layout/vList2"/>
    <dgm:cxn modelId="{43C4F4D4-ABA0-0E45-A2F7-11C310BC1667}" type="presParOf" srcId="{67DA0E58-6787-0F4C-9BA1-A15882DBA819}" destId="{A1AFC3C0-5B3D-7F4B-A82D-894205AB35AC}" srcOrd="7" destOrd="0" presId="urn:microsoft.com/office/officeart/2005/8/layout/vList2"/>
    <dgm:cxn modelId="{BB89A8C5-11E0-0E46-BE45-0C04DE514BEC}" type="presParOf" srcId="{67DA0E58-6787-0F4C-9BA1-A15882DBA819}" destId="{E34B0305-2915-0D41-874F-2A7A1DC1804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6DE47E7-E2C0-4215-987F-1AF0B36CA53B}"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3EBB4F1A-AA01-4829-A16C-4D21EF40F8F2}">
      <dgm:prSet/>
      <dgm:spPr/>
      <dgm:t>
        <a:bodyPr/>
        <a:lstStyle/>
        <a:p>
          <a:r>
            <a:rPr lang="en-US"/>
            <a:t>Edad: Aunque la mayoría de los individuos están en el rango de 40 a 60 años, hay una representación significativa de todas las edades. Esto podría tener implicaciones en cómo la edad se relaciona con el riesgo de derrame cerebral.</a:t>
          </a:r>
        </a:p>
      </dgm:t>
    </dgm:pt>
    <dgm:pt modelId="{4372DC0F-DC68-4CF8-A845-F674EE947F54}" type="parTrans" cxnId="{CB0F62F5-39EE-4413-8999-ACA98F0DFE77}">
      <dgm:prSet/>
      <dgm:spPr/>
      <dgm:t>
        <a:bodyPr/>
        <a:lstStyle/>
        <a:p>
          <a:endParaRPr lang="en-US"/>
        </a:p>
      </dgm:t>
    </dgm:pt>
    <dgm:pt modelId="{34058400-0D14-4A4C-8C2A-0AF32ADCE4A7}" type="sibTrans" cxnId="{CB0F62F5-39EE-4413-8999-ACA98F0DFE77}">
      <dgm:prSet/>
      <dgm:spPr/>
      <dgm:t>
        <a:bodyPr/>
        <a:lstStyle/>
        <a:p>
          <a:endParaRPr lang="en-US"/>
        </a:p>
      </dgm:t>
    </dgm:pt>
    <dgm:pt modelId="{D7E0D70F-D625-4457-8844-E1827FEC28AA}">
      <dgm:prSet/>
      <dgm:spPr/>
      <dgm:t>
        <a:bodyPr/>
        <a:lstStyle/>
        <a:p>
          <a:r>
            <a:rPr lang="en-US"/>
            <a:t>Hipertensión:  La minoría de los individuos en el conjunto de datos tiene hipertensión. Esto plantea preguntas sobre cómo esta variable podría interactuar con otras para influir en el riesgo de derrame cerebral.</a:t>
          </a:r>
        </a:p>
      </dgm:t>
    </dgm:pt>
    <dgm:pt modelId="{04BE4105-086B-482F-BA66-67E5F585BA31}" type="parTrans" cxnId="{4BF63A0C-C2F0-43BE-8203-F621BDF1C47F}">
      <dgm:prSet/>
      <dgm:spPr/>
      <dgm:t>
        <a:bodyPr/>
        <a:lstStyle/>
        <a:p>
          <a:endParaRPr lang="en-US"/>
        </a:p>
      </dgm:t>
    </dgm:pt>
    <dgm:pt modelId="{09365D4E-1FCB-4BA8-AEE9-53B236C80C42}" type="sibTrans" cxnId="{4BF63A0C-C2F0-43BE-8203-F621BDF1C47F}">
      <dgm:prSet/>
      <dgm:spPr/>
      <dgm:t>
        <a:bodyPr/>
        <a:lstStyle/>
        <a:p>
          <a:endParaRPr lang="en-US"/>
        </a:p>
      </dgm:t>
    </dgm:pt>
    <dgm:pt modelId="{62508606-4B4C-4CAC-B2D7-4122076F3586}">
      <dgm:prSet/>
      <dgm:spPr/>
      <dgm:t>
        <a:bodyPr/>
        <a:lstStyle/>
        <a:p>
          <a:r>
            <a:rPr lang="en-US"/>
            <a:t>Enfermedad Cardíaca: Similar a la hipertensión, la enfermedad cardíaca es poco común pero podría ser un factor crítico. Sería interesante examinar cómo esta variable se relaciona con la edad y otros factores de riesgo.</a:t>
          </a:r>
        </a:p>
      </dgm:t>
    </dgm:pt>
    <dgm:pt modelId="{525BD634-1F33-4245-9D21-FE0207E391E3}" type="parTrans" cxnId="{117C6244-A0DC-4FFB-AB01-D753CA1BA4B7}">
      <dgm:prSet/>
      <dgm:spPr/>
      <dgm:t>
        <a:bodyPr/>
        <a:lstStyle/>
        <a:p>
          <a:endParaRPr lang="en-US"/>
        </a:p>
      </dgm:t>
    </dgm:pt>
    <dgm:pt modelId="{54EC1C11-60EF-49C4-9059-1F021C025947}" type="sibTrans" cxnId="{117C6244-A0DC-4FFB-AB01-D753CA1BA4B7}">
      <dgm:prSet/>
      <dgm:spPr/>
      <dgm:t>
        <a:bodyPr/>
        <a:lstStyle/>
        <a:p>
          <a:endParaRPr lang="en-US"/>
        </a:p>
      </dgm:t>
    </dgm:pt>
    <dgm:pt modelId="{71DFC07D-0A31-477F-A427-D61521C33BF7}">
      <dgm:prSet/>
      <dgm:spPr/>
      <dgm:t>
        <a:bodyPr/>
        <a:lstStyle/>
        <a:p>
          <a:r>
            <a:rPr lang="en-US"/>
            <a:t>Nivel Promedio de Glucosa: La mayoría de los individuos tienen niveles de glucose en un rango que se consideraría normal o pre-diabético. Sin embargo, hay una cantidad significativa de valores atípicos en el extremo superior que podrían ser de interés clínico.</a:t>
          </a:r>
        </a:p>
      </dgm:t>
    </dgm:pt>
    <dgm:pt modelId="{3EBC7CD7-D22E-4D69-9714-E5D32F7DA228}" type="parTrans" cxnId="{A8BE41E3-734A-46EC-A3A3-A3805A0FE953}">
      <dgm:prSet/>
      <dgm:spPr/>
      <dgm:t>
        <a:bodyPr/>
        <a:lstStyle/>
        <a:p>
          <a:endParaRPr lang="en-US"/>
        </a:p>
      </dgm:t>
    </dgm:pt>
    <dgm:pt modelId="{E65ACEF3-7A81-4BEA-86D5-FABA4A2E2ED4}" type="sibTrans" cxnId="{A8BE41E3-734A-46EC-A3A3-A3805A0FE953}">
      <dgm:prSet/>
      <dgm:spPr/>
      <dgm:t>
        <a:bodyPr/>
        <a:lstStyle/>
        <a:p>
          <a:endParaRPr lang="en-US"/>
        </a:p>
      </dgm:t>
    </dgm:pt>
    <dgm:pt modelId="{35595705-26FE-4F5E-9AEF-2FC6E1B44890}">
      <dgm:prSet/>
      <dgm:spPr/>
      <dgm:t>
        <a:bodyPr/>
        <a:lstStyle/>
        <a:p>
          <a:r>
            <a:rPr lang="en-US"/>
            <a:t>IMC: El IMC tiende a agruparse en el rango que se consideraría como sobrepeso, lo que podría tener su propia serie de implicaciones para la salud.</a:t>
          </a:r>
        </a:p>
      </dgm:t>
    </dgm:pt>
    <dgm:pt modelId="{78EE5FC5-0920-44ED-AB3A-A1627A9F07DB}" type="parTrans" cxnId="{69CC98B1-96E0-4F3B-9BCD-C0373BB4F193}">
      <dgm:prSet/>
      <dgm:spPr/>
      <dgm:t>
        <a:bodyPr/>
        <a:lstStyle/>
        <a:p>
          <a:endParaRPr lang="en-US"/>
        </a:p>
      </dgm:t>
    </dgm:pt>
    <dgm:pt modelId="{A6622A41-7040-4EA4-B087-0A6A747989E2}" type="sibTrans" cxnId="{69CC98B1-96E0-4F3B-9BCD-C0373BB4F193}">
      <dgm:prSet/>
      <dgm:spPr/>
      <dgm:t>
        <a:bodyPr/>
        <a:lstStyle/>
        <a:p>
          <a:endParaRPr lang="en-US"/>
        </a:p>
      </dgm:t>
    </dgm:pt>
    <dgm:pt modelId="{E5E90651-E0B2-B74A-908E-5FED6D241F5C}" type="pres">
      <dgm:prSet presAssocID="{16DE47E7-E2C0-4215-987F-1AF0B36CA53B}" presName="vert0" presStyleCnt="0">
        <dgm:presLayoutVars>
          <dgm:dir/>
          <dgm:animOne val="branch"/>
          <dgm:animLvl val="lvl"/>
        </dgm:presLayoutVars>
      </dgm:prSet>
      <dgm:spPr/>
    </dgm:pt>
    <dgm:pt modelId="{94B8E65A-D3D1-CC46-9BF5-FA6294BCF243}" type="pres">
      <dgm:prSet presAssocID="{3EBB4F1A-AA01-4829-A16C-4D21EF40F8F2}" presName="thickLine" presStyleLbl="alignNode1" presStyleIdx="0" presStyleCnt="5"/>
      <dgm:spPr/>
    </dgm:pt>
    <dgm:pt modelId="{81652580-3AA5-6046-8265-612049381BEE}" type="pres">
      <dgm:prSet presAssocID="{3EBB4F1A-AA01-4829-A16C-4D21EF40F8F2}" presName="horz1" presStyleCnt="0"/>
      <dgm:spPr/>
    </dgm:pt>
    <dgm:pt modelId="{0709B31F-7A46-4A48-A2F9-9615127833B4}" type="pres">
      <dgm:prSet presAssocID="{3EBB4F1A-AA01-4829-A16C-4D21EF40F8F2}" presName="tx1" presStyleLbl="revTx" presStyleIdx="0" presStyleCnt="5"/>
      <dgm:spPr/>
    </dgm:pt>
    <dgm:pt modelId="{720E3B5C-012B-294C-90C8-95578E22DBB9}" type="pres">
      <dgm:prSet presAssocID="{3EBB4F1A-AA01-4829-A16C-4D21EF40F8F2}" presName="vert1" presStyleCnt="0"/>
      <dgm:spPr/>
    </dgm:pt>
    <dgm:pt modelId="{581C75FE-826D-2243-BE1C-34F0C1AE5CFF}" type="pres">
      <dgm:prSet presAssocID="{D7E0D70F-D625-4457-8844-E1827FEC28AA}" presName="thickLine" presStyleLbl="alignNode1" presStyleIdx="1" presStyleCnt="5"/>
      <dgm:spPr/>
    </dgm:pt>
    <dgm:pt modelId="{1C570848-16CD-204D-9A8F-AD6EE1A4ACA8}" type="pres">
      <dgm:prSet presAssocID="{D7E0D70F-D625-4457-8844-E1827FEC28AA}" presName="horz1" presStyleCnt="0"/>
      <dgm:spPr/>
    </dgm:pt>
    <dgm:pt modelId="{F1BD03C3-59A4-5647-B72E-AF69435D897C}" type="pres">
      <dgm:prSet presAssocID="{D7E0D70F-D625-4457-8844-E1827FEC28AA}" presName="tx1" presStyleLbl="revTx" presStyleIdx="1" presStyleCnt="5"/>
      <dgm:spPr/>
    </dgm:pt>
    <dgm:pt modelId="{E6F4031D-1D44-644F-8DAB-92D846755D20}" type="pres">
      <dgm:prSet presAssocID="{D7E0D70F-D625-4457-8844-E1827FEC28AA}" presName="vert1" presStyleCnt="0"/>
      <dgm:spPr/>
    </dgm:pt>
    <dgm:pt modelId="{E6FE8305-8405-374A-A24D-BC07E99FD505}" type="pres">
      <dgm:prSet presAssocID="{62508606-4B4C-4CAC-B2D7-4122076F3586}" presName="thickLine" presStyleLbl="alignNode1" presStyleIdx="2" presStyleCnt="5"/>
      <dgm:spPr/>
    </dgm:pt>
    <dgm:pt modelId="{4E9660AB-6412-864B-9BC2-11F6AB0F4F03}" type="pres">
      <dgm:prSet presAssocID="{62508606-4B4C-4CAC-B2D7-4122076F3586}" presName="horz1" presStyleCnt="0"/>
      <dgm:spPr/>
    </dgm:pt>
    <dgm:pt modelId="{2A65A3E8-F195-D649-8A2D-45F342AFC28E}" type="pres">
      <dgm:prSet presAssocID="{62508606-4B4C-4CAC-B2D7-4122076F3586}" presName="tx1" presStyleLbl="revTx" presStyleIdx="2" presStyleCnt="5"/>
      <dgm:spPr/>
    </dgm:pt>
    <dgm:pt modelId="{2441A4BD-8059-6444-9F80-5DA8A8EA4113}" type="pres">
      <dgm:prSet presAssocID="{62508606-4B4C-4CAC-B2D7-4122076F3586}" presName="vert1" presStyleCnt="0"/>
      <dgm:spPr/>
    </dgm:pt>
    <dgm:pt modelId="{E0CF81C9-1112-EF46-B539-AF61F219475D}" type="pres">
      <dgm:prSet presAssocID="{71DFC07D-0A31-477F-A427-D61521C33BF7}" presName="thickLine" presStyleLbl="alignNode1" presStyleIdx="3" presStyleCnt="5"/>
      <dgm:spPr/>
    </dgm:pt>
    <dgm:pt modelId="{1159D173-B19C-F345-A634-7A48068F1648}" type="pres">
      <dgm:prSet presAssocID="{71DFC07D-0A31-477F-A427-D61521C33BF7}" presName="horz1" presStyleCnt="0"/>
      <dgm:spPr/>
    </dgm:pt>
    <dgm:pt modelId="{4B1E9575-AB97-7D4A-9DB4-473693B5A0DF}" type="pres">
      <dgm:prSet presAssocID="{71DFC07D-0A31-477F-A427-D61521C33BF7}" presName="tx1" presStyleLbl="revTx" presStyleIdx="3" presStyleCnt="5"/>
      <dgm:spPr/>
    </dgm:pt>
    <dgm:pt modelId="{276D48B2-E91C-8F4D-B08C-892BB2B279C5}" type="pres">
      <dgm:prSet presAssocID="{71DFC07D-0A31-477F-A427-D61521C33BF7}" presName="vert1" presStyleCnt="0"/>
      <dgm:spPr/>
    </dgm:pt>
    <dgm:pt modelId="{F6C633E8-30D7-8F49-B3B4-BBC7BBA49D0D}" type="pres">
      <dgm:prSet presAssocID="{35595705-26FE-4F5E-9AEF-2FC6E1B44890}" presName="thickLine" presStyleLbl="alignNode1" presStyleIdx="4" presStyleCnt="5"/>
      <dgm:spPr/>
    </dgm:pt>
    <dgm:pt modelId="{ACCCBC08-F85E-8B41-9578-0CCAD293223A}" type="pres">
      <dgm:prSet presAssocID="{35595705-26FE-4F5E-9AEF-2FC6E1B44890}" presName="horz1" presStyleCnt="0"/>
      <dgm:spPr/>
    </dgm:pt>
    <dgm:pt modelId="{B83DF629-6760-684B-8A0D-2594972CF46D}" type="pres">
      <dgm:prSet presAssocID="{35595705-26FE-4F5E-9AEF-2FC6E1B44890}" presName="tx1" presStyleLbl="revTx" presStyleIdx="4" presStyleCnt="5"/>
      <dgm:spPr/>
    </dgm:pt>
    <dgm:pt modelId="{23FDD726-2850-8F47-B5DE-9C4C8A5F0007}" type="pres">
      <dgm:prSet presAssocID="{35595705-26FE-4F5E-9AEF-2FC6E1B44890}" presName="vert1" presStyleCnt="0"/>
      <dgm:spPr/>
    </dgm:pt>
  </dgm:ptLst>
  <dgm:cxnLst>
    <dgm:cxn modelId="{28901B02-9A61-214F-9A09-95212D96719F}" type="presOf" srcId="{62508606-4B4C-4CAC-B2D7-4122076F3586}" destId="{2A65A3E8-F195-D649-8A2D-45F342AFC28E}" srcOrd="0" destOrd="0" presId="urn:microsoft.com/office/officeart/2008/layout/LinedList"/>
    <dgm:cxn modelId="{4BF63A0C-C2F0-43BE-8203-F621BDF1C47F}" srcId="{16DE47E7-E2C0-4215-987F-1AF0B36CA53B}" destId="{D7E0D70F-D625-4457-8844-E1827FEC28AA}" srcOrd="1" destOrd="0" parTransId="{04BE4105-086B-482F-BA66-67E5F585BA31}" sibTransId="{09365D4E-1FCB-4BA8-AEE9-53B236C80C42}"/>
    <dgm:cxn modelId="{6F486124-F94C-A24B-8E76-6887C321E0BB}" type="presOf" srcId="{16DE47E7-E2C0-4215-987F-1AF0B36CA53B}" destId="{E5E90651-E0B2-B74A-908E-5FED6D241F5C}" srcOrd="0" destOrd="0" presId="urn:microsoft.com/office/officeart/2008/layout/LinedList"/>
    <dgm:cxn modelId="{1F7E1E38-70CC-174E-B674-A15C14E8ABD6}" type="presOf" srcId="{3EBB4F1A-AA01-4829-A16C-4D21EF40F8F2}" destId="{0709B31F-7A46-4A48-A2F9-9615127833B4}" srcOrd="0" destOrd="0" presId="urn:microsoft.com/office/officeart/2008/layout/LinedList"/>
    <dgm:cxn modelId="{117C6244-A0DC-4FFB-AB01-D753CA1BA4B7}" srcId="{16DE47E7-E2C0-4215-987F-1AF0B36CA53B}" destId="{62508606-4B4C-4CAC-B2D7-4122076F3586}" srcOrd="2" destOrd="0" parTransId="{525BD634-1F33-4245-9D21-FE0207E391E3}" sibTransId="{54EC1C11-60EF-49C4-9059-1F021C025947}"/>
    <dgm:cxn modelId="{12D928A9-5D11-C14D-8428-7F1E534A504E}" type="presOf" srcId="{71DFC07D-0A31-477F-A427-D61521C33BF7}" destId="{4B1E9575-AB97-7D4A-9DB4-473693B5A0DF}" srcOrd="0" destOrd="0" presId="urn:microsoft.com/office/officeart/2008/layout/LinedList"/>
    <dgm:cxn modelId="{69CC98B1-96E0-4F3B-9BCD-C0373BB4F193}" srcId="{16DE47E7-E2C0-4215-987F-1AF0B36CA53B}" destId="{35595705-26FE-4F5E-9AEF-2FC6E1B44890}" srcOrd="4" destOrd="0" parTransId="{78EE5FC5-0920-44ED-AB3A-A1627A9F07DB}" sibTransId="{A6622A41-7040-4EA4-B087-0A6A747989E2}"/>
    <dgm:cxn modelId="{1BD170BA-2CAC-D443-A923-E09C57B36B79}" type="presOf" srcId="{D7E0D70F-D625-4457-8844-E1827FEC28AA}" destId="{F1BD03C3-59A4-5647-B72E-AF69435D897C}" srcOrd="0" destOrd="0" presId="urn:microsoft.com/office/officeart/2008/layout/LinedList"/>
    <dgm:cxn modelId="{008CE2C5-E534-9A4A-9AA1-BDBF3EF1B167}" type="presOf" srcId="{35595705-26FE-4F5E-9AEF-2FC6E1B44890}" destId="{B83DF629-6760-684B-8A0D-2594972CF46D}" srcOrd="0" destOrd="0" presId="urn:microsoft.com/office/officeart/2008/layout/LinedList"/>
    <dgm:cxn modelId="{A8BE41E3-734A-46EC-A3A3-A3805A0FE953}" srcId="{16DE47E7-E2C0-4215-987F-1AF0B36CA53B}" destId="{71DFC07D-0A31-477F-A427-D61521C33BF7}" srcOrd="3" destOrd="0" parTransId="{3EBC7CD7-D22E-4D69-9714-E5D32F7DA228}" sibTransId="{E65ACEF3-7A81-4BEA-86D5-FABA4A2E2ED4}"/>
    <dgm:cxn modelId="{CB0F62F5-39EE-4413-8999-ACA98F0DFE77}" srcId="{16DE47E7-E2C0-4215-987F-1AF0B36CA53B}" destId="{3EBB4F1A-AA01-4829-A16C-4D21EF40F8F2}" srcOrd="0" destOrd="0" parTransId="{4372DC0F-DC68-4CF8-A845-F674EE947F54}" sibTransId="{34058400-0D14-4A4C-8C2A-0AF32ADCE4A7}"/>
    <dgm:cxn modelId="{D3DE9975-856D-6B4D-B79C-C7BF93F5BD2D}" type="presParOf" srcId="{E5E90651-E0B2-B74A-908E-5FED6D241F5C}" destId="{94B8E65A-D3D1-CC46-9BF5-FA6294BCF243}" srcOrd="0" destOrd="0" presId="urn:microsoft.com/office/officeart/2008/layout/LinedList"/>
    <dgm:cxn modelId="{5369DB73-D139-E144-9C32-A62E1C432F2A}" type="presParOf" srcId="{E5E90651-E0B2-B74A-908E-5FED6D241F5C}" destId="{81652580-3AA5-6046-8265-612049381BEE}" srcOrd="1" destOrd="0" presId="urn:microsoft.com/office/officeart/2008/layout/LinedList"/>
    <dgm:cxn modelId="{C22EE247-5F6A-C144-B722-C9B67AD0FBF7}" type="presParOf" srcId="{81652580-3AA5-6046-8265-612049381BEE}" destId="{0709B31F-7A46-4A48-A2F9-9615127833B4}" srcOrd="0" destOrd="0" presId="urn:microsoft.com/office/officeart/2008/layout/LinedList"/>
    <dgm:cxn modelId="{3D066FE2-9899-0E4A-8E96-441EB7389934}" type="presParOf" srcId="{81652580-3AA5-6046-8265-612049381BEE}" destId="{720E3B5C-012B-294C-90C8-95578E22DBB9}" srcOrd="1" destOrd="0" presId="urn:microsoft.com/office/officeart/2008/layout/LinedList"/>
    <dgm:cxn modelId="{FD4D16A7-8E2D-4A42-A017-73A8EE9E67A5}" type="presParOf" srcId="{E5E90651-E0B2-B74A-908E-5FED6D241F5C}" destId="{581C75FE-826D-2243-BE1C-34F0C1AE5CFF}" srcOrd="2" destOrd="0" presId="urn:microsoft.com/office/officeart/2008/layout/LinedList"/>
    <dgm:cxn modelId="{DE144FDB-DB08-024D-A05E-CBDCA97B61A1}" type="presParOf" srcId="{E5E90651-E0B2-B74A-908E-5FED6D241F5C}" destId="{1C570848-16CD-204D-9A8F-AD6EE1A4ACA8}" srcOrd="3" destOrd="0" presId="urn:microsoft.com/office/officeart/2008/layout/LinedList"/>
    <dgm:cxn modelId="{8EDE9CA0-2BC4-C145-BE3A-901F8CA6D12F}" type="presParOf" srcId="{1C570848-16CD-204D-9A8F-AD6EE1A4ACA8}" destId="{F1BD03C3-59A4-5647-B72E-AF69435D897C}" srcOrd="0" destOrd="0" presId="urn:microsoft.com/office/officeart/2008/layout/LinedList"/>
    <dgm:cxn modelId="{C6E245DD-3AEF-1144-86D2-88E790D65EDF}" type="presParOf" srcId="{1C570848-16CD-204D-9A8F-AD6EE1A4ACA8}" destId="{E6F4031D-1D44-644F-8DAB-92D846755D20}" srcOrd="1" destOrd="0" presId="urn:microsoft.com/office/officeart/2008/layout/LinedList"/>
    <dgm:cxn modelId="{E789AFC2-2A5E-054B-985B-0A32DB3ED968}" type="presParOf" srcId="{E5E90651-E0B2-B74A-908E-5FED6D241F5C}" destId="{E6FE8305-8405-374A-A24D-BC07E99FD505}" srcOrd="4" destOrd="0" presId="urn:microsoft.com/office/officeart/2008/layout/LinedList"/>
    <dgm:cxn modelId="{0E82D4E8-C950-4C4D-9536-03CD75FA401E}" type="presParOf" srcId="{E5E90651-E0B2-B74A-908E-5FED6D241F5C}" destId="{4E9660AB-6412-864B-9BC2-11F6AB0F4F03}" srcOrd="5" destOrd="0" presId="urn:microsoft.com/office/officeart/2008/layout/LinedList"/>
    <dgm:cxn modelId="{4FEE8F5D-C94C-F148-985A-78C417E7B988}" type="presParOf" srcId="{4E9660AB-6412-864B-9BC2-11F6AB0F4F03}" destId="{2A65A3E8-F195-D649-8A2D-45F342AFC28E}" srcOrd="0" destOrd="0" presId="urn:microsoft.com/office/officeart/2008/layout/LinedList"/>
    <dgm:cxn modelId="{31FF66C4-2D70-3643-A40D-B208B1A3D9E3}" type="presParOf" srcId="{4E9660AB-6412-864B-9BC2-11F6AB0F4F03}" destId="{2441A4BD-8059-6444-9F80-5DA8A8EA4113}" srcOrd="1" destOrd="0" presId="urn:microsoft.com/office/officeart/2008/layout/LinedList"/>
    <dgm:cxn modelId="{B84070A4-EC8E-B747-BF52-7F7B7A2DFCCF}" type="presParOf" srcId="{E5E90651-E0B2-B74A-908E-5FED6D241F5C}" destId="{E0CF81C9-1112-EF46-B539-AF61F219475D}" srcOrd="6" destOrd="0" presId="urn:microsoft.com/office/officeart/2008/layout/LinedList"/>
    <dgm:cxn modelId="{34902EDF-06D6-5C46-8BF4-2BD869C1AEB8}" type="presParOf" srcId="{E5E90651-E0B2-B74A-908E-5FED6D241F5C}" destId="{1159D173-B19C-F345-A634-7A48068F1648}" srcOrd="7" destOrd="0" presId="urn:microsoft.com/office/officeart/2008/layout/LinedList"/>
    <dgm:cxn modelId="{C2E264EB-71F5-3642-8F96-7C2FF294D2A1}" type="presParOf" srcId="{1159D173-B19C-F345-A634-7A48068F1648}" destId="{4B1E9575-AB97-7D4A-9DB4-473693B5A0DF}" srcOrd="0" destOrd="0" presId="urn:microsoft.com/office/officeart/2008/layout/LinedList"/>
    <dgm:cxn modelId="{A5981AE8-CC29-6846-A75F-D05C04C72790}" type="presParOf" srcId="{1159D173-B19C-F345-A634-7A48068F1648}" destId="{276D48B2-E91C-8F4D-B08C-892BB2B279C5}" srcOrd="1" destOrd="0" presId="urn:microsoft.com/office/officeart/2008/layout/LinedList"/>
    <dgm:cxn modelId="{F847EC75-37DC-4B4B-92DD-1AA16DDF0B2B}" type="presParOf" srcId="{E5E90651-E0B2-B74A-908E-5FED6D241F5C}" destId="{F6C633E8-30D7-8F49-B3B4-BBC7BBA49D0D}" srcOrd="8" destOrd="0" presId="urn:microsoft.com/office/officeart/2008/layout/LinedList"/>
    <dgm:cxn modelId="{2338D10B-4899-6741-ABD0-A6241A5FDB36}" type="presParOf" srcId="{E5E90651-E0B2-B74A-908E-5FED6D241F5C}" destId="{ACCCBC08-F85E-8B41-9578-0CCAD293223A}" srcOrd="9" destOrd="0" presId="urn:microsoft.com/office/officeart/2008/layout/LinedList"/>
    <dgm:cxn modelId="{ABB98997-6702-2C4A-BB63-EC78B8809D2D}" type="presParOf" srcId="{ACCCBC08-F85E-8B41-9578-0CCAD293223A}" destId="{B83DF629-6760-684B-8A0D-2594972CF46D}" srcOrd="0" destOrd="0" presId="urn:microsoft.com/office/officeart/2008/layout/LinedList"/>
    <dgm:cxn modelId="{5B694DDC-DC68-704C-9EF2-A41C1D44A179}" type="presParOf" srcId="{ACCCBC08-F85E-8B41-9578-0CCAD293223A}" destId="{23FDD726-2850-8F47-B5DE-9C4C8A5F000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CFC3DD2-514B-4605-99C8-7B90C97356C7}"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AC75504C-5CF6-4F7A-9E65-E5DE1A3AAF69}">
      <dgm:prSet/>
      <dgm:spPr/>
      <dgm:t>
        <a:bodyPr/>
        <a:lstStyle/>
        <a:p>
          <a:r>
            <a:rPr lang="en-US" dirty="0" err="1"/>
            <a:t>Edad</a:t>
          </a:r>
          <a:r>
            <a:rPr lang="en-US" dirty="0"/>
            <a:t> (age):  El </a:t>
          </a:r>
          <a:r>
            <a:rPr lang="en-US" dirty="0" err="1"/>
            <a:t>gráfico</a:t>
          </a:r>
          <a:r>
            <a:rPr lang="en-US" dirty="0"/>
            <a:t> </a:t>
          </a:r>
          <a:r>
            <a:rPr lang="en-US" dirty="0" err="1"/>
            <a:t>muestra</a:t>
          </a:r>
          <a:r>
            <a:rPr lang="en-US" dirty="0"/>
            <a:t> </a:t>
          </a:r>
          <a:r>
            <a:rPr lang="en-US" dirty="0" err="1"/>
            <a:t>claramente</a:t>
          </a:r>
          <a:r>
            <a:rPr lang="en-US" dirty="0"/>
            <a:t> que la </a:t>
          </a:r>
          <a:r>
            <a:rPr lang="en-US" dirty="0" err="1"/>
            <a:t>incidencia</a:t>
          </a:r>
          <a:r>
            <a:rPr lang="en-US" dirty="0"/>
            <a:t> de </a:t>
          </a:r>
          <a:r>
            <a:rPr lang="en-US" dirty="0" err="1"/>
            <a:t>accidentes</a:t>
          </a:r>
          <a:r>
            <a:rPr lang="en-US" dirty="0"/>
            <a:t> </a:t>
          </a:r>
          <a:r>
            <a:rPr lang="en-US" dirty="0" err="1"/>
            <a:t>cerebrovasculares</a:t>
          </a:r>
          <a:r>
            <a:rPr lang="en-US" dirty="0"/>
            <a:t> es </a:t>
          </a:r>
          <a:r>
            <a:rPr lang="en-US" dirty="0" err="1"/>
            <a:t>mucho</a:t>
          </a:r>
          <a:r>
            <a:rPr lang="en-US" dirty="0"/>
            <a:t> </a:t>
          </a:r>
          <a:r>
            <a:rPr lang="en-US" dirty="0" err="1"/>
            <a:t>más</a:t>
          </a:r>
          <a:r>
            <a:rPr lang="en-US" dirty="0"/>
            <a:t> </a:t>
          </a:r>
          <a:r>
            <a:rPr lang="en-US" dirty="0" err="1"/>
            <a:t>alta</a:t>
          </a:r>
          <a:r>
            <a:rPr lang="en-US" dirty="0"/>
            <a:t> </a:t>
          </a:r>
          <a:r>
            <a:rPr lang="en-US" dirty="0" err="1"/>
            <a:t>en</a:t>
          </a:r>
          <a:r>
            <a:rPr lang="en-US" dirty="0"/>
            <a:t> personas </a:t>
          </a:r>
          <a:r>
            <a:rPr lang="en-US" dirty="0" err="1"/>
            <a:t>mayores</a:t>
          </a:r>
          <a:r>
            <a:rPr lang="en-US" dirty="0"/>
            <a:t>. La </a:t>
          </a:r>
          <a:r>
            <a:rPr lang="en-US" dirty="0" err="1"/>
            <a:t>densidad</a:t>
          </a:r>
          <a:r>
            <a:rPr lang="en-US" dirty="0"/>
            <a:t> de personas sin </a:t>
          </a:r>
          <a:r>
            <a:rPr lang="en-US" dirty="0" err="1"/>
            <a:t>accidentes</a:t>
          </a:r>
          <a:r>
            <a:rPr lang="en-US" dirty="0"/>
            <a:t> </a:t>
          </a:r>
          <a:r>
            <a:rPr lang="en-US" dirty="0" err="1"/>
            <a:t>cerebrovasculares</a:t>
          </a:r>
          <a:r>
            <a:rPr lang="en-US" dirty="0"/>
            <a:t> es </a:t>
          </a:r>
          <a:r>
            <a:rPr lang="en-US" dirty="0" err="1"/>
            <a:t>bastante</a:t>
          </a:r>
          <a:r>
            <a:rPr lang="en-US" dirty="0"/>
            <a:t> </a:t>
          </a:r>
          <a:r>
            <a:rPr lang="en-US" dirty="0" err="1"/>
            <a:t>alta</a:t>
          </a:r>
          <a:r>
            <a:rPr lang="en-US" dirty="0"/>
            <a:t> </a:t>
          </a:r>
          <a:r>
            <a:rPr lang="en-US" dirty="0" err="1"/>
            <a:t>en</a:t>
          </a:r>
          <a:r>
            <a:rPr lang="en-US" dirty="0"/>
            <a:t> las </a:t>
          </a:r>
          <a:r>
            <a:rPr lang="en-US" dirty="0" err="1"/>
            <a:t>edades</a:t>
          </a:r>
          <a:r>
            <a:rPr lang="en-US" dirty="0"/>
            <a:t> </a:t>
          </a:r>
          <a:r>
            <a:rPr lang="en-US" dirty="0" err="1"/>
            <a:t>más</a:t>
          </a:r>
          <a:r>
            <a:rPr lang="en-US" dirty="0"/>
            <a:t> </a:t>
          </a:r>
          <a:r>
            <a:rPr lang="en-US" dirty="0" err="1"/>
            <a:t>jóvenes</a:t>
          </a:r>
          <a:r>
            <a:rPr lang="en-US" dirty="0"/>
            <a:t> y </a:t>
          </a:r>
          <a:r>
            <a:rPr lang="en-US" dirty="0" err="1"/>
            <a:t>disminuye</a:t>
          </a:r>
          <a:r>
            <a:rPr lang="en-US" dirty="0"/>
            <a:t> a </a:t>
          </a:r>
          <a:r>
            <a:rPr lang="en-US" dirty="0" err="1"/>
            <a:t>medida</a:t>
          </a:r>
          <a:r>
            <a:rPr lang="en-US" dirty="0"/>
            <a:t> que </a:t>
          </a:r>
          <a:r>
            <a:rPr lang="en-US" dirty="0" err="1"/>
            <a:t>aumenta</a:t>
          </a:r>
          <a:r>
            <a:rPr lang="en-US" dirty="0"/>
            <a:t> la </a:t>
          </a:r>
          <a:r>
            <a:rPr lang="en-US" dirty="0" err="1"/>
            <a:t>edad</a:t>
          </a:r>
          <a:r>
            <a:rPr lang="en-US" dirty="0"/>
            <a:t>.</a:t>
          </a:r>
        </a:p>
      </dgm:t>
    </dgm:pt>
    <dgm:pt modelId="{F27226C6-2AC0-4A68-BD37-61458CEBAE1A}" type="parTrans" cxnId="{0984CD1E-2644-413F-8999-07827826466F}">
      <dgm:prSet/>
      <dgm:spPr/>
      <dgm:t>
        <a:bodyPr/>
        <a:lstStyle/>
        <a:p>
          <a:endParaRPr lang="en-US"/>
        </a:p>
      </dgm:t>
    </dgm:pt>
    <dgm:pt modelId="{BE554C72-DB3D-41B1-9CA4-BC3D5727DDDF}" type="sibTrans" cxnId="{0984CD1E-2644-413F-8999-07827826466F}">
      <dgm:prSet/>
      <dgm:spPr/>
      <dgm:t>
        <a:bodyPr/>
        <a:lstStyle/>
        <a:p>
          <a:endParaRPr lang="en-US"/>
        </a:p>
      </dgm:t>
    </dgm:pt>
    <dgm:pt modelId="{18B8B68E-7199-488C-8DA8-D05A5967A09E}">
      <dgm:prSet/>
      <dgm:spPr/>
      <dgm:t>
        <a:bodyPr/>
        <a:lstStyle/>
        <a:p>
          <a:r>
            <a:rPr lang="en-US"/>
            <a:t>Nivel Promedio de Glucosa (avg_glucose_level) Hay dos picos notables para las personas con accidentes cerebrovasculares, uno en niveles bajos de glucosa y otro en niveles más altos. Esto podría sugerir que tanto niveles bajos como altos de glucosa podrían estar relacionados con un mayor riesgo de accidente cerebrovascular. La mayoría de las personas sin accidentes cerebrovasculares tienen un nivel de glucosa en un rango más “normal”.</a:t>
          </a:r>
        </a:p>
      </dgm:t>
    </dgm:pt>
    <dgm:pt modelId="{1566D69C-F2CB-41F6-B8ED-67451AF31ED4}" type="parTrans" cxnId="{DD74C3B0-773C-4AA7-ACE9-F614199EB1BD}">
      <dgm:prSet/>
      <dgm:spPr/>
      <dgm:t>
        <a:bodyPr/>
        <a:lstStyle/>
        <a:p>
          <a:endParaRPr lang="en-US"/>
        </a:p>
      </dgm:t>
    </dgm:pt>
    <dgm:pt modelId="{BEF25CF3-0D96-47A0-BED5-A5DBA2D6A973}" type="sibTrans" cxnId="{DD74C3B0-773C-4AA7-ACE9-F614199EB1BD}">
      <dgm:prSet/>
      <dgm:spPr/>
      <dgm:t>
        <a:bodyPr/>
        <a:lstStyle/>
        <a:p>
          <a:endParaRPr lang="en-US"/>
        </a:p>
      </dgm:t>
    </dgm:pt>
    <dgm:pt modelId="{1C3753FD-06BE-4241-80E8-C25020FAF6BA}">
      <dgm:prSet/>
      <dgm:spPr/>
      <dgm:t>
        <a:bodyPr/>
        <a:lstStyle/>
        <a:p>
          <a:r>
            <a:rPr lang="en-US"/>
            <a:t>Índice de Masa Corporal (bmi) Para el índice de masa corporal, no se observa una diferencia significativa en la densidad entre las personas con y sin accidentes cerebrovasculares. Sin embargo, hay una ligera acumulación en el extremo más bajo del índice de masa corporal para las personas con accidentes cerebrovasculares.</a:t>
          </a:r>
        </a:p>
      </dgm:t>
    </dgm:pt>
    <dgm:pt modelId="{9928338D-19AE-4965-A76F-F1BF35742F12}" type="parTrans" cxnId="{8B51D5D1-B1B9-4067-AF49-E82F90943809}">
      <dgm:prSet/>
      <dgm:spPr/>
      <dgm:t>
        <a:bodyPr/>
        <a:lstStyle/>
        <a:p>
          <a:endParaRPr lang="en-US"/>
        </a:p>
      </dgm:t>
    </dgm:pt>
    <dgm:pt modelId="{16953308-D7B9-42EC-96F1-8AFF5E52CC59}" type="sibTrans" cxnId="{8B51D5D1-B1B9-4067-AF49-E82F90943809}">
      <dgm:prSet/>
      <dgm:spPr/>
      <dgm:t>
        <a:bodyPr/>
        <a:lstStyle/>
        <a:p>
          <a:endParaRPr lang="en-US"/>
        </a:p>
      </dgm:t>
    </dgm:pt>
    <dgm:pt modelId="{AF146356-763C-A649-9B15-794BD65FC928}" type="pres">
      <dgm:prSet presAssocID="{ECFC3DD2-514B-4605-99C8-7B90C97356C7}" presName="vert0" presStyleCnt="0">
        <dgm:presLayoutVars>
          <dgm:dir/>
          <dgm:animOne val="branch"/>
          <dgm:animLvl val="lvl"/>
        </dgm:presLayoutVars>
      </dgm:prSet>
      <dgm:spPr/>
    </dgm:pt>
    <dgm:pt modelId="{7AE841ED-85D9-8F46-8061-6181DFC2CE0D}" type="pres">
      <dgm:prSet presAssocID="{AC75504C-5CF6-4F7A-9E65-E5DE1A3AAF69}" presName="thickLine" presStyleLbl="alignNode1" presStyleIdx="0" presStyleCnt="3"/>
      <dgm:spPr/>
    </dgm:pt>
    <dgm:pt modelId="{E79833FD-3058-364D-B8CF-A060C036D34C}" type="pres">
      <dgm:prSet presAssocID="{AC75504C-5CF6-4F7A-9E65-E5DE1A3AAF69}" presName="horz1" presStyleCnt="0"/>
      <dgm:spPr/>
    </dgm:pt>
    <dgm:pt modelId="{FC645A9A-2C59-8148-956A-91C6BF67D834}" type="pres">
      <dgm:prSet presAssocID="{AC75504C-5CF6-4F7A-9E65-E5DE1A3AAF69}" presName="tx1" presStyleLbl="revTx" presStyleIdx="0" presStyleCnt="3"/>
      <dgm:spPr/>
    </dgm:pt>
    <dgm:pt modelId="{FB47C865-17FE-D247-A226-A8893DB44A4F}" type="pres">
      <dgm:prSet presAssocID="{AC75504C-5CF6-4F7A-9E65-E5DE1A3AAF69}" presName="vert1" presStyleCnt="0"/>
      <dgm:spPr/>
    </dgm:pt>
    <dgm:pt modelId="{ED122144-F020-454A-AEB9-5EA1C2A5726F}" type="pres">
      <dgm:prSet presAssocID="{18B8B68E-7199-488C-8DA8-D05A5967A09E}" presName="thickLine" presStyleLbl="alignNode1" presStyleIdx="1" presStyleCnt="3"/>
      <dgm:spPr/>
    </dgm:pt>
    <dgm:pt modelId="{D4EAC3A9-DDBE-B644-B5EE-CAF71CA09336}" type="pres">
      <dgm:prSet presAssocID="{18B8B68E-7199-488C-8DA8-D05A5967A09E}" presName="horz1" presStyleCnt="0"/>
      <dgm:spPr/>
    </dgm:pt>
    <dgm:pt modelId="{FE28538A-1D84-9647-A85C-B69F1D640518}" type="pres">
      <dgm:prSet presAssocID="{18B8B68E-7199-488C-8DA8-D05A5967A09E}" presName="tx1" presStyleLbl="revTx" presStyleIdx="1" presStyleCnt="3"/>
      <dgm:spPr/>
    </dgm:pt>
    <dgm:pt modelId="{6FDDD904-EE43-3B4E-A622-CF3C1D202FB3}" type="pres">
      <dgm:prSet presAssocID="{18B8B68E-7199-488C-8DA8-D05A5967A09E}" presName="vert1" presStyleCnt="0"/>
      <dgm:spPr/>
    </dgm:pt>
    <dgm:pt modelId="{DEA602D7-7253-744B-B8B3-CFE9599E5849}" type="pres">
      <dgm:prSet presAssocID="{1C3753FD-06BE-4241-80E8-C25020FAF6BA}" presName="thickLine" presStyleLbl="alignNode1" presStyleIdx="2" presStyleCnt="3"/>
      <dgm:spPr/>
    </dgm:pt>
    <dgm:pt modelId="{A4CBE910-C913-1046-9781-1424F10C5478}" type="pres">
      <dgm:prSet presAssocID="{1C3753FD-06BE-4241-80E8-C25020FAF6BA}" presName="horz1" presStyleCnt="0"/>
      <dgm:spPr/>
    </dgm:pt>
    <dgm:pt modelId="{36D4B769-2A2C-7342-8946-5A1EB9F725E4}" type="pres">
      <dgm:prSet presAssocID="{1C3753FD-06BE-4241-80E8-C25020FAF6BA}" presName="tx1" presStyleLbl="revTx" presStyleIdx="2" presStyleCnt="3"/>
      <dgm:spPr/>
    </dgm:pt>
    <dgm:pt modelId="{2D83F114-1BB8-F943-AB89-75329F2F3907}" type="pres">
      <dgm:prSet presAssocID="{1C3753FD-06BE-4241-80E8-C25020FAF6BA}" presName="vert1" presStyleCnt="0"/>
      <dgm:spPr/>
    </dgm:pt>
  </dgm:ptLst>
  <dgm:cxnLst>
    <dgm:cxn modelId="{878D6E01-DF8D-B344-B0C2-349BA36DEF2F}" type="presOf" srcId="{18B8B68E-7199-488C-8DA8-D05A5967A09E}" destId="{FE28538A-1D84-9647-A85C-B69F1D640518}" srcOrd="0" destOrd="0" presId="urn:microsoft.com/office/officeart/2008/layout/LinedList"/>
    <dgm:cxn modelId="{0984CD1E-2644-413F-8999-07827826466F}" srcId="{ECFC3DD2-514B-4605-99C8-7B90C97356C7}" destId="{AC75504C-5CF6-4F7A-9E65-E5DE1A3AAF69}" srcOrd="0" destOrd="0" parTransId="{F27226C6-2AC0-4A68-BD37-61458CEBAE1A}" sibTransId="{BE554C72-DB3D-41B1-9CA4-BC3D5727DDDF}"/>
    <dgm:cxn modelId="{E0CFAF37-A46A-924F-867E-53F073654FC9}" type="presOf" srcId="{AC75504C-5CF6-4F7A-9E65-E5DE1A3AAF69}" destId="{FC645A9A-2C59-8148-956A-91C6BF67D834}" srcOrd="0" destOrd="0" presId="urn:microsoft.com/office/officeart/2008/layout/LinedList"/>
    <dgm:cxn modelId="{DD74C3B0-773C-4AA7-ACE9-F614199EB1BD}" srcId="{ECFC3DD2-514B-4605-99C8-7B90C97356C7}" destId="{18B8B68E-7199-488C-8DA8-D05A5967A09E}" srcOrd="1" destOrd="0" parTransId="{1566D69C-F2CB-41F6-B8ED-67451AF31ED4}" sibTransId="{BEF25CF3-0D96-47A0-BED5-A5DBA2D6A973}"/>
    <dgm:cxn modelId="{8B51D5D1-B1B9-4067-AF49-E82F90943809}" srcId="{ECFC3DD2-514B-4605-99C8-7B90C97356C7}" destId="{1C3753FD-06BE-4241-80E8-C25020FAF6BA}" srcOrd="2" destOrd="0" parTransId="{9928338D-19AE-4965-A76F-F1BF35742F12}" sibTransId="{16953308-D7B9-42EC-96F1-8AFF5E52CC59}"/>
    <dgm:cxn modelId="{73A722D9-132E-C04B-8A38-4E524B999124}" type="presOf" srcId="{1C3753FD-06BE-4241-80E8-C25020FAF6BA}" destId="{36D4B769-2A2C-7342-8946-5A1EB9F725E4}" srcOrd="0" destOrd="0" presId="urn:microsoft.com/office/officeart/2008/layout/LinedList"/>
    <dgm:cxn modelId="{D6B7E4F0-A59C-4A40-B11E-EE56200A5832}" type="presOf" srcId="{ECFC3DD2-514B-4605-99C8-7B90C97356C7}" destId="{AF146356-763C-A649-9B15-794BD65FC928}" srcOrd="0" destOrd="0" presId="urn:microsoft.com/office/officeart/2008/layout/LinedList"/>
    <dgm:cxn modelId="{84AAE80E-C01B-7448-AB65-CF7739E378ED}" type="presParOf" srcId="{AF146356-763C-A649-9B15-794BD65FC928}" destId="{7AE841ED-85D9-8F46-8061-6181DFC2CE0D}" srcOrd="0" destOrd="0" presId="urn:microsoft.com/office/officeart/2008/layout/LinedList"/>
    <dgm:cxn modelId="{76717363-089F-9446-8E72-D6F40348F232}" type="presParOf" srcId="{AF146356-763C-A649-9B15-794BD65FC928}" destId="{E79833FD-3058-364D-B8CF-A060C036D34C}" srcOrd="1" destOrd="0" presId="urn:microsoft.com/office/officeart/2008/layout/LinedList"/>
    <dgm:cxn modelId="{61A55A4C-3B9D-994B-AB2E-742933B8591B}" type="presParOf" srcId="{E79833FD-3058-364D-B8CF-A060C036D34C}" destId="{FC645A9A-2C59-8148-956A-91C6BF67D834}" srcOrd="0" destOrd="0" presId="urn:microsoft.com/office/officeart/2008/layout/LinedList"/>
    <dgm:cxn modelId="{D30CE560-AD91-F24D-A77D-E0DB00A758EC}" type="presParOf" srcId="{E79833FD-3058-364D-B8CF-A060C036D34C}" destId="{FB47C865-17FE-D247-A226-A8893DB44A4F}" srcOrd="1" destOrd="0" presId="urn:microsoft.com/office/officeart/2008/layout/LinedList"/>
    <dgm:cxn modelId="{DF4D9901-FBE4-C44B-97A7-6712B28E153F}" type="presParOf" srcId="{AF146356-763C-A649-9B15-794BD65FC928}" destId="{ED122144-F020-454A-AEB9-5EA1C2A5726F}" srcOrd="2" destOrd="0" presId="urn:microsoft.com/office/officeart/2008/layout/LinedList"/>
    <dgm:cxn modelId="{4CABD435-2B09-994F-A2B5-AA79321AD906}" type="presParOf" srcId="{AF146356-763C-A649-9B15-794BD65FC928}" destId="{D4EAC3A9-DDBE-B644-B5EE-CAF71CA09336}" srcOrd="3" destOrd="0" presId="urn:microsoft.com/office/officeart/2008/layout/LinedList"/>
    <dgm:cxn modelId="{B52D381C-52EF-A84B-B532-AFCA69EAC732}" type="presParOf" srcId="{D4EAC3A9-DDBE-B644-B5EE-CAF71CA09336}" destId="{FE28538A-1D84-9647-A85C-B69F1D640518}" srcOrd="0" destOrd="0" presId="urn:microsoft.com/office/officeart/2008/layout/LinedList"/>
    <dgm:cxn modelId="{6A25CA87-F76E-AC49-A944-0A9A677BACCA}" type="presParOf" srcId="{D4EAC3A9-DDBE-B644-B5EE-CAF71CA09336}" destId="{6FDDD904-EE43-3B4E-A622-CF3C1D202FB3}" srcOrd="1" destOrd="0" presId="urn:microsoft.com/office/officeart/2008/layout/LinedList"/>
    <dgm:cxn modelId="{DC5B1B9A-DBAD-1345-81E7-CFB02B6DE58D}" type="presParOf" srcId="{AF146356-763C-A649-9B15-794BD65FC928}" destId="{DEA602D7-7253-744B-B8B3-CFE9599E5849}" srcOrd="4" destOrd="0" presId="urn:microsoft.com/office/officeart/2008/layout/LinedList"/>
    <dgm:cxn modelId="{6AE36CAF-566E-5F4A-B54B-B0EE3B1D2F05}" type="presParOf" srcId="{AF146356-763C-A649-9B15-794BD65FC928}" destId="{A4CBE910-C913-1046-9781-1424F10C5478}" srcOrd="5" destOrd="0" presId="urn:microsoft.com/office/officeart/2008/layout/LinedList"/>
    <dgm:cxn modelId="{02ED3995-EABD-B54F-B292-9B8606247B4D}" type="presParOf" srcId="{A4CBE910-C913-1046-9781-1424F10C5478}" destId="{36D4B769-2A2C-7342-8946-5A1EB9F725E4}" srcOrd="0" destOrd="0" presId="urn:microsoft.com/office/officeart/2008/layout/LinedList"/>
    <dgm:cxn modelId="{33A83E9B-63DC-4148-87E8-E780C02455D7}" type="presParOf" srcId="{A4CBE910-C913-1046-9781-1424F10C5478}" destId="{2D83F114-1BB8-F943-AB89-75329F2F390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C6C337D-6F48-4323-8A7E-073069528C4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8DF4E75-6D70-4756-9C6A-B5C5B753D170}">
      <dgm:prSet/>
      <dgm:spPr/>
      <dgm:t>
        <a:bodyPr/>
        <a:lstStyle/>
        <a:p>
          <a:r>
            <a:rPr lang="en-US"/>
            <a:t>Hipertensión: Una mayoría significativa de las personas en el dataset no tiene hipertensión. Sin embargo, sería relevante explorar si la presencia de hipertensión está correlacionada con un mayor riesgo de accidentes cerebrovasculares.</a:t>
          </a:r>
        </a:p>
      </dgm:t>
    </dgm:pt>
    <dgm:pt modelId="{ECAD1FDC-EF77-43EA-9CC3-73447BB98963}" type="parTrans" cxnId="{FAEAA2F4-3FD7-4E59-B109-49A7CC4DB868}">
      <dgm:prSet/>
      <dgm:spPr/>
      <dgm:t>
        <a:bodyPr/>
        <a:lstStyle/>
        <a:p>
          <a:endParaRPr lang="en-US"/>
        </a:p>
      </dgm:t>
    </dgm:pt>
    <dgm:pt modelId="{1207312D-1DAE-4D61-A8D5-83184DAFFB80}" type="sibTrans" cxnId="{FAEAA2F4-3FD7-4E59-B109-49A7CC4DB868}">
      <dgm:prSet/>
      <dgm:spPr/>
      <dgm:t>
        <a:bodyPr/>
        <a:lstStyle/>
        <a:p>
          <a:endParaRPr lang="en-US"/>
        </a:p>
      </dgm:t>
    </dgm:pt>
    <dgm:pt modelId="{EEC02D06-7B80-45A6-A8E9-69F2E3F01573}">
      <dgm:prSet/>
      <dgm:spPr/>
      <dgm:t>
        <a:bodyPr/>
        <a:lstStyle/>
        <a:p>
          <a:r>
            <a:rPr lang="en-US"/>
            <a:t>Enfermedad Cardíaca: Al igual que con la hipertensión, una gran mayoría de las personas en el dataset no tiene enfermedades cardíacas. Explorar la relación entre enfermedades cardíacas y accidentes cerebrovasculares podría ofrecer insights adicionales.</a:t>
          </a:r>
        </a:p>
      </dgm:t>
    </dgm:pt>
    <dgm:pt modelId="{88AE25BA-BE90-4714-9403-85E03BECA1A2}" type="parTrans" cxnId="{E8D28653-1DBA-4FE0-A7F2-E52B2E039866}">
      <dgm:prSet/>
      <dgm:spPr/>
      <dgm:t>
        <a:bodyPr/>
        <a:lstStyle/>
        <a:p>
          <a:endParaRPr lang="en-US"/>
        </a:p>
      </dgm:t>
    </dgm:pt>
    <dgm:pt modelId="{7F6D726D-D6D2-4B17-BE85-286C54793F18}" type="sibTrans" cxnId="{E8D28653-1DBA-4FE0-A7F2-E52B2E039866}">
      <dgm:prSet/>
      <dgm:spPr/>
      <dgm:t>
        <a:bodyPr/>
        <a:lstStyle/>
        <a:p>
          <a:endParaRPr lang="en-US"/>
        </a:p>
      </dgm:t>
    </dgm:pt>
    <dgm:pt modelId="{14E53FA0-9BA0-4C2B-BD15-5BE006346D77}" type="pres">
      <dgm:prSet presAssocID="{2C6C337D-6F48-4323-8A7E-073069528C46}" presName="root" presStyleCnt="0">
        <dgm:presLayoutVars>
          <dgm:dir/>
          <dgm:resizeHandles val="exact"/>
        </dgm:presLayoutVars>
      </dgm:prSet>
      <dgm:spPr/>
    </dgm:pt>
    <dgm:pt modelId="{F91095EC-FAE6-4F93-A652-7DF174DE48A8}" type="pres">
      <dgm:prSet presAssocID="{F8DF4E75-6D70-4756-9C6A-B5C5B753D170}" presName="compNode" presStyleCnt="0"/>
      <dgm:spPr/>
    </dgm:pt>
    <dgm:pt modelId="{19C96D6A-675C-4F81-95F8-6C17578ED0BA}" type="pres">
      <dgm:prSet presAssocID="{F8DF4E75-6D70-4756-9C6A-B5C5B753D170}" presName="bgRect" presStyleLbl="bgShp" presStyleIdx="0" presStyleCnt="2"/>
      <dgm:spPr/>
    </dgm:pt>
    <dgm:pt modelId="{AC8864AC-EA7C-4489-AC84-8506A8455280}" type="pres">
      <dgm:prSet presAssocID="{F8DF4E75-6D70-4756-9C6A-B5C5B753D17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rt Organ"/>
        </a:ext>
      </dgm:extLst>
    </dgm:pt>
    <dgm:pt modelId="{39B7EC89-9D7A-45F5-812D-7F0FBC70B3B1}" type="pres">
      <dgm:prSet presAssocID="{F8DF4E75-6D70-4756-9C6A-B5C5B753D170}" presName="spaceRect" presStyleCnt="0"/>
      <dgm:spPr/>
    </dgm:pt>
    <dgm:pt modelId="{6C97F40C-7E76-46A3-B512-CE4EC9CF31C3}" type="pres">
      <dgm:prSet presAssocID="{F8DF4E75-6D70-4756-9C6A-B5C5B753D170}" presName="parTx" presStyleLbl="revTx" presStyleIdx="0" presStyleCnt="2">
        <dgm:presLayoutVars>
          <dgm:chMax val="0"/>
          <dgm:chPref val="0"/>
        </dgm:presLayoutVars>
      </dgm:prSet>
      <dgm:spPr/>
    </dgm:pt>
    <dgm:pt modelId="{030EF90D-B423-41F0-AC28-F8489F204859}" type="pres">
      <dgm:prSet presAssocID="{1207312D-1DAE-4D61-A8D5-83184DAFFB80}" presName="sibTrans" presStyleCnt="0"/>
      <dgm:spPr/>
    </dgm:pt>
    <dgm:pt modelId="{E7D7D521-CFF9-40F9-AD5C-A88996CFD92C}" type="pres">
      <dgm:prSet presAssocID="{EEC02D06-7B80-45A6-A8E9-69F2E3F01573}" presName="compNode" presStyleCnt="0"/>
      <dgm:spPr/>
    </dgm:pt>
    <dgm:pt modelId="{A4F56C20-E537-4665-80F6-80242EAFB6B6}" type="pres">
      <dgm:prSet presAssocID="{EEC02D06-7B80-45A6-A8E9-69F2E3F01573}" presName="bgRect" presStyleLbl="bgShp" presStyleIdx="1" presStyleCnt="2"/>
      <dgm:spPr/>
    </dgm:pt>
    <dgm:pt modelId="{A94E38B4-8613-4321-9B58-8F3D70F723D9}" type="pres">
      <dgm:prSet presAssocID="{EEC02D06-7B80-45A6-A8E9-69F2E3F0157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rtbeat"/>
        </a:ext>
      </dgm:extLst>
    </dgm:pt>
    <dgm:pt modelId="{CF7BA84B-7F32-4E28-A66F-C44F44A87D32}" type="pres">
      <dgm:prSet presAssocID="{EEC02D06-7B80-45A6-A8E9-69F2E3F01573}" presName="spaceRect" presStyleCnt="0"/>
      <dgm:spPr/>
    </dgm:pt>
    <dgm:pt modelId="{33007810-7C16-4BC5-A0E3-2FC130933267}" type="pres">
      <dgm:prSet presAssocID="{EEC02D06-7B80-45A6-A8E9-69F2E3F01573}" presName="parTx" presStyleLbl="revTx" presStyleIdx="1" presStyleCnt="2">
        <dgm:presLayoutVars>
          <dgm:chMax val="0"/>
          <dgm:chPref val="0"/>
        </dgm:presLayoutVars>
      </dgm:prSet>
      <dgm:spPr/>
    </dgm:pt>
  </dgm:ptLst>
  <dgm:cxnLst>
    <dgm:cxn modelId="{9382C513-96C0-4473-9026-EFAF5D3A6463}" type="presOf" srcId="{EEC02D06-7B80-45A6-A8E9-69F2E3F01573}" destId="{33007810-7C16-4BC5-A0E3-2FC130933267}" srcOrd="0" destOrd="0" presId="urn:microsoft.com/office/officeart/2018/2/layout/IconVerticalSolidList"/>
    <dgm:cxn modelId="{E8D28653-1DBA-4FE0-A7F2-E52B2E039866}" srcId="{2C6C337D-6F48-4323-8A7E-073069528C46}" destId="{EEC02D06-7B80-45A6-A8E9-69F2E3F01573}" srcOrd="1" destOrd="0" parTransId="{88AE25BA-BE90-4714-9403-85E03BECA1A2}" sibTransId="{7F6D726D-D6D2-4B17-BE85-286C54793F18}"/>
    <dgm:cxn modelId="{B4586D8D-5A7E-4319-9334-F21EFDEABCAE}" type="presOf" srcId="{2C6C337D-6F48-4323-8A7E-073069528C46}" destId="{14E53FA0-9BA0-4C2B-BD15-5BE006346D77}" srcOrd="0" destOrd="0" presId="urn:microsoft.com/office/officeart/2018/2/layout/IconVerticalSolidList"/>
    <dgm:cxn modelId="{F627B9EB-2195-4D5C-8AD6-2AA98FB125C5}" type="presOf" srcId="{F8DF4E75-6D70-4756-9C6A-B5C5B753D170}" destId="{6C97F40C-7E76-46A3-B512-CE4EC9CF31C3}" srcOrd="0" destOrd="0" presId="urn:microsoft.com/office/officeart/2018/2/layout/IconVerticalSolidList"/>
    <dgm:cxn modelId="{FAEAA2F4-3FD7-4E59-B109-49A7CC4DB868}" srcId="{2C6C337D-6F48-4323-8A7E-073069528C46}" destId="{F8DF4E75-6D70-4756-9C6A-B5C5B753D170}" srcOrd="0" destOrd="0" parTransId="{ECAD1FDC-EF77-43EA-9CC3-73447BB98963}" sibTransId="{1207312D-1DAE-4D61-A8D5-83184DAFFB80}"/>
    <dgm:cxn modelId="{1EC7F363-4CB9-4F51-B192-8F394F2F8705}" type="presParOf" srcId="{14E53FA0-9BA0-4C2B-BD15-5BE006346D77}" destId="{F91095EC-FAE6-4F93-A652-7DF174DE48A8}" srcOrd="0" destOrd="0" presId="urn:microsoft.com/office/officeart/2018/2/layout/IconVerticalSolidList"/>
    <dgm:cxn modelId="{543B2C7D-B51D-4B66-A062-03F9C236EC31}" type="presParOf" srcId="{F91095EC-FAE6-4F93-A652-7DF174DE48A8}" destId="{19C96D6A-675C-4F81-95F8-6C17578ED0BA}" srcOrd="0" destOrd="0" presId="urn:microsoft.com/office/officeart/2018/2/layout/IconVerticalSolidList"/>
    <dgm:cxn modelId="{ADA8FD62-D093-40F0-ADE1-910BEE08AA02}" type="presParOf" srcId="{F91095EC-FAE6-4F93-A652-7DF174DE48A8}" destId="{AC8864AC-EA7C-4489-AC84-8506A8455280}" srcOrd="1" destOrd="0" presId="urn:microsoft.com/office/officeart/2018/2/layout/IconVerticalSolidList"/>
    <dgm:cxn modelId="{6BD85B14-F07B-493B-9A01-CDAE9E02D4A6}" type="presParOf" srcId="{F91095EC-FAE6-4F93-A652-7DF174DE48A8}" destId="{39B7EC89-9D7A-45F5-812D-7F0FBC70B3B1}" srcOrd="2" destOrd="0" presId="urn:microsoft.com/office/officeart/2018/2/layout/IconVerticalSolidList"/>
    <dgm:cxn modelId="{365B6FFC-F781-41A9-8742-39A015F39B8D}" type="presParOf" srcId="{F91095EC-FAE6-4F93-A652-7DF174DE48A8}" destId="{6C97F40C-7E76-46A3-B512-CE4EC9CF31C3}" srcOrd="3" destOrd="0" presId="urn:microsoft.com/office/officeart/2018/2/layout/IconVerticalSolidList"/>
    <dgm:cxn modelId="{840783C2-7E79-41F6-83E2-45A91BC60972}" type="presParOf" srcId="{14E53FA0-9BA0-4C2B-BD15-5BE006346D77}" destId="{030EF90D-B423-41F0-AC28-F8489F204859}" srcOrd="1" destOrd="0" presId="urn:microsoft.com/office/officeart/2018/2/layout/IconVerticalSolidList"/>
    <dgm:cxn modelId="{88914328-92C4-4F27-9E37-F6E9DF1F2E35}" type="presParOf" srcId="{14E53FA0-9BA0-4C2B-BD15-5BE006346D77}" destId="{E7D7D521-CFF9-40F9-AD5C-A88996CFD92C}" srcOrd="2" destOrd="0" presId="urn:microsoft.com/office/officeart/2018/2/layout/IconVerticalSolidList"/>
    <dgm:cxn modelId="{A70A4B85-EBB6-4A67-92B4-4954450C584B}" type="presParOf" srcId="{E7D7D521-CFF9-40F9-AD5C-A88996CFD92C}" destId="{A4F56C20-E537-4665-80F6-80242EAFB6B6}" srcOrd="0" destOrd="0" presId="urn:microsoft.com/office/officeart/2018/2/layout/IconVerticalSolidList"/>
    <dgm:cxn modelId="{F374F494-F228-43F0-83EF-B4C4B8405122}" type="presParOf" srcId="{E7D7D521-CFF9-40F9-AD5C-A88996CFD92C}" destId="{A94E38B4-8613-4321-9B58-8F3D70F723D9}" srcOrd="1" destOrd="0" presId="urn:microsoft.com/office/officeart/2018/2/layout/IconVerticalSolidList"/>
    <dgm:cxn modelId="{0217F820-AB34-4ADF-BE6B-9B7482FC2E76}" type="presParOf" srcId="{E7D7D521-CFF9-40F9-AD5C-A88996CFD92C}" destId="{CF7BA84B-7F32-4E28-A66F-C44F44A87D32}" srcOrd="2" destOrd="0" presId="urn:microsoft.com/office/officeart/2018/2/layout/IconVerticalSolidList"/>
    <dgm:cxn modelId="{17E18E40-9697-4781-A3CB-2E08DC3718A8}" type="presParOf" srcId="{E7D7D521-CFF9-40F9-AD5C-A88996CFD92C}" destId="{33007810-7C16-4BC5-A0E3-2FC13093326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74F055-FB70-844A-8951-F39569114A06}">
      <dsp:nvSpPr>
        <dsp:cNvPr id="0" name=""/>
        <dsp:cNvSpPr/>
      </dsp:nvSpPr>
      <dsp:spPr>
        <a:xfrm>
          <a:off x="2319112" y="796895"/>
          <a:ext cx="502959" cy="91440"/>
        </a:xfrm>
        <a:custGeom>
          <a:avLst/>
          <a:gdLst/>
          <a:ahLst/>
          <a:cxnLst/>
          <a:rect l="0" t="0" r="0" b="0"/>
          <a:pathLst>
            <a:path>
              <a:moveTo>
                <a:pt x="0" y="45720"/>
              </a:moveTo>
              <a:lnTo>
                <a:pt x="502959"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57253" y="839947"/>
        <a:ext cx="26677" cy="5335"/>
      </dsp:txXfrm>
    </dsp:sp>
    <dsp:sp modelId="{667F5B02-64CA-0B43-89B1-55B98C14AD4F}">
      <dsp:nvSpPr>
        <dsp:cNvPr id="0" name=""/>
        <dsp:cNvSpPr/>
      </dsp:nvSpPr>
      <dsp:spPr>
        <a:xfrm>
          <a:off x="1086" y="146667"/>
          <a:ext cx="2319825" cy="1391895"/>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673" tIns="119320" rIns="113673" bIns="119320" numCol="1" spcCol="1270" anchor="ctr" anchorCtr="0">
          <a:noAutofit/>
        </a:bodyPr>
        <a:lstStyle/>
        <a:p>
          <a:pPr marL="0" lvl="0" indent="0" algn="ctr" defTabSz="666750">
            <a:lnSpc>
              <a:spcPct val="90000"/>
            </a:lnSpc>
            <a:spcBef>
              <a:spcPct val="0"/>
            </a:spcBef>
            <a:spcAft>
              <a:spcPct val="35000"/>
            </a:spcAft>
            <a:buNone/>
          </a:pPr>
          <a:r>
            <a:rPr lang="en-US" sz="1500" kern="1200"/>
            <a:t>1. ¿Cuáles son los principales factores de riesgo para sufrir un accidente cerebrovascular según los datos?</a:t>
          </a:r>
        </a:p>
      </dsp:txBody>
      <dsp:txXfrm>
        <a:off x="1086" y="146667"/>
        <a:ext cx="2319825" cy="1391895"/>
      </dsp:txXfrm>
    </dsp:sp>
    <dsp:sp modelId="{EA20143A-D6F4-AF40-849C-256B61CEDE96}">
      <dsp:nvSpPr>
        <dsp:cNvPr id="0" name=""/>
        <dsp:cNvSpPr/>
      </dsp:nvSpPr>
      <dsp:spPr>
        <a:xfrm>
          <a:off x="1160999" y="1536763"/>
          <a:ext cx="2853385" cy="502959"/>
        </a:xfrm>
        <a:custGeom>
          <a:avLst/>
          <a:gdLst/>
          <a:ahLst/>
          <a:cxnLst/>
          <a:rect l="0" t="0" r="0" b="0"/>
          <a:pathLst>
            <a:path>
              <a:moveTo>
                <a:pt x="2853385" y="0"/>
              </a:moveTo>
              <a:lnTo>
                <a:pt x="2853385" y="268579"/>
              </a:lnTo>
              <a:lnTo>
                <a:pt x="0" y="268579"/>
              </a:lnTo>
              <a:lnTo>
                <a:pt x="0" y="502959"/>
              </a:lnTo>
            </a:path>
          </a:pathLst>
        </a:custGeom>
        <a:noFill/>
        <a:ln w="9525" cap="flat" cmpd="sng" algn="ctr">
          <a:solidFill>
            <a:schemeClr val="accent2">
              <a:hueOff val="1560507"/>
              <a:satOff val="-1946"/>
              <a:lumOff val="45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5120" y="1785575"/>
        <a:ext cx="145142" cy="5335"/>
      </dsp:txXfrm>
    </dsp:sp>
    <dsp:sp modelId="{0138FE4D-C214-9448-9323-5F7B415CDC85}">
      <dsp:nvSpPr>
        <dsp:cNvPr id="0" name=""/>
        <dsp:cNvSpPr/>
      </dsp:nvSpPr>
      <dsp:spPr>
        <a:xfrm>
          <a:off x="2854471" y="146667"/>
          <a:ext cx="2319825" cy="1391895"/>
        </a:xfrm>
        <a:prstGeom prst="rect">
          <a:avLst/>
        </a:prstGeom>
        <a:solidFill>
          <a:schemeClr val="accent2">
            <a:hueOff val="1170380"/>
            <a:satOff val="-146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673" tIns="119320" rIns="113673" bIns="119320" numCol="1" spcCol="1270" anchor="ctr" anchorCtr="0">
          <a:noAutofit/>
        </a:bodyPr>
        <a:lstStyle/>
        <a:p>
          <a:pPr marL="0" lvl="0" indent="0" algn="ctr" defTabSz="666750">
            <a:lnSpc>
              <a:spcPct val="90000"/>
            </a:lnSpc>
            <a:spcBef>
              <a:spcPct val="0"/>
            </a:spcBef>
            <a:spcAft>
              <a:spcPct val="35000"/>
            </a:spcAft>
            <a:buNone/>
          </a:pPr>
          <a:r>
            <a:rPr lang="en-US" sz="1500" kern="1200"/>
            <a:t>2. ¿Existe una correlación entre el nivel medio de glucosa y la incidencia de accidentes cerebrovasculares?</a:t>
          </a:r>
        </a:p>
      </dsp:txBody>
      <dsp:txXfrm>
        <a:off x="2854471" y="146667"/>
        <a:ext cx="2319825" cy="1391895"/>
      </dsp:txXfrm>
    </dsp:sp>
    <dsp:sp modelId="{F8E78EC4-7E86-8548-AE59-28806BA9C829}">
      <dsp:nvSpPr>
        <dsp:cNvPr id="0" name=""/>
        <dsp:cNvSpPr/>
      </dsp:nvSpPr>
      <dsp:spPr>
        <a:xfrm>
          <a:off x="2319112" y="2722350"/>
          <a:ext cx="502959" cy="91440"/>
        </a:xfrm>
        <a:custGeom>
          <a:avLst/>
          <a:gdLst/>
          <a:ahLst/>
          <a:cxnLst/>
          <a:rect l="0" t="0" r="0" b="0"/>
          <a:pathLst>
            <a:path>
              <a:moveTo>
                <a:pt x="0" y="45720"/>
              </a:moveTo>
              <a:lnTo>
                <a:pt x="502959" y="45720"/>
              </a:lnTo>
            </a:path>
          </a:pathLst>
        </a:custGeom>
        <a:noFill/>
        <a:ln w="9525" cap="flat" cmpd="sng" algn="ctr">
          <a:solidFill>
            <a:schemeClr val="accent2">
              <a:hueOff val="3121013"/>
              <a:satOff val="-3893"/>
              <a:lumOff val="91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57253" y="2765402"/>
        <a:ext cx="26677" cy="5335"/>
      </dsp:txXfrm>
    </dsp:sp>
    <dsp:sp modelId="{F5CC10D7-3572-6E43-987E-D38508479E4B}">
      <dsp:nvSpPr>
        <dsp:cNvPr id="0" name=""/>
        <dsp:cNvSpPr/>
      </dsp:nvSpPr>
      <dsp:spPr>
        <a:xfrm>
          <a:off x="1086" y="2072122"/>
          <a:ext cx="2319825" cy="1391895"/>
        </a:xfrm>
        <a:prstGeom prst="rect">
          <a:avLst/>
        </a:prstGeom>
        <a:solidFill>
          <a:schemeClr val="accent2">
            <a:hueOff val="2340760"/>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673" tIns="119320" rIns="113673" bIns="119320" numCol="1" spcCol="1270" anchor="ctr" anchorCtr="0">
          <a:noAutofit/>
        </a:bodyPr>
        <a:lstStyle/>
        <a:p>
          <a:pPr marL="0" lvl="0" indent="0" algn="ctr" defTabSz="666750">
            <a:lnSpc>
              <a:spcPct val="90000"/>
            </a:lnSpc>
            <a:spcBef>
              <a:spcPct val="0"/>
            </a:spcBef>
            <a:spcAft>
              <a:spcPct val="35000"/>
            </a:spcAft>
            <a:buNone/>
          </a:pPr>
          <a:r>
            <a:rPr lang="en-US" sz="1500" kern="1200"/>
            <a:t>4. ¿Cómo varía la probabilidad de sufrir un accidente cerebrovascular a lo largo de diferentes grupos de edad?</a:t>
          </a:r>
        </a:p>
      </dsp:txBody>
      <dsp:txXfrm>
        <a:off x="1086" y="2072122"/>
        <a:ext cx="2319825" cy="1391895"/>
      </dsp:txXfrm>
    </dsp:sp>
    <dsp:sp modelId="{FD095B68-5738-F24B-A0FD-76795AC1BE3A}">
      <dsp:nvSpPr>
        <dsp:cNvPr id="0" name=""/>
        <dsp:cNvSpPr/>
      </dsp:nvSpPr>
      <dsp:spPr>
        <a:xfrm>
          <a:off x="1160999" y="3462218"/>
          <a:ext cx="2853385" cy="502959"/>
        </a:xfrm>
        <a:custGeom>
          <a:avLst/>
          <a:gdLst/>
          <a:ahLst/>
          <a:cxnLst/>
          <a:rect l="0" t="0" r="0" b="0"/>
          <a:pathLst>
            <a:path>
              <a:moveTo>
                <a:pt x="2853385" y="0"/>
              </a:moveTo>
              <a:lnTo>
                <a:pt x="2853385" y="268579"/>
              </a:lnTo>
              <a:lnTo>
                <a:pt x="0" y="268579"/>
              </a:lnTo>
              <a:lnTo>
                <a:pt x="0" y="502959"/>
              </a:lnTo>
            </a:path>
          </a:pathLst>
        </a:custGeom>
        <a:noFill/>
        <a:ln w="9525" cap="flat" cmpd="sng" algn="ctr">
          <a:solidFill>
            <a:schemeClr val="accent2">
              <a:hueOff val="4681520"/>
              <a:satOff val="-5839"/>
              <a:lumOff val="137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5120" y="3711030"/>
        <a:ext cx="145142" cy="5335"/>
      </dsp:txXfrm>
    </dsp:sp>
    <dsp:sp modelId="{56D6DEDD-657C-2A47-82FD-9E409BB39C23}">
      <dsp:nvSpPr>
        <dsp:cNvPr id="0" name=""/>
        <dsp:cNvSpPr/>
      </dsp:nvSpPr>
      <dsp:spPr>
        <a:xfrm>
          <a:off x="2854471" y="2072122"/>
          <a:ext cx="2319825" cy="1391895"/>
        </a:xfrm>
        <a:prstGeom prst="rect">
          <a:avLst/>
        </a:prstGeom>
        <a:solidFill>
          <a:schemeClr val="accent2">
            <a:hueOff val="3511140"/>
            <a:satOff val="-4379"/>
            <a:lumOff val="10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673" tIns="119320" rIns="113673" bIns="119320" numCol="1" spcCol="1270" anchor="ctr" anchorCtr="0">
          <a:noAutofit/>
        </a:bodyPr>
        <a:lstStyle/>
        <a:p>
          <a:pPr marL="0" lvl="0" indent="0" algn="ctr" defTabSz="666750">
            <a:lnSpc>
              <a:spcPct val="90000"/>
            </a:lnSpc>
            <a:spcBef>
              <a:spcPct val="0"/>
            </a:spcBef>
            <a:spcAft>
              <a:spcPct val="35000"/>
            </a:spcAft>
            <a:buNone/>
          </a:pPr>
          <a:r>
            <a:rPr lang="en-US" sz="1500" kern="1200"/>
            <a:t>5. ¿El tipo de trabajo está relacionado con la probabilidad de sufrir un accidente cerebrovascular?</a:t>
          </a:r>
        </a:p>
      </dsp:txBody>
      <dsp:txXfrm>
        <a:off x="2854471" y="2072122"/>
        <a:ext cx="2319825" cy="1391895"/>
      </dsp:txXfrm>
    </dsp:sp>
    <dsp:sp modelId="{4327E311-6DAF-D542-B083-57D617D86C4C}">
      <dsp:nvSpPr>
        <dsp:cNvPr id="0" name=""/>
        <dsp:cNvSpPr/>
      </dsp:nvSpPr>
      <dsp:spPr>
        <a:xfrm>
          <a:off x="1086" y="3997577"/>
          <a:ext cx="2319825" cy="1391895"/>
        </a:xfrm>
        <a:prstGeom prst="rect">
          <a:avLst/>
        </a:prstGeom>
        <a:solidFill>
          <a:schemeClr val="accent2">
            <a:hueOff val="4681520"/>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673" tIns="119320" rIns="113673" bIns="119320" numCol="1" spcCol="1270" anchor="ctr" anchorCtr="0">
          <a:noAutofit/>
        </a:bodyPr>
        <a:lstStyle/>
        <a:p>
          <a:pPr marL="0" lvl="0" indent="0" algn="ctr" defTabSz="666750">
            <a:lnSpc>
              <a:spcPct val="90000"/>
            </a:lnSpc>
            <a:spcBef>
              <a:spcPct val="0"/>
            </a:spcBef>
            <a:spcAft>
              <a:spcPct val="35000"/>
            </a:spcAft>
            <a:buNone/>
          </a:pPr>
          <a:r>
            <a:rPr lang="en-US" sz="1500" kern="1200"/>
            <a:t>6. ¿Haberse casado alguna vez influye en tener un accidente cerebrovascular?</a:t>
          </a:r>
        </a:p>
      </dsp:txBody>
      <dsp:txXfrm>
        <a:off x="1086" y="3997577"/>
        <a:ext cx="2319825" cy="13918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154146-03D0-1445-B585-F31C124ED479}">
      <dsp:nvSpPr>
        <dsp:cNvPr id="0" name=""/>
        <dsp:cNvSpPr/>
      </dsp:nvSpPr>
      <dsp:spPr>
        <a:xfrm>
          <a:off x="0" y="105870"/>
          <a:ext cx="5175384" cy="12987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a:t>Distribución de Variables Categóricas:</a:t>
          </a:r>
          <a:r>
            <a:rPr lang="en-US" sz="1500" b="0" i="0" kern="1200"/>
            <a:t> Se realizó un análisis de la distribución de las variables categóricas en el conjunto de datos. Esto incluye la visualización y el cálculo de porcentajes de diferentes categorías en variables como el género, el estado civil y el tipo de trabajo.</a:t>
          </a:r>
          <a:endParaRPr lang="en-US" sz="1500" kern="1200"/>
        </a:p>
      </dsp:txBody>
      <dsp:txXfrm>
        <a:off x="63397" y="169267"/>
        <a:ext cx="5048590" cy="1171906"/>
      </dsp:txXfrm>
    </dsp:sp>
    <dsp:sp modelId="{E8F28989-C19C-D746-B5F4-A5E0C8560ED3}">
      <dsp:nvSpPr>
        <dsp:cNvPr id="0" name=""/>
        <dsp:cNvSpPr/>
      </dsp:nvSpPr>
      <dsp:spPr>
        <a:xfrm>
          <a:off x="0" y="1447770"/>
          <a:ext cx="5175384" cy="1298700"/>
        </a:xfrm>
        <a:prstGeom prst="roundRect">
          <a:avLst/>
        </a:prstGeom>
        <a:solidFill>
          <a:schemeClr val="accent5">
            <a:hueOff val="-3311292"/>
            <a:satOff val="13270"/>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a:t>Observaciones de Variables Numéricas:</a:t>
          </a:r>
          <a:r>
            <a:rPr lang="en-US" sz="1500" b="0" i="0" kern="1200"/>
            <a:t> Se llevó a cabo un análisis detallado de las variables numéricas, posiblemente incluyendo estadísticas descriptivas y visualizaciones como histogramas o gráficos de caja para entender la distribución de estas variables.</a:t>
          </a:r>
          <a:endParaRPr lang="en-US" sz="1500" kern="1200"/>
        </a:p>
      </dsp:txBody>
      <dsp:txXfrm>
        <a:off x="63397" y="1511167"/>
        <a:ext cx="5048590" cy="1171906"/>
      </dsp:txXfrm>
    </dsp:sp>
    <dsp:sp modelId="{95CA42EF-8146-C74C-9E57-2C8F62A88E34}">
      <dsp:nvSpPr>
        <dsp:cNvPr id="0" name=""/>
        <dsp:cNvSpPr/>
      </dsp:nvSpPr>
      <dsp:spPr>
        <a:xfrm>
          <a:off x="0" y="2789670"/>
          <a:ext cx="5175384" cy="1298700"/>
        </a:xfrm>
        <a:prstGeom prst="roundRect">
          <a:avLst/>
        </a:prstGeom>
        <a:solidFill>
          <a:schemeClr val="accent5">
            <a:hueOff val="-6622584"/>
            <a:satOff val="26541"/>
            <a:lumOff val="5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a:t>Relación entre Variables y Accidentes Cerebrovasculares:</a:t>
          </a:r>
          <a:r>
            <a:rPr lang="en-US" sz="1500" b="0" i="0" kern="1200"/>
            <a:t> Se exploró cómo diferentes variables pueden estar relacionadas con la incidencia de accidentes cerebrovasculares. Esto podría haber incluido análisis bivariados o correlaciones.</a:t>
          </a:r>
          <a:endParaRPr lang="en-US" sz="1500" kern="1200"/>
        </a:p>
      </dsp:txBody>
      <dsp:txXfrm>
        <a:off x="63397" y="2853067"/>
        <a:ext cx="5048590" cy="1171906"/>
      </dsp:txXfrm>
    </dsp:sp>
    <dsp:sp modelId="{2AFB070C-CC87-1A4E-B292-761BC19869D6}">
      <dsp:nvSpPr>
        <dsp:cNvPr id="0" name=""/>
        <dsp:cNvSpPr/>
      </dsp:nvSpPr>
      <dsp:spPr>
        <a:xfrm>
          <a:off x="0" y="4131570"/>
          <a:ext cx="5175384" cy="1298700"/>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a:t>Gráficos de Densidad:</a:t>
          </a:r>
          <a:r>
            <a:rPr lang="en-US" sz="1500" b="0" i="0" kern="1200"/>
            <a:t> Se utilizaron gráficos de densidad para observar la distribución de variables específicas, posiblemente comparando grupos con y sin antecedentes de accidente cerebrovascular.</a:t>
          </a:r>
          <a:endParaRPr lang="en-US" sz="1500" kern="1200"/>
        </a:p>
      </dsp:txBody>
      <dsp:txXfrm>
        <a:off x="63397" y="4194967"/>
        <a:ext cx="5048590" cy="11719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3F6972-6552-7B42-A0BF-286E13073930}">
      <dsp:nvSpPr>
        <dsp:cNvPr id="0" name=""/>
        <dsp:cNvSpPr/>
      </dsp:nvSpPr>
      <dsp:spPr>
        <a:xfrm>
          <a:off x="0" y="675"/>
          <a:ext cx="5175384"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D4D391-4BB1-2649-93B9-C5A8885BDC47}">
      <dsp:nvSpPr>
        <dsp:cNvPr id="0" name=""/>
        <dsp:cNvSpPr/>
      </dsp:nvSpPr>
      <dsp:spPr>
        <a:xfrm>
          <a:off x="0" y="675"/>
          <a:ext cx="5175384"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 Género: 2 valores únicos (Hombre Y Mujer)</a:t>
          </a:r>
        </a:p>
      </dsp:txBody>
      <dsp:txXfrm>
        <a:off x="0" y="675"/>
        <a:ext cx="5175384" cy="1106957"/>
      </dsp:txXfrm>
    </dsp:sp>
    <dsp:sp modelId="{A690A7F9-B0CF-8040-B36B-FEFD985A28A5}">
      <dsp:nvSpPr>
        <dsp:cNvPr id="0" name=""/>
        <dsp:cNvSpPr/>
      </dsp:nvSpPr>
      <dsp:spPr>
        <a:xfrm>
          <a:off x="0" y="1107633"/>
          <a:ext cx="5175384"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70463D-9C59-3048-BC4D-0E747C8149F8}">
      <dsp:nvSpPr>
        <dsp:cNvPr id="0" name=""/>
        <dsp:cNvSpPr/>
      </dsp:nvSpPr>
      <dsp:spPr>
        <a:xfrm>
          <a:off x="0" y="1107633"/>
          <a:ext cx="5175384"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 Casado alguna vez: 2 valores únicos (Sí, No)</a:t>
          </a:r>
        </a:p>
      </dsp:txBody>
      <dsp:txXfrm>
        <a:off x="0" y="1107633"/>
        <a:ext cx="5175384" cy="1106957"/>
      </dsp:txXfrm>
    </dsp:sp>
    <dsp:sp modelId="{48A7681B-390B-5E40-B9E7-AADEBFBB598A}">
      <dsp:nvSpPr>
        <dsp:cNvPr id="0" name=""/>
        <dsp:cNvSpPr/>
      </dsp:nvSpPr>
      <dsp:spPr>
        <a:xfrm>
          <a:off x="0" y="2214591"/>
          <a:ext cx="5175384"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48FCC7-4911-6F4C-A81F-4588DF1BE2B8}">
      <dsp:nvSpPr>
        <dsp:cNvPr id="0" name=""/>
        <dsp:cNvSpPr/>
      </dsp:nvSpPr>
      <dsp:spPr>
        <a:xfrm>
          <a:off x="0" y="2214591"/>
          <a:ext cx="5175384"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 Tipo de Trabajo: 4 tipos únicos (Privado, trabajador del gobierno, Autoempleado, Ama de casa cuidando a los hijos )</a:t>
          </a:r>
        </a:p>
      </dsp:txBody>
      <dsp:txXfrm>
        <a:off x="0" y="2214591"/>
        <a:ext cx="5175384" cy="1106957"/>
      </dsp:txXfrm>
    </dsp:sp>
    <dsp:sp modelId="{C0CCE663-EEB5-3A4F-8E38-CC61FF4F4AB3}">
      <dsp:nvSpPr>
        <dsp:cNvPr id="0" name=""/>
        <dsp:cNvSpPr/>
      </dsp:nvSpPr>
      <dsp:spPr>
        <a:xfrm>
          <a:off x="0" y="3321549"/>
          <a:ext cx="5175384" cy="0"/>
        </a:xfrm>
        <a:prstGeom prst="lin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C011F9-6387-2C42-BA1B-46C059AC27A2}">
      <dsp:nvSpPr>
        <dsp:cNvPr id="0" name=""/>
        <dsp:cNvSpPr/>
      </dsp:nvSpPr>
      <dsp:spPr>
        <a:xfrm>
          <a:off x="0" y="3321549"/>
          <a:ext cx="5175384"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 Tipo de Residencia: 2 tipos únicos (Urbano, Rural)</a:t>
          </a:r>
        </a:p>
      </dsp:txBody>
      <dsp:txXfrm>
        <a:off x="0" y="3321549"/>
        <a:ext cx="5175384" cy="1106957"/>
      </dsp:txXfrm>
    </dsp:sp>
    <dsp:sp modelId="{E5AD0FA5-0112-7B4A-A027-675F5ED14F0A}">
      <dsp:nvSpPr>
        <dsp:cNvPr id="0" name=""/>
        <dsp:cNvSpPr/>
      </dsp:nvSpPr>
      <dsp:spPr>
        <a:xfrm>
          <a:off x="0" y="4428507"/>
          <a:ext cx="5175384" cy="0"/>
        </a:xfrm>
        <a:prstGeom prst="lin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2C9FD8-9CE7-3141-9283-243259E2C40D}">
      <dsp:nvSpPr>
        <dsp:cNvPr id="0" name=""/>
        <dsp:cNvSpPr/>
      </dsp:nvSpPr>
      <dsp:spPr>
        <a:xfrm>
          <a:off x="0" y="4428507"/>
          <a:ext cx="5175384"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 Estado de Fumar: 4 estados únicos (Deconocido, Fumador, Exfumador, nunca fumo)</a:t>
          </a:r>
        </a:p>
      </dsp:txBody>
      <dsp:txXfrm>
        <a:off x="0" y="4428507"/>
        <a:ext cx="5175384" cy="11069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D1568E-E2CA-594B-9711-3BE1C3FCFD9A}">
      <dsp:nvSpPr>
        <dsp:cNvPr id="0" name=""/>
        <dsp:cNvSpPr/>
      </dsp:nvSpPr>
      <dsp:spPr>
        <a:xfrm>
          <a:off x="0" y="1450"/>
          <a:ext cx="5175384" cy="1062871"/>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 Edad: Varía desde 0.08 hasta 82 años, con un promedio de aproximadamente 43.42 años.</a:t>
          </a:r>
        </a:p>
      </dsp:txBody>
      <dsp:txXfrm>
        <a:off x="51885" y="53335"/>
        <a:ext cx="5071614" cy="959101"/>
      </dsp:txXfrm>
    </dsp:sp>
    <dsp:sp modelId="{E8922CB2-CD41-2042-85A3-038C367C4150}">
      <dsp:nvSpPr>
        <dsp:cNvPr id="0" name=""/>
        <dsp:cNvSpPr/>
      </dsp:nvSpPr>
      <dsp:spPr>
        <a:xfrm>
          <a:off x="0" y="1119042"/>
          <a:ext cx="5175384" cy="1062871"/>
        </a:xfrm>
        <a:prstGeom prst="roundRect">
          <a:avLst/>
        </a:prstGeom>
        <a:solidFill>
          <a:schemeClr val="accent5">
            <a:hueOff val="-2483469"/>
            <a:satOff val="9953"/>
            <a:lumOff val="21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 Hipertensión: Alrededor del 9.6% de los individuos tienen hipertensión.</a:t>
          </a:r>
        </a:p>
      </dsp:txBody>
      <dsp:txXfrm>
        <a:off x="51885" y="1170927"/>
        <a:ext cx="5071614" cy="959101"/>
      </dsp:txXfrm>
    </dsp:sp>
    <dsp:sp modelId="{7392604A-3334-6845-B98A-984F72B794EB}">
      <dsp:nvSpPr>
        <dsp:cNvPr id="0" name=""/>
        <dsp:cNvSpPr/>
      </dsp:nvSpPr>
      <dsp:spPr>
        <a:xfrm>
          <a:off x="0" y="2236634"/>
          <a:ext cx="5175384" cy="1062871"/>
        </a:xfrm>
        <a:prstGeom prst="roundRect">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 Enfermedad Cardíaca: Alrededor del 5.5% de los individuos tienen enfermedad cardíaca.</a:t>
          </a:r>
        </a:p>
      </dsp:txBody>
      <dsp:txXfrm>
        <a:off x="51885" y="2288519"/>
        <a:ext cx="5071614" cy="959101"/>
      </dsp:txXfrm>
    </dsp:sp>
    <dsp:sp modelId="{8908D176-41EF-B94C-A2EA-1AE9F4BDF2C7}">
      <dsp:nvSpPr>
        <dsp:cNvPr id="0" name=""/>
        <dsp:cNvSpPr/>
      </dsp:nvSpPr>
      <dsp:spPr>
        <a:xfrm>
          <a:off x="0" y="3354226"/>
          <a:ext cx="5175384" cy="1062871"/>
        </a:xfrm>
        <a:prstGeom prst="roundRect">
          <a:avLst/>
        </a:prstGeom>
        <a:solidFill>
          <a:schemeClr val="accent5">
            <a:hueOff val="-7450407"/>
            <a:satOff val="29858"/>
            <a:lumOff val="6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 Nivel Promedio de Glucosa: Varía desde 55.12 hasta 271.74, con un promedio de aproximadamente 105.94.</a:t>
          </a:r>
        </a:p>
      </dsp:txBody>
      <dsp:txXfrm>
        <a:off x="51885" y="3406111"/>
        <a:ext cx="5071614" cy="959101"/>
      </dsp:txXfrm>
    </dsp:sp>
    <dsp:sp modelId="{E34B0305-2915-0D41-874F-2A7A1DC1804D}">
      <dsp:nvSpPr>
        <dsp:cNvPr id="0" name=""/>
        <dsp:cNvSpPr/>
      </dsp:nvSpPr>
      <dsp:spPr>
        <a:xfrm>
          <a:off x="0" y="4471818"/>
          <a:ext cx="5175384" cy="1062871"/>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 IMC: Varía desde 14 hasta 48.9, con un promedio de aproximadamente 28.5.</a:t>
          </a:r>
        </a:p>
      </dsp:txBody>
      <dsp:txXfrm>
        <a:off x="51885" y="4523703"/>
        <a:ext cx="5071614" cy="9591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8E65A-D3D1-CC46-9BF5-FA6294BCF243}">
      <dsp:nvSpPr>
        <dsp:cNvPr id="0" name=""/>
        <dsp:cNvSpPr/>
      </dsp:nvSpPr>
      <dsp:spPr>
        <a:xfrm>
          <a:off x="0" y="675"/>
          <a:ext cx="5175384"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09B31F-7A46-4A48-A2F9-9615127833B4}">
      <dsp:nvSpPr>
        <dsp:cNvPr id="0" name=""/>
        <dsp:cNvSpPr/>
      </dsp:nvSpPr>
      <dsp:spPr>
        <a:xfrm>
          <a:off x="0" y="675"/>
          <a:ext cx="5175384"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Edad: Aunque la mayoría de los individuos están en el rango de 40 a 60 años, hay una representación significativa de todas las edades. Esto podría tener implicaciones en cómo la edad se relaciona con el riesgo de derrame cerebral.</a:t>
          </a:r>
        </a:p>
      </dsp:txBody>
      <dsp:txXfrm>
        <a:off x="0" y="675"/>
        <a:ext cx="5175384" cy="1106957"/>
      </dsp:txXfrm>
    </dsp:sp>
    <dsp:sp modelId="{581C75FE-826D-2243-BE1C-34F0C1AE5CFF}">
      <dsp:nvSpPr>
        <dsp:cNvPr id="0" name=""/>
        <dsp:cNvSpPr/>
      </dsp:nvSpPr>
      <dsp:spPr>
        <a:xfrm>
          <a:off x="0" y="1107633"/>
          <a:ext cx="5175384"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BD03C3-59A4-5647-B72E-AF69435D897C}">
      <dsp:nvSpPr>
        <dsp:cNvPr id="0" name=""/>
        <dsp:cNvSpPr/>
      </dsp:nvSpPr>
      <dsp:spPr>
        <a:xfrm>
          <a:off x="0" y="1107633"/>
          <a:ext cx="5175384"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Hipertensión:  La minoría de los individuos en el conjunto de datos tiene hipertensión. Esto plantea preguntas sobre cómo esta variable podría interactuar con otras para influir en el riesgo de derrame cerebral.</a:t>
          </a:r>
        </a:p>
      </dsp:txBody>
      <dsp:txXfrm>
        <a:off x="0" y="1107633"/>
        <a:ext cx="5175384" cy="1106957"/>
      </dsp:txXfrm>
    </dsp:sp>
    <dsp:sp modelId="{E6FE8305-8405-374A-A24D-BC07E99FD505}">
      <dsp:nvSpPr>
        <dsp:cNvPr id="0" name=""/>
        <dsp:cNvSpPr/>
      </dsp:nvSpPr>
      <dsp:spPr>
        <a:xfrm>
          <a:off x="0" y="2214591"/>
          <a:ext cx="5175384"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65A3E8-F195-D649-8A2D-45F342AFC28E}">
      <dsp:nvSpPr>
        <dsp:cNvPr id="0" name=""/>
        <dsp:cNvSpPr/>
      </dsp:nvSpPr>
      <dsp:spPr>
        <a:xfrm>
          <a:off x="0" y="2214591"/>
          <a:ext cx="5175384"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Enfermedad Cardíaca: Similar a la hipertensión, la enfermedad cardíaca es poco común pero podría ser un factor crítico. Sería interesante examinar cómo esta variable se relaciona con la edad y otros factores de riesgo.</a:t>
          </a:r>
        </a:p>
      </dsp:txBody>
      <dsp:txXfrm>
        <a:off x="0" y="2214591"/>
        <a:ext cx="5175384" cy="1106957"/>
      </dsp:txXfrm>
    </dsp:sp>
    <dsp:sp modelId="{E0CF81C9-1112-EF46-B539-AF61F219475D}">
      <dsp:nvSpPr>
        <dsp:cNvPr id="0" name=""/>
        <dsp:cNvSpPr/>
      </dsp:nvSpPr>
      <dsp:spPr>
        <a:xfrm>
          <a:off x="0" y="3321549"/>
          <a:ext cx="5175384" cy="0"/>
        </a:xfrm>
        <a:prstGeom prst="lin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1E9575-AB97-7D4A-9DB4-473693B5A0DF}">
      <dsp:nvSpPr>
        <dsp:cNvPr id="0" name=""/>
        <dsp:cNvSpPr/>
      </dsp:nvSpPr>
      <dsp:spPr>
        <a:xfrm>
          <a:off x="0" y="3321549"/>
          <a:ext cx="5175384"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Nivel Promedio de Glucosa: La mayoría de los individuos tienen niveles de glucose en un rango que se consideraría normal o pre-diabético. Sin embargo, hay una cantidad significativa de valores atípicos en el extremo superior que podrían ser de interés clínico.</a:t>
          </a:r>
        </a:p>
      </dsp:txBody>
      <dsp:txXfrm>
        <a:off x="0" y="3321549"/>
        <a:ext cx="5175384" cy="1106957"/>
      </dsp:txXfrm>
    </dsp:sp>
    <dsp:sp modelId="{F6C633E8-30D7-8F49-B3B4-BBC7BBA49D0D}">
      <dsp:nvSpPr>
        <dsp:cNvPr id="0" name=""/>
        <dsp:cNvSpPr/>
      </dsp:nvSpPr>
      <dsp:spPr>
        <a:xfrm>
          <a:off x="0" y="4428507"/>
          <a:ext cx="5175384" cy="0"/>
        </a:xfrm>
        <a:prstGeom prst="lin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3DF629-6760-684B-8A0D-2594972CF46D}">
      <dsp:nvSpPr>
        <dsp:cNvPr id="0" name=""/>
        <dsp:cNvSpPr/>
      </dsp:nvSpPr>
      <dsp:spPr>
        <a:xfrm>
          <a:off x="0" y="4428507"/>
          <a:ext cx="5175384"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IMC: El IMC tiende a agruparse en el rango que se consideraría como sobrepeso, lo que podría tener su propia serie de implicaciones para la salud.</a:t>
          </a:r>
        </a:p>
      </dsp:txBody>
      <dsp:txXfrm>
        <a:off x="0" y="4428507"/>
        <a:ext cx="5175384" cy="11069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E841ED-85D9-8F46-8061-6181DFC2CE0D}">
      <dsp:nvSpPr>
        <dsp:cNvPr id="0" name=""/>
        <dsp:cNvSpPr/>
      </dsp:nvSpPr>
      <dsp:spPr>
        <a:xfrm>
          <a:off x="0" y="2703"/>
          <a:ext cx="5175384"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645A9A-2C59-8148-956A-91C6BF67D834}">
      <dsp:nvSpPr>
        <dsp:cNvPr id="0" name=""/>
        <dsp:cNvSpPr/>
      </dsp:nvSpPr>
      <dsp:spPr>
        <a:xfrm>
          <a:off x="0" y="2703"/>
          <a:ext cx="5175384"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err="1"/>
            <a:t>Edad</a:t>
          </a:r>
          <a:r>
            <a:rPr lang="en-US" sz="1500" kern="1200" dirty="0"/>
            <a:t> (age):  El </a:t>
          </a:r>
          <a:r>
            <a:rPr lang="en-US" sz="1500" kern="1200" dirty="0" err="1"/>
            <a:t>gráfico</a:t>
          </a:r>
          <a:r>
            <a:rPr lang="en-US" sz="1500" kern="1200" dirty="0"/>
            <a:t> </a:t>
          </a:r>
          <a:r>
            <a:rPr lang="en-US" sz="1500" kern="1200" dirty="0" err="1"/>
            <a:t>muestra</a:t>
          </a:r>
          <a:r>
            <a:rPr lang="en-US" sz="1500" kern="1200" dirty="0"/>
            <a:t> </a:t>
          </a:r>
          <a:r>
            <a:rPr lang="en-US" sz="1500" kern="1200" dirty="0" err="1"/>
            <a:t>claramente</a:t>
          </a:r>
          <a:r>
            <a:rPr lang="en-US" sz="1500" kern="1200" dirty="0"/>
            <a:t> que la </a:t>
          </a:r>
          <a:r>
            <a:rPr lang="en-US" sz="1500" kern="1200" dirty="0" err="1"/>
            <a:t>incidencia</a:t>
          </a:r>
          <a:r>
            <a:rPr lang="en-US" sz="1500" kern="1200" dirty="0"/>
            <a:t> de </a:t>
          </a:r>
          <a:r>
            <a:rPr lang="en-US" sz="1500" kern="1200" dirty="0" err="1"/>
            <a:t>accidentes</a:t>
          </a:r>
          <a:r>
            <a:rPr lang="en-US" sz="1500" kern="1200" dirty="0"/>
            <a:t> </a:t>
          </a:r>
          <a:r>
            <a:rPr lang="en-US" sz="1500" kern="1200" dirty="0" err="1"/>
            <a:t>cerebrovasculares</a:t>
          </a:r>
          <a:r>
            <a:rPr lang="en-US" sz="1500" kern="1200" dirty="0"/>
            <a:t> es </a:t>
          </a:r>
          <a:r>
            <a:rPr lang="en-US" sz="1500" kern="1200" dirty="0" err="1"/>
            <a:t>mucho</a:t>
          </a:r>
          <a:r>
            <a:rPr lang="en-US" sz="1500" kern="1200" dirty="0"/>
            <a:t> </a:t>
          </a:r>
          <a:r>
            <a:rPr lang="en-US" sz="1500" kern="1200" dirty="0" err="1"/>
            <a:t>más</a:t>
          </a:r>
          <a:r>
            <a:rPr lang="en-US" sz="1500" kern="1200" dirty="0"/>
            <a:t> </a:t>
          </a:r>
          <a:r>
            <a:rPr lang="en-US" sz="1500" kern="1200" dirty="0" err="1"/>
            <a:t>alta</a:t>
          </a:r>
          <a:r>
            <a:rPr lang="en-US" sz="1500" kern="1200" dirty="0"/>
            <a:t> </a:t>
          </a:r>
          <a:r>
            <a:rPr lang="en-US" sz="1500" kern="1200" dirty="0" err="1"/>
            <a:t>en</a:t>
          </a:r>
          <a:r>
            <a:rPr lang="en-US" sz="1500" kern="1200" dirty="0"/>
            <a:t> personas </a:t>
          </a:r>
          <a:r>
            <a:rPr lang="en-US" sz="1500" kern="1200" dirty="0" err="1"/>
            <a:t>mayores</a:t>
          </a:r>
          <a:r>
            <a:rPr lang="en-US" sz="1500" kern="1200" dirty="0"/>
            <a:t>. La </a:t>
          </a:r>
          <a:r>
            <a:rPr lang="en-US" sz="1500" kern="1200" dirty="0" err="1"/>
            <a:t>densidad</a:t>
          </a:r>
          <a:r>
            <a:rPr lang="en-US" sz="1500" kern="1200" dirty="0"/>
            <a:t> de personas sin </a:t>
          </a:r>
          <a:r>
            <a:rPr lang="en-US" sz="1500" kern="1200" dirty="0" err="1"/>
            <a:t>accidentes</a:t>
          </a:r>
          <a:r>
            <a:rPr lang="en-US" sz="1500" kern="1200" dirty="0"/>
            <a:t> </a:t>
          </a:r>
          <a:r>
            <a:rPr lang="en-US" sz="1500" kern="1200" dirty="0" err="1"/>
            <a:t>cerebrovasculares</a:t>
          </a:r>
          <a:r>
            <a:rPr lang="en-US" sz="1500" kern="1200" dirty="0"/>
            <a:t> es </a:t>
          </a:r>
          <a:r>
            <a:rPr lang="en-US" sz="1500" kern="1200" dirty="0" err="1"/>
            <a:t>bastante</a:t>
          </a:r>
          <a:r>
            <a:rPr lang="en-US" sz="1500" kern="1200" dirty="0"/>
            <a:t> </a:t>
          </a:r>
          <a:r>
            <a:rPr lang="en-US" sz="1500" kern="1200" dirty="0" err="1"/>
            <a:t>alta</a:t>
          </a:r>
          <a:r>
            <a:rPr lang="en-US" sz="1500" kern="1200" dirty="0"/>
            <a:t> </a:t>
          </a:r>
          <a:r>
            <a:rPr lang="en-US" sz="1500" kern="1200" dirty="0" err="1"/>
            <a:t>en</a:t>
          </a:r>
          <a:r>
            <a:rPr lang="en-US" sz="1500" kern="1200" dirty="0"/>
            <a:t> las </a:t>
          </a:r>
          <a:r>
            <a:rPr lang="en-US" sz="1500" kern="1200" dirty="0" err="1"/>
            <a:t>edades</a:t>
          </a:r>
          <a:r>
            <a:rPr lang="en-US" sz="1500" kern="1200" dirty="0"/>
            <a:t> </a:t>
          </a:r>
          <a:r>
            <a:rPr lang="en-US" sz="1500" kern="1200" dirty="0" err="1"/>
            <a:t>más</a:t>
          </a:r>
          <a:r>
            <a:rPr lang="en-US" sz="1500" kern="1200" dirty="0"/>
            <a:t> </a:t>
          </a:r>
          <a:r>
            <a:rPr lang="en-US" sz="1500" kern="1200" dirty="0" err="1"/>
            <a:t>jóvenes</a:t>
          </a:r>
          <a:r>
            <a:rPr lang="en-US" sz="1500" kern="1200" dirty="0"/>
            <a:t> y </a:t>
          </a:r>
          <a:r>
            <a:rPr lang="en-US" sz="1500" kern="1200" dirty="0" err="1"/>
            <a:t>disminuye</a:t>
          </a:r>
          <a:r>
            <a:rPr lang="en-US" sz="1500" kern="1200" dirty="0"/>
            <a:t> a </a:t>
          </a:r>
          <a:r>
            <a:rPr lang="en-US" sz="1500" kern="1200" dirty="0" err="1"/>
            <a:t>medida</a:t>
          </a:r>
          <a:r>
            <a:rPr lang="en-US" sz="1500" kern="1200" dirty="0"/>
            <a:t> que </a:t>
          </a:r>
          <a:r>
            <a:rPr lang="en-US" sz="1500" kern="1200" dirty="0" err="1"/>
            <a:t>aumenta</a:t>
          </a:r>
          <a:r>
            <a:rPr lang="en-US" sz="1500" kern="1200" dirty="0"/>
            <a:t> la </a:t>
          </a:r>
          <a:r>
            <a:rPr lang="en-US" sz="1500" kern="1200" dirty="0" err="1"/>
            <a:t>edad</a:t>
          </a:r>
          <a:r>
            <a:rPr lang="en-US" sz="1500" kern="1200" dirty="0"/>
            <a:t>.</a:t>
          </a:r>
        </a:p>
      </dsp:txBody>
      <dsp:txXfrm>
        <a:off x="0" y="2703"/>
        <a:ext cx="5175384" cy="1843578"/>
      </dsp:txXfrm>
    </dsp:sp>
    <dsp:sp modelId="{ED122144-F020-454A-AEB9-5EA1C2A5726F}">
      <dsp:nvSpPr>
        <dsp:cNvPr id="0" name=""/>
        <dsp:cNvSpPr/>
      </dsp:nvSpPr>
      <dsp:spPr>
        <a:xfrm>
          <a:off x="0" y="1846281"/>
          <a:ext cx="5175384"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28538A-1D84-9647-A85C-B69F1D640518}">
      <dsp:nvSpPr>
        <dsp:cNvPr id="0" name=""/>
        <dsp:cNvSpPr/>
      </dsp:nvSpPr>
      <dsp:spPr>
        <a:xfrm>
          <a:off x="0" y="1846281"/>
          <a:ext cx="5175384"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Nivel Promedio de Glucosa (avg_glucose_level) Hay dos picos notables para las personas con accidentes cerebrovasculares, uno en niveles bajos de glucosa y otro en niveles más altos. Esto podría sugerir que tanto niveles bajos como altos de glucosa podrían estar relacionados con un mayor riesgo de accidente cerebrovascular. La mayoría de las personas sin accidentes cerebrovasculares tienen un nivel de glucosa en un rango más “normal”.</a:t>
          </a:r>
        </a:p>
      </dsp:txBody>
      <dsp:txXfrm>
        <a:off x="0" y="1846281"/>
        <a:ext cx="5175384" cy="1843578"/>
      </dsp:txXfrm>
    </dsp:sp>
    <dsp:sp modelId="{DEA602D7-7253-744B-B8B3-CFE9599E5849}">
      <dsp:nvSpPr>
        <dsp:cNvPr id="0" name=""/>
        <dsp:cNvSpPr/>
      </dsp:nvSpPr>
      <dsp:spPr>
        <a:xfrm>
          <a:off x="0" y="3689859"/>
          <a:ext cx="5175384"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D4B769-2A2C-7342-8946-5A1EB9F725E4}">
      <dsp:nvSpPr>
        <dsp:cNvPr id="0" name=""/>
        <dsp:cNvSpPr/>
      </dsp:nvSpPr>
      <dsp:spPr>
        <a:xfrm>
          <a:off x="0" y="3689859"/>
          <a:ext cx="5175384"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Índice de Masa Corporal (bmi) Para el índice de masa corporal, no se observa una diferencia significativa en la densidad entre las personas con y sin accidentes cerebrovasculares. Sin embargo, hay una ligera acumulación en el extremo más bajo del índice de masa corporal para las personas con accidentes cerebrovasculares.</a:t>
          </a:r>
        </a:p>
      </dsp:txBody>
      <dsp:txXfrm>
        <a:off x="0" y="3689859"/>
        <a:ext cx="5175384" cy="184357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C96D6A-675C-4F81-95F8-6C17578ED0BA}">
      <dsp:nvSpPr>
        <dsp:cNvPr id="0" name=""/>
        <dsp:cNvSpPr/>
      </dsp:nvSpPr>
      <dsp:spPr>
        <a:xfrm>
          <a:off x="0" y="708097"/>
          <a:ext cx="78867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8864AC-EA7C-4489-AC84-8506A8455280}">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C97F40C-7E76-46A3-B512-CE4EC9CF31C3}">
      <dsp:nvSpPr>
        <dsp:cNvPr id="0" name=""/>
        <dsp:cNvSpPr/>
      </dsp:nvSpPr>
      <dsp:spPr>
        <a:xfrm>
          <a:off x="1509882" y="708097"/>
          <a:ext cx="63768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800100">
            <a:lnSpc>
              <a:spcPct val="90000"/>
            </a:lnSpc>
            <a:spcBef>
              <a:spcPct val="0"/>
            </a:spcBef>
            <a:spcAft>
              <a:spcPct val="35000"/>
            </a:spcAft>
            <a:buNone/>
          </a:pPr>
          <a:r>
            <a:rPr lang="en-US" sz="1800" kern="1200"/>
            <a:t>Hipertensión: Una mayoría significativa de las personas en el dataset no tiene hipertensión. Sin embargo, sería relevante explorar si la presencia de hipertensión está correlacionada con un mayor riesgo de accidentes cerebrovasculares.</a:t>
          </a:r>
        </a:p>
      </dsp:txBody>
      <dsp:txXfrm>
        <a:off x="1509882" y="708097"/>
        <a:ext cx="6376817" cy="1307257"/>
      </dsp:txXfrm>
    </dsp:sp>
    <dsp:sp modelId="{A4F56C20-E537-4665-80F6-80242EAFB6B6}">
      <dsp:nvSpPr>
        <dsp:cNvPr id="0" name=""/>
        <dsp:cNvSpPr/>
      </dsp:nvSpPr>
      <dsp:spPr>
        <a:xfrm>
          <a:off x="0" y="2342169"/>
          <a:ext cx="78867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4E38B4-8613-4321-9B58-8F3D70F723D9}">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3007810-7C16-4BC5-A0E3-2FC130933267}">
      <dsp:nvSpPr>
        <dsp:cNvPr id="0" name=""/>
        <dsp:cNvSpPr/>
      </dsp:nvSpPr>
      <dsp:spPr>
        <a:xfrm>
          <a:off x="1509882" y="2342169"/>
          <a:ext cx="63768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800100">
            <a:lnSpc>
              <a:spcPct val="90000"/>
            </a:lnSpc>
            <a:spcBef>
              <a:spcPct val="0"/>
            </a:spcBef>
            <a:spcAft>
              <a:spcPct val="35000"/>
            </a:spcAft>
            <a:buNone/>
          </a:pPr>
          <a:r>
            <a:rPr lang="en-US" sz="1800" kern="1200"/>
            <a:t>Enfermedad Cardíaca: Al igual que con la hipertensión, una gran mayoría de las personas en el dataset no tiene enfermedades cardíacas. Explorar la relación entre enfermedades cardíacas y accidentes cerebrovasculares podría ofrecer insights adicionales.</a:t>
          </a:r>
        </a:p>
      </dsp:txBody>
      <dsp:txXfrm>
        <a:off x="1509882" y="2342169"/>
        <a:ext cx="6376817" cy="1307257"/>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11/10/23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11/10/23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11/10/23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11/10/23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11/10/23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11/10/23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D8E54F9-849C-4865-8C5E-FD967B81D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391AE6B3-1D2D-4C67-A4DB-888635B527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1143000" y="929452"/>
            <a:ext cx="6858000" cy="2526738"/>
          </a:xfrm>
        </p:spPr>
        <p:txBody>
          <a:bodyPr>
            <a:normAutofit/>
          </a:bodyPr>
          <a:lstStyle/>
          <a:p>
            <a:pPr>
              <a:lnSpc>
                <a:spcPct val="90000"/>
              </a:lnSpc>
            </a:pPr>
            <a:r>
              <a:rPr lang="en-US">
                <a:solidFill>
                  <a:srgbClr val="FFFFFF"/>
                </a:solidFill>
              </a:rPr>
              <a:t>Análisis de Factores Contribuyentes a Accidentes Cerebrovasculares</a:t>
            </a:r>
          </a:p>
        </p:txBody>
      </p:sp>
      <p:sp>
        <p:nvSpPr>
          <p:cNvPr id="3" name="Subtitle 2"/>
          <p:cNvSpPr>
            <a:spLocks noGrp="1"/>
          </p:cNvSpPr>
          <p:nvPr>
            <p:ph type="subTitle" idx="1"/>
          </p:nvPr>
        </p:nvSpPr>
        <p:spPr>
          <a:xfrm>
            <a:off x="1143000" y="3695230"/>
            <a:ext cx="6858000" cy="1626541"/>
          </a:xfrm>
        </p:spPr>
        <p:txBody>
          <a:bodyPr>
            <a:normAutofit/>
          </a:bodyPr>
          <a:lstStyle/>
          <a:p>
            <a:r>
              <a:rPr lang="en-US">
                <a:solidFill>
                  <a:srgbClr val="FFFFFF"/>
                </a:solidFill>
              </a:rPr>
              <a:t>Presentado por Carlos Hernandez Santes</a:t>
            </a:r>
          </a:p>
        </p:txBody>
      </p:sp>
      <p:sp>
        <p:nvSpPr>
          <p:cNvPr id="12" name="sketch line">
            <a:extLst>
              <a:ext uri="{FF2B5EF4-FFF2-40B4-BE49-F238E27FC236}">
                <a16:creationId xmlns:a16="http://schemas.microsoft.com/office/drawing/2014/main" id="{6D080EC2-42B5-4E04-BBF7-F0BC5CB7C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80654" y="3566566"/>
            <a:ext cx="3182692" cy="18288"/>
          </a:xfrm>
          <a:custGeom>
            <a:avLst/>
            <a:gdLst>
              <a:gd name="connsiteX0" fmla="*/ 0 w 3182692"/>
              <a:gd name="connsiteY0" fmla="*/ 0 h 18288"/>
              <a:gd name="connsiteX1" fmla="*/ 604711 w 3182692"/>
              <a:gd name="connsiteY1" fmla="*/ 0 h 18288"/>
              <a:gd name="connsiteX2" fmla="*/ 1241250 w 3182692"/>
              <a:gd name="connsiteY2" fmla="*/ 0 h 18288"/>
              <a:gd name="connsiteX3" fmla="*/ 1909615 w 3182692"/>
              <a:gd name="connsiteY3" fmla="*/ 0 h 18288"/>
              <a:gd name="connsiteX4" fmla="*/ 2577981 w 3182692"/>
              <a:gd name="connsiteY4" fmla="*/ 0 h 18288"/>
              <a:gd name="connsiteX5" fmla="*/ 3182692 w 3182692"/>
              <a:gd name="connsiteY5" fmla="*/ 0 h 18288"/>
              <a:gd name="connsiteX6" fmla="*/ 3182692 w 3182692"/>
              <a:gd name="connsiteY6" fmla="*/ 18288 h 18288"/>
              <a:gd name="connsiteX7" fmla="*/ 2482500 w 3182692"/>
              <a:gd name="connsiteY7" fmla="*/ 18288 h 18288"/>
              <a:gd name="connsiteX8" fmla="*/ 1782308 w 3182692"/>
              <a:gd name="connsiteY8" fmla="*/ 18288 h 18288"/>
              <a:gd name="connsiteX9" fmla="*/ 1145769 w 3182692"/>
              <a:gd name="connsiteY9" fmla="*/ 18288 h 18288"/>
              <a:gd name="connsiteX10" fmla="*/ 0 w 3182692"/>
              <a:gd name="connsiteY10" fmla="*/ 18288 h 18288"/>
              <a:gd name="connsiteX11" fmla="*/ 0 w 3182692"/>
              <a:gd name="connsiteY11" fmla="*/ 0 h 18288"/>
              <a:gd name="connsiteX0" fmla="*/ 0 w 3182692"/>
              <a:gd name="connsiteY0" fmla="*/ 0 h 18288"/>
              <a:gd name="connsiteX1" fmla="*/ 604711 w 3182692"/>
              <a:gd name="connsiteY1" fmla="*/ 0 h 18288"/>
              <a:gd name="connsiteX2" fmla="*/ 1145769 w 3182692"/>
              <a:gd name="connsiteY2" fmla="*/ 0 h 18288"/>
              <a:gd name="connsiteX3" fmla="*/ 1845961 w 3182692"/>
              <a:gd name="connsiteY3" fmla="*/ 0 h 18288"/>
              <a:gd name="connsiteX4" fmla="*/ 2450673 w 3182692"/>
              <a:gd name="connsiteY4" fmla="*/ 0 h 18288"/>
              <a:gd name="connsiteX5" fmla="*/ 3182692 w 3182692"/>
              <a:gd name="connsiteY5" fmla="*/ 0 h 18288"/>
              <a:gd name="connsiteX6" fmla="*/ 3182692 w 3182692"/>
              <a:gd name="connsiteY6" fmla="*/ 18288 h 18288"/>
              <a:gd name="connsiteX7" fmla="*/ 2546154 w 3182692"/>
              <a:gd name="connsiteY7" fmla="*/ 18288 h 18288"/>
              <a:gd name="connsiteX8" fmla="*/ 1845961 w 3182692"/>
              <a:gd name="connsiteY8" fmla="*/ 18288 h 18288"/>
              <a:gd name="connsiteX9" fmla="*/ 1304904 w 3182692"/>
              <a:gd name="connsiteY9" fmla="*/ 18288 h 18288"/>
              <a:gd name="connsiteX10" fmla="*/ 668365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145195" y="-37571"/>
                  <a:pt x="472618" y="-13696"/>
                  <a:pt x="604711" y="0"/>
                </a:cubicBezTo>
                <a:cubicBezTo>
                  <a:pt x="706652" y="-3280"/>
                  <a:pt x="1039328" y="-8567"/>
                  <a:pt x="1241250" y="0"/>
                </a:cubicBezTo>
                <a:cubicBezTo>
                  <a:pt x="1405712" y="-7891"/>
                  <a:pt x="1711158" y="8053"/>
                  <a:pt x="1909615" y="0"/>
                </a:cubicBezTo>
                <a:cubicBezTo>
                  <a:pt x="2107436" y="-40150"/>
                  <a:pt x="2247192" y="19443"/>
                  <a:pt x="2577981" y="0"/>
                </a:cubicBezTo>
                <a:cubicBezTo>
                  <a:pt x="2894393" y="-5855"/>
                  <a:pt x="3041563" y="17846"/>
                  <a:pt x="3182692" y="0"/>
                </a:cubicBezTo>
                <a:cubicBezTo>
                  <a:pt x="3181973" y="8390"/>
                  <a:pt x="3182735" y="11854"/>
                  <a:pt x="3182692" y="18288"/>
                </a:cubicBezTo>
                <a:cubicBezTo>
                  <a:pt x="2975928" y="57450"/>
                  <a:pt x="2667693" y="19406"/>
                  <a:pt x="2482500" y="18288"/>
                </a:cubicBezTo>
                <a:cubicBezTo>
                  <a:pt x="2299734" y="36912"/>
                  <a:pt x="1925962" y="9303"/>
                  <a:pt x="1782308" y="18288"/>
                </a:cubicBezTo>
                <a:cubicBezTo>
                  <a:pt x="1635580" y="20546"/>
                  <a:pt x="1257854" y="-3663"/>
                  <a:pt x="1145769" y="18288"/>
                </a:cubicBezTo>
                <a:cubicBezTo>
                  <a:pt x="1025065" y="56574"/>
                  <a:pt x="247799" y="-11536"/>
                  <a:pt x="0" y="18288"/>
                </a:cubicBezTo>
                <a:cubicBezTo>
                  <a:pt x="-405" y="13204"/>
                  <a:pt x="-1092" y="5311"/>
                  <a:pt x="0" y="0"/>
                </a:cubicBezTo>
                <a:close/>
              </a:path>
              <a:path w="3182692" h="18288" stroke="0" extrusionOk="0">
                <a:moveTo>
                  <a:pt x="0" y="0"/>
                </a:moveTo>
                <a:cubicBezTo>
                  <a:pt x="288308" y="19724"/>
                  <a:pt x="431183" y="-26509"/>
                  <a:pt x="604711" y="0"/>
                </a:cubicBezTo>
                <a:cubicBezTo>
                  <a:pt x="795174" y="4405"/>
                  <a:pt x="950067" y="22541"/>
                  <a:pt x="1145769" y="0"/>
                </a:cubicBezTo>
                <a:cubicBezTo>
                  <a:pt x="1301850" y="7702"/>
                  <a:pt x="1499974" y="-70469"/>
                  <a:pt x="1845961" y="0"/>
                </a:cubicBezTo>
                <a:cubicBezTo>
                  <a:pt x="2191264" y="15313"/>
                  <a:pt x="2307232" y="-97"/>
                  <a:pt x="2450673" y="0"/>
                </a:cubicBezTo>
                <a:cubicBezTo>
                  <a:pt x="2596405" y="-19465"/>
                  <a:pt x="3033067" y="-31048"/>
                  <a:pt x="3182692" y="0"/>
                </a:cubicBezTo>
                <a:cubicBezTo>
                  <a:pt x="3182066" y="4696"/>
                  <a:pt x="3183370" y="10269"/>
                  <a:pt x="3182692" y="18288"/>
                </a:cubicBezTo>
                <a:cubicBezTo>
                  <a:pt x="3091120" y="-23022"/>
                  <a:pt x="2811074" y="61693"/>
                  <a:pt x="2546154" y="18288"/>
                </a:cubicBezTo>
                <a:cubicBezTo>
                  <a:pt x="2285186" y="27529"/>
                  <a:pt x="2090205" y="-22321"/>
                  <a:pt x="1845961" y="18288"/>
                </a:cubicBezTo>
                <a:cubicBezTo>
                  <a:pt x="1599794" y="31493"/>
                  <a:pt x="1466284" y="37447"/>
                  <a:pt x="1304904" y="18288"/>
                </a:cubicBezTo>
                <a:cubicBezTo>
                  <a:pt x="1189365" y="43775"/>
                  <a:pt x="952251" y="23461"/>
                  <a:pt x="668365" y="18288"/>
                </a:cubicBezTo>
                <a:cubicBezTo>
                  <a:pt x="407868" y="43595"/>
                  <a:pt x="284672" y="-9405"/>
                  <a:pt x="0" y="18288"/>
                </a:cubicBezTo>
                <a:cubicBezTo>
                  <a:pt x="527" y="9891"/>
                  <a:pt x="870" y="7012"/>
                  <a:pt x="0" y="0"/>
                </a:cubicBezTo>
                <a:close/>
              </a:path>
              <a:path w="3182692" h="18288" fill="none" stroke="0" extrusionOk="0">
                <a:moveTo>
                  <a:pt x="0" y="0"/>
                </a:moveTo>
                <a:cubicBezTo>
                  <a:pt x="108839" y="-32375"/>
                  <a:pt x="447732" y="16552"/>
                  <a:pt x="604711" y="0"/>
                </a:cubicBezTo>
                <a:cubicBezTo>
                  <a:pt x="781899" y="-548"/>
                  <a:pt x="1052060" y="7118"/>
                  <a:pt x="1241250" y="0"/>
                </a:cubicBezTo>
                <a:cubicBezTo>
                  <a:pt x="1399482" y="14083"/>
                  <a:pt x="1706293" y="54730"/>
                  <a:pt x="1909615" y="0"/>
                </a:cubicBezTo>
                <a:cubicBezTo>
                  <a:pt x="2085313" y="-24404"/>
                  <a:pt x="2264415" y="16988"/>
                  <a:pt x="2577981" y="0"/>
                </a:cubicBezTo>
                <a:cubicBezTo>
                  <a:pt x="2926098" y="-10318"/>
                  <a:pt x="3036314" y="-14769"/>
                  <a:pt x="3182692" y="0"/>
                </a:cubicBezTo>
                <a:cubicBezTo>
                  <a:pt x="3181841" y="8135"/>
                  <a:pt x="3181636" y="12730"/>
                  <a:pt x="3182692" y="18288"/>
                </a:cubicBezTo>
                <a:cubicBezTo>
                  <a:pt x="2996012" y="-1231"/>
                  <a:pt x="2669008" y="27395"/>
                  <a:pt x="2482500" y="18288"/>
                </a:cubicBezTo>
                <a:cubicBezTo>
                  <a:pt x="2296543" y="21246"/>
                  <a:pt x="1935236" y="7938"/>
                  <a:pt x="1782308" y="18288"/>
                </a:cubicBezTo>
                <a:cubicBezTo>
                  <a:pt x="1607683" y="25490"/>
                  <a:pt x="1291498" y="1369"/>
                  <a:pt x="1145769" y="18288"/>
                </a:cubicBezTo>
                <a:cubicBezTo>
                  <a:pt x="1015407" y="55325"/>
                  <a:pt x="262557" y="26571"/>
                  <a:pt x="0" y="18288"/>
                </a:cubicBezTo>
                <a:cubicBezTo>
                  <a:pt x="508" y="13336"/>
                  <a:pt x="437" y="727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custGeom>
                    <a:avLst/>
                    <a:gdLst>
                      <a:gd name="connsiteX0" fmla="*/ 0 w 3182692"/>
                      <a:gd name="connsiteY0" fmla="*/ 0 h 18288"/>
                      <a:gd name="connsiteX1" fmla="*/ 604711 w 3182692"/>
                      <a:gd name="connsiteY1" fmla="*/ 0 h 18288"/>
                      <a:gd name="connsiteX2" fmla="*/ 1241250 w 3182692"/>
                      <a:gd name="connsiteY2" fmla="*/ 0 h 18288"/>
                      <a:gd name="connsiteX3" fmla="*/ 1909615 w 3182692"/>
                      <a:gd name="connsiteY3" fmla="*/ 0 h 18288"/>
                      <a:gd name="connsiteX4" fmla="*/ 2577981 w 3182692"/>
                      <a:gd name="connsiteY4" fmla="*/ 0 h 18288"/>
                      <a:gd name="connsiteX5" fmla="*/ 3182692 w 3182692"/>
                      <a:gd name="connsiteY5" fmla="*/ 0 h 18288"/>
                      <a:gd name="connsiteX6" fmla="*/ 3182692 w 3182692"/>
                      <a:gd name="connsiteY6" fmla="*/ 18288 h 18288"/>
                      <a:gd name="connsiteX7" fmla="*/ 2482500 w 3182692"/>
                      <a:gd name="connsiteY7" fmla="*/ 18288 h 18288"/>
                      <a:gd name="connsiteX8" fmla="*/ 1782308 w 3182692"/>
                      <a:gd name="connsiteY8" fmla="*/ 18288 h 18288"/>
                      <a:gd name="connsiteX9" fmla="*/ 1145769 w 3182692"/>
                      <a:gd name="connsiteY9" fmla="*/ 18288 h 18288"/>
                      <a:gd name="connsiteX10" fmla="*/ 0 w 3182692"/>
                      <a:gd name="connsiteY10" fmla="*/ 18288 h 18288"/>
                      <a:gd name="connsiteX11" fmla="*/ 0 w 3182692"/>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2692" h="18288" fill="none" extrusionOk="0">
                        <a:moveTo>
                          <a:pt x="0" y="0"/>
                        </a:moveTo>
                        <a:cubicBezTo>
                          <a:pt x="126686" y="-21366"/>
                          <a:pt x="467788" y="9025"/>
                          <a:pt x="604711" y="0"/>
                        </a:cubicBezTo>
                        <a:cubicBezTo>
                          <a:pt x="741634" y="-9025"/>
                          <a:pt x="1061620" y="6814"/>
                          <a:pt x="1241250" y="0"/>
                        </a:cubicBezTo>
                        <a:cubicBezTo>
                          <a:pt x="1420880" y="-6814"/>
                          <a:pt x="1713773" y="13383"/>
                          <a:pt x="1909615" y="0"/>
                        </a:cubicBezTo>
                        <a:cubicBezTo>
                          <a:pt x="2105457" y="-13383"/>
                          <a:pt x="2257256" y="13567"/>
                          <a:pt x="2577981" y="0"/>
                        </a:cubicBezTo>
                        <a:cubicBezTo>
                          <a:pt x="2898706" y="-13567"/>
                          <a:pt x="3026063" y="6328"/>
                          <a:pt x="3182692" y="0"/>
                        </a:cubicBezTo>
                        <a:cubicBezTo>
                          <a:pt x="3181983" y="8157"/>
                          <a:pt x="3182279" y="12125"/>
                          <a:pt x="3182692" y="18288"/>
                        </a:cubicBezTo>
                        <a:cubicBezTo>
                          <a:pt x="2998421" y="21742"/>
                          <a:pt x="2675038" y="19014"/>
                          <a:pt x="2482500" y="18288"/>
                        </a:cubicBezTo>
                        <a:cubicBezTo>
                          <a:pt x="2289962" y="17562"/>
                          <a:pt x="1930644" y="6834"/>
                          <a:pt x="1782308" y="18288"/>
                        </a:cubicBezTo>
                        <a:cubicBezTo>
                          <a:pt x="1633972" y="29742"/>
                          <a:pt x="1287388" y="-1992"/>
                          <a:pt x="1145769" y="18288"/>
                        </a:cubicBezTo>
                        <a:cubicBezTo>
                          <a:pt x="1004150" y="38568"/>
                          <a:pt x="256377" y="-37438"/>
                          <a:pt x="0" y="18288"/>
                        </a:cubicBezTo>
                        <a:cubicBezTo>
                          <a:pt x="-46" y="12483"/>
                          <a:pt x="-203" y="6491"/>
                          <a:pt x="0" y="0"/>
                        </a:cubicBezTo>
                        <a:close/>
                      </a:path>
                      <a:path w="3182692" h="18288" stroke="0" extrusionOk="0">
                        <a:moveTo>
                          <a:pt x="0" y="0"/>
                        </a:moveTo>
                        <a:cubicBezTo>
                          <a:pt x="283446" y="18201"/>
                          <a:pt x="432812" y="7290"/>
                          <a:pt x="604711" y="0"/>
                        </a:cubicBezTo>
                        <a:cubicBezTo>
                          <a:pt x="776610" y="-7290"/>
                          <a:pt x="982253" y="15478"/>
                          <a:pt x="1145769" y="0"/>
                        </a:cubicBezTo>
                        <a:cubicBezTo>
                          <a:pt x="1309285" y="-15478"/>
                          <a:pt x="1514247" y="-25520"/>
                          <a:pt x="1845961" y="0"/>
                        </a:cubicBezTo>
                        <a:cubicBezTo>
                          <a:pt x="2177675" y="25520"/>
                          <a:pt x="2297588" y="16646"/>
                          <a:pt x="2450673" y="0"/>
                        </a:cubicBezTo>
                        <a:cubicBezTo>
                          <a:pt x="2603758" y="-16646"/>
                          <a:pt x="3023048" y="-21196"/>
                          <a:pt x="3182692" y="0"/>
                        </a:cubicBezTo>
                        <a:cubicBezTo>
                          <a:pt x="3182428" y="4493"/>
                          <a:pt x="3183076" y="9472"/>
                          <a:pt x="3182692" y="18288"/>
                        </a:cubicBezTo>
                        <a:cubicBezTo>
                          <a:pt x="3039109" y="-12701"/>
                          <a:pt x="2823860" y="13848"/>
                          <a:pt x="2546154" y="18288"/>
                        </a:cubicBezTo>
                        <a:cubicBezTo>
                          <a:pt x="2268448" y="22728"/>
                          <a:pt x="2098674" y="5291"/>
                          <a:pt x="1845961" y="18288"/>
                        </a:cubicBezTo>
                        <a:cubicBezTo>
                          <a:pt x="1593248" y="31285"/>
                          <a:pt x="1456743" y="27560"/>
                          <a:pt x="1304904" y="18288"/>
                        </a:cubicBezTo>
                        <a:cubicBezTo>
                          <a:pt x="1153065" y="9016"/>
                          <a:pt x="947204" y="11126"/>
                          <a:pt x="668365" y="18288"/>
                        </a:cubicBezTo>
                        <a:cubicBezTo>
                          <a:pt x="389526" y="25450"/>
                          <a:pt x="288244" y="-4628"/>
                          <a:pt x="0" y="18288"/>
                        </a:cubicBezTo>
                        <a:cubicBezTo>
                          <a:pt x="843" y="9577"/>
                          <a:pt x="371" y="690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A red pyramid chart with numbers&#10;&#10;Description automatically generated">
            <a:extLst>
              <a:ext uri="{FF2B5EF4-FFF2-40B4-BE49-F238E27FC236}">
                <a16:creationId xmlns:a16="http://schemas.microsoft.com/office/drawing/2014/main" id="{25E6F19A-934F-3370-5B0C-76F3FD140EA1}"/>
              </a:ext>
            </a:extLst>
          </p:cNvPr>
          <p:cNvPicPr>
            <a:picLocks noChangeAspect="1"/>
          </p:cNvPicPr>
          <p:nvPr/>
        </p:nvPicPr>
        <p:blipFill>
          <a:blip r:embed="rId2"/>
          <a:stretch>
            <a:fillRect/>
          </a:stretch>
        </p:blipFill>
        <p:spPr>
          <a:xfrm>
            <a:off x="342901" y="695750"/>
            <a:ext cx="4070073" cy="2157138"/>
          </a:xfrm>
          <a:prstGeom prst="rect">
            <a:avLst/>
          </a:prstGeom>
        </p:spPr>
      </p:pic>
      <p:pic>
        <p:nvPicPr>
          <p:cNvPr id="5" name="Content Placeholder 4" descr="A purple graph with white text&#10;&#10;Description automatically generated">
            <a:extLst>
              <a:ext uri="{FF2B5EF4-FFF2-40B4-BE49-F238E27FC236}">
                <a16:creationId xmlns:a16="http://schemas.microsoft.com/office/drawing/2014/main" id="{E49E0C1E-7BEA-6D00-3326-FF67C24F26EE}"/>
              </a:ext>
            </a:extLst>
          </p:cNvPr>
          <p:cNvPicPr>
            <a:picLocks noGrp="1" noChangeAspect="1"/>
          </p:cNvPicPr>
          <p:nvPr>
            <p:ph idx="1"/>
          </p:nvPr>
        </p:nvPicPr>
        <p:blipFill>
          <a:blip r:embed="rId3"/>
          <a:stretch>
            <a:fillRect/>
          </a:stretch>
        </p:blipFill>
        <p:spPr>
          <a:xfrm>
            <a:off x="342900" y="3973507"/>
            <a:ext cx="4070073" cy="2075737"/>
          </a:xfrm>
          <a:prstGeom prst="rect">
            <a:avLst/>
          </a:prstGeom>
        </p:spPr>
      </p:pic>
      <p:sp>
        <p:nvSpPr>
          <p:cNvPr id="15" name="Rectangle 14">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7710" y="0"/>
            <a:ext cx="6858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459486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graph of a number of blood&#10;&#10;Description automatically generated with medium confidence">
            <a:extLst>
              <a:ext uri="{FF2B5EF4-FFF2-40B4-BE49-F238E27FC236}">
                <a16:creationId xmlns:a16="http://schemas.microsoft.com/office/drawing/2014/main" id="{7B4DE69E-36D9-E6DB-55C0-70371A487FE1}"/>
              </a:ext>
            </a:extLst>
          </p:cNvPr>
          <p:cNvPicPr>
            <a:picLocks noChangeAspect="1"/>
          </p:cNvPicPr>
          <p:nvPr/>
        </p:nvPicPr>
        <p:blipFill>
          <a:blip r:embed="rId4"/>
          <a:stretch>
            <a:fillRect/>
          </a:stretch>
        </p:blipFill>
        <p:spPr>
          <a:xfrm>
            <a:off x="4731025" y="2242513"/>
            <a:ext cx="4070073" cy="2228363"/>
          </a:xfrm>
          <a:prstGeom prst="rect">
            <a:avLst/>
          </a:prstGeom>
        </p:spPr>
      </p:pic>
    </p:spTree>
    <p:extLst>
      <p:ext uri="{BB962C8B-B14F-4D97-AF65-F5344CB8AC3E}">
        <p14:creationId xmlns:p14="http://schemas.microsoft.com/office/powerpoint/2010/main" val="1745882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een bar graph with white text&#10;&#10;Description automatically generated">
            <a:extLst>
              <a:ext uri="{FF2B5EF4-FFF2-40B4-BE49-F238E27FC236}">
                <a16:creationId xmlns:a16="http://schemas.microsoft.com/office/drawing/2014/main" id="{B3145E0D-07C4-6B32-3ECB-1768CA7C8A5A}"/>
              </a:ext>
            </a:extLst>
          </p:cNvPr>
          <p:cNvPicPr>
            <a:picLocks noChangeAspect="1"/>
          </p:cNvPicPr>
          <p:nvPr/>
        </p:nvPicPr>
        <p:blipFill>
          <a:blip r:embed="rId2"/>
          <a:stretch>
            <a:fillRect/>
          </a:stretch>
        </p:blipFill>
        <p:spPr>
          <a:xfrm>
            <a:off x="482600" y="2475950"/>
            <a:ext cx="3971037" cy="1906097"/>
          </a:xfrm>
          <a:prstGeom prst="rect">
            <a:avLst/>
          </a:prstGeom>
        </p:spPr>
      </p:pic>
      <p:cxnSp>
        <p:nvCxnSpPr>
          <p:cNvPr id="16" name="Straight Connector 15">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5996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blue rectangular bar graph&#10;&#10;Description automatically generated">
            <a:extLst>
              <a:ext uri="{FF2B5EF4-FFF2-40B4-BE49-F238E27FC236}">
                <a16:creationId xmlns:a16="http://schemas.microsoft.com/office/drawing/2014/main" id="{26E7954A-EA74-47C7-ECD9-9AF769F4BD44}"/>
              </a:ext>
            </a:extLst>
          </p:cNvPr>
          <p:cNvPicPr>
            <a:picLocks noGrp="1" noChangeAspect="1"/>
          </p:cNvPicPr>
          <p:nvPr>
            <p:ph idx="1"/>
          </p:nvPr>
        </p:nvPicPr>
        <p:blipFill>
          <a:blip r:embed="rId3"/>
          <a:stretch>
            <a:fillRect/>
          </a:stretch>
        </p:blipFill>
        <p:spPr>
          <a:xfrm>
            <a:off x="4690362" y="2366748"/>
            <a:ext cx="3971037" cy="2124504"/>
          </a:xfrm>
          <a:prstGeom prst="rect">
            <a:avLst/>
          </a:prstGeom>
        </p:spPr>
      </p:pic>
    </p:spTree>
    <p:extLst>
      <p:ext uri="{BB962C8B-B14F-4D97-AF65-F5344CB8AC3E}">
        <p14:creationId xmlns:p14="http://schemas.microsoft.com/office/powerpoint/2010/main" val="2931799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452197-C841-6665-25C0-5296283C0B17}"/>
              </a:ext>
            </a:extLst>
          </p:cNvPr>
          <p:cNvSpPr>
            <a:spLocks noGrp="1"/>
          </p:cNvSpPr>
          <p:nvPr>
            <p:ph type="title"/>
          </p:nvPr>
        </p:nvSpPr>
        <p:spPr>
          <a:xfrm>
            <a:off x="476250" y="640823"/>
            <a:ext cx="2563994" cy="5583148"/>
          </a:xfrm>
        </p:spPr>
        <p:txBody>
          <a:bodyPr anchor="ctr">
            <a:normAutofit/>
          </a:bodyPr>
          <a:lstStyle/>
          <a:p>
            <a:pPr>
              <a:lnSpc>
                <a:spcPct val="90000"/>
              </a:lnSpc>
            </a:pPr>
            <a:r>
              <a:rPr lang="en-US" sz="2900"/>
              <a:t>Observaciones Detalladas de Variables Numéricas</a:t>
            </a:r>
            <a:br>
              <a:rPr lang="en-US" sz="2900"/>
            </a:br>
            <a:endParaRPr lang="en-MX" sz="2900"/>
          </a:p>
        </p:txBody>
      </p:sp>
      <p:sp>
        <p:nvSpPr>
          <p:cNvPr id="3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 name="connsiteX0" fmla="*/ 0 w 5410200"/>
              <a:gd name="connsiteY0" fmla="*/ 0 h 13716"/>
              <a:gd name="connsiteX1" fmla="*/ 622173 w 5410200"/>
              <a:gd name="connsiteY1" fmla="*/ 0 h 13716"/>
              <a:gd name="connsiteX2" fmla="*/ 1136142 w 5410200"/>
              <a:gd name="connsiteY2" fmla="*/ 0 h 13716"/>
              <a:gd name="connsiteX3" fmla="*/ 1920621 w 5410200"/>
              <a:gd name="connsiteY3" fmla="*/ 0 h 13716"/>
              <a:gd name="connsiteX4" fmla="*/ 2542794 w 5410200"/>
              <a:gd name="connsiteY4" fmla="*/ 0 h 13716"/>
              <a:gd name="connsiteX5" fmla="*/ 3164967 w 5410200"/>
              <a:gd name="connsiteY5" fmla="*/ 0 h 13716"/>
              <a:gd name="connsiteX6" fmla="*/ 3949446 w 5410200"/>
              <a:gd name="connsiteY6" fmla="*/ 0 h 13716"/>
              <a:gd name="connsiteX7" fmla="*/ 4517517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165854 w 5410200"/>
              <a:gd name="connsiteY11" fmla="*/ 13716 h 13716"/>
              <a:gd name="connsiteX12" fmla="*/ 3543681 w 5410200"/>
              <a:gd name="connsiteY12" fmla="*/ 13716 h 13716"/>
              <a:gd name="connsiteX13" fmla="*/ 2759202 w 5410200"/>
              <a:gd name="connsiteY13" fmla="*/ 13716 h 13716"/>
              <a:gd name="connsiteX14" fmla="*/ 1974723 w 5410200"/>
              <a:gd name="connsiteY14" fmla="*/ 13716 h 13716"/>
              <a:gd name="connsiteX15" fmla="*/ 1406652 w 5410200"/>
              <a:gd name="connsiteY15" fmla="*/ 13716 h 13716"/>
              <a:gd name="connsiteX16" fmla="*/ 730377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76940" y="8795"/>
                  <a:pt x="295530" y="-3818"/>
                  <a:pt x="568071" y="0"/>
                </a:cubicBezTo>
                <a:cubicBezTo>
                  <a:pt x="821049" y="-7814"/>
                  <a:pt x="977778" y="-9274"/>
                  <a:pt x="1298448" y="0"/>
                </a:cubicBezTo>
                <a:cubicBezTo>
                  <a:pt x="1590381" y="13044"/>
                  <a:pt x="1630605" y="-28"/>
                  <a:pt x="1920621" y="0"/>
                </a:cubicBezTo>
                <a:cubicBezTo>
                  <a:pt x="2206035" y="10386"/>
                  <a:pt x="2357755" y="-28028"/>
                  <a:pt x="2488692" y="0"/>
                </a:cubicBezTo>
                <a:cubicBezTo>
                  <a:pt x="2633521" y="25625"/>
                  <a:pt x="3022777" y="-45440"/>
                  <a:pt x="3219069" y="0"/>
                </a:cubicBezTo>
                <a:cubicBezTo>
                  <a:pt x="3460337" y="63290"/>
                  <a:pt x="3645640" y="26494"/>
                  <a:pt x="3895344" y="0"/>
                </a:cubicBezTo>
                <a:cubicBezTo>
                  <a:pt x="4126339" y="-535"/>
                  <a:pt x="4382665" y="-55222"/>
                  <a:pt x="4571619" y="0"/>
                </a:cubicBezTo>
                <a:cubicBezTo>
                  <a:pt x="4776405" y="-816"/>
                  <a:pt x="5201098" y="-43036"/>
                  <a:pt x="5410200" y="0"/>
                </a:cubicBezTo>
                <a:cubicBezTo>
                  <a:pt x="5409052" y="2649"/>
                  <a:pt x="5410186" y="9063"/>
                  <a:pt x="5410200" y="13716"/>
                </a:cubicBezTo>
                <a:cubicBezTo>
                  <a:pt x="5133704" y="5182"/>
                  <a:pt x="5123444" y="31477"/>
                  <a:pt x="4842129" y="13716"/>
                </a:cubicBezTo>
                <a:cubicBezTo>
                  <a:pt x="4568650" y="-219"/>
                  <a:pt x="4447390" y="8221"/>
                  <a:pt x="4328160" y="13716"/>
                </a:cubicBezTo>
                <a:cubicBezTo>
                  <a:pt x="4227436" y="28078"/>
                  <a:pt x="3754725" y="-2253"/>
                  <a:pt x="3597783" y="13716"/>
                </a:cubicBezTo>
                <a:cubicBezTo>
                  <a:pt x="3459353" y="10223"/>
                  <a:pt x="3317740" y="47315"/>
                  <a:pt x="3029712" y="13716"/>
                </a:cubicBezTo>
                <a:cubicBezTo>
                  <a:pt x="2766446" y="5245"/>
                  <a:pt x="2645518" y="35922"/>
                  <a:pt x="2299335" y="13716"/>
                </a:cubicBezTo>
                <a:cubicBezTo>
                  <a:pt x="1977844" y="23735"/>
                  <a:pt x="1781583" y="-1801"/>
                  <a:pt x="1514856" y="13716"/>
                </a:cubicBezTo>
                <a:cubicBezTo>
                  <a:pt x="1212648" y="18781"/>
                  <a:pt x="1087880" y="-4407"/>
                  <a:pt x="892683" y="13716"/>
                </a:cubicBezTo>
                <a:cubicBezTo>
                  <a:pt x="745769" y="11772"/>
                  <a:pt x="183254" y="-32062"/>
                  <a:pt x="0" y="13716"/>
                </a:cubicBezTo>
                <a:cubicBezTo>
                  <a:pt x="-907" y="9799"/>
                  <a:pt x="-75" y="7151"/>
                  <a:pt x="0" y="0"/>
                </a:cubicBezTo>
                <a:close/>
              </a:path>
              <a:path w="5410200" h="13716" stroke="0" extrusionOk="0">
                <a:moveTo>
                  <a:pt x="0" y="0"/>
                </a:moveTo>
                <a:cubicBezTo>
                  <a:pt x="269468" y="-22806"/>
                  <a:pt x="392563" y="4840"/>
                  <a:pt x="622173" y="0"/>
                </a:cubicBezTo>
                <a:cubicBezTo>
                  <a:pt x="884216" y="-2196"/>
                  <a:pt x="1034637" y="7784"/>
                  <a:pt x="1136142" y="0"/>
                </a:cubicBezTo>
                <a:cubicBezTo>
                  <a:pt x="1204956" y="5920"/>
                  <a:pt x="1559779" y="-61408"/>
                  <a:pt x="1920621" y="0"/>
                </a:cubicBezTo>
                <a:cubicBezTo>
                  <a:pt x="2280250" y="-18581"/>
                  <a:pt x="2372470" y="4128"/>
                  <a:pt x="2542794" y="0"/>
                </a:cubicBezTo>
                <a:cubicBezTo>
                  <a:pt x="2688150" y="-17189"/>
                  <a:pt x="2885478" y="-51412"/>
                  <a:pt x="3164967" y="0"/>
                </a:cubicBezTo>
                <a:cubicBezTo>
                  <a:pt x="3470933" y="16143"/>
                  <a:pt x="3588003" y="-4313"/>
                  <a:pt x="3949446" y="0"/>
                </a:cubicBezTo>
                <a:cubicBezTo>
                  <a:pt x="4331172" y="1470"/>
                  <a:pt x="4289286" y="5331"/>
                  <a:pt x="4517517" y="0"/>
                </a:cubicBezTo>
                <a:cubicBezTo>
                  <a:pt x="4736577" y="41911"/>
                  <a:pt x="5141868" y="443"/>
                  <a:pt x="5410200" y="0"/>
                </a:cubicBezTo>
                <a:cubicBezTo>
                  <a:pt x="5410845" y="2936"/>
                  <a:pt x="5409877" y="9829"/>
                  <a:pt x="5410200" y="13716"/>
                </a:cubicBezTo>
                <a:cubicBezTo>
                  <a:pt x="5130880" y="48304"/>
                  <a:pt x="5008082" y="-27188"/>
                  <a:pt x="4842129" y="13716"/>
                </a:cubicBezTo>
                <a:cubicBezTo>
                  <a:pt x="4629232" y="38478"/>
                  <a:pt x="4430159" y="43872"/>
                  <a:pt x="4165854" y="13716"/>
                </a:cubicBezTo>
                <a:cubicBezTo>
                  <a:pt x="3880517" y="17026"/>
                  <a:pt x="3820863" y="-12209"/>
                  <a:pt x="3543681" y="13716"/>
                </a:cubicBezTo>
                <a:cubicBezTo>
                  <a:pt x="3267577" y="39687"/>
                  <a:pt x="3047131" y="-8774"/>
                  <a:pt x="2759202" y="13716"/>
                </a:cubicBezTo>
                <a:cubicBezTo>
                  <a:pt x="2418778" y="17929"/>
                  <a:pt x="2206820" y="-35095"/>
                  <a:pt x="1974723" y="13716"/>
                </a:cubicBezTo>
                <a:cubicBezTo>
                  <a:pt x="1740429" y="35710"/>
                  <a:pt x="1599301" y="34493"/>
                  <a:pt x="1406652" y="13716"/>
                </a:cubicBezTo>
                <a:cubicBezTo>
                  <a:pt x="1196601" y="3966"/>
                  <a:pt x="938578" y="38717"/>
                  <a:pt x="730377" y="13716"/>
                </a:cubicBezTo>
                <a:cubicBezTo>
                  <a:pt x="524173" y="26651"/>
                  <a:pt x="336004" y="-17469"/>
                  <a:pt x="0" y="13716"/>
                </a:cubicBezTo>
                <a:cubicBezTo>
                  <a:pt x="-377" y="9245"/>
                  <a:pt x="1157" y="3819"/>
                  <a:pt x="0" y="0"/>
                </a:cubicBezTo>
                <a:close/>
              </a:path>
              <a:path w="5410200" h="13716" fill="none" stroke="0" extrusionOk="0">
                <a:moveTo>
                  <a:pt x="0" y="0"/>
                </a:moveTo>
                <a:cubicBezTo>
                  <a:pt x="148438" y="-27720"/>
                  <a:pt x="315263" y="-14841"/>
                  <a:pt x="568071" y="0"/>
                </a:cubicBezTo>
                <a:cubicBezTo>
                  <a:pt x="840209" y="21288"/>
                  <a:pt x="982180" y="-6281"/>
                  <a:pt x="1298448" y="0"/>
                </a:cubicBezTo>
                <a:cubicBezTo>
                  <a:pt x="1577021" y="13763"/>
                  <a:pt x="1630910" y="1060"/>
                  <a:pt x="1920621" y="0"/>
                </a:cubicBezTo>
                <a:cubicBezTo>
                  <a:pt x="2200928" y="-1340"/>
                  <a:pt x="2382869" y="-10369"/>
                  <a:pt x="2488692" y="0"/>
                </a:cubicBezTo>
                <a:cubicBezTo>
                  <a:pt x="2620356" y="20061"/>
                  <a:pt x="3042766" y="-74691"/>
                  <a:pt x="3219069" y="0"/>
                </a:cubicBezTo>
                <a:cubicBezTo>
                  <a:pt x="3395755" y="31704"/>
                  <a:pt x="3646717" y="33546"/>
                  <a:pt x="3895344" y="0"/>
                </a:cubicBezTo>
                <a:cubicBezTo>
                  <a:pt x="4131847" y="-43416"/>
                  <a:pt x="4371681" y="11418"/>
                  <a:pt x="4571619" y="0"/>
                </a:cubicBezTo>
                <a:cubicBezTo>
                  <a:pt x="4799447" y="47677"/>
                  <a:pt x="5212547" y="1562"/>
                  <a:pt x="5410200" y="0"/>
                </a:cubicBezTo>
                <a:cubicBezTo>
                  <a:pt x="5408905" y="2744"/>
                  <a:pt x="5410401" y="9950"/>
                  <a:pt x="5410200" y="13716"/>
                </a:cubicBezTo>
                <a:cubicBezTo>
                  <a:pt x="5139576" y="2947"/>
                  <a:pt x="5122299" y="33775"/>
                  <a:pt x="4842129" y="13716"/>
                </a:cubicBezTo>
                <a:cubicBezTo>
                  <a:pt x="4566356" y="6655"/>
                  <a:pt x="4456854" y="15426"/>
                  <a:pt x="4328160" y="13716"/>
                </a:cubicBezTo>
                <a:cubicBezTo>
                  <a:pt x="4234703" y="-822"/>
                  <a:pt x="3768176" y="-16062"/>
                  <a:pt x="3597783" y="13716"/>
                </a:cubicBezTo>
                <a:cubicBezTo>
                  <a:pt x="3430303" y="10148"/>
                  <a:pt x="3287506" y="20215"/>
                  <a:pt x="3029712" y="13716"/>
                </a:cubicBezTo>
                <a:cubicBezTo>
                  <a:pt x="2742636" y="-2421"/>
                  <a:pt x="2637847" y="18109"/>
                  <a:pt x="2299335" y="13716"/>
                </a:cubicBezTo>
                <a:cubicBezTo>
                  <a:pt x="1959433" y="-7861"/>
                  <a:pt x="1779456" y="37101"/>
                  <a:pt x="1514856" y="13716"/>
                </a:cubicBezTo>
                <a:cubicBezTo>
                  <a:pt x="1212431" y="31797"/>
                  <a:pt x="1086601" y="7282"/>
                  <a:pt x="892683" y="13716"/>
                </a:cubicBezTo>
                <a:cubicBezTo>
                  <a:pt x="721500" y="45800"/>
                  <a:pt x="194249" y="-29802"/>
                  <a:pt x="0" y="13716"/>
                </a:cubicBezTo>
                <a:cubicBezTo>
                  <a:pt x="-508" y="9800"/>
                  <a:pt x="-280" y="682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DC69D82-8AEF-19BA-4C2F-46A7779713DD}"/>
              </a:ext>
            </a:extLst>
          </p:cNvPr>
          <p:cNvGraphicFramePr>
            <a:graphicFrameLocks noGrp="1"/>
          </p:cNvGraphicFramePr>
          <p:nvPr>
            <p:ph idx="1"/>
            <p:extLst>
              <p:ext uri="{D42A27DB-BD31-4B8C-83A1-F6EECF244321}">
                <p14:modId xmlns:p14="http://schemas.microsoft.com/office/powerpoint/2010/main" val="2427487610"/>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5010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79CCE4-7419-39EB-8C06-6C9B8C010E59}"/>
              </a:ext>
            </a:extLst>
          </p:cNvPr>
          <p:cNvSpPr>
            <a:spLocks noGrp="1"/>
          </p:cNvSpPr>
          <p:nvPr>
            <p:ph type="title"/>
          </p:nvPr>
        </p:nvSpPr>
        <p:spPr>
          <a:xfrm>
            <a:off x="628650" y="365125"/>
            <a:ext cx="7886700" cy="1325563"/>
          </a:xfrm>
        </p:spPr>
        <p:txBody>
          <a:bodyPr>
            <a:normAutofit/>
          </a:bodyPr>
          <a:lstStyle/>
          <a:p>
            <a:pPr>
              <a:lnSpc>
                <a:spcPct val="90000"/>
              </a:lnSpc>
            </a:pPr>
            <a:r>
              <a:rPr lang="en-US" sz="3600"/>
              <a:t>Exploración de la Relación entre Variables y Accidentes Cerebrovasculares</a:t>
            </a:r>
            <a:endParaRPr lang="en-MX" sz="36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 fmla="*/ 0 w 8140446"/>
              <a:gd name="connsiteY0" fmla="*/ 0 h 18288"/>
              <a:gd name="connsiteX1" fmla="*/ 596966 w 8140446"/>
              <a:gd name="connsiteY1" fmla="*/ 0 h 18288"/>
              <a:gd name="connsiteX2" fmla="*/ 1031123 w 8140446"/>
              <a:gd name="connsiteY2" fmla="*/ 0 h 18288"/>
              <a:gd name="connsiteX3" fmla="*/ 1872303 w 8140446"/>
              <a:gd name="connsiteY3" fmla="*/ 0 h 18288"/>
              <a:gd name="connsiteX4" fmla="*/ 2469269 w 8140446"/>
              <a:gd name="connsiteY4" fmla="*/ 0 h 18288"/>
              <a:gd name="connsiteX5" fmla="*/ 3066235 w 8140446"/>
              <a:gd name="connsiteY5" fmla="*/ 0 h 18288"/>
              <a:gd name="connsiteX6" fmla="*/ 3907414 w 8140446"/>
              <a:gd name="connsiteY6" fmla="*/ 0 h 18288"/>
              <a:gd name="connsiteX7" fmla="*/ 4422976 w 8140446"/>
              <a:gd name="connsiteY7" fmla="*/ 0 h 18288"/>
              <a:gd name="connsiteX8" fmla="*/ 5264155 w 8140446"/>
              <a:gd name="connsiteY8" fmla="*/ 0 h 18288"/>
              <a:gd name="connsiteX9" fmla="*/ 6105335 w 8140446"/>
              <a:gd name="connsiteY9" fmla="*/ 0 h 18288"/>
              <a:gd name="connsiteX10" fmla="*/ 6783705 w 8140446"/>
              <a:gd name="connsiteY10" fmla="*/ 0 h 18288"/>
              <a:gd name="connsiteX11" fmla="*/ 8140446 w 8140446"/>
              <a:gd name="connsiteY11" fmla="*/ 0 h 18288"/>
              <a:gd name="connsiteX12" fmla="*/ 8140446 w 8140446"/>
              <a:gd name="connsiteY12" fmla="*/ 18288 h 18288"/>
              <a:gd name="connsiteX13" fmla="*/ 7706289 w 8140446"/>
              <a:gd name="connsiteY13" fmla="*/ 18288 h 18288"/>
              <a:gd name="connsiteX14" fmla="*/ 6865109 w 8140446"/>
              <a:gd name="connsiteY14" fmla="*/ 18288 h 18288"/>
              <a:gd name="connsiteX15" fmla="*/ 6349548 w 8140446"/>
              <a:gd name="connsiteY15" fmla="*/ 18288 h 18288"/>
              <a:gd name="connsiteX16" fmla="*/ 5671177 w 8140446"/>
              <a:gd name="connsiteY16" fmla="*/ 18288 h 18288"/>
              <a:gd name="connsiteX17" fmla="*/ 4829998 w 8140446"/>
              <a:gd name="connsiteY17" fmla="*/ 18288 h 18288"/>
              <a:gd name="connsiteX18" fmla="*/ 4151627 w 8140446"/>
              <a:gd name="connsiteY18" fmla="*/ 18288 h 18288"/>
              <a:gd name="connsiteX19" fmla="*/ 3717470 w 8140446"/>
              <a:gd name="connsiteY19" fmla="*/ 18288 h 18288"/>
              <a:gd name="connsiteX20" fmla="*/ 3201909 w 8140446"/>
              <a:gd name="connsiteY20" fmla="*/ 18288 h 18288"/>
              <a:gd name="connsiteX21" fmla="*/ 2360729 w 8140446"/>
              <a:gd name="connsiteY21" fmla="*/ 18288 h 18288"/>
              <a:gd name="connsiteX22" fmla="*/ 1682359 w 8140446"/>
              <a:gd name="connsiteY22" fmla="*/ 18288 h 18288"/>
              <a:gd name="connsiteX23" fmla="*/ 1166797 w 8140446"/>
              <a:gd name="connsiteY23" fmla="*/ 18288 h 18288"/>
              <a:gd name="connsiteX24" fmla="*/ 0 w 8140446"/>
              <a:gd name="connsiteY24" fmla="*/ 18288 h 18288"/>
              <a:gd name="connsiteX25" fmla="*/ 0 w 8140446"/>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8B29E3-46D7-837C-3A30-8CCD4D42F35F}"/>
              </a:ext>
            </a:extLst>
          </p:cNvPr>
          <p:cNvSpPr>
            <a:spLocks noGrp="1"/>
          </p:cNvSpPr>
          <p:nvPr>
            <p:ph idx="1"/>
          </p:nvPr>
        </p:nvSpPr>
        <p:spPr>
          <a:xfrm>
            <a:off x="628650" y="1929384"/>
            <a:ext cx="7886700" cy="4251960"/>
          </a:xfrm>
        </p:spPr>
        <p:txBody>
          <a:bodyPr>
            <a:normAutofit/>
          </a:bodyPr>
          <a:lstStyle/>
          <a:p>
            <a:pPr marL="0" indent="0">
              <a:buNone/>
            </a:pPr>
            <a:r>
              <a:rPr lang="en-US" sz="1900" dirty="0" err="1"/>
              <a:t>En</a:t>
            </a:r>
            <a:r>
              <a:rPr lang="en-US" sz="1900" dirty="0"/>
              <a:t> </a:t>
            </a:r>
            <a:r>
              <a:rPr lang="en-US" sz="1900" dirty="0" err="1"/>
              <a:t>esta</a:t>
            </a:r>
            <a:r>
              <a:rPr lang="en-US" sz="1900" dirty="0"/>
              <a:t> </a:t>
            </a:r>
            <a:r>
              <a:rPr lang="en-US" sz="1900" dirty="0" err="1"/>
              <a:t>sección</a:t>
            </a:r>
            <a:r>
              <a:rPr lang="en-US" sz="1900" dirty="0"/>
              <a:t>, me </a:t>
            </a:r>
            <a:r>
              <a:rPr lang="en-US" sz="1900" dirty="0" err="1"/>
              <a:t>centramos</a:t>
            </a:r>
            <a:r>
              <a:rPr lang="en-US" sz="1900" dirty="0"/>
              <a:t> </a:t>
            </a:r>
            <a:r>
              <a:rPr lang="en-US" sz="1900" dirty="0" err="1"/>
              <a:t>en</a:t>
            </a:r>
            <a:r>
              <a:rPr lang="en-US" sz="1900" dirty="0"/>
              <a:t> </a:t>
            </a:r>
            <a:r>
              <a:rPr lang="en-US" sz="1900" dirty="0" err="1"/>
              <a:t>entender</a:t>
            </a:r>
            <a:r>
              <a:rPr lang="en-US" sz="1900" dirty="0"/>
              <a:t> </a:t>
            </a:r>
            <a:r>
              <a:rPr lang="en-US" sz="1900" dirty="0" err="1"/>
              <a:t>cómo</a:t>
            </a:r>
            <a:r>
              <a:rPr lang="en-US" sz="1900" dirty="0"/>
              <a:t> </a:t>
            </a:r>
            <a:r>
              <a:rPr lang="en-US" sz="1900" dirty="0" err="1"/>
              <a:t>diferentes</a:t>
            </a:r>
            <a:r>
              <a:rPr lang="en-US" sz="1900" dirty="0"/>
              <a:t> variables se </a:t>
            </a:r>
            <a:r>
              <a:rPr lang="en-US" sz="1900" dirty="0" err="1"/>
              <a:t>relacionan</a:t>
            </a:r>
            <a:r>
              <a:rPr lang="en-US" sz="1900" dirty="0"/>
              <a:t> con la </a:t>
            </a:r>
            <a:r>
              <a:rPr lang="en-US" sz="1900" dirty="0" err="1"/>
              <a:t>probabilidad</a:t>
            </a:r>
            <a:r>
              <a:rPr lang="en-US" sz="1900" dirty="0"/>
              <a:t> de </a:t>
            </a:r>
            <a:r>
              <a:rPr lang="en-US" sz="1900" dirty="0" err="1"/>
              <a:t>sufrir</a:t>
            </a:r>
            <a:r>
              <a:rPr lang="en-US" sz="1900" dirty="0"/>
              <a:t> un </a:t>
            </a:r>
            <a:r>
              <a:rPr lang="en-US" sz="1900" dirty="0" err="1"/>
              <a:t>accidente</a:t>
            </a:r>
            <a:r>
              <a:rPr lang="en-US" sz="1900" dirty="0"/>
              <a:t> cerebrovascular. </a:t>
            </a:r>
            <a:r>
              <a:rPr lang="en-US" sz="1900" dirty="0" err="1"/>
              <a:t>Utilizando</a:t>
            </a:r>
            <a:r>
              <a:rPr lang="en-US" sz="1900" dirty="0"/>
              <a:t> tanto </a:t>
            </a:r>
            <a:r>
              <a:rPr lang="en-US" sz="1900" dirty="0" err="1"/>
              <a:t>gráficos</a:t>
            </a:r>
            <a:r>
              <a:rPr lang="en-US" sz="1900" dirty="0"/>
              <a:t> de </a:t>
            </a:r>
            <a:r>
              <a:rPr lang="en-US" sz="1900" dirty="0" err="1"/>
              <a:t>dispersión</a:t>
            </a:r>
            <a:r>
              <a:rPr lang="en-US" sz="1900" dirty="0"/>
              <a:t> para las variables </a:t>
            </a:r>
            <a:r>
              <a:rPr lang="en-US" sz="1900" dirty="0" err="1"/>
              <a:t>numéricas</a:t>
            </a:r>
            <a:r>
              <a:rPr lang="en-US" sz="1900" dirty="0"/>
              <a:t> </a:t>
            </a:r>
            <a:r>
              <a:rPr lang="en-US" sz="1900" dirty="0" err="1"/>
              <a:t>como</a:t>
            </a:r>
            <a:r>
              <a:rPr lang="en-US" sz="1900" dirty="0"/>
              <a:t> </a:t>
            </a:r>
            <a:r>
              <a:rPr lang="en-US" sz="1900" dirty="0" err="1"/>
              <a:t>gráficos</a:t>
            </a:r>
            <a:r>
              <a:rPr lang="en-US" sz="1900" dirty="0"/>
              <a:t> de barras y de </a:t>
            </a:r>
            <a:r>
              <a:rPr lang="en-US" sz="1900" dirty="0" err="1"/>
              <a:t>violín</a:t>
            </a:r>
            <a:r>
              <a:rPr lang="en-US" sz="1900" dirty="0"/>
              <a:t> para las variables </a:t>
            </a:r>
            <a:r>
              <a:rPr lang="en-US" sz="1900" dirty="0" err="1"/>
              <a:t>categóricas</a:t>
            </a:r>
            <a:r>
              <a:rPr lang="en-US" sz="1900" dirty="0"/>
              <a:t> y </a:t>
            </a:r>
            <a:r>
              <a:rPr lang="en-US" sz="1900" dirty="0" err="1"/>
              <a:t>binarias</a:t>
            </a:r>
            <a:r>
              <a:rPr lang="en-US" sz="1900" dirty="0"/>
              <a:t>.</a:t>
            </a:r>
            <a:endParaRPr lang="en-MX" sz="1900" dirty="0"/>
          </a:p>
        </p:txBody>
      </p:sp>
    </p:spTree>
    <p:extLst>
      <p:ext uri="{BB962C8B-B14F-4D97-AF65-F5344CB8AC3E}">
        <p14:creationId xmlns:p14="http://schemas.microsoft.com/office/powerpoint/2010/main" val="557445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ADC69DC-FDEC-07FC-FC28-7FBD3C352454}"/>
              </a:ext>
            </a:extLst>
          </p:cNvPr>
          <p:cNvSpPr>
            <a:spLocks noGrp="1"/>
          </p:cNvSpPr>
          <p:nvPr>
            <p:ph type="title"/>
          </p:nvPr>
        </p:nvSpPr>
        <p:spPr>
          <a:xfrm>
            <a:off x="621506" y="494414"/>
            <a:ext cx="7900987" cy="817403"/>
          </a:xfrm>
        </p:spPr>
        <p:txBody>
          <a:bodyPr vert="horz" lIns="91440" tIns="45720" rIns="91440" bIns="45720" rtlCol="0" anchor="b">
            <a:normAutofit/>
          </a:bodyPr>
          <a:lstStyle/>
          <a:p>
            <a:pPr defTabSz="914400">
              <a:lnSpc>
                <a:spcPct val="90000"/>
              </a:lnSpc>
            </a:pPr>
            <a:r>
              <a:rPr lang="en-US" sz="3100" kern="1200">
                <a:solidFill>
                  <a:schemeClr val="tx1"/>
                </a:solidFill>
                <a:latin typeface="+mj-lt"/>
                <a:ea typeface="+mj-ea"/>
                <a:cs typeface="+mj-cs"/>
              </a:rPr>
              <a:t>Edad vs Accidente Cerebrovascular</a:t>
            </a:r>
          </a:p>
        </p:txBody>
      </p:sp>
      <p:pic>
        <p:nvPicPr>
          <p:cNvPr id="5" name="Content Placeholder 4" descr="A graph of accident&#10;&#10;Description automatically generated">
            <a:extLst>
              <a:ext uri="{FF2B5EF4-FFF2-40B4-BE49-F238E27FC236}">
                <a16:creationId xmlns:a16="http://schemas.microsoft.com/office/drawing/2014/main" id="{59685CBC-BC3E-FCC9-733E-DB732E76F88B}"/>
              </a:ext>
            </a:extLst>
          </p:cNvPr>
          <p:cNvPicPr>
            <a:picLocks noGrp="1" noChangeAspect="1"/>
          </p:cNvPicPr>
          <p:nvPr>
            <p:ph idx="1"/>
          </p:nvPr>
        </p:nvPicPr>
        <p:blipFill>
          <a:blip r:embed="rId2"/>
          <a:stretch>
            <a:fillRect/>
          </a:stretch>
        </p:blipFill>
        <p:spPr>
          <a:xfrm>
            <a:off x="542925" y="2444689"/>
            <a:ext cx="8058150" cy="3767184"/>
          </a:xfrm>
          <a:prstGeom prst="rect">
            <a:avLst/>
          </a:prstGeom>
        </p:spPr>
      </p:pic>
    </p:spTree>
    <p:extLst>
      <p:ext uri="{BB962C8B-B14F-4D97-AF65-F5344CB8AC3E}">
        <p14:creationId xmlns:p14="http://schemas.microsoft.com/office/powerpoint/2010/main" val="658983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452002"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FC2DEC1F-7D1F-D54F-8070-BF763E4DC63E}"/>
              </a:ext>
            </a:extLst>
          </p:cNvPr>
          <p:cNvSpPr>
            <a:spLocks noGrp="1"/>
          </p:cNvSpPr>
          <p:nvPr>
            <p:ph type="title"/>
          </p:nvPr>
        </p:nvSpPr>
        <p:spPr>
          <a:xfrm>
            <a:off x="542925" y="509587"/>
            <a:ext cx="5736930" cy="742951"/>
          </a:xfrm>
        </p:spPr>
        <p:txBody>
          <a:bodyPr vert="horz" lIns="91440" tIns="45720" rIns="91440" bIns="45720" rtlCol="0" anchor="ctr">
            <a:normAutofit/>
          </a:bodyPr>
          <a:lstStyle/>
          <a:p>
            <a:pPr algn="l" defTabSz="914400">
              <a:lnSpc>
                <a:spcPct val="90000"/>
              </a:lnSpc>
            </a:pPr>
            <a:r>
              <a:rPr lang="en-US" sz="2200" kern="1200">
                <a:solidFill>
                  <a:schemeClr val="tx1"/>
                </a:solidFill>
                <a:latin typeface="+mj-lt"/>
                <a:ea typeface="+mj-ea"/>
                <a:cs typeface="+mj-cs"/>
              </a:rPr>
              <a:t>Nivel Promedio de Glucosa vs Accidente Cerebrovascular</a:t>
            </a:r>
          </a:p>
        </p:txBody>
      </p:sp>
      <p:pic>
        <p:nvPicPr>
          <p:cNvPr id="5" name="Content Placeholder 4" descr="A graph of a graph&#10;&#10;Description automatically generated with medium confidence">
            <a:extLst>
              <a:ext uri="{FF2B5EF4-FFF2-40B4-BE49-F238E27FC236}">
                <a16:creationId xmlns:a16="http://schemas.microsoft.com/office/drawing/2014/main" id="{363A9CFA-E983-B4AC-06AF-0F0E064D74A7}"/>
              </a:ext>
            </a:extLst>
          </p:cNvPr>
          <p:cNvPicPr>
            <a:picLocks noGrp="1" noChangeAspect="1"/>
          </p:cNvPicPr>
          <p:nvPr>
            <p:ph idx="1"/>
          </p:nvPr>
        </p:nvPicPr>
        <p:blipFill>
          <a:blip r:embed="rId2"/>
          <a:stretch>
            <a:fillRect/>
          </a:stretch>
        </p:blipFill>
        <p:spPr>
          <a:xfrm>
            <a:off x="529479" y="2420530"/>
            <a:ext cx="8076135" cy="3432355"/>
          </a:xfrm>
          <a:prstGeom prst="rect">
            <a:avLst/>
          </a:prstGeom>
        </p:spPr>
      </p:pic>
      <p:sp>
        <p:nvSpPr>
          <p:cNvPr id="14" name="Freeform: Shape 13">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0316" y="6277971"/>
            <a:ext cx="5163684"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6380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452002"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5409528B-B037-EB40-28A3-36401BD12A15}"/>
              </a:ext>
            </a:extLst>
          </p:cNvPr>
          <p:cNvSpPr>
            <a:spLocks noGrp="1"/>
          </p:cNvSpPr>
          <p:nvPr>
            <p:ph type="title"/>
          </p:nvPr>
        </p:nvSpPr>
        <p:spPr>
          <a:xfrm>
            <a:off x="542925" y="509587"/>
            <a:ext cx="5736930" cy="742951"/>
          </a:xfrm>
        </p:spPr>
        <p:txBody>
          <a:bodyPr vert="horz" lIns="91440" tIns="45720" rIns="91440" bIns="45720" rtlCol="0" anchor="ctr">
            <a:normAutofit/>
          </a:bodyPr>
          <a:lstStyle/>
          <a:p>
            <a:pPr algn="l" defTabSz="914400">
              <a:lnSpc>
                <a:spcPct val="90000"/>
              </a:lnSpc>
            </a:pPr>
            <a:r>
              <a:rPr lang="en-US" sz="3100" kern="1200">
                <a:solidFill>
                  <a:schemeClr val="tx1"/>
                </a:solidFill>
                <a:latin typeface="+mj-lt"/>
                <a:ea typeface="+mj-ea"/>
                <a:cs typeface="+mj-cs"/>
              </a:rPr>
              <a:t>IMC vs Accidente Cerebrovascular</a:t>
            </a:r>
          </a:p>
        </p:txBody>
      </p:sp>
      <p:pic>
        <p:nvPicPr>
          <p:cNvPr id="5" name="Content Placeholder 4" descr="A graph of a graph&#10;&#10;Description automatically generated with medium confidence">
            <a:extLst>
              <a:ext uri="{FF2B5EF4-FFF2-40B4-BE49-F238E27FC236}">
                <a16:creationId xmlns:a16="http://schemas.microsoft.com/office/drawing/2014/main" id="{B0219254-56F9-11F8-F7C2-BCB19A2722C9}"/>
              </a:ext>
            </a:extLst>
          </p:cNvPr>
          <p:cNvPicPr>
            <a:picLocks noGrp="1" noChangeAspect="1"/>
          </p:cNvPicPr>
          <p:nvPr>
            <p:ph idx="1"/>
          </p:nvPr>
        </p:nvPicPr>
        <p:blipFill>
          <a:blip r:embed="rId2"/>
          <a:stretch>
            <a:fillRect/>
          </a:stretch>
        </p:blipFill>
        <p:spPr>
          <a:xfrm>
            <a:off x="529479" y="2420530"/>
            <a:ext cx="8076135" cy="3432355"/>
          </a:xfrm>
          <a:prstGeom prst="rect">
            <a:avLst/>
          </a:prstGeom>
        </p:spPr>
      </p:pic>
      <p:sp>
        <p:nvSpPr>
          <p:cNvPr id="14" name="Freeform: Shape 13">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0316" y="6277971"/>
            <a:ext cx="5163684"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941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F36B94-2CC9-A6EA-9EAF-104DC25C167C}"/>
              </a:ext>
            </a:extLst>
          </p:cNvPr>
          <p:cNvSpPr>
            <a:spLocks noGrp="1"/>
          </p:cNvSpPr>
          <p:nvPr>
            <p:ph type="title"/>
          </p:nvPr>
        </p:nvSpPr>
        <p:spPr>
          <a:xfrm>
            <a:off x="476250" y="640823"/>
            <a:ext cx="2563994" cy="5583148"/>
          </a:xfrm>
        </p:spPr>
        <p:txBody>
          <a:bodyPr anchor="ctr">
            <a:normAutofit/>
          </a:bodyPr>
          <a:lstStyle/>
          <a:p>
            <a:pPr>
              <a:lnSpc>
                <a:spcPct val="90000"/>
              </a:lnSpc>
            </a:pPr>
            <a:r>
              <a:rPr lang="en-US" sz="2600"/>
              <a:t>Observaciones sobre los Gráficos de Densidad con Superposición de Accidente</a:t>
            </a:r>
            <a:br>
              <a:rPr lang="en-US" sz="2600"/>
            </a:br>
            <a:r>
              <a:rPr lang="en-US" sz="2600"/>
              <a:t>Cerebrovascular</a:t>
            </a:r>
            <a:endParaRPr lang="en-MX" sz="2600"/>
          </a:p>
        </p:txBody>
      </p:sp>
      <p:sp>
        <p:nvSpPr>
          <p:cNvPr id="1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 name="connsiteX0" fmla="*/ 0 w 5410200"/>
              <a:gd name="connsiteY0" fmla="*/ 0 h 13716"/>
              <a:gd name="connsiteX1" fmla="*/ 622173 w 5410200"/>
              <a:gd name="connsiteY1" fmla="*/ 0 h 13716"/>
              <a:gd name="connsiteX2" fmla="*/ 1136142 w 5410200"/>
              <a:gd name="connsiteY2" fmla="*/ 0 h 13716"/>
              <a:gd name="connsiteX3" fmla="*/ 1920621 w 5410200"/>
              <a:gd name="connsiteY3" fmla="*/ 0 h 13716"/>
              <a:gd name="connsiteX4" fmla="*/ 2542794 w 5410200"/>
              <a:gd name="connsiteY4" fmla="*/ 0 h 13716"/>
              <a:gd name="connsiteX5" fmla="*/ 3164967 w 5410200"/>
              <a:gd name="connsiteY5" fmla="*/ 0 h 13716"/>
              <a:gd name="connsiteX6" fmla="*/ 3949446 w 5410200"/>
              <a:gd name="connsiteY6" fmla="*/ 0 h 13716"/>
              <a:gd name="connsiteX7" fmla="*/ 4517517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165854 w 5410200"/>
              <a:gd name="connsiteY11" fmla="*/ 13716 h 13716"/>
              <a:gd name="connsiteX12" fmla="*/ 3543681 w 5410200"/>
              <a:gd name="connsiteY12" fmla="*/ 13716 h 13716"/>
              <a:gd name="connsiteX13" fmla="*/ 2759202 w 5410200"/>
              <a:gd name="connsiteY13" fmla="*/ 13716 h 13716"/>
              <a:gd name="connsiteX14" fmla="*/ 1974723 w 5410200"/>
              <a:gd name="connsiteY14" fmla="*/ 13716 h 13716"/>
              <a:gd name="connsiteX15" fmla="*/ 1406652 w 5410200"/>
              <a:gd name="connsiteY15" fmla="*/ 13716 h 13716"/>
              <a:gd name="connsiteX16" fmla="*/ 730377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76940" y="8795"/>
                  <a:pt x="295530" y="-3818"/>
                  <a:pt x="568071" y="0"/>
                </a:cubicBezTo>
                <a:cubicBezTo>
                  <a:pt x="821049" y="-7814"/>
                  <a:pt x="977778" y="-9274"/>
                  <a:pt x="1298448" y="0"/>
                </a:cubicBezTo>
                <a:cubicBezTo>
                  <a:pt x="1590381" y="13044"/>
                  <a:pt x="1630605" y="-28"/>
                  <a:pt x="1920621" y="0"/>
                </a:cubicBezTo>
                <a:cubicBezTo>
                  <a:pt x="2206035" y="10386"/>
                  <a:pt x="2357755" y="-28028"/>
                  <a:pt x="2488692" y="0"/>
                </a:cubicBezTo>
                <a:cubicBezTo>
                  <a:pt x="2633521" y="25625"/>
                  <a:pt x="3022777" y="-45440"/>
                  <a:pt x="3219069" y="0"/>
                </a:cubicBezTo>
                <a:cubicBezTo>
                  <a:pt x="3460337" y="63290"/>
                  <a:pt x="3645640" y="26494"/>
                  <a:pt x="3895344" y="0"/>
                </a:cubicBezTo>
                <a:cubicBezTo>
                  <a:pt x="4126339" y="-535"/>
                  <a:pt x="4382665" y="-55222"/>
                  <a:pt x="4571619" y="0"/>
                </a:cubicBezTo>
                <a:cubicBezTo>
                  <a:pt x="4776405" y="-816"/>
                  <a:pt x="5201098" y="-43036"/>
                  <a:pt x="5410200" y="0"/>
                </a:cubicBezTo>
                <a:cubicBezTo>
                  <a:pt x="5409052" y="2649"/>
                  <a:pt x="5410186" y="9063"/>
                  <a:pt x="5410200" y="13716"/>
                </a:cubicBezTo>
                <a:cubicBezTo>
                  <a:pt x="5133704" y="5182"/>
                  <a:pt x="5123444" y="31477"/>
                  <a:pt x="4842129" y="13716"/>
                </a:cubicBezTo>
                <a:cubicBezTo>
                  <a:pt x="4568650" y="-219"/>
                  <a:pt x="4447390" y="8221"/>
                  <a:pt x="4328160" y="13716"/>
                </a:cubicBezTo>
                <a:cubicBezTo>
                  <a:pt x="4227436" y="28078"/>
                  <a:pt x="3754725" y="-2253"/>
                  <a:pt x="3597783" y="13716"/>
                </a:cubicBezTo>
                <a:cubicBezTo>
                  <a:pt x="3459353" y="10223"/>
                  <a:pt x="3317740" y="47315"/>
                  <a:pt x="3029712" y="13716"/>
                </a:cubicBezTo>
                <a:cubicBezTo>
                  <a:pt x="2766446" y="5245"/>
                  <a:pt x="2645518" y="35922"/>
                  <a:pt x="2299335" y="13716"/>
                </a:cubicBezTo>
                <a:cubicBezTo>
                  <a:pt x="1977844" y="23735"/>
                  <a:pt x="1781583" y="-1801"/>
                  <a:pt x="1514856" y="13716"/>
                </a:cubicBezTo>
                <a:cubicBezTo>
                  <a:pt x="1212648" y="18781"/>
                  <a:pt x="1087880" y="-4407"/>
                  <a:pt x="892683" y="13716"/>
                </a:cubicBezTo>
                <a:cubicBezTo>
                  <a:pt x="745769" y="11772"/>
                  <a:pt x="183254" y="-32062"/>
                  <a:pt x="0" y="13716"/>
                </a:cubicBezTo>
                <a:cubicBezTo>
                  <a:pt x="-907" y="9799"/>
                  <a:pt x="-75" y="7151"/>
                  <a:pt x="0" y="0"/>
                </a:cubicBezTo>
                <a:close/>
              </a:path>
              <a:path w="5410200" h="13716" stroke="0" extrusionOk="0">
                <a:moveTo>
                  <a:pt x="0" y="0"/>
                </a:moveTo>
                <a:cubicBezTo>
                  <a:pt x="269468" y="-22806"/>
                  <a:pt x="392563" y="4840"/>
                  <a:pt x="622173" y="0"/>
                </a:cubicBezTo>
                <a:cubicBezTo>
                  <a:pt x="884216" y="-2196"/>
                  <a:pt x="1034637" y="7784"/>
                  <a:pt x="1136142" y="0"/>
                </a:cubicBezTo>
                <a:cubicBezTo>
                  <a:pt x="1204956" y="5920"/>
                  <a:pt x="1559779" y="-61408"/>
                  <a:pt x="1920621" y="0"/>
                </a:cubicBezTo>
                <a:cubicBezTo>
                  <a:pt x="2280250" y="-18581"/>
                  <a:pt x="2372470" y="4128"/>
                  <a:pt x="2542794" y="0"/>
                </a:cubicBezTo>
                <a:cubicBezTo>
                  <a:pt x="2688150" y="-17189"/>
                  <a:pt x="2885478" y="-51412"/>
                  <a:pt x="3164967" y="0"/>
                </a:cubicBezTo>
                <a:cubicBezTo>
                  <a:pt x="3470933" y="16143"/>
                  <a:pt x="3588003" y="-4313"/>
                  <a:pt x="3949446" y="0"/>
                </a:cubicBezTo>
                <a:cubicBezTo>
                  <a:pt x="4331172" y="1470"/>
                  <a:pt x="4289286" y="5331"/>
                  <a:pt x="4517517" y="0"/>
                </a:cubicBezTo>
                <a:cubicBezTo>
                  <a:pt x="4736577" y="41911"/>
                  <a:pt x="5141868" y="443"/>
                  <a:pt x="5410200" y="0"/>
                </a:cubicBezTo>
                <a:cubicBezTo>
                  <a:pt x="5410845" y="2936"/>
                  <a:pt x="5409877" y="9829"/>
                  <a:pt x="5410200" y="13716"/>
                </a:cubicBezTo>
                <a:cubicBezTo>
                  <a:pt x="5130880" y="48304"/>
                  <a:pt x="5008082" y="-27188"/>
                  <a:pt x="4842129" y="13716"/>
                </a:cubicBezTo>
                <a:cubicBezTo>
                  <a:pt x="4629232" y="38478"/>
                  <a:pt x="4430159" y="43872"/>
                  <a:pt x="4165854" y="13716"/>
                </a:cubicBezTo>
                <a:cubicBezTo>
                  <a:pt x="3880517" y="17026"/>
                  <a:pt x="3820863" y="-12209"/>
                  <a:pt x="3543681" y="13716"/>
                </a:cubicBezTo>
                <a:cubicBezTo>
                  <a:pt x="3267577" y="39687"/>
                  <a:pt x="3047131" y="-8774"/>
                  <a:pt x="2759202" y="13716"/>
                </a:cubicBezTo>
                <a:cubicBezTo>
                  <a:pt x="2418778" y="17929"/>
                  <a:pt x="2206820" y="-35095"/>
                  <a:pt x="1974723" y="13716"/>
                </a:cubicBezTo>
                <a:cubicBezTo>
                  <a:pt x="1740429" y="35710"/>
                  <a:pt x="1599301" y="34493"/>
                  <a:pt x="1406652" y="13716"/>
                </a:cubicBezTo>
                <a:cubicBezTo>
                  <a:pt x="1196601" y="3966"/>
                  <a:pt x="938578" y="38717"/>
                  <a:pt x="730377" y="13716"/>
                </a:cubicBezTo>
                <a:cubicBezTo>
                  <a:pt x="524173" y="26651"/>
                  <a:pt x="336004" y="-17469"/>
                  <a:pt x="0" y="13716"/>
                </a:cubicBezTo>
                <a:cubicBezTo>
                  <a:pt x="-377" y="9245"/>
                  <a:pt x="1157" y="3819"/>
                  <a:pt x="0" y="0"/>
                </a:cubicBezTo>
                <a:close/>
              </a:path>
              <a:path w="5410200" h="13716" fill="none" stroke="0" extrusionOk="0">
                <a:moveTo>
                  <a:pt x="0" y="0"/>
                </a:moveTo>
                <a:cubicBezTo>
                  <a:pt x="148438" y="-27720"/>
                  <a:pt x="315263" y="-14841"/>
                  <a:pt x="568071" y="0"/>
                </a:cubicBezTo>
                <a:cubicBezTo>
                  <a:pt x="840209" y="21288"/>
                  <a:pt x="982180" y="-6281"/>
                  <a:pt x="1298448" y="0"/>
                </a:cubicBezTo>
                <a:cubicBezTo>
                  <a:pt x="1577021" y="13763"/>
                  <a:pt x="1630910" y="1060"/>
                  <a:pt x="1920621" y="0"/>
                </a:cubicBezTo>
                <a:cubicBezTo>
                  <a:pt x="2200928" y="-1340"/>
                  <a:pt x="2382869" y="-10369"/>
                  <a:pt x="2488692" y="0"/>
                </a:cubicBezTo>
                <a:cubicBezTo>
                  <a:pt x="2620356" y="20061"/>
                  <a:pt x="3042766" y="-74691"/>
                  <a:pt x="3219069" y="0"/>
                </a:cubicBezTo>
                <a:cubicBezTo>
                  <a:pt x="3395755" y="31704"/>
                  <a:pt x="3646717" y="33546"/>
                  <a:pt x="3895344" y="0"/>
                </a:cubicBezTo>
                <a:cubicBezTo>
                  <a:pt x="4131847" y="-43416"/>
                  <a:pt x="4371681" y="11418"/>
                  <a:pt x="4571619" y="0"/>
                </a:cubicBezTo>
                <a:cubicBezTo>
                  <a:pt x="4799447" y="47677"/>
                  <a:pt x="5212547" y="1562"/>
                  <a:pt x="5410200" y="0"/>
                </a:cubicBezTo>
                <a:cubicBezTo>
                  <a:pt x="5408905" y="2744"/>
                  <a:pt x="5410401" y="9950"/>
                  <a:pt x="5410200" y="13716"/>
                </a:cubicBezTo>
                <a:cubicBezTo>
                  <a:pt x="5139576" y="2947"/>
                  <a:pt x="5122299" y="33775"/>
                  <a:pt x="4842129" y="13716"/>
                </a:cubicBezTo>
                <a:cubicBezTo>
                  <a:pt x="4566356" y="6655"/>
                  <a:pt x="4456854" y="15426"/>
                  <a:pt x="4328160" y="13716"/>
                </a:cubicBezTo>
                <a:cubicBezTo>
                  <a:pt x="4234703" y="-822"/>
                  <a:pt x="3768176" y="-16062"/>
                  <a:pt x="3597783" y="13716"/>
                </a:cubicBezTo>
                <a:cubicBezTo>
                  <a:pt x="3430303" y="10148"/>
                  <a:pt x="3287506" y="20215"/>
                  <a:pt x="3029712" y="13716"/>
                </a:cubicBezTo>
                <a:cubicBezTo>
                  <a:pt x="2742636" y="-2421"/>
                  <a:pt x="2637847" y="18109"/>
                  <a:pt x="2299335" y="13716"/>
                </a:cubicBezTo>
                <a:cubicBezTo>
                  <a:pt x="1959433" y="-7861"/>
                  <a:pt x="1779456" y="37101"/>
                  <a:pt x="1514856" y="13716"/>
                </a:cubicBezTo>
                <a:cubicBezTo>
                  <a:pt x="1212431" y="31797"/>
                  <a:pt x="1086601" y="7282"/>
                  <a:pt x="892683" y="13716"/>
                </a:cubicBezTo>
                <a:cubicBezTo>
                  <a:pt x="721500" y="45800"/>
                  <a:pt x="194249" y="-29802"/>
                  <a:pt x="0" y="13716"/>
                </a:cubicBezTo>
                <a:cubicBezTo>
                  <a:pt x="-508" y="9800"/>
                  <a:pt x="-280" y="682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5B63DE5-D59C-D2C9-14F5-87B2AB87F7D2}"/>
              </a:ext>
            </a:extLst>
          </p:cNvPr>
          <p:cNvGraphicFramePr>
            <a:graphicFrameLocks noGrp="1"/>
          </p:cNvGraphicFramePr>
          <p:nvPr>
            <p:ph idx="1"/>
            <p:extLst>
              <p:ext uri="{D42A27DB-BD31-4B8C-83A1-F6EECF244321}">
                <p14:modId xmlns:p14="http://schemas.microsoft.com/office/powerpoint/2010/main" val="58587230"/>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9154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EC309E-2D8F-23D0-47D5-C7C632B9A76B}"/>
              </a:ext>
            </a:extLst>
          </p:cNvPr>
          <p:cNvSpPr>
            <a:spLocks noGrp="1"/>
          </p:cNvSpPr>
          <p:nvPr>
            <p:ph type="title"/>
          </p:nvPr>
        </p:nvSpPr>
        <p:spPr>
          <a:xfrm>
            <a:off x="628650" y="365125"/>
            <a:ext cx="7886700" cy="1325563"/>
          </a:xfrm>
        </p:spPr>
        <p:txBody>
          <a:bodyPr>
            <a:normAutofit/>
          </a:bodyPr>
          <a:lstStyle/>
          <a:p>
            <a:r>
              <a:rPr lang="en-US" sz="4700"/>
              <a:t>Variables Categóricas y Binarias</a:t>
            </a:r>
            <a:endParaRPr lang="en-MX" sz="4700"/>
          </a:p>
        </p:txBody>
      </p:sp>
      <p:sp>
        <p:nvSpPr>
          <p:cNvPr id="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 fmla="*/ 0 w 8140446"/>
              <a:gd name="connsiteY0" fmla="*/ 0 h 18288"/>
              <a:gd name="connsiteX1" fmla="*/ 596966 w 8140446"/>
              <a:gd name="connsiteY1" fmla="*/ 0 h 18288"/>
              <a:gd name="connsiteX2" fmla="*/ 1031123 w 8140446"/>
              <a:gd name="connsiteY2" fmla="*/ 0 h 18288"/>
              <a:gd name="connsiteX3" fmla="*/ 1872303 w 8140446"/>
              <a:gd name="connsiteY3" fmla="*/ 0 h 18288"/>
              <a:gd name="connsiteX4" fmla="*/ 2469269 w 8140446"/>
              <a:gd name="connsiteY4" fmla="*/ 0 h 18288"/>
              <a:gd name="connsiteX5" fmla="*/ 3066235 w 8140446"/>
              <a:gd name="connsiteY5" fmla="*/ 0 h 18288"/>
              <a:gd name="connsiteX6" fmla="*/ 3907414 w 8140446"/>
              <a:gd name="connsiteY6" fmla="*/ 0 h 18288"/>
              <a:gd name="connsiteX7" fmla="*/ 4422976 w 8140446"/>
              <a:gd name="connsiteY7" fmla="*/ 0 h 18288"/>
              <a:gd name="connsiteX8" fmla="*/ 5264155 w 8140446"/>
              <a:gd name="connsiteY8" fmla="*/ 0 h 18288"/>
              <a:gd name="connsiteX9" fmla="*/ 6105335 w 8140446"/>
              <a:gd name="connsiteY9" fmla="*/ 0 h 18288"/>
              <a:gd name="connsiteX10" fmla="*/ 6783705 w 8140446"/>
              <a:gd name="connsiteY10" fmla="*/ 0 h 18288"/>
              <a:gd name="connsiteX11" fmla="*/ 8140446 w 8140446"/>
              <a:gd name="connsiteY11" fmla="*/ 0 h 18288"/>
              <a:gd name="connsiteX12" fmla="*/ 8140446 w 8140446"/>
              <a:gd name="connsiteY12" fmla="*/ 18288 h 18288"/>
              <a:gd name="connsiteX13" fmla="*/ 7706289 w 8140446"/>
              <a:gd name="connsiteY13" fmla="*/ 18288 h 18288"/>
              <a:gd name="connsiteX14" fmla="*/ 6865109 w 8140446"/>
              <a:gd name="connsiteY14" fmla="*/ 18288 h 18288"/>
              <a:gd name="connsiteX15" fmla="*/ 6349548 w 8140446"/>
              <a:gd name="connsiteY15" fmla="*/ 18288 h 18288"/>
              <a:gd name="connsiteX16" fmla="*/ 5671177 w 8140446"/>
              <a:gd name="connsiteY16" fmla="*/ 18288 h 18288"/>
              <a:gd name="connsiteX17" fmla="*/ 4829998 w 8140446"/>
              <a:gd name="connsiteY17" fmla="*/ 18288 h 18288"/>
              <a:gd name="connsiteX18" fmla="*/ 4151627 w 8140446"/>
              <a:gd name="connsiteY18" fmla="*/ 18288 h 18288"/>
              <a:gd name="connsiteX19" fmla="*/ 3717470 w 8140446"/>
              <a:gd name="connsiteY19" fmla="*/ 18288 h 18288"/>
              <a:gd name="connsiteX20" fmla="*/ 3201909 w 8140446"/>
              <a:gd name="connsiteY20" fmla="*/ 18288 h 18288"/>
              <a:gd name="connsiteX21" fmla="*/ 2360729 w 8140446"/>
              <a:gd name="connsiteY21" fmla="*/ 18288 h 18288"/>
              <a:gd name="connsiteX22" fmla="*/ 1682359 w 8140446"/>
              <a:gd name="connsiteY22" fmla="*/ 18288 h 18288"/>
              <a:gd name="connsiteX23" fmla="*/ 1166797 w 8140446"/>
              <a:gd name="connsiteY23" fmla="*/ 18288 h 18288"/>
              <a:gd name="connsiteX24" fmla="*/ 0 w 8140446"/>
              <a:gd name="connsiteY24" fmla="*/ 18288 h 18288"/>
              <a:gd name="connsiteX25" fmla="*/ 0 w 8140446"/>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8F33E73-7FFC-A66C-FC44-DFA5F2AF078E}"/>
              </a:ext>
            </a:extLst>
          </p:cNvPr>
          <p:cNvSpPr>
            <a:spLocks noGrp="1"/>
          </p:cNvSpPr>
          <p:nvPr>
            <p:ph idx="1"/>
          </p:nvPr>
        </p:nvSpPr>
        <p:spPr>
          <a:xfrm>
            <a:off x="628650" y="1929384"/>
            <a:ext cx="7886700" cy="4251960"/>
          </a:xfrm>
        </p:spPr>
        <p:txBody>
          <a:bodyPr>
            <a:normAutofit/>
          </a:bodyPr>
          <a:lstStyle/>
          <a:p>
            <a:r>
              <a:rPr lang="en-US" sz="1900" dirty="0" err="1"/>
              <a:t>Esta</a:t>
            </a:r>
            <a:r>
              <a:rPr lang="en-US" sz="1900" dirty="0"/>
              <a:t> </a:t>
            </a:r>
            <a:r>
              <a:rPr lang="en-US" sz="1900" dirty="0" err="1"/>
              <a:t>exploración</a:t>
            </a:r>
            <a:r>
              <a:rPr lang="en-US" sz="1900" dirty="0"/>
              <a:t> visual </a:t>
            </a:r>
            <a:r>
              <a:rPr lang="en-US" sz="1900" dirty="0" err="1"/>
              <a:t>nos</a:t>
            </a:r>
            <a:r>
              <a:rPr lang="en-US" sz="1900" dirty="0"/>
              <a:t> </a:t>
            </a:r>
            <a:r>
              <a:rPr lang="en-US" sz="1900" dirty="0" err="1"/>
              <a:t>ayuda</a:t>
            </a:r>
            <a:r>
              <a:rPr lang="en-US" sz="1900" dirty="0"/>
              <a:t> a </a:t>
            </a:r>
            <a:r>
              <a:rPr lang="en-US" sz="1900" dirty="0" err="1"/>
              <a:t>formar</a:t>
            </a:r>
            <a:r>
              <a:rPr lang="en-US" sz="1900" dirty="0"/>
              <a:t> </a:t>
            </a:r>
            <a:r>
              <a:rPr lang="en-US" sz="1900" dirty="0" err="1"/>
              <a:t>hipótesis</a:t>
            </a:r>
            <a:r>
              <a:rPr lang="en-US" sz="1900" dirty="0"/>
              <a:t> </a:t>
            </a:r>
            <a:r>
              <a:rPr lang="en-US" sz="1900" dirty="0" err="1"/>
              <a:t>iniciales</a:t>
            </a:r>
            <a:r>
              <a:rPr lang="en-US" sz="1900" dirty="0"/>
              <a:t> </a:t>
            </a:r>
            <a:r>
              <a:rPr lang="en-US" sz="1900" dirty="0" err="1"/>
              <a:t>sobre</a:t>
            </a:r>
            <a:r>
              <a:rPr lang="en-US" sz="1900" dirty="0"/>
              <a:t> </a:t>
            </a:r>
            <a:r>
              <a:rPr lang="en-US" sz="1900" dirty="0" err="1"/>
              <a:t>qué</a:t>
            </a:r>
            <a:r>
              <a:rPr lang="en-US" sz="1900" dirty="0"/>
              <a:t> variables </a:t>
            </a:r>
            <a:r>
              <a:rPr lang="en-US" sz="1900" dirty="0" err="1"/>
              <a:t>podrían</a:t>
            </a:r>
            <a:r>
              <a:rPr lang="en-US" sz="1900" dirty="0"/>
              <a:t> ser </a:t>
            </a:r>
            <a:r>
              <a:rPr lang="en-US" sz="1900" dirty="0" err="1"/>
              <a:t>más</a:t>
            </a:r>
            <a:r>
              <a:rPr lang="en-US" sz="1900" dirty="0"/>
              <a:t> </a:t>
            </a:r>
            <a:r>
              <a:rPr lang="en-US" sz="1900" dirty="0" err="1"/>
              <a:t>importantes</a:t>
            </a:r>
            <a:r>
              <a:rPr lang="en-US" sz="1900" dirty="0"/>
              <a:t> para </a:t>
            </a:r>
            <a:r>
              <a:rPr lang="en-US" sz="1900" dirty="0" err="1"/>
              <a:t>predecir</a:t>
            </a:r>
            <a:r>
              <a:rPr lang="en-US" sz="1900" dirty="0"/>
              <a:t> </a:t>
            </a:r>
            <a:r>
              <a:rPr lang="en-US" sz="1900" dirty="0" err="1"/>
              <a:t>los</a:t>
            </a:r>
            <a:r>
              <a:rPr lang="en-US" sz="1900" dirty="0"/>
              <a:t> </a:t>
            </a:r>
            <a:r>
              <a:rPr lang="en-US" sz="1900" dirty="0" err="1"/>
              <a:t>accidentes</a:t>
            </a:r>
            <a:r>
              <a:rPr lang="en-US" sz="1900" dirty="0"/>
              <a:t> </a:t>
            </a:r>
            <a:r>
              <a:rPr lang="en-US" sz="1900" dirty="0" err="1"/>
              <a:t>cerebrovasculares</a:t>
            </a:r>
            <a:r>
              <a:rPr lang="en-US" sz="1900" dirty="0"/>
              <a:t>. Sin embargo, es crucial </a:t>
            </a:r>
            <a:r>
              <a:rPr lang="en-US" sz="1900" dirty="0" err="1"/>
              <a:t>tener</a:t>
            </a:r>
            <a:r>
              <a:rPr lang="en-US" sz="1900" dirty="0"/>
              <a:t> </a:t>
            </a:r>
            <a:r>
              <a:rPr lang="en-US" sz="1900" dirty="0" err="1"/>
              <a:t>en</a:t>
            </a:r>
            <a:r>
              <a:rPr lang="en-US" sz="1900" dirty="0"/>
              <a:t> </a:t>
            </a:r>
            <a:r>
              <a:rPr lang="en-US" sz="1900" dirty="0" err="1"/>
              <a:t>cuenta</a:t>
            </a:r>
            <a:r>
              <a:rPr lang="en-US" sz="1900" dirty="0"/>
              <a:t> que la </a:t>
            </a:r>
            <a:r>
              <a:rPr lang="en-US" sz="1900" dirty="0" err="1"/>
              <a:t>visualización</a:t>
            </a:r>
            <a:r>
              <a:rPr lang="en-US" sz="1900" dirty="0"/>
              <a:t> es </a:t>
            </a:r>
            <a:r>
              <a:rPr lang="en-US" sz="1900" dirty="0" err="1"/>
              <a:t>sólo</a:t>
            </a:r>
            <a:r>
              <a:rPr lang="en-US" sz="1900" dirty="0"/>
              <a:t> </a:t>
            </a:r>
            <a:r>
              <a:rPr lang="en-US" sz="1900" dirty="0" err="1"/>
              <a:t>el</a:t>
            </a:r>
            <a:r>
              <a:rPr lang="en-US" sz="1900" dirty="0"/>
              <a:t> primer paso. Se </a:t>
            </a:r>
            <a:r>
              <a:rPr lang="en-US" sz="1900" dirty="0" err="1"/>
              <a:t>requerirá</a:t>
            </a:r>
            <a:r>
              <a:rPr lang="en-US" sz="1900" dirty="0"/>
              <a:t> un </a:t>
            </a:r>
            <a:r>
              <a:rPr lang="en-US" sz="1900" dirty="0" err="1"/>
              <a:t>análisis</a:t>
            </a:r>
            <a:r>
              <a:rPr lang="en-US" sz="1900" dirty="0"/>
              <a:t> </a:t>
            </a:r>
            <a:r>
              <a:rPr lang="en-US" sz="1900" dirty="0" err="1"/>
              <a:t>más</a:t>
            </a:r>
            <a:r>
              <a:rPr lang="en-US" sz="1900" dirty="0"/>
              <a:t> profundo, </a:t>
            </a:r>
            <a:r>
              <a:rPr lang="en-US" sz="1900" dirty="0" err="1"/>
              <a:t>posiblemente</a:t>
            </a:r>
            <a:r>
              <a:rPr lang="en-US" sz="1900" dirty="0"/>
              <a:t> </a:t>
            </a:r>
            <a:r>
              <a:rPr lang="en-US" sz="1900" dirty="0" err="1"/>
              <a:t>utilizando</a:t>
            </a:r>
            <a:r>
              <a:rPr lang="en-US" sz="1900" dirty="0"/>
              <a:t> </a:t>
            </a:r>
            <a:r>
              <a:rPr lang="en-US" sz="1900" dirty="0" err="1"/>
              <a:t>técnicas</a:t>
            </a:r>
            <a:r>
              <a:rPr lang="en-US" sz="1900" dirty="0"/>
              <a:t> de </a:t>
            </a:r>
            <a:r>
              <a:rPr lang="en-US" sz="1900" dirty="0" err="1"/>
              <a:t>aprendizaje</a:t>
            </a:r>
            <a:r>
              <a:rPr lang="en-US" sz="1900" dirty="0"/>
              <a:t> </a:t>
            </a:r>
            <a:r>
              <a:rPr lang="en-US" sz="1900" dirty="0" err="1"/>
              <a:t>automático</a:t>
            </a:r>
            <a:r>
              <a:rPr lang="en-US" sz="1900" dirty="0"/>
              <a:t>, para </a:t>
            </a:r>
            <a:r>
              <a:rPr lang="en-US" sz="1900" dirty="0" err="1"/>
              <a:t>validar</a:t>
            </a:r>
            <a:r>
              <a:rPr lang="en-US" sz="1900" dirty="0"/>
              <a:t> </a:t>
            </a:r>
            <a:r>
              <a:rPr lang="en-US" sz="1900" dirty="0" err="1"/>
              <a:t>estas</a:t>
            </a:r>
            <a:r>
              <a:rPr lang="en-US" sz="1900" dirty="0"/>
              <a:t> </a:t>
            </a:r>
            <a:r>
              <a:rPr lang="en-US" sz="1900" dirty="0" err="1"/>
              <a:t>hipótesis</a:t>
            </a:r>
            <a:r>
              <a:rPr lang="en-US" sz="1900" dirty="0"/>
              <a:t>.</a:t>
            </a:r>
            <a:endParaRPr lang="en-MX" sz="1900" dirty="0"/>
          </a:p>
        </p:txBody>
      </p:sp>
    </p:spTree>
    <p:extLst>
      <p:ext uri="{BB962C8B-B14F-4D97-AF65-F5344CB8AC3E}">
        <p14:creationId xmlns:p14="http://schemas.microsoft.com/office/powerpoint/2010/main" val="3835804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452002"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02FF9234-6D19-F38F-8127-93696DC02E2D}"/>
              </a:ext>
            </a:extLst>
          </p:cNvPr>
          <p:cNvSpPr>
            <a:spLocks noGrp="1"/>
          </p:cNvSpPr>
          <p:nvPr>
            <p:ph type="title"/>
          </p:nvPr>
        </p:nvSpPr>
        <p:spPr>
          <a:xfrm>
            <a:off x="542925" y="509587"/>
            <a:ext cx="5736930" cy="742951"/>
          </a:xfrm>
        </p:spPr>
        <p:txBody>
          <a:bodyPr vert="horz" lIns="91440" tIns="45720" rIns="91440" bIns="45720" rtlCol="0" anchor="ctr">
            <a:normAutofit/>
          </a:bodyPr>
          <a:lstStyle/>
          <a:p>
            <a:pPr algn="l" defTabSz="914400">
              <a:lnSpc>
                <a:spcPct val="90000"/>
              </a:lnSpc>
            </a:pPr>
            <a:r>
              <a:rPr lang="en-US" sz="3100" kern="1200">
                <a:solidFill>
                  <a:schemeClr val="tx1"/>
                </a:solidFill>
                <a:latin typeface="+mj-lt"/>
                <a:ea typeface="+mj-ea"/>
                <a:cs typeface="+mj-cs"/>
              </a:rPr>
              <a:t>Género</a:t>
            </a:r>
          </a:p>
        </p:txBody>
      </p:sp>
      <p:pic>
        <p:nvPicPr>
          <p:cNvPr id="5" name="Content Placeholder 4" descr="A red and green squares with black text&#10;&#10;Description automatically generated">
            <a:extLst>
              <a:ext uri="{FF2B5EF4-FFF2-40B4-BE49-F238E27FC236}">
                <a16:creationId xmlns:a16="http://schemas.microsoft.com/office/drawing/2014/main" id="{E2CD21A2-4E50-3533-087F-5A5EF0795891}"/>
              </a:ext>
            </a:extLst>
          </p:cNvPr>
          <p:cNvPicPr>
            <a:picLocks noGrp="1" noChangeAspect="1"/>
          </p:cNvPicPr>
          <p:nvPr>
            <p:ph idx="1"/>
          </p:nvPr>
        </p:nvPicPr>
        <p:blipFill>
          <a:blip r:embed="rId2"/>
          <a:stretch>
            <a:fillRect/>
          </a:stretch>
        </p:blipFill>
        <p:spPr>
          <a:xfrm>
            <a:off x="529479" y="2137864"/>
            <a:ext cx="8076135" cy="3997687"/>
          </a:xfrm>
          <a:prstGeom prst="rect">
            <a:avLst/>
          </a:prstGeom>
        </p:spPr>
      </p:pic>
      <p:sp>
        <p:nvSpPr>
          <p:cNvPr id="21" name="Freeform: Shape 20">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0316" y="6277971"/>
            <a:ext cx="5163684"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7272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548640"/>
            <a:ext cx="2700645" cy="5431536"/>
          </a:xfrm>
        </p:spPr>
        <p:txBody>
          <a:bodyPr>
            <a:normAutofit/>
          </a:bodyPr>
          <a:lstStyle/>
          <a:p>
            <a:r>
              <a:rPr lang="en-US" sz="4700"/>
              <a:t>Objetivo del Proyecto</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 name="connsiteX0" fmla="*/ 0 w 4480560"/>
              <a:gd name="connsiteY0" fmla="*/ 0 h 13716"/>
              <a:gd name="connsiteX1" fmla="*/ 595274 w 4480560"/>
              <a:gd name="connsiteY1" fmla="*/ 0 h 13716"/>
              <a:gd name="connsiteX2" fmla="*/ 1100938 w 4480560"/>
              <a:gd name="connsiteY2" fmla="*/ 0 h 13716"/>
              <a:gd name="connsiteX3" fmla="*/ 1830629 w 4480560"/>
              <a:gd name="connsiteY3" fmla="*/ 0 h 13716"/>
              <a:gd name="connsiteX4" fmla="*/ 2425903 w 4480560"/>
              <a:gd name="connsiteY4" fmla="*/ 0 h 13716"/>
              <a:gd name="connsiteX5" fmla="*/ 3021178 w 4480560"/>
              <a:gd name="connsiteY5" fmla="*/ 0 h 13716"/>
              <a:gd name="connsiteX6" fmla="*/ 3750869 w 4480560"/>
              <a:gd name="connsiteY6" fmla="*/ 0 h 13716"/>
              <a:gd name="connsiteX7" fmla="*/ 4480560 w 4480560"/>
              <a:gd name="connsiteY7" fmla="*/ 0 h 13716"/>
              <a:gd name="connsiteX8" fmla="*/ 4480560 w 4480560"/>
              <a:gd name="connsiteY8" fmla="*/ 13716 h 13716"/>
              <a:gd name="connsiteX9" fmla="*/ 3930091 w 4480560"/>
              <a:gd name="connsiteY9" fmla="*/ 13716 h 13716"/>
              <a:gd name="connsiteX10" fmla="*/ 3290011 w 4480560"/>
              <a:gd name="connsiteY10" fmla="*/ 13716 h 13716"/>
              <a:gd name="connsiteX11" fmla="*/ 2649931 w 4480560"/>
              <a:gd name="connsiteY11" fmla="*/ 13716 h 13716"/>
              <a:gd name="connsiteX12" fmla="*/ 2054657 w 4480560"/>
              <a:gd name="connsiteY12" fmla="*/ 13716 h 13716"/>
              <a:gd name="connsiteX13" fmla="*/ 1324966 w 4480560"/>
              <a:gd name="connsiteY13" fmla="*/ 13716 h 13716"/>
              <a:gd name="connsiteX14" fmla="*/ 595274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574" y="14606"/>
                  <a:pt x="338605" y="-40"/>
                  <a:pt x="595274" y="0"/>
                </a:cubicBezTo>
                <a:cubicBezTo>
                  <a:pt x="856171" y="-2198"/>
                  <a:pt x="863435" y="-13333"/>
                  <a:pt x="1100938" y="0"/>
                </a:cubicBezTo>
                <a:cubicBezTo>
                  <a:pt x="1340270" y="17713"/>
                  <a:pt x="1418448" y="-18893"/>
                  <a:pt x="1651406" y="0"/>
                </a:cubicBezTo>
                <a:cubicBezTo>
                  <a:pt x="1875387" y="1627"/>
                  <a:pt x="2153037" y="22688"/>
                  <a:pt x="2336292" y="0"/>
                </a:cubicBezTo>
                <a:cubicBezTo>
                  <a:pt x="2522206" y="-4211"/>
                  <a:pt x="2718333" y="34959"/>
                  <a:pt x="2931566" y="0"/>
                </a:cubicBezTo>
                <a:cubicBezTo>
                  <a:pt x="3137043" y="-17106"/>
                  <a:pt x="3304331" y="1415"/>
                  <a:pt x="3482035" y="0"/>
                </a:cubicBezTo>
                <a:cubicBezTo>
                  <a:pt x="3649837" y="-24078"/>
                  <a:pt x="4010577" y="-51921"/>
                  <a:pt x="4480560" y="0"/>
                </a:cubicBezTo>
                <a:cubicBezTo>
                  <a:pt x="4480642" y="3611"/>
                  <a:pt x="4480510" y="9346"/>
                  <a:pt x="4480560" y="13716"/>
                </a:cubicBezTo>
                <a:cubicBezTo>
                  <a:pt x="4305601" y="36948"/>
                  <a:pt x="4025154" y="21890"/>
                  <a:pt x="3840480" y="13716"/>
                </a:cubicBezTo>
                <a:cubicBezTo>
                  <a:pt x="3668919" y="-16903"/>
                  <a:pt x="3556555" y="-17246"/>
                  <a:pt x="3290011" y="13716"/>
                </a:cubicBezTo>
                <a:cubicBezTo>
                  <a:pt x="2991827" y="13600"/>
                  <a:pt x="2862038" y="-27094"/>
                  <a:pt x="2560320" y="13716"/>
                </a:cubicBezTo>
                <a:cubicBezTo>
                  <a:pt x="2273396" y="32804"/>
                  <a:pt x="2159701" y="35426"/>
                  <a:pt x="1965046" y="13716"/>
                </a:cubicBezTo>
                <a:cubicBezTo>
                  <a:pt x="1785994" y="24616"/>
                  <a:pt x="1686680" y="47748"/>
                  <a:pt x="1459382" y="13716"/>
                </a:cubicBezTo>
                <a:cubicBezTo>
                  <a:pt x="1260610" y="398"/>
                  <a:pt x="913962" y="26960"/>
                  <a:pt x="774497" y="13716"/>
                </a:cubicBezTo>
                <a:cubicBezTo>
                  <a:pt x="689426" y="-2719"/>
                  <a:pt x="378264" y="1751"/>
                  <a:pt x="0" y="13716"/>
                </a:cubicBezTo>
                <a:cubicBezTo>
                  <a:pt x="-173" y="8371"/>
                  <a:pt x="-387" y="6213"/>
                  <a:pt x="0" y="0"/>
                </a:cubicBezTo>
                <a:close/>
              </a:path>
              <a:path w="4480560" h="13716" stroke="0" extrusionOk="0">
                <a:moveTo>
                  <a:pt x="0" y="0"/>
                </a:moveTo>
                <a:cubicBezTo>
                  <a:pt x="290844" y="5546"/>
                  <a:pt x="318443" y="10543"/>
                  <a:pt x="595274" y="0"/>
                </a:cubicBezTo>
                <a:cubicBezTo>
                  <a:pt x="862223" y="-10630"/>
                  <a:pt x="1008164" y="-6970"/>
                  <a:pt x="1100938" y="0"/>
                </a:cubicBezTo>
                <a:cubicBezTo>
                  <a:pt x="1231751" y="-9052"/>
                  <a:pt x="1563421" y="-55931"/>
                  <a:pt x="1830629" y="0"/>
                </a:cubicBezTo>
                <a:cubicBezTo>
                  <a:pt x="2081843" y="38764"/>
                  <a:pt x="2181743" y="16966"/>
                  <a:pt x="2425903" y="0"/>
                </a:cubicBezTo>
                <a:cubicBezTo>
                  <a:pt x="2657412" y="-20059"/>
                  <a:pt x="2795431" y="8423"/>
                  <a:pt x="3021178" y="0"/>
                </a:cubicBezTo>
                <a:cubicBezTo>
                  <a:pt x="3275119" y="-4749"/>
                  <a:pt x="3480943" y="2522"/>
                  <a:pt x="3750869" y="0"/>
                </a:cubicBezTo>
                <a:cubicBezTo>
                  <a:pt x="4005211" y="16055"/>
                  <a:pt x="4302144" y="-2969"/>
                  <a:pt x="4480560" y="0"/>
                </a:cubicBezTo>
                <a:cubicBezTo>
                  <a:pt x="4480397" y="3458"/>
                  <a:pt x="4481383" y="8632"/>
                  <a:pt x="4480560" y="13716"/>
                </a:cubicBezTo>
                <a:cubicBezTo>
                  <a:pt x="4261480" y="-10003"/>
                  <a:pt x="4206199" y="28529"/>
                  <a:pt x="3930091" y="13716"/>
                </a:cubicBezTo>
                <a:cubicBezTo>
                  <a:pt x="3666932" y="-15474"/>
                  <a:pt x="3493645" y="14804"/>
                  <a:pt x="3290011" y="13716"/>
                </a:cubicBezTo>
                <a:cubicBezTo>
                  <a:pt x="3137078" y="-41032"/>
                  <a:pt x="2894690" y="-17948"/>
                  <a:pt x="2649931" y="13716"/>
                </a:cubicBezTo>
                <a:cubicBezTo>
                  <a:pt x="2413020" y="21294"/>
                  <a:pt x="2225991" y="-10559"/>
                  <a:pt x="2054657" y="13716"/>
                </a:cubicBezTo>
                <a:cubicBezTo>
                  <a:pt x="1886877" y="37541"/>
                  <a:pt x="1548763" y="45390"/>
                  <a:pt x="1324966" y="13716"/>
                </a:cubicBezTo>
                <a:cubicBezTo>
                  <a:pt x="1040995" y="1897"/>
                  <a:pt x="786929" y="-17655"/>
                  <a:pt x="595274" y="13716"/>
                </a:cubicBezTo>
                <a:cubicBezTo>
                  <a:pt x="371401" y="32831"/>
                  <a:pt x="168483" y="23167"/>
                  <a:pt x="0" y="13716"/>
                </a:cubicBezTo>
                <a:cubicBezTo>
                  <a:pt x="-740" y="8467"/>
                  <a:pt x="-279" y="4434"/>
                  <a:pt x="0" y="0"/>
                </a:cubicBezTo>
                <a:close/>
              </a:path>
              <a:path w="4480560" h="13716" fill="none" stroke="0" extrusionOk="0">
                <a:moveTo>
                  <a:pt x="0" y="0"/>
                </a:moveTo>
                <a:cubicBezTo>
                  <a:pt x="254633" y="596"/>
                  <a:pt x="318854" y="8353"/>
                  <a:pt x="595274" y="0"/>
                </a:cubicBezTo>
                <a:cubicBezTo>
                  <a:pt x="857042" y="-2503"/>
                  <a:pt x="863005" y="-13327"/>
                  <a:pt x="1100938" y="0"/>
                </a:cubicBezTo>
                <a:cubicBezTo>
                  <a:pt x="1322315" y="28736"/>
                  <a:pt x="1429801" y="-15572"/>
                  <a:pt x="1651406" y="0"/>
                </a:cubicBezTo>
                <a:cubicBezTo>
                  <a:pt x="1861310" y="20479"/>
                  <a:pt x="2199002" y="36173"/>
                  <a:pt x="2336292" y="0"/>
                </a:cubicBezTo>
                <a:cubicBezTo>
                  <a:pt x="2504451" y="-23230"/>
                  <a:pt x="2735943" y="-3451"/>
                  <a:pt x="2931566" y="0"/>
                </a:cubicBezTo>
                <a:cubicBezTo>
                  <a:pt x="3109081" y="-33272"/>
                  <a:pt x="3310374" y="39503"/>
                  <a:pt x="3482035" y="0"/>
                </a:cubicBezTo>
                <a:cubicBezTo>
                  <a:pt x="3630968" y="-117346"/>
                  <a:pt x="3975789" y="30358"/>
                  <a:pt x="4480560" y="0"/>
                </a:cubicBezTo>
                <a:cubicBezTo>
                  <a:pt x="4480546" y="3532"/>
                  <a:pt x="4481771" y="9530"/>
                  <a:pt x="4480560" y="13716"/>
                </a:cubicBezTo>
                <a:cubicBezTo>
                  <a:pt x="4299745" y="8025"/>
                  <a:pt x="4055484" y="54224"/>
                  <a:pt x="3840480" y="13716"/>
                </a:cubicBezTo>
                <a:cubicBezTo>
                  <a:pt x="3665362" y="14404"/>
                  <a:pt x="3548412" y="6532"/>
                  <a:pt x="3290011" y="13716"/>
                </a:cubicBezTo>
                <a:cubicBezTo>
                  <a:pt x="3037450" y="36923"/>
                  <a:pt x="2862123" y="43167"/>
                  <a:pt x="2560320" y="13716"/>
                </a:cubicBezTo>
                <a:cubicBezTo>
                  <a:pt x="2308793" y="7156"/>
                  <a:pt x="2153402" y="-25971"/>
                  <a:pt x="1965046" y="13716"/>
                </a:cubicBezTo>
                <a:cubicBezTo>
                  <a:pt x="1778601" y="25944"/>
                  <a:pt x="1672011" y="23840"/>
                  <a:pt x="1459382" y="13716"/>
                </a:cubicBezTo>
                <a:cubicBezTo>
                  <a:pt x="1212351" y="-9856"/>
                  <a:pt x="906131" y="12859"/>
                  <a:pt x="774497" y="13716"/>
                </a:cubicBezTo>
                <a:cubicBezTo>
                  <a:pt x="636671" y="-47283"/>
                  <a:pt x="331670" y="1705"/>
                  <a:pt x="0" y="13716"/>
                </a:cubicBezTo>
                <a:cubicBezTo>
                  <a:pt x="-561" y="8546"/>
                  <a:pt x="-377" y="61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44813" y="552091"/>
            <a:ext cx="4668251" cy="5431536"/>
          </a:xfrm>
        </p:spPr>
        <p:txBody>
          <a:bodyPr anchor="ctr">
            <a:normAutofit/>
          </a:bodyPr>
          <a:lstStyle/>
          <a:p>
            <a:r>
              <a:rPr lang="en-US" sz="1900"/>
              <a:t>Explorar datos relacionados con accidentes cerebrovasculares para identificar factores de riesgo significativos.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452002"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BFF14F1F-5B8A-7A44-43B4-A671BEB39679}"/>
              </a:ext>
            </a:extLst>
          </p:cNvPr>
          <p:cNvSpPr>
            <a:spLocks noGrp="1"/>
          </p:cNvSpPr>
          <p:nvPr>
            <p:ph type="title"/>
          </p:nvPr>
        </p:nvSpPr>
        <p:spPr>
          <a:xfrm>
            <a:off x="542925" y="509587"/>
            <a:ext cx="5736930" cy="742951"/>
          </a:xfrm>
        </p:spPr>
        <p:txBody>
          <a:bodyPr vert="horz" lIns="91440" tIns="45720" rIns="91440" bIns="45720" rtlCol="0" anchor="ctr">
            <a:normAutofit/>
          </a:bodyPr>
          <a:lstStyle/>
          <a:p>
            <a:pPr algn="l" defTabSz="914400">
              <a:lnSpc>
                <a:spcPct val="90000"/>
              </a:lnSpc>
            </a:pPr>
            <a:r>
              <a:rPr lang="en-US" sz="3100" kern="1200">
                <a:solidFill>
                  <a:schemeClr val="tx1"/>
                </a:solidFill>
                <a:latin typeface="+mj-lt"/>
                <a:ea typeface="+mj-ea"/>
                <a:cs typeface="+mj-cs"/>
              </a:rPr>
              <a:t>Tipo de Trabajo</a:t>
            </a:r>
          </a:p>
        </p:txBody>
      </p:sp>
      <p:pic>
        <p:nvPicPr>
          <p:cNvPr id="5" name="Content Placeholder 4" descr="A graph with different colored squares&#10;&#10;Description automatically generated">
            <a:extLst>
              <a:ext uri="{FF2B5EF4-FFF2-40B4-BE49-F238E27FC236}">
                <a16:creationId xmlns:a16="http://schemas.microsoft.com/office/drawing/2014/main" id="{2620651A-8C3F-F361-3937-473154825016}"/>
              </a:ext>
            </a:extLst>
          </p:cNvPr>
          <p:cNvPicPr>
            <a:picLocks noGrp="1" noChangeAspect="1"/>
          </p:cNvPicPr>
          <p:nvPr>
            <p:ph idx="1"/>
          </p:nvPr>
        </p:nvPicPr>
        <p:blipFill>
          <a:blip r:embed="rId2"/>
          <a:stretch>
            <a:fillRect/>
          </a:stretch>
        </p:blipFill>
        <p:spPr>
          <a:xfrm>
            <a:off x="762814" y="2072640"/>
            <a:ext cx="7609465" cy="4128135"/>
          </a:xfrm>
          <a:prstGeom prst="rect">
            <a:avLst/>
          </a:prstGeom>
        </p:spPr>
      </p:pic>
      <p:sp>
        <p:nvSpPr>
          <p:cNvPr id="14" name="Freeform: Shape 13">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0316" y="6277971"/>
            <a:ext cx="5163684"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1496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452002"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527C77C2-2832-47CD-B76A-55C9D014197B}"/>
              </a:ext>
            </a:extLst>
          </p:cNvPr>
          <p:cNvSpPr>
            <a:spLocks noGrp="1"/>
          </p:cNvSpPr>
          <p:nvPr>
            <p:ph type="title"/>
          </p:nvPr>
        </p:nvSpPr>
        <p:spPr>
          <a:xfrm>
            <a:off x="542925" y="509587"/>
            <a:ext cx="5736930" cy="742951"/>
          </a:xfrm>
        </p:spPr>
        <p:txBody>
          <a:bodyPr vert="horz" lIns="91440" tIns="45720" rIns="91440" bIns="45720" rtlCol="0" anchor="ctr">
            <a:normAutofit/>
          </a:bodyPr>
          <a:lstStyle/>
          <a:p>
            <a:pPr algn="l" defTabSz="914400">
              <a:lnSpc>
                <a:spcPct val="90000"/>
              </a:lnSpc>
            </a:pPr>
            <a:r>
              <a:rPr lang="en-US" sz="3100" kern="1200">
                <a:solidFill>
                  <a:schemeClr val="tx1"/>
                </a:solidFill>
                <a:latin typeface="+mj-lt"/>
                <a:ea typeface="+mj-ea"/>
                <a:cs typeface="+mj-cs"/>
              </a:rPr>
              <a:t>Estado Civil</a:t>
            </a:r>
          </a:p>
        </p:txBody>
      </p:sp>
      <p:pic>
        <p:nvPicPr>
          <p:cNvPr id="5" name="Content Placeholder 4" descr="A red and green squares&#10;&#10;Description automatically generated">
            <a:extLst>
              <a:ext uri="{FF2B5EF4-FFF2-40B4-BE49-F238E27FC236}">
                <a16:creationId xmlns:a16="http://schemas.microsoft.com/office/drawing/2014/main" id="{4AAC8400-5155-BB9A-0746-B18AF311E11E}"/>
              </a:ext>
            </a:extLst>
          </p:cNvPr>
          <p:cNvPicPr>
            <a:picLocks noGrp="1" noChangeAspect="1"/>
          </p:cNvPicPr>
          <p:nvPr>
            <p:ph idx="1"/>
          </p:nvPr>
        </p:nvPicPr>
        <p:blipFill>
          <a:blip r:embed="rId2"/>
          <a:stretch>
            <a:fillRect/>
          </a:stretch>
        </p:blipFill>
        <p:spPr>
          <a:xfrm>
            <a:off x="654622" y="2072640"/>
            <a:ext cx="7825848" cy="4128135"/>
          </a:xfrm>
          <a:prstGeom prst="rect">
            <a:avLst/>
          </a:prstGeom>
        </p:spPr>
      </p:pic>
      <p:sp>
        <p:nvSpPr>
          <p:cNvPr id="14" name="Freeform: Shape 13">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0316" y="6277971"/>
            <a:ext cx="5163684"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038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7B4FCE-942A-D6FF-F887-0FC02DA5E3A9}"/>
              </a:ext>
            </a:extLst>
          </p:cNvPr>
          <p:cNvSpPr>
            <a:spLocks noGrp="1"/>
          </p:cNvSpPr>
          <p:nvPr>
            <p:ph type="title"/>
          </p:nvPr>
        </p:nvSpPr>
        <p:spPr>
          <a:xfrm>
            <a:off x="630936" y="548640"/>
            <a:ext cx="2700645" cy="5431536"/>
          </a:xfrm>
        </p:spPr>
        <p:txBody>
          <a:bodyPr>
            <a:normAutofit/>
          </a:bodyPr>
          <a:lstStyle/>
          <a:p>
            <a:r>
              <a:rPr lang="en-US" sz="3600" dirty="0"/>
              <a:t>Insights </a:t>
            </a:r>
            <a:r>
              <a:rPr lang="en-US" sz="3600" dirty="0" err="1"/>
              <a:t>Importantes</a:t>
            </a:r>
            <a:br>
              <a:rPr lang="en-US" sz="3600" dirty="0"/>
            </a:br>
            <a:endParaRPr lang="en-MX" sz="3600" dirty="0"/>
          </a:p>
        </p:txBody>
      </p:sp>
      <p:sp>
        <p:nvSpPr>
          <p:cNvPr id="2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 name="connsiteX0" fmla="*/ 0 w 4480560"/>
              <a:gd name="connsiteY0" fmla="*/ 0 h 13716"/>
              <a:gd name="connsiteX1" fmla="*/ 595274 w 4480560"/>
              <a:gd name="connsiteY1" fmla="*/ 0 h 13716"/>
              <a:gd name="connsiteX2" fmla="*/ 1100938 w 4480560"/>
              <a:gd name="connsiteY2" fmla="*/ 0 h 13716"/>
              <a:gd name="connsiteX3" fmla="*/ 1830629 w 4480560"/>
              <a:gd name="connsiteY3" fmla="*/ 0 h 13716"/>
              <a:gd name="connsiteX4" fmla="*/ 2425903 w 4480560"/>
              <a:gd name="connsiteY4" fmla="*/ 0 h 13716"/>
              <a:gd name="connsiteX5" fmla="*/ 3021178 w 4480560"/>
              <a:gd name="connsiteY5" fmla="*/ 0 h 13716"/>
              <a:gd name="connsiteX6" fmla="*/ 3750869 w 4480560"/>
              <a:gd name="connsiteY6" fmla="*/ 0 h 13716"/>
              <a:gd name="connsiteX7" fmla="*/ 4480560 w 4480560"/>
              <a:gd name="connsiteY7" fmla="*/ 0 h 13716"/>
              <a:gd name="connsiteX8" fmla="*/ 4480560 w 4480560"/>
              <a:gd name="connsiteY8" fmla="*/ 13716 h 13716"/>
              <a:gd name="connsiteX9" fmla="*/ 3930091 w 4480560"/>
              <a:gd name="connsiteY9" fmla="*/ 13716 h 13716"/>
              <a:gd name="connsiteX10" fmla="*/ 3290011 w 4480560"/>
              <a:gd name="connsiteY10" fmla="*/ 13716 h 13716"/>
              <a:gd name="connsiteX11" fmla="*/ 2649931 w 4480560"/>
              <a:gd name="connsiteY11" fmla="*/ 13716 h 13716"/>
              <a:gd name="connsiteX12" fmla="*/ 2054657 w 4480560"/>
              <a:gd name="connsiteY12" fmla="*/ 13716 h 13716"/>
              <a:gd name="connsiteX13" fmla="*/ 1324966 w 4480560"/>
              <a:gd name="connsiteY13" fmla="*/ 13716 h 13716"/>
              <a:gd name="connsiteX14" fmla="*/ 595274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574" y="14606"/>
                  <a:pt x="338605" y="-40"/>
                  <a:pt x="595274" y="0"/>
                </a:cubicBezTo>
                <a:cubicBezTo>
                  <a:pt x="856171" y="-2198"/>
                  <a:pt x="863435" y="-13333"/>
                  <a:pt x="1100938" y="0"/>
                </a:cubicBezTo>
                <a:cubicBezTo>
                  <a:pt x="1340270" y="17713"/>
                  <a:pt x="1418448" y="-18893"/>
                  <a:pt x="1651406" y="0"/>
                </a:cubicBezTo>
                <a:cubicBezTo>
                  <a:pt x="1875387" y="1627"/>
                  <a:pt x="2153037" y="22688"/>
                  <a:pt x="2336292" y="0"/>
                </a:cubicBezTo>
                <a:cubicBezTo>
                  <a:pt x="2522206" y="-4211"/>
                  <a:pt x="2718333" y="34959"/>
                  <a:pt x="2931566" y="0"/>
                </a:cubicBezTo>
                <a:cubicBezTo>
                  <a:pt x="3137043" y="-17106"/>
                  <a:pt x="3304331" y="1415"/>
                  <a:pt x="3482035" y="0"/>
                </a:cubicBezTo>
                <a:cubicBezTo>
                  <a:pt x="3649837" y="-24078"/>
                  <a:pt x="4010577" y="-51921"/>
                  <a:pt x="4480560" y="0"/>
                </a:cubicBezTo>
                <a:cubicBezTo>
                  <a:pt x="4480642" y="3611"/>
                  <a:pt x="4480510" y="9346"/>
                  <a:pt x="4480560" y="13716"/>
                </a:cubicBezTo>
                <a:cubicBezTo>
                  <a:pt x="4305601" y="36948"/>
                  <a:pt x="4025154" y="21890"/>
                  <a:pt x="3840480" y="13716"/>
                </a:cubicBezTo>
                <a:cubicBezTo>
                  <a:pt x="3668919" y="-16903"/>
                  <a:pt x="3556555" y="-17246"/>
                  <a:pt x="3290011" y="13716"/>
                </a:cubicBezTo>
                <a:cubicBezTo>
                  <a:pt x="2991827" y="13600"/>
                  <a:pt x="2862038" y="-27094"/>
                  <a:pt x="2560320" y="13716"/>
                </a:cubicBezTo>
                <a:cubicBezTo>
                  <a:pt x="2273396" y="32804"/>
                  <a:pt x="2159701" y="35426"/>
                  <a:pt x="1965046" y="13716"/>
                </a:cubicBezTo>
                <a:cubicBezTo>
                  <a:pt x="1785994" y="24616"/>
                  <a:pt x="1686680" y="47748"/>
                  <a:pt x="1459382" y="13716"/>
                </a:cubicBezTo>
                <a:cubicBezTo>
                  <a:pt x="1260610" y="398"/>
                  <a:pt x="913962" y="26960"/>
                  <a:pt x="774497" y="13716"/>
                </a:cubicBezTo>
                <a:cubicBezTo>
                  <a:pt x="689426" y="-2719"/>
                  <a:pt x="378264" y="1751"/>
                  <a:pt x="0" y="13716"/>
                </a:cubicBezTo>
                <a:cubicBezTo>
                  <a:pt x="-173" y="8371"/>
                  <a:pt x="-387" y="6213"/>
                  <a:pt x="0" y="0"/>
                </a:cubicBezTo>
                <a:close/>
              </a:path>
              <a:path w="4480560" h="13716" stroke="0" extrusionOk="0">
                <a:moveTo>
                  <a:pt x="0" y="0"/>
                </a:moveTo>
                <a:cubicBezTo>
                  <a:pt x="290844" y="5546"/>
                  <a:pt x="318443" y="10543"/>
                  <a:pt x="595274" y="0"/>
                </a:cubicBezTo>
                <a:cubicBezTo>
                  <a:pt x="862223" y="-10630"/>
                  <a:pt x="1008164" y="-6970"/>
                  <a:pt x="1100938" y="0"/>
                </a:cubicBezTo>
                <a:cubicBezTo>
                  <a:pt x="1231751" y="-9052"/>
                  <a:pt x="1563421" y="-55931"/>
                  <a:pt x="1830629" y="0"/>
                </a:cubicBezTo>
                <a:cubicBezTo>
                  <a:pt x="2081843" y="38764"/>
                  <a:pt x="2181743" y="16966"/>
                  <a:pt x="2425903" y="0"/>
                </a:cubicBezTo>
                <a:cubicBezTo>
                  <a:pt x="2657412" y="-20059"/>
                  <a:pt x="2795431" y="8423"/>
                  <a:pt x="3021178" y="0"/>
                </a:cubicBezTo>
                <a:cubicBezTo>
                  <a:pt x="3275119" y="-4749"/>
                  <a:pt x="3480943" y="2522"/>
                  <a:pt x="3750869" y="0"/>
                </a:cubicBezTo>
                <a:cubicBezTo>
                  <a:pt x="4005211" y="16055"/>
                  <a:pt x="4302144" y="-2969"/>
                  <a:pt x="4480560" y="0"/>
                </a:cubicBezTo>
                <a:cubicBezTo>
                  <a:pt x="4480397" y="3458"/>
                  <a:pt x="4481383" y="8632"/>
                  <a:pt x="4480560" y="13716"/>
                </a:cubicBezTo>
                <a:cubicBezTo>
                  <a:pt x="4261480" y="-10003"/>
                  <a:pt x="4206199" y="28529"/>
                  <a:pt x="3930091" y="13716"/>
                </a:cubicBezTo>
                <a:cubicBezTo>
                  <a:pt x="3666932" y="-15474"/>
                  <a:pt x="3493645" y="14804"/>
                  <a:pt x="3290011" y="13716"/>
                </a:cubicBezTo>
                <a:cubicBezTo>
                  <a:pt x="3137078" y="-41032"/>
                  <a:pt x="2894690" y="-17948"/>
                  <a:pt x="2649931" y="13716"/>
                </a:cubicBezTo>
                <a:cubicBezTo>
                  <a:pt x="2413020" y="21294"/>
                  <a:pt x="2225991" y="-10559"/>
                  <a:pt x="2054657" y="13716"/>
                </a:cubicBezTo>
                <a:cubicBezTo>
                  <a:pt x="1886877" y="37541"/>
                  <a:pt x="1548763" y="45390"/>
                  <a:pt x="1324966" y="13716"/>
                </a:cubicBezTo>
                <a:cubicBezTo>
                  <a:pt x="1040995" y="1897"/>
                  <a:pt x="786929" y="-17655"/>
                  <a:pt x="595274" y="13716"/>
                </a:cubicBezTo>
                <a:cubicBezTo>
                  <a:pt x="371401" y="32831"/>
                  <a:pt x="168483" y="23167"/>
                  <a:pt x="0" y="13716"/>
                </a:cubicBezTo>
                <a:cubicBezTo>
                  <a:pt x="-740" y="8467"/>
                  <a:pt x="-279" y="4434"/>
                  <a:pt x="0" y="0"/>
                </a:cubicBezTo>
                <a:close/>
              </a:path>
              <a:path w="4480560" h="13716" fill="none" stroke="0" extrusionOk="0">
                <a:moveTo>
                  <a:pt x="0" y="0"/>
                </a:moveTo>
                <a:cubicBezTo>
                  <a:pt x="254633" y="596"/>
                  <a:pt x="318854" y="8353"/>
                  <a:pt x="595274" y="0"/>
                </a:cubicBezTo>
                <a:cubicBezTo>
                  <a:pt x="857042" y="-2503"/>
                  <a:pt x="863005" y="-13327"/>
                  <a:pt x="1100938" y="0"/>
                </a:cubicBezTo>
                <a:cubicBezTo>
                  <a:pt x="1322315" y="28736"/>
                  <a:pt x="1429801" y="-15572"/>
                  <a:pt x="1651406" y="0"/>
                </a:cubicBezTo>
                <a:cubicBezTo>
                  <a:pt x="1861310" y="20479"/>
                  <a:pt x="2199002" y="36173"/>
                  <a:pt x="2336292" y="0"/>
                </a:cubicBezTo>
                <a:cubicBezTo>
                  <a:pt x="2504451" y="-23230"/>
                  <a:pt x="2735943" y="-3451"/>
                  <a:pt x="2931566" y="0"/>
                </a:cubicBezTo>
                <a:cubicBezTo>
                  <a:pt x="3109081" y="-33272"/>
                  <a:pt x="3310374" y="39503"/>
                  <a:pt x="3482035" y="0"/>
                </a:cubicBezTo>
                <a:cubicBezTo>
                  <a:pt x="3630968" y="-117346"/>
                  <a:pt x="3975789" y="30358"/>
                  <a:pt x="4480560" y="0"/>
                </a:cubicBezTo>
                <a:cubicBezTo>
                  <a:pt x="4480546" y="3532"/>
                  <a:pt x="4481771" y="9530"/>
                  <a:pt x="4480560" y="13716"/>
                </a:cubicBezTo>
                <a:cubicBezTo>
                  <a:pt x="4299745" y="8025"/>
                  <a:pt x="4055484" y="54224"/>
                  <a:pt x="3840480" y="13716"/>
                </a:cubicBezTo>
                <a:cubicBezTo>
                  <a:pt x="3665362" y="14404"/>
                  <a:pt x="3548412" y="6532"/>
                  <a:pt x="3290011" y="13716"/>
                </a:cubicBezTo>
                <a:cubicBezTo>
                  <a:pt x="3037450" y="36923"/>
                  <a:pt x="2862123" y="43167"/>
                  <a:pt x="2560320" y="13716"/>
                </a:cubicBezTo>
                <a:cubicBezTo>
                  <a:pt x="2308793" y="7156"/>
                  <a:pt x="2153402" y="-25971"/>
                  <a:pt x="1965046" y="13716"/>
                </a:cubicBezTo>
                <a:cubicBezTo>
                  <a:pt x="1778601" y="25944"/>
                  <a:pt x="1672011" y="23840"/>
                  <a:pt x="1459382" y="13716"/>
                </a:cubicBezTo>
                <a:cubicBezTo>
                  <a:pt x="1212351" y="-9856"/>
                  <a:pt x="906131" y="12859"/>
                  <a:pt x="774497" y="13716"/>
                </a:cubicBezTo>
                <a:cubicBezTo>
                  <a:pt x="636671" y="-47283"/>
                  <a:pt x="331670" y="1705"/>
                  <a:pt x="0" y="13716"/>
                </a:cubicBezTo>
                <a:cubicBezTo>
                  <a:pt x="-561" y="8546"/>
                  <a:pt x="-377" y="61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C6251F70-5974-7596-3FFB-9D97F0CCA0D3}"/>
              </a:ext>
            </a:extLst>
          </p:cNvPr>
          <p:cNvSpPr>
            <a:spLocks noGrp="1"/>
          </p:cNvSpPr>
          <p:nvPr>
            <p:ph idx="1"/>
          </p:nvPr>
        </p:nvSpPr>
        <p:spPr>
          <a:xfrm>
            <a:off x="3844813" y="552091"/>
            <a:ext cx="4668251" cy="5431536"/>
          </a:xfrm>
        </p:spPr>
        <p:txBody>
          <a:bodyPr anchor="ctr">
            <a:normAutofit/>
          </a:bodyPr>
          <a:lstStyle/>
          <a:p>
            <a:pPr>
              <a:lnSpc>
                <a:spcPct val="90000"/>
              </a:lnSpc>
            </a:pPr>
            <a:r>
              <a:rPr lang="en-US" sz="1900" dirty="0" err="1"/>
              <a:t>Genero</a:t>
            </a:r>
            <a:r>
              <a:rPr lang="en-US" sz="1900" dirty="0"/>
              <a:t>: La </a:t>
            </a:r>
            <a:r>
              <a:rPr lang="en-US" sz="1900" dirty="0" err="1"/>
              <a:t>distribución</a:t>
            </a:r>
            <a:r>
              <a:rPr lang="en-US" sz="1900" dirty="0"/>
              <a:t> de </a:t>
            </a:r>
            <a:r>
              <a:rPr lang="en-US" sz="1900" dirty="0" err="1"/>
              <a:t>género</a:t>
            </a:r>
            <a:r>
              <a:rPr lang="en-US" sz="1900" dirty="0"/>
              <a:t> </a:t>
            </a:r>
            <a:r>
              <a:rPr lang="en-US" sz="1900" dirty="0" err="1"/>
              <a:t>muestra</a:t>
            </a:r>
            <a:r>
              <a:rPr lang="en-US" sz="1900" dirty="0"/>
              <a:t> </a:t>
            </a:r>
            <a:r>
              <a:rPr lang="en-US" sz="1900" dirty="0" err="1"/>
              <a:t>una</a:t>
            </a:r>
            <a:r>
              <a:rPr lang="en-US" sz="1900" dirty="0"/>
              <a:t> </a:t>
            </a:r>
            <a:r>
              <a:rPr lang="en-US" sz="1900" dirty="0" err="1"/>
              <a:t>presencia</a:t>
            </a:r>
            <a:r>
              <a:rPr lang="en-US" sz="1900" dirty="0"/>
              <a:t> </a:t>
            </a:r>
            <a:r>
              <a:rPr lang="en-US" sz="1900" dirty="0" err="1"/>
              <a:t>significativa</a:t>
            </a:r>
            <a:r>
              <a:rPr lang="en-US" sz="1900" dirty="0"/>
              <a:t> de </a:t>
            </a:r>
            <a:r>
              <a:rPr lang="en-US" sz="1900" dirty="0" err="1"/>
              <a:t>mujeres</a:t>
            </a:r>
            <a:r>
              <a:rPr lang="en-US" sz="1900" dirty="0"/>
              <a:t> </a:t>
            </a:r>
            <a:r>
              <a:rPr lang="en-US" sz="1900" dirty="0" err="1"/>
              <a:t>en</a:t>
            </a:r>
            <a:r>
              <a:rPr lang="en-US" sz="1900" dirty="0"/>
              <a:t> </a:t>
            </a:r>
            <a:r>
              <a:rPr lang="en-US" sz="1900" dirty="0" err="1"/>
              <a:t>comparación</a:t>
            </a:r>
            <a:r>
              <a:rPr lang="en-US" sz="1900" dirty="0"/>
              <a:t> con </a:t>
            </a:r>
            <a:r>
              <a:rPr lang="en-US" sz="1900" dirty="0" err="1"/>
              <a:t>los</a:t>
            </a:r>
            <a:r>
              <a:rPr lang="en-US" sz="1900" dirty="0"/>
              <a:t> hombres </a:t>
            </a:r>
            <a:r>
              <a:rPr lang="en-US" sz="1900" dirty="0" err="1"/>
              <a:t>en</a:t>
            </a:r>
            <a:r>
              <a:rPr lang="en-US" sz="1900" dirty="0"/>
              <a:t> </a:t>
            </a:r>
            <a:r>
              <a:rPr lang="en-US" sz="1900" dirty="0" err="1"/>
              <a:t>el</a:t>
            </a:r>
            <a:r>
              <a:rPr lang="en-US" sz="1900" dirty="0"/>
              <a:t> dataset. </a:t>
            </a:r>
            <a:r>
              <a:rPr lang="en-US" sz="1900" dirty="0" err="1"/>
              <a:t>Sería</a:t>
            </a:r>
            <a:r>
              <a:rPr lang="en-US" sz="1900" dirty="0"/>
              <a:t> </a:t>
            </a:r>
            <a:r>
              <a:rPr lang="en-US" sz="1900" dirty="0" err="1"/>
              <a:t>interesante</a:t>
            </a:r>
            <a:r>
              <a:rPr lang="en-US" sz="1900" dirty="0"/>
              <a:t> </a:t>
            </a:r>
            <a:r>
              <a:rPr lang="en-US" sz="1900" dirty="0" err="1"/>
              <a:t>explorar</a:t>
            </a:r>
            <a:r>
              <a:rPr lang="en-US" sz="1900" dirty="0"/>
              <a:t> </a:t>
            </a:r>
            <a:r>
              <a:rPr lang="en-US" sz="1900" dirty="0" err="1"/>
              <a:t>si</a:t>
            </a:r>
            <a:r>
              <a:rPr lang="en-US" sz="1900" dirty="0"/>
              <a:t> hay </a:t>
            </a:r>
            <a:r>
              <a:rPr lang="en-US" sz="1900" dirty="0" err="1"/>
              <a:t>una</a:t>
            </a:r>
            <a:r>
              <a:rPr lang="en-US" sz="1900" dirty="0"/>
              <a:t> </a:t>
            </a:r>
            <a:r>
              <a:rPr lang="en-US" sz="1900" dirty="0" err="1"/>
              <a:t>correlación</a:t>
            </a:r>
            <a:r>
              <a:rPr lang="en-US" sz="1900" dirty="0"/>
              <a:t> </a:t>
            </a:r>
            <a:r>
              <a:rPr lang="en-US" sz="1900" dirty="0" err="1"/>
              <a:t>significativa</a:t>
            </a:r>
            <a:r>
              <a:rPr lang="en-US" sz="1900" dirty="0"/>
              <a:t> entre </a:t>
            </a:r>
            <a:r>
              <a:rPr lang="en-US" sz="1900" dirty="0" err="1"/>
              <a:t>el</a:t>
            </a:r>
            <a:r>
              <a:rPr lang="en-US" sz="1900" dirty="0"/>
              <a:t> </a:t>
            </a:r>
            <a:r>
              <a:rPr lang="en-US" sz="1900" dirty="0" err="1"/>
              <a:t>género</a:t>
            </a:r>
            <a:r>
              <a:rPr lang="en-US" sz="1900" dirty="0"/>
              <a:t> y la </a:t>
            </a:r>
            <a:r>
              <a:rPr lang="en-US" sz="1900" dirty="0" err="1"/>
              <a:t>prevalencia</a:t>
            </a:r>
            <a:r>
              <a:rPr lang="en-US" sz="1900" dirty="0"/>
              <a:t> de </a:t>
            </a:r>
            <a:r>
              <a:rPr lang="en-US" sz="1900" dirty="0" err="1"/>
              <a:t>accidentes</a:t>
            </a:r>
            <a:r>
              <a:rPr lang="en-US" sz="1900" dirty="0"/>
              <a:t> </a:t>
            </a:r>
            <a:r>
              <a:rPr lang="en-US" sz="1900" dirty="0" err="1"/>
              <a:t>cerebrovasculares</a:t>
            </a:r>
            <a:r>
              <a:rPr lang="en-US" sz="1900" dirty="0"/>
              <a:t>.</a:t>
            </a:r>
          </a:p>
          <a:p>
            <a:pPr>
              <a:lnSpc>
                <a:spcPct val="90000"/>
              </a:lnSpc>
            </a:pPr>
            <a:r>
              <a:rPr lang="en-US" sz="1900" dirty="0"/>
              <a:t>Tipo de </a:t>
            </a:r>
            <a:r>
              <a:rPr lang="en-US" sz="1900" dirty="0" err="1"/>
              <a:t>trabajo</a:t>
            </a:r>
            <a:r>
              <a:rPr lang="en-US" sz="1900" dirty="0"/>
              <a:t>: La </a:t>
            </a:r>
            <a:r>
              <a:rPr lang="en-US" sz="1900" dirty="0" err="1"/>
              <a:t>mayoría</a:t>
            </a:r>
            <a:r>
              <a:rPr lang="en-US" sz="1900" dirty="0"/>
              <a:t> de las personas </a:t>
            </a:r>
            <a:r>
              <a:rPr lang="en-US" sz="1900" dirty="0" err="1"/>
              <a:t>en</a:t>
            </a:r>
            <a:r>
              <a:rPr lang="en-US" sz="1900" dirty="0"/>
              <a:t> </a:t>
            </a:r>
            <a:r>
              <a:rPr lang="en-US" sz="1900" dirty="0" err="1"/>
              <a:t>el</a:t>
            </a:r>
            <a:r>
              <a:rPr lang="en-US" sz="1900" dirty="0"/>
              <a:t> dataset </a:t>
            </a:r>
            <a:r>
              <a:rPr lang="en-US" sz="1900" dirty="0" err="1"/>
              <a:t>trabajan</a:t>
            </a:r>
            <a:r>
              <a:rPr lang="en-US" sz="1900" dirty="0"/>
              <a:t> </a:t>
            </a:r>
            <a:r>
              <a:rPr lang="en-US" sz="1900" dirty="0" err="1"/>
              <a:t>en</a:t>
            </a:r>
            <a:r>
              <a:rPr lang="en-US" sz="1900" dirty="0"/>
              <a:t> </a:t>
            </a:r>
            <a:r>
              <a:rPr lang="en-US" sz="1900" dirty="0" err="1"/>
              <a:t>el</a:t>
            </a:r>
            <a:r>
              <a:rPr lang="en-US" sz="1900" dirty="0"/>
              <a:t> sector privado. </a:t>
            </a:r>
            <a:r>
              <a:rPr lang="en-US" sz="1900" dirty="0" err="1"/>
              <a:t>Podría</a:t>
            </a:r>
            <a:r>
              <a:rPr lang="en-US" sz="1900" dirty="0"/>
              <a:t> ser </a:t>
            </a:r>
            <a:r>
              <a:rPr lang="en-US" sz="1900" dirty="0" err="1"/>
              <a:t>relevante</a:t>
            </a:r>
            <a:r>
              <a:rPr lang="en-US" sz="1900" dirty="0"/>
              <a:t> </a:t>
            </a:r>
            <a:r>
              <a:rPr lang="en-US" sz="1900" dirty="0" err="1"/>
              <a:t>investigar</a:t>
            </a:r>
            <a:r>
              <a:rPr lang="en-US" sz="1900" dirty="0"/>
              <a:t> </a:t>
            </a:r>
            <a:r>
              <a:rPr lang="en-US" sz="1900" dirty="0" err="1"/>
              <a:t>si</a:t>
            </a:r>
            <a:r>
              <a:rPr lang="en-US" sz="1900" dirty="0"/>
              <a:t> </a:t>
            </a:r>
            <a:r>
              <a:rPr lang="en-US" sz="1900" dirty="0" err="1"/>
              <a:t>diferentes</a:t>
            </a:r>
            <a:r>
              <a:rPr lang="en-US" sz="1900" dirty="0"/>
              <a:t> </a:t>
            </a:r>
            <a:r>
              <a:rPr lang="en-US" sz="1900" dirty="0" err="1"/>
              <a:t>tipos</a:t>
            </a:r>
            <a:r>
              <a:rPr lang="en-US" sz="1900" dirty="0"/>
              <a:t> de </a:t>
            </a:r>
            <a:r>
              <a:rPr lang="en-US" sz="1900" dirty="0" err="1"/>
              <a:t>trabajos</a:t>
            </a:r>
            <a:r>
              <a:rPr lang="en-US" sz="1900" dirty="0"/>
              <a:t> </a:t>
            </a:r>
            <a:r>
              <a:rPr lang="en-US" sz="1900" dirty="0" err="1"/>
              <a:t>están</a:t>
            </a:r>
            <a:r>
              <a:rPr lang="en-US" sz="1900" dirty="0"/>
              <a:t> </a:t>
            </a:r>
            <a:r>
              <a:rPr lang="en-US" sz="1900" dirty="0" err="1"/>
              <a:t>asociados</a:t>
            </a:r>
            <a:r>
              <a:rPr lang="en-US" sz="1900" dirty="0"/>
              <a:t> con </a:t>
            </a:r>
            <a:r>
              <a:rPr lang="en-US" sz="1900" dirty="0" err="1"/>
              <a:t>diferentes</a:t>
            </a:r>
            <a:r>
              <a:rPr lang="en-US" sz="1900" dirty="0"/>
              <a:t> </a:t>
            </a:r>
            <a:r>
              <a:rPr lang="en-US" sz="1900" dirty="0" err="1"/>
              <a:t>niveles</a:t>
            </a:r>
            <a:r>
              <a:rPr lang="en-US" sz="1900" dirty="0"/>
              <a:t> de </a:t>
            </a:r>
            <a:r>
              <a:rPr lang="en-US" sz="1900" dirty="0" err="1"/>
              <a:t>riesgo</a:t>
            </a:r>
            <a:r>
              <a:rPr lang="en-US" sz="1900" dirty="0"/>
              <a:t> para </a:t>
            </a:r>
            <a:r>
              <a:rPr lang="en-US" sz="1900" dirty="0" err="1"/>
              <a:t>accidentes</a:t>
            </a:r>
            <a:r>
              <a:rPr lang="en-US" sz="1900" dirty="0"/>
              <a:t> </a:t>
            </a:r>
            <a:r>
              <a:rPr lang="en-US" sz="1900" dirty="0" err="1"/>
              <a:t>cerebrovasculares</a:t>
            </a:r>
            <a:r>
              <a:rPr lang="en-US" sz="1900" dirty="0"/>
              <a:t>.</a:t>
            </a:r>
          </a:p>
          <a:p>
            <a:pPr>
              <a:lnSpc>
                <a:spcPct val="90000"/>
              </a:lnSpc>
            </a:pPr>
            <a:r>
              <a:rPr lang="en-US" sz="1900" dirty="0" err="1"/>
              <a:t>Alguna</a:t>
            </a:r>
            <a:r>
              <a:rPr lang="en-US" sz="1900" dirty="0"/>
              <a:t> </a:t>
            </a:r>
            <a:r>
              <a:rPr lang="en-US" sz="1900" dirty="0" err="1"/>
              <a:t>vez</a:t>
            </a:r>
            <a:r>
              <a:rPr lang="en-US" sz="1900" dirty="0"/>
              <a:t> Casado: Una gran </a:t>
            </a:r>
            <a:r>
              <a:rPr lang="en-US" sz="1900" dirty="0" err="1"/>
              <a:t>proporción</a:t>
            </a:r>
            <a:r>
              <a:rPr lang="en-US" sz="1900" dirty="0"/>
              <a:t> de las personas </a:t>
            </a:r>
            <a:r>
              <a:rPr lang="en-US" sz="1900" dirty="0" err="1"/>
              <a:t>en</a:t>
            </a:r>
            <a:r>
              <a:rPr lang="en-US" sz="1900" dirty="0"/>
              <a:t> </a:t>
            </a:r>
            <a:r>
              <a:rPr lang="en-US" sz="1900" dirty="0" err="1"/>
              <a:t>el</a:t>
            </a:r>
            <a:r>
              <a:rPr lang="en-US" sz="1900" dirty="0"/>
              <a:t> dataset ha </a:t>
            </a:r>
            <a:r>
              <a:rPr lang="en-US" sz="1900" dirty="0" err="1"/>
              <a:t>estado</a:t>
            </a:r>
            <a:r>
              <a:rPr lang="en-US" sz="1900" dirty="0"/>
              <a:t> </a:t>
            </a:r>
            <a:r>
              <a:rPr lang="en-US" sz="1900" dirty="0" err="1"/>
              <a:t>casada</a:t>
            </a:r>
            <a:r>
              <a:rPr lang="en-US" sz="1900" dirty="0"/>
              <a:t> </a:t>
            </a:r>
            <a:r>
              <a:rPr lang="en-US" sz="1900" dirty="0" err="1"/>
              <a:t>en</a:t>
            </a:r>
            <a:r>
              <a:rPr lang="en-US" sz="1900" dirty="0"/>
              <a:t> </a:t>
            </a:r>
            <a:r>
              <a:rPr lang="en-US" sz="1900" dirty="0" err="1"/>
              <a:t>algún</a:t>
            </a:r>
            <a:r>
              <a:rPr lang="en-US" sz="1900" dirty="0"/>
              <a:t> </a:t>
            </a:r>
            <a:r>
              <a:rPr lang="en-US" sz="1900" dirty="0" err="1"/>
              <a:t>momento</a:t>
            </a:r>
            <a:r>
              <a:rPr lang="en-US" sz="1900" dirty="0"/>
              <a:t>. </a:t>
            </a:r>
            <a:r>
              <a:rPr lang="en-US" sz="1900" dirty="0" err="1"/>
              <a:t>Investigar</a:t>
            </a:r>
            <a:r>
              <a:rPr lang="en-US" sz="1900" dirty="0"/>
              <a:t> la </a:t>
            </a:r>
            <a:r>
              <a:rPr lang="en-US" sz="1900" dirty="0" err="1"/>
              <a:t>relación</a:t>
            </a:r>
            <a:r>
              <a:rPr lang="en-US" sz="1900" dirty="0"/>
              <a:t> entre </a:t>
            </a:r>
            <a:r>
              <a:rPr lang="en-US" sz="1900" dirty="0" err="1"/>
              <a:t>el</a:t>
            </a:r>
            <a:r>
              <a:rPr lang="en-US" sz="1900" dirty="0"/>
              <a:t> </a:t>
            </a:r>
            <a:r>
              <a:rPr lang="en-US" sz="1900" dirty="0" err="1"/>
              <a:t>estado</a:t>
            </a:r>
            <a:r>
              <a:rPr lang="en-US" sz="1900" dirty="0"/>
              <a:t> civil y </a:t>
            </a:r>
            <a:r>
              <a:rPr lang="en-US" sz="1900" dirty="0" err="1"/>
              <a:t>los</a:t>
            </a:r>
            <a:r>
              <a:rPr lang="en-US" sz="1900" dirty="0"/>
              <a:t> </a:t>
            </a:r>
            <a:r>
              <a:rPr lang="en-US" sz="1900" dirty="0" err="1"/>
              <a:t>accidentes</a:t>
            </a:r>
            <a:r>
              <a:rPr lang="en-US" sz="1900" dirty="0"/>
              <a:t> </a:t>
            </a:r>
            <a:r>
              <a:rPr lang="en-US" sz="1900" dirty="0" err="1"/>
              <a:t>cerebrovasculares</a:t>
            </a:r>
            <a:r>
              <a:rPr lang="en-US" sz="1900" dirty="0"/>
              <a:t> </a:t>
            </a:r>
            <a:r>
              <a:rPr lang="en-US" sz="1900" dirty="0" err="1"/>
              <a:t>podría</a:t>
            </a:r>
            <a:r>
              <a:rPr lang="en-US" sz="1900" dirty="0"/>
              <a:t> </a:t>
            </a:r>
            <a:r>
              <a:rPr lang="en-US" sz="1900" dirty="0" err="1"/>
              <a:t>ofrecer</a:t>
            </a:r>
            <a:endParaRPr lang="en-MX" sz="1900" dirty="0"/>
          </a:p>
        </p:txBody>
      </p:sp>
    </p:spTree>
    <p:extLst>
      <p:ext uri="{BB962C8B-B14F-4D97-AF65-F5344CB8AC3E}">
        <p14:creationId xmlns:p14="http://schemas.microsoft.com/office/powerpoint/2010/main" val="1804415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1">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452002"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0286804F-A8A9-2405-22A0-C9C528BA56E0}"/>
              </a:ext>
            </a:extLst>
          </p:cNvPr>
          <p:cNvSpPr>
            <a:spLocks noGrp="1"/>
          </p:cNvSpPr>
          <p:nvPr>
            <p:ph type="title"/>
          </p:nvPr>
        </p:nvSpPr>
        <p:spPr>
          <a:xfrm>
            <a:off x="542925" y="509587"/>
            <a:ext cx="5736930" cy="742951"/>
          </a:xfrm>
        </p:spPr>
        <p:txBody>
          <a:bodyPr vert="horz" lIns="91440" tIns="45720" rIns="91440" bIns="45720" rtlCol="0" anchor="ctr">
            <a:normAutofit/>
          </a:bodyPr>
          <a:lstStyle/>
          <a:p>
            <a:pPr algn="l" defTabSz="914400">
              <a:lnSpc>
                <a:spcPct val="90000"/>
              </a:lnSpc>
            </a:pPr>
            <a:r>
              <a:rPr lang="en-US" sz="3100" kern="1200">
                <a:solidFill>
                  <a:schemeClr val="tx1"/>
                </a:solidFill>
                <a:latin typeface="+mj-lt"/>
                <a:ea typeface="+mj-ea"/>
                <a:cs typeface="+mj-cs"/>
              </a:rPr>
              <a:t>Hipertensión</a:t>
            </a:r>
          </a:p>
        </p:txBody>
      </p:sp>
      <p:pic>
        <p:nvPicPr>
          <p:cNvPr id="5" name="Content Placeholder 4" descr="A graph with red and blue squares&#10;&#10;Description automatically generated">
            <a:extLst>
              <a:ext uri="{FF2B5EF4-FFF2-40B4-BE49-F238E27FC236}">
                <a16:creationId xmlns:a16="http://schemas.microsoft.com/office/drawing/2014/main" id="{87DF1841-2EEB-0949-0994-0D7136159B34}"/>
              </a:ext>
            </a:extLst>
          </p:cNvPr>
          <p:cNvPicPr>
            <a:picLocks noGrp="1" noChangeAspect="1"/>
          </p:cNvPicPr>
          <p:nvPr>
            <p:ph idx="1"/>
          </p:nvPr>
        </p:nvPicPr>
        <p:blipFill>
          <a:blip r:embed="rId2"/>
          <a:stretch>
            <a:fillRect/>
          </a:stretch>
        </p:blipFill>
        <p:spPr>
          <a:xfrm>
            <a:off x="946374" y="2072640"/>
            <a:ext cx="7242345" cy="4128135"/>
          </a:xfrm>
          <a:prstGeom prst="rect">
            <a:avLst/>
          </a:prstGeom>
        </p:spPr>
      </p:pic>
      <p:sp>
        <p:nvSpPr>
          <p:cNvPr id="14" name="Freeform: Shape 13">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0316" y="6277971"/>
            <a:ext cx="5163684"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5630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452002"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3A3C66E6-6986-CD33-15A5-5C0B4E97E3B0}"/>
              </a:ext>
            </a:extLst>
          </p:cNvPr>
          <p:cNvSpPr>
            <a:spLocks noGrp="1"/>
          </p:cNvSpPr>
          <p:nvPr>
            <p:ph type="title"/>
          </p:nvPr>
        </p:nvSpPr>
        <p:spPr>
          <a:xfrm>
            <a:off x="542925" y="509587"/>
            <a:ext cx="5736930" cy="742951"/>
          </a:xfrm>
        </p:spPr>
        <p:txBody>
          <a:bodyPr vert="horz" lIns="91440" tIns="45720" rIns="91440" bIns="45720" rtlCol="0" anchor="ctr">
            <a:normAutofit/>
          </a:bodyPr>
          <a:lstStyle/>
          <a:p>
            <a:pPr algn="l" defTabSz="914400">
              <a:lnSpc>
                <a:spcPct val="90000"/>
              </a:lnSpc>
            </a:pPr>
            <a:r>
              <a:rPr lang="en-US" sz="3100" kern="1200">
                <a:solidFill>
                  <a:schemeClr val="tx1"/>
                </a:solidFill>
                <a:latin typeface="+mj-lt"/>
                <a:ea typeface="+mj-ea"/>
                <a:cs typeface="+mj-cs"/>
              </a:rPr>
              <a:t>Enfermedad Cardíaca</a:t>
            </a:r>
          </a:p>
        </p:txBody>
      </p:sp>
      <p:pic>
        <p:nvPicPr>
          <p:cNvPr id="9" name="Content Placeholder 8" descr="A graph with red and blue bars&#10;&#10;Description automatically generated">
            <a:extLst>
              <a:ext uri="{FF2B5EF4-FFF2-40B4-BE49-F238E27FC236}">
                <a16:creationId xmlns:a16="http://schemas.microsoft.com/office/drawing/2014/main" id="{E51C79DC-BE25-761B-CEFC-A67F19A4E815}"/>
              </a:ext>
            </a:extLst>
          </p:cNvPr>
          <p:cNvPicPr>
            <a:picLocks noGrp="1" noChangeAspect="1"/>
          </p:cNvPicPr>
          <p:nvPr>
            <p:ph idx="1"/>
          </p:nvPr>
        </p:nvPicPr>
        <p:blipFill>
          <a:blip r:embed="rId2"/>
          <a:stretch>
            <a:fillRect/>
          </a:stretch>
        </p:blipFill>
        <p:spPr>
          <a:xfrm>
            <a:off x="559647" y="2072640"/>
            <a:ext cx="8015798" cy="4128135"/>
          </a:xfrm>
          <a:prstGeom prst="rect">
            <a:avLst/>
          </a:prstGeom>
        </p:spPr>
      </p:pic>
      <p:sp>
        <p:nvSpPr>
          <p:cNvPr id="18" name="Freeform: Shape 17">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0316" y="6277971"/>
            <a:ext cx="5163684"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1281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AB36DB-D136-567D-E42E-139A777B0D28}"/>
              </a:ext>
            </a:extLst>
          </p:cNvPr>
          <p:cNvSpPr>
            <a:spLocks noGrp="1"/>
          </p:cNvSpPr>
          <p:nvPr>
            <p:ph type="title"/>
          </p:nvPr>
        </p:nvSpPr>
        <p:spPr>
          <a:xfrm>
            <a:off x="630936" y="256032"/>
            <a:ext cx="7879842" cy="1014984"/>
          </a:xfrm>
        </p:spPr>
        <p:txBody>
          <a:bodyPr anchor="b">
            <a:normAutofit/>
          </a:bodyPr>
          <a:lstStyle/>
          <a:p>
            <a:pPr>
              <a:lnSpc>
                <a:spcPct val="90000"/>
              </a:lnSpc>
            </a:pPr>
            <a:r>
              <a:rPr lang="en-US" sz="3100"/>
              <a:t>Insights </a:t>
            </a:r>
            <a:r>
              <a:rPr lang="en-US" sz="3100" err="1"/>
              <a:t>Adicionales</a:t>
            </a:r>
            <a:r>
              <a:rPr lang="en-US" sz="3100"/>
              <a:t> para Variables </a:t>
            </a:r>
            <a:r>
              <a:rPr lang="en-US" sz="3100" err="1"/>
              <a:t>Binarias</a:t>
            </a:r>
            <a:br>
              <a:rPr lang="en-US" sz="3100"/>
            </a:br>
            <a:endParaRPr lang="en-MX" sz="310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554D4D5C-4C55-225D-3E3F-04AF21E5197E}"/>
              </a:ext>
            </a:extLst>
          </p:cNvPr>
          <p:cNvGraphicFramePr>
            <a:graphicFrameLocks noGrp="1"/>
          </p:cNvGraphicFramePr>
          <p:nvPr>
            <p:ph idx="1"/>
            <p:extLst>
              <p:ext uri="{D42A27DB-BD31-4B8C-83A1-F6EECF244321}">
                <p14:modId xmlns:p14="http://schemas.microsoft.com/office/powerpoint/2010/main" val="3824479162"/>
              </p:ext>
            </p:extLst>
          </p:nvPr>
        </p:nvGraphicFramePr>
        <p:xfrm>
          <a:off x="628650" y="1926266"/>
          <a:ext cx="78867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29676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pPr>
              <a:lnSpc>
                <a:spcPct val="90000"/>
              </a:lnSpc>
            </a:pPr>
            <a:r>
              <a:rPr lang="en-US" sz="4300" dirty="0" err="1"/>
              <a:t>Contestando</a:t>
            </a:r>
            <a:r>
              <a:rPr lang="en-US" sz="4300" dirty="0"/>
              <a:t> a las </a:t>
            </a:r>
            <a:r>
              <a:rPr lang="en-US" sz="4300" dirty="0" err="1"/>
              <a:t>preguntas</a:t>
            </a:r>
            <a:r>
              <a:rPr lang="en-US" sz="4300" dirty="0"/>
              <a:t> </a:t>
            </a:r>
            <a:r>
              <a:rPr lang="en-US" sz="4300" dirty="0" err="1"/>
              <a:t>iniciales</a:t>
            </a:r>
            <a:r>
              <a:rPr lang="en-US" sz="4300" dirty="0"/>
              <a:t>:</a:t>
            </a:r>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 fmla="*/ 0 w 8140446"/>
              <a:gd name="connsiteY0" fmla="*/ 0 h 18288"/>
              <a:gd name="connsiteX1" fmla="*/ 596966 w 8140446"/>
              <a:gd name="connsiteY1" fmla="*/ 0 h 18288"/>
              <a:gd name="connsiteX2" fmla="*/ 1031123 w 8140446"/>
              <a:gd name="connsiteY2" fmla="*/ 0 h 18288"/>
              <a:gd name="connsiteX3" fmla="*/ 1872303 w 8140446"/>
              <a:gd name="connsiteY3" fmla="*/ 0 h 18288"/>
              <a:gd name="connsiteX4" fmla="*/ 2469269 w 8140446"/>
              <a:gd name="connsiteY4" fmla="*/ 0 h 18288"/>
              <a:gd name="connsiteX5" fmla="*/ 3066235 w 8140446"/>
              <a:gd name="connsiteY5" fmla="*/ 0 h 18288"/>
              <a:gd name="connsiteX6" fmla="*/ 3907414 w 8140446"/>
              <a:gd name="connsiteY6" fmla="*/ 0 h 18288"/>
              <a:gd name="connsiteX7" fmla="*/ 4422976 w 8140446"/>
              <a:gd name="connsiteY7" fmla="*/ 0 h 18288"/>
              <a:gd name="connsiteX8" fmla="*/ 5264155 w 8140446"/>
              <a:gd name="connsiteY8" fmla="*/ 0 h 18288"/>
              <a:gd name="connsiteX9" fmla="*/ 6105335 w 8140446"/>
              <a:gd name="connsiteY9" fmla="*/ 0 h 18288"/>
              <a:gd name="connsiteX10" fmla="*/ 6783705 w 8140446"/>
              <a:gd name="connsiteY10" fmla="*/ 0 h 18288"/>
              <a:gd name="connsiteX11" fmla="*/ 8140446 w 8140446"/>
              <a:gd name="connsiteY11" fmla="*/ 0 h 18288"/>
              <a:gd name="connsiteX12" fmla="*/ 8140446 w 8140446"/>
              <a:gd name="connsiteY12" fmla="*/ 18288 h 18288"/>
              <a:gd name="connsiteX13" fmla="*/ 7706289 w 8140446"/>
              <a:gd name="connsiteY13" fmla="*/ 18288 h 18288"/>
              <a:gd name="connsiteX14" fmla="*/ 6865109 w 8140446"/>
              <a:gd name="connsiteY14" fmla="*/ 18288 h 18288"/>
              <a:gd name="connsiteX15" fmla="*/ 6349548 w 8140446"/>
              <a:gd name="connsiteY15" fmla="*/ 18288 h 18288"/>
              <a:gd name="connsiteX16" fmla="*/ 5671177 w 8140446"/>
              <a:gd name="connsiteY16" fmla="*/ 18288 h 18288"/>
              <a:gd name="connsiteX17" fmla="*/ 4829998 w 8140446"/>
              <a:gd name="connsiteY17" fmla="*/ 18288 h 18288"/>
              <a:gd name="connsiteX18" fmla="*/ 4151627 w 8140446"/>
              <a:gd name="connsiteY18" fmla="*/ 18288 h 18288"/>
              <a:gd name="connsiteX19" fmla="*/ 3717470 w 8140446"/>
              <a:gd name="connsiteY19" fmla="*/ 18288 h 18288"/>
              <a:gd name="connsiteX20" fmla="*/ 3201909 w 8140446"/>
              <a:gd name="connsiteY20" fmla="*/ 18288 h 18288"/>
              <a:gd name="connsiteX21" fmla="*/ 2360729 w 8140446"/>
              <a:gd name="connsiteY21" fmla="*/ 18288 h 18288"/>
              <a:gd name="connsiteX22" fmla="*/ 1682359 w 8140446"/>
              <a:gd name="connsiteY22" fmla="*/ 18288 h 18288"/>
              <a:gd name="connsiteX23" fmla="*/ 1166797 w 8140446"/>
              <a:gd name="connsiteY23" fmla="*/ 18288 h 18288"/>
              <a:gd name="connsiteX24" fmla="*/ 0 w 8140446"/>
              <a:gd name="connsiteY24" fmla="*/ 18288 h 18288"/>
              <a:gd name="connsiteX25" fmla="*/ 0 w 8140446"/>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r>
              <a:rPr lang="en-US" sz="1900" dirty="0"/>
              <a:t>1. ¿</a:t>
            </a:r>
            <a:r>
              <a:rPr lang="en-US" sz="1900" dirty="0" err="1"/>
              <a:t>Cuáles</a:t>
            </a:r>
            <a:r>
              <a:rPr lang="en-US" sz="1900" dirty="0"/>
              <a:t> son </a:t>
            </a:r>
            <a:r>
              <a:rPr lang="en-US" sz="1900" dirty="0" err="1"/>
              <a:t>los</a:t>
            </a:r>
            <a:r>
              <a:rPr lang="en-US" sz="1900" dirty="0"/>
              <a:t> </a:t>
            </a:r>
            <a:r>
              <a:rPr lang="en-US" sz="1900" dirty="0" err="1"/>
              <a:t>principales</a:t>
            </a:r>
            <a:r>
              <a:rPr lang="en-US" sz="1900" dirty="0"/>
              <a:t> </a:t>
            </a:r>
            <a:r>
              <a:rPr lang="en-US" sz="1900" dirty="0" err="1"/>
              <a:t>factores</a:t>
            </a:r>
            <a:r>
              <a:rPr lang="en-US" sz="1900" dirty="0"/>
              <a:t> de </a:t>
            </a:r>
            <a:r>
              <a:rPr lang="en-US" sz="1900" dirty="0" err="1"/>
              <a:t>riesgo</a:t>
            </a:r>
            <a:r>
              <a:rPr lang="en-US" sz="1900" dirty="0"/>
              <a:t> para </a:t>
            </a:r>
            <a:r>
              <a:rPr lang="en-US" sz="1900" dirty="0" err="1"/>
              <a:t>sufrir</a:t>
            </a:r>
            <a:r>
              <a:rPr lang="en-US" sz="1900" dirty="0"/>
              <a:t> un </a:t>
            </a:r>
            <a:r>
              <a:rPr lang="en-US" sz="1900" dirty="0" err="1"/>
              <a:t>accidente</a:t>
            </a:r>
            <a:r>
              <a:rPr lang="en-US" sz="1900" dirty="0"/>
              <a:t> cerebrovascular </a:t>
            </a:r>
            <a:r>
              <a:rPr lang="en-US" sz="1900" dirty="0" err="1"/>
              <a:t>según</a:t>
            </a:r>
            <a:r>
              <a:rPr lang="en-US" sz="1900" dirty="0"/>
              <a:t> </a:t>
            </a:r>
            <a:r>
              <a:rPr lang="en-US" sz="1900" dirty="0" err="1"/>
              <a:t>los</a:t>
            </a:r>
            <a:r>
              <a:rPr lang="en-US" sz="1900" dirty="0"/>
              <a:t> </a:t>
            </a:r>
            <a:r>
              <a:rPr lang="en-US" sz="1900" dirty="0" err="1"/>
              <a:t>datos</a:t>
            </a:r>
            <a:r>
              <a:rPr lang="en-US" sz="1900" dirty="0"/>
              <a:t>?</a:t>
            </a:r>
            <a:br>
              <a:rPr lang="en-US" sz="1900" dirty="0"/>
            </a:br>
            <a:br>
              <a:rPr lang="en-US" sz="1900" dirty="0"/>
            </a:br>
            <a:r>
              <a:rPr lang="en-US" sz="1900" dirty="0"/>
              <a:t>R: La </a:t>
            </a:r>
            <a:r>
              <a:rPr lang="en-US" sz="1900" dirty="0" err="1"/>
              <a:t>edad</a:t>
            </a:r>
            <a:r>
              <a:rPr lang="en-US" sz="1900" dirty="0"/>
              <a:t>, entre mas </a:t>
            </a:r>
            <a:r>
              <a:rPr lang="en-US" sz="1900" dirty="0" err="1"/>
              <a:t>grande</a:t>
            </a:r>
            <a:r>
              <a:rPr lang="en-US" sz="1900" dirty="0"/>
              <a:t> </a:t>
            </a:r>
            <a:r>
              <a:rPr lang="en-US" sz="1900" dirty="0" err="1"/>
              <a:t>eres</a:t>
            </a:r>
            <a:r>
              <a:rPr lang="en-US" sz="1900" dirty="0"/>
              <a:t> mas </a:t>
            </a:r>
            <a:r>
              <a:rPr lang="en-US" sz="1900" dirty="0" err="1"/>
              <a:t>propenso</a:t>
            </a:r>
            <a:r>
              <a:rPr lang="en-US" sz="1900" dirty="0"/>
              <a:t> a </a:t>
            </a:r>
            <a:r>
              <a:rPr lang="en-US" sz="1900" dirty="0" err="1"/>
              <a:t>sufrir</a:t>
            </a:r>
            <a:r>
              <a:rPr lang="en-US" sz="1900" dirty="0"/>
              <a:t> uno al pasar </a:t>
            </a:r>
            <a:r>
              <a:rPr lang="en-US" sz="1900" dirty="0" err="1"/>
              <a:t>los</a:t>
            </a:r>
            <a:r>
              <a:rPr lang="en-US" sz="1900" dirty="0"/>
              <a:t> 50 </a:t>
            </a:r>
            <a:r>
              <a:rPr lang="en-US" sz="1900" dirty="0" err="1"/>
              <a:t>años</a:t>
            </a:r>
            <a:r>
              <a:rPr lang="en-US" sz="1900" dirty="0"/>
              <a:t>, </a:t>
            </a:r>
            <a:r>
              <a:rPr lang="en-US" sz="1900" dirty="0" err="1"/>
              <a:t>tambies</a:t>
            </a:r>
            <a:r>
              <a:rPr lang="en-US" sz="1900" dirty="0"/>
              <a:t> es </a:t>
            </a:r>
            <a:r>
              <a:rPr lang="en-US" sz="1900" dirty="0" err="1"/>
              <a:t>mucho</a:t>
            </a:r>
            <a:r>
              <a:rPr lang="en-US" sz="1900" dirty="0"/>
              <a:t> mas probable </a:t>
            </a:r>
            <a:r>
              <a:rPr lang="en-US" sz="1900" dirty="0" err="1"/>
              <a:t>si</a:t>
            </a:r>
            <a:r>
              <a:rPr lang="en-US" sz="1900" dirty="0"/>
              <a:t> </a:t>
            </a:r>
            <a:r>
              <a:rPr lang="en-US" sz="1900" dirty="0" err="1"/>
              <a:t>tienes</a:t>
            </a:r>
            <a:r>
              <a:rPr lang="en-US" sz="1900" dirty="0"/>
              <a:t> un </a:t>
            </a:r>
            <a:r>
              <a:rPr lang="en-US" sz="1900" dirty="0" err="1"/>
              <a:t>trabajo</a:t>
            </a:r>
            <a:r>
              <a:rPr lang="en-US" sz="1900" dirty="0"/>
              <a:t> </a:t>
            </a:r>
            <a:r>
              <a:rPr lang="en-US" sz="1900" dirty="0" err="1"/>
              <a:t>en</a:t>
            </a:r>
            <a:r>
              <a:rPr lang="en-US" sz="1900" dirty="0"/>
              <a:t> </a:t>
            </a:r>
            <a:r>
              <a:rPr lang="en-US" sz="1900" dirty="0" err="1"/>
              <a:t>el</a:t>
            </a:r>
            <a:r>
              <a:rPr lang="en-US" sz="1900" dirty="0"/>
              <a:t> sector privado y </a:t>
            </a:r>
            <a:r>
              <a:rPr lang="en-US" sz="1900" dirty="0" err="1"/>
              <a:t>si</a:t>
            </a:r>
            <a:r>
              <a:rPr lang="en-US" sz="1900" dirty="0"/>
              <a:t> Tambien </a:t>
            </a:r>
            <a:r>
              <a:rPr lang="en-US" sz="1900" dirty="0" err="1"/>
              <a:t>alguna</a:t>
            </a:r>
            <a:r>
              <a:rPr lang="en-US" sz="1900" dirty="0"/>
              <a:t> </a:t>
            </a:r>
            <a:r>
              <a:rPr lang="en-US" sz="1900" dirty="0" err="1"/>
              <a:t>vez</a:t>
            </a:r>
            <a:r>
              <a:rPr lang="en-US" sz="1900" dirty="0"/>
              <a:t> </a:t>
            </a:r>
            <a:r>
              <a:rPr lang="en-US" sz="1900" dirty="0" err="1"/>
              <a:t>te</a:t>
            </a:r>
            <a:r>
              <a:rPr lang="en-US" sz="1900" dirty="0"/>
              <a:t> has Casado, </a:t>
            </a:r>
            <a:r>
              <a:rPr lang="en-US" sz="1900" dirty="0" err="1"/>
              <a:t>estos</a:t>
            </a:r>
            <a:r>
              <a:rPr lang="en-US" sz="1900" dirty="0"/>
              <a:t> son </a:t>
            </a:r>
            <a:r>
              <a:rPr lang="en-US" sz="1900" dirty="0" err="1"/>
              <a:t>los</a:t>
            </a:r>
            <a:r>
              <a:rPr lang="en-US" sz="1900" dirty="0"/>
              <a:t> </a:t>
            </a:r>
            <a:r>
              <a:rPr lang="en-US" sz="1900" dirty="0" err="1"/>
              <a:t>factores</a:t>
            </a:r>
            <a:r>
              <a:rPr lang="en-US" sz="1900" dirty="0"/>
              <a:t> que mas </a:t>
            </a:r>
            <a:r>
              <a:rPr lang="en-US" sz="1900" dirty="0" err="1"/>
              <a:t>pesan</a:t>
            </a:r>
            <a:r>
              <a:rPr lang="en-US" sz="1900" dirty="0"/>
              <a:t> </a:t>
            </a:r>
            <a:r>
              <a:rPr lang="en-US" sz="1900" dirty="0" err="1"/>
              <a:t>basandonos</a:t>
            </a:r>
            <a:r>
              <a:rPr lang="en-US" sz="1900" dirty="0"/>
              <a:t> </a:t>
            </a:r>
            <a:r>
              <a:rPr lang="en-US" sz="1900" dirty="0" err="1"/>
              <a:t>en</a:t>
            </a:r>
            <a:r>
              <a:rPr lang="en-US" sz="1900" dirty="0"/>
              <a:t> lo </a:t>
            </a:r>
            <a:r>
              <a:rPr lang="en-US" sz="1900" dirty="0" err="1"/>
              <a:t>datos</a:t>
            </a:r>
            <a:r>
              <a:rPr lang="en-US" sz="1900" dirty="0"/>
              <a:t>.</a:t>
            </a:r>
            <a:br>
              <a:rPr lang="en-US" sz="1900" dirty="0"/>
            </a:br>
            <a:r>
              <a:rPr lang="en-US" sz="2000" dirty="0" err="1"/>
              <a:t>Contestando</a:t>
            </a:r>
            <a:r>
              <a:rPr lang="en-US" sz="2000" dirty="0"/>
              <a:t> a las </a:t>
            </a:r>
            <a:r>
              <a:rPr lang="en-US" sz="2000" dirty="0" err="1"/>
              <a:t>preguntas</a:t>
            </a:r>
            <a:r>
              <a:rPr lang="en-US" sz="2000" dirty="0"/>
              <a:t> </a:t>
            </a:r>
            <a:r>
              <a:rPr lang="en-US" sz="2000" dirty="0" err="1"/>
              <a:t>inciales</a:t>
            </a:r>
            <a:r>
              <a:rPr lang="en-US" sz="2000" dirty="0"/>
              <a:t>:</a:t>
            </a:r>
            <a:endParaRPr lang="en-US" sz="19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 fmla="*/ 0 w 8140446"/>
              <a:gd name="connsiteY0" fmla="*/ 0 h 18288"/>
              <a:gd name="connsiteX1" fmla="*/ 596966 w 8140446"/>
              <a:gd name="connsiteY1" fmla="*/ 0 h 18288"/>
              <a:gd name="connsiteX2" fmla="*/ 1031123 w 8140446"/>
              <a:gd name="connsiteY2" fmla="*/ 0 h 18288"/>
              <a:gd name="connsiteX3" fmla="*/ 1872303 w 8140446"/>
              <a:gd name="connsiteY3" fmla="*/ 0 h 18288"/>
              <a:gd name="connsiteX4" fmla="*/ 2469269 w 8140446"/>
              <a:gd name="connsiteY4" fmla="*/ 0 h 18288"/>
              <a:gd name="connsiteX5" fmla="*/ 3066235 w 8140446"/>
              <a:gd name="connsiteY5" fmla="*/ 0 h 18288"/>
              <a:gd name="connsiteX6" fmla="*/ 3907414 w 8140446"/>
              <a:gd name="connsiteY6" fmla="*/ 0 h 18288"/>
              <a:gd name="connsiteX7" fmla="*/ 4422976 w 8140446"/>
              <a:gd name="connsiteY7" fmla="*/ 0 h 18288"/>
              <a:gd name="connsiteX8" fmla="*/ 5264155 w 8140446"/>
              <a:gd name="connsiteY8" fmla="*/ 0 h 18288"/>
              <a:gd name="connsiteX9" fmla="*/ 6105335 w 8140446"/>
              <a:gd name="connsiteY9" fmla="*/ 0 h 18288"/>
              <a:gd name="connsiteX10" fmla="*/ 6783705 w 8140446"/>
              <a:gd name="connsiteY10" fmla="*/ 0 h 18288"/>
              <a:gd name="connsiteX11" fmla="*/ 8140446 w 8140446"/>
              <a:gd name="connsiteY11" fmla="*/ 0 h 18288"/>
              <a:gd name="connsiteX12" fmla="*/ 8140446 w 8140446"/>
              <a:gd name="connsiteY12" fmla="*/ 18288 h 18288"/>
              <a:gd name="connsiteX13" fmla="*/ 7706289 w 8140446"/>
              <a:gd name="connsiteY13" fmla="*/ 18288 h 18288"/>
              <a:gd name="connsiteX14" fmla="*/ 6865109 w 8140446"/>
              <a:gd name="connsiteY14" fmla="*/ 18288 h 18288"/>
              <a:gd name="connsiteX15" fmla="*/ 6349548 w 8140446"/>
              <a:gd name="connsiteY15" fmla="*/ 18288 h 18288"/>
              <a:gd name="connsiteX16" fmla="*/ 5671177 w 8140446"/>
              <a:gd name="connsiteY16" fmla="*/ 18288 h 18288"/>
              <a:gd name="connsiteX17" fmla="*/ 4829998 w 8140446"/>
              <a:gd name="connsiteY17" fmla="*/ 18288 h 18288"/>
              <a:gd name="connsiteX18" fmla="*/ 4151627 w 8140446"/>
              <a:gd name="connsiteY18" fmla="*/ 18288 h 18288"/>
              <a:gd name="connsiteX19" fmla="*/ 3717470 w 8140446"/>
              <a:gd name="connsiteY19" fmla="*/ 18288 h 18288"/>
              <a:gd name="connsiteX20" fmla="*/ 3201909 w 8140446"/>
              <a:gd name="connsiteY20" fmla="*/ 18288 h 18288"/>
              <a:gd name="connsiteX21" fmla="*/ 2360729 w 8140446"/>
              <a:gd name="connsiteY21" fmla="*/ 18288 h 18288"/>
              <a:gd name="connsiteX22" fmla="*/ 1682359 w 8140446"/>
              <a:gd name="connsiteY22" fmla="*/ 18288 h 18288"/>
              <a:gd name="connsiteX23" fmla="*/ 1166797 w 8140446"/>
              <a:gd name="connsiteY23" fmla="*/ 18288 h 18288"/>
              <a:gd name="connsiteX24" fmla="*/ 0 w 8140446"/>
              <a:gd name="connsiteY24" fmla="*/ 18288 h 18288"/>
              <a:gd name="connsiteX25" fmla="*/ 0 w 8140446"/>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AE6D105-2EBC-D420-7839-8963EF04F6C9}"/>
              </a:ext>
            </a:extLst>
          </p:cNvPr>
          <p:cNvSpPr>
            <a:spLocks noGrp="1"/>
          </p:cNvSpPr>
          <p:nvPr>
            <p:ph idx="1"/>
          </p:nvPr>
        </p:nvSpPr>
        <p:spPr>
          <a:xfrm>
            <a:off x="628650" y="1929384"/>
            <a:ext cx="7886700" cy="4251960"/>
          </a:xfrm>
        </p:spPr>
        <p:txBody>
          <a:bodyPr>
            <a:normAutofit/>
          </a:bodyPr>
          <a:lstStyle/>
          <a:p>
            <a:pPr marL="0" indent="0">
              <a:buNone/>
            </a:pPr>
            <a:r>
              <a:rPr lang="en-US" sz="1900" dirty="0"/>
              <a:t>2. ¿</a:t>
            </a:r>
            <a:r>
              <a:rPr lang="en-US" sz="1900" dirty="0" err="1"/>
              <a:t>Existe</a:t>
            </a:r>
            <a:r>
              <a:rPr lang="en-US" sz="1900" dirty="0"/>
              <a:t> </a:t>
            </a:r>
            <a:r>
              <a:rPr lang="en-US" sz="1900" dirty="0" err="1"/>
              <a:t>una</a:t>
            </a:r>
            <a:r>
              <a:rPr lang="en-US" sz="1900" dirty="0"/>
              <a:t> </a:t>
            </a:r>
            <a:r>
              <a:rPr lang="en-US" sz="1900" dirty="0" err="1"/>
              <a:t>correlación</a:t>
            </a:r>
            <a:r>
              <a:rPr lang="en-US" sz="1900" dirty="0"/>
              <a:t> entre </a:t>
            </a:r>
            <a:r>
              <a:rPr lang="en-US" sz="1900" dirty="0" err="1"/>
              <a:t>el</a:t>
            </a:r>
            <a:r>
              <a:rPr lang="en-US" sz="1900" dirty="0"/>
              <a:t> </a:t>
            </a:r>
            <a:r>
              <a:rPr lang="en-US" sz="1900" dirty="0" err="1"/>
              <a:t>nivel</a:t>
            </a:r>
            <a:r>
              <a:rPr lang="en-US" sz="1900" dirty="0"/>
              <a:t> medio de </a:t>
            </a:r>
            <a:r>
              <a:rPr lang="en-US" sz="1900" dirty="0" err="1"/>
              <a:t>glucosa</a:t>
            </a:r>
            <a:r>
              <a:rPr lang="en-US" sz="1900" dirty="0"/>
              <a:t> y la </a:t>
            </a:r>
            <a:r>
              <a:rPr lang="en-US" sz="1900" dirty="0" err="1"/>
              <a:t>incidencia</a:t>
            </a:r>
            <a:r>
              <a:rPr lang="en-US" sz="1900" dirty="0"/>
              <a:t> de </a:t>
            </a:r>
            <a:r>
              <a:rPr lang="en-US" sz="1900" dirty="0" err="1"/>
              <a:t>accidentes</a:t>
            </a:r>
            <a:r>
              <a:rPr lang="en-US" sz="1900" dirty="0"/>
              <a:t> </a:t>
            </a:r>
            <a:r>
              <a:rPr lang="en-US" sz="1900" dirty="0" err="1"/>
              <a:t>cerebrovasculares</a:t>
            </a:r>
            <a:r>
              <a:rPr lang="en-US" sz="1900" dirty="0"/>
              <a:t>?</a:t>
            </a:r>
            <a:br>
              <a:rPr lang="en-US" sz="1900" dirty="0"/>
            </a:br>
            <a:br>
              <a:rPr lang="en-US" sz="1900" dirty="0"/>
            </a:br>
            <a:r>
              <a:rPr lang="en-US" sz="1900" dirty="0"/>
              <a:t>R: Hay dos </a:t>
            </a:r>
            <a:r>
              <a:rPr lang="en-US" sz="1900" dirty="0" err="1"/>
              <a:t>picos</a:t>
            </a:r>
            <a:r>
              <a:rPr lang="en-US" sz="1900" dirty="0"/>
              <a:t> notables para las personas con </a:t>
            </a:r>
            <a:r>
              <a:rPr lang="en-US" sz="1900" dirty="0" err="1"/>
              <a:t>accidentes</a:t>
            </a:r>
            <a:r>
              <a:rPr lang="en-US" sz="1900" dirty="0"/>
              <a:t> </a:t>
            </a:r>
            <a:r>
              <a:rPr lang="en-US" sz="1900" dirty="0" err="1"/>
              <a:t>cerebrovasculares</a:t>
            </a:r>
            <a:r>
              <a:rPr lang="en-US" sz="1900" dirty="0"/>
              <a:t>, uno </a:t>
            </a:r>
            <a:r>
              <a:rPr lang="en-US" sz="1900" dirty="0" err="1"/>
              <a:t>en</a:t>
            </a:r>
            <a:r>
              <a:rPr lang="en-US" sz="1900" dirty="0"/>
              <a:t> </a:t>
            </a:r>
            <a:r>
              <a:rPr lang="en-US" sz="1900" dirty="0" err="1"/>
              <a:t>niveles</a:t>
            </a:r>
            <a:r>
              <a:rPr lang="en-US" sz="1900" dirty="0"/>
              <a:t> </a:t>
            </a:r>
            <a:r>
              <a:rPr lang="en-US" sz="1900" dirty="0" err="1"/>
              <a:t>bajos</a:t>
            </a:r>
            <a:r>
              <a:rPr lang="en-US" sz="1900" dirty="0"/>
              <a:t> de </a:t>
            </a:r>
            <a:r>
              <a:rPr lang="en-US" sz="1900" dirty="0" err="1"/>
              <a:t>glucosa</a:t>
            </a:r>
            <a:r>
              <a:rPr lang="en-US" sz="1900" dirty="0"/>
              <a:t> y </a:t>
            </a:r>
            <a:r>
              <a:rPr lang="en-US" sz="1900" dirty="0" err="1"/>
              <a:t>otro</a:t>
            </a:r>
            <a:r>
              <a:rPr lang="en-US" sz="1900" dirty="0"/>
              <a:t> </a:t>
            </a:r>
            <a:r>
              <a:rPr lang="en-US" sz="1900" dirty="0" err="1"/>
              <a:t>en</a:t>
            </a:r>
            <a:r>
              <a:rPr lang="en-US" sz="1900" dirty="0"/>
              <a:t> </a:t>
            </a:r>
            <a:r>
              <a:rPr lang="en-US" sz="1900" dirty="0" err="1"/>
              <a:t>niveles</a:t>
            </a:r>
            <a:r>
              <a:rPr lang="en-US" sz="1900" dirty="0"/>
              <a:t> </a:t>
            </a:r>
            <a:r>
              <a:rPr lang="en-US" sz="1900" dirty="0" err="1"/>
              <a:t>más</a:t>
            </a:r>
            <a:r>
              <a:rPr lang="en-US" sz="1900" dirty="0"/>
              <a:t> altos. </a:t>
            </a:r>
            <a:r>
              <a:rPr lang="en-US" sz="1900" dirty="0" err="1"/>
              <a:t>Esto</a:t>
            </a:r>
            <a:r>
              <a:rPr lang="en-US" sz="1900" dirty="0"/>
              <a:t> </a:t>
            </a:r>
            <a:r>
              <a:rPr lang="en-US" sz="1900" dirty="0" err="1"/>
              <a:t>podría</a:t>
            </a:r>
            <a:r>
              <a:rPr lang="en-US" sz="1900" dirty="0"/>
              <a:t> </a:t>
            </a:r>
            <a:r>
              <a:rPr lang="en-US" sz="1900" dirty="0" err="1"/>
              <a:t>sugerir</a:t>
            </a:r>
            <a:r>
              <a:rPr lang="en-US" sz="1900" dirty="0"/>
              <a:t> que tanto </a:t>
            </a:r>
            <a:r>
              <a:rPr lang="en-US" sz="1900" dirty="0" err="1"/>
              <a:t>niveles</a:t>
            </a:r>
            <a:r>
              <a:rPr lang="en-US" sz="1900" dirty="0"/>
              <a:t> </a:t>
            </a:r>
            <a:r>
              <a:rPr lang="en-US" sz="1900" dirty="0" err="1"/>
              <a:t>bajos</a:t>
            </a:r>
            <a:r>
              <a:rPr lang="en-US" sz="1900" dirty="0"/>
              <a:t> </a:t>
            </a:r>
            <a:r>
              <a:rPr lang="en-US" sz="1900" dirty="0" err="1"/>
              <a:t>como</a:t>
            </a:r>
            <a:r>
              <a:rPr lang="en-US" sz="1900" dirty="0"/>
              <a:t> altos de </a:t>
            </a:r>
            <a:r>
              <a:rPr lang="en-US" sz="1900" dirty="0" err="1"/>
              <a:t>glucosa</a:t>
            </a:r>
            <a:r>
              <a:rPr lang="en-US" sz="1900" dirty="0"/>
              <a:t> </a:t>
            </a:r>
            <a:r>
              <a:rPr lang="en-US" sz="1900" dirty="0" err="1"/>
              <a:t>podrían</a:t>
            </a:r>
            <a:r>
              <a:rPr lang="en-US" sz="1900" dirty="0"/>
              <a:t> </a:t>
            </a:r>
            <a:r>
              <a:rPr lang="en-US" sz="1900" dirty="0" err="1"/>
              <a:t>estar</a:t>
            </a:r>
            <a:r>
              <a:rPr lang="en-US" sz="1900" dirty="0"/>
              <a:t> </a:t>
            </a:r>
            <a:r>
              <a:rPr lang="en-US" sz="1900" dirty="0" err="1"/>
              <a:t>relacionados</a:t>
            </a:r>
            <a:r>
              <a:rPr lang="en-US" sz="1900" dirty="0"/>
              <a:t> con un mayor </a:t>
            </a:r>
            <a:r>
              <a:rPr lang="en-US" sz="1900" dirty="0" err="1"/>
              <a:t>riesgo</a:t>
            </a:r>
            <a:r>
              <a:rPr lang="en-US" sz="1900" dirty="0"/>
              <a:t> de </a:t>
            </a:r>
            <a:r>
              <a:rPr lang="en-US" sz="1900" dirty="0" err="1"/>
              <a:t>accidente</a:t>
            </a:r>
            <a:r>
              <a:rPr lang="en-US" sz="1900" dirty="0"/>
              <a:t> cerebrovascular. La </a:t>
            </a:r>
            <a:r>
              <a:rPr lang="en-US" sz="1900" dirty="0" err="1"/>
              <a:t>mayoría</a:t>
            </a:r>
            <a:r>
              <a:rPr lang="en-US" sz="1900" dirty="0"/>
              <a:t> de las personas sin </a:t>
            </a:r>
            <a:r>
              <a:rPr lang="en-US" sz="1900" dirty="0" err="1"/>
              <a:t>accidentes</a:t>
            </a:r>
            <a:r>
              <a:rPr lang="en-US" sz="1900" dirty="0"/>
              <a:t> </a:t>
            </a:r>
            <a:r>
              <a:rPr lang="en-US" sz="1900" dirty="0" err="1"/>
              <a:t>cerebrovasculares</a:t>
            </a:r>
            <a:r>
              <a:rPr lang="en-US" sz="1900" dirty="0"/>
              <a:t> </a:t>
            </a:r>
            <a:r>
              <a:rPr lang="en-US" sz="1900" dirty="0" err="1"/>
              <a:t>tienen</a:t>
            </a:r>
            <a:r>
              <a:rPr lang="en-US" sz="1900" dirty="0"/>
              <a:t> un </a:t>
            </a:r>
            <a:r>
              <a:rPr lang="en-US" sz="1900" dirty="0" err="1"/>
              <a:t>nivel</a:t>
            </a:r>
            <a:r>
              <a:rPr lang="en-US" sz="1900" dirty="0"/>
              <a:t> de </a:t>
            </a:r>
            <a:r>
              <a:rPr lang="en-US" sz="1900" dirty="0" err="1"/>
              <a:t>glucosa</a:t>
            </a:r>
            <a:r>
              <a:rPr lang="en-US" sz="1900" dirty="0"/>
              <a:t> </a:t>
            </a:r>
            <a:r>
              <a:rPr lang="en-US" sz="1900" dirty="0" err="1"/>
              <a:t>en</a:t>
            </a:r>
            <a:r>
              <a:rPr lang="en-US" sz="1900" dirty="0"/>
              <a:t> un </a:t>
            </a:r>
            <a:r>
              <a:rPr lang="en-US" sz="1900" dirty="0" err="1"/>
              <a:t>rango</a:t>
            </a:r>
            <a:r>
              <a:rPr lang="en-US" sz="1900" dirty="0"/>
              <a:t> </a:t>
            </a:r>
            <a:r>
              <a:rPr lang="en-US" sz="1900" dirty="0" err="1"/>
              <a:t>más</a:t>
            </a:r>
            <a:r>
              <a:rPr lang="en-US" sz="1900" dirty="0"/>
              <a:t> “normal”.</a:t>
            </a:r>
            <a:endParaRPr lang="en-MX" sz="1900" dirty="0"/>
          </a:p>
        </p:txBody>
      </p:sp>
    </p:spTree>
    <p:extLst>
      <p:ext uri="{BB962C8B-B14F-4D97-AF65-F5344CB8AC3E}">
        <p14:creationId xmlns:p14="http://schemas.microsoft.com/office/powerpoint/2010/main" val="3883906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 fmla="*/ 0 w 8140446"/>
              <a:gd name="connsiteY0" fmla="*/ 0 h 18288"/>
              <a:gd name="connsiteX1" fmla="*/ 596966 w 8140446"/>
              <a:gd name="connsiteY1" fmla="*/ 0 h 18288"/>
              <a:gd name="connsiteX2" fmla="*/ 1031123 w 8140446"/>
              <a:gd name="connsiteY2" fmla="*/ 0 h 18288"/>
              <a:gd name="connsiteX3" fmla="*/ 1872303 w 8140446"/>
              <a:gd name="connsiteY3" fmla="*/ 0 h 18288"/>
              <a:gd name="connsiteX4" fmla="*/ 2469269 w 8140446"/>
              <a:gd name="connsiteY4" fmla="*/ 0 h 18288"/>
              <a:gd name="connsiteX5" fmla="*/ 3066235 w 8140446"/>
              <a:gd name="connsiteY5" fmla="*/ 0 h 18288"/>
              <a:gd name="connsiteX6" fmla="*/ 3907414 w 8140446"/>
              <a:gd name="connsiteY6" fmla="*/ 0 h 18288"/>
              <a:gd name="connsiteX7" fmla="*/ 4422976 w 8140446"/>
              <a:gd name="connsiteY7" fmla="*/ 0 h 18288"/>
              <a:gd name="connsiteX8" fmla="*/ 5264155 w 8140446"/>
              <a:gd name="connsiteY8" fmla="*/ 0 h 18288"/>
              <a:gd name="connsiteX9" fmla="*/ 6105335 w 8140446"/>
              <a:gd name="connsiteY9" fmla="*/ 0 h 18288"/>
              <a:gd name="connsiteX10" fmla="*/ 6783705 w 8140446"/>
              <a:gd name="connsiteY10" fmla="*/ 0 h 18288"/>
              <a:gd name="connsiteX11" fmla="*/ 8140446 w 8140446"/>
              <a:gd name="connsiteY11" fmla="*/ 0 h 18288"/>
              <a:gd name="connsiteX12" fmla="*/ 8140446 w 8140446"/>
              <a:gd name="connsiteY12" fmla="*/ 18288 h 18288"/>
              <a:gd name="connsiteX13" fmla="*/ 7706289 w 8140446"/>
              <a:gd name="connsiteY13" fmla="*/ 18288 h 18288"/>
              <a:gd name="connsiteX14" fmla="*/ 6865109 w 8140446"/>
              <a:gd name="connsiteY14" fmla="*/ 18288 h 18288"/>
              <a:gd name="connsiteX15" fmla="*/ 6349548 w 8140446"/>
              <a:gd name="connsiteY15" fmla="*/ 18288 h 18288"/>
              <a:gd name="connsiteX16" fmla="*/ 5671177 w 8140446"/>
              <a:gd name="connsiteY16" fmla="*/ 18288 h 18288"/>
              <a:gd name="connsiteX17" fmla="*/ 4829998 w 8140446"/>
              <a:gd name="connsiteY17" fmla="*/ 18288 h 18288"/>
              <a:gd name="connsiteX18" fmla="*/ 4151627 w 8140446"/>
              <a:gd name="connsiteY18" fmla="*/ 18288 h 18288"/>
              <a:gd name="connsiteX19" fmla="*/ 3717470 w 8140446"/>
              <a:gd name="connsiteY19" fmla="*/ 18288 h 18288"/>
              <a:gd name="connsiteX20" fmla="*/ 3201909 w 8140446"/>
              <a:gd name="connsiteY20" fmla="*/ 18288 h 18288"/>
              <a:gd name="connsiteX21" fmla="*/ 2360729 w 8140446"/>
              <a:gd name="connsiteY21" fmla="*/ 18288 h 18288"/>
              <a:gd name="connsiteX22" fmla="*/ 1682359 w 8140446"/>
              <a:gd name="connsiteY22" fmla="*/ 18288 h 18288"/>
              <a:gd name="connsiteX23" fmla="*/ 1166797 w 8140446"/>
              <a:gd name="connsiteY23" fmla="*/ 18288 h 18288"/>
              <a:gd name="connsiteX24" fmla="*/ 0 w 8140446"/>
              <a:gd name="connsiteY24" fmla="*/ 18288 h 18288"/>
              <a:gd name="connsiteX25" fmla="*/ 0 w 8140446"/>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AE6D105-2EBC-D420-7839-8963EF04F6C9}"/>
              </a:ext>
            </a:extLst>
          </p:cNvPr>
          <p:cNvSpPr>
            <a:spLocks noGrp="1"/>
          </p:cNvSpPr>
          <p:nvPr>
            <p:ph idx="1"/>
          </p:nvPr>
        </p:nvSpPr>
        <p:spPr>
          <a:xfrm>
            <a:off x="628650" y="1929384"/>
            <a:ext cx="7886700" cy="4251960"/>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3. ¿</a:t>
            </a:r>
            <a:r>
              <a:rPr kumimoji="0" lang="en-US" sz="2000" b="0" i="0" u="none" strike="noStrike" kern="0" cap="none" spc="0" normalizeH="0" baseline="0" noProof="0" dirty="0" err="1">
                <a:ln>
                  <a:noFill/>
                </a:ln>
                <a:solidFill>
                  <a:sysClr val="windowText" lastClr="000000"/>
                </a:solidFill>
                <a:effectLst/>
                <a:uLnTx/>
                <a:uFillTx/>
              </a:rPr>
              <a:t>Cómo</a:t>
            </a:r>
            <a:r>
              <a:rPr kumimoji="0" lang="en-US" sz="2000" b="0" i="0" u="none" strike="noStrike" kern="0" cap="none" spc="0" normalizeH="0" baseline="0" noProof="0" dirty="0">
                <a:ln>
                  <a:noFill/>
                </a:ln>
                <a:solidFill>
                  <a:sysClr val="windowText" lastClr="000000"/>
                </a:solidFill>
                <a:effectLst/>
                <a:uLnTx/>
                <a:uFillTx/>
              </a:rPr>
              <a:t> </a:t>
            </a:r>
            <a:r>
              <a:rPr kumimoji="0" lang="en-US" sz="2000" b="0" i="0" u="none" strike="noStrike" kern="0" cap="none" spc="0" normalizeH="0" baseline="0" noProof="0" dirty="0" err="1">
                <a:ln>
                  <a:noFill/>
                </a:ln>
                <a:solidFill>
                  <a:sysClr val="windowText" lastClr="000000"/>
                </a:solidFill>
                <a:effectLst/>
                <a:uLnTx/>
                <a:uFillTx/>
              </a:rPr>
              <a:t>varía</a:t>
            </a:r>
            <a:r>
              <a:rPr kumimoji="0" lang="en-US" sz="2000" b="0" i="0" u="none" strike="noStrike" kern="0" cap="none" spc="0" normalizeH="0" baseline="0" noProof="0" dirty="0">
                <a:ln>
                  <a:noFill/>
                </a:ln>
                <a:solidFill>
                  <a:sysClr val="windowText" lastClr="000000"/>
                </a:solidFill>
                <a:effectLst/>
                <a:uLnTx/>
                <a:uFillTx/>
              </a:rPr>
              <a:t> la </a:t>
            </a:r>
            <a:r>
              <a:rPr kumimoji="0" lang="en-US" sz="2000" b="0" i="0" u="none" strike="noStrike" kern="0" cap="none" spc="0" normalizeH="0" baseline="0" noProof="0" dirty="0" err="1">
                <a:ln>
                  <a:noFill/>
                </a:ln>
                <a:solidFill>
                  <a:sysClr val="windowText" lastClr="000000"/>
                </a:solidFill>
                <a:effectLst/>
                <a:uLnTx/>
                <a:uFillTx/>
              </a:rPr>
              <a:t>probabilidad</a:t>
            </a:r>
            <a:r>
              <a:rPr kumimoji="0" lang="en-US" sz="2000" b="0" i="0" u="none" strike="noStrike" kern="0" cap="none" spc="0" normalizeH="0" baseline="0" noProof="0" dirty="0">
                <a:ln>
                  <a:noFill/>
                </a:ln>
                <a:solidFill>
                  <a:sysClr val="windowText" lastClr="000000"/>
                </a:solidFill>
                <a:effectLst/>
                <a:uLnTx/>
                <a:uFillTx/>
              </a:rPr>
              <a:t> de </a:t>
            </a:r>
            <a:r>
              <a:rPr kumimoji="0" lang="en-US" sz="2000" b="0" i="0" u="none" strike="noStrike" kern="0" cap="none" spc="0" normalizeH="0" baseline="0" noProof="0" dirty="0" err="1">
                <a:ln>
                  <a:noFill/>
                </a:ln>
                <a:solidFill>
                  <a:sysClr val="windowText" lastClr="000000"/>
                </a:solidFill>
                <a:effectLst/>
                <a:uLnTx/>
                <a:uFillTx/>
              </a:rPr>
              <a:t>sufrir</a:t>
            </a:r>
            <a:r>
              <a:rPr kumimoji="0" lang="en-US" sz="2000" b="0" i="0" u="none" strike="noStrike" kern="0" cap="none" spc="0" normalizeH="0" baseline="0" noProof="0" dirty="0">
                <a:ln>
                  <a:noFill/>
                </a:ln>
                <a:solidFill>
                  <a:sysClr val="windowText" lastClr="000000"/>
                </a:solidFill>
                <a:effectLst/>
                <a:uLnTx/>
                <a:uFillTx/>
              </a:rPr>
              <a:t> un </a:t>
            </a:r>
            <a:r>
              <a:rPr kumimoji="0" lang="en-US" sz="2000" b="0" i="0" u="none" strike="noStrike" kern="0" cap="none" spc="0" normalizeH="0" baseline="0" noProof="0" dirty="0" err="1">
                <a:ln>
                  <a:noFill/>
                </a:ln>
                <a:solidFill>
                  <a:sysClr val="windowText" lastClr="000000"/>
                </a:solidFill>
                <a:effectLst/>
                <a:uLnTx/>
                <a:uFillTx/>
              </a:rPr>
              <a:t>accidente</a:t>
            </a:r>
            <a:r>
              <a:rPr kumimoji="0" lang="en-US" sz="2000" b="0" i="0" u="none" strike="noStrike" kern="0" cap="none" spc="0" normalizeH="0" baseline="0" noProof="0" dirty="0">
                <a:ln>
                  <a:noFill/>
                </a:ln>
                <a:solidFill>
                  <a:sysClr val="windowText" lastClr="000000"/>
                </a:solidFill>
                <a:effectLst/>
                <a:uLnTx/>
                <a:uFillTx/>
              </a:rPr>
              <a:t> cerebrovascular a lo largo de </a:t>
            </a:r>
            <a:r>
              <a:rPr kumimoji="0" lang="en-US" sz="2000" b="0" i="0" u="none" strike="noStrike" kern="0" cap="none" spc="0" normalizeH="0" baseline="0" noProof="0" dirty="0" err="1">
                <a:ln>
                  <a:noFill/>
                </a:ln>
                <a:solidFill>
                  <a:sysClr val="windowText" lastClr="000000"/>
                </a:solidFill>
                <a:effectLst/>
                <a:uLnTx/>
                <a:uFillTx/>
              </a:rPr>
              <a:t>differentes</a:t>
            </a:r>
            <a:r>
              <a:rPr kumimoji="0" lang="en-US" sz="2000" b="0" i="0" u="none" strike="noStrike" kern="0" cap="none" spc="0" normalizeH="0" baseline="0" noProof="0" dirty="0">
                <a:ln>
                  <a:noFill/>
                </a:ln>
                <a:solidFill>
                  <a:sysClr val="windowText" lastClr="000000"/>
                </a:solidFill>
                <a:effectLst/>
                <a:uLnTx/>
                <a:uFillTx/>
              </a:rPr>
              <a:t> </a:t>
            </a:r>
            <a:r>
              <a:rPr kumimoji="0" lang="en-US" sz="2000" b="0" i="0" u="none" strike="noStrike" kern="0" cap="none" spc="0" normalizeH="0" baseline="0" noProof="0" dirty="0" err="1">
                <a:ln>
                  <a:noFill/>
                </a:ln>
                <a:solidFill>
                  <a:sysClr val="windowText" lastClr="000000"/>
                </a:solidFill>
                <a:effectLst/>
                <a:uLnTx/>
                <a:uFillTx/>
              </a:rPr>
              <a:t>grupos</a:t>
            </a:r>
            <a:r>
              <a:rPr kumimoji="0" lang="en-US" sz="2000" b="0" i="0" u="none" strike="noStrike" kern="0" cap="none" spc="0" normalizeH="0" baseline="0" noProof="0" dirty="0">
                <a:ln>
                  <a:noFill/>
                </a:ln>
                <a:solidFill>
                  <a:sysClr val="windowText" lastClr="000000"/>
                </a:solidFill>
                <a:effectLst/>
                <a:uLnTx/>
                <a:uFillTx/>
              </a:rPr>
              <a:t> de </a:t>
            </a:r>
            <a:r>
              <a:rPr kumimoji="0" lang="en-US" sz="2000" b="0" i="0" u="none" strike="noStrike" kern="0" cap="none" spc="0" normalizeH="0" baseline="0" noProof="0" dirty="0" err="1">
                <a:ln>
                  <a:noFill/>
                </a:ln>
                <a:solidFill>
                  <a:sysClr val="windowText" lastClr="000000"/>
                </a:solidFill>
                <a:effectLst/>
                <a:uLnTx/>
                <a:uFillTx/>
              </a:rPr>
              <a:t>edad</a:t>
            </a:r>
            <a:r>
              <a:rPr kumimoji="0" lang="en-US" sz="2000" b="0" i="0" u="none" strike="noStrike" kern="0" cap="none" spc="0" normalizeH="0" baseline="0" noProof="0" dirty="0">
                <a:ln>
                  <a:noFill/>
                </a:ln>
                <a:solidFill>
                  <a:sysClr val="windowText" lastClr="000000"/>
                </a:solidFill>
                <a:effectLst/>
                <a:uLnTx/>
                <a:uFillTx/>
              </a:rPr>
              <a:t>?</a:t>
            </a:r>
          </a:p>
          <a:p>
            <a:pPr marL="0" lvl="0" indent="0">
              <a:buNone/>
            </a:pPr>
            <a:br>
              <a:rPr lang="en-US" sz="1900" dirty="0"/>
            </a:br>
            <a:r>
              <a:rPr lang="en-US" sz="2000" dirty="0"/>
              <a:t>R: Los </a:t>
            </a:r>
            <a:r>
              <a:rPr lang="en-US" sz="2000" dirty="0" err="1"/>
              <a:t>datos</a:t>
            </a:r>
            <a:r>
              <a:rPr lang="en-US" sz="2000" dirty="0"/>
              <a:t> </a:t>
            </a:r>
            <a:r>
              <a:rPr lang="en-US" sz="2000" dirty="0" err="1"/>
              <a:t>muestran</a:t>
            </a:r>
            <a:r>
              <a:rPr lang="en-US" sz="2000" dirty="0"/>
              <a:t> </a:t>
            </a:r>
            <a:r>
              <a:rPr lang="en-US" sz="2000" dirty="0" err="1"/>
              <a:t>claramente</a:t>
            </a:r>
            <a:r>
              <a:rPr lang="en-US" sz="2000" dirty="0"/>
              <a:t> que la </a:t>
            </a:r>
            <a:r>
              <a:rPr lang="en-US" sz="2000" dirty="0" err="1"/>
              <a:t>incidencia</a:t>
            </a:r>
            <a:r>
              <a:rPr lang="en-US" sz="2000" dirty="0"/>
              <a:t> de </a:t>
            </a:r>
            <a:r>
              <a:rPr lang="en-US" sz="2000" dirty="0" err="1"/>
              <a:t>accidentes</a:t>
            </a:r>
            <a:r>
              <a:rPr lang="en-US" sz="2000" dirty="0"/>
              <a:t> </a:t>
            </a:r>
            <a:r>
              <a:rPr lang="en-US" sz="2000" dirty="0" err="1"/>
              <a:t>cerebrovasculares</a:t>
            </a:r>
            <a:r>
              <a:rPr lang="en-US" sz="2000" dirty="0"/>
              <a:t> es </a:t>
            </a:r>
            <a:r>
              <a:rPr lang="en-US" sz="2000" dirty="0" err="1"/>
              <a:t>mucho</a:t>
            </a:r>
            <a:r>
              <a:rPr lang="en-US" sz="2000" dirty="0"/>
              <a:t> </a:t>
            </a:r>
            <a:r>
              <a:rPr lang="en-US" sz="2000" dirty="0" err="1"/>
              <a:t>más</a:t>
            </a:r>
            <a:r>
              <a:rPr lang="en-US" sz="2000" dirty="0"/>
              <a:t> </a:t>
            </a:r>
            <a:r>
              <a:rPr lang="en-US" sz="2000" dirty="0" err="1"/>
              <a:t>alta</a:t>
            </a:r>
            <a:r>
              <a:rPr lang="en-US" sz="2000" dirty="0"/>
              <a:t> </a:t>
            </a:r>
            <a:r>
              <a:rPr lang="en-US" sz="2000" dirty="0" err="1"/>
              <a:t>en</a:t>
            </a:r>
            <a:r>
              <a:rPr lang="en-US" sz="2000" dirty="0"/>
              <a:t> personas </a:t>
            </a:r>
            <a:r>
              <a:rPr lang="en-US" sz="2000" dirty="0" err="1"/>
              <a:t>mayores</a:t>
            </a:r>
            <a:r>
              <a:rPr lang="en-US" sz="2000" dirty="0"/>
              <a:t>. La </a:t>
            </a:r>
            <a:r>
              <a:rPr lang="en-US" sz="2000" dirty="0" err="1"/>
              <a:t>densidad</a:t>
            </a:r>
            <a:r>
              <a:rPr lang="en-US" sz="2000" dirty="0"/>
              <a:t> de personas sin </a:t>
            </a:r>
            <a:r>
              <a:rPr lang="en-US" sz="2000" dirty="0" err="1"/>
              <a:t>accidentes</a:t>
            </a:r>
            <a:r>
              <a:rPr lang="en-US" sz="2000" dirty="0"/>
              <a:t> </a:t>
            </a:r>
            <a:r>
              <a:rPr lang="en-US" sz="2000" dirty="0" err="1"/>
              <a:t>cerebrovasculares</a:t>
            </a:r>
            <a:r>
              <a:rPr lang="en-US" sz="2000" dirty="0"/>
              <a:t> es </a:t>
            </a:r>
            <a:r>
              <a:rPr lang="en-US" sz="2000" dirty="0" err="1"/>
              <a:t>bastante</a:t>
            </a:r>
            <a:r>
              <a:rPr lang="en-US" sz="2000" dirty="0"/>
              <a:t> </a:t>
            </a:r>
            <a:r>
              <a:rPr lang="en-US" sz="2000" dirty="0" err="1"/>
              <a:t>alta</a:t>
            </a:r>
            <a:r>
              <a:rPr lang="en-US" sz="2000" dirty="0"/>
              <a:t> </a:t>
            </a:r>
            <a:r>
              <a:rPr lang="en-US" sz="2000" dirty="0" err="1"/>
              <a:t>en</a:t>
            </a:r>
            <a:r>
              <a:rPr lang="en-US" sz="2000" dirty="0"/>
              <a:t> las </a:t>
            </a:r>
            <a:r>
              <a:rPr lang="en-US" sz="2000" dirty="0" err="1"/>
              <a:t>edades</a:t>
            </a:r>
            <a:r>
              <a:rPr lang="en-US" sz="2000" dirty="0"/>
              <a:t> </a:t>
            </a:r>
            <a:r>
              <a:rPr lang="en-US" sz="2000" dirty="0" err="1"/>
              <a:t>más</a:t>
            </a:r>
            <a:r>
              <a:rPr lang="en-US" sz="2000" dirty="0"/>
              <a:t> </a:t>
            </a:r>
            <a:r>
              <a:rPr lang="en-US" sz="2000" dirty="0" err="1"/>
              <a:t>jóvenes</a:t>
            </a:r>
            <a:r>
              <a:rPr lang="en-US" sz="2000" dirty="0"/>
              <a:t> y </a:t>
            </a:r>
            <a:r>
              <a:rPr lang="en-US" sz="2000" dirty="0" err="1"/>
              <a:t>disminuye</a:t>
            </a:r>
            <a:r>
              <a:rPr lang="en-US" sz="2000" dirty="0"/>
              <a:t> a </a:t>
            </a:r>
            <a:r>
              <a:rPr lang="en-US" sz="2000" dirty="0" err="1"/>
              <a:t>medida</a:t>
            </a:r>
            <a:r>
              <a:rPr lang="en-US" sz="2000" dirty="0"/>
              <a:t> que </a:t>
            </a:r>
            <a:r>
              <a:rPr lang="en-US" sz="2000" dirty="0" err="1"/>
              <a:t>aumenta</a:t>
            </a:r>
            <a:r>
              <a:rPr lang="en-US" sz="2000" dirty="0"/>
              <a:t> la </a:t>
            </a:r>
            <a:r>
              <a:rPr lang="en-US" sz="2000" dirty="0" err="1"/>
              <a:t>edad</a:t>
            </a:r>
            <a:r>
              <a:rPr lang="en-US" sz="2000" dirty="0"/>
              <a:t>.</a:t>
            </a:r>
          </a:p>
        </p:txBody>
      </p:sp>
    </p:spTree>
    <p:extLst>
      <p:ext uri="{BB962C8B-B14F-4D97-AF65-F5344CB8AC3E}">
        <p14:creationId xmlns:p14="http://schemas.microsoft.com/office/powerpoint/2010/main" val="2566335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 fmla="*/ 0 w 8140446"/>
              <a:gd name="connsiteY0" fmla="*/ 0 h 18288"/>
              <a:gd name="connsiteX1" fmla="*/ 596966 w 8140446"/>
              <a:gd name="connsiteY1" fmla="*/ 0 h 18288"/>
              <a:gd name="connsiteX2" fmla="*/ 1031123 w 8140446"/>
              <a:gd name="connsiteY2" fmla="*/ 0 h 18288"/>
              <a:gd name="connsiteX3" fmla="*/ 1872303 w 8140446"/>
              <a:gd name="connsiteY3" fmla="*/ 0 h 18288"/>
              <a:gd name="connsiteX4" fmla="*/ 2469269 w 8140446"/>
              <a:gd name="connsiteY4" fmla="*/ 0 h 18288"/>
              <a:gd name="connsiteX5" fmla="*/ 3066235 w 8140446"/>
              <a:gd name="connsiteY5" fmla="*/ 0 h 18288"/>
              <a:gd name="connsiteX6" fmla="*/ 3907414 w 8140446"/>
              <a:gd name="connsiteY6" fmla="*/ 0 h 18288"/>
              <a:gd name="connsiteX7" fmla="*/ 4422976 w 8140446"/>
              <a:gd name="connsiteY7" fmla="*/ 0 h 18288"/>
              <a:gd name="connsiteX8" fmla="*/ 5264155 w 8140446"/>
              <a:gd name="connsiteY8" fmla="*/ 0 h 18288"/>
              <a:gd name="connsiteX9" fmla="*/ 6105335 w 8140446"/>
              <a:gd name="connsiteY9" fmla="*/ 0 h 18288"/>
              <a:gd name="connsiteX10" fmla="*/ 6783705 w 8140446"/>
              <a:gd name="connsiteY10" fmla="*/ 0 h 18288"/>
              <a:gd name="connsiteX11" fmla="*/ 8140446 w 8140446"/>
              <a:gd name="connsiteY11" fmla="*/ 0 h 18288"/>
              <a:gd name="connsiteX12" fmla="*/ 8140446 w 8140446"/>
              <a:gd name="connsiteY12" fmla="*/ 18288 h 18288"/>
              <a:gd name="connsiteX13" fmla="*/ 7706289 w 8140446"/>
              <a:gd name="connsiteY13" fmla="*/ 18288 h 18288"/>
              <a:gd name="connsiteX14" fmla="*/ 6865109 w 8140446"/>
              <a:gd name="connsiteY14" fmla="*/ 18288 h 18288"/>
              <a:gd name="connsiteX15" fmla="*/ 6349548 w 8140446"/>
              <a:gd name="connsiteY15" fmla="*/ 18288 h 18288"/>
              <a:gd name="connsiteX16" fmla="*/ 5671177 w 8140446"/>
              <a:gd name="connsiteY16" fmla="*/ 18288 h 18288"/>
              <a:gd name="connsiteX17" fmla="*/ 4829998 w 8140446"/>
              <a:gd name="connsiteY17" fmla="*/ 18288 h 18288"/>
              <a:gd name="connsiteX18" fmla="*/ 4151627 w 8140446"/>
              <a:gd name="connsiteY18" fmla="*/ 18288 h 18288"/>
              <a:gd name="connsiteX19" fmla="*/ 3717470 w 8140446"/>
              <a:gd name="connsiteY19" fmla="*/ 18288 h 18288"/>
              <a:gd name="connsiteX20" fmla="*/ 3201909 w 8140446"/>
              <a:gd name="connsiteY20" fmla="*/ 18288 h 18288"/>
              <a:gd name="connsiteX21" fmla="*/ 2360729 w 8140446"/>
              <a:gd name="connsiteY21" fmla="*/ 18288 h 18288"/>
              <a:gd name="connsiteX22" fmla="*/ 1682359 w 8140446"/>
              <a:gd name="connsiteY22" fmla="*/ 18288 h 18288"/>
              <a:gd name="connsiteX23" fmla="*/ 1166797 w 8140446"/>
              <a:gd name="connsiteY23" fmla="*/ 18288 h 18288"/>
              <a:gd name="connsiteX24" fmla="*/ 0 w 8140446"/>
              <a:gd name="connsiteY24" fmla="*/ 18288 h 18288"/>
              <a:gd name="connsiteX25" fmla="*/ 0 w 8140446"/>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AE6D105-2EBC-D420-7839-8963EF04F6C9}"/>
              </a:ext>
            </a:extLst>
          </p:cNvPr>
          <p:cNvSpPr>
            <a:spLocks noGrp="1"/>
          </p:cNvSpPr>
          <p:nvPr>
            <p:ph idx="1"/>
          </p:nvPr>
        </p:nvSpPr>
        <p:spPr>
          <a:xfrm>
            <a:off x="628650" y="1929384"/>
            <a:ext cx="7886700" cy="4251960"/>
          </a:xfrm>
        </p:spPr>
        <p:txBody>
          <a:bodyPr>
            <a:normAutofit/>
          </a:bodyPr>
          <a:lstStyle/>
          <a:p>
            <a:pPr marL="0" marR="0" lvl="0" indent="0" defTabSz="914400" eaLnBrk="1" fontAlgn="auto" latinLnBrk="0" hangingPunct="1">
              <a:spcBef>
                <a:spcPts val="0"/>
              </a:spcBef>
              <a:spcAft>
                <a:spcPts val="0"/>
              </a:spcAft>
              <a:buClrTx/>
              <a:buSzTx/>
              <a:buFontTx/>
              <a:buNone/>
              <a:tabLst/>
              <a:defRPr/>
            </a:pPr>
            <a:r>
              <a:rPr lang="en-US" sz="1900" kern="0" dirty="0"/>
              <a:t>4</a:t>
            </a:r>
            <a:r>
              <a:rPr kumimoji="0" lang="en-US" sz="1900" b="0" i="0" u="none" strike="noStrike" kern="0" cap="none" spc="0" normalizeH="0" baseline="0" noProof="0" dirty="0">
                <a:ln>
                  <a:noFill/>
                </a:ln>
                <a:effectLst/>
                <a:uLnTx/>
                <a:uFillTx/>
              </a:rPr>
              <a:t>. ¿El </a:t>
            </a:r>
            <a:r>
              <a:rPr kumimoji="0" lang="en-US" sz="1900" b="0" i="0" u="none" strike="noStrike" kern="0" cap="none" spc="0" normalizeH="0" baseline="0" noProof="0" dirty="0" err="1">
                <a:ln>
                  <a:noFill/>
                </a:ln>
                <a:effectLst/>
                <a:uLnTx/>
                <a:uFillTx/>
              </a:rPr>
              <a:t>tipo</a:t>
            </a:r>
            <a:r>
              <a:rPr kumimoji="0" lang="en-US" sz="1900" b="0" i="0" u="none" strike="noStrike" kern="0" cap="none" spc="0" normalizeH="0" baseline="0" noProof="0" dirty="0">
                <a:ln>
                  <a:noFill/>
                </a:ln>
                <a:effectLst/>
                <a:uLnTx/>
                <a:uFillTx/>
              </a:rPr>
              <a:t> de </a:t>
            </a:r>
            <a:r>
              <a:rPr kumimoji="0" lang="en-US" sz="1900" b="0" i="0" u="none" strike="noStrike" kern="0" cap="none" spc="0" normalizeH="0" baseline="0" noProof="0" dirty="0" err="1">
                <a:ln>
                  <a:noFill/>
                </a:ln>
                <a:effectLst/>
                <a:uLnTx/>
                <a:uFillTx/>
              </a:rPr>
              <a:t>trabajo</a:t>
            </a:r>
            <a:r>
              <a:rPr kumimoji="0" lang="en-US" sz="1900" b="0" i="0" u="none" strike="noStrike" kern="0" cap="none" spc="0" normalizeH="0" baseline="0" noProof="0" dirty="0">
                <a:ln>
                  <a:noFill/>
                </a:ln>
                <a:effectLst/>
                <a:uLnTx/>
                <a:uFillTx/>
              </a:rPr>
              <a:t> </a:t>
            </a:r>
            <a:r>
              <a:rPr kumimoji="0" lang="en-US" sz="1900" b="0" i="0" u="none" strike="noStrike" kern="0" cap="none" spc="0" normalizeH="0" baseline="0" noProof="0" dirty="0" err="1">
                <a:ln>
                  <a:noFill/>
                </a:ln>
                <a:effectLst/>
                <a:uLnTx/>
                <a:uFillTx/>
              </a:rPr>
              <a:t>está</a:t>
            </a:r>
            <a:r>
              <a:rPr kumimoji="0" lang="en-US" sz="1900" b="0" i="0" u="none" strike="noStrike" kern="0" cap="none" spc="0" normalizeH="0" baseline="0" noProof="0" dirty="0">
                <a:ln>
                  <a:noFill/>
                </a:ln>
                <a:effectLst/>
                <a:uLnTx/>
                <a:uFillTx/>
              </a:rPr>
              <a:t> </a:t>
            </a:r>
            <a:r>
              <a:rPr kumimoji="0" lang="en-US" sz="1900" b="0" i="0" u="none" strike="noStrike" kern="0" cap="none" spc="0" normalizeH="0" baseline="0" noProof="0" dirty="0" err="1">
                <a:ln>
                  <a:noFill/>
                </a:ln>
                <a:effectLst/>
                <a:uLnTx/>
                <a:uFillTx/>
              </a:rPr>
              <a:t>relacionado</a:t>
            </a:r>
            <a:r>
              <a:rPr kumimoji="0" lang="en-US" sz="1900" b="0" i="0" u="none" strike="noStrike" kern="0" cap="none" spc="0" normalizeH="0" baseline="0" noProof="0" dirty="0">
                <a:ln>
                  <a:noFill/>
                </a:ln>
                <a:effectLst/>
                <a:uLnTx/>
                <a:uFillTx/>
              </a:rPr>
              <a:t> con la </a:t>
            </a:r>
            <a:r>
              <a:rPr kumimoji="0" lang="en-US" sz="1900" b="0" i="0" u="none" strike="noStrike" kern="0" cap="none" spc="0" normalizeH="0" baseline="0" noProof="0" dirty="0" err="1">
                <a:ln>
                  <a:noFill/>
                </a:ln>
                <a:effectLst/>
                <a:uLnTx/>
                <a:uFillTx/>
              </a:rPr>
              <a:t>probabilidad</a:t>
            </a:r>
            <a:r>
              <a:rPr kumimoji="0" lang="en-US" sz="1900" b="0" i="0" u="none" strike="noStrike" kern="0" cap="none" spc="0" normalizeH="0" baseline="0" noProof="0" dirty="0">
                <a:ln>
                  <a:noFill/>
                </a:ln>
                <a:effectLst/>
                <a:uLnTx/>
                <a:uFillTx/>
              </a:rPr>
              <a:t> de </a:t>
            </a:r>
            <a:r>
              <a:rPr kumimoji="0" lang="en-US" sz="1900" b="0" i="0" u="none" strike="noStrike" kern="0" cap="none" spc="0" normalizeH="0" baseline="0" noProof="0" dirty="0" err="1">
                <a:ln>
                  <a:noFill/>
                </a:ln>
                <a:effectLst/>
                <a:uLnTx/>
                <a:uFillTx/>
              </a:rPr>
              <a:t>sufrir</a:t>
            </a:r>
            <a:r>
              <a:rPr kumimoji="0" lang="en-US" sz="1900" b="0" i="0" u="none" strike="noStrike" kern="0" cap="none" spc="0" normalizeH="0" baseline="0" noProof="0" dirty="0">
                <a:ln>
                  <a:noFill/>
                </a:ln>
                <a:effectLst/>
                <a:uLnTx/>
                <a:uFillTx/>
              </a:rPr>
              <a:t> un </a:t>
            </a:r>
            <a:r>
              <a:rPr kumimoji="0" lang="en-US" sz="1900" b="0" i="0" u="none" strike="noStrike" kern="0" cap="none" spc="0" normalizeH="0" baseline="0" noProof="0" dirty="0" err="1">
                <a:ln>
                  <a:noFill/>
                </a:ln>
                <a:effectLst/>
                <a:uLnTx/>
                <a:uFillTx/>
              </a:rPr>
              <a:t>accidente</a:t>
            </a:r>
            <a:r>
              <a:rPr kumimoji="0" lang="en-US" sz="1900" b="0" i="0" u="none" strike="noStrike" kern="0" cap="none" spc="0" normalizeH="0" baseline="0" noProof="0" dirty="0">
                <a:ln>
                  <a:noFill/>
                </a:ln>
                <a:effectLst/>
                <a:uLnTx/>
                <a:uFillTx/>
              </a:rPr>
              <a:t> cerebrovascular?</a:t>
            </a:r>
          </a:p>
          <a:p>
            <a:pPr marL="0" marR="0" lvl="0" indent="0" defTabSz="914400" eaLnBrk="1" fontAlgn="auto" latinLnBrk="0" hangingPunct="1">
              <a:spcBef>
                <a:spcPts val="0"/>
              </a:spcBef>
              <a:spcAft>
                <a:spcPts val="0"/>
              </a:spcAft>
              <a:buClrTx/>
              <a:buSzTx/>
              <a:buFontTx/>
              <a:buNone/>
              <a:tabLst/>
              <a:defRPr/>
            </a:pPr>
            <a:br>
              <a:rPr lang="en-US" sz="1900" dirty="0"/>
            </a:br>
            <a:r>
              <a:rPr lang="en-US" sz="1900" dirty="0"/>
              <a:t>R: Si </a:t>
            </a:r>
            <a:r>
              <a:rPr lang="en-US" sz="1900" dirty="0" err="1"/>
              <a:t>definitivamente</a:t>
            </a:r>
            <a:r>
              <a:rPr lang="en-US" sz="1900" dirty="0"/>
              <a:t> se </a:t>
            </a:r>
            <a:r>
              <a:rPr lang="en-US" sz="1900" dirty="0" err="1"/>
              <a:t>puede</a:t>
            </a:r>
            <a:r>
              <a:rPr lang="en-US" sz="1900" dirty="0"/>
              <a:t> </a:t>
            </a:r>
            <a:r>
              <a:rPr lang="en-US" sz="1900" dirty="0" err="1"/>
              <a:t>observar</a:t>
            </a:r>
            <a:r>
              <a:rPr lang="en-US" sz="1900" dirty="0"/>
              <a:t> que </a:t>
            </a:r>
            <a:r>
              <a:rPr lang="en-US" sz="1900" dirty="0" err="1"/>
              <a:t>el</a:t>
            </a:r>
            <a:r>
              <a:rPr lang="en-US" sz="1900" dirty="0"/>
              <a:t> </a:t>
            </a:r>
            <a:r>
              <a:rPr lang="en-US" sz="1900" dirty="0" err="1"/>
              <a:t>trabajo</a:t>
            </a:r>
            <a:r>
              <a:rPr lang="en-US" sz="1900" dirty="0"/>
              <a:t> </a:t>
            </a:r>
            <a:r>
              <a:rPr lang="en-US" sz="1900" dirty="0" err="1"/>
              <a:t>en</a:t>
            </a:r>
            <a:r>
              <a:rPr lang="en-US" sz="1900" dirty="0"/>
              <a:t> un </a:t>
            </a:r>
            <a:r>
              <a:rPr lang="en-US" sz="1900" dirty="0" err="1"/>
              <a:t>entorno</a:t>
            </a:r>
            <a:r>
              <a:rPr lang="en-US" sz="1900" dirty="0"/>
              <a:t> </a:t>
            </a:r>
            <a:r>
              <a:rPr lang="en-US" sz="1900" dirty="0" err="1"/>
              <a:t>coporativo</a:t>
            </a:r>
            <a:r>
              <a:rPr lang="en-US" sz="1900" dirty="0"/>
              <a:t> </a:t>
            </a:r>
            <a:r>
              <a:rPr lang="en-US" sz="1900" dirty="0" err="1"/>
              <a:t>rpivado</a:t>
            </a:r>
            <a:r>
              <a:rPr lang="en-US" sz="1900" dirty="0"/>
              <a:t> </a:t>
            </a:r>
            <a:r>
              <a:rPr lang="en-US" sz="1900" dirty="0" err="1"/>
              <a:t>aumenta</a:t>
            </a:r>
            <a:r>
              <a:rPr lang="en-US" sz="1900" dirty="0"/>
              <a:t> la </a:t>
            </a:r>
            <a:r>
              <a:rPr lang="en-US" sz="1900" dirty="0" err="1"/>
              <a:t>probablidad</a:t>
            </a:r>
            <a:r>
              <a:rPr lang="en-US" sz="1900" dirty="0"/>
              <a:t> de </a:t>
            </a:r>
            <a:r>
              <a:rPr lang="en-US" sz="1900" dirty="0" err="1"/>
              <a:t>tener</a:t>
            </a:r>
            <a:r>
              <a:rPr lang="en-US" sz="1900" dirty="0"/>
              <a:t> un </a:t>
            </a:r>
            <a:r>
              <a:rPr lang="en-US" sz="1900" dirty="0" err="1"/>
              <a:t>accidente</a:t>
            </a:r>
            <a:r>
              <a:rPr lang="en-US" sz="1900" dirty="0"/>
              <a:t> cerebrovascular. </a:t>
            </a:r>
          </a:p>
        </p:txBody>
      </p:sp>
    </p:spTree>
    <p:extLst>
      <p:ext uri="{BB962C8B-B14F-4D97-AF65-F5344CB8AC3E}">
        <p14:creationId xmlns:p14="http://schemas.microsoft.com/office/powerpoint/2010/main" val="2324252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6250" y="640823"/>
            <a:ext cx="2563994" cy="5583148"/>
          </a:xfrm>
        </p:spPr>
        <p:txBody>
          <a:bodyPr anchor="ctr">
            <a:normAutofit/>
          </a:bodyPr>
          <a:lstStyle/>
          <a:p>
            <a:r>
              <a:rPr lang="en-US" sz="3300"/>
              <a:t>Preguntas de Investigación</a:t>
            </a:r>
          </a:p>
        </p:txBody>
      </p:sp>
      <p:sp>
        <p:nvSpPr>
          <p:cNvPr id="18"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 name="connsiteX0" fmla="*/ 0 w 5410200"/>
              <a:gd name="connsiteY0" fmla="*/ 0 h 13716"/>
              <a:gd name="connsiteX1" fmla="*/ 622173 w 5410200"/>
              <a:gd name="connsiteY1" fmla="*/ 0 h 13716"/>
              <a:gd name="connsiteX2" fmla="*/ 1136142 w 5410200"/>
              <a:gd name="connsiteY2" fmla="*/ 0 h 13716"/>
              <a:gd name="connsiteX3" fmla="*/ 1920621 w 5410200"/>
              <a:gd name="connsiteY3" fmla="*/ 0 h 13716"/>
              <a:gd name="connsiteX4" fmla="*/ 2542794 w 5410200"/>
              <a:gd name="connsiteY4" fmla="*/ 0 h 13716"/>
              <a:gd name="connsiteX5" fmla="*/ 3164967 w 5410200"/>
              <a:gd name="connsiteY5" fmla="*/ 0 h 13716"/>
              <a:gd name="connsiteX6" fmla="*/ 3949446 w 5410200"/>
              <a:gd name="connsiteY6" fmla="*/ 0 h 13716"/>
              <a:gd name="connsiteX7" fmla="*/ 4517517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165854 w 5410200"/>
              <a:gd name="connsiteY11" fmla="*/ 13716 h 13716"/>
              <a:gd name="connsiteX12" fmla="*/ 3543681 w 5410200"/>
              <a:gd name="connsiteY12" fmla="*/ 13716 h 13716"/>
              <a:gd name="connsiteX13" fmla="*/ 2759202 w 5410200"/>
              <a:gd name="connsiteY13" fmla="*/ 13716 h 13716"/>
              <a:gd name="connsiteX14" fmla="*/ 1974723 w 5410200"/>
              <a:gd name="connsiteY14" fmla="*/ 13716 h 13716"/>
              <a:gd name="connsiteX15" fmla="*/ 1406652 w 5410200"/>
              <a:gd name="connsiteY15" fmla="*/ 13716 h 13716"/>
              <a:gd name="connsiteX16" fmla="*/ 730377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76940" y="8795"/>
                  <a:pt x="295530" y="-3818"/>
                  <a:pt x="568071" y="0"/>
                </a:cubicBezTo>
                <a:cubicBezTo>
                  <a:pt x="821049" y="-7814"/>
                  <a:pt x="977778" y="-9274"/>
                  <a:pt x="1298448" y="0"/>
                </a:cubicBezTo>
                <a:cubicBezTo>
                  <a:pt x="1590381" y="13044"/>
                  <a:pt x="1630605" y="-28"/>
                  <a:pt x="1920621" y="0"/>
                </a:cubicBezTo>
                <a:cubicBezTo>
                  <a:pt x="2206035" y="10386"/>
                  <a:pt x="2357755" y="-28028"/>
                  <a:pt x="2488692" y="0"/>
                </a:cubicBezTo>
                <a:cubicBezTo>
                  <a:pt x="2633521" y="25625"/>
                  <a:pt x="3022777" y="-45440"/>
                  <a:pt x="3219069" y="0"/>
                </a:cubicBezTo>
                <a:cubicBezTo>
                  <a:pt x="3460337" y="63290"/>
                  <a:pt x="3645640" y="26494"/>
                  <a:pt x="3895344" y="0"/>
                </a:cubicBezTo>
                <a:cubicBezTo>
                  <a:pt x="4126339" y="-535"/>
                  <a:pt x="4382665" y="-55222"/>
                  <a:pt x="4571619" y="0"/>
                </a:cubicBezTo>
                <a:cubicBezTo>
                  <a:pt x="4776405" y="-816"/>
                  <a:pt x="5201098" y="-43036"/>
                  <a:pt x="5410200" y="0"/>
                </a:cubicBezTo>
                <a:cubicBezTo>
                  <a:pt x="5409052" y="2649"/>
                  <a:pt x="5410186" y="9063"/>
                  <a:pt x="5410200" y="13716"/>
                </a:cubicBezTo>
                <a:cubicBezTo>
                  <a:pt x="5133704" y="5182"/>
                  <a:pt x="5123444" y="31477"/>
                  <a:pt x="4842129" y="13716"/>
                </a:cubicBezTo>
                <a:cubicBezTo>
                  <a:pt x="4568650" y="-219"/>
                  <a:pt x="4447390" y="8221"/>
                  <a:pt x="4328160" y="13716"/>
                </a:cubicBezTo>
                <a:cubicBezTo>
                  <a:pt x="4227436" y="28078"/>
                  <a:pt x="3754725" y="-2253"/>
                  <a:pt x="3597783" y="13716"/>
                </a:cubicBezTo>
                <a:cubicBezTo>
                  <a:pt x="3459353" y="10223"/>
                  <a:pt x="3317740" y="47315"/>
                  <a:pt x="3029712" y="13716"/>
                </a:cubicBezTo>
                <a:cubicBezTo>
                  <a:pt x="2766446" y="5245"/>
                  <a:pt x="2645518" y="35922"/>
                  <a:pt x="2299335" y="13716"/>
                </a:cubicBezTo>
                <a:cubicBezTo>
                  <a:pt x="1977844" y="23735"/>
                  <a:pt x="1781583" y="-1801"/>
                  <a:pt x="1514856" y="13716"/>
                </a:cubicBezTo>
                <a:cubicBezTo>
                  <a:pt x="1212648" y="18781"/>
                  <a:pt x="1087880" y="-4407"/>
                  <a:pt x="892683" y="13716"/>
                </a:cubicBezTo>
                <a:cubicBezTo>
                  <a:pt x="745769" y="11772"/>
                  <a:pt x="183254" y="-32062"/>
                  <a:pt x="0" y="13716"/>
                </a:cubicBezTo>
                <a:cubicBezTo>
                  <a:pt x="-907" y="9799"/>
                  <a:pt x="-75" y="7151"/>
                  <a:pt x="0" y="0"/>
                </a:cubicBezTo>
                <a:close/>
              </a:path>
              <a:path w="5410200" h="13716" stroke="0" extrusionOk="0">
                <a:moveTo>
                  <a:pt x="0" y="0"/>
                </a:moveTo>
                <a:cubicBezTo>
                  <a:pt x="269468" y="-22806"/>
                  <a:pt x="392563" y="4840"/>
                  <a:pt x="622173" y="0"/>
                </a:cubicBezTo>
                <a:cubicBezTo>
                  <a:pt x="884216" y="-2196"/>
                  <a:pt x="1034637" y="7784"/>
                  <a:pt x="1136142" y="0"/>
                </a:cubicBezTo>
                <a:cubicBezTo>
                  <a:pt x="1204956" y="5920"/>
                  <a:pt x="1559779" y="-61408"/>
                  <a:pt x="1920621" y="0"/>
                </a:cubicBezTo>
                <a:cubicBezTo>
                  <a:pt x="2280250" y="-18581"/>
                  <a:pt x="2372470" y="4128"/>
                  <a:pt x="2542794" y="0"/>
                </a:cubicBezTo>
                <a:cubicBezTo>
                  <a:pt x="2688150" y="-17189"/>
                  <a:pt x="2885478" y="-51412"/>
                  <a:pt x="3164967" y="0"/>
                </a:cubicBezTo>
                <a:cubicBezTo>
                  <a:pt x="3470933" y="16143"/>
                  <a:pt x="3588003" y="-4313"/>
                  <a:pt x="3949446" y="0"/>
                </a:cubicBezTo>
                <a:cubicBezTo>
                  <a:pt x="4331172" y="1470"/>
                  <a:pt x="4289286" y="5331"/>
                  <a:pt x="4517517" y="0"/>
                </a:cubicBezTo>
                <a:cubicBezTo>
                  <a:pt x="4736577" y="41911"/>
                  <a:pt x="5141868" y="443"/>
                  <a:pt x="5410200" y="0"/>
                </a:cubicBezTo>
                <a:cubicBezTo>
                  <a:pt x="5410845" y="2936"/>
                  <a:pt x="5409877" y="9829"/>
                  <a:pt x="5410200" y="13716"/>
                </a:cubicBezTo>
                <a:cubicBezTo>
                  <a:pt x="5130880" y="48304"/>
                  <a:pt x="5008082" y="-27188"/>
                  <a:pt x="4842129" y="13716"/>
                </a:cubicBezTo>
                <a:cubicBezTo>
                  <a:pt x="4629232" y="38478"/>
                  <a:pt x="4430159" y="43872"/>
                  <a:pt x="4165854" y="13716"/>
                </a:cubicBezTo>
                <a:cubicBezTo>
                  <a:pt x="3880517" y="17026"/>
                  <a:pt x="3820863" y="-12209"/>
                  <a:pt x="3543681" y="13716"/>
                </a:cubicBezTo>
                <a:cubicBezTo>
                  <a:pt x="3267577" y="39687"/>
                  <a:pt x="3047131" y="-8774"/>
                  <a:pt x="2759202" y="13716"/>
                </a:cubicBezTo>
                <a:cubicBezTo>
                  <a:pt x="2418778" y="17929"/>
                  <a:pt x="2206820" y="-35095"/>
                  <a:pt x="1974723" y="13716"/>
                </a:cubicBezTo>
                <a:cubicBezTo>
                  <a:pt x="1740429" y="35710"/>
                  <a:pt x="1599301" y="34493"/>
                  <a:pt x="1406652" y="13716"/>
                </a:cubicBezTo>
                <a:cubicBezTo>
                  <a:pt x="1196601" y="3966"/>
                  <a:pt x="938578" y="38717"/>
                  <a:pt x="730377" y="13716"/>
                </a:cubicBezTo>
                <a:cubicBezTo>
                  <a:pt x="524173" y="26651"/>
                  <a:pt x="336004" y="-17469"/>
                  <a:pt x="0" y="13716"/>
                </a:cubicBezTo>
                <a:cubicBezTo>
                  <a:pt x="-377" y="9245"/>
                  <a:pt x="1157" y="3819"/>
                  <a:pt x="0" y="0"/>
                </a:cubicBezTo>
                <a:close/>
              </a:path>
              <a:path w="5410200" h="13716" fill="none" stroke="0" extrusionOk="0">
                <a:moveTo>
                  <a:pt x="0" y="0"/>
                </a:moveTo>
                <a:cubicBezTo>
                  <a:pt x="148438" y="-27720"/>
                  <a:pt x="315263" y="-14841"/>
                  <a:pt x="568071" y="0"/>
                </a:cubicBezTo>
                <a:cubicBezTo>
                  <a:pt x="840209" y="21288"/>
                  <a:pt x="982180" y="-6281"/>
                  <a:pt x="1298448" y="0"/>
                </a:cubicBezTo>
                <a:cubicBezTo>
                  <a:pt x="1577021" y="13763"/>
                  <a:pt x="1630910" y="1060"/>
                  <a:pt x="1920621" y="0"/>
                </a:cubicBezTo>
                <a:cubicBezTo>
                  <a:pt x="2200928" y="-1340"/>
                  <a:pt x="2382869" y="-10369"/>
                  <a:pt x="2488692" y="0"/>
                </a:cubicBezTo>
                <a:cubicBezTo>
                  <a:pt x="2620356" y="20061"/>
                  <a:pt x="3042766" y="-74691"/>
                  <a:pt x="3219069" y="0"/>
                </a:cubicBezTo>
                <a:cubicBezTo>
                  <a:pt x="3395755" y="31704"/>
                  <a:pt x="3646717" y="33546"/>
                  <a:pt x="3895344" y="0"/>
                </a:cubicBezTo>
                <a:cubicBezTo>
                  <a:pt x="4131847" y="-43416"/>
                  <a:pt x="4371681" y="11418"/>
                  <a:pt x="4571619" y="0"/>
                </a:cubicBezTo>
                <a:cubicBezTo>
                  <a:pt x="4799447" y="47677"/>
                  <a:pt x="5212547" y="1562"/>
                  <a:pt x="5410200" y="0"/>
                </a:cubicBezTo>
                <a:cubicBezTo>
                  <a:pt x="5408905" y="2744"/>
                  <a:pt x="5410401" y="9950"/>
                  <a:pt x="5410200" y="13716"/>
                </a:cubicBezTo>
                <a:cubicBezTo>
                  <a:pt x="5139576" y="2947"/>
                  <a:pt x="5122299" y="33775"/>
                  <a:pt x="4842129" y="13716"/>
                </a:cubicBezTo>
                <a:cubicBezTo>
                  <a:pt x="4566356" y="6655"/>
                  <a:pt x="4456854" y="15426"/>
                  <a:pt x="4328160" y="13716"/>
                </a:cubicBezTo>
                <a:cubicBezTo>
                  <a:pt x="4234703" y="-822"/>
                  <a:pt x="3768176" y="-16062"/>
                  <a:pt x="3597783" y="13716"/>
                </a:cubicBezTo>
                <a:cubicBezTo>
                  <a:pt x="3430303" y="10148"/>
                  <a:pt x="3287506" y="20215"/>
                  <a:pt x="3029712" y="13716"/>
                </a:cubicBezTo>
                <a:cubicBezTo>
                  <a:pt x="2742636" y="-2421"/>
                  <a:pt x="2637847" y="18109"/>
                  <a:pt x="2299335" y="13716"/>
                </a:cubicBezTo>
                <a:cubicBezTo>
                  <a:pt x="1959433" y="-7861"/>
                  <a:pt x="1779456" y="37101"/>
                  <a:pt x="1514856" y="13716"/>
                </a:cubicBezTo>
                <a:cubicBezTo>
                  <a:pt x="1212431" y="31797"/>
                  <a:pt x="1086601" y="7282"/>
                  <a:pt x="892683" y="13716"/>
                </a:cubicBezTo>
                <a:cubicBezTo>
                  <a:pt x="721500" y="45800"/>
                  <a:pt x="194249" y="-29802"/>
                  <a:pt x="0" y="13716"/>
                </a:cubicBezTo>
                <a:cubicBezTo>
                  <a:pt x="-508" y="9800"/>
                  <a:pt x="-280" y="682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Content Placeholder 2">
            <a:extLst>
              <a:ext uri="{FF2B5EF4-FFF2-40B4-BE49-F238E27FC236}">
                <a16:creationId xmlns:a16="http://schemas.microsoft.com/office/drawing/2014/main" id="{212E3BFF-3A0C-1AC5-0AE2-A876DE2C9BD9}"/>
              </a:ext>
            </a:extLst>
          </p:cNvPr>
          <p:cNvGraphicFramePr>
            <a:graphicFrameLocks noGrp="1"/>
          </p:cNvGraphicFramePr>
          <p:nvPr>
            <p:ph idx="1"/>
            <p:extLst>
              <p:ext uri="{D42A27DB-BD31-4B8C-83A1-F6EECF244321}">
                <p14:modId xmlns:p14="http://schemas.microsoft.com/office/powerpoint/2010/main" val="1398611758"/>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 fmla="*/ 0 w 8140446"/>
              <a:gd name="connsiteY0" fmla="*/ 0 h 18288"/>
              <a:gd name="connsiteX1" fmla="*/ 596966 w 8140446"/>
              <a:gd name="connsiteY1" fmla="*/ 0 h 18288"/>
              <a:gd name="connsiteX2" fmla="*/ 1031123 w 8140446"/>
              <a:gd name="connsiteY2" fmla="*/ 0 h 18288"/>
              <a:gd name="connsiteX3" fmla="*/ 1872303 w 8140446"/>
              <a:gd name="connsiteY3" fmla="*/ 0 h 18288"/>
              <a:gd name="connsiteX4" fmla="*/ 2469269 w 8140446"/>
              <a:gd name="connsiteY4" fmla="*/ 0 h 18288"/>
              <a:gd name="connsiteX5" fmla="*/ 3066235 w 8140446"/>
              <a:gd name="connsiteY5" fmla="*/ 0 h 18288"/>
              <a:gd name="connsiteX6" fmla="*/ 3907414 w 8140446"/>
              <a:gd name="connsiteY6" fmla="*/ 0 h 18288"/>
              <a:gd name="connsiteX7" fmla="*/ 4422976 w 8140446"/>
              <a:gd name="connsiteY7" fmla="*/ 0 h 18288"/>
              <a:gd name="connsiteX8" fmla="*/ 5264155 w 8140446"/>
              <a:gd name="connsiteY8" fmla="*/ 0 h 18288"/>
              <a:gd name="connsiteX9" fmla="*/ 6105335 w 8140446"/>
              <a:gd name="connsiteY9" fmla="*/ 0 h 18288"/>
              <a:gd name="connsiteX10" fmla="*/ 6783705 w 8140446"/>
              <a:gd name="connsiteY10" fmla="*/ 0 h 18288"/>
              <a:gd name="connsiteX11" fmla="*/ 8140446 w 8140446"/>
              <a:gd name="connsiteY11" fmla="*/ 0 h 18288"/>
              <a:gd name="connsiteX12" fmla="*/ 8140446 w 8140446"/>
              <a:gd name="connsiteY12" fmla="*/ 18288 h 18288"/>
              <a:gd name="connsiteX13" fmla="*/ 7706289 w 8140446"/>
              <a:gd name="connsiteY13" fmla="*/ 18288 h 18288"/>
              <a:gd name="connsiteX14" fmla="*/ 6865109 w 8140446"/>
              <a:gd name="connsiteY14" fmla="*/ 18288 h 18288"/>
              <a:gd name="connsiteX15" fmla="*/ 6349548 w 8140446"/>
              <a:gd name="connsiteY15" fmla="*/ 18288 h 18288"/>
              <a:gd name="connsiteX16" fmla="*/ 5671177 w 8140446"/>
              <a:gd name="connsiteY16" fmla="*/ 18288 h 18288"/>
              <a:gd name="connsiteX17" fmla="*/ 4829998 w 8140446"/>
              <a:gd name="connsiteY17" fmla="*/ 18288 h 18288"/>
              <a:gd name="connsiteX18" fmla="*/ 4151627 w 8140446"/>
              <a:gd name="connsiteY18" fmla="*/ 18288 h 18288"/>
              <a:gd name="connsiteX19" fmla="*/ 3717470 w 8140446"/>
              <a:gd name="connsiteY19" fmla="*/ 18288 h 18288"/>
              <a:gd name="connsiteX20" fmla="*/ 3201909 w 8140446"/>
              <a:gd name="connsiteY20" fmla="*/ 18288 h 18288"/>
              <a:gd name="connsiteX21" fmla="*/ 2360729 w 8140446"/>
              <a:gd name="connsiteY21" fmla="*/ 18288 h 18288"/>
              <a:gd name="connsiteX22" fmla="*/ 1682359 w 8140446"/>
              <a:gd name="connsiteY22" fmla="*/ 18288 h 18288"/>
              <a:gd name="connsiteX23" fmla="*/ 1166797 w 8140446"/>
              <a:gd name="connsiteY23" fmla="*/ 18288 h 18288"/>
              <a:gd name="connsiteX24" fmla="*/ 0 w 8140446"/>
              <a:gd name="connsiteY24" fmla="*/ 18288 h 18288"/>
              <a:gd name="connsiteX25" fmla="*/ 0 w 8140446"/>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AE6D105-2EBC-D420-7839-8963EF04F6C9}"/>
              </a:ext>
            </a:extLst>
          </p:cNvPr>
          <p:cNvSpPr>
            <a:spLocks noGrp="1"/>
          </p:cNvSpPr>
          <p:nvPr>
            <p:ph idx="1"/>
          </p:nvPr>
        </p:nvSpPr>
        <p:spPr>
          <a:xfrm>
            <a:off x="628650" y="1929384"/>
            <a:ext cx="7886700" cy="4251960"/>
          </a:xfrm>
        </p:spPr>
        <p:txBody>
          <a:bodyPr>
            <a:normAutofit/>
          </a:bodyPr>
          <a:lstStyle/>
          <a:p>
            <a:pPr marL="0" marR="0" lvl="0" indent="0" defTabSz="914400" eaLnBrk="1" fontAlgn="auto" latinLnBrk="0" hangingPunct="1">
              <a:spcBef>
                <a:spcPts val="0"/>
              </a:spcBef>
              <a:spcAft>
                <a:spcPts val="600"/>
              </a:spcAft>
              <a:buClrTx/>
              <a:buSzTx/>
              <a:buFontTx/>
              <a:buNone/>
              <a:tabLst/>
              <a:defRPr/>
            </a:pPr>
            <a:r>
              <a:rPr kumimoji="0" lang="en-US" sz="1900" b="0" i="0" u="none" strike="noStrike" kern="0" cap="none" spc="0" normalizeH="0" baseline="0" noProof="0" dirty="0">
                <a:ln>
                  <a:noFill/>
                </a:ln>
                <a:effectLst/>
                <a:uLnTx/>
                <a:uFillTx/>
              </a:rPr>
              <a:t>5. ¿</a:t>
            </a:r>
            <a:r>
              <a:rPr kumimoji="0" lang="en-US" sz="1900" b="0" i="0" u="none" strike="noStrike" kern="0" cap="none" spc="0" normalizeH="0" baseline="0" noProof="0" dirty="0" err="1">
                <a:ln>
                  <a:noFill/>
                </a:ln>
                <a:effectLst/>
                <a:uLnTx/>
                <a:uFillTx/>
              </a:rPr>
              <a:t>Haberse</a:t>
            </a:r>
            <a:r>
              <a:rPr kumimoji="0" lang="en-US" sz="1900" b="0" i="0" u="none" strike="noStrike" kern="0" cap="none" spc="0" normalizeH="0" baseline="0" noProof="0" dirty="0">
                <a:ln>
                  <a:noFill/>
                </a:ln>
                <a:effectLst/>
                <a:uLnTx/>
                <a:uFillTx/>
              </a:rPr>
              <a:t> </a:t>
            </a:r>
            <a:r>
              <a:rPr kumimoji="0" lang="en-US" sz="1900" b="0" i="0" u="none" strike="noStrike" kern="0" cap="none" spc="0" normalizeH="0" baseline="0" noProof="0" dirty="0" err="1">
                <a:ln>
                  <a:noFill/>
                </a:ln>
                <a:effectLst/>
                <a:uLnTx/>
                <a:uFillTx/>
              </a:rPr>
              <a:t>casado</a:t>
            </a:r>
            <a:r>
              <a:rPr kumimoji="0" lang="en-US" sz="1900" b="0" i="0" u="none" strike="noStrike" kern="0" cap="none" spc="0" normalizeH="0" baseline="0" noProof="0" dirty="0">
                <a:ln>
                  <a:noFill/>
                </a:ln>
                <a:effectLst/>
                <a:uLnTx/>
                <a:uFillTx/>
              </a:rPr>
              <a:t> </a:t>
            </a:r>
            <a:r>
              <a:rPr kumimoji="0" lang="en-US" sz="1900" b="0" i="0" u="none" strike="noStrike" kern="0" cap="none" spc="0" normalizeH="0" baseline="0" noProof="0" dirty="0" err="1">
                <a:ln>
                  <a:noFill/>
                </a:ln>
                <a:effectLst/>
                <a:uLnTx/>
                <a:uFillTx/>
              </a:rPr>
              <a:t>alguna</a:t>
            </a:r>
            <a:r>
              <a:rPr kumimoji="0" lang="en-US" sz="1900" b="0" i="0" u="none" strike="noStrike" kern="0" cap="none" spc="0" normalizeH="0" baseline="0" noProof="0" dirty="0">
                <a:ln>
                  <a:noFill/>
                </a:ln>
                <a:effectLst/>
                <a:uLnTx/>
                <a:uFillTx/>
              </a:rPr>
              <a:t> </a:t>
            </a:r>
            <a:r>
              <a:rPr kumimoji="0" lang="en-US" sz="1900" b="0" i="0" u="none" strike="noStrike" kern="0" cap="none" spc="0" normalizeH="0" baseline="0" noProof="0" dirty="0" err="1">
                <a:ln>
                  <a:noFill/>
                </a:ln>
                <a:effectLst/>
                <a:uLnTx/>
                <a:uFillTx/>
              </a:rPr>
              <a:t>vez</a:t>
            </a:r>
            <a:r>
              <a:rPr kumimoji="0" lang="en-US" sz="1900" b="0" i="0" u="none" strike="noStrike" kern="0" cap="none" spc="0" normalizeH="0" baseline="0" noProof="0" dirty="0">
                <a:ln>
                  <a:noFill/>
                </a:ln>
                <a:effectLst/>
                <a:uLnTx/>
                <a:uFillTx/>
              </a:rPr>
              <a:t> </a:t>
            </a:r>
            <a:r>
              <a:rPr kumimoji="0" lang="en-US" sz="1900" b="0" i="0" u="none" strike="noStrike" kern="0" cap="none" spc="0" normalizeH="0" baseline="0" noProof="0" dirty="0" err="1">
                <a:ln>
                  <a:noFill/>
                </a:ln>
                <a:effectLst/>
                <a:uLnTx/>
                <a:uFillTx/>
              </a:rPr>
              <a:t>influye</a:t>
            </a:r>
            <a:r>
              <a:rPr kumimoji="0" lang="en-US" sz="1900" b="0" i="0" u="none" strike="noStrike" kern="0" cap="none" spc="0" normalizeH="0" baseline="0" noProof="0" dirty="0">
                <a:ln>
                  <a:noFill/>
                </a:ln>
                <a:effectLst/>
                <a:uLnTx/>
                <a:uFillTx/>
              </a:rPr>
              <a:t> </a:t>
            </a:r>
            <a:r>
              <a:rPr kumimoji="0" lang="en-US" sz="1900" b="0" i="0" u="none" strike="noStrike" kern="0" cap="none" spc="0" normalizeH="0" baseline="0" noProof="0" dirty="0" err="1">
                <a:ln>
                  <a:noFill/>
                </a:ln>
                <a:effectLst/>
                <a:uLnTx/>
                <a:uFillTx/>
              </a:rPr>
              <a:t>en</a:t>
            </a:r>
            <a:r>
              <a:rPr kumimoji="0" lang="en-US" sz="1900" b="0" i="0" u="none" strike="noStrike" kern="0" cap="none" spc="0" normalizeH="0" baseline="0" noProof="0" dirty="0">
                <a:ln>
                  <a:noFill/>
                </a:ln>
                <a:effectLst/>
                <a:uLnTx/>
                <a:uFillTx/>
              </a:rPr>
              <a:t> </a:t>
            </a:r>
            <a:r>
              <a:rPr kumimoji="0" lang="en-US" sz="1900" b="0" i="0" u="none" strike="noStrike" kern="0" cap="none" spc="0" normalizeH="0" baseline="0" noProof="0" dirty="0" err="1">
                <a:ln>
                  <a:noFill/>
                </a:ln>
                <a:effectLst/>
                <a:uLnTx/>
                <a:uFillTx/>
              </a:rPr>
              <a:t>tener</a:t>
            </a:r>
            <a:r>
              <a:rPr kumimoji="0" lang="en-US" sz="1900" b="0" i="0" u="none" strike="noStrike" kern="0" cap="none" spc="0" normalizeH="0" baseline="0" noProof="0" dirty="0">
                <a:ln>
                  <a:noFill/>
                </a:ln>
                <a:effectLst/>
                <a:uLnTx/>
                <a:uFillTx/>
              </a:rPr>
              <a:t> un </a:t>
            </a:r>
            <a:r>
              <a:rPr kumimoji="0" lang="en-US" sz="1900" b="0" i="0" u="none" strike="noStrike" kern="0" cap="none" spc="0" normalizeH="0" baseline="0" noProof="0" dirty="0" err="1">
                <a:ln>
                  <a:noFill/>
                </a:ln>
                <a:effectLst/>
                <a:uLnTx/>
                <a:uFillTx/>
              </a:rPr>
              <a:t>accidente</a:t>
            </a:r>
            <a:r>
              <a:rPr kumimoji="0" lang="en-US" sz="1900" b="0" i="0" u="none" strike="noStrike" kern="0" cap="none" spc="0" normalizeH="0" baseline="0" noProof="0" dirty="0">
                <a:ln>
                  <a:noFill/>
                </a:ln>
                <a:effectLst/>
                <a:uLnTx/>
                <a:uFillTx/>
              </a:rPr>
              <a:t> cerebrovascular?</a:t>
            </a:r>
          </a:p>
          <a:p>
            <a:pPr marL="0" marR="0" lvl="0" indent="0" defTabSz="914400" eaLnBrk="1" fontAlgn="auto" latinLnBrk="0" hangingPunct="1">
              <a:spcBef>
                <a:spcPts val="0"/>
              </a:spcBef>
              <a:spcAft>
                <a:spcPts val="600"/>
              </a:spcAft>
              <a:buClrTx/>
              <a:buSzTx/>
              <a:buFontTx/>
              <a:buNone/>
              <a:tabLst/>
              <a:defRPr/>
            </a:pPr>
            <a:endParaRPr lang="en-US" sz="1900" kern="0" dirty="0"/>
          </a:p>
          <a:p>
            <a:pPr marL="0" marR="0" lvl="0" indent="0" defTabSz="914400" eaLnBrk="1" fontAlgn="auto" latinLnBrk="0" hangingPunct="1">
              <a:spcBef>
                <a:spcPts val="0"/>
              </a:spcBef>
              <a:spcAft>
                <a:spcPts val="600"/>
              </a:spcAft>
              <a:buClrTx/>
              <a:buSzTx/>
              <a:buFontTx/>
              <a:buNone/>
              <a:tabLst/>
              <a:defRPr/>
            </a:pPr>
            <a:br>
              <a:rPr lang="en-US" sz="1900" dirty="0"/>
            </a:br>
            <a:r>
              <a:rPr lang="en-US" sz="1900" dirty="0"/>
              <a:t>R: Si se </a:t>
            </a:r>
            <a:r>
              <a:rPr lang="en-US" sz="1900" dirty="0" err="1"/>
              <a:t>puede</a:t>
            </a:r>
            <a:r>
              <a:rPr lang="en-US" sz="1900" dirty="0"/>
              <a:t> observer que </a:t>
            </a:r>
            <a:r>
              <a:rPr lang="en-US" sz="1900" dirty="0" err="1"/>
              <a:t>incrementa</a:t>
            </a:r>
            <a:r>
              <a:rPr lang="en-US" sz="1900" dirty="0"/>
              <a:t> las </a:t>
            </a:r>
            <a:r>
              <a:rPr lang="en-US" sz="1900" dirty="0" err="1"/>
              <a:t>probabilidades</a:t>
            </a:r>
            <a:r>
              <a:rPr lang="en-US" sz="1900" dirty="0"/>
              <a:t> </a:t>
            </a:r>
            <a:r>
              <a:rPr lang="en-US" sz="1900" dirty="0" err="1"/>
              <a:t>habserse</a:t>
            </a:r>
            <a:r>
              <a:rPr lang="en-US" sz="1900" dirty="0"/>
              <a:t> Casado, </a:t>
            </a:r>
            <a:r>
              <a:rPr lang="en-US" sz="1900" dirty="0" err="1"/>
              <a:t>aunque</a:t>
            </a:r>
            <a:r>
              <a:rPr lang="en-US" sz="1900" dirty="0"/>
              <a:t> no se </a:t>
            </a:r>
            <a:r>
              <a:rPr lang="en-US" sz="1900" dirty="0" err="1"/>
              <a:t>puede</a:t>
            </a:r>
            <a:r>
              <a:rPr lang="en-US" sz="1900" dirty="0"/>
              <a:t> inferior mas </a:t>
            </a:r>
            <a:r>
              <a:rPr lang="en-US" sz="1900" dirty="0" err="1"/>
              <a:t>proque</a:t>
            </a:r>
            <a:r>
              <a:rPr lang="en-US" sz="1900" dirty="0"/>
              <a:t> no se sabe </a:t>
            </a:r>
            <a:r>
              <a:rPr lang="en-US" sz="1900" dirty="0" err="1"/>
              <a:t>si</a:t>
            </a:r>
            <a:r>
              <a:rPr lang="en-US" sz="1900" dirty="0"/>
              <a:t> </a:t>
            </a:r>
            <a:r>
              <a:rPr lang="en-US" sz="1900" dirty="0" err="1"/>
              <a:t>ya</a:t>
            </a:r>
            <a:r>
              <a:rPr lang="en-US" sz="1900" dirty="0"/>
              <a:t> no </a:t>
            </a:r>
            <a:r>
              <a:rPr lang="en-US" sz="1900" dirty="0" err="1"/>
              <a:t>esta</a:t>
            </a:r>
            <a:r>
              <a:rPr lang="en-US" sz="1900" dirty="0"/>
              <a:t> Casado </a:t>
            </a:r>
            <a:r>
              <a:rPr lang="en-US" sz="1900" dirty="0" err="1"/>
              <a:t>ni</a:t>
            </a:r>
            <a:r>
              <a:rPr lang="en-US" sz="1900" dirty="0"/>
              <a:t> </a:t>
            </a:r>
            <a:r>
              <a:rPr lang="en-US" sz="1900" dirty="0" err="1"/>
              <a:t>los</a:t>
            </a:r>
            <a:r>
              <a:rPr lang="en-US" sz="1900" dirty="0"/>
              <a:t> </a:t>
            </a:r>
            <a:r>
              <a:rPr lang="en-US" sz="1900" dirty="0" err="1"/>
              <a:t>motivos</a:t>
            </a:r>
            <a:r>
              <a:rPr lang="en-US" sz="1900" dirty="0"/>
              <a:t> de </a:t>
            </a:r>
            <a:r>
              <a:rPr lang="en-US" sz="1900" dirty="0" err="1"/>
              <a:t>esta</a:t>
            </a:r>
            <a:r>
              <a:rPr lang="en-US" sz="1900" dirty="0"/>
              <a:t> </a:t>
            </a:r>
            <a:r>
              <a:rPr lang="en-US" sz="1900" dirty="0" err="1"/>
              <a:t>separacin</a:t>
            </a:r>
            <a:r>
              <a:rPr lang="en-US" sz="1900" dirty="0"/>
              <a:t>, </a:t>
            </a:r>
            <a:r>
              <a:rPr lang="en-US" sz="1900" dirty="0" err="1"/>
              <a:t>ni</a:t>
            </a:r>
            <a:r>
              <a:rPr lang="en-US" sz="1900" dirty="0"/>
              <a:t> </a:t>
            </a:r>
            <a:r>
              <a:rPr lang="en-US" sz="1900" dirty="0" err="1"/>
              <a:t>los</a:t>
            </a:r>
            <a:r>
              <a:rPr lang="en-US" sz="1900" dirty="0"/>
              <a:t> </a:t>
            </a:r>
            <a:r>
              <a:rPr lang="en-US" sz="1900" dirty="0" err="1"/>
              <a:t>años</a:t>
            </a:r>
            <a:r>
              <a:rPr lang="en-US" sz="1900" dirty="0"/>
              <a:t> de Casado </a:t>
            </a:r>
            <a:r>
              <a:rPr lang="en-US" sz="1900" dirty="0" err="1"/>
              <a:t>ni</a:t>
            </a:r>
            <a:r>
              <a:rPr lang="en-US" sz="1900" dirty="0"/>
              <a:t> </a:t>
            </a:r>
            <a:r>
              <a:rPr lang="en-US" sz="1900" dirty="0" err="1"/>
              <a:t>otros</a:t>
            </a:r>
            <a:r>
              <a:rPr lang="en-US" sz="1900" dirty="0"/>
              <a:t> </a:t>
            </a:r>
            <a:r>
              <a:rPr lang="en-US" sz="1900" dirty="0" err="1"/>
              <a:t>factores</a:t>
            </a:r>
            <a:r>
              <a:rPr lang="en-US" sz="1900" dirty="0"/>
              <a:t> que </a:t>
            </a:r>
            <a:r>
              <a:rPr lang="en-US" sz="1900" dirty="0" err="1"/>
              <a:t>podrian</a:t>
            </a:r>
            <a:r>
              <a:rPr lang="en-US" sz="1900" dirty="0"/>
              <a:t> ser </a:t>
            </a:r>
            <a:r>
              <a:rPr lang="en-US" sz="1900" dirty="0" err="1"/>
              <a:t>releavantes</a:t>
            </a:r>
            <a:r>
              <a:rPr lang="en-US" sz="1900" dirty="0"/>
              <a:t> y </a:t>
            </a:r>
            <a:r>
              <a:rPr lang="en-US" sz="1900" dirty="0" err="1"/>
              <a:t>entrariamos</a:t>
            </a:r>
            <a:r>
              <a:rPr lang="en-US" sz="1900" dirty="0"/>
              <a:t> </a:t>
            </a:r>
            <a:r>
              <a:rPr lang="en-US" sz="1900" dirty="0" err="1"/>
              <a:t>en</a:t>
            </a:r>
            <a:r>
              <a:rPr lang="en-US" sz="1900" dirty="0"/>
              <a:t> un </a:t>
            </a:r>
            <a:r>
              <a:rPr lang="en-US" sz="1900" dirty="0" err="1"/>
              <a:t>sesgo</a:t>
            </a:r>
            <a:r>
              <a:rPr lang="en-US" sz="1900" dirty="0"/>
              <a:t> de </a:t>
            </a:r>
            <a:r>
              <a:rPr lang="en-US" sz="1900" dirty="0" err="1"/>
              <a:t>informacion</a:t>
            </a:r>
            <a:r>
              <a:rPr lang="en-US" sz="1900" dirty="0"/>
              <a:t> </a:t>
            </a:r>
            <a:r>
              <a:rPr lang="en-US" sz="1900" dirty="0" err="1"/>
              <a:t>incompleta</a:t>
            </a:r>
            <a:endParaRPr lang="en-US" sz="1900" dirty="0"/>
          </a:p>
        </p:txBody>
      </p:sp>
    </p:spTree>
    <p:extLst>
      <p:ext uri="{BB962C8B-B14F-4D97-AF65-F5344CB8AC3E}">
        <p14:creationId xmlns:p14="http://schemas.microsoft.com/office/powerpoint/2010/main" val="19872743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022FB3-7387-BF57-9CD4-31E0FF92B03A}"/>
              </a:ext>
            </a:extLst>
          </p:cNvPr>
          <p:cNvSpPr>
            <a:spLocks noGrp="1"/>
          </p:cNvSpPr>
          <p:nvPr>
            <p:ph type="title"/>
          </p:nvPr>
        </p:nvSpPr>
        <p:spPr>
          <a:xfrm>
            <a:off x="628650" y="365125"/>
            <a:ext cx="7886700" cy="1325563"/>
          </a:xfrm>
        </p:spPr>
        <p:txBody>
          <a:bodyPr>
            <a:normAutofit/>
          </a:bodyPr>
          <a:lstStyle/>
          <a:p>
            <a:r>
              <a:rPr lang="en-MX" sz="4700"/>
              <a:t>Conclusiones del modelo ML</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 fmla="*/ 0 w 8140446"/>
              <a:gd name="connsiteY0" fmla="*/ 0 h 18288"/>
              <a:gd name="connsiteX1" fmla="*/ 596966 w 8140446"/>
              <a:gd name="connsiteY1" fmla="*/ 0 h 18288"/>
              <a:gd name="connsiteX2" fmla="*/ 1031123 w 8140446"/>
              <a:gd name="connsiteY2" fmla="*/ 0 h 18288"/>
              <a:gd name="connsiteX3" fmla="*/ 1872303 w 8140446"/>
              <a:gd name="connsiteY3" fmla="*/ 0 h 18288"/>
              <a:gd name="connsiteX4" fmla="*/ 2469269 w 8140446"/>
              <a:gd name="connsiteY4" fmla="*/ 0 h 18288"/>
              <a:gd name="connsiteX5" fmla="*/ 3066235 w 8140446"/>
              <a:gd name="connsiteY5" fmla="*/ 0 h 18288"/>
              <a:gd name="connsiteX6" fmla="*/ 3907414 w 8140446"/>
              <a:gd name="connsiteY6" fmla="*/ 0 h 18288"/>
              <a:gd name="connsiteX7" fmla="*/ 4422976 w 8140446"/>
              <a:gd name="connsiteY7" fmla="*/ 0 h 18288"/>
              <a:gd name="connsiteX8" fmla="*/ 5264155 w 8140446"/>
              <a:gd name="connsiteY8" fmla="*/ 0 h 18288"/>
              <a:gd name="connsiteX9" fmla="*/ 6105335 w 8140446"/>
              <a:gd name="connsiteY9" fmla="*/ 0 h 18288"/>
              <a:gd name="connsiteX10" fmla="*/ 6783705 w 8140446"/>
              <a:gd name="connsiteY10" fmla="*/ 0 h 18288"/>
              <a:gd name="connsiteX11" fmla="*/ 8140446 w 8140446"/>
              <a:gd name="connsiteY11" fmla="*/ 0 h 18288"/>
              <a:gd name="connsiteX12" fmla="*/ 8140446 w 8140446"/>
              <a:gd name="connsiteY12" fmla="*/ 18288 h 18288"/>
              <a:gd name="connsiteX13" fmla="*/ 7706289 w 8140446"/>
              <a:gd name="connsiteY13" fmla="*/ 18288 h 18288"/>
              <a:gd name="connsiteX14" fmla="*/ 6865109 w 8140446"/>
              <a:gd name="connsiteY14" fmla="*/ 18288 h 18288"/>
              <a:gd name="connsiteX15" fmla="*/ 6349548 w 8140446"/>
              <a:gd name="connsiteY15" fmla="*/ 18288 h 18288"/>
              <a:gd name="connsiteX16" fmla="*/ 5671177 w 8140446"/>
              <a:gd name="connsiteY16" fmla="*/ 18288 h 18288"/>
              <a:gd name="connsiteX17" fmla="*/ 4829998 w 8140446"/>
              <a:gd name="connsiteY17" fmla="*/ 18288 h 18288"/>
              <a:gd name="connsiteX18" fmla="*/ 4151627 w 8140446"/>
              <a:gd name="connsiteY18" fmla="*/ 18288 h 18288"/>
              <a:gd name="connsiteX19" fmla="*/ 3717470 w 8140446"/>
              <a:gd name="connsiteY19" fmla="*/ 18288 h 18288"/>
              <a:gd name="connsiteX20" fmla="*/ 3201909 w 8140446"/>
              <a:gd name="connsiteY20" fmla="*/ 18288 h 18288"/>
              <a:gd name="connsiteX21" fmla="*/ 2360729 w 8140446"/>
              <a:gd name="connsiteY21" fmla="*/ 18288 h 18288"/>
              <a:gd name="connsiteX22" fmla="*/ 1682359 w 8140446"/>
              <a:gd name="connsiteY22" fmla="*/ 18288 h 18288"/>
              <a:gd name="connsiteX23" fmla="*/ 1166797 w 8140446"/>
              <a:gd name="connsiteY23" fmla="*/ 18288 h 18288"/>
              <a:gd name="connsiteX24" fmla="*/ 0 w 8140446"/>
              <a:gd name="connsiteY24" fmla="*/ 18288 h 18288"/>
              <a:gd name="connsiteX25" fmla="*/ 0 w 8140446"/>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017A1E4-3810-6381-F9A7-E7FA28581FE1}"/>
              </a:ext>
            </a:extLst>
          </p:cNvPr>
          <p:cNvSpPr>
            <a:spLocks noGrp="1"/>
          </p:cNvSpPr>
          <p:nvPr>
            <p:ph idx="1"/>
          </p:nvPr>
        </p:nvSpPr>
        <p:spPr>
          <a:xfrm>
            <a:off x="628650" y="1929384"/>
            <a:ext cx="7886700" cy="4251960"/>
          </a:xfrm>
        </p:spPr>
        <p:txBody>
          <a:bodyPr>
            <a:normAutofit/>
          </a:bodyPr>
          <a:lstStyle/>
          <a:p>
            <a:r>
              <a:rPr lang="en-US" sz="1900"/>
              <a:t>Usamos OneHotEncoder para las variables categóricas, lo que crea nuevas columnas indicadoras binarias para cada categoría. Para las variables numéricas, aplicamos StandardScaler para es tandarizar las características eliminando la media y escalando a la varianza de la unidad</a:t>
            </a:r>
          </a:p>
          <a:p>
            <a:endParaRPr lang="en-US" sz="1900"/>
          </a:p>
          <a:p>
            <a:r>
              <a:rPr lang="en-US" sz="1900"/>
              <a:t>Para seleccionar los mejores parámetros para nuestro modelo Random Forest, utilizamos GridSearchCV</a:t>
            </a:r>
            <a:endParaRPr lang="en-MX" sz="1900"/>
          </a:p>
        </p:txBody>
      </p:sp>
    </p:spTree>
    <p:extLst>
      <p:ext uri="{BB962C8B-B14F-4D97-AF65-F5344CB8AC3E}">
        <p14:creationId xmlns:p14="http://schemas.microsoft.com/office/powerpoint/2010/main" val="18728269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B08A76-B0ED-A17E-EA92-D1607A408E10}"/>
              </a:ext>
            </a:extLst>
          </p:cNvPr>
          <p:cNvSpPr>
            <a:spLocks noGrp="1"/>
          </p:cNvSpPr>
          <p:nvPr>
            <p:ph type="title"/>
          </p:nvPr>
        </p:nvSpPr>
        <p:spPr>
          <a:xfrm>
            <a:off x="628650" y="365125"/>
            <a:ext cx="7886700" cy="1325563"/>
          </a:xfrm>
        </p:spPr>
        <p:txBody>
          <a:bodyPr>
            <a:normAutofit/>
          </a:bodyPr>
          <a:lstStyle/>
          <a:p>
            <a:pPr>
              <a:lnSpc>
                <a:spcPct val="90000"/>
              </a:lnSpc>
            </a:pPr>
            <a:r>
              <a:rPr lang="en-US" sz="3300"/>
              <a:t>Mejor Puntuación de Validación Cruzada (F1)</a:t>
            </a:r>
            <a:br>
              <a:rPr lang="en-US" sz="3300"/>
            </a:br>
            <a:endParaRPr lang="en-MX" sz="33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 fmla="*/ 0 w 8140446"/>
              <a:gd name="connsiteY0" fmla="*/ 0 h 18288"/>
              <a:gd name="connsiteX1" fmla="*/ 596966 w 8140446"/>
              <a:gd name="connsiteY1" fmla="*/ 0 h 18288"/>
              <a:gd name="connsiteX2" fmla="*/ 1031123 w 8140446"/>
              <a:gd name="connsiteY2" fmla="*/ 0 h 18288"/>
              <a:gd name="connsiteX3" fmla="*/ 1872303 w 8140446"/>
              <a:gd name="connsiteY3" fmla="*/ 0 h 18288"/>
              <a:gd name="connsiteX4" fmla="*/ 2469269 w 8140446"/>
              <a:gd name="connsiteY4" fmla="*/ 0 h 18288"/>
              <a:gd name="connsiteX5" fmla="*/ 3066235 w 8140446"/>
              <a:gd name="connsiteY5" fmla="*/ 0 h 18288"/>
              <a:gd name="connsiteX6" fmla="*/ 3907414 w 8140446"/>
              <a:gd name="connsiteY6" fmla="*/ 0 h 18288"/>
              <a:gd name="connsiteX7" fmla="*/ 4422976 w 8140446"/>
              <a:gd name="connsiteY7" fmla="*/ 0 h 18288"/>
              <a:gd name="connsiteX8" fmla="*/ 5264155 w 8140446"/>
              <a:gd name="connsiteY8" fmla="*/ 0 h 18288"/>
              <a:gd name="connsiteX9" fmla="*/ 6105335 w 8140446"/>
              <a:gd name="connsiteY9" fmla="*/ 0 h 18288"/>
              <a:gd name="connsiteX10" fmla="*/ 6783705 w 8140446"/>
              <a:gd name="connsiteY10" fmla="*/ 0 h 18288"/>
              <a:gd name="connsiteX11" fmla="*/ 8140446 w 8140446"/>
              <a:gd name="connsiteY11" fmla="*/ 0 h 18288"/>
              <a:gd name="connsiteX12" fmla="*/ 8140446 w 8140446"/>
              <a:gd name="connsiteY12" fmla="*/ 18288 h 18288"/>
              <a:gd name="connsiteX13" fmla="*/ 7706289 w 8140446"/>
              <a:gd name="connsiteY13" fmla="*/ 18288 h 18288"/>
              <a:gd name="connsiteX14" fmla="*/ 6865109 w 8140446"/>
              <a:gd name="connsiteY14" fmla="*/ 18288 h 18288"/>
              <a:gd name="connsiteX15" fmla="*/ 6349548 w 8140446"/>
              <a:gd name="connsiteY15" fmla="*/ 18288 h 18288"/>
              <a:gd name="connsiteX16" fmla="*/ 5671177 w 8140446"/>
              <a:gd name="connsiteY16" fmla="*/ 18288 h 18288"/>
              <a:gd name="connsiteX17" fmla="*/ 4829998 w 8140446"/>
              <a:gd name="connsiteY17" fmla="*/ 18288 h 18288"/>
              <a:gd name="connsiteX18" fmla="*/ 4151627 w 8140446"/>
              <a:gd name="connsiteY18" fmla="*/ 18288 h 18288"/>
              <a:gd name="connsiteX19" fmla="*/ 3717470 w 8140446"/>
              <a:gd name="connsiteY19" fmla="*/ 18288 h 18288"/>
              <a:gd name="connsiteX20" fmla="*/ 3201909 w 8140446"/>
              <a:gd name="connsiteY20" fmla="*/ 18288 h 18288"/>
              <a:gd name="connsiteX21" fmla="*/ 2360729 w 8140446"/>
              <a:gd name="connsiteY21" fmla="*/ 18288 h 18288"/>
              <a:gd name="connsiteX22" fmla="*/ 1682359 w 8140446"/>
              <a:gd name="connsiteY22" fmla="*/ 18288 h 18288"/>
              <a:gd name="connsiteX23" fmla="*/ 1166797 w 8140446"/>
              <a:gd name="connsiteY23" fmla="*/ 18288 h 18288"/>
              <a:gd name="connsiteX24" fmla="*/ 0 w 8140446"/>
              <a:gd name="connsiteY24" fmla="*/ 18288 h 18288"/>
              <a:gd name="connsiteX25" fmla="*/ 0 w 8140446"/>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B34E65E-1640-7A5B-263E-0C1CDE038D86}"/>
              </a:ext>
            </a:extLst>
          </p:cNvPr>
          <p:cNvSpPr>
            <a:spLocks noGrp="1"/>
          </p:cNvSpPr>
          <p:nvPr>
            <p:ph idx="1"/>
          </p:nvPr>
        </p:nvSpPr>
        <p:spPr>
          <a:xfrm>
            <a:off x="628650" y="1929384"/>
            <a:ext cx="7886700" cy="4251960"/>
          </a:xfrm>
        </p:spPr>
        <p:txBody>
          <a:bodyPr>
            <a:normAutofit/>
          </a:bodyPr>
          <a:lstStyle/>
          <a:p>
            <a:pPr marL="0" indent="0">
              <a:buNone/>
            </a:pPr>
            <a:r>
              <a:rPr lang="en-US" sz="1900"/>
              <a:t>La puntuación F1 combina la precisión y la recuperación en una sola métrica, que es particularmente útil en situaciones de clases desequilibradas. La mejor puntuación F1 obtenida fue de </a:t>
            </a:r>
            <a:r>
              <a:rPr lang="en-US" sz="1900" b="1"/>
              <a:t>0.07005362827109404</a:t>
            </a:r>
            <a:r>
              <a:rPr lang="en-US" sz="1900"/>
              <a:t>. Esta es una puntuación bastante baja, lo que sugiere que el modelo no está realizando una buena distinción entre las clases, particularmente la clase minoritaria (los casos positivos de accidente cerebrovascular)</a:t>
            </a:r>
            <a:endParaRPr lang="en-MX" sz="1900"/>
          </a:p>
        </p:txBody>
      </p:sp>
    </p:spTree>
    <p:extLst>
      <p:ext uri="{BB962C8B-B14F-4D97-AF65-F5344CB8AC3E}">
        <p14:creationId xmlns:p14="http://schemas.microsoft.com/office/powerpoint/2010/main" val="3589144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6E3627-7C7E-845F-4F0B-62D3A9F89906}"/>
              </a:ext>
            </a:extLst>
          </p:cNvPr>
          <p:cNvSpPr>
            <a:spLocks noGrp="1"/>
          </p:cNvSpPr>
          <p:nvPr>
            <p:ph type="title"/>
          </p:nvPr>
        </p:nvSpPr>
        <p:spPr>
          <a:xfrm>
            <a:off x="628650" y="365125"/>
            <a:ext cx="7886700" cy="1325563"/>
          </a:xfrm>
        </p:spPr>
        <p:txBody>
          <a:bodyPr>
            <a:normAutofit/>
          </a:bodyPr>
          <a:lstStyle/>
          <a:p>
            <a:pPr>
              <a:lnSpc>
                <a:spcPct val="90000"/>
              </a:lnSpc>
            </a:pPr>
            <a:r>
              <a:rPr lang="en-US" sz="4300"/>
              <a:t>Aplicación de la técnica SMOTE</a:t>
            </a:r>
            <a:br>
              <a:rPr lang="en-US" sz="4300"/>
            </a:br>
            <a:endParaRPr lang="en-MX" sz="43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 fmla="*/ 0 w 8140446"/>
              <a:gd name="connsiteY0" fmla="*/ 0 h 18288"/>
              <a:gd name="connsiteX1" fmla="*/ 596966 w 8140446"/>
              <a:gd name="connsiteY1" fmla="*/ 0 h 18288"/>
              <a:gd name="connsiteX2" fmla="*/ 1031123 w 8140446"/>
              <a:gd name="connsiteY2" fmla="*/ 0 h 18288"/>
              <a:gd name="connsiteX3" fmla="*/ 1872303 w 8140446"/>
              <a:gd name="connsiteY3" fmla="*/ 0 h 18288"/>
              <a:gd name="connsiteX4" fmla="*/ 2469269 w 8140446"/>
              <a:gd name="connsiteY4" fmla="*/ 0 h 18288"/>
              <a:gd name="connsiteX5" fmla="*/ 3066235 w 8140446"/>
              <a:gd name="connsiteY5" fmla="*/ 0 h 18288"/>
              <a:gd name="connsiteX6" fmla="*/ 3907414 w 8140446"/>
              <a:gd name="connsiteY6" fmla="*/ 0 h 18288"/>
              <a:gd name="connsiteX7" fmla="*/ 4422976 w 8140446"/>
              <a:gd name="connsiteY7" fmla="*/ 0 h 18288"/>
              <a:gd name="connsiteX8" fmla="*/ 5264155 w 8140446"/>
              <a:gd name="connsiteY8" fmla="*/ 0 h 18288"/>
              <a:gd name="connsiteX9" fmla="*/ 6105335 w 8140446"/>
              <a:gd name="connsiteY9" fmla="*/ 0 h 18288"/>
              <a:gd name="connsiteX10" fmla="*/ 6783705 w 8140446"/>
              <a:gd name="connsiteY10" fmla="*/ 0 h 18288"/>
              <a:gd name="connsiteX11" fmla="*/ 8140446 w 8140446"/>
              <a:gd name="connsiteY11" fmla="*/ 0 h 18288"/>
              <a:gd name="connsiteX12" fmla="*/ 8140446 w 8140446"/>
              <a:gd name="connsiteY12" fmla="*/ 18288 h 18288"/>
              <a:gd name="connsiteX13" fmla="*/ 7706289 w 8140446"/>
              <a:gd name="connsiteY13" fmla="*/ 18288 h 18288"/>
              <a:gd name="connsiteX14" fmla="*/ 6865109 w 8140446"/>
              <a:gd name="connsiteY14" fmla="*/ 18288 h 18288"/>
              <a:gd name="connsiteX15" fmla="*/ 6349548 w 8140446"/>
              <a:gd name="connsiteY15" fmla="*/ 18288 h 18288"/>
              <a:gd name="connsiteX16" fmla="*/ 5671177 w 8140446"/>
              <a:gd name="connsiteY16" fmla="*/ 18288 h 18288"/>
              <a:gd name="connsiteX17" fmla="*/ 4829998 w 8140446"/>
              <a:gd name="connsiteY17" fmla="*/ 18288 h 18288"/>
              <a:gd name="connsiteX18" fmla="*/ 4151627 w 8140446"/>
              <a:gd name="connsiteY18" fmla="*/ 18288 h 18288"/>
              <a:gd name="connsiteX19" fmla="*/ 3717470 w 8140446"/>
              <a:gd name="connsiteY19" fmla="*/ 18288 h 18288"/>
              <a:gd name="connsiteX20" fmla="*/ 3201909 w 8140446"/>
              <a:gd name="connsiteY20" fmla="*/ 18288 h 18288"/>
              <a:gd name="connsiteX21" fmla="*/ 2360729 w 8140446"/>
              <a:gd name="connsiteY21" fmla="*/ 18288 h 18288"/>
              <a:gd name="connsiteX22" fmla="*/ 1682359 w 8140446"/>
              <a:gd name="connsiteY22" fmla="*/ 18288 h 18288"/>
              <a:gd name="connsiteX23" fmla="*/ 1166797 w 8140446"/>
              <a:gd name="connsiteY23" fmla="*/ 18288 h 18288"/>
              <a:gd name="connsiteX24" fmla="*/ 0 w 8140446"/>
              <a:gd name="connsiteY24" fmla="*/ 18288 h 18288"/>
              <a:gd name="connsiteX25" fmla="*/ 0 w 8140446"/>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B041E6D-5DD8-10C1-5631-9D5BB288F83F}"/>
              </a:ext>
            </a:extLst>
          </p:cNvPr>
          <p:cNvSpPr>
            <a:spLocks noGrp="1"/>
          </p:cNvSpPr>
          <p:nvPr>
            <p:ph idx="1"/>
          </p:nvPr>
        </p:nvSpPr>
        <p:spPr>
          <a:xfrm>
            <a:off x="628650" y="1929384"/>
            <a:ext cx="7886700" cy="4251960"/>
          </a:xfrm>
        </p:spPr>
        <p:txBody>
          <a:bodyPr>
            <a:normAutofit/>
          </a:bodyPr>
          <a:lstStyle/>
          <a:p>
            <a:pPr marL="0" indent="0">
              <a:lnSpc>
                <a:spcPct val="90000"/>
              </a:lnSpc>
              <a:buNone/>
            </a:pPr>
            <a:r>
              <a:rPr lang="en-US" sz="1900"/>
              <a:t>Después de obtener un puntaje F1 inicial con nuestro conjunto de datos desequilibrado, vamos a aplicar una técnica de oversampling conocida como SMOTE (Synthetic Minority Over-sampling Technique) para aumentar el número de instancias de la clase minoritaria en nuestro conjunto de entrenamiento. Esto debería ayudar a mejorar el rendimiento del modelo, especialmente en lo que respecta a la sensibilidad y el puntaje F1.</a:t>
            </a:r>
          </a:p>
          <a:p>
            <a:pPr marL="0" indent="0">
              <a:lnSpc>
                <a:spcPct val="90000"/>
              </a:lnSpc>
              <a:buNone/>
            </a:pPr>
            <a:endParaRPr lang="en-US" sz="1900"/>
          </a:p>
          <a:p>
            <a:pPr marL="0" indent="0">
              <a:lnSpc>
                <a:spcPct val="90000"/>
              </a:lnSpc>
              <a:buNone/>
            </a:pPr>
            <a:r>
              <a:rPr lang="en-US" sz="1900"/>
              <a:t>Usaremos el mejor estimador encontrado por GridSearchCV para asegurarnos de que estamos uti lizando los parámetros más óptimos identificados previamente. Después del reentrenamiento, hare mos predicciones sobre nuestro conjunto de validación y calcularemos el puntaje F1 para evaluar el impacto del reequilibrio de clases</a:t>
            </a:r>
          </a:p>
          <a:p>
            <a:pPr marL="0" indent="0">
              <a:lnSpc>
                <a:spcPct val="90000"/>
              </a:lnSpc>
              <a:buNone/>
            </a:pPr>
            <a:endParaRPr lang="en-US" sz="1900"/>
          </a:p>
          <a:p>
            <a:pPr marL="0" indent="0">
              <a:lnSpc>
                <a:spcPct val="90000"/>
              </a:lnSpc>
              <a:buNone/>
            </a:pPr>
            <a:r>
              <a:rPr lang="en-US" sz="1900" b="1" u="sng"/>
              <a:t>Puntaje F1 después de aplicar SMOTE: 0.10344827586206896</a:t>
            </a:r>
            <a:endParaRPr lang="en-MX" sz="1900" b="1" u="sng"/>
          </a:p>
        </p:txBody>
      </p:sp>
    </p:spTree>
    <p:extLst>
      <p:ext uri="{BB962C8B-B14F-4D97-AF65-F5344CB8AC3E}">
        <p14:creationId xmlns:p14="http://schemas.microsoft.com/office/powerpoint/2010/main" val="42592536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5ED0AB0-E64F-7CCE-62B9-2D63C19600C1}"/>
              </a:ext>
            </a:extLst>
          </p:cNvPr>
          <p:cNvSpPr>
            <a:spLocks noGrp="1"/>
          </p:cNvSpPr>
          <p:nvPr>
            <p:ph type="title"/>
          </p:nvPr>
        </p:nvSpPr>
        <p:spPr>
          <a:xfrm>
            <a:off x="628650" y="401221"/>
            <a:ext cx="7886700" cy="1348065"/>
          </a:xfrm>
        </p:spPr>
        <p:txBody>
          <a:bodyPr>
            <a:normAutofit/>
          </a:bodyPr>
          <a:lstStyle/>
          <a:p>
            <a:pPr>
              <a:lnSpc>
                <a:spcPct val="90000"/>
              </a:lnSpc>
            </a:pPr>
            <a:r>
              <a:rPr lang="en-US" sz="4300">
                <a:solidFill>
                  <a:srgbClr val="FFFFFF"/>
                </a:solidFill>
              </a:rPr>
              <a:t>Conclusión Final del Modelo de Machine Learning</a:t>
            </a:r>
            <a:endParaRPr lang="en-MX" sz="4300">
              <a:solidFill>
                <a:srgbClr val="FFFFFF"/>
              </a:solidFill>
            </a:endParaRPr>
          </a:p>
        </p:txBody>
      </p:sp>
      <p:sp>
        <p:nvSpPr>
          <p:cNvPr id="3" name="Content Placeholder 2">
            <a:extLst>
              <a:ext uri="{FF2B5EF4-FFF2-40B4-BE49-F238E27FC236}">
                <a16:creationId xmlns:a16="http://schemas.microsoft.com/office/drawing/2014/main" id="{21973B52-A71C-7884-3895-D20BDDE209F8}"/>
              </a:ext>
            </a:extLst>
          </p:cNvPr>
          <p:cNvSpPr>
            <a:spLocks noGrp="1"/>
          </p:cNvSpPr>
          <p:nvPr>
            <p:ph idx="1"/>
          </p:nvPr>
        </p:nvSpPr>
        <p:spPr>
          <a:xfrm>
            <a:off x="628650" y="2586789"/>
            <a:ext cx="7886700" cy="3590174"/>
          </a:xfrm>
        </p:spPr>
        <p:txBody>
          <a:bodyPr>
            <a:normAutofit/>
          </a:bodyPr>
          <a:lstStyle/>
          <a:p>
            <a:pPr marL="0" indent="0">
              <a:lnSpc>
                <a:spcPct val="90000"/>
              </a:lnSpc>
              <a:buNone/>
            </a:pPr>
            <a:r>
              <a:rPr lang="en-US" sz="1900" dirty="0"/>
              <a:t>A lo largo de </a:t>
            </a:r>
            <a:r>
              <a:rPr lang="en-US" sz="1900" dirty="0" err="1"/>
              <a:t>este</a:t>
            </a:r>
            <a:r>
              <a:rPr lang="en-US" sz="1900" dirty="0"/>
              <a:t> </a:t>
            </a:r>
            <a:r>
              <a:rPr lang="en-US" sz="1900" dirty="0" err="1"/>
              <a:t>ejercicio</a:t>
            </a:r>
            <a:r>
              <a:rPr lang="en-US" sz="1900" dirty="0"/>
              <a:t>, </a:t>
            </a:r>
            <a:r>
              <a:rPr lang="en-US" sz="1900" dirty="0" err="1"/>
              <a:t>hemos</a:t>
            </a:r>
            <a:r>
              <a:rPr lang="en-US" sz="1900" dirty="0"/>
              <a:t> </a:t>
            </a:r>
            <a:r>
              <a:rPr lang="en-US" sz="1900" dirty="0" err="1"/>
              <a:t>construido</a:t>
            </a:r>
            <a:r>
              <a:rPr lang="en-US" sz="1900" dirty="0"/>
              <a:t> y </a:t>
            </a:r>
            <a:r>
              <a:rPr lang="en-US" sz="1900" dirty="0" err="1"/>
              <a:t>evaluado</a:t>
            </a:r>
            <a:r>
              <a:rPr lang="en-US" sz="1900" dirty="0"/>
              <a:t> un </a:t>
            </a:r>
            <a:r>
              <a:rPr lang="en-US" sz="1900" dirty="0" err="1"/>
              <a:t>modelo</a:t>
            </a:r>
            <a:r>
              <a:rPr lang="en-US" sz="1900" dirty="0"/>
              <a:t> de Machine Learning </a:t>
            </a:r>
            <a:r>
              <a:rPr lang="en-US" sz="1900" dirty="0" err="1"/>
              <a:t>uti</a:t>
            </a:r>
            <a:r>
              <a:rPr lang="en-US" sz="1900" dirty="0"/>
              <a:t> </a:t>
            </a:r>
            <a:r>
              <a:rPr lang="en-US" sz="1900" dirty="0" err="1"/>
              <a:t>lizando</a:t>
            </a:r>
            <a:r>
              <a:rPr lang="en-US" sz="1900" dirty="0"/>
              <a:t> un conjunto de </a:t>
            </a:r>
            <a:r>
              <a:rPr lang="en-US" sz="1900" dirty="0" err="1"/>
              <a:t>datos</a:t>
            </a:r>
            <a:r>
              <a:rPr lang="en-US" sz="1900" dirty="0"/>
              <a:t> </a:t>
            </a:r>
            <a:r>
              <a:rPr lang="en-US" sz="1900" dirty="0" err="1"/>
              <a:t>sobre</a:t>
            </a:r>
            <a:r>
              <a:rPr lang="en-US" sz="1900" dirty="0"/>
              <a:t> </a:t>
            </a:r>
            <a:r>
              <a:rPr lang="en-US" sz="1900" dirty="0" err="1"/>
              <a:t>casos</a:t>
            </a:r>
            <a:r>
              <a:rPr lang="en-US" sz="1900" dirty="0"/>
              <a:t> de </a:t>
            </a:r>
            <a:r>
              <a:rPr lang="en-US" sz="1900" dirty="0" err="1"/>
              <a:t>accidentes</a:t>
            </a:r>
            <a:r>
              <a:rPr lang="en-US" sz="1900" dirty="0"/>
              <a:t> </a:t>
            </a:r>
            <a:r>
              <a:rPr lang="en-US" sz="1900" dirty="0" err="1"/>
              <a:t>cerebrovasculares</a:t>
            </a:r>
            <a:r>
              <a:rPr lang="en-US" sz="1900" dirty="0"/>
              <a:t>. </a:t>
            </a:r>
            <a:r>
              <a:rPr lang="en-US" sz="1900" dirty="0" err="1"/>
              <a:t>Nuestro</a:t>
            </a:r>
            <a:r>
              <a:rPr lang="en-US" sz="1900" dirty="0"/>
              <a:t> </a:t>
            </a:r>
            <a:r>
              <a:rPr lang="en-US" sz="1900" dirty="0" err="1"/>
              <a:t>objetivo</a:t>
            </a:r>
            <a:r>
              <a:rPr lang="en-US" sz="1900" dirty="0"/>
              <a:t> era </a:t>
            </a:r>
            <a:r>
              <a:rPr lang="en-US" sz="1900" dirty="0" err="1"/>
              <a:t>predecir</a:t>
            </a:r>
            <a:r>
              <a:rPr lang="en-US" sz="1900" dirty="0"/>
              <a:t> la </a:t>
            </a:r>
            <a:r>
              <a:rPr lang="en-US" sz="1900" dirty="0" err="1"/>
              <a:t>probabilidad</a:t>
            </a:r>
            <a:r>
              <a:rPr lang="en-US" sz="1900" dirty="0"/>
              <a:t> de que un </a:t>
            </a:r>
            <a:r>
              <a:rPr lang="en-US" sz="1900" dirty="0" err="1"/>
              <a:t>individuo</a:t>
            </a:r>
            <a:r>
              <a:rPr lang="en-US" sz="1900" dirty="0"/>
              <a:t> </a:t>
            </a:r>
            <a:r>
              <a:rPr lang="en-US" sz="1900" dirty="0" err="1"/>
              <a:t>sufra</a:t>
            </a:r>
            <a:r>
              <a:rPr lang="en-US" sz="1900" dirty="0"/>
              <a:t> un </a:t>
            </a:r>
            <a:r>
              <a:rPr lang="en-US" sz="1900" dirty="0" err="1"/>
              <a:t>accidente</a:t>
            </a:r>
            <a:r>
              <a:rPr lang="en-US" sz="1900" dirty="0"/>
              <a:t> cerebrovascular </a:t>
            </a:r>
            <a:r>
              <a:rPr lang="en-US" sz="1900" dirty="0" err="1"/>
              <a:t>basándonos</a:t>
            </a:r>
            <a:r>
              <a:rPr lang="en-US" sz="1900" dirty="0"/>
              <a:t> </a:t>
            </a:r>
            <a:r>
              <a:rPr lang="en-US" sz="1900" dirty="0" err="1"/>
              <a:t>envarias</a:t>
            </a:r>
            <a:r>
              <a:rPr lang="en-US" sz="1900" dirty="0"/>
              <a:t> </a:t>
            </a:r>
            <a:r>
              <a:rPr lang="en-US" sz="1900" dirty="0" err="1"/>
              <a:t>características</a:t>
            </a:r>
            <a:r>
              <a:rPr lang="en-US" sz="1900" dirty="0"/>
              <a:t> </a:t>
            </a:r>
            <a:r>
              <a:rPr lang="en-US" sz="1900" dirty="0" err="1"/>
              <a:t>demográficas</a:t>
            </a:r>
            <a:r>
              <a:rPr lang="en-US" sz="1900" dirty="0"/>
              <a:t> y de </a:t>
            </a:r>
            <a:r>
              <a:rPr lang="en-US" sz="1900" dirty="0" err="1"/>
              <a:t>salud</a:t>
            </a:r>
            <a:endParaRPr lang="en-US" sz="1900" dirty="0"/>
          </a:p>
          <a:p>
            <a:pPr marL="0" indent="0">
              <a:lnSpc>
                <a:spcPct val="90000"/>
              </a:lnSpc>
              <a:buNone/>
            </a:pPr>
            <a:endParaRPr lang="en-US" sz="1900" dirty="0"/>
          </a:p>
          <a:p>
            <a:pPr marL="0" indent="0">
              <a:lnSpc>
                <a:spcPct val="90000"/>
              </a:lnSpc>
              <a:buNone/>
            </a:pPr>
            <a:r>
              <a:rPr lang="en-US" sz="1900" dirty="0"/>
              <a:t>Este </a:t>
            </a:r>
            <a:r>
              <a:rPr lang="en-US" sz="1900" dirty="0" err="1"/>
              <a:t>ejercicio</a:t>
            </a:r>
            <a:r>
              <a:rPr lang="en-US" sz="1900" dirty="0"/>
              <a:t> ha </a:t>
            </a:r>
            <a:r>
              <a:rPr lang="en-US" sz="1900" dirty="0" err="1"/>
              <a:t>sido</a:t>
            </a:r>
            <a:r>
              <a:rPr lang="en-US" sz="1900" dirty="0"/>
              <a:t> un </a:t>
            </a:r>
            <a:r>
              <a:rPr lang="en-US" sz="1900" dirty="0" err="1"/>
              <a:t>ejemplo</a:t>
            </a:r>
            <a:r>
              <a:rPr lang="en-US" sz="1900" dirty="0"/>
              <a:t> </a:t>
            </a:r>
            <a:r>
              <a:rPr lang="en-US" sz="1900" dirty="0" err="1"/>
              <a:t>valioso</a:t>
            </a:r>
            <a:r>
              <a:rPr lang="en-US" sz="1900" dirty="0"/>
              <a:t> de </a:t>
            </a:r>
            <a:r>
              <a:rPr lang="en-US" sz="1900" dirty="0" err="1"/>
              <a:t>los</a:t>
            </a:r>
            <a:r>
              <a:rPr lang="en-US" sz="1900" dirty="0"/>
              <a:t> </a:t>
            </a:r>
            <a:r>
              <a:rPr lang="en-US" sz="1900" dirty="0" err="1"/>
              <a:t>desafíos</a:t>
            </a:r>
            <a:r>
              <a:rPr lang="en-US" sz="1900" dirty="0"/>
              <a:t> </a:t>
            </a:r>
            <a:r>
              <a:rPr lang="en-US" sz="1900" dirty="0" err="1"/>
              <a:t>reales</a:t>
            </a:r>
            <a:r>
              <a:rPr lang="en-US" sz="1900" dirty="0"/>
              <a:t> que </a:t>
            </a:r>
            <a:r>
              <a:rPr lang="en-US" sz="1900" dirty="0" err="1"/>
              <a:t>enfrentamos</a:t>
            </a:r>
            <a:r>
              <a:rPr lang="en-US" sz="1900" dirty="0"/>
              <a:t> </a:t>
            </a:r>
            <a:r>
              <a:rPr lang="en-US" sz="1900" dirty="0" err="1"/>
              <a:t>en</a:t>
            </a:r>
            <a:r>
              <a:rPr lang="en-US" sz="1900" dirty="0"/>
              <a:t> </a:t>
            </a:r>
            <a:r>
              <a:rPr lang="en-US" sz="1900" dirty="0" err="1"/>
              <a:t>el</a:t>
            </a:r>
            <a:r>
              <a:rPr lang="en-US" sz="1900" dirty="0"/>
              <a:t> campo de la </a:t>
            </a:r>
            <a:r>
              <a:rPr lang="en-US" sz="1900" dirty="0" err="1"/>
              <a:t>ciencia</a:t>
            </a:r>
            <a:r>
              <a:rPr lang="en-US" sz="1900" dirty="0"/>
              <a:t> de </a:t>
            </a:r>
            <a:r>
              <a:rPr lang="en-US" sz="1900" dirty="0" err="1"/>
              <a:t>datos</a:t>
            </a:r>
            <a:r>
              <a:rPr lang="en-US" sz="1900" dirty="0"/>
              <a:t>, </a:t>
            </a:r>
            <a:r>
              <a:rPr lang="en-US" sz="1900" dirty="0" err="1"/>
              <a:t>particularmente</a:t>
            </a:r>
            <a:r>
              <a:rPr lang="en-US" sz="1900" dirty="0"/>
              <a:t> </a:t>
            </a:r>
            <a:r>
              <a:rPr lang="en-US" sz="1900" dirty="0" err="1"/>
              <a:t>cuando</a:t>
            </a:r>
            <a:r>
              <a:rPr lang="en-US" sz="1900" dirty="0"/>
              <a:t> se </a:t>
            </a:r>
            <a:r>
              <a:rPr lang="en-US" sz="1900" dirty="0" err="1"/>
              <a:t>trabaja</a:t>
            </a:r>
            <a:r>
              <a:rPr lang="en-US" sz="1900" dirty="0"/>
              <a:t> con </a:t>
            </a:r>
            <a:r>
              <a:rPr lang="en-US" sz="1900" dirty="0" err="1"/>
              <a:t>datos</a:t>
            </a:r>
            <a:r>
              <a:rPr lang="en-US" sz="1900" dirty="0"/>
              <a:t> </a:t>
            </a:r>
            <a:r>
              <a:rPr lang="en-US" sz="1900" dirty="0" err="1"/>
              <a:t>desequilibrados</a:t>
            </a:r>
            <a:r>
              <a:rPr lang="en-US" sz="1900" dirty="0"/>
              <a:t> </a:t>
            </a:r>
            <a:r>
              <a:rPr lang="en-US" sz="1900" dirty="0" err="1"/>
              <a:t>en</a:t>
            </a:r>
            <a:r>
              <a:rPr lang="en-US" sz="1900" dirty="0"/>
              <a:t> un context </a:t>
            </a:r>
            <a:r>
              <a:rPr lang="en-US" sz="1900" dirty="0" err="1"/>
              <a:t>crítico</a:t>
            </a:r>
            <a:r>
              <a:rPr lang="en-US" sz="1900" dirty="0"/>
              <a:t> </a:t>
            </a:r>
            <a:r>
              <a:rPr lang="en-US" sz="1900" dirty="0" err="1"/>
              <a:t>como</a:t>
            </a:r>
            <a:r>
              <a:rPr lang="en-US" sz="1900" dirty="0"/>
              <a:t> </a:t>
            </a:r>
            <a:r>
              <a:rPr lang="en-US" sz="1900" dirty="0" err="1"/>
              <a:t>el</a:t>
            </a:r>
            <a:r>
              <a:rPr lang="en-US" sz="1900" dirty="0"/>
              <a:t> de la </a:t>
            </a:r>
            <a:r>
              <a:rPr lang="en-US" sz="1900" dirty="0" err="1"/>
              <a:t>salud</a:t>
            </a:r>
            <a:r>
              <a:rPr lang="en-US" sz="1900" dirty="0"/>
              <a:t>. </a:t>
            </a:r>
            <a:r>
              <a:rPr lang="en-US" sz="1900" dirty="0" err="1"/>
              <a:t>Aunque</a:t>
            </a:r>
            <a:r>
              <a:rPr lang="en-US" sz="1900" dirty="0"/>
              <a:t> </a:t>
            </a:r>
            <a:r>
              <a:rPr lang="en-US" sz="1900" dirty="0" err="1"/>
              <a:t>los</a:t>
            </a:r>
            <a:r>
              <a:rPr lang="en-US" sz="1900" dirty="0"/>
              <a:t> </a:t>
            </a:r>
            <a:r>
              <a:rPr lang="en-US" sz="1900" dirty="0" err="1"/>
              <a:t>resultados</a:t>
            </a:r>
            <a:r>
              <a:rPr lang="en-US" sz="1900" dirty="0"/>
              <a:t> no </a:t>
            </a:r>
            <a:r>
              <a:rPr lang="en-US" sz="1900" dirty="0" err="1"/>
              <a:t>fueron</a:t>
            </a:r>
            <a:r>
              <a:rPr lang="en-US" sz="1900" dirty="0"/>
              <a:t> </a:t>
            </a:r>
            <a:r>
              <a:rPr lang="en-US" sz="1900" dirty="0" err="1"/>
              <a:t>óptimos</a:t>
            </a:r>
            <a:r>
              <a:rPr lang="en-US" sz="1900" dirty="0"/>
              <a:t>, </a:t>
            </a:r>
            <a:r>
              <a:rPr lang="en-US" sz="1900" dirty="0" err="1"/>
              <a:t>proporcionan</a:t>
            </a:r>
            <a:r>
              <a:rPr lang="en-US" sz="1900" dirty="0"/>
              <a:t> </a:t>
            </a:r>
            <a:r>
              <a:rPr lang="en-US" sz="1900" dirty="0" err="1"/>
              <a:t>una</a:t>
            </a:r>
            <a:r>
              <a:rPr lang="en-US" sz="1900" dirty="0"/>
              <a:t> base </a:t>
            </a:r>
            <a:r>
              <a:rPr lang="en-US" sz="1900" dirty="0" err="1"/>
              <a:t>sólida</a:t>
            </a:r>
            <a:r>
              <a:rPr lang="en-US" sz="1900" dirty="0"/>
              <a:t> </a:t>
            </a:r>
            <a:r>
              <a:rPr lang="en-US" sz="1900" dirty="0" err="1"/>
              <a:t>sobre</a:t>
            </a:r>
            <a:r>
              <a:rPr lang="en-US" sz="1900" dirty="0"/>
              <a:t> la </a:t>
            </a:r>
            <a:r>
              <a:rPr lang="en-US" sz="1900" dirty="0" err="1"/>
              <a:t>cual</a:t>
            </a:r>
            <a:r>
              <a:rPr lang="en-US" sz="1900" dirty="0"/>
              <a:t> se </a:t>
            </a:r>
            <a:r>
              <a:rPr lang="en-US" sz="1900" dirty="0" err="1"/>
              <a:t>pueden</a:t>
            </a:r>
            <a:r>
              <a:rPr lang="en-US" sz="1900" dirty="0"/>
              <a:t> </a:t>
            </a:r>
            <a:r>
              <a:rPr lang="en-US" sz="1900" dirty="0" err="1"/>
              <a:t>construir</a:t>
            </a:r>
            <a:r>
              <a:rPr lang="en-US" sz="1900" dirty="0"/>
              <a:t> </a:t>
            </a:r>
            <a:r>
              <a:rPr lang="en-US" sz="1900" dirty="0" err="1"/>
              <a:t>futuros</a:t>
            </a:r>
            <a:r>
              <a:rPr lang="en-US" sz="1900" dirty="0"/>
              <a:t> </a:t>
            </a:r>
            <a:r>
              <a:rPr lang="en-US" sz="1900" dirty="0" err="1"/>
              <a:t>modelos</a:t>
            </a:r>
            <a:r>
              <a:rPr lang="en-US" sz="1900" dirty="0"/>
              <a:t> y </a:t>
            </a:r>
            <a:r>
              <a:rPr lang="en-US" sz="1900" dirty="0" err="1"/>
              <a:t>una</a:t>
            </a:r>
            <a:r>
              <a:rPr lang="en-US" sz="1900" dirty="0"/>
              <a:t> </a:t>
            </a:r>
            <a:r>
              <a:rPr lang="en-US" sz="1900" dirty="0" err="1"/>
              <a:t>experiencia</a:t>
            </a:r>
            <a:r>
              <a:rPr lang="en-US" sz="1900" dirty="0"/>
              <a:t> de </a:t>
            </a:r>
            <a:r>
              <a:rPr lang="en-US" sz="1900" dirty="0" err="1"/>
              <a:t>aprendizaje</a:t>
            </a:r>
            <a:r>
              <a:rPr lang="en-US" sz="1900" dirty="0"/>
              <a:t> </a:t>
            </a:r>
            <a:r>
              <a:rPr lang="en-US" sz="1900" dirty="0" err="1"/>
              <a:t>significativa</a:t>
            </a:r>
            <a:r>
              <a:rPr lang="en-US" sz="1900" dirty="0"/>
              <a:t> </a:t>
            </a:r>
            <a:r>
              <a:rPr lang="en-US" sz="1900" dirty="0" err="1"/>
              <a:t>en</a:t>
            </a:r>
            <a:r>
              <a:rPr lang="en-US" sz="1900" dirty="0"/>
              <a:t> la </a:t>
            </a:r>
            <a:r>
              <a:rPr lang="en-US" sz="1900" dirty="0" err="1"/>
              <a:t>aplicación</a:t>
            </a:r>
            <a:r>
              <a:rPr lang="en-US" sz="1900" dirty="0"/>
              <a:t> </a:t>
            </a:r>
            <a:r>
              <a:rPr lang="en-US" sz="1900" dirty="0" err="1"/>
              <a:t>práctica</a:t>
            </a:r>
            <a:r>
              <a:rPr lang="en-US" sz="1900" dirty="0"/>
              <a:t> de </a:t>
            </a:r>
            <a:r>
              <a:rPr lang="en-US" sz="1900" dirty="0" err="1"/>
              <a:t>técnicas</a:t>
            </a:r>
            <a:r>
              <a:rPr lang="en-US" sz="1900" dirty="0"/>
              <a:t> de Machine Learning.</a:t>
            </a:r>
          </a:p>
          <a:p>
            <a:pPr marL="0" indent="0">
              <a:lnSpc>
                <a:spcPct val="90000"/>
              </a:lnSpc>
              <a:buNone/>
            </a:pPr>
            <a:endParaRPr lang="en-MX" sz="1900" dirty="0"/>
          </a:p>
        </p:txBody>
      </p:sp>
    </p:spTree>
    <p:extLst>
      <p:ext uri="{BB962C8B-B14F-4D97-AF65-F5344CB8AC3E}">
        <p14:creationId xmlns:p14="http://schemas.microsoft.com/office/powerpoint/2010/main" val="3452129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6250" y="640823"/>
            <a:ext cx="2563994" cy="5583148"/>
          </a:xfrm>
        </p:spPr>
        <p:txBody>
          <a:bodyPr anchor="ctr">
            <a:normAutofit/>
          </a:bodyPr>
          <a:lstStyle/>
          <a:p>
            <a:r>
              <a:rPr lang="en-US" sz="3600"/>
              <a:t>Análisis Exploratorio de Datos (EDA)</a:t>
            </a:r>
          </a:p>
        </p:txBody>
      </p:sp>
      <p:sp>
        <p:nvSpPr>
          <p:cNvPr id="2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 name="connsiteX0" fmla="*/ 0 w 5410200"/>
              <a:gd name="connsiteY0" fmla="*/ 0 h 13716"/>
              <a:gd name="connsiteX1" fmla="*/ 622173 w 5410200"/>
              <a:gd name="connsiteY1" fmla="*/ 0 h 13716"/>
              <a:gd name="connsiteX2" fmla="*/ 1136142 w 5410200"/>
              <a:gd name="connsiteY2" fmla="*/ 0 h 13716"/>
              <a:gd name="connsiteX3" fmla="*/ 1920621 w 5410200"/>
              <a:gd name="connsiteY3" fmla="*/ 0 h 13716"/>
              <a:gd name="connsiteX4" fmla="*/ 2542794 w 5410200"/>
              <a:gd name="connsiteY4" fmla="*/ 0 h 13716"/>
              <a:gd name="connsiteX5" fmla="*/ 3164967 w 5410200"/>
              <a:gd name="connsiteY5" fmla="*/ 0 h 13716"/>
              <a:gd name="connsiteX6" fmla="*/ 3949446 w 5410200"/>
              <a:gd name="connsiteY6" fmla="*/ 0 h 13716"/>
              <a:gd name="connsiteX7" fmla="*/ 4517517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165854 w 5410200"/>
              <a:gd name="connsiteY11" fmla="*/ 13716 h 13716"/>
              <a:gd name="connsiteX12" fmla="*/ 3543681 w 5410200"/>
              <a:gd name="connsiteY12" fmla="*/ 13716 h 13716"/>
              <a:gd name="connsiteX13" fmla="*/ 2759202 w 5410200"/>
              <a:gd name="connsiteY13" fmla="*/ 13716 h 13716"/>
              <a:gd name="connsiteX14" fmla="*/ 1974723 w 5410200"/>
              <a:gd name="connsiteY14" fmla="*/ 13716 h 13716"/>
              <a:gd name="connsiteX15" fmla="*/ 1406652 w 5410200"/>
              <a:gd name="connsiteY15" fmla="*/ 13716 h 13716"/>
              <a:gd name="connsiteX16" fmla="*/ 730377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76940" y="8795"/>
                  <a:pt x="295530" y="-3818"/>
                  <a:pt x="568071" y="0"/>
                </a:cubicBezTo>
                <a:cubicBezTo>
                  <a:pt x="821049" y="-7814"/>
                  <a:pt x="977778" y="-9274"/>
                  <a:pt x="1298448" y="0"/>
                </a:cubicBezTo>
                <a:cubicBezTo>
                  <a:pt x="1590381" y="13044"/>
                  <a:pt x="1630605" y="-28"/>
                  <a:pt x="1920621" y="0"/>
                </a:cubicBezTo>
                <a:cubicBezTo>
                  <a:pt x="2206035" y="10386"/>
                  <a:pt x="2357755" y="-28028"/>
                  <a:pt x="2488692" y="0"/>
                </a:cubicBezTo>
                <a:cubicBezTo>
                  <a:pt x="2633521" y="25625"/>
                  <a:pt x="3022777" y="-45440"/>
                  <a:pt x="3219069" y="0"/>
                </a:cubicBezTo>
                <a:cubicBezTo>
                  <a:pt x="3460337" y="63290"/>
                  <a:pt x="3645640" y="26494"/>
                  <a:pt x="3895344" y="0"/>
                </a:cubicBezTo>
                <a:cubicBezTo>
                  <a:pt x="4126339" y="-535"/>
                  <a:pt x="4382665" y="-55222"/>
                  <a:pt x="4571619" y="0"/>
                </a:cubicBezTo>
                <a:cubicBezTo>
                  <a:pt x="4776405" y="-816"/>
                  <a:pt x="5201098" y="-43036"/>
                  <a:pt x="5410200" y="0"/>
                </a:cubicBezTo>
                <a:cubicBezTo>
                  <a:pt x="5409052" y="2649"/>
                  <a:pt x="5410186" y="9063"/>
                  <a:pt x="5410200" y="13716"/>
                </a:cubicBezTo>
                <a:cubicBezTo>
                  <a:pt x="5133704" y="5182"/>
                  <a:pt x="5123444" y="31477"/>
                  <a:pt x="4842129" y="13716"/>
                </a:cubicBezTo>
                <a:cubicBezTo>
                  <a:pt x="4568650" y="-219"/>
                  <a:pt x="4447390" y="8221"/>
                  <a:pt x="4328160" y="13716"/>
                </a:cubicBezTo>
                <a:cubicBezTo>
                  <a:pt x="4227436" y="28078"/>
                  <a:pt x="3754725" y="-2253"/>
                  <a:pt x="3597783" y="13716"/>
                </a:cubicBezTo>
                <a:cubicBezTo>
                  <a:pt x="3459353" y="10223"/>
                  <a:pt x="3317740" y="47315"/>
                  <a:pt x="3029712" y="13716"/>
                </a:cubicBezTo>
                <a:cubicBezTo>
                  <a:pt x="2766446" y="5245"/>
                  <a:pt x="2645518" y="35922"/>
                  <a:pt x="2299335" y="13716"/>
                </a:cubicBezTo>
                <a:cubicBezTo>
                  <a:pt x="1977844" y="23735"/>
                  <a:pt x="1781583" y="-1801"/>
                  <a:pt x="1514856" y="13716"/>
                </a:cubicBezTo>
                <a:cubicBezTo>
                  <a:pt x="1212648" y="18781"/>
                  <a:pt x="1087880" y="-4407"/>
                  <a:pt x="892683" y="13716"/>
                </a:cubicBezTo>
                <a:cubicBezTo>
                  <a:pt x="745769" y="11772"/>
                  <a:pt x="183254" y="-32062"/>
                  <a:pt x="0" y="13716"/>
                </a:cubicBezTo>
                <a:cubicBezTo>
                  <a:pt x="-907" y="9799"/>
                  <a:pt x="-75" y="7151"/>
                  <a:pt x="0" y="0"/>
                </a:cubicBezTo>
                <a:close/>
              </a:path>
              <a:path w="5410200" h="13716" stroke="0" extrusionOk="0">
                <a:moveTo>
                  <a:pt x="0" y="0"/>
                </a:moveTo>
                <a:cubicBezTo>
                  <a:pt x="269468" y="-22806"/>
                  <a:pt x="392563" y="4840"/>
                  <a:pt x="622173" y="0"/>
                </a:cubicBezTo>
                <a:cubicBezTo>
                  <a:pt x="884216" y="-2196"/>
                  <a:pt x="1034637" y="7784"/>
                  <a:pt x="1136142" y="0"/>
                </a:cubicBezTo>
                <a:cubicBezTo>
                  <a:pt x="1204956" y="5920"/>
                  <a:pt x="1559779" y="-61408"/>
                  <a:pt x="1920621" y="0"/>
                </a:cubicBezTo>
                <a:cubicBezTo>
                  <a:pt x="2280250" y="-18581"/>
                  <a:pt x="2372470" y="4128"/>
                  <a:pt x="2542794" y="0"/>
                </a:cubicBezTo>
                <a:cubicBezTo>
                  <a:pt x="2688150" y="-17189"/>
                  <a:pt x="2885478" y="-51412"/>
                  <a:pt x="3164967" y="0"/>
                </a:cubicBezTo>
                <a:cubicBezTo>
                  <a:pt x="3470933" y="16143"/>
                  <a:pt x="3588003" y="-4313"/>
                  <a:pt x="3949446" y="0"/>
                </a:cubicBezTo>
                <a:cubicBezTo>
                  <a:pt x="4331172" y="1470"/>
                  <a:pt x="4289286" y="5331"/>
                  <a:pt x="4517517" y="0"/>
                </a:cubicBezTo>
                <a:cubicBezTo>
                  <a:pt x="4736577" y="41911"/>
                  <a:pt x="5141868" y="443"/>
                  <a:pt x="5410200" y="0"/>
                </a:cubicBezTo>
                <a:cubicBezTo>
                  <a:pt x="5410845" y="2936"/>
                  <a:pt x="5409877" y="9829"/>
                  <a:pt x="5410200" y="13716"/>
                </a:cubicBezTo>
                <a:cubicBezTo>
                  <a:pt x="5130880" y="48304"/>
                  <a:pt x="5008082" y="-27188"/>
                  <a:pt x="4842129" y="13716"/>
                </a:cubicBezTo>
                <a:cubicBezTo>
                  <a:pt x="4629232" y="38478"/>
                  <a:pt x="4430159" y="43872"/>
                  <a:pt x="4165854" y="13716"/>
                </a:cubicBezTo>
                <a:cubicBezTo>
                  <a:pt x="3880517" y="17026"/>
                  <a:pt x="3820863" y="-12209"/>
                  <a:pt x="3543681" y="13716"/>
                </a:cubicBezTo>
                <a:cubicBezTo>
                  <a:pt x="3267577" y="39687"/>
                  <a:pt x="3047131" y="-8774"/>
                  <a:pt x="2759202" y="13716"/>
                </a:cubicBezTo>
                <a:cubicBezTo>
                  <a:pt x="2418778" y="17929"/>
                  <a:pt x="2206820" y="-35095"/>
                  <a:pt x="1974723" y="13716"/>
                </a:cubicBezTo>
                <a:cubicBezTo>
                  <a:pt x="1740429" y="35710"/>
                  <a:pt x="1599301" y="34493"/>
                  <a:pt x="1406652" y="13716"/>
                </a:cubicBezTo>
                <a:cubicBezTo>
                  <a:pt x="1196601" y="3966"/>
                  <a:pt x="938578" y="38717"/>
                  <a:pt x="730377" y="13716"/>
                </a:cubicBezTo>
                <a:cubicBezTo>
                  <a:pt x="524173" y="26651"/>
                  <a:pt x="336004" y="-17469"/>
                  <a:pt x="0" y="13716"/>
                </a:cubicBezTo>
                <a:cubicBezTo>
                  <a:pt x="-377" y="9245"/>
                  <a:pt x="1157" y="3819"/>
                  <a:pt x="0" y="0"/>
                </a:cubicBezTo>
                <a:close/>
              </a:path>
              <a:path w="5410200" h="13716" fill="none" stroke="0" extrusionOk="0">
                <a:moveTo>
                  <a:pt x="0" y="0"/>
                </a:moveTo>
                <a:cubicBezTo>
                  <a:pt x="148438" y="-27720"/>
                  <a:pt x="315263" y="-14841"/>
                  <a:pt x="568071" y="0"/>
                </a:cubicBezTo>
                <a:cubicBezTo>
                  <a:pt x="840209" y="21288"/>
                  <a:pt x="982180" y="-6281"/>
                  <a:pt x="1298448" y="0"/>
                </a:cubicBezTo>
                <a:cubicBezTo>
                  <a:pt x="1577021" y="13763"/>
                  <a:pt x="1630910" y="1060"/>
                  <a:pt x="1920621" y="0"/>
                </a:cubicBezTo>
                <a:cubicBezTo>
                  <a:pt x="2200928" y="-1340"/>
                  <a:pt x="2382869" y="-10369"/>
                  <a:pt x="2488692" y="0"/>
                </a:cubicBezTo>
                <a:cubicBezTo>
                  <a:pt x="2620356" y="20061"/>
                  <a:pt x="3042766" y="-74691"/>
                  <a:pt x="3219069" y="0"/>
                </a:cubicBezTo>
                <a:cubicBezTo>
                  <a:pt x="3395755" y="31704"/>
                  <a:pt x="3646717" y="33546"/>
                  <a:pt x="3895344" y="0"/>
                </a:cubicBezTo>
                <a:cubicBezTo>
                  <a:pt x="4131847" y="-43416"/>
                  <a:pt x="4371681" y="11418"/>
                  <a:pt x="4571619" y="0"/>
                </a:cubicBezTo>
                <a:cubicBezTo>
                  <a:pt x="4799447" y="47677"/>
                  <a:pt x="5212547" y="1562"/>
                  <a:pt x="5410200" y="0"/>
                </a:cubicBezTo>
                <a:cubicBezTo>
                  <a:pt x="5408905" y="2744"/>
                  <a:pt x="5410401" y="9950"/>
                  <a:pt x="5410200" y="13716"/>
                </a:cubicBezTo>
                <a:cubicBezTo>
                  <a:pt x="5139576" y="2947"/>
                  <a:pt x="5122299" y="33775"/>
                  <a:pt x="4842129" y="13716"/>
                </a:cubicBezTo>
                <a:cubicBezTo>
                  <a:pt x="4566356" y="6655"/>
                  <a:pt x="4456854" y="15426"/>
                  <a:pt x="4328160" y="13716"/>
                </a:cubicBezTo>
                <a:cubicBezTo>
                  <a:pt x="4234703" y="-822"/>
                  <a:pt x="3768176" y="-16062"/>
                  <a:pt x="3597783" y="13716"/>
                </a:cubicBezTo>
                <a:cubicBezTo>
                  <a:pt x="3430303" y="10148"/>
                  <a:pt x="3287506" y="20215"/>
                  <a:pt x="3029712" y="13716"/>
                </a:cubicBezTo>
                <a:cubicBezTo>
                  <a:pt x="2742636" y="-2421"/>
                  <a:pt x="2637847" y="18109"/>
                  <a:pt x="2299335" y="13716"/>
                </a:cubicBezTo>
                <a:cubicBezTo>
                  <a:pt x="1959433" y="-7861"/>
                  <a:pt x="1779456" y="37101"/>
                  <a:pt x="1514856" y="13716"/>
                </a:cubicBezTo>
                <a:cubicBezTo>
                  <a:pt x="1212431" y="31797"/>
                  <a:pt x="1086601" y="7282"/>
                  <a:pt x="892683" y="13716"/>
                </a:cubicBezTo>
                <a:cubicBezTo>
                  <a:pt x="721500" y="45800"/>
                  <a:pt x="194249" y="-29802"/>
                  <a:pt x="0" y="13716"/>
                </a:cubicBezTo>
                <a:cubicBezTo>
                  <a:pt x="-508" y="9800"/>
                  <a:pt x="-280" y="682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33B4E5A-C9CC-05AA-7729-0DCE58316869}"/>
              </a:ext>
            </a:extLst>
          </p:cNvPr>
          <p:cNvGraphicFramePr>
            <a:graphicFrameLocks noGrp="1"/>
          </p:cNvGraphicFramePr>
          <p:nvPr>
            <p:ph idx="1"/>
            <p:extLst>
              <p:ext uri="{D42A27DB-BD31-4B8C-83A1-F6EECF244321}">
                <p14:modId xmlns:p14="http://schemas.microsoft.com/office/powerpoint/2010/main" val="3861434703"/>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6250" y="640823"/>
            <a:ext cx="2563994" cy="5583148"/>
          </a:xfrm>
        </p:spPr>
        <p:txBody>
          <a:bodyPr anchor="ctr">
            <a:normAutofit/>
          </a:bodyPr>
          <a:lstStyle/>
          <a:p>
            <a:r>
              <a:rPr lang="en-US" sz="4000"/>
              <a:t>Estadísticas categoricas resumidas</a:t>
            </a:r>
          </a:p>
        </p:txBody>
      </p:sp>
      <p:sp>
        <p:nvSpPr>
          <p:cNvPr id="2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 name="connsiteX0" fmla="*/ 0 w 5410200"/>
              <a:gd name="connsiteY0" fmla="*/ 0 h 13716"/>
              <a:gd name="connsiteX1" fmla="*/ 622173 w 5410200"/>
              <a:gd name="connsiteY1" fmla="*/ 0 h 13716"/>
              <a:gd name="connsiteX2" fmla="*/ 1136142 w 5410200"/>
              <a:gd name="connsiteY2" fmla="*/ 0 h 13716"/>
              <a:gd name="connsiteX3" fmla="*/ 1920621 w 5410200"/>
              <a:gd name="connsiteY3" fmla="*/ 0 h 13716"/>
              <a:gd name="connsiteX4" fmla="*/ 2542794 w 5410200"/>
              <a:gd name="connsiteY4" fmla="*/ 0 h 13716"/>
              <a:gd name="connsiteX5" fmla="*/ 3164967 w 5410200"/>
              <a:gd name="connsiteY5" fmla="*/ 0 h 13716"/>
              <a:gd name="connsiteX6" fmla="*/ 3949446 w 5410200"/>
              <a:gd name="connsiteY6" fmla="*/ 0 h 13716"/>
              <a:gd name="connsiteX7" fmla="*/ 4517517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165854 w 5410200"/>
              <a:gd name="connsiteY11" fmla="*/ 13716 h 13716"/>
              <a:gd name="connsiteX12" fmla="*/ 3543681 w 5410200"/>
              <a:gd name="connsiteY12" fmla="*/ 13716 h 13716"/>
              <a:gd name="connsiteX13" fmla="*/ 2759202 w 5410200"/>
              <a:gd name="connsiteY13" fmla="*/ 13716 h 13716"/>
              <a:gd name="connsiteX14" fmla="*/ 1974723 w 5410200"/>
              <a:gd name="connsiteY14" fmla="*/ 13716 h 13716"/>
              <a:gd name="connsiteX15" fmla="*/ 1406652 w 5410200"/>
              <a:gd name="connsiteY15" fmla="*/ 13716 h 13716"/>
              <a:gd name="connsiteX16" fmla="*/ 730377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76940" y="8795"/>
                  <a:pt x="295530" y="-3818"/>
                  <a:pt x="568071" y="0"/>
                </a:cubicBezTo>
                <a:cubicBezTo>
                  <a:pt x="821049" y="-7814"/>
                  <a:pt x="977778" y="-9274"/>
                  <a:pt x="1298448" y="0"/>
                </a:cubicBezTo>
                <a:cubicBezTo>
                  <a:pt x="1590381" y="13044"/>
                  <a:pt x="1630605" y="-28"/>
                  <a:pt x="1920621" y="0"/>
                </a:cubicBezTo>
                <a:cubicBezTo>
                  <a:pt x="2206035" y="10386"/>
                  <a:pt x="2357755" y="-28028"/>
                  <a:pt x="2488692" y="0"/>
                </a:cubicBezTo>
                <a:cubicBezTo>
                  <a:pt x="2633521" y="25625"/>
                  <a:pt x="3022777" y="-45440"/>
                  <a:pt x="3219069" y="0"/>
                </a:cubicBezTo>
                <a:cubicBezTo>
                  <a:pt x="3460337" y="63290"/>
                  <a:pt x="3645640" y="26494"/>
                  <a:pt x="3895344" y="0"/>
                </a:cubicBezTo>
                <a:cubicBezTo>
                  <a:pt x="4126339" y="-535"/>
                  <a:pt x="4382665" y="-55222"/>
                  <a:pt x="4571619" y="0"/>
                </a:cubicBezTo>
                <a:cubicBezTo>
                  <a:pt x="4776405" y="-816"/>
                  <a:pt x="5201098" y="-43036"/>
                  <a:pt x="5410200" y="0"/>
                </a:cubicBezTo>
                <a:cubicBezTo>
                  <a:pt x="5409052" y="2649"/>
                  <a:pt x="5410186" y="9063"/>
                  <a:pt x="5410200" y="13716"/>
                </a:cubicBezTo>
                <a:cubicBezTo>
                  <a:pt x="5133704" y="5182"/>
                  <a:pt x="5123444" y="31477"/>
                  <a:pt x="4842129" y="13716"/>
                </a:cubicBezTo>
                <a:cubicBezTo>
                  <a:pt x="4568650" y="-219"/>
                  <a:pt x="4447390" y="8221"/>
                  <a:pt x="4328160" y="13716"/>
                </a:cubicBezTo>
                <a:cubicBezTo>
                  <a:pt x="4227436" y="28078"/>
                  <a:pt x="3754725" y="-2253"/>
                  <a:pt x="3597783" y="13716"/>
                </a:cubicBezTo>
                <a:cubicBezTo>
                  <a:pt x="3459353" y="10223"/>
                  <a:pt x="3317740" y="47315"/>
                  <a:pt x="3029712" y="13716"/>
                </a:cubicBezTo>
                <a:cubicBezTo>
                  <a:pt x="2766446" y="5245"/>
                  <a:pt x="2645518" y="35922"/>
                  <a:pt x="2299335" y="13716"/>
                </a:cubicBezTo>
                <a:cubicBezTo>
                  <a:pt x="1977844" y="23735"/>
                  <a:pt x="1781583" y="-1801"/>
                  <a:pt x="1514856" y="13716"/>
                </a:cubicBezTo>
                <a:cubicBezTo>
                  <a:pt x="1212648" y="18781"/>
                  <a:pt x="1087880" y="-4407"/>
                  <a:pt x="892683" y="13716"/>
                </a:cubicBezTo>
                <a:cubicBezTo>
                  <a:pt x="745769" y="11772"/>
                  <a:pt x="183254" y="-32062"/>
                  <a:pt x="0" y="13716"/>
                </a:cubicBezTo>
                <a:cubicBezTo>
                  <a:pt x="-907" y="9799"/>
                  <a:pt x="-75" y="7151"/>
                  <a:pt x="0" y="0"/>
                </a:cubicBezTo>
                <a:close/>
              </a:path>
              <a:path w="5410200" h="13716" stroke="0" extrusionOk="0">
                <a:moveTo>
                  <a:pt x="0" y="0"/>
                </a:moveTo>
                <a:cubicBezTo>
                  <a:pt x="269468" y="-22806"/>
                  <a:pt x="392563" y="4840"/>
                  <a:pt x="622173" y="0"/>
                </a:cubicBezTo>
                <a:cubicBezTo>
                  <a:pt x="884216" y="-2196"/>
                  <a:pt x="1034637" y="7784"/>
                  <a:pt x="1136142" y="0"/>
                </a:cubicBezTo>
                <a:cubicBezTo>
                  <a:pt x="1204956" y="5920"/>
                  <a:pt x="1559779" y="-61408"/>
                  <a:pt x="1920621" y="0"/>
                </a:cubicBezTo>
                <a:cubicBezTo>
                  <a:pt x="2280250" y="-18581"/>
                  <a:pt x="2372470" y="4128"/>
                  <a:pt x="2542794" y="0"/>
                </a:cubicBezTo>
                <a:cubicBezTo>
                  <a:pt x="2688150" y="-17189"/>
                  <a:pt x="2885478" y="-51412"/>
                  <a:pt x="3164967" y="0"/>
                </a:cubicBezTo>
                <a:cubicBezTo>
                  <a:pt x="3470933" y="16143"/>
                  <a:pt x="3588003" y="-4313"/>
                  <a:pt x="3949446" y="0"/>
                </a:cubicBezTo>
                <a:cubicBezTo>
                  <a:pt x="4331172" y="1470"/>
                  <a:pt x="4289286" y="5331"/>
                  <a:pt x="4517517" y="0"/>
                </a:cubicBezTo>
                <a:cubicBezTo>
                  <a:pt x="4736577" y="41911"/>
                  <a:pt x="5141868" y="443"/>
                  <a:pt x="5410200" y="0"/>
                </a:cubicBezTo>
                <a:cubicBezTo>
                  <a:pt x="5410845" y="2936"/>
                  <a:pt x="5409877" y="9829"/>
                  <a:pt x="5410200" y="13716"/>
                </a:cubicBezTo>
                <a:cubicBezTo>
                  <a:pt x="5130880" y="48304"/>
                  <a:pt x="5008082" y="-27188"/>
                  <a:pt x="4842129" y="13716"/>
                </a:cubicBezTo>
                <a:cubicBezTo>
                  <a:pt x="4629232" y="38478"/>
                  <a:pt x="4430159" y="43872"/>
                  <a:pt x="4165854" y="13716"/>
                </a:cubicBezTo>
                <a:cubicBezTo>
                  <a:pt x="3880517" y="17026"/>
                  <a:pt x="3820863" y="-12209"/>
                  <a:pt x="3543681" y="13716"/>
                </a:cubicBezTo>
                <a:cubicBezTo>
                  <a:pt x="3267577" y="39687"/>
                  <a:pt x="3047131" y="-8774"/>
                  <a:pt x="2759202" y="13716"/>
                </a:cubicBezTo>
                <a:cubicBezTo>
                  <a:pt x="2418778" y="17929"/>
                  <a:pt x="2206820" y="-35095"/>
                  <a:pt x="1974723" y="13716"/>
                </a:cubicBezTo>
                <a:cubicBezTo>
                  <a:pt x="1740429" y="35710"/>
                  <a:pt x="1599301" y="34493"/>
                  <a:pt x="1406652" y="13716"/>
                </a:cubicBezTo>
                <a:cubicBezTo>
                  <a:pt x="1196601" y="3966"/>
                  <a:pt x="938578" y="38717"/>
                  <a:pt x="730377" y="13716"/>
                </a:cubicBezTo>
                <a:cubicBezTo>
                  <a:pt x="524173" y="26651"/>
                  <a:pt x="336004" y="-17469"/>
                  <a:pt x="0" y="13716"/>
                </a:cubicBezTo>
                <a:cubicBezTo>
                  <a:pt x="-377" y="9245"/>
                  <a:pt x="1157" y="3819"/>
                  <a:pt x="0" y="0"/>
                </a:cubicBezTo>
                <a:close/>
              </a:path>
              <a:path w="5410200" h="13716" fill="none" stroke="0" extrusionOk="0">
                <a:moveTo>
                  <a:pt x="0" y="0"/>
                </a:moveTo>
                <a:cubicBezTo>
                  <a:pt x="148438" y="-27720"/>
                  <a:pt x="315263" y="-14841"/>
                  <a:pt x="568071" y="0"/>
                </a:cubicBezTo>
                <a:cubicBezTo>
                  <a:pt x="840209" y="21288"/>
                  <a:pt x="982180" y="-6281"/>
                  <a:pt x="1298448" y="0"/>
                </a:cubicBezTo>
                <a:cubicBezTo>
                  <a:pt x="1577021" y="13763"/>
                  <a:pt x="1630910" y="1060"/>
                  <a:pt x="1920621" y="0"/>
                </a:cubicBezTo>
                <a:cubicBezTo>
                  <a:pt x="2200928" y="-1340"/>
                  <a:pt x="2382869" y="-10369"/>
                  <a:pt x="2488692" y="0"/>
                </a:cubicBezTo>
                <a:cubicBezTo>
                  <a:pt x="2620356" y="20061"/>
                  <a:pt x="3042766" y="-74691"/>
                  <a:pt x="3219069" y="0"/>
                </a:cubicBezTo>
                <a:cubicBezTo>
                  <a:pt x="3395755" y="31704"/>
                  <a:pt x="3646717" y="33546"/>
                  <a:pt x="3895344" y="0"/>
                </a:cubicBezTo>
                <a:cubicBezTo>
                  <a:pt x="4131847" y="-43416"/>
                  <a:pt x="4371681" y="11418"/>
                  <a:pt x="4571619" y="0"/>
                </a:cubicBezTo>
                <a:cubicBezTo>
                  <a:pt x="4799447" y="47677"/>
                  <a:pt x="5212547" y="1562"/>
                  <a:pt x="5410200" y="0"/>
                </a:cubicBezTo>
                <a:cubicBezTo>
                  <a:pt x="5408905" y="2744"/>
                  <a:pt x="5410401" y="9950"/>
                  <a:pt x="5410200" y="13716"/>
                </a:cubicBezTo>
                <a:cubicBezTo>
                  <a:pt x="5139576" y="2947"/>
                  <a:pt x="5122299" y="33775"/>
                  <a:pt x="4842129" y="13716"/>
                </a:cubicBezTo>
                <a:cubicBezTo>
                  <a:pt x="4566356" y="6655"/>
                  <a:pt x="4456854" y="15426"/>
                  <a:pt x="4328160" y="13716"/>
                </a:cubicBezTo>
                <a:cubicBezTo>
                  <a:pt x="4234703" y="-822"/>
                  <a:pt x="3768176" y="-16062"/>
                  <a:pt x="3597783" y="13716"/>
                </a:cubicBezTo>
                <a:cubicBezTo>
                  <a:pt x="3430303" y="10148"/>
                  <a:pt x="3287506" y="20215"/>
                  <a:pt x="3029712" y="13716"/>
                </a:cubicBezTo>
                <a:cubicBezTo>
                  <a:pt x="2742636" y="-2421"/>
                  <a:pt x="2637847" y="18109"/>
                  <a:pt x="2299335" y="13716"/>
                </a:cubicBezTo>
                <a:cubicBezTo>
                  <a:pt x="1959433" y="-7861"/>
                  <a:pt x="1779456" y="37101"/>
                  <a:pt x="1514856" y="13716"/>
                </a:cubicBezTo>
                <a:cubicBezTo>
                  <a:pt x="1212431" y="31797"/>
                  <a:pt x="1086601" y="7282"/>
                  <a:pt x="892683" y="13716"/>
                </a:cubicBezTo>
                <a:cubicBezTo>
                  <a:pt x="721500" y="45800"/>
                  <a:pt x="194249" y="-29802"/>
                  <a:pt x="0" y="13716"/>
                </a:cubicBezTo>
                <a:cubicBezTo>
                  <a:pt x="-508" y="9800"/>
                  <a:pt x="-280" y="682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8C20975-8CEF-6B88-C638-01EA4D10CED7}"/>
              </a:ext>
            </a:extLst>
          </p:cNvPr>
          <p:cNvGraphicFramePr>
            <a:graphicFrameLocks noGrp="1"/>
          </p:cNvGraphicFramePr>
          <p:nvPr>
            <p:ph idx="1"/>
            <p:extLst>
              <p:ext uri="{D42A27DB-BD31-4B8C-83A1-F6EECF244321}">
                <p14:modId xmlns:p14="http://schemas.microsoft.com/office/powerpoint/2010/main" val="1626367592"/>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graph of different colored squares&#10;&#10;Description automatically generated with medium confidence">
            <a:extLst>
              <a:ext uri="{FF2B5EF4-FFF2-40B4-BE49-F238E27FC236}">
                <a16:creationId xmlns:a16="http://schemas.microsoft.com/office/drawing/2014/main" id="{47C85EB3-8244-3E52-D922-B39B3BD9D663}"/>
              </a:ext>
            </a:extLst>
          </p:cNvPr>
          <p:cNvPicPr>
            <a:picLocks noGrp="1" noChangeAspect="1"/>
          </p:cNvPicPr>
          <p:nvPr>
            <p:ph idx="1"/>
          </p:nvPr>
        </p:nvPicPr>
        <p:blipFill>
          <a:blip r:embed="rId2"/>
          <a:stretch>
            <a:fillRect/>
          </a:stretch>
        </p:blipFill>
        <p:spPr>
          <a:xfrm>
            <a:off x="1655210" y="643466"/>
            <a:ext cx="5833578" cy="5571067"/>
          </a:xfrm>
          <a:prstGeom prst="rect">
            <a:avLst/>
          </a:prstGeom>
        </p:spPr>
      </p:pic>
    </p:spTree>
    <p:extLst>
      <p:ext uri="{BB962C8B-B14F-4D97-AF65-F5344CB8AC3E}">
        <p14:creationId xmlns:p14="http://schemas.microsoft.com/office/powerpoint/2010/main" val="720651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group of colorful bars&#10;&#10;Description automatically generated with medium confidence">
            <a:extLst>
              <a:ext uri="{FF2B5EF4-FFF2-40B4-BE49-F238E27FC236}">
                <a16:creationId xmlns:a16="http://schemas.microsoft.com/office/drawing/2014/main" id="{FF6045A4-F391-6E7A-A0AB-E2095C1AED69}"/>
              </a:ext>
            </a:extLst>
          </p:cNvPr>
          <p:cNvPicPr>
            <a:picLocks noGrp="1" noChangeAspect="1"/>
          </p:cNvPicPr>
          <p:nvPr>
            <p:ph idx="1"/>
          </p:nvPr>
        </p:nvPicPr>
        <p:blipFill>
          <a:blip r:embed="rId2"/>
          <a:stretch>
            <a:fillRect/>
          </a:stretch>
        </p:blipFill>
        <p:spPr>
          <a:xfrm>
            <a:off x="1275509" y="643466"/>
            <a:ext cx="6592980" cy="5571067"/>
          </a:xfrm>
          <a:prstGeom prst="rect">
            <a:avLst/>
          </a:prstGeom>
        </p:spPr>
      </p:pic>
    </p:spTree>
    <p:extLst>
      <p:ext uri="{BB962C8B-B14F-4D97-AF65-F5344CB8AC3E}">
        <p14:creationId xmlns:p14="http://schemas.microsoft.com/office/powerpoint/2010/main" val="4244862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F7A922-6291-2F20-0379-6BAFF4D83E56}"/>
              </a:ext>
            </a:extLst>
          </p:cNvPr>
          <p:cNvSpPr>
            <a:spLocks noGrp="1"/>
          </p:cNvSpPr>
          <p:nvPr>
            <p:ph type="title"/>
          </p:nvPr>
        </p:nvSpPr>
        <p:spPr>
          <a:xfrm>
            <a:off x="628650" y="365125"/>
            <a:ext cx="7886700" cy="1325563"/>
          </a:xfrm>
        </p:spPr>
        <p:txBody>
          <a:bodyPr>
            <a:normAutofit/>
          </a:bodyPr>
          <a:lstStyle/>
          <a:p>
            <a:pPr>
              <a:lnSpc>
                <a:spcPct val="90000"/>
              </a:lnSpc>
            </a:pPr>
            <a:r>
              <a:rPr lang="en-US" sz="2900"/>
              <a:t>Consideraciones para Modelos de Aprendizaje Automático</a:t>
            </a:r>
            <a:br>
              <a:rPr lang="en-US" sz="2900"/>
            </a:br>
            <a:endParaRPr lang="en-MX" sz="2900"/>
          </a:p>
        </p:txBody>
      </p:sp>
      <p:sp>
        <p:nvSpPr>
          <p:cNvPr id="3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 fmla="*/ 0 w 8140446"/>
              <a:gd name="connsiteY0" fmla="*/ 0 h 18288"/>
              <a:gd name="connsiteX1" fmla="*/ 596966 w 8140446"/>
              <a:gd name="connsiteY1" fmla="*/ 0 h 18288"/>
              <a:gd name="connsiteX2" fmla="*/ 1031123 w 8140446"/>
              <a:gd name="connsiteY2" fmla="*/ 0 h 18288"/>
              <a:gd name="connsiteX3" fmla="*/ 1872303 w 8140446"/>
              <a:gd name="connsiteY3" fmla="*/ 0 h 18288"/>
              <a:gd name="connsiteX4" fmla="*/ 2469269 w 8140446"/>
              <a:gd name="connsiteY4" fmla="*/ 0 h 18288"/>
              <a:gd name="connsiteX5" fmla="*/ 3066235 w 8140446"/>
              <a:gd name="connsiteY5" fmla="*/ 0 h 18288"/>
              <a:gd name="connsiteX6" fmla="*/ 3907414 w 8140446"/>
              <a:gd name="connsiteY6" fmla="*/ 0 h 18288"/>
              <a:gd name="connsiteX7" fmla="*/ 4422976 w 8140446"/>
              <a:gd name="connsiteY7" fmla="*/ 0 h 18288"/>
              <a:gd name="connsiteX8" fmla="*/ 5264155 w 8140446"/>
              <a:gd name="connsiteY8" fmla="*/ 0 h 18288"/>
              <a:gd name="connsiteX9" fmla="*/ 6105335 w 8140446"/>
              <a:gd name="connsiteY9" fmla="*/ 0 h 18288"/>
              <a:gd name="connsiteX10" fmla="*/ 6783705 w 8140446"/>
              <a:gd name="connsiteY10" fmla="*/ 0 h 18288"/>
              <a:gd name="connsiteX11" fmla="*/ 8140446 w 8140446"/>
              <a:gd name="connsiteY11" fmla="*/ 0 h 18288"/>
              <a:gd name="connsiteX12" fmla="*/ 8140446 w 8140446"/>
              <a:gd name="connsiteY12" fmla="*/ 18288 h 18288"/>
              <a:gd name="connsiteX13" fmla="*/ 7706289 w 8140446"/>
              <a:gd name="connsiteY13" fmla="*/ 18288 h 18288"/>
              <a:gd name="connsiteX14" fmla="*/ 6865109 w 8140446"/>
              <a:gd name="connsiteY14" fmla="*/ 18288 h 18288"/>
              <a:gd name="connsiteX15" fmla="*/ 6349548 w 8140446"/>
              <a:gd name="connsiteY15" fmla="*/ 18288 h 18288"/>
              <a:gd name="connsiteX16" fmla="*/ 5671177 w 8140446"/>
              <a:gd name="connsiteY16" fmla="*/ 18288 h 18288"/>
              <a:gd name="connsiteX17" fmla="*/ 4829998 w 8140446"/>
              <a:gd name="connsiteY17" fmla="*/ 18288 h 18288"/>
              <a:gd name="connsiteX18" fmla="*/ 4151627 w 8140446"/>
              <a:gd name="connsiteY18" fmla="*/ 18288 h 18288"/>
              <a:gd name="connsiteX19" fmla="*/ 3717470 w 8140446"/>
              <a:gd name="connsiteY19" fmla="*/ 18288 h 18288"/>
              <a:gd name="connsiteX20" fmla="*/ 3201909 w 8140446"/>
              <a:gd name="connsiteY20" fmla="*/ 18288 h 18288"/>
              <a:gd name="connsiteX21" fmla="*/ 2360729 w 8140446"/>
              <a:gd name="connsiteY21" fmla="*/ 18288 h 18288"/>
              <a:gd name="connsiteX22" fmla="*/ 1682359 w 8140446"/>
              <a:gd name="connsiteY22" fmla="*/ 18288 h 18288"/>
              <a:gd name="connsiteX23" fmla="*/ 1166797 w 8140446"/>
              <a:gd name="connsiteY23" fmla="*/ 18288 h 18288"/>
              <a:gd name="connsiteX24" fmla="*/ 0 w 8140446"/>
              <a:gd name="connsiteY24" fmla="*/ 18288 h 18288"/>
              <a:gd name="connsiteX25" fmla="*/ 0 w 8140446"/>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644090-7E6F-C2B0-1375-28E068B47371}"/>
              </a:ext>
            </a:extLst>
          </p:cNvPr>
          <p:cNvSpPr>
            <a:spLocks noGrp="1"/>
          </p:cNvSpPr>
          <p:nvPr>
            <p:ph idx="1"/>
          </p:nvPr>
        </p:nvSpPr>
        <p:spPr>
          <a:xfrm>
            <a:off x="628650" y="1929384"/>
            <a:ext cx="7886700" cy="4251960"/>
          </a:xfrm>
        </p:spPr>
        <p:txBody>
          <a:bodyPr>
            <a:normAutofit/>
          </a:bodyPr>
          <a:lstStyle/>
          <a:p>
            <a:pPr marL="0" indent="0">
              <a:buNone/>
            </a:pPr>
            <a:r>
              <a:rPr lang="en-US" sz="1900"/>
              <a:t>Uno de los principales desafíos con este conjunto de datos es el desequilibrio en la variable objetivo (stroke). Un número significativamente menor de individuos han experimentado un derrame cerebral en comparación con los que no lo han hecho. Este desequilibrio podría llevar a un modelo que está sesgado hacia la clase mayoritaria, resultando en un rendimiento deficiente en la identificación de casos de derrame cerebral.</a:t>
            </a:r>
            <a:endParaRPr lang="en-MX" sz="1900"/>
          </a:p>
        </p:txBody>
      </p:sp>
    </p:spTree>
    <p:extLst>
      <p:ext uri="{BB962C8B-B14F-4D97-AF65-F5344CB8AC3E}">
        <p14:creationId xmlns:p14="http://schemas.microsoft.com/office/powerpoint/2010/main" val="3867536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0776EF-FF0C-AC13-B9A2-CA2D8815A969}"/>
              </a:ext>
            </a:extLst>
          </p:cNvPr>
          <p:cNvSpPr>
            <a:spLocks noGrp="1"/>
          </p:cNvSpPr>
          <p:nvPr>
            <p:ph type="title"/>
          </p:nvPr>
        </p:nvSpPr>
        <p:spPr>
          <a:xfrm>
            <a:off x="476250" y="640823"/>
            <a:ext cx="2563994" cy="5583148"/>
          </a:xfrm>
        </p:spPr>
        <p:txBody>
          <a:bodyPr anchor="ctr">
            <a:normAutofit/>
          </a:bodyPr>
          <a:lstStyle/>
          <a:p>
            <a:r>
              <a:rPr lang="en-MX" sz="4000"/>
              <a:t>Estadisticas  numericas resumidas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 name="connsiteX0" fmla="*/ 0 w 5410200"/>
              <a:gd name="connsiteY0" fmla="*/ 0 h 13716"/>
              <a:gd name="connsiteX1" fmla="*/ 622173 w 5410200"/>
              <a:gd name="connsiteY1" fmla="*/ 0 h 13716"/>
              <a:gd name="connsiteX2" fmla="*/ 1136142 w 5410200"/>
              <a:gd name="connsiteY2" fmla="*/ 0 h 13716"/>
              <a:gd name="connsiteX3" fmla="*/ 1920621 w 5410200"/>
              <a:gd name="connsiteY3" fmla="*/ 0 h 13716"/>
              <a:gd name="connsiteX4" fmla="*/ 2542794 w 5410200"/>
              <a:gd name="connsiteY4" fmla="*/ 0 h 13716"/>
              <a:gd name="connsiteX5" fmla="*/ 3164967 w 5410200"/>
              <a:gd name="connsiteY5" fmla="*/ 0 h 13716"/>
              <a:gd name="connsiteX6" fmla="*/ 3949446 w 5410200"/>
              <a:gd name="connsiteY6" fmla="*/ 0 h 13716"/>
              <a:gd name="connsiteX7" fmla="*/ 4517517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165854 w 5410200"/>
              <a:gd name="connsiteY11" fmla="*/ 13716 h 13716"/>
              <a:gd name="connsiteX12" fmla="*/ 3543681 w 5410200"/>
              <a:gd name="connsiteY12" fmla="*/ 13716 h 13716"/>
              <a:gd name="connsiteX13" fmla="*/ 2759202 w 5410200"/>
              <a:gd name="connsiteY13" fmla="*/ 13716 h 13716"/>
              <a:gd name="connsiteX14" fmla="*/ 1974723 w 5410200"/>
              <a:gd name="connsiteY14" fmla="*/ 13716 h 13716"/>
              <a:gd name="connsiteX15" fmla="*/ 1406652 w 5410200"/>
              <a:gd name="connsiteY15" fmla="*/ 13716 h 13716"/>
              <a:gd name="connsiteX16" fmla="*/ 730377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76940" y="8795"/>
                  <a:pt x="295530" y="-3818"/>
                  <a:pt x="568071" y="0"/>
                </a:cubicBezTo>
                <a:cubicBezTo>
                  <a:pt x="821049" y="-7814"/>
                  <a:pt x="977778" y="-9274"/>
                  <a:pt x="1298448" y="0"/>
                </a:cubicBezTo>
                <a:cubicBezTo>
                  <a:pt x="1590381" y="13044"/>
                  <a:pt x="1630605" y="-28"/>
                  <a:pt x="1920621" y="0"/>
                </a:cubicBezTo>
                <a:cubicBezTo>
                  <a:pt x="2206035" y="10386"/>
                  <a:pt x="2357755" y="-28028"/>
                  <a:pt x="2488692" y="0"/>
                </a:cubicBezTo>
                <a:cubicBezTo>
                  <a:pt x="2633521" y="25625"/>
                  <a:pt x="3022777" y="-45440"/>
                  <a:pt x="3219069" y="0"/>
                </a:cubicBezTo>
                <a:cubicBezTo>
                  <a:pt x="3460337" y="63290"/>
                  <a:pt x="3645640" y="26494"/>
                  <a:pt x="3895344" y="0"/>
                </a:cubicBezTo>
                <a:cubicBezTo>
                  <a:pt x="4126339" y="-535"/>
                  <a:pt x="4382665" y="-55222"/>
                  <a:pt x="4571619" y="0"/>
                </a:cubicBezTo>
                <a:cubicBezTo>
                  <a:pt x="4776405" y="-816"/>
                  <a:pt x="5201098" y="-43036"/>
                  <a:pt x="5410200" y="0"/>
                </a:cubicBezTo>
                <a:cubicBezTo>
                  <a:pt x="5409052" y="2649"/>
                  <a:pt x="5410186" y="9063"/>
                  <a:pt x="5410200" y="13716"/>
                </a:cubicBezTo>
                <a:cubicBezTo>
                  <a:pt x="5133704" y="5182"/>
                  <a:pt x="5123444" y="31477"/>
                  <a:pt x="4842129" y="13716"/>
                </a:cubicBezTo>
                <a:cubicBezTo>
                  <a:pt x="4568650" y="-219"/>
                  <a:pt x="4447390" y="8221"/>
                  <a:pt x="4328160" y="13716"/>
                </a:cubicBezTo>
                <a:cubicBezTo>
                  <a:pt x="4227436" y="28078"/>
                  <a:pt x="3754725" y="-2253"/>
                  <a:pt x="3597783" y="13716"/>
                </a:cubicBezTo>
                <a:cubicBezTo>
                  <a:pt x="3459353" y="10223"/>
                  <a:pt x="3317740" y="47315"/>
                  <a:pt x="3029712" y="13716"/>
                </a:cubicBezTo>
                <a:cubicBezTo>
                  <a:pt x="2766446" y="5245"/>
                  <a:pt x="2645518" y="35922"/>
                  <a:pt x="2299335" y="13716"/>
                </a:cubicBezTo>
                <a:cubicBezTo>
                  <a:pt x="1977844" y="23735"/>
                  <a:pt x="1781583" y="-1801"/>
                  <a:pt x="1514856" y="13716"/>
                </a:cubicBezTo>
                <a:cubicBezTo>
                  <a:pt x="1212648" y="18781"/>
                  <a:pt x="1087880" y="-4407"/>
                  <a:pt x="892683" y="13716"/>
                </a:cubicBezTo>
                <a:cubicBezTo>
                  <a:pt x="745769" y="11772"/>
                  <a:pt x="183254" y="-32062"/>
                  <a:pt x="0" y="13716"/>
                </a:cubicBezTo>
                <a:cubicBezTo>
                  <a:pt x="-907" y="9799"/>
                  <a:pt x="-75" y="7151"/>
                  <a:pt x="0" y="0"/>
                </a:cubicBezTo>
                <a:close/>
              </a:path>
              <a:path w="5410200" h="13716" stroke="0" extrusionOk="0">
                <a:moveTo>
                  <a:pt x="0" y="0"/>
                </a:moveTo>
                <a:cubicBezTo>
                  <a:pt x="269468" y="-22806"/>
                  <a:pt x="392563" y="4840"/>
                  <a:pt x="622173" y="0"/>
                </a:cubicBezTo>
                <a:cubicBezTo>
                  <a:pt x="884216" y="-2196"/>
                  <a:pt x="1034637" y="7784"/>
                  <a:pt x="1136142" y="0"/>
                </a:cubicBezTo>
                <a:cubicBezTo>
                  <a:pt x="1204956" y="5920"/>
                  <a:pt x="1559779" y="-61408"/>
                  <a:pt x="1920621" y="0"/>
                </a:cubicBezTo>
                <a:cubicBezTo>
                  <a:pt x="2280250" y="-18581"/>
                  <a:pt x="2372470" y="4128"/>
                  <a:pt x="2542794" y="0"/>
                </a:cubicBezTo>
                <a:cubicBezTo>
                  <a:pt x="2688150" y="-17189"/>
                  <a:pt x="2885478" y="-51412"/>
                  <a:pt x="3164967" y="0"/>
                </a:cubicBezTo>
                <a:cubicBezTo>
                  <a:pt x="3470933" y="16143"/>
                  <a:pt x="3588003" y="-4313"/>
                  <a:pt x="3949446" y="0"/>
                </a:cubicBezTo>
                <a:cubicBezTo>
                  <a:pt x="4331172" y="1470"/>
                  <a:pt x="4289286" y="5331"/>
                  <a:pt x="4517517" y="0"/>
                </a:cubicBezTo>
                <a:cubicBezTo>
                  <a:pt x="4736577" y="41911"/>
                  <a:pt x="5141868" y="443"/>
                  <a:pt x="5410200" y="0"/>
                </a:cubicBezTo>
                <a:cubicBezTo>
                  <a:pt x="5410845" y="2936"/>
                  <a:pt x="5409877" y="9829"/>
                  <a:pt x="5410200" y="13716"/>
                </a:cubicBezTo>
                <a:cubicBezTo>
                  <a:pt x="5130880" y="48304"/>
                  <a:pt x="5008082" y="-27188"/>
                  <a:pt x="4842129" y="13716"/>
                </a:cubicBezTo>
                <a:cubicBezTo>
                  <a:pt x="4629232" y="38478"/>
                  <a:pt x="4430159" y="43872"/>
                  <a:pt x="4165854" y="13716"/>
                </a:cubicBezTo>
                <a:cubicBezTo>
                  <a:pt x="3880517" y="17026"/>
                  <a:pt x="3820863" y="-12209"/>
                  <a:pt x="3543681" y="13716"/>
                </a:cubicBezTo>
                <a:cubicBezTo>
                  <a:pt x="3267577" y="39687"/>
                  <a:pt x="3047131" y="-8774"/>
                  <a:pt x="2759202" y="13716"/>
                </a:cubicBezTo>
                <a:cubicBezTo>
                  <a:pt x="2418778" y="17929"/>
                  <a:pt x="2206820" y="-35095"/>
                  <a:pt x="1974723" y="13716"/>
                </a:cubicBezTo>
                <a:cubicBezTo>
                  <a:pt x="1740429" y="35710"/>
                  <a:pt x="1599301" y="34493"/>
                  <a:pt x="1406652" y="13716"/>
                </a:cubicBezTo>
                <a:cubicBezTo>
                  <a:pt x="1196601" y="3966"/>
                  <a:pt x="938578" y="38717"/>
                  <a:pt x="730377" y="13716"/>
                </a:cubicBezTo>
                <a:cubicBezTo>
                  <a:pt x="524173" y="26651"/>
                  <a:pt x="336004" y="-17469"/>
                  <a:pt x="0" y="13716"/>
                </a:cubicBezTo>
                <a:cubicBezTo>
                  <a:pt x="-377" y="9245"/>
                  <a:pt x="1157" y="3819"/>
                  <a:pt x="0" y="0"/>
                </a:cubicBezTo>
                <a:close/>
              </a:path>
              <a:path w="5410200" h="13716" fill="none" stroke="0" extrusionOk="0">
                <a:moveTo>
                  <a:pt x="0" y="0"/>
                </a:moveTo>
                <a:cubicBezTo>
                  <a:pt x="148438" y="-27720"/>
                  <a:pt x="315263" y="-14841"/>
                  <a:pt x="568071" y="0"/>
                </a:cubicBezTo>
                <a:cubicBezTo>
                  <a:pt x="840209" y="21288"/>
                  <a:pt x="982180" y="-6281"/>
                  <a:pt x="1298448" y="0"/>
                </a:cubicBezTo>
                <a:cubicBezTo>
                  <a:pt x="1577021" y="13763"/>
                  <a:pt x="1630910" y="1060"/>
                  <a:pt x="1920621" y="0"/>
                </a:cubicBezTo>
                <a:cubicBezTo>
                  <a:pt x="2200928" y="-1340"/>
                  <a:pt x="2382869" y="-10369"/>
                  <a:pt x="2488692" y="0"/>
                </a:cubicBezTo>
                <a:cubicBezTo>
                  <a:pt x="2620356" y="20061"/>
                  <a:pt x="3042766" y="-74691"/>
                  <a:pt x="3219069" y="0"/>
                </a:cubicBezTo>
                <a:cubicBezTo>
                  <a:pt x="3395755" y="31704"/>
                  <a:pt x="3646717" y="33546"/>
                  <a:pt x="3895344" y="0"/>
                </a:cubicBezTo>
                <a:cubicBezTo>
                  <a:pt x="4131847" y="-43416"/>
                  <a:pt x="4371681" y="11418"/>
                  <a:pt x="4571619" y="0"/>
                </a:cubicBezTo>
                <a:cubicBezTo>
                  <a:pt x="4799447" y="47677"/>
                  <a:pt x="5212547" y="1562"/>
                  <a:pt x="5410200" y="0"/>
                </a:cubicBezTo>
                <a:cubicBezTo>
                  <a:pt x="5408905" y="2744"/>
                  <a:pt x="5410401" y="9950"/>
                  <a:pt x="5410200" y="13716"/>
                </a:cubicBezTo>
                <a:cubicBezTo>
                  <a:pt x="5139576" y="2947"/>
                  <a:pt x="5122299" y="33775"/>
                  <a:pt x="4842129" y="13716"/>
                </a:cubicBezTo>
                <a:cubicBezTo>
                  <a:pt x="4566356" y="6655"/>
                  <a:pt x="4456854" y="15426"/>
                  <a:pt x="4328160" y="13716"/>
                </a:cubicBezTo>
                <a:cubicBezTo>
                  <a:pt x="4234703" y="-822"/>
                  <a:pt x="3768176" y="-16062"/>
                  <a:pt x="3597783" y="13716"/>
                </a:cubicBezTo>
                <a:cubicBezTo>
                  <a:pt x="3430303" y="10148"/>
                  <a:pt x="3287506" y="20215"/>
                  <a:pt x="3029712" y="13716"/>
                </a:cubicBezTo>
                <a:cubicBezTo>
                  <a:pt x="2742636" y="-2421"/>
                  <a:pt x="2637847" y="18109"/>
                  <a:pt x="2299335" y="13716"/>
                </a:cubicBezTo>
                <a:cubicBezTo>
                  <a:pt x="1959433" y="-7861"/>
                  <a:pt x="1779456" y="37101"/>
                  <a:pt x="1514856" y="13716"/>
                </a:cubicBezTo>
                <a:cubicBezTo>
                  <a:pt x="1212431" y="31797"/>
                  <a:pt x="1086601" y="7282"/>
                  <a:pt x="892683" y="13716"/>
                </a:cubicBezTo>
                <a:cubicBezTo>
                  <a:pt x="721500" y="45800"/>
                  <a:pt x="194249" y="-29802"/>
                  <a:pt x="0" y="13716"/>
                </a:cubicBezTo>
                <a:cubicBezTo>
                  <a:pt x="-508" y="9800"/>
                  <a:pt x="-280" y="682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8F7ECF5-05B8-4AF5-DCF0-6AA1B68DDD39}"/>
              </a:ext>
            </a:extLst>
          </p:cNvPr>
          <p:cNvGraphicFramePr>
            <a:graphicFrameLocks noGrp="1"/>
          </p:cNvGraphicFramePr>
          <p:nvPr>
            <p:ph idx="1"/>
            <p:extLst>
              <p:ext uri="{D42A27DB-BD31-4B8C-83A1-F6EECF244321}">
                <p14:modId xmlns:p14="http://schemas.microsoft.com/office/powerpoint/2010/main" val="3660227724"/>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4719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114</TotalTime>
  <Words>1989</Words>
  <Application>Microsoft Macintosh PowerPoint</Application>
  <PresentationFormat>On-screen Show (4:3)</PresentationFormat>
  <Paragraphs>84</Paragraphs>
  <Slides>34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Calibri</vt:lpstr>
      <vt:lpstr>Office Theme</vt:lpstr>
      <vt:lpstr>Análisis de Factores Contribuyentes a Accidentes Cerebrovasculares</vt:lpstr>
      <vt:lpstr>Objetivo del Proyecto</vt:lpstr>
      <vt:lpstr>Preguntas de Investigación</vt:lpstr>
      <vt:lpstr>Análisis Exploratorio de Datos (EDA)</vt:lpstr>
      <vt:lpstr>Estadísticas categoricas resumidas</vt:lpstr>
      <vt:lpstr>PowerPoint Presentation</vt:lpstr>
      <vt:lpstr>PowerPoint Presentation</vt:lpstr>
      <vt:lpstr>Consideraciones para Modelos de Aprendizaje Automático </vt:lpstr>
      <vt:lpstr>Estadisticas  numericas resumidas</vt:lpstr>
      <vt:lpstr>PowerPoint Presentation</vt:lpstr>
      <vt:lpstr>PowerPoint Presentation</vt:lpstr>
      <vt:lpstr>Observaciones Detalladas de Variables Numéricas </vt:lpstr>
      <vt:lpstr>Exploración de la Relación entre Variables y Accidentes Cerebrovasculares</vt:lpstr>
      <vt:lpstr>Edad vs Accidente Cerebrovascular</vt:lpstr>
      <vt:lpstr>Nivel Promedio de Glucosa vs Accidente Cerebrovascular</vt:lpstr>
      <vt:lpstr>IMC vs Accidente Cerebrovascular</vt:lpstr>
      <vt:lpstr>Observaciones sobre los Gráficos de Densidad con Superposición de Accidente Cerebrovascular</vt:lpstr>
      <vt:lpstr>Variables Categóricas y Binarias</vt:lpstr>
      <vt:lpstr>Género</vt:lpstr>
      <vt:lpstr>Tipo de Trabajo</vt:lpstr>
      <vt:lpstr>Estado Civil</vt:lpstr>
      <vt:lpstr>Insights Importantes </vt:lpstr>
      <vt:lpstr>Hipertensión</vt:lpstr>
      <vt:lpstr>Enfermedad Cardíaca</vt:lpstr>
      <vt:lpstr>Insights Adicionales para Variables Binarias </vt:lpstr>
      <vt:lpstr>Contestando a las preguntas iniciales:</vt:lpstr>
      <vt:lpstr>PowerPoint Presentation</vt:lpstr>
      <vt:lpstr>PowerPoint Presentation</vt:lpstr>
      <vt:lpstr>PowerPoint Presentation</vt:lpstr>
      <vt:lpstr>PowerPoint Presentation</vt:lpstr>
      <vt:lpstr>Conclusiones del modelo ML</vt:lpstr>
      <vt:lpstr>Mejor Puntuación de Validación Cruzada (F1) </vt:lpstr>
      <vt:lpstr>Aplicación de la técnica SMOTE </vt:lpstr>
      <vt:lpstr>Conclusión Final del Modelo de Machine Learning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Factores Contribuyentes a Accidentes Cerebrovasculares</dc:title>
  <dc:subject/>
  <dc:creator/>
  <cp:keywords/>
  <dc:description>generated using python-pptx</dc:description>
  <cp:lastModifiedBy>Carlos Hernandez</cp:lastModifiedBy>
  <cp:revision>14</cp:revision>
  <dcterms:created xsi:type="dcterms:W3CDTF">2013-01-27T09:14:16Z</dcterms:created>
  <dcterms:modified xsi:type="dcterms:W3CDTF">2023-11-10T22:22:35Z</dcterms:modified>
  <cp:category/>
</cp:coreProperties>
</file>