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Open Sans 2" charset="1" panose="00000000000000000000"/>
      <p:regular r:id="rId16"/>
    </p:embeddedFont>
    <p:embeddedFont>
      <p:font typeface="Roboto Bold" charset="1" panose="02000000000000000000"/>
      <p:regular r:id="rId17"/>
    </p:embeddedFont>
    <p:embeddedFont>
      <p:font typeface="Roboto" charset="1" panose="02000000000000000000"/>
      <p:regular r:id="rId18"/>
    </p:embeddedFont>
    <p:embeddedFont>
      <p:font typeface="Century Gothic Paneuropean Bold" charset="1" panose="020B0702020202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https://www.google.com/url?q=https://dicas.olx.com.br/seguranca/como-fazer-uma-denuncia-na-olx/&amp;sa=D&amp;source=editors&amp;ust=1747052958498280&amp;usg=AOvVaw1KxwkYW8LmGt3H7UZZkgMR" TargetMode="External" Type="http://schemas.openxmlformats.org/officeDocument/2006/relationships/hyperlink"/><Relationship Id="rId7" Target="https://www.google.com/url?q=https://www.mercadolivre.com.br/ajuda/21844&amp;sa=D&amp;source=editors&amp;ust=1747052958498653&amp;usg=AOvVaw267ozy5YVCByaRlFTfJsUy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32124" y="2387047"/>
            <a:ext cx="16227176" cy="2867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17"/>
              </a:lnSpc>
            </a:pPr>
            <a:r>
              <a:rPr lang="en-US" sz="8226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GOLPE DO FALSO INTERMEDIÁRIO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884637" y="6161437"/>
            <a:ext cx="852215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como ocorre o golpe?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52056" y="1193263"/>
            <a:ext cx="12383889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COMO SE PROTEGER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327121" y="1345663"/>
            <a:ext cx="1249868" cy="1249868"/>
          </a:xfrm>
          <a:custGeom>
            <a:avLst/>
            <a:gdLst/>
            <a:ahLst/>
            <a:cxnLst/>
            <a:rect r="r" b="b" t="t" l="l"/>
            <a:pathLst>
              <a:path h="1249868" w="1249868">
                <a:moveTo>
                  <a:pt x="0" y="0"/>
                </a:moveTo>
                <a:lnTo>
                  <a:pt x="1249869" y="0"/>
                </a:lnTo>
                <a:lnTo>
                  <a:pt x="1249869" y="1249868"/>
                </a:lnTo>
                <a:lnTo>
                  <a:pt x="0" y="1249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178057" y="6535144"/>
            <a:ext cx="512774" cy="512774"/>
          </a:xfrm>
          <a:custGeom>
            <a:avLst/>
            <a:gdLst/>
            <a:ahLst/>
            <a:cxnLst/>
            <a:rect r="r" b="b" t="t" l="l"/>
            <a:pathLst>
              <a:path h="512774" w="512774">
                <a:moveTo>
                  <a:pt x="0" y="0"/>
                </a:moveTo>
                <a:lnTo>
                  <a:pt x="512774" y="0"/>
                </a:lnTo>
                <a:lnTo>
                  <a:pt x="512774" y="512774"/>
                </a:lnTo>
                <a:lnTo>
                  <a:pt x="0" y="5127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569057" y="4224112"/>
            <a:ext cx="15149885" cy="336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19"/>
              </a:lnSpc>
              <a:spcBef>
                <a:spcPct val="0"/>
              </a:spcBef>
            </a:pPr>
            <a:r>
              <a:rPr lang="en-US" sz="6300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Denuncie o fraudador para a plataforma. </a:t>
            </a:r>
          </a:p>
          <a:p>
            <a:pPr algn="ctr" marL="0" indent="0" lvl="0">
              <a:lnSpc>
                <a:spcPts val="8819"/>
              </a:lnSpc>
              <a:spcBef>
                <a:spcPct val="0"/>
              </a:spcBef>
            </a:pPr>
          </a:p>
          <a:p>
            <a:pPr algn="r" marL="0" indent="0" lvl="0">
              <a:lnSpc>
                <a:spcPts val="4480"/>
              </a:lnSpc>
              <a:spcBef>
                <a:spcPct val="0"/>
              </a:spcBef>
            </a:pPr>
            <a:r>
              <a:rPr lang="en-US" sz="3200" strike="noStrike" u="sng">
                <a:solidFill>
                  <a:srgbClr val="004AAD"/>
                </a:solidFill>
                <a:latin typeface="Roboto"/>
                <a:ea typeface="Roboto"/>
                <a:cs typeface="Roboto"/>
                <a:sym typeface="Roboto"/>
                <a:hlinkClick r:id="rId6" tooltip="https://www.google.com/url?q=https://dicas.olx.com.br/seguranca/como-fazer-uma-denuncia-na-olx/&amp;sa=D&amp;source=editors&amp;ust=1747052958498280&amp;usg=AOvVaw1KxwkYW8LmGt3H7UZZkgMR"/>
              </a:rPr>
              <a:t>DENÚNCIA OLX</a:t>
            </a:r>
            <a:r>
              <a:rPr lang="en-US" sz="3200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algn="r" marL="0" indent="0" lvl="0">
              <a:lnSpc>
                <a:spcPts val="4480"/>
              </a:lnSpc>
              <a:spcBef>
                <a:spcPct val="0"/>
              </a:spcBef>
            </a:pPr>
            <a:r>
              <a:rPr lang="en-US" sz="3200" strike="noStrike" u="sng">
                <a:solidFill>
                  <a:srgbClr val="004AAD"/>
                </a:solidFill>
                <a:latin typeface="Roboto"/>
                <a:ea typeface="Roboto"/>
                <a:cs typeface="Roboto"/>
                <a:sym typeface="Roboto"/>
                <a:hlinkClick r:id="rId7" tooltip="https://www.google.com/url?q=https://www.mercadolivre.com.br/ajuda/21844&amp;sa=D&amp;source=editors&amp;ust=1747052958498653&amp;usg=AOvVaw267ozy5YVCByaRlFTfJsUy"/>
              </a:rPr>
              <a:t>DENÚNCIA MERCADO LIVRE 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0799304" y="7076838"/>
            <a:ext cx="512774" cy="512774"/>
          </a:xfrm>
          <a:custGeom>
            <a:avLst/>
            <a:gdLst/>
            <a:ahLst/>
            <a:cxnLst/>
            <a:rect r="r" b="b" t="t" l="l"/>
            <a:pathLst>
              <a:path h="512774" w="512774">
                <a:moveTo>
                  <a:pt x="0" y="0"/>
                </a:moveTo>
                <a:lnTo>
                  <a:pt x="512774" y="0"/>
                </a:lnTo>
                <a:lnTo>
                  <a:pt x="512774" y="512774"/>
                </a:lnTo>
                <a:lnTo>
                  <a:pt x="0" y="5127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wipe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1293011" y="2632865"/>
            <a:ext cx="1506066" cy="1062461"/>
          </a:xfrm>
          <a:custGeom>
            <a:avLst/>
            <a:gdLst/>
            <a:ahLst/>
            <a:cxnLst/>
            <a:rect r="r" b="b" t="t" l="l"/>
            <a:pathLst>
              <a:path h="1062461" w="1506066">
                <a:moveTo>
                  <a:pt x="0" y="0"/>
                </a:moveTo>
                <a:lnTo>
                  <a:pt x="1506066" y="0"/>
                </a:lnTo>
                <a:lnTo>
                  <a:pt x="1506066" y="1062461"/>
                </a:lnTo>
                <a:lnTo>
                  <a:pt x="0" y="10624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69057" y="590121"/>
            <a:ext cx="15149885" cy="3347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16"/>
              </a:lnSpc>
            </a:pPr>
            <a:r>
              <a:rPr lang="en-US" b="true" sz="9583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FALSO INTERMEDIÁRIO</a:t>
            </a:r>
          </a:p>
          <a:p>
            <a:pPr algn="ctr">
              <a:lnSpc>
                <a:spcPts val="13416"/>
              </a:lnSpc>
            </a:pPr>
            <a:r>
              <a:rPr lang="en-US" b="true" sz="9583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FASE 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69057" y="4583703"/>
            <a:ext cx="15149885" cy="4431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8"/>
              </a:lnSpc>
            </a:pPr>
            <a:r>
              <a:rPr lang="en-US" sz="629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 golpista se passa por um comprador e pede para que o vendedor já retire o anúncio da plataforma (OLX, Mercado Livre, etc). </a:t>
            </a:r>
          </a:p>
        </p:txBody>
      </p:sp>
    </p:spTree>
  </p:cSld>
  <p:clrMapOvr>
    <a:masterClrMapping/>
  </p:clrMapOvr>
  <p:transition spd="slow">
    <p:wipe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437706" y="828675"/>
            <a:ext cx="13412589" cy="3347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416"/>
              </a:lnSpc>
              <a:spcBef>
                <a:spcPct val="0"/>
              </a:spcBef>
            </a:pPr>
            <a:r>
              <a:rPr lang="en-US" b="true" sz="9583" strike="noStrike" u="non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FALSO INTERMEDIÁRIO</a:t>
            </a:r>
          </a:p>
          <a:p>
            <a:pPr algn="ctr" marL="0" indent="0" lvl="0">
              <a:lnSpc>
                <a:spcPts val="13416"/>
              </a:lnSpc>
              <a:spcBef>
                <a:spcPct val="0"/>
              </a:spcBef>
            </a:pPr>
            <a:r>
              <a:rPr lang="en-US" b="true" sz="9583" strike="noStrike" u="non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FASE 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69057" y="5010150"/>
            <a:ext cx="15149885" cy="3316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19"/>
              </a:lnSpc>
              <a:spcBef>
                <a:spcPct val="0"/>
              </a:spcBef>
            </a:pPr>
            <a:r>
              <a:rPr lang="en-US" sz="6300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Após isto, ele clona o anúncio e oferece o mesmo produto por um preço inferior ao de mercado. 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1432086" y="2883199"/>
            <a:ext cx="1506066" cy="1062461"/>
          </a:xfrm>
          <a:custGeom>
            <a:avLst/>
            <a:gdLst/>
            <a:ahLst/>
            <a:cxnLst/>
            <a:rect r="r" b="b" t="t" l="l"/>
            <a:pathLst>
              <a:path h="1062461" w="1506066">
                <a:moveTo>
                  <a:pt x="0" y="0"/>
                </a:moveTo>
                <a:lnTo>
                  <a:pt x="1506065" y="0"/>
                </a:lnTo>
                <a:lnTo>
                  <a:pt x="1506065" y="1062460"/>
                </a:lnTo>
                <a:lnTo>
                  <a:pt x="0" y="1062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wipe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569057" y="5010150"/>
            <a:ext cx="15149885" cy="3316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19"/>
              </a:lnSpc>
              <a:spcBef>
                <a:spcPct val="0"/>
              </a:spcBef>
            </a:pPr>
            <a:r>
              <a:rPr lang="en-US" sz="6300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 criminoso faz o vendedor e o comprador se encontrarem, mas engana ambos para que não falem sobre o preço.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437706" y="828675"/>
            <a:ext cx="13412589" cy="3347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416"/>
              </a:lnSpc>
              <a:spcBef>
                <a:spcPct val="0"/>
              </a:spcBef>
            </a:pPr>
            <a:r>
              <a:rPr lang="en-US" b="true" sz="9583" strike="noStrike" u="non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FALSO INTERMEDIÁRIO</a:t>
            </a:r>
          </a:p>
          <a:p>
            <a:pPr algn="ctr" marL="0" indent="0" lvl="0">
              <a:lnSpc>
                <a:spcPts val="13416"/>
              </a:lnSpc>
              <a:spcBef>
                <a:spcPct val="0"/>
              </a:spcBef>
            </a:pPr>
            <a:r>
              <a:rPr lang="en-US" b="true" sz="9583" strike="noStrike" u="non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FASE 3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1432086" y="2883199"/>
            <a:ext cx="1506066" cy="1062461"/>
          </a:xfrm>
          <a:custGeom>
            <a:avLst/>
            <a:gdLst/>
            <a:ahLst/>
            <a:cxnLst/>
            <a:rect r="r" b="b" t="t" l="l"/>
            <a:pathLst>
              <a:path h="1062461" w="1506066">
                <a:moveTo>
                  <a:pt x="0" y="0"/>
                </a:moveTo>
                <a:lnTo>
                  <a:pt x="1506065" y="0"/>
                </a:lnTo>
                <a:lnTo>
                  <a:pt x="1506065" y="1062460"/>
                </a:lnTo>
                <a:lnTo>
                  <a:pt x="0" y="1062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wipe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437706" y="828675"/>
            <a:ext cx="13412589" cy="3347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416"/>
              </a:lnSpc>
              <a:spcBef>
                <a:spcPct val="0"/>
              </a:spcBef>
            </a:pPr>
            <a:r>
              <a:rPr lang="en-US" b="true" sz="9583" strike="noStrike" u="non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FALSO INTERMEDIÁRIO</a:t>
            </a:r>
          </a:p>
          <a:p>
            <a:pPr algn="ctr" marL="0" indent="0" lvl="0">
              <a:lnSpc>
                <a:spcPts val="13416"/>
              </a:lnSpc>
              <a:spcBef>
                <a:spcPct val="0"/>
              </a:spcBef>
            </a:pPr>
            <a:r>
              <a:rPr lang="en-US" b="true" sz="9583" strike="noStrike" u="non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FASE 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69057" y="5010150"/>
            <a:ext cx="15149885" cy="3316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19"/>
              </a:lnSpc>
              <a:spcBef>
                <a:spcPct val="0"/>
              </a:spcBef>
            </a:pPr>
            <a:r>
              <a:rPr lang="en-US" sz="6300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 comprador se sente seguro ao encontrar o vendedor e acaba fazendo a transferência de valores ao criminoso. 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1432086" y="2883199"/>
            <a:ext cx="1506066" cy="1062461"/>
          </a:xfrm>
          <a:custGeom>
            <a:avLst/>
            <a:gdLst/>
            <a:ahLst/>
            <a:cxnLst/>
            <a:rect r="r" b="b" t="t" l="l"/>
            <a:pathLst>
              <a:path h="1062461" w="1506066">
                <a:moveTo>
                  <a:pt x="0" y="0"/>
                </a:moveTo>
                <a:lnTo>
                  <a:pt x="1506065" y="0"/>
                </a:lnTo>
                <a:lnTo>
                  <a:pt x="1506065" y="1062460"/>
                </a:lnTo>
                <a:lnTo>
                  <a:pt x="0" y="1062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wipe dir="l"/>
  </p:transition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437706" y="870275"/>
            <a:ext cx="13412589" cy="2273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b="true" sz="65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POR QUE É DIFÍCIL RECUPERAR O VALOR PERDIDO COM A FRAUDE?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69057" y="4525624"/>
            <a:ext cx="15149885" cy="3316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19"/>
              </a:lnSpc>
              <a:spcBef>
                <a:spcPct val="0"/>
              </a:spcBef>
            </a:pPr>
            <a:r>
              <a:rPr lang="en-US" sz="6300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Normalmente, a conta que recebe os valores foi aberta com dados de outra vítima sem</a:t>
            </a:r>
            <a:r>
              <a:rPr lang="en-US" sz="6300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que ela saiba.</a:t>
            </a:r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327121" y="1345663"/>
            <a:ext cx="1249868" cy="1249868"/>
          </a:xfrm>
          <a:custGeom>
            <a:avLst/>
            <a:gdLst/>
            <a:ahLst/>
            <a:cxnLst/>
            <a:rect r="r" b="b" t="t" l="l"/>
            <a:pathLst>
              <a:path h="1249868" w="1249868">
                <a:moveTo>
                  <a:pt x="0" y="0"/>
                </a:moveTo>
                <a:lnTo>
                  <a:pt x="1249869" y="0"/>
                </a:lnTo>
                <a:lnTo>
                  <a:pt x="1249869" y="1249868"/>
                </a:lnTo>
                <a:lnTo>
                  <a:pt x="0" y="1249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952056" y="1193263"/>
            <a:ext cx="12383889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COMO SE PROTEGER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69057" y="5010150"/>
            <a:ext cx="15149885" cy="3316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19"/>
              </a:lnSpc>
              <a:spcBef>
                <a:spcPct val="0"/>
              </a:spcBef>
            </a:pPr>
            <a:r>
              <a:rPr lang="en-US" sz="6300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Sempre desconfie de ofertas de produtos com valores muito abaixo do valor de mercado.</a:t>
            </a:r>
          </a:p>
        </p:txBody>
      </p:sp>
    </p:spTree>
  </p:cSld>
  <p:clrMapOvr>
    <a:masterClrMapping/>
  </p:clrMapOvr>
  <p:transition spd="slow">
    <p:wipe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52056" y="1193263"/>
            <a:ext cx="12383889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469"/>
              </a:lnSpc>
              <a:spcBef>
                <a:spcPct val="0"/>
              </a:spcBef>
            </a:pPr>
            <a:r>
              <a:rPr lang="en-US" b="true" sz="8192" strike="noStrike" u="non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COMO SE PROTEGER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569057" y="4354605"/>
            <a:ext cx="15149885" cy="443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19"/>
              </a:lnSpc>
              <a:spcBef>
                <a:spcPct val="0"/>
              </a:spcBef>
            </a:pPr>
            <a:r>
              <a:rPr lang="en-US" sz="6300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Cheque o máximo de dados do negociante (data de criação do perfil, telefone, e-mail) e evite negociar com intermediários. 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2327121" y="1345663"/>
            <a:ext cx="1249868" cy="1249868"/>
          </a:xfrm>
          <a:custGeom>
            <a:avLst/>
            <a:gdLst/>
            <a:ahLst/>
            <a:cxnLst/>
            <a:rect r="r" b="b" t="t" l="l"/>
            <a:pathLst>
              <a:path h="1249868" w="1249868">
                <a:moveTo>
                  <a:pt x="0" y="0"/>
                </a:moveTo>
                <a:lnTo>
                  <a:pt x="1249869" y="0"/>
                </a:lnTo>
                <a:lnTo>
                  <a:pt x="1249869" y="1249868"/>
                </a:lnTo>
                <a:lnTo>
                  <a:pt x="0" y="1249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wipe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52056" y="1193263"/>
            <a:ext cx="12383889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COMO SE PROTEGER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569057" y="4354605"/>
            <a:ext cx="15149885" cy="3316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19"/>
              </a:lnSpc>
              <a:spcBef>
                <a:spcPct val="0"/>
              </a:spcBef>
            </a:pPr>
            <a:r>
              <a:rPr lang="en-US" sz="6300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Fique atento aos dados da transferência bancária, antes de efetivar um pagamento ou de afirmar que já recebeu. 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2327121" y="1345663"/>
            <a:ext cx="1249868" cy="1249868"/>
          </a:xfrm>
          <a:custGeom>
            <a:avLst/>
            <a:gdLst/>
            <a:ahLst/>
            <a:cxnLst/>
            <a:rect r="r" b="b" t="t" l="l"/>
            <a:pathLst>
              <a:path h="1249868" w="1249868">
                <a:moveTo>
                  <a:pt x="0" y="0"/>
                </a:moveTo>
                <a:lnTo>
                  <a:pt x="1249869" y="0"/>
                </a:lnTo>
                <a:lnTo>
                  <a:pt x="1249869" y="1249868"/>
                </a:lnTo>
                <a:lnTo>
                  <a:pt x="0" y="1249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DAGnO2xcmgc</dc:identifier>
  <dcterms:modified xsi:type="dcterms:W3CDTF">2011-08-01T06:04:30Z</dcterms:modified>
  <cp:revision>1</cp:revision>
  <dc:title>falso intermediário</dc:title>
</cp:coreProperties>
</file>