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77"/>
  </p:notesMasterIdLst>
  <p:sldIdLst>
    <p:sldId id="256" r:id="rId4"/>
    <p:sldId id="263" r:id="rId5"/>
    <p:sldId id="333" r:id="rId6"/>
    <p:sldId id="334" r:id="rId7"/>
    <p:sldId id="335" r:id="rId8"/>
    <p:sldId id="336"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4" r:id="rId28"/>
    <p:sldId id="285" r:id="rId29"/>
    <p:sldId id="286" r:id="rId30"/>
    <p:sldId id="287" r:id="rId31"/>
    <p:sldId id="288" r:id="rId32"/>
    <p:sldId id="289" r:id="rId33"/>
    <p:sldId id="291" r:id="rId34"/>
    <p:sldId id="290" r:id="rId35"/>
    <p:sldId id="292" r:id="rId36"/>
    <p:sldId id="293" r:id="rId37"/>
    <p:sldId id="294" r:id="rId38"/>
    <p:sldId id="295" r:id="rId39"/>
    <p:sldId id="296" r:id="rId40"/>
    <p:sldId id="318" r:id="rId41"/>
    <p:sldId id="297" r:id="rId42"/>
    <p:sldId id="298" r:id="rId43"/>
    <p:sldId id="319" r:id="rId44"/>
    <p:sldId id="320" r:id="rId45"/>
    <p:sldId id="321" r:id="rId46"/>
    <p:sldId id="322" r:id="rId47"/>
    <p:sldId id="323" r:id="rId48"/>
    <p:sldId id="324" r:id="rId49"/>
    <p:sldId id="300" r:id="rId50"/>
    <p:sldId id="301" r:id="rId51"/>
    <p:sldId id="302" r:id="rId52"/>
    <p:sldId id="303" r:id="rId53"/>
    <p:sldId id="304" r:id="rId54"/>
    <p:sldId id="305" r:id="rId55"/>
    <p:sldId id="306" r:id="rId56"/>
    <p:sldId id="307" r:id="rId57"/>
    <p:sldId id="308" r:id="rId58"/>
    <p:sldId id="313" r:id="rId59"/>
    <p:sldId id="309" r:id="rId60"/>
    <p:sldId id="310" r:id="rId61"/>
    <p:sldId id="311" r:id="rId62"/>
    <p:sldId id="312" r:id="rId63"/>
    <p:sldId id="314" r:id="rId64"/>
    <p:sldId id="315" r:id="rId65"/>
    <p:sldId id="317" r:id="rId66"/>
    <p:sldId id="316" r:id="rId67"/>
    <p:sldId id="327" r:id="rId68"/>
    <p:sldId id="329" r:id="rId69"/>
    <p:sldId id="330" r:id="rId70"/>
    <p:sldId id="331" r:id="rId71"/>
    <p:sldId id="328" r:id="rId72"/>
    <p:sldId id="332" r:id="rId73"/>
    <p:sldId id="326" r:id="rId74"/>
    <p:sldId id="325" r:id="rId75"/>
    <p:sldId id="33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37A5F-2FB4-44C9-89EC-8ABD84FDBFF5}" type="datetimeFigureOut">
              <a:rPr lang="en-US" smtClean="0"/>
              <a:t>09-May-24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5608A-A75F-4544-88BA-DDCDD8935128}" type="slidenum">
              <a:rPr lang="en-US" smtClean="0"/>
              <a:t>‹#›</a:t>
            </a:fld>
            <a:endParaRPr lang="en-US"/>
          </a:p>
        </p:txBody>
      </p:sp>
    </p:spTree>
    <p:extLst>
      <p:ext uri="{BB962C8B-B14F-4D97-AF65-F5344CB8AC3E}">
        <p14:creationId xmlns:p14="http://schemas.microsoft.com/office/powerpoint/2010/main" val="1785110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5" name="Footer Placeholder 4"/>
          <p:cNvSpPr>
            <a:spLocks noGrp="1"/>
          </p:cNvSpPr>
          <p:nvPr>
            <p:ph type="ftr" sz="quarter" idx="11"/>
          </p:nvPr>
        </p:nvSpPr>
        <p:spPr>
          <a:xfrm>
            <a:off x="4038599" y="6356350"/>
            <a:ext cx="5528481" cy="365125"/>
          </a:xfrm>
          <a:prstGeom prst="rect">
            <a:avLst/>
          </a:prstGeom>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a:xfrm>
            <a:off x="10668000" y="6356350"/>
            <a:ext cx="685800" cy="365125"/>
          </a:xfrm>
          <a:prstGeom prst="rect">
            <a:avLst/>
          </a:prstGeom>
        </p:spPr>
        <p:txBody>
          <a:bodyPr/>
          <a:lstStyle>
            <a:lvl1pPr algn="r">
              <a:defRPr/>
            </a:lvl1pPr>
          </a:lstStyle>
          <a:p>
            <a:fld id="{A0DC60C1-0328-4411-89F9-1C6F7C72FBC8}" type="slidenum">
              <a:rPr lang="en-US" smtClean="0"/>
              <a:pPr/>
              <a:t>‹#›</a:t>
            </a:fld>
            <a:endParaRPr lang="en-US"/>
          </a:p>
        </p:txBody>
      </p:sp>
    </p:spTree>
    <p:extLst>
      <p:ext uri="{BB962C8B-B14F-4D97-AF65-F5344CB8AC3E}">
        <p14:creationId xmlns:p14="http://schemas.microsoft.com/office/powerpoint/2010/main" val="301796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37504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2951031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259186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3793146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4081455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Zakir Hussain</a:t>
            </a:r>
          </a:p>
        </p:txBody>
      </p:sp>
      <p:sp>
        <p:nvSpPr>
          <p:cNvPr id="6" name="Footer Placeholder 5"/>
          <p:cNvSpPr>
            <a:spLocks noGrp="1"/>
          </p:cNvSpPr>
          <p:nvPr>
            <p:ph type="ftr" sz="quarter" idx="11"/>
          </p:nvPr>
        </p:nvSpPr>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3705583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Zakir Hussain</a:t>
            </a:r>
          </a:p>
        </p:txBody>
      </p:sp>
      <p:sp>
        <p:nvSpPr>
          <p:cNvPr id="8" name="Footer Placeholder 7"/>
          <p:cNvSpPr>
            <a:spLocks noGrp="1"/>
          </p:cNvSpPr>
          <p:nvPr>
            <p:ph type="ftr" sz="quarter" idx="11"/>
          </p:nvPr>
        </p:nvSpPr>
        <p:spPr/>
        <p:txBody>
          <a:bodyPr/>
          <a:lstStyle/>
          <a:p>
            <a:r>
              <a:rPr lang="en-US"/>
              <a:t>Digital IC Frontend design using Open Source EDA Tools and Open Source PDKs</a:t>
            </a:r>
          </a:p>
        </p:txBody>
      </p:sp>
      <p:sp>
        <p:nvSpPr>
          <p:cNvPr id="9" name="Slide Number Placeholder 8"/>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376114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Zakir Hussain</a:t>
            </a:r>
          </a:p>
        </p:txBody>
      </p:sp>
      <p:sp>
        <p:nvSpPr>
          <p:cNvPr id="4" name="Footer Placeholder 3"/>
          <p:cNvSpPr>
            <a:spLocks noGrp="1"/>
          </p:cNvSpPr>
          <p:nvPr>
            <p:ph type="ftr" sz="quarter" idx="11"/>
          </p:nvPr>
        </p:nvSpPr>
        <p:spPr/>
        <p:txBody>
          <a:bodyPr/>
          <a:lstStyle/>
          <a:p>
            <a:r>
              <a:rPr lang="en-US"/>
              <a:t>Digital IC Frontend design using Open Source EDA Tools and Open Source PDKs</a:t>
            </a:r>
          </a:p>
        </p:txBody>
      </p:sp>
      <p:sp>
        <p:nvSpPr>
          <p:cNvPr id="5" name="Slide Number Placeholder 4"/>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2195329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2253116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Zakir Hussain</a:t>
            </a:r>
          </a:p>
        </p:txBody>
      </p:sp>
      <p:sp>
        <p:nvSpPr>
          <p:cNvPr id="6" name="Footer Placeholder 5"/>
          <p:cNvSpPr>
            <a:spLocks noGrp="1"/>
          </p:cNvSpPr>
          <p:nvPr>
            <p:ph type="ftr" sz="quarter" idx="11"/>
          </p:nvPr>
        </p:nvSpPr>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97973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2486778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Zakir Hussain</a:t>
            </a:r>
          </a:p>
        </p:txBody>
      </p:sp>
      <p:sp>
        <p:nvSpPr>
          <p:cNvPr id="6" name="Footer Placeholder 5"/>
          <p:cNvSpPr>
            <a:spLocks noGrp="1"/>
          </p:cNvSpPr>
          <p:nvPr>
            <p:ph type="ftr" sz="quarter" idx="11"/>
          </p:nvPr>
        </p:nvSpPr>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1517613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3301418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39628828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665709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3787700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13543056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Zakir Hussain</a:t>
            </a:r>
          </a:p>
        </p:txBody>
      </p:sp>
      <p:sp>
        <p:nvSpPr>
          <p:cNvPr id="6" name="Footer Placeholder 5"/>
          <p:cNvSpPr>
            <a:spLocks noGrp="1"/>
          </p:cNvSpPr>
          <p:nvPr>
            <p:ph type="ftr" sz="quarter" idx="11"/>
          </p:nvPr>
        </p:nvSpPr>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2386663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Zakir Hussain</a:t>
            </a:r>
          </a:p>
        </p:txBody>
      </p:sp>
      <p:sp>
        <p:nvSpPr>
          <p:cNvPr id="8" name="Footer Placeholder 7"/>
          <p:cNvSpPr>
            <a:spLocks noGrp="1"/>
          </p:cNvSpPr>
          <p:nvPr>
            <p:ph type="ftr" sz="quarter" idx="11"/>
          </p:nvPr>
        </p:nvSpPr>
        <p:spPr/>
        <p:txBody>
          <a:bodyPr/>
          <a:lstStyle/>
          <a:p>
            <a:r>
              <a:rPr lang="en-US"/>
              <a:t>Digital IC Frontend design using Open Source EDA Tools and Open Source PDKs</a:t>
            </a:r>
          </a:p>
        </p:txBody>
      </p:sp>
      <p:sp>
        <p:nvSpPr>
          <p:cNvPr id="9" name="Slide Number Placeholder 8"/>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42408087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Zakir Hussain</a:t>
            </a:r>
          </a:p>
        </p:txBody>
      </p:sp>
      <p:sp>
        <p:nvSpPr>
          <p:cNvPr id="4" name="Footer Placeholder 3"/>
          <p:cNvSpPr>
            <a:spLocks noGrp="1"/>
          </p:cNvSpPr>
          <p:nvPr>
            <p:ph type="ftr" sz="quarter" idx="11"/>
          </p:nvPr>
        </p:nvSpPr>
        <p:spPr/>
        <p:txBody>
          <a:bodyPr/>
          <a:lstStyle/>
          <a:p>
            <a:r>
              <a:rPr lang="en-US"/>
              <a:t>Digital IC Frontend design using Open Source EDA Tools and Open Source PDKs</a:t>
            </a:r>
          </a:p>
        </p:txBody>
      </p:sp>
      <p:sp>
        <p:nvSpPr>
          <p:cNvPr id="5" name="Slide Number Placeholder 4"/>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11452138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295935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31441141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Zakir Hussain</a:t>
            </a:r>
          </a:p>
        </p:txBody>
      </p:sp>
      <p:sp>
        <p:nvSpPr>
          <p:cNvPr id="6" name="Footer Placeholder 5"/>
          <p:cNvSpPr>
            <a:spLocks noGrp="1"/>
          </p:cNvSpPr>
          <p:nvPr>
            <p:ph type="ftr" sz="quarter" idx="11"/>
          </p:nvPr>
        </p:nvSpPr>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11220384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Zakir Hussain</a:t>
            </a:r>
          </a:p>
        </p:txBody>
      </p:sp>
      <p:sp>
        <p:nvSpPr>
          <p:cNvPr id="6" name="Footer Placeholder 5"/>
          <p:cNvSpPr>
            <a:spLocks noGrp="1"/>
          </p:cNvSpPr>
          <p:nvPr>
            <p:ph type="ftr" sz="quarter" idx="11"/>
          </p:nvPr>
        </p:nvSpPr>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2390207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33026145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2590339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36937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420430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3342104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46881" y="6380139"/>
            <a:ext cx="1536510" cy="365125"/>
          </a:xfrm>
          <a:prstGeom prst="rect">
            <a:avLst/>
          </a:prstGeom>
        </p:spPr>
        <p:txBody>
          <a:bodyPr/>
          <a:lstStyle/>
          <a:p>
            <a:r>
              <a:rPr lang="en-US"/>
              <a:t>Zakir Hussain</a:t>
            </a:r>
          </a:p>
        </p:txBody>
      </p:sp>
      <p:sp>
        <p:nvSpPr>
          <p:cNvPr id="3" name="Footer Placeholder 2"/>
          <p:cNvSpPr>
            <a:spLocks noGrp="1"/>
          </p:cNvSpPr>
          <p:nvPr>
            <p:ph type="ftr" sz="quarter" idx="11"/>
          </p:nvPr>
        </p:nvSpPr>
        <p:spPr>
          <a:xfrm>
            <a:off x="2183642" y="6356350"/>
            <a:ext cx="7861109" cy="365125"/>
          </a:xfrm>
          <a:prstGeom prst="rect">
            <a:avLst/>
          </a:prstGeom>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a:xfrm>
            <a:off x="10863618" y="6356350"/>
            <a:ext cx="490182"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264441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109584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373828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p:cNvCxnSpPr/>
          <p:nvPr userDrawn="1"/>
        </p:nvCxnSpPr>
        <p:spPr>
          <a:xfrm flipV="1">
            <a:off x="0" y="477672"/>
            <a:ext cx="12192000" cy="272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11376" y="6239319"/>
            <a:ext cx="12192000" cy="272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484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Zakir Hussain</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Digital IC Frontend design using Open Source EDA Tools and Open Source PDKs</a:t>
            </a:r>
          </a:p>
        </p:txBody>
      </p:sp>
      <p:sp>
        <p:nvSpPr>
          <p:cNvPr id="6" name="Slide Number Placeholder 5"/>
          <p:cNvSpPr>
            <a:spLocks noGrp="1"/>
          </p:cNvSpPr>
          <p:nvPr>
            <p:ph type="sldNum" sz="quarter" idx="4"/>
          </p:nvPr>
        </p:nvSpPr>
        <p:spPr>
          <a:xfrm>
            <a:off x="10686196" y="6356350"/>
            <a:ext cx="66760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8A11A-F9F3-4D43-A523-6B21F9073065}" type="slidenum">
              <a:rPr lang="en-US" smtClean="0"/>
              <a:t>‹#›</a:t>
            </a:fld>
            <a:endParaRPr lang="en-US"/>
          </a:p>
        </p:txBody>
      </p:sp>
    </p:spTree>
    <p:extLst>
      <p:ext uri="{BB962C8B-B14F-4D97-AF65-F5344CB8AC3E}">
        <p14:creationId xmlns:p14="http://schemas.microsoft.com/office/powerpoint/2010/main" val="26696477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Zakir Hussain</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Digital IC Frontend design using Open Source EDA Tools and Open Source PDKs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DE270-88B1-4315-8164-4434D63B8648}" type="slidenum">
              <a:rPr lang="en-US" smtClean="0"/>
              <a:t>‹#›</a:t>
            </a:fld>
            <a:endParaRPr lang="en-US"/>
          </a:p>
        </p:txBody>
      </p:sp>
    </p:spTree>
    <p:extLst>
      <p:ext uri="{BB962C8B-B14F-4D97-AF65-F5344CB8AC3E}">
        <p14:creationId xmlns:p14="http://schemas.microsoft.com/office/powerpoint/2010/main" val="2988349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wmf"/><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opencircuitdesign.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iverilog.fandom.com/wiki/Installation_Guide" TargetMode="External"/><Relationship Id="rId2" Type="http://schemas.openxmlformats.org/officeDocument/2006/relationships/hyperlink" Target="https://bleyer.org/icarus/" TargetMode="External"/><Relationship Id="rId1" Type="http://schemas.openxmlformats.org/officeDocument/2006/relationships/slideLayout" Target="../slideLayouts/slideLayout7.xml"/><Relationship Id="rId4" Type="http://schemas.openxmlformats.org/officeDocument/2006/relationships/hyperlink" Target="https://iverilog.fandom.com/wiki/GTKWav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vlsitechnology.org"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hyperlink" Target="https://github.com/google/skywater-pdk" TargetMode="External"/><Relationship Id="rId2" Type="http://schemas.openxmlformats.org/officeDocument/2006/relationships/hyperlink" Target="https://www.skywatertechnology.com/"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hyperlink" Target="mailto:vvipvtltd@gmail.com"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endParaRPr lang="en-US" dirty="0"/>
          </a:p>
        </p:txBody>
      </p:sp>
      <p:sp>
        <p:nvSpPr>
          <p:cNvPr id="6" name="Slide Number Placeholder 5"/>
          <p:cNvSpPr>
            <a:spLocks noGrp="1"/>
          </p:cNvSpPr>
          <p:nvPr>
            <p:ph type="sldNum" sz="quarter" idx="12"/>
          </p:nvPr>
        </p:nvSpPr>
        <p:spPr/>
        <p:txBody>
          <a:bodyPr/>
          <a:lstStyle/>
          <a:p>
            <a:pPr algn="just"/>
            <a:fld id="{A0DC60C1-0328-4411-89F9-1C6F7C72FBC8}" type="slidenum">
              <a:rPr lang="en-US" smtClean="0"/>
              <a:pPr algn="just"/>
              <a:t>1</a:t>
            </a:fld>
            <a:endParaRPr lang="en-US" dirty="0"/>
          </a:p>
        </p:txBody>
      </p:sp>
      <p:sp>
        <p:nvSpPr>
          <p:cNvPr id="7" name="Rectangle 6"/>
          <p:cNvSpPr/>
          <p:nvPr/>
        </p:nvSpPr>
        <p:spPr>
          <a:xfrm>
            <a:off x="0" y="1719487"/>
            <a:ext cx="12314903" cy="954107"/>
          </a:xfrm>
          <a:prstGeom prst="rect">
            <a:avLst/>
          </a:prstGeom>
        </p:spPr>
        <p:txBody>
          <a:bodyPr wrap="square">
            <a:spAutoFit/>
          </a:bodyPr>
          <a:lstStyle/>
          <a:p>
            <a:pPr algn="ctr"/>
            <a:r>
              <a:rPr lang="en-US" sz="2800" dirty="0">
                <a:latin typeface="Times New Roman" panose="02020603050405020304" pitchFamily="18" charset="0"/>
                <a:cs typeface="Times New Roman" panose="02020603050405020304" pitchFamily="18" charset="0"/>
              </a:rPr>
              <a:t>Digital IC</a:t>
            </a:r>
          </a:p>
          <a:p>
            <a:pPr algn="ctr"/>
            <a:r>
              <a:rPr lang="en-US" sz="2800" dirty="0">
                <a:latin typeface="Times New Roman" panose="02020603050405020304" pitchFamily="18" charset="0"/>
                <a:cs typeface="Times New Roman" panose="02020603050405020304" pitchFamily="18" charset="0"/>
              </a:rPr>
              <a:t>Design Flow</a:t>
            </a:r>
          </a:p>
        </p:txBody>
      </p:sp>
    </p:spTree>
    <p:extLst>
      <p:ext uri="{BB962C8B-B14F-4D97-AF65-F5344CB8AC3E}">
        <p14:creationId xmlns:p14="http://schemas.microsoft.com/office/powerpoint/2010/main" val="3001609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10</a:t>
            </a:fld>
            <a:endParaRPr lang="en-US"/>
          </a:p>
        </p:txBody>
      </p:sp>
      <p:sp>
        <p:nvSpPr>
          <p:cNvPr id="5" name="Rectangle 2"/>
          <p:cNvSpPr txBox="1">
            <a:spLocks noChangeArrowheads="1"/>
          </p:cNvSpPr>
          <p:nvPr/>
        </p:nvSpPr>
        <p:spPr>
          <a:xfrm>
            <a:off x="-207858" y="78656"/>
            <a:ext cx="6075258" cy="543231"/>
          </a:xfr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Technology and Architecture Tradeoffs</a:t>
            </a:r>
          </a:p>
        </p:txBody>
      </p:sp>
      <p:sp>
        <p:nvSpPr>
          <p:cNvPr id="6" name="Rectangle 3"/>
          <p:cNvSpPr txBox="1">
            <a:spLocks noChangeArrowheads="1"/>
          </p:cNvSpPr>
          <p:nvPr/>
        </p:nvSpPr>
        <p:spPr>
          <a:xfrm>
            <a:off x="727435" y="897396"/>
            <a:ext cx="3805237" cy="197854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en-US" sz="2000" dirty="0">
                <a:latin typeface="Times New Roman" panose="02020603050405020304" pitchFamily="18" charset="0"/>
                <a:cs typeface="Times New Roman" panose="02020603050405020304" pitchFamily="18" charset="0"/>
              </a:rPr>
              <a:t>Anti-fuse elements</a:t>
            </a:r>
          </a:p>
          <a:p>
            <a:pPr>
              <a:lnSpc>
                <a:spcPct val="100000"/>
              </a:lnSpc>
            </a:pPr>
            <a:r>
              <a:rPr lang="en-US" altLang="en-US" sz="2000" dirty="0">
                <a:latin typeface="Times New Roman" panose="02020603050405020304" pitchFamily="18" charset="0"/>
                <a:cs typeface="Times New Roman" panose="02020603050405020304" pitchFamily="18" charset="0"/>
              </a:rPr>
              <a:t>High density</a:t>
            </a:r>
          </a:p>
          <a:p>
            <a:pPr>
              <a:lnSpc>
                <a:spcPct val="100000"/>
              </a:lnSpc>
            </a:pPr>
            <a:r>
              <a:rPr lang="en-US" altLang="en-US" sz="2000" dirty="0">
                <a:latin typeface="Times New Roman" panose="02020603050405020304" pitchFamily="18" charset="0"/>
                <a:cs typeface="Times New Roman" panose="02020603050405020304" pitchFamily="18" charset="0"/>
              </a:rPr>
              <a:t>Non volatile</a:t>
            </a:r>
          </a:p>
          <a:p>
            <a:pPr>
              <a:lnSpc>
                <a:spcPct val="100000"/>
              </a:lnSpc>
            </a:pPr>
            <a:r>
              <a:rPr lang="en-US" altLang="en-US" sz="2000" dirty="0">
                <a:latin typeface="Times New Roman" panose="02020603050405020304" pitchFamily="18" charset="0"/>
                <a:cs typeface="Times New Roman" panose="02020603050405020304" pitchFamily="18" charset="0"/>
              </a:rPr>
              <a:t>Not reprogrammable</a:t>
            </a:r>
          </a:p>
        </p:txBody>
      </p:sp>
      <p:pic>
        <p:nvPicPr>
          <p:cNvPr id="7" name="Picture 4" descr="antif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0" y="929856"/>
            <a:ext cx="4464050" cy="2971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46881" y="3083861"/>
            <a:ext cx="6096000" cy="2246769"/>
          </a:xfrm>
          <a:prstGeom prst="rect">
            <a:avLst/>
          </a:prstGeom>
        </p:spPr>
        <p:txBody>
          <a:bodyPr>
            <a:spAutoFit/>
          </a:bodyPr>
          <a:lstStyle/>
          <a:p>
            <a:pPr algn="just"/>
            <a:r>
              <a:rPr lang="en-US" sz="2000" b="1" dirty="0">
                <a:latin typeface="Times New Roman" panose="02020603050405020304" pitchFamily="18" charset="0"/>
                <a:cs typeface="Times New Roman" panose="02020603050405020304" pitchFamily="18" charset="0"/>
              </a:rPr>
              <a:t>A programmable chip technology that creates permanent, conductive paths between transistors.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contrast to "blowing fuses" in the fusible link method, which opens a circuit by breaking apart a conductive path, the </a:t>
            </a:r>
            <a:r>
              <a:rPr lang="en-US" sz="2000" dirty="0" err="1">
                <a:latin typeface="Times New Roman" panose="02020603050405020304" pitchFamily="18" charset="0"/>
                <a:cs typeface="Times New Roman" panose="02020603050405020304" pitchFamily="18" charset="0"/>
              </a:rPr>
              <a:t>antifuse</a:t>
            </a:r>
            <a:r>
              <a:rPr lang="en-US" sz="2000" dirty="0">
                <a:latin typeface="Times New Roman" panose="02020603050405020304" pitchFamily="18" charset="0"/>
                <a:cs typeface="Times New Roman" panose="02020603050405020304" pitchFamily="18" charset="0"/>
              </a:rPr>
              <a:t> method closes the circuit by "growing" a conductive via.</a:t>
            </a:r>
          </a:p>
        </p:txBody>
      </p:sp>
    </p:spTree>
    <p:extLst>
      <p:ext uri="{BB962C8B-B14F-4D97-AF65-F5344CB8AC3E}">
        <p14:creationId xmlns:p14="http://schemas.microsoft.com/office/powerpoint/2010/main" val="217116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11</a:t>
            </a:fld>
            <a:endParaRPr lang="en-US"/>
          </a:p>
        </p:txBody>
      </p:sp>
      <p:sp>
        <p:nvSpPr>
          <p:cNvPr id="5" name="Rectangle 3"/>
          <p:cNvSpPr txBox="1">
            <a:spLocks noChangeArrowheads="1"/>
          </p:cNvSpPr>
          <p:nvPr/>
        </p:nvSpPr>
        <p:spPr>
          <a:xfrm>
            <a:off x="545690" y="856483"/>
            <a:ext cx="4807975" cy="2388163"/>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000" dirty="0">
                <a:latin typeface="Times New Roman" panose="02020603050405020304" pitchFamily="18" charset="0"/>
                <a:cs typeface="Times New Roman" panose="02020603050405020304" pitchFamily="18" charset="0"/>
              </a:rPr>
              <a:t>SRAM cells</a:t>
            </a:r>
          </a:p>
          <a:p>
            <a:pPr>
              <a:lnSpc>
                <a:spcPct val="150000"/>
              </a:lnSpc>
            </a:pPr>
            <a:r>
              <a:rPr lang="en-US" altLang="en-US" sz="2000" dirty="0">
                <a:latin typeface="Times New Roman" panose="02020603050405020304" pitchFamily="18" charset="0"/>
                <a:cs typeface="Times New Roman" panose="02020603050405020304" pitchFamily="18" charset="0"/>
              </a:rPr>
              <a:t>Uses more space</a:t>
            </a:r>
          </a:p>
          <a:p>
            <a:pPr>
              <a:lnSpc>
                <a:spcPct val="150000"/>
              </a:lnSpc>
            </a:pPr>
            <a:r>
              <a:rPr lang="en-US" altLang="en-US" sz="2000" dirty="0">
                <a:latin typeface="Times New Roman" panose="02020603050405020304" pitchFamily="18" charset="0"/>
                <a:cs typeface="Times New Roman" panose="02020603050405020304" pitchFamily="18" charset="0"/>
              </a:rPr>
              <a:t>Reconfigurable</a:t>
            </a:r>
          </a:p>
          <a:p>
            <a:pPr>
              <a:lnSpc>
                <a:spcPct val="150000"/>
              </a:lnSpc>
            </a:pPr>
            <a:r>
              <a:rPr lang="en-US" altLang="en-US" sz="2000" dirty="0">
                <a:latin typeface="Times New Roman" panose="02020603050405020304" pitchFamily="18" charset="0"/>
                <a:cs typeface="Times New Roman" panose="02020603050405020304" pitchFamily="18" charset="0"/>
              </a:rPr>
              <a:t>Volatile, requires PROM</a:t>
            </a:r>
          </a:p>
        </p:txBody>
      </p:sp>
      <p:pic>
        <p:nvPicPr>
          <p:cNvPr id="6" name="Picture 4" descr="sram"/>
          <p:cNvPicPr>
            <a:picLocks noChangeAspect="1" noChangeArrowheads="1"/>
          </p:cNvPicPr>
          <p:nvPr/>
        </p:nvPicPr>
        <p:blipFill>
          <a:blip r:embed="rId2">
            <a:lum bright="-36000" contrast="54000"/>
            <a:extLst>
              <a:ext uri="{28A0092B-C50C-407E-A947-70E740481C1C}">
                <a14:useLocalDpi xmlns:a14="http://schemas.microsoft.com/office/drawing/2010/main" val="0"/>
              </a:ext>
            </a:extLst>
          </a:blip>
          <a:srcRect/>
          <a:stretch>
            <a:fillRect/>
          </a:stretch>
        </p:blipFill>
        <p:spPr bwMode="auto">
          <a:xfrm>
            <a:off x="5830530" y="1033463"/>
            <a:ext cx="4238625" cy="355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txBox="1">
            <a:spLocks noChangeArrowheads="1"/>
          </p:cNvSpPr>
          <p:nvPr/>
        </p:nvSpPr>
        <p:spPr>
          <a:xfrm>
            <a:off x="10518768" y="0"/>
            <a:ext cx="1592826" cy="562896"/>
          </a:xfr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Contd.</a:t>
            </a:r>
          </a:p>
        </p:txBody>
      </p:sp>
      <p:sp>
        <p:nvSpPr>
          <p:cNvPr id="8" name="Rectangle 2"/>
          <p:cNvSpPr txBox="1">
            <a:spLocks noChangeArrowheads="1"/>
          </p:cNvSpPr>
          <p:nvPr/>
        </p:nvSpPr>
        <p:spPr>
          <a:xfrm>
            <a:off x="234593" y="19665"/>
            <a:ext cx="5848708" cy="543231"/>
          </a:xfr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Technology and Architecture Tradeoffs</a:t>
            </a:r>
          </a:p>
        </p:txBody>
      </p:sp>
    </p:spTree>
    <p:extLst>
      <p:ext uri="{BB962C8B-B14F-4D97-AF65-F5344CB8AC3E}">
        <p14:creationId xmlns:p14="http://schemas.microsoft.com/office/powerpoint/2010/main" val="1964232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12</a:t>
            </a:fld>
            <a:endParaRPr lang="en-US"/>
          </a:p>
        </p:txBody>
      </p:sp>
      <p:sp>
        <p:nvSpPr>
          <p:cNvPr id="5" name="Rectangle 3"/>
          <p:cNvSpPr>
            <a:spLocks noChangeArrowheads="1"/>
          </p:cNvSpPr>
          <p:nvPr/>
        </p:nvSpPr>
        <p:spPr bwMode="auto">
          <a:xfrm>
            <a:off x="2477116" y="717548"/>
            <a:ext cx="7940675" cy="330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5750" indent="-285750" algn="l" defTabSz="857250">
              <a:tabLst>
                <a:tab pos="2743200" algn="ctr"/>
                <a:tab pos="6057900" algn="ctr"/>
              </a:tabLst>
              <a:defRPr sz="2400">
                <a:solidFill>
                  <a:schemeClr val="tx1"/>
                </a:solidFill>
                <a:latin typeface="Times New Roman" panose="02020603050405020304" pitchFamily="18" charset="0"/>
              </a:defRPr>
            </a:lvl1pPr>
            <a:lvl2pPr marL="685800" indent="-228600" algn="l" defTabSz="857250">
              <a:tabLst>
                <a:tab pos="2743200" algn="ctr"/>
                <a:tab pos="6057900" algn="ctr"/>
              </a:tabLst>
              <a:defRPr sz="2400">
                <a:solidFill>
                  <a:schemeClr val="tx1"/>
                </a:solidFill>
                <a:latin typeface="Times New Roman" panose="02020603050405020304" pitchFamily="18" charset="0"/>
              </a:defRPr>
            </a:lvl2pPr>
            <a:lvl3pPr marL="1143000" indent="-228600" algn="l" defTabSz="857250">
              <a:tabLst>
                <a:tab pos="2743200" algn="ctr"/>
                <a:tab pos="6057900" algn="ctr"/>
              </a:tabLst>
              <a:defRPr sz="2400">
                <a:solidFill>
                  <a:schemeClr val="tx1"/>
                </a:solidFill>
                <a:latin typeface="Times New Roman" panose="02020603050405020304" pitchFamily="18" charset="0"/>
              </a:defRPr>
            </a:lvl3pPr>
            <a:lvl4pPr marL="1543050" indent="-171450" algn="l" defTabSz="857250">
              <a:tabLst>
                <a:tab pos="2743200" algn="ctr"/>
                <a:tab pos="6057900" algn="ctr"/>
              </a:tabLst>
              <a:defRPr sz="2400">
                <a:solidFill>
                  <a:schemeClr val="tx1"/>
                </a:solidFill>
                <a:latin typeface="Times New Roman" panose="02020603050405020304" pitchFamily="18" charset="0"/>
              </a:defRPr>
            </a:lvl4pPr>
            <a:lvl5pPr marL="2000250" indent="-171450" algn="l" defTabSz="857250">
              <a:tabLst>
                <a:tab pos="2743200" algn="ctr"/>
                <a:tab pos="6057900" algn="ctr"/>
              </a:tabLst>
              <a:defRPr sz="2400">
                <a:solidFill>
                  <a:schemeClr val="tx1"/>
                </a:solidFill>
                <a:latin typeface="Times New Roman" panose="02020603050405020304" pitchFamily="18" charset="0"/>
              </a:defRPr>
            </a:lvl5pPr>
            <a:lvl6pPr marL="24574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6pPr>
            <a:lvl7pPr marL="29146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7pPr>
            <a:lvl8pPr marL="33718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8pPr>
            <a:lvl9pPr marL="38290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9pPr>
          </a:lstStyle>
          <a:p>
            <a:pPr eaLnBrk="0" hangingPunct="0">
              <a:spcBef>
                <a:spcPct val="30000"/>
              </a:spcBef>
              <a:spcAft>
                <a:spcPct val="30000"/>
              </a:spcAft>
            </a:pPr>
            <a:r>
              <a:rPr lang="en-US" altLang="en-US" sz="1800" dirty="0">
                <a:cs typeface="Times New Roman" panose="02020603050405020304" pitchFamily="18" charset="0"/>
              </a:rPr>
              <a:t>		CPLD	   FPGA</a:t>
            </a:r>
          </a:p>
        </p:txBody>
      </p:sp>
      <p:grpSp>
        <p:nvGrpSpPr>
          <p:cNvPr id="6" name="Group 4"/>
          <p:cNvGrpSpPr>
            <a:grpSpLocks/>
          </p:cNvGrpSpPr>
          <p:nvPr/>
        </p:nvGrpSpPr>
        <p:grpSpPr bwMode="auto">
          <a:xfrm>
            <a:off x="4915516" y="1541462"/>
            <a:ext cx="828675" cy="1208087"/>
            <a:chOff x="2011" y="1399"/>
            <a:chExt cx="522" cy="761"/>
          </a:xfrm>
        </p:grpSpPr>
        <p:sp>
          <p:nvSpPr>
            <p:cNvPr id="7" name="Rectangle 5"/>
            <p:cNvSpPr>
              <a:spLocks noChangeArrowheads="1"/>
            </p:cNvSpPr>
            <p:nvPr/>
          </p:nvSpPr>
          <p:spPr bwMode="auto">
            <a:xfrm>
              <a:off x="2011" y="1399"/>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 name="Rectangle 6"/>
            <p:cNvSpPr>
              <a:spLocks noChangeArrowheads="1"/>
            </p:cNvSpPr>
            <p:nvPr/>
          </p:nvSpPr>
          <p:spPr bwMode="auto">
            <a:xfrm>
              <a:off x="2011" y="1610"/>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2011" y="1815"/>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0" name="Rectangle 8"/>
            <p:cNvSpPr>
              <a:spLocks noChangeArrowheads="1"/>
            </p:cNvSpPr>
            <p:nvPr/>
          </p:nvSpPr>
          <p:spPr bwMode="auto">
            <a:xfrm>
              <a:off x="2011" y="2033"/>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1" name="Rectangle 9"/>
            <p:cNvSpPr>
              <a:spLocks noChangeArrowheads="1"/>
            </p:cNvSpPr>
            <p:nvPr/>
          </p:nvSpPr>
          <p:spPr bwMode="auto">
            <a:xfrm>
              <a:off x="2460" y="1399"/>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 name="Rectangle 10"/>
            <p:cNvSpPr>
              <a:spLocks noChangeArrowheads="1"/>
            </p:cNvSpPr>
            <p:nvPr/>
          </p:nvSpPr>
          <p:spPr bwMode="auto">
            <a:xfrm>
              <a:off x="2460" y="1610"/>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 name="Rectangle 11"/>
            <p:cNvSpPr>
              <a:spLocks noChangeArrowheads="1"/>
            </p:cNvSpPr>
            <p:nvPr/>
          </p:nvSpPr>
          <p:spPr bwMode="auto">
            <a:xfrm>
              <a:off x="2460" y="1815"/>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 name="Rectangle 12"/>
            <p:cNvSpPr>
              <a:spLocks noChangeArrowheads="1"/>
            </p:cNvSpPr>
            <p:nvPr/>
          </p:nvSpPr>
          <p:spPr bwMode="auto">
            <a:xfrm>
              <a:off x="2460" y="2033"/>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 name="Rectangle 13"/>
            <p:cNvSpPr>
              <a:spLocks noChangeArrowheads="1"/>
            </p:cNvSpPr>
            <p:nvPr/>
          </p:nvSpPr>
          <p:spPr bwMode="auto">
            <a:xfrm>
              <a:off x="2221" y="1399"/>
              <a:ext cx="97" cy="76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6" name="Rectangle 14"/>
          <p:cNvSpPr>
            <a:spLocks noChangeArrowheads="1"/>
          </p:cNvSpPr>
          <p:nvPr/>
        </p:nvSpPr>
        <p:spPr bwMode="auto">
          <a:xfrm>
            <a:off x="1924665" y="2901949"/>
            <a:ext cx="8248650" cy="25130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5750" indent="-285750" algn="l" defTabSz="857250">
              <a:tabLst>
                <a:tab pos="2743200" algn="ctr"/>
                <a:tab pos="6057900" algn="ctr"/>
              </a:tabLst>
              <a:defRPr sz="2400">
                <a:solidFill>
                  <a:schemeClr val="tx1"/>
                </a:solidFill>
                <a:latin typeface="Times New Roman" panose="02020603050405020304" pitchFamily="18" charset="0"/>
              </a:defRPr>
            </a:lvl1pPr>
            <a:lvl2pPr marL="685800" indent="-228600" algn="l" defTabSz="857250">
              <a:tabLst>
                <a:tab pos="2743200" algn="ctr"/>
                <a:tab pos="6057900" algn="ctr"/>
              </a:tabLst>
              <a:defRPr sz="2400">
                <a:solidFill>
                  <a:schemeClr val="tx1"/>
                </a:solidFill>
                <a:latin typeface="Times New Roman" panose="02020603050405020304" pitchFamily="18" charset="0"/>
              </a:defRPr>
            </a:lvl2pPr>
            <a:lvl3pPr marL="1143000" indent="-228600" algn="l" defTabSz="857250">
              <a:tabLst>
                <a:tab pos="2743200" algn="ctr"/>
                <a:tab pos="6057900" algn="ctr"/>
              </a:tabLst>
              <a:defRPr sz="2400">
                <a:solidFill>
                  <a:schemeClr val="tx1"/>
                </a:solidFill>
                <a:latin typeface="Times New Roman" panose="02020603050405020304" pitchFamily="18" charset="0"/>
              </a:defRPr>
            </a:lvl3pPr>
            <a:lvl4pPr marL="1543050" indent="-171450" algn="l" defTabSz="857250">
              <a:tabLst>
                <a:tab pos="2743200" algn="ctr"/>
                <a:tab pos="6057900" algn="ctr"/>
              </a:tabLst>
              <a:defRPr sz="2400">
                <a:solidFill>
                  <a:schemeClr val="tx1"/>
                </a:solidFill>
                <a:latin typeface="Times New Roman" panose="02020603050405020304" pitchFamily="18" charset="0"/>
              </a:defRPr>
            </a:lvl4pPr>
            <a:lvl5pPr marL="2000250" indent="-171450" algn="l" defTabSz="857250">
              <a:tabLst>
                <a:tab pos="2743200" algn="ctr"/>
                <a:tab pos="6057900" algn="ctr"/>
              </a:tabLst>
              <a:defRPr sz="2400">
                <a:solidFill>
                  <a:schemeClr val="tx1"/>
                </a:solidFill>
                <a:latin typeface="Times New Roman" panose="02020603050405020304" pitchFamily="18" charset="0"/>
              </a:defRPr>
            </a:lvl5pPr>
            <a:lvl6pPr marL="24574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6pPr>
            <a:lvl7pPr marL="29146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7pPr>
            <a:lvl8pPr marL="33718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8pPr>
            <a:lvl9pPr marL="38290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9pPr>
          </a:lstStyle>
          <a:p>
            <a:pPr eaLnBrk="0" hangingPunct="0"/>
            <a:r>
              <a:rPr lang="en-US" altLang="en-US" sz="1800" dirty="0">
                <a:cs typeface="Times New Roman" panose="02020603050405020304" pitchFamily="18" charset="0"/>
              </a:rPr>
              <a:t>Architecture	PAL/22V10-like	 Gate array-like</a:t>
            </a:r>
          </a:p>
          <a:p>
            <a:pPr eaLnBrk="0" hangingPunct="0"/>
            <a:r>
              <a:rPr lang="en-US" altLang="en-US" sz="1800" dirty="0">
                <a:cs typeface="Times New Roman" panose="02020603050405020304" pitchFamily="18" charset="0"/>
              </a:rPr>
              <a:t>		More Combinational	More Registers + RAM</a:t>
            </a:r>
          </a:p>
          <a:p>
            <a:pPr eaLnBrk="0" hangingPunct="0"/>
            <a:endParaRPr lang="en-US" altLang="en-US" sz="1800" dirty="0">
              <a:cs typeface="Times New Roman" panose="02020603050405020304" pitchFamily="18" charset="0"/>
            </a:endParaRPr>
          </a:p>
          <a:p>
            <a:pPr eaLnBrk="0" hangingPunct="0"/>
            <a:r>
              <a:rPr lang="en-US" altLang="en-US" sz="1800" dirty="0">
                <a:cs typeface="Times New Roman" panose="02020603050405020304" pitchFamily="18" charset="0"/>
              </a:rPr>
              <a:t>Density	Low-to-medium	  Medium-to-high</a:t>
            </a:r>
          </a:p>
          <a:p>
            <a:pPr eaLnBrk="0" hangingPunct="0"/>
            <a:r>
              <a:rPr lang="en-US" altLang="en-US" sz="1800" dirty="0">
                <a:cs typeface="Times New Roman" panose="02020603050405020304" pitchFamily="18" charset="0"/>
              </a:rPr>
              <a:t> 		0.5-10K logic gates	  1K to 500K system gates</a:t>
            </a:r>
          </a:p>
          <a:p>
            <a:pPr eaLnBrk="0" hangingPunct="0"/>
            <a:endParaRPr lang="en-US" altLang="en-US" sz="1800" dirty="0">
              <a:cs typeface="Times New Roman" panose="02020603050405020304" pitchFamily="18" charset="0"/>
            </a:endParaRPr>
          </a:p>
          <a:p>
            <a:pPr eaLnBrk="0" hangingPunct="0"/>
            <a:r>
              <a:rPr lang="en-US" altLang="en-US" sz="1800" dirty="0">
                <a:cs typeface="Times New Roman" panose="02020603050405020304" pitchFamily="18" charset="0"/>
              </a:rPr>
              <a:t>Performance	Predictable timing	    Application dependent</a:t>
            </a:r>
          </a:p>
          <a:p>
            <a:pPr eaLnBrk="0" hangingPunct="0"/>
            <a:r>
              <a:rPr lang="en-US" altLang="en-US" sz="1800" dirty="0">
                <a:cs typeface="Times New Roman" panose="02020603050405020304" pitchFamily="18" charset="0"/>
              </a:rPr>
              <a:t> 		Up to 400 MHz	    Up to 800MHz </a:t>
            </a:r>
          </a:p>
          <a:p>
            <a:pPr eaLnBrk="0" hangingPunct="0"/>
            <a:endParaRPr lang="en-US" altLang="en-US" sz="1800" dirty="0">
              <a:cs typeface="Times New Roman" panose="02020603050405020304" pitchFamily="18" charset="0"/>
            </a:endParaRPr>
          </a:p>
          <a:p>
            <a:pPr eaLnBrk="0" hangingPunct="0"/>
            <a:r>
              <a:rPr lang="en-US" altLang="en-US" sz="1800" dirty="0">
                <a:cs typeface="Times New Roman" panose="02020603050405020304" pitchFamily="18" charset="0"/>
              </a:rPr>
              <a:t>			</a:t>
            </a:r>
          </a:p>
        </p:txBody>
      </p:sp>
      <p:sp>
        <p:nvSpPr>
          <p:cNvPr id="17" name="Rectangle 15"/>
          <p:cNvSpPr>
            <a:spLocks noChangeArrowheads="1"/>
          </p:cNvSpPr>
          <p:nvPr/>
        </p:nvSpPr>
        <p:spPr bwMode="auto">
          <a:xfrm>
            <a:off x="1924666" y="1022348"/>
            <a:ext cx="8664575" cy="349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5750" indent="-285750" algn="l" defTabSz="857250">
              <a:tabLst>
                <a:tab pos="2743200" algn="ctr"/>
                <a:tab pos="6057900" algn="ctr"/>
              </a:tabLst>
              <a:defRPr sz="2400">
                <a:solidFill>
                  <a:schemeClr val="tx1"/>
                </a:solidFill>
                <a:latin typeface="Times New Roman" panose="02020603050405020304" pitchFamily="18" charset="0"/>
              </a:defRPr>
            </a:lvl1pPr>
            <a:lvl2pPr marL="685800" indent="-228600" algn="l" defTabSz="857250">
              <a:tabLst>
                <a:tab pos="2743200" algn="ctr"/>
                <a:tab pos="6057900" algn="ctr"/>
              </a:tabLst>
              <a:defRPr sz="2400">
                <a:solidFill>
                  <a:schemeClr val="tx1"/>
                </a:solidFill>
                <a:latin typeface="Times New Roman" panose="02020603050405020304" pitchFamily="18" charset="0"/>
              </a:defRPr>
            </a:lvl2pPr>
            <a:lvl3pPr marL="1143000" indent="-228600" algn="l" defTabSz="857250">
              <a:tabLst>
                <a:tab pos="2743200" algn="ctr"/>
                <a:tab pos="6057900" algn="ctr"/>
              </a:tabLst>
              <a:defRPr sz="2400">
                <a:solidFill>
                  <a:schemeClr val="tx1"/>
                </a:solidFill>
                <a:latin typeface="Times New Roman" panose="02020603050405020304" pitchFamily="18" charset="0"/>
              </a:defRPr>
            </a:lvl3pPr>
            <a:lvl4pPr marL="1543050" indent="-171450" algn="l" defTabSz="857250">
              <a:tabLst>
                <a:tab pos="2743200" algn="ctr"/>
                <a:tab pos="6057900" algn="ctr"/>
              </a:tabLst>
              <a:defRPr sz="2400">
                <a:solidFill>
                  <a:schemeClr val="tx1"/>
                </a:solidFill>
                <a:latin typeface="Times New Roman" panose="02020603050405020304" pitchFamily="18" charset="0"/>
              </a:defRPr>
            </a:lvl4pPr>
            <a:lvl5pPr marL="2000250" indent="-171450" algn="l" defTabSz="857250">
              <a:tabLst>
                <a:tab pos="2743200" algn="ctr"/>
                <a:tab pos="6057900" algn="ctr"/>
              </a:tabLst>
              <a:defRPr sz="2400">
                <a:solidFill>
                  <a:schemeClr val="tx1"/>
                </a:solidFill>
                <a:latin typeface="Times New Roman" panose="02020603050405020304" pitchFamily="18" charset="0"/>
              </a:defRPr>
            </a:lvl5pPr>
            <a:lvl6pPr marL="24574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6pPr>
            <a:lvl7pPr marL="29146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7pPr>
            <a:lvl8pPr marL="33718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8pPr>
            <a:lvl9pPr marL="38290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9pPr>
          </a:lstStyle>
          <a:p>
            <a:pPr eaLnBrk="0" hangingPunct="0">
              <a:spcBef>
                <a:spcPct val="30000"/>
              </a:spcBef>
              <a:spcAft>
                <a:spcPct val="30000"/>
              </a:spcAft>
            </a:pPr>
            <a:r>
              <a:rPr lang="en-US" altLang="en-US" sz="1800">
                <a:cs typeface="Times New Roman" panose="02020603050405020304" pitchFamily="18" charset="0"/>
              </a:rPr>
              <a:t>	   Complex Programmable Logic Device	       Field-Programmable Gate Array</a:t>
            </a:r>
            <a:endParaRPr lang="en-US" altLang="en-US" sz="1800">
              <a:solidFill>
                <a:schemeClr val="tx2"/>
              </a:solidFill>
              <a:cs typeface="Times New Roman" panose="02020603050405020304" pitchFamily="18" charset="0"/>
            </a:endParaRPr>
          </a:p>
        </p:txBody>
      </p:sp>
      <p:grpSp>
        <p:nvGrpSpPr>
          <p:cNvPr id="18" name="Group 16"/>
          <p:cNvGrpSpPr>
            <a:grpSpLocks/>
          </p:cNvGrpSpPr>
          <p:nvPr/>
        </p:nvGrpSpPr>
        <p:grpSpPr bwMode="auto">
          <a:xfrm>
            <a:off x="7925415" y="1541462"/>
            <a:ext cx="1493838" cy="1208087"/>
            <a:chOff x="3967" y="1399"/>
            <a:chExt cx="941" cy="761"/>
          </a:xfrm>
        </p:grpSpPr>
        <p:sp>
          <p:nvSpPr>
            <p:cNvPr id="19" name="Rectangle 17"/>
            <p:cNvSpPr>
              <a:spLocks noChangeArrowheads="1"/>
            </p:cNvSpPr>
            <p:nvPr/>
          </p:nvSpPr>
          <p:spPr bwMode="auto">
            <a:xfrm>
              <a:off x="3967" y="139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0" name="Rectangle 18"/>
            <p:cNvSpPr>
              <a:spLocks noChangeArrowheads="1"/>
            </p:cNvSpPr>
            <p:nvPr/>
          </p:nvSpPr>
          <p:spPr bwMode="auto">
            <a:xfrm>
              <a:off x="3967" y="1572"/>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1" name="Rectangle 19"/>
            <p:cNvSpPr>
              <a:spLocks noChangeArrowheads="1"/>
            </p:cNvSpPr>
            <p:nvPr/>
          </p:nvSpPr>
          <p:spPr bwMode="auto">
            <a:xfrm>
              <a:off x="3967" y="1756"/>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2" name="Rectangle 20"/>
            <p:cNvSpPr>
              <a:spLocks noChangeArrowheads="1"/>
            </p:cNvSpPr>
            <p:nvPr/>
          </p:nvSpPr>
          <p:spPr bwMode="auto">
            <a:xfrm>
              <a:off x="3967" y="1925"/>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3" name="Rectangle 21"/>
            <p:cNvSpPr>
              <a:spLocks noChangeArrowheads="1"/>
            </p:cNvSpPr>
            <p:nvPr/>
          </p:nvSpPr>
          <p:spPr bwMode="auto">
            <a:xfrm>
              <a:off x="3967" y="208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 name="Rectangle 22"/>
            <p:cNvSpPr>
              <a:spLocks noChangeArrowheads="1"/>
            </p:cNvSpPr>
            <p:nvPr/>
          </p:nvSpPr>
          <p:spPr bwMode="auto">
            <a:xfrm>
              <a:off x="4182" y="139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5" name="Rectangle 23"/>
            <p:cNvSpPr>
              <a:spLocks noChangeArrowheads="1"/>
            </p:cNvSpPr>
            <p:nvPr/>
          </p:nvSpPr>
          <p:spPr bwMode="auto">
            <a:xfrm>
              <a:off x="4182" y="1572"/>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6" name="Rectangle 24"/>
            <p:cNvSpPr>
              <a:spLocks noChangeArrowheads="1"/>
            </p:cNvSpPr>
            <p:nvPr/>
          </p:nvSpPr>
          <p:spPr bwMode="auto">
            <a:xfrm>
              <a:off x="4182" y="1756"/>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 name="Rectangle 25"/>
            <p:cNvSpPr>
              <a:spLocks noChangeArrowheads="1"/>
            </p:cNvSpPr>
            <p:nvPr/>
          </p:nvSpPr>
          <p:spPr bwMode="auto">
            <a:xfrm>
              <a:off x="4182" y="1925"/>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 name="Rectangle 26"/>
            <p:cNvSpPr>
              <a:spLocks noChangeArrowheads="1"/>
            </p:cNvSpPr>
            <p:nvPr/>
          </p:nvSpPr>
          <p:spPr bwMode="auto">
            <a:xfrm>
              <a:off x="4182" y="208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9" name="Rectangle 27"/>
            <p:cNvSpPr>
              <a:spLocks noChangeArrowheads="1"/>
            </p:cNvSpPr>
            <p:nvPr/>
          </p:nvSpPr>
          <p:spPr bwMode="auto">
            <a:xfrm>
              <a:off x="4397" y="139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0" name="Rectangle 28"/>
            <p:cNvSpPr>
              <a:spLocks noChangeArrowheads="1"/>
            </p:cNvSpPr>
            <p:nvPr/>
          </p:nvSpPr>
          <p:spPr bwMode="auto">
            <a:xfrm>
              <a:off x="4397" y="1572"/>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1" name="Rectangle 29"/>
            <p:cNvSpPr>
              <a:spLocks noChangeArrowheads="1"/>
            </p:cNvSpPr>
            <p:nvPr/>
          </p:nvSpPr>
          <p:spPr bwMode="auto">
            <a:xfrm>
              <a:off x="4397" y="1756"/>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2" name="Rectangle 30"/>
            <p:cNvSpPr>
              <a:spLocks noChangeArrowheads="1"/>
            </p:cNvSpPr>
            <p:nvPr/>
          </p:nvSpPr>
          <p:spPr bwMode="auto">
            <a:xfrm>
              <a:off x="4397" y="1925"/>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3" name="Rectangle 31"/>
            <p:cNvSpPr>
              <a:spLocks noChangeArrowheads="1"/>
            </p:cNvSpPr>
            <p:nvPr/>
          </p:nvSpPr>
          <p:spPr bwMode="auto">
            <a:xfrm>
              <a:off x="4397" y="208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4" name="Rectangle 32"/>
            <p:cNvSpPr>
              <a:spLocks noChangeArrowheads="1"/>
            </p:cNvSpPr>
            <p:nvPr/>
          </p:nvSpPr>
          <p:spPr bwMode="auto">
            <a:xfrm>
              <a:off x="4612" y="139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5" name="Rectangle 33"/>
            <p:cNvSpPr>
              <a:spLocks noChangeArrowheads="1"/>
            </p:cNvSpPr>
            <p:nvPr/>
          </p:nvSpPr>
          <p:spPr bwMode="auto">
            <a:xfrm>
              <a:off x="4612" y="1572"/>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6" name="Rectangle 34"/>
            <p:cNvSpPr>
              <a:spLocks noChangeArrowheads="1"/>
            </p:cNvSpPr>
            <p:nvPr/>
          </p:nvSpPr>
          <p:spPr bwMode="auto">
            <a:xfrm>
              <a:off x="4612" y="1756"/>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7" name="Rectangle 35"/>
            <p:cNvSpPr>
              <a:spLocks noChangeArrowheads="1"/>
            </p:cNvSpPr>
            <p:nvPr/>
          </p:nvSpPr>
          <p:spPr bwMode="auto">
            <a:xfrm>
              <a:off x="4612" y="1925"/>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8" name="Rectangle 36"/>
            <p:cNvSpPr>
              <a:spLocks noChangeArrowheads="1"/>
            </p:cNvSpPr>
            <p:nvPr/>
          </p:nvSpPr>
          <p:spPr bwMode="auto">
            <a:xfrm>
              <a:off x="4612" y="208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9" name="Rectangle 37"/>
            <p:cNvSpPr>
              <a:spLocks noChangeArrowheads="1"/>
            </p:cNvSpPr>
            <p:nvPr/>
          </p:nvSpPr>
          <p:spPr bwMode="auto">
            <a:xfrm>
              <a:off x="4827" y="139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0" name="Rectangle 38"/>
            <p:cNvSpPr>
              <a:spLocks noChangeArrowheads="1"/>
            </p:cNvSpPr>
            <p:nvPr/>
          </p:nvSpPr>
          <p:spPr bwMode="auto">
            <a:xfrm>
              <a:off x="4827" y="1572"/>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1" name="Rectangle 39"/>
            <p:cNvSpPr>
              <a:spLocks noChangeArrowheads="1"/>
            </p:cNvSpPr>
            <p:nvPr/>
          </p:nvSpPr>
          <p:spPr bwMode="auto">
            <a:xfrm>
              <a:off x="4827" y="1756"/>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2" name="Rectangle 40"/>
            <p:cNvSpPr>
              <a:spLocks noChangeArrowheads="1"/>
            </p:cNvSpPr>
            <p:nvPr/>
          </p:nvSpPr>
          <p:spPr bwMode="auto">
            <a:xfrm>
              <a:off x="4827" y="1925"/>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3" name="Rectangle 41"/>
            <p:cNvSpPr>
              <a:spLocks noChangeArrowheads="1"/>
            </p:cNvSpPr>
            <p:nvPr/>
          </p:nvSpPr>
          <p:spPr bwMode="auto">
            <a:xfrm>
              <a:off x="4827" y="208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44" name="Rectangle 2"/>
          <p:cNvSpPr txBox="1">
            <a:spLocks noChangeArrowheads="1"/>
          </p:cNvSpPr>
          <p:nvPr/>
        </p:nvSpPr>
        <p:spPr>
          <a:xfrm>
            <a:off x="0" y="46956"/>
            <a:ext cx="2861187" cy="403223"/>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400" dirty="0">
                <a:latin typeface="Times New Roman" panose="02020603050405020304" pitchFamily="18" charset="0"/>
                <a:cs typeface="Times New Roman" panose="02020603050405020304" pitchFamily="18" charset="0"/>
              </a:rPr>
              <a:t>CPLDs and FPGAs</a:t>
            </a:r>
          </a:p>
        </p:txBody>
      </p:sp>
      <p:sp>
        <p:nvSpPr>
          <p:cNvPr id="45" name="Rectangle 44"/>
          <p:cNvSpPr/>
          <p:nvPr/>
        </p:nvSpPr>
        <p:spPr>
          <a:xfrm>
            <a:off x="533399" y="5239324"/>
            <a:ext cx="11486535" cy="369332"/>
          </a:xfrm>
          <a:prstGeom prst="rect">
            <a:avLst/>
          </a:prstGeom>
        </p:spPr>
        <p:txBody>
          <a:bodyPr wrap="square">
            <a:spAutoFit/>
          </a:bodyPr>
          <a:lstStyle/>
          <a:p>
            <a:r>
              <a:rPr lang="en-US" dirty="0"/>
              <a:t>https://www.mouser.ca/c/semiconductors/programmable-logic-ics/cpld-complex-programmable-logic-devices/</a:t>
            </a:r>
          </a:p>
        </p:txBody>
      </p:sp>
      <p:sp>
        <p:nvSpPr>
          <p:cNvPr id="46" name="Rectangle 45"/>
          <p:cNvSpPr/>
          <p:nvPr/>
        </p:nvSpPr>
        <p:spPr>
          <a:xfrm>
            <a:off x="275305" y="5583402"/>
            <a:ext cx="11916695" cy="646331"/>
          </a:xfrm>
          <a:prstGeom prst="rect">
            <a:avLst/>
          </a:prstGeom>
        </p:spPr>
        <p:txBody>
          <a:bodyPr wrap="square">
            <a:spAutoFit/>
          </a:bodyPr>
          <a:lstStyle/>
          <a:p>
            <a:r>
              <a:rPr lang="en-US" dirty="0"/>
              <a:t>https://www.microchip.com/en-us/products/fpgas-and-plds/spld-cplds?gclid=CjwKCAjw2vOLBhBPEiwAjEeK9ljTVCJayCkT0-y6DHJV7VTkiJ1ycm0YRFJz37JU-yt-DldgRJScPhoCujMQAvD_BwE#</a:t>
            </a:r>
          </a:p>
        </p:txBody>
      </p:sp>
    </p:spTree>
    <p:extLst>
      <p:ext uri="{BB962C8B-B14F-4D97-AF65-F5344CB8AC3E}">
        <p14:creationId xmlns:p14="http://schemas.microsoft.com/office/powerpoint/2010/main" val="353606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13</a:t>
            </a:fld>
            <a:endParaRPr lang="en-US"/>
          </a:p>
        </p:txBody>
      </p:sp>
      <p:sp>
        <p:nvSpPr>
          <p:cNvPr id="5" name="Rectangle 1027"/>
          <p:cNvSpPr txBox="1">
            <a:spLocks noChangeArrowheads="1"/>
          </p:cNvSpPr>
          <p:nvPr/>
        </p:nvSpPr>
        <p:spPr>
          <a:xfrm>
            <a:off x="548816" y="803148"/>
            <a:ext cx="7991475" cy="8669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altLang="en-US" sz="2000" dirty="0">
                <a:latin typeface="Times New Roman" panose="02020603050405020304" pitchFamily="18" charset="0"/>
                <a:cs typeface="Times New Roman" panose="02020603050405020304" pitchFamily="18" charset="0"/>
              </a:rPr>
              <a:t>Fast Direct Interconnect - CLB to CLB</a:t>
            </a:r>
          </a:p>
          <a:p>
            <a:pPr>
              <a:buClr>
                <a:schemeClr val="tx1"/>
              </a:buClr>
            </a:pPr>
            <a:r>
              <a:rPr lang="en-US" altLang="en-US" sz="2000" dirty="0">
                <a:latin typeface="Times New Roman" panose="02020603050405020304" pitchFamily="18" charset="0"/>
                <a:cs typeface="Times New Roman" panose="02020603050405020304" pitchFamily="18" charset="0"/>
              </a:rPr>
              <a:t>General Purpose Interconnect - Uses switch matrix</a:t>
            </a:r>
          </a:p>
        </p:txBody>
      </p:sp>
      <p:sp>
        <p:nvSpPr>
          <p:cNvPr id="6" name="Rectangle 1026"/>
          <p:cNvSpPr txBox="1">
            <a:spLocks noChangeArrowheads="1"/>
          </p:cNvSpPr>
          <p:nvPr/>
        </p:nvSpPr>
        <p:spPr>
          <a:xfrm>
            <a:off x="0" y="0"/>
            <a:ext cx="3467237" cy="415892"/>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Xilinx FPGA Routing</a:t>
            </a:r>
            <a:endParaRPr lang="en-US" altLang="en-US" dirty="0">
              <a:latin typeface="Times New Roman" panose="02020603050405020304" pitchFamily="18" charset="0"/>
              <a:cs typeface="Times New Roman" panose="02020603050405020304" pitchFamily="18" charset="0"/>
            </a:endParaRPr>
          </a:p>
        </p:txBody>
      </p:sp>
      <p:grpSp>
        <p:nvGrpSpPr>
          <p:cNvPr id="7" name="Group 1028"/>
          <p:cNvGrpSpPr>
            <a:grpSpLocks/>
          </p:cNvGrpSpPr>
          <p:nvPr/>
        </p:nvGrpSpPr>
        <p:grpSpPr bwMode="auto">
          <a:xfrm>
            <a:off x="3429000" y="2133601"/>
            <a:ext cx="3856038" cy="3660775"/>
            <a:chOff x="2606" y="1136"/>
            <a:chExt cx="2758" cy="2618"/>
          </a:xfrm>
        </p:grpSpPr>
        <p:sp>
          <p:nvSpPr>
            <p:cNvPr id="8" name="Rectangle 1029"/>
            <p:cNvSpPr>
              <a:spLocks noChangeArrowheads="1"/>
            </p:cNvSpPr>
            <p:nvPr/>
          </p:nvSpPr>
          <p:spPr bwMode="auto">
            <a:xfrm>
              <a:off x="3315" y="1190"/>
              <a:ext cx="513" cy="639"/>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lvl1pPr algn="l" defTabSz="850900">
                <a:defRPr sz="2400">
                  <a:solidFill>
                    <a:schemeClr val="tx1"/>
                  </a:solidFill>
                  <a:latin typeface="Times New Roman" panose="02020603050405020304" pitchFamily="18" charset="0"/>
                </a:defRPr>
              </a:lvl1pPr>
              <a:lvl2pPr marL="425450" algn="l" defTabSz="850900">
                <a:defRPr sz="2400">
                  <a:solidFill>
                    <a:schemeClr val="tx1"/>
                  </a:solidFill>
                  <a:latin typeface="Times New Roman" panose="02020603050405020304" pitchFamily="18" charset="0"/>
                </a:defRPr>
              </a:lvl2pPr>
              <a:lvl3pPr marL="850900" algn="l" defTabSz="850900">
                <a:defRPr sz="2400">
                  <a:solidFill>
                    <a:schemeClr val="tx1"/>
                  </a:solidFill>
                  <a:latin typeface="Times New Roman" panose="02020603050405020304" pitchFamily="18" charset="0"/>
                </a:defRPr>
              </a:lvl3pPr>
              <a:lvl4pPr marL="1276350" algn="l" defTabSz="850900">
                <a:defRPr sz="2400">
                  <a:solidFill>
                    <a:schemeClr val="tx1"/>
                  </a:solidFill>
                  <a:latin typeface="Times New Roman" panose="02020603050405020304" pitchFamily="18" charset="0"/>
                </a:defRPr>
              </a:lvl4pPr>
              <a:lvl5pPr marL="1700213" algn="l" defTabSz="850900">
                <a:defRPr sz="2400">
                  <a:solidFill>
                    <a:schemeClr val="tx1"/>
                  </a:solidFill>
                  <a:latin typeface="Times New Roman" panose="02020603050405020304" pitchFamily="18" charset="0"/>
                </a:defRPr>
              </a:lvl5pPr>
              <a:lvl6pPr marL="2157413" defTabSz="850900" fontAlgn="base">
                <a:spcBef>
                  <a:spcPct val="0"/>
                </a:spcBef>
                <a:spcAft>
                  <a:spcPct val="0"/>
                </a:spcAft>
                <a:defRPr sz="2400">
                  <a:solidFill>
                    <a:schemeClr val="tx1"/>
                  </a:solidFill>
                  <a:latin typeface="Times New Roman" panose="02020603050405020304" pitchFamily="18" charset="0"/>
                </a:defRPr>
              </a:lvl6pPr>
              <a:lvl7pPr marL="2614613" defTabSz="850900" fontAlgn="base">
                <a:spcBef>
                  <a:spcPct val="0"/>
                </a:spcBef>
                <a:spcAft>
                  <a:spcPct val="0"/>
                </a:spcAft>
                <a:defRPr sz="2400">
                  <a:solidFill>
                    <a:schemeClr val="tx1"/>
                  </a:solidFill>
                  <a:latin typeface="Times New Roman" panose="02020603050405020304" pitchFamily="18" charset="0"/>
                </a:defRPr>
              </a:lvl7pPr>
              <a:lvl8pPr marL="3071813" defTabSz="850900" fontAlgn="base">
                <a:spcBef>
                  <a:spcPct val="0"/>
                </a:spcBef>
                <a:spcAft>
                  <a:spcPct val="0"/>
                </a:spcAft>
                <a:defRPr sz="2400">
                  <a:solidFill>
                    <a:schemeClr val="tx1"/>
                  </a:solidFill>
                  <a:latin typeface="Times New Roman" panose="02020603050405020304" pitchFamily="18" charset="0"/>
                </a:defRPr>
              </a:lvl8pPr>
              <a:lvl9pPr marL="3529013" defTabSz="8509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latin typeface="Arial" panose="020B0604020202020204" pitchFamily="34" charset="0"/>
                </a:rPr>
                <a:t>CLB</a:t>
              </a:r>
            </a:p>
          </p:txBody>
        </p:sp>
        <p:sp>
          <p:nvSpPr>
            <p:cNvPr id="9" name="Rectangle 1030"/>
            <p:cNvSpPr>
              <a:spLocks noChangeArrowheads="1"/>
            </p:cNvSpPr>
            <p:nvPr/>
          </p:nvSpPr>
          <p:spPr bwMode="auto">
            <a:xfrm>
              <a:off x="3315" y="2805"/>
              <a:ext cx="513" cy="637"/>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lvl1pPr algn="l" defTabSz="850900">
                <a:defRPr sz="2400">
                  <a:solidFill>
                    <a:schemeClr val="tx1"/>
                  </a:solidFill>
                  <a:latin typeface="Times New Roman" panose="02020603050405020304" pitchFamily="18" charset="0"/>
                </a:defRPr>
              </a:lvl1pPr>
              <a:lvl2pPr marL="425450" algn="l" defTabSz="850900">
                <a:defRPr sz="2400">
                  <a:solidFill>
                    <a:schemeClr val="tx1"/>
                  </a:solidFill>
                  <a:latin typeface="Times New Roman" panose="02020603050405020304" pitchFamily="18" charset="0"/>
                </a:defRPr>
              </a:lvl2pPr>
              <a:lvl3pPr marL="850900" algn="l" defTabSz="850900">
                <a:defRPr sz="2400">
                  <a:solidFill>
                    <a:schemeClr val="tx1"/>
                  </a:solidFill>
                  <a:latin typeface="Times New Roman" panose="02020603050405020304" pitchFamily="18" charset="0"/>
                </a:defRPr>
              </a:lvl3pPr>
              <a:lvl4pPr marL="1276350" algn="l" defTabSz="850900">
                <a:defRPr sz="2400">
                  <a:solidFill>
                    <a:schemeClr val="tx1"/>
                  </a:solidFill>
                  <a:latin typeface="Times New Roman" panose="02020603050405020304" pitchFamily="18" charset="0"/>
                </a:defRPr>
              </a:lvl4pPr>
              <a:lvl5pPr marL="1700213" algn="l" defTabSz="850900">
                <a:defRPr sz="2400">
                  <a:solidFill>
                    <a:schemeClr val="tx1"/>
                  </a:solidFill>
                  <a:latin typeface="Times New Roman" panose="02020603050405020304" pitchFamily="18" charset="0"/>
                </a:defRPr>
              </a:lvl5pPr>
              <a:lvl6pPr marL="2157413" defTabSz="850900" fontAlgn="base">
                <a:spcBef>
                  <a:spcPct val="0"/>
                </a:spcBef>
                <a:spcAft>
                  <a:spcPct val="0"/>
                </a:spcAft>
                <a:defRPr sz="2400">
                  <a:solidFill>
                    <a:schemeClr val="tx1"/>
                  </a:solidFill>
                  <a:latin typeface="Times New Roman" panose="02020603050405020304" pitchFamily="18" charset="0"/>
                </a:defRPr>
              </a:lvl6pPr>
              <a:lvl7pPr marL="2614613" defTabSz="850900" fontAlgn="base">
                <a:spcBef>
                  <a:spcPct val="0"/>
                </a:spcBef>
                <a:spcAft>
                  <a:spcPct val="0"/>
                </a:spcAft>
                <a:defRPr sz="2400">
                  <a:solidFill>
                    <a:schemeClr val="tx1"/>
                  </a:solidFill>
                  <a:latin typeface="Times New Roman" panose="02020603050405020304" pitchFamily="18" charset="0"/>
                </a:defRPr>
              </a:lvl7pPr>
              <a:lvl8pPr marL="3071813" defTabSz="850900" fontAlgn="base">
                <a:spcBef>
                  <a:spcPct val="0"/>
                </a:spcBef>
                <a:spcAft>
                  <a:spcPct val="0"/>
                </a:spcAft>
                <a:defRPr sz="2400">
                  <a:solidFill>
                    <a:schemeClr val="tx1"/>
                  </a:solidFill>
                  <a:latin typeface="Times New Roman" panose="02020603050405020304" pitchFamily="18" charset="0"/>
                </a:defRPr>
              </a:lvl8pPr>
              <a:lvl9pPr marL="3529013" defTabSz="8509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a:latin typeface="Arial" panose="020B0604020202020204" pitchFamily="34" charset="0"/>
                </a:rPr>
                <a:t>CLB</a:t>
              </a:r>
            </a:p>
          </p:txBody>
        </p:sp>
        <p:sp>
          <p:nvSpPr>
            <p:cNvPr id="10" name="Rectangle 1031"/>
            <p:cNvSpPr>
              <a:spLocks noChangeArrowheads="1"/>
            </p:cNvSpPr>
            <p:nvPr/>
          </p:nvSpPr>
          <p:spPr bwMode="auto">
            <a:xfrm>
              <a:off x="4752" y="1190"/>
              <a:ext cx="513" cy="639"/>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lvl1pPr algn="l" defTabSz="850900">
                <a:defRPr sz="2400">
                  <a:solidFill>
                    <a:schemeClr val="tx1"/>
                  </a:solidFill>
                  <a:latin typeface="Times New Roman" panose="02020603050405020304" pitchFamily="18" charset="0"/>
                </a:defRPr>
              </a:lvl1pPr>
              <a:lvl2pPr marL="425450" algn="l" defTabSz="850900">
                <a:defRPr sz="2400">
                  <a:solidFill>
                    <a:schemeClr val="tx1"/>
                  </a:solidFill>
                  <a:latin typeface="Times New Roman" panose="02020603050405020304" pitchFamily="18" charset="0"/>
                </a:defRPr>
              </a:lvl2pPr>
              <a:lvl3pPr marL="850900" algn="l" defTabSz="850900">
                <a:defRPr sz="2400">
                  <a:solidFill>
                    <a:schemeClr val="tx1"/>
                  </a:solidFill>
                  <a:latin typeface="Times New Roman" panose="02020603050405020304" pitchFamily="18" charset="0"/>
                </a:defRPr>
              </a:lvl3pPr>
              <a:lvl4pPr marL="1276350" algn="l" defTabSz="850900">
                <a:defRPr sz="2400">
                  <a:solidFill>
                    <a:schemeClr val="tx1"/>
                  </a:solidFill>
                  <a:latin typeface="Times New Roman" panose="02020603050405020304" pitchFamily="18" charset="0"/>
                </a:defRPr>
              </a:lvl4pPr>
              <a:lvl5pPr marL="1700213" algn="l" defTabSz="850900">
                <a:defRPr sz="2400">
                  <a:solidFill>
                    <a:schemeClr val="tx1"/>
                  </a:solidFill>
                  <a:latin typeface="Times New Roman" panose="02020603050405020304" pitchFamily="18" charset="0"/>
                </a:defRPr>
              </a:lvl5pPr>
              <a:lvl6pPr marL="2157413" defTabSz="850900" fontAlgn="base">
                <a:spcBef>
                  <a:spcPct val="0"/>
                </a:spcBef>
                <a:spcAft>
                  <a:spcPct val="0"/>
                </a:spcAft>
                <a:defRPr sz="2400">
                  <a:solidFill>
                    <a:schemeClr val="tx1"/>
                  </a:solidFill>
                  <a:latin typeface="Times New Roman" panose="02020603050405020304" pitchFamily="18" charset="0"/>
                </a:defRPr>
              </a:lvl6pPr>
              <a:lvl7pPr marL="2614613" defTabSz="850900" fontAlgn="base">
                <a:spcBef>
                  <a:spcPct val="0"/>
                </a:spcBef>
                <a:spcAft>
                  <a:spcPct val="0"/>
                </a:spcAft>
                <a:defRPr sz="2400">
                  <a:solidFill>
                    <a:schemeClr val="tx1"/>
                  </a:solidFill>
                  <a:latin typeface="Times New Roman" panose="02020603050405020304" pitchFamily="18" charset="0"/>
                </a:defRPr>
              </a:lvl7pPr>
              <a:lvl8pPr marL="3071813" defTabSz="850900" fontAlgn="base">
                <a:spcBef>
                  <a:spcPct val="0"/>
                </a:spcBef>
                <a:spcAft>
                  <a:spcPct val="0"/>
                </a:spcAft>
                <a:defRPr sz="2400">
                  <a:solidFill>
                    <a:schemeClr val="tx1"/>
                  </a:solidFill>
                  <a:latin typeface="Times New Roman" panose="02020603050405020304" pitchFamily="18" charset="0"/>
                </a:defRPr>
              </a:lvl8pPr>
              <a:lvl9pPr marL="3529013" defTabSz="8509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a:latin typeface="Arial" panose="020B0604020202020204" pitchFamily="34" charset="0"/>
                </a:rPr>
                <a:t>CLB</a:t>
              </a:r>
            </a:p>
          </p:txBody>
        </p:sp>
        <p:sp>
          <p:nvSpPr>
            <p:cNvPr id="11" name="Rectangle 1032"/>
            <p:cNvSpPr>
              <a:spLocks noChangeArrowheads="1"/>
            </p:cNvSpPr>
            <p:nvPr/>
          </p:nvSpPr>
          <p:spPr bwMode="auto">
            <a:xfrm>
              <a:off x="4752" y="2805"/>
              <a:ext cx="513" cy="637"/>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lvl1pPr algn="l" defTabSz="850900">
                <a:defRPr sz="2400">
                  <a:solidFill>
                    <a:schemeClr val="tx1"/>
                  </a:solidFill>
                  <a:latin typeface="Times New Roman" panose="02020603050405020304" pitchFamily="18" charset="0"/>
                </a:defRPr>
              </a:lvl1pPr>
              <a:lvl2pPr marL="425450" algn="l" defTabSz="850900">
                <a:defRPr sz="2400">
                  <a:solidFill>
                    <a:schemeClr val="tx1"/>
                  </a:solidFill>
                  <a:latin typeface="Times New Roman" panose="02020603050405020304" pitchFamily="18" charset="0"/>
                </a:defRPr>
              </a:lvl2pPr>
              <a:lvl3pPr marL="850900" algn="l" defTabSz="850900">
                <a:defRPr sz="2400">
                  <a:solidFill>
                    <a:schemeClr val="tx1"/>
                  </a:solidFill>
                  <a:latin typeface="Times New Roman" panose="02020603050405020304" pitchFamily="18" charset="0"/>
                </a:defRPr>
              </a:lvl3pPr>
              <a:lvl4pPr marL="1276350" algn="l" defTabSz="850900">
                <a:defRPr sz="2400">
                  <a:solidFill>
                    <a:schemeClr val="tx1"/>
                  </a:solidFill>
                  <a:latin typeface="Times New Roman" panose="02020603050405020304" pitchFamily="18" charset="0"/>
                </a:defRPr>
              </a:lvl4pPr>
              <a:lvl5pPr marL="1700213" algn="l" defTabSz="850900">
                <a:defRPr sz="2400">
                  <a:solidFill>
                    <a:schemeClr val="tx1"/>
                  </a:solidFill>
                  <a:latin typeface="Times New Roman" panose="02020603050405020304" pitchFamily="18" charset="0"/>
                </a:defRPr>
              </a:lvl5pPr>
              <a:lvl6pPr marL="2157413" defTabSz="850900" fontAlgn="base">
                <a:spcBef>
                  <a:spcPct val="0"/>
                </a:spcBef>
                <a:spcAft>
                  <a:spcPct val="0"/>
                </a:spcAft>
                <a:defRPr sz="2400">
                  <a:solidFill>
                    <a:schemeClr val="tx1"/>
                  </a:solidFill>
                  <a:latin typeface="Times New Roman" panose="02020603050405020304" pitchFamily="18" charset="0"/>
                </a:defRPr>
              </a:lvl6pPr>
              <a:lvl7pPr marL="2614613" defTabSz="850900" fontAlgn="base">
                <a:spcBef>
                  <a:spcPct val="0"/>
                </a:spcBef>
                <a:spcAft>
                  <a:spcPct val="0"/>
                </a:spcAft>
                <a:defRPr sz="2400">
                  <a:solidFill>
                    <a:schemeClr val="tx1"/>
                  </a:solidFill>
                  <a:latin typeface="Times New Roman" panose="02020603050405020304" pitchFamily="18" charset="0"/>
                </a:defRPr>
              </a:lvl7pPr>
              <a:lvl8pPr marL="3071813" defTabSz="850900" fontAlgn="base">
                <a:spcBef>
                  <a:spcPct val="0"/>
                </a:spcBef>
                <a:spcAft>
                  <a:spcPct val="0"/>
                </a:spcAft>
                <a:defRPr sz="2400">
                  <a:solidFill>
                    <a:schemeClr val="tx1"/>
                  </a:solidFill>
                  <a:latin typeface="Times New Roman" panose="02020603050405020304" pitchFamily="18" charset="0"/>
                </a:defRPr>
              </a:lvl8pPr>
              <a:lvl9pPr marL="3529013" defTabSz="8509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a:latin typeface="Arial" panose="020B0604020202020204" pitchFamily="34" charset="0"/>
                </a:rPr>
                <a:t>CLB</a:t>
              </a:r>
            </a:p>
          </p:txBody>
        </p:sp>
        <p:sp>
          <p:nvSpPr>
            <p:cNvPr id="12" name="Line 1033"/>
            <p:cNvSpPr>
              <a:spLocks noChangeShapeType="1"/>
            </p:cNvSpPr>
            <p:nvPr/>
          </p:nvSpPr>
          <p:spPr bwMode="auto">
            <a:xfrm flipH="1">
              <a:off x="3104" y="2372"/>
              <a:ext cx="10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34"/>
            <p:cNvSpPr>
              <a:spLocks noChangeShapeType="1"/>
            </p:cNvSpPr>
            <p:nvPr/>
          </p:nvSpPr>
          <p:spPr bwMode="auto">
            <a:xfrm flipH="1">
              <a:off x="3104" y="2311"/>
              <a:ext cx="10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035"/>
            <p:cNvSpPr>
              <a:spLocks noChangeShapeType="1"/>
            </p:cNvSpPr>
            <p:nvPr/>
          </p:nvSpPr>
          <p:spPr bwMode="auto">
            <a:xfrm flipH="1">
              <a:off x="3104" y="2252"/>
              <a:ext cx="10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036"/>
            <p:cNvSpPr>
              <a:spLocks noChangeShapeType="1"/>
            </p:cNvSpPr>
            <p:nvPr/>
          </p:nvSpPr>
          <p:spPr bwMode="auto">
            <a:xfrm flipH="1">
              <a:off x="3104" y="2431"/>
              <a:ext cx="10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37"/>
            <p:cNvSpPr>
              <a:spLocks noChangeShapeType="1"/>
            </p:cNvSpPr>
            <p:nvPr/>
          </p:nvSpPr>
          <p:spPr bwMode="auto">
            <a:xfrm flipH="1">
              <a:off x="3104" y="2193"/>
              <a:ext cx="10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038"/>
            <p:cNvSpPr>
              <a:spLocks noChangeShapeType="1"/>
            </p:cNvSpPr>
            <p:nvPr/>
          </p:nvSpPr>
          <p:spPr bwMode="auto">
            <a:xfrm flipH="1">
              <a:off x="4215" y="2372"/>
              <a:ext cx="1149"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039"/>
            <p:cNvSpPr>
              <a:spLocks noChangeShapeType="1"/>
            </p:cNvSpPr>
            <p:nvPr/>
          </p:nvSpPr>
          <p:spPr bwMode="auto">
            <a:xfrm flipH="1">
              <a:off x="4215" y="2311"/>
              <a:ext cx="1149"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040"/>
            <p:cNvSpPr>
              <a:spLocks noChangeShapeType="1"/>
            </p:cNvSpPr>
            <p:nvPr/>
          </p:nvSpPr>
          <p:spPr bwMode="auto">
            <a:xfrm flipH="1">
              <a:off x="4215" y="2252"/>
              <a:ext cx="1149"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041"/>
            <p:cNvSpPr>
              <a:spLocks noChangeShapeType="1"/>
            </p:cNvSpPr>
            <p:nvPr/>
          </p:nvSpPr>
          <p:spPr bwMode="auto">
            <a:xfrm flipH="1">
              <a:off x="4215" y="2431"/>
              <a:ext cx="1149"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042"/>
            <p:cNvSpPr>
              <a:spLocks noChangeShapeType="1"/>
            </p:cNvSpPr>
            <p:nvPr/>
          </p:nvSpPr>
          <p:spPr bwMode="auto">
            <a:xfrm flipH="1">
              <a:off x="4215" y="2193"/>
              <a:ext cx="1149"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043"/>
            <p:cNvSpPr>
              <a:spLocks noChangeShapeType="1"/>
            </p:cNvSpPr>
            <p:nvPr/>
          </p:nvSpPr>
          <p:spPr bwMode="auto">
            <a:xfrm flipV="1">
              <a:off x="4177" y="1136"/>
              <a:ext cx="0" cy="104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044"/>
            <p:cNvSpPr>
              <a:spLocks noChangeShapeType="1"/>
            </p:cNvSpPr>
            <p:nvPr/>
          </p:nvSpPr>
          <p:spPr bwMode="auto">
            <a:xfrm flipV="1">
              <a:off x="4237" y="1136"/>
              <a:ext cx="0" cy="104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045"/>
            <p:cNvSpPr>
              <a:spLocks noChangeShapeType="1"/>
            </p:cNvSpPr>
            <p:nvPr/>
          </p:nvSpPr>
          <p:spPr bwMode="auto">
            <a:xfrm flipV="1">
              <a:off x="4295" y="1136"/>
              <a:ext cx="0" cy="104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046"/>
            <p:cNvSpPr>
              <a:spLocks noChangeShapeType="1"/>
            </p:cNvSpPr>
            <p:nvPr/>
          </p:nvSpPr>
          <p:spPr bwMode="auto">
            <a:xfrm flipV="1">
              <a:off x="4354" y="1136"/>
              <a:ext cx="0" cy="104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047"/>
            <p:cNvSpPr>
              <a:spLocks noChangeShapeType="1"/>
            </p:cNvSpPr>
            <p:nvPr/>
          </p:nvSpPr>
          <p:spPr bwMode="auto">
            <a:xfrm flipV="1">
              <a:off x="4412" y="1136"/>
              <a:ext cx="0" cy="104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048"/>
            <p:cNvSpPr>
              <a:spLocks noChangeShapeType="1"/>
            </p:cNvSpPr>
            <p:nvPr/>
          </p:nvSpPr>
          <p:spPr bwMode="auto">
            <a:xfrm flipV="1">
              <a:off x="4177" y="2474"/>
              <a:ext cx="0" cy="12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049"/>
            <p:cNvSpPr>
              <a:spLocks noChangeShapeType="1"/>
            </p:cNvSpPr>
            <p:nvPr/>
          </p:nvSpPr>
          <p:spPr bwMode="auto">
            <a:xfrm flipV="1">
              <a:off x="4237" y="2474"/>
              <a:ext cx="0" cy="12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050"/>
            <p:cNvSpPr>
              <a:spLocks noChangeShapeType="1"/>
            </p:cNvSpPr>
            <p:nvPr/>
          </p:nvSpPr>
          <p:spPr bwMode="auto">
            <a:xfrm flipV="1">
              <a:off x="4295" y="2474"/>
              <a:ext cx="0" cy="12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051"/>
            <p:cNvSpPr>
              <a:spLocks noChangeShapeType="1"/>
            </p:cNvSpPr>
            <p:nvPr/>
          </p:nvSpPr>
          <p:spPr bwMode="auto">
            <a:xfrm flipV="1">
              <a:off x="4354" y="2474"/>
              <a:ext cx="0" cy="12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052"/>
            <p:cNvSpPr>
              <a:spLocks noChangeShapeType="1"/>
            </p:cNvSpPr>
            <p:nvPr/>
          </p:nvSpPr>
          <p:spPr bwMode="auto">
            <a:xfrm flipV="1">
              <a:off x="4412" y="2474"/>
              <a:ext cx="0" cy="12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1053"/>
            <p:cNvSpPr>
              <a:spLocks noChangeArrowheads="1"/>
            </p:cNvSpPr>
            <p:nvPr/>
          </p:nvSpPr>
          <p:spPr bwMode="auto">
            <a:xfrm>
              <a:off x="3998" y="2010"/>
              <a:ext cx="594" cy="603"/>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725" tIns="42862" rIns="85725" bIns="42862" anchor="ctr"/>
            <a:lstStyle>
              <a:lvl1pPr algn="l" defTabSz="850900">
                <a:defRPr sz="2400">
                  <a:solidFill>
                    <a:schemeClr val="tx1"/>
                  </a:solidFill>
                  <a:latin typeface="Times New Roman" panose="02020603050405020304" pitchFamily="18" charset="0"/>
                </a:defRPr>
              </a:lvl1pPr>
              <a:lvl2pPr marL="425450" algn="l" defTabSz="850900">
                <a:defRPr sz="2400">
                  <a:solidFill>
                    <a:schemeClr val="tx1"/>
                  </a:solidFill>
                  <a:latin typeface="Times New Roman" panose="02020603050405020304" pitchFamily="18" charset="0"/>
                </a:defRPr>
              </a:lvl2pPr>
              <a:lvl3pPr marL="850900" algn="l" defTabSz="850900">
                <a:defRPr sz="2400">
                  <a:solidFill>
                    <a:schemeClr val="tx1"/>
                  </a:solidFill>
                  <a:latin typeface="Times New Roman" panose="02020603050405020304" pitchFamily="18" charset="0"/>
                </a:defRPr>
              </a:lvl3pPr>
              <a:lvl4pPr marL="1276350" algn="l" defTabSz="850900">
                <a:defRPr sz="2400">
                  <a:solidFill>
                    <a:schemeClr val="tx1"/>
                  </a:solidFill>
                  <a:latin typeface="Times New Roman" panose="02020603050405020304" pitchFamily="18" charset="0"/>
                </a:defRPr>
              </a:lvl4pPr>
              <a:lvl5pPr marL="1700213" algn="l" defTabSz="850900">
                <a:defRPr sz="2400">
                  <a:solidFill>
                    <a:schemeClr val="tx1"/>
                  </a:solidFill>
                  <a:latin typeface="Times New Roman" panose="02020603050405020304" pitchFamily="18" charset="0"/>
                </a:defRPr>
              </a:lvl5pPr>
              <a:lvl6pPr marL="2157413" defTabSz="850900" fontAlgn="base">
                <a:spcBef>
                  <a:spcPct val="0"/>
                </a:spcBef>
                <a:spcAft>
                  <a:spcPct val="0"/>
                </a:spcAft>
                <a:defRPr sz="2400">
                  <a:solidFill>
                    <a:schemeClr val="tx1"/>
                  </a:solidFill>
                  <a:latin typeface="Times New Roman" panose="02020603050405020304" pitchFamily="18" charset="0"/>
                </a:defRPr>
              </a:lvl6pPr>
              <a:lvl7pPr marL="2614613" defTabSz="850900" fontAlgn="base">
                <a:spcBef>
                  <a:spcPct val="0"/>
                </a:spcBef>
                <a:spcAft>
                  <a:spcPct val="0"/>
                </a:spcAft>
                <a:defRPr sz="2400">
                  <a:solidFill>
                    <a:schemeClr val="tx1"/>
                  </a:solidFill>
                  <a:latin typeface="Times New Roman" panose="02020603050405020304" pitchFamily="18" charset="0"/>
                </a:defRPr>
              </a:lvl7pPr>
              <a:lvl8pPr marL="3071813" defTabSz="850900" fontAlgn="base">
                <a:spcBef>
                  <a:spcPct val="0"/>
                </a:spcBef>
                <a:spcAft>
                  <a:spcPct val="0"/>
                </a:spcAft>
                <a:defRPr sz="2400">
                  <a:solidFill>
                    <a:schemeClr val="tx1"/>
                  </a:solidFill>
                  <a:latin typeface="Times New Roman" panose="02020603050405020304" pitchFamily="18" charset="0"/>
                </a:defRPr>
              </a:lvl8pPr>
              <a:lvl9pPr marL="3529013" defTabSz="8509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latin typeface="Arial" panose="020B0604020202020204" pitchFamily="34" charset="0"/>
                </a:rPr>
                <a:t>Switch</a:t>
              </a:r>
            </a:p>
            <a:p>
              <a:pPr algn="ctr" eaLnBrk="0" hangingPunct="0"/>
              <a:r>
                <a:rPr lang="en-US" altLang="en-US" sz="1800" dirty="0">
                  <a:latin typeface="Arial" panose="020B0604020202020204" pitchFamily="34" charset="0"/>
                </a:rPr>
                <a:t>Matrix</a:t>
              </a:r>
            </a:p>
          </p:txBody>
        </p:sp>
        <p:sp>
          <p:nvSpPr>
            <p:cNvPr id="33" name="Line 1054"/>
            <p:cNvSpPr>
              <a:spLocks noChangeShapeType="1"/>
            </p:cNvSpPr>
            <p:nvPr/>
          </p:nvSpPr>
          <p:spPr bwMode="auto">
            <a:xfrm>
              <a:off x="3848" y="1488"/>
              <a:ext cx="32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055"/>
            <p:cNvSpPr>
              <a:spLocks noChangeShapeType="1"/>
            </p:cNvSpPr>
            <p:nvPr/>
          </p:nvSpPr>
          <p:spPr bwMode="auto">
            <a:xfrm>
              <a:off x="3848" y="3120"/>
              <a:ext cx="32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056"/>
            <p:cNvSpPr>
              <a:spLocks noChangeShapeType="1"/>
            </p:cNvSpPr>
            <p:nvPr/>
          </p:nvSpPr>
          <p:spPr bwMode="auto">
            <a:xfrm>
              <a:off x="4424" y="1488"/>
              <a:ext cx="32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057"/>
            <p:cNvSpPr>
              <a:spLocks noChangeShapeType="1"/>
            </p:cNvSpPr>
            <p:nvPr/>
          </p:nvSpPr>
          <p:spPr bwMode="auto">
            <a:xfrm>
              <a:off x="4424" y="3120"/>
              <a:ext cx="32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058"/>
            <p:cNvSpPr>
              <a:spLocks noChangeShapeType="1"/>
            </p:cNvSpPr>
            <p:nvPr/>
          </p:nvSpPr>
          <p:spPr bwMode="auto">
            <a:xfrm>
              <a:off x="3600" y="1832"/>
              <a:ext cx="0" cy="368"/>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059"/>
            <p:cNvSpPr>
              <a:spLocks noChangeShapeType="1"/>
            </p:cNvSpPr>
            <p:nvPr/>
          </p:nvSpPr>
          <p:spPr bwMode="auto">
            <a:xfrm>
              <a:off x="5040" y="1832"/>
              <a:ext cx="0" cy="368"/>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060"/>
            <p:cNvSpPr>
              <a:spLocks noChangeShapeType="1"/>
            </p:cNvSpPr>
            <p:nvPr/>
          </p:nvSpPr>
          <p:spPr bwMode="auto">
            <a:xfrm>
              <a:off x="3600" y="2456"/>
              <a:ext cx="0" cy="368"/>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061"/>
            <p:cNvSpPr>
              <a:spLocks noChangeShapeType="1"/>
            </p:cNvSpPr>
            <p:nvPr/>
          </p:nvSpPr>
          <p:spPr bwMode="auto">
            <a:xfrm>
              <a:off x="5040" y="2456"/>
              <a:ext cx="0" cy="368"/>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1062"/>
            <p:cNvSpPr>
              <a:spLocks noChangeArrowheads="1"/>
            </p:cNvSpPr>
            <p:nvPr/>
          </p:nvSpPr>
          <p:spPr bwMode="auto">
            <a:xfrm>
              <a:off x="2606" y="2010"/>
              <a:ext cx="594" cy="603"/>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725" tIns="42862" rIns="85725" bIns="42862" anchor="ctr"/>
            <a:lstStyle>
              <a:lvl1pPr algn="l" defTabSz="850900">
                <a:defRPr sz="2400">
                  <a:solidFill>
                    <a:schemeClr val="tx1"/>
                  </a:solidFill>
                  <a:latin typeface="Times New Roman" panose="02020603050405020304" pitchFamily="18" charset="0"/>
                </a:defRPr>
              </a:lvl1pPr>
              <a:lvl2pPr marL="425450" algn="l" defTabSz="850900">
                <a:defRPr sz="2400">
                  <a:solidFill>
                    <a:schemeClr val="tx1"/>
                  </a:solidFill>
                  <a:latin typeface="Times New Roman" panose="02020603050405020304" pitchFamily="18" charset="0"/>
                </a:defRPr>
              </a:lvl2pPr>
              <a:lvl3pPr marL="850900" algn="l" defTabSz="850900">
                <a:defRPr sz="2400">
                  <a:solidFill>
                    <a:schemeClr val="tx1"/>
                  </a:solidFill>
                  <a:latin typeface="Times New Roman" panose="02020603050405020304" pitchFamily="18" charset="0"/>
                </a:defRPr>
              </a:lvl3pPr>
              <a:lvl4pPr marL="1276350" algn="l" defTabSz="850900">
                <a:defRPr sz="2400">
                  <a:solidFill>
                    <a:schemeClr val="tx1"/>
                  </a:solidFill>
                  <a:latin typeface="Times New Roman" panose="02020603050405020304" pitchFamily="18" charset="0"/>
                </a:defRPr>
              </a:lvl4pPr>
              <a:lvl5pPr marL="1700213" algn="l" defTabSz="850900">
                <a:defRPr sz="2400">
                  <a:solidFill>
                    <a:schemeClr val="tx1"/>
                  </a:solidFill>
                  <a:latin typeface="Times New Roman" panose="02020603050405020304" pitchFamily="18" charset="0"/>
                </a:defRPr>
              </a:lvl5pPr>
              <a:lvl6pPr marL="2157413" defTabSz="850900" fontAlgn="base">
                <a:spcBef>
                  <a:spcPct val="0"/>
                </a:spcBef>
                <a:spcAft>
                  <a:spcPct val="0"/>
                </a:spcAft>
                <a:defRPr sz="2400">
                  <a:solidFill>
                    <a:schemeClr val="tx1"/>
                  </a:solidFill>
                  <a:latin typeface="Times New Roman" panose="02020603050405020304" pitchFamily="18" charset="0"/>
                </a:defRPr>
              </a:lvl6pPr>
              <a:lvl7pPr marL="2614613" defTabSz="850900" fontAlgn="base">
                <a:spcBef>
                  <a:spcPct val="0"/>
                </a:spcBef>
                <a:spcAft>
                  <a:spcPct val="0"/>
                </a:spcAft>
                <a:defRPr sz="2400">
                  <a:solidFill>
                    <a:schemeClr val="tx1"/>
                  </a:solidFill>
                  <a:latin typeface="Times New Roman" panose="02020603050405020304" pitchFamily="18" charset="0"/>
                </a:defRPr>
              </a:lvl7pPr>
              <a:lvl8pPr marL="3071813" defTabSz="850900" fontAlgn="base">
                <a:spcBef>
                  <a:spcPct val="0"/>
                </a:spcBef>
                <a:spcAft>
                  <a:spcPct val="0"/>
                </a:spcAft>
                <a:defRPr sz="2400">
                  <a:solidFill>
                    <a:schemeClr val="tx1"/>
                  </a:solidFill>
                  <a:latin typeface="Times New Roman" panose="02020603050405020304" pitchFamily="18" charset="0"/>
                </a:defRPr>
              </a:lvl8pPr>
              <a:lvl9pPr marL="3529013" defTabSz="8509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a:latin typeface="Arial" panose="020B0604020202020204" pitchFamily="34" charset="0"/>
                </a:rPr>
                <a:t>Switch</a:t>
              </a:r>
            </a:p>
            <a:p>
              <a:pPr algn="ctr" eaLnBrk="0" hangingPunct="0"/>
              <a:r>
                <a:rPr lang="en-US" altLang="en-US" sz="1800">
                  <a:latin typeface="Arial" panose="020B0604020202020204" pitchFamily="34" charset="0"/>
                </a:rPr>
                <a:t>Matrix</a:t>
              </a:r>
            </a:p>
          </p:txBody>
        </p:sp>
      </p:grpSp>
    </p:spTree>
    <p:extLst>
      <p:ext uri="{BB962C8B-B14F-4D97-AF65-F5344CB8AC3E}">
        <p14:creationId xmlns:p14="http://schemas.microsoft.com/office/powerpoint/2010/main" val="1155347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14</a:t>
            </a:fld>
            <a:endParaRPr lang="en-US"/>
          </a:p>
        </p:txBody>
      </p:sp>
      <p:sp>
        <p:nvSpPr>
          <p:cNvPr id="5" name="Rectangle 2"/>
          <p:cNvSpPr txBox="1">
            <a:spLocks noChangeArrowheads="1"/>
          </p:cNvSpPr>
          <p:nvPr/>
        </p:nvSpPr>
        <p:spPr>
          <a:xfrm>
            <a:off x="38101" y="0"/>
            <a:ext cx="2259012" cy="45561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Design Flow</a:t>
            </a:r>
          </a:p>
        </p:txBody>
      </p:sp>
      <p:grpSp>
        <p:nvGrpSpPr>
          <p:cNvPr id="6" name="Group 3"/>
          <p:cNvGrpSpPr>
            <a:grpSpLocks/>
          </p:cNvGrpSpPr>
          <p:nvPr/>
        </p:nvGrpSpPr>
        <p:grpSpPr bwMode="auto">
          <a:xfrm>
            <a:off x="5640389" y="3181349"/>
            <a:ext cx="3990975" cy="2505075"/>
            <a:chOff x="2853" y="2384"/>
            <a:chExt cx="2514" cy="1578"/>
          </a:xfrm>
        </p:grpSpPr>
        <p:grpSp>
          <p:nvGrpSpPr>
            <p:cNvPr id="7" name="Group 4"/>
            <p:cNvGrpSpPr>
              <a:grpSpLocks/>
            </p:cNvGrpSpPr>
            <p:nvPr/>
          </p:nvGrpSpPr>
          <p:grpSpPr bwMode="auto">
            <a:xfrm>
              <a:off x="4491" y="2384"/>
              <a:ext cx="876" cy="798"/>
              <a:chOff x="4491" y="2384"/>
              <a:chExt cx="876" cy="798"/>
            </a:xfrm>
          </p:grpSpPr>
          <p:sp>
            <p:nvSpPr>
              <p:cNvPr id="470" name="Freeform 5"/>
              <p:cNvSpPr>
                <a:spLocks/>
              </p:cNvSpPr>
              <p:nvPr/>
            </p:nvSpPr>
            <p:spPr bwMode="auto">
              <a:xfrm>
                <a:off x="4491" y="2935"/>
                <a:ext cx="105" cy="93"/>
              </a:xfrm>
              <a:custGeom>
                <a:avLst/>
                <a:gdLst>
                  <a:gd name="T0" fmla="*/ 65 w 105"/>
                  <a:gd name="T1" fmla="*/ 0 h 93"/>
                  <a:gd name="T2" fmla="*/ 47 w 105"/>
                  <a:gd name="T3" fmla="*/ 7 h 93"/>
                  <a:gd name="T4" fmla="*/ 35 w 105"/>
                  <a:gd name="T5" fmla="*/ 16 h 93"/>
                  <a:gd name="T6" fmla="*/ 23 w 105"/>
                  <a:gd name="T7" fmla="*/ 24 h 93"/>
                  <a:gd name="T8" fmla="*/ 19 w 105"/>
                  <a:gd name="T9" fmla="*/ 30 h 93"/>
                  <a:gd name="T10" fmla="*/ 11 w 105"/>
                  <a:gd name="T11" fmla="*/ 37 h 93"/>
                  <a:gd name="T12" fmla="*/ 5 w 105"/>
                  <a:gd name="T13" fmla="*/ 50 h 93"/>
                  <a:gd name="T14" fmla="*/ 2 w 105"/>
                  <a:gd name="T15" fmla="*/ 54 h 93"/>
                  <a:gd name="T16" fmla="*/ 0 w 105"/>
                  <a:gd name="T17" fmla="*/ 59 h 93"/>
                  <a:gd name="T18" fmla="*/ 1 w 105"/>
                  <a:gd name="T19" fmla="*/ 63 h 93"/>
                  <a:gd name="T20" fmla="*/ 3 w 105"/>
                  <a:gd name="T21" fmla="*/ 67 h 93"/>
                  <a:gd name="T22" fmla="*/ 7 w 105"/>
                  <a:gd name="T23" fmla="*/ 70 h 93"/>
                  <a:gd name="T24" fmla="*/ 14 w 105"/>
                  <a:gd name="T25" fmla="*/ 71 h 93"/>
                  <a:gd name="T26" fmla="*/ 23 w 105"/>
                  <a:gd name="T27" fmla="*/ 71 h 93"/>
                  <a:gd name="T28" fmla="*/ 32 w 105"/>
                  <a:gd name="T29" fmla="*/ 70 h 93"/>
                  <a:gd name="T30" fmla="*/ 43 w 105"/>
                  <a:gd name="T31" fmla="*/ 69 h 93"/>
                  <a:gd name="T32" fmla="*/ 55 w 105"/>
                  <a:gd name="T33" fmla="*/ 70 h 93"/>
                  <a:gd name="T34" fmla="*/ 63 w 105"/>
                  <a:gd name="T35" fmla="*/ 71 h 93"/>
                  <a:gd name="T36" fmla="*/ 70 w 105"/>
                  <a:gd name="T37" fmla="*/ 73 h 93"/>
                  <a:gd name="T38" fmla="*/ 79 w 105"/>
                  <a:gd name="T39" fmla="*/ 77 h 93"/>
                  <a:gd name="T40" fmla="*/ 104 w 105"/>
                  <a:gd name="T41" fmla="*/ 92 h 93"/>
                  <a:gd name="T42" fmla="*/ 103 w 105"/>
                  <a:gd name="T43" fmla="*/ 92 h 93"/>
                  <a:gd name="T44" fmla="*/ 103 w 105"/>
                  <a:gd name="T45"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93">
                    <a:moveTo>
                      <a:pt x="65" y="0"/>
                    </a:moveTo>
                    <a:lnTo>
                      <a:pt x="47" y="7"/>
                    </a:lnTo>
                    <a:lnTo>
                      <a:pt x="35" y="16"/>
                    </a:lnTo>
                    <a:lnTo>
                      <a:pt x="23" y="24"/>
                    </a:lnTo>
                    <a:lnTo>
                      <a:pt x="19" y="30"/>
                    </a:lnTo>
                    <a:lnTo>
                      <a:pt x="11" y="37"/>
                    </a:lnTo>
                    <a:lnTo>
                      <a:pt x="5" y="50"/>
                    </a:lnTo>
                    <a:lnTo>
                      <a:pt x="2" y="54"/>
                    </a:lnTo>
                    <a:lnTo>
                      <a:pt x="0" y="59"/>
                    </a:lnTo>
                    <a:lnTo>
                      <a:pt x="1" y="63"/>
                    </a:lnTo>
                    <a:lnTo>
                      <a:pt x="3" y="67"/>
                    </a:lnTo>
                    <a:lnTo>
                      <a:pt x="7" y="70"/>
                    </a:lnTo>
                    <a:lnTo>
                      <a:pt x="14" y="71"/>
                    </a:lnTo>
                    <a:lnTo>
                      <a:pt x="23" y="71"/>
                    </a:lnTo>
                    <a:lnTo>
                      <a:pt x="32" y="70"/>
                    </a:lnTo>
                    <a:lnTo>
                      <a:pt x="43" y="69"/>
                    </a:lnTo>
                    <a:lnTo>
                      <a:pt x="55" y="70"/>
                    </a:lnTo>
                    <a:lnTo>
                      <a:pt x="63" y="71"/>
                    </a:lnTo>
                    <a:lnTo>
                      <a:pt x="70" y="73"/>
                    </a:lnTo>
                    <a:lnTo>
                      <a:pt x="79" y="77"/>
                    </a:lnTo>
                    <a:lnTo>
                      <a:pt x="104" y="92"/>
                    </a:lnTo>
                    <a:lnTo>
                      <a:pt x="103" y="92"/>
                    </a:lnTo>
                    <a:lnTo>
                      <a:pt x="103" y="91"/>
                    </a:lnTo>
                  </a:path>
                </a:pathLst>
              </a:custGeom>
              <a:noFill/>
              <a:ln w="127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1" name="Group 6"/>
              <p:cNvGrpSpPr>
                <a:grpSpLocks/>
              </p:cNvGrpSpPr>
              <p:nvPr/>
            </p:nvGrpSpPr>
            <p:grpSpPr bwMode="auto">
              <a:xfrm>
                <a:off x="4493" y="3004"/>
                <a:ext cx="750" cy="178"/>
                <a:chOff x="4493" y="3004"/>
                <a:chExt cx="750" cy="178"/>
              </a:xfrm>
            </p:grpSpPr>
            <p:sp>
              <p:nvSpPr>
                <p:cNvPr id="558" name="Freeform 7"/>
                <p:cNvSpPr>
                  <a:spLocks/>
                </p:cNvSpPr>
                <p:nvPr/>
              </p:nvSpPr>
              <p:spPr bwMode="auto">
                <a:xfrm>
                  <a:off x="4495" y="3004"/>
                  <a:ext cx="748" cy="152"/>
                </a:xfrm>
                <a:custGeom>
                  <a:avLst/>
                  <a:gdLst>
                    <a:gd name="T0" fmla="*/ 121 w 748"/>
                    <a:gd name="T1" fmla="*/ 0 h 152"/>
                    <a:gd name="T2" fmla="*/ 747 w 748"/>
                    <a:gd name="T3" fmla="*/ 61 h 152"/>
                    <a:gd name="T4" fmla="*/ 703 w 748"/>
                    <a:gd name="T5" fmla="*/ 117 h 152"/>
                    <a:gd name="T6" fmla="*/ 660 w 748"/>
                    <a:gd name="T7" fmla="*/ 151 h 152"/>
                    <a:gd name="T8" fmla="*/ 0 w 748"/>
                    <a:gd name="T9" fmla="*/ 76 h 152"/>
                    <a:gd name="T10" fmla="*/ 49 w 748"/>
                    <a:gd name="T11" fmla="*/ 54 h 152"/>
                    <a:gd name="T12" fmla="*/ 121 w 748"/>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748" h="152">
                      <a:moveTo>
                        <a:pt x="121" y="0"/>
                      </a:moveTo>
                      <a:lnTo>
                        <a:pt x="747" y="61"/>
                      </a:lnTo>
                      <a:lnTo>
                        <a:pt x="703" y="117"/>
                      </a:lnTo>
                      <a:lnTo>
                        <a:pt x="660" y="151"/>
                      </a:lnTo>
                      <a:lnTo>
                        <a:pt x="0" y="76"/>
                      </a:lnTo>
                      <a:lnTo>
                        <a:pt x="49" y="54"/>
                      </a:lnTo>
                      <a:lnTo>
                        <a:pt x="12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9" name="Freeform 8"/>
                <p:cNvSpPr>
                  <a:spLocks/>
                </p:cNvSpPr>
                <p:nvPr/>
              </p:nvSpPr>
              <p:spPr bwMode="auto">
                <a:xfrm>
                  <a:off x="4971" y="3078"/>
                  <a:ext cx="228" cy="66"/>
                </a:xfrm>
                <a:custGeom>
                  <a:avLst/>
                  <a:gdLst>
                    <a:gd name="T0" fmla="*/ 53 w 228"/>
                    <a:gd name="T1" fmla="*/ 0 h 66"/>
                    <a:gd name="T2" fmla="*/ 20 w 228"/>
                    <a:gd name="T3" fmla="*/ 31 h 66"/>
                    <a:gd name="T4" fmla="*/ 0 w 228"/>
                    <a:gd name="T5" fmla="*/ 44 h 66"/>
                    <a:gd name="T6" fmla="*/ 175 w 228"/>
                    <a:gd name="T7" fmla="*/ 65 h 66"/>
                    <a:gd name="T8" fmla="*/ 201 w 228"/>
                    <a:gd name="T9" fmla="*/ 46 h 66"/>
                    <a:gd name="T10" fmla="*/ 227 w 228"/>
                    <a:gd name="T11" fmla="*/ 18 h 66"/>
                    <a:gd name="T12" fmla="*/ 82 w 228"/>
                    <a:gd name="T13" fmla="*/ 3 h 66"/>
                    <a:gd name="T14" fmla="*/ 53 w 2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66">
                      <a:moveTo>
                        <a:pt x="53" y="0"/>
                      </a:moveTo>
                      <a:lnTo>
                        <a:pt x="20" y="31"/>
                      </a:lnTo>
                      <a:lnTo>
                        <a:pt x="0" y="44"/>
                      </a:lnTo>
                      <a:lnTo>
                        <a:pt x="175" y="65"/>
                      </a:lnTo>
                      <a:lnTo>
                        <a:pt x="201" y="46"/>
                      </a:lnTo>
                      <a:lnTo>
                        <a:pt x="227" y="18"/>
                      </a:lnTo>
                      <a:lnTo>
                        <a:pt x="82" y="3"/>
                      </a:lnTo>
                      <a:lnTo>
                        <a:pt x="53"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 name="Freeform 9"/>
                <p:cNvSpPr>
                  <a:spLocks/>
                </p:cNvSpPr>
                <p:nvPr/>
              </p:nvSpPr>
              <p:spPr bwMode="auto">
                <a:xfrm>
                  <a:off x="4495" y="3079"/>
                  <a:ext cx="662" cy="103"/>
                </a:xfrm>
                <a:custGeom>
                  <a:avLst/>
                  <a:gdLst>
                    <a:gd name="T0" fmla="*/ 0 w 662"/>
                    <a:gd name="T1" fmla="*/ 0 h 103"/>
                    <a:gd name="T2" fmla="*/ 0 w 662"/>
                    <a:gd name="T3" fmla="*/ 27 h 103"/>
                    <a:gd name="T4" fmla="*/ 661 w 662"/>
                    <a:gd name="T5" fmla="*/ 102 h 103"/>
                    <a:gd name="T6" fmla="*/ 660 w 662"/>
                    <a:gd name="T7" fmla="*/ 75 h 103"/>
                    <a:gd name="T8" fmla="*/ 0 w 662"/>
                    <a:gd name="T9" fmla="*/ 0 h 103"/>
                  </a:gdLst>
                  <a:ahLst/>
                  <a:cxnLst>
                    <a:cxn ang="0">
                      <a:pos x="T0" y="T1"/>
                    </a:cxn>
                    <a:cxn ang="0">
                      <a:pos x="T2" y="T3"/>
                    </a:cxn>
                    <a:cxn ang="0">
                      <a:pos x="T4" y="T5"/>
                    </a:cxn>
                    <a:cxn ang="0">
                      <a:pos x="T6" y="T7"/>
                    </a:cxn>
                    <a:cxn ang="0">
                      <a:pos x="T8" y="T9"/>
                    </a:cxn>
                  </a:cxnLst>
                  <a:rect l="0" t="0" r="r" b="b"/>
                  <a:pathLst>
                    <a:path w="662" h="103">
                      <a:moveTo>
                        <a:pt x="0" y="0"/>
                      </a:moveTo>
                      <a:lnTo>
                        <a:pt x="0" y="27"/>
                      </a:lnTo>
                      <a:lnTo>
                        <a:pt x="661" y="102"/>
                      </a:lnTo>
                      <a:lnTo>
                        <a:pt x="660" y="75"/>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1" name="Freeform 10"/>
                <p:cNvSpPr>
                  <a:spLocks/>
                </p:cNvSpPr>
                <p:nvPr/>
              </p:nvSpPr>
              <p:spPr bwMode="auto">
                <a:xfrm>
                  <a:off x="5155" y="3066"/>
                  <a:ext cx="88" cy="116"/>
                </a:xfrm>
                <a:custGeom>
                  <a:avLst/>
                  <a:gdLst>
                    <a:gd name="T0" fmla="*/ 0 w 88"/>
                    <a:gd name="T1" fmla="*/ 96 h 116"/>
                    <a:gd name="T2" fmla="*/ 0 w 88"/>
                    <a:gd name="T3" fmla="*/ 115 h 116"/>
                    <a:gd name="T4" fmla="*/ 38 w 88"/>
                    <a:gd name="T5" fmla="*/ 88 h 116"/>
                    <a:gd name="T6" fmla="*/ 54 w 88"/>
                    <a:gd name="T7" fmla="*/ 73 h 116"/>
                    <a:gd name="T8" fmla="*/ 87 w 88"/>
                    <a:gd name="T9" fmla="*/ 47 h 116"/>
                    <a:gd name="T10" fmla="*/ 87 w 88"/>
                    <a:gd name="T11" fmla="*/ 0 h 116"/>
                    <a:gd name="T12" fmla="*/ 43 w 88"/>
                    <a:gd name="T13" fmla="*/ 55 h 116"/>
                    <a:gd name="T14" fmla="*/ 6 w 88"/>
                    <a:gd name="T15" fmla="*/ 82 h 116"/>
                    <a:gd name="T16" fmla="*/ 0 w 88"/>
                    <a:gd name="T17" fmla="*/ 9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6">
                      <a:moveTo>
                        <a:pt x="0" y="96"/>
                      </a:moveTo>
                      <a:lnTo>
                        <a:pt x="0" y="115"/>
                      </a:lnTo>
                      <a:lnTo>
                        <a:pt x="38" y="88"/>
                      </a:lnTo>
                      <a:lnTo>
                        <a:pt x="54" y="73"/>
                      </a:lnTo>
                      <a:lnTo>
                        <a:pt x="87" y="47"/>
                      </a:lnTo>
                      <a:lnTo>
                        <a:pt x="87" y="0"/>
                      </a:lnTo>
                      <a:lnTo>
                        <a:pt x="43" y="55"/>
                      </a:lnTo>
                      <a:lnTo>
                        <a:pt x="6" y="82"/>
                      </a:lnTo>
                      <a:lnTo>
                        <a:pt x="0" y="96"/>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 name="Freeform 11"/>
                <p:cNvSpPr>
                  <a:spLocks/>
                </p:cNvSpPr>
                <p:nvPr/>
              </p:nvSpPr>
              <p:spPr bwMode="auto">
                <a:xfrm>
                  <a:off x="4532" y="3012"/>
                  <a:ext cx="502" cy="114"/>
                </a:xfrm>
                <a:custGeom>
                  <a:avLst/>
                  <a:gdLst>
                    <a:gd name="T0" fmla="*/ 86 w 502"/>
                    <a:gd name="T1" fmla="*/ 0 h 114"/>
                    <a:gd name="T2" fmla="*/ 26 w 502"/>
                    <a:gd name="T3" fmla="*/ 50 h 114"/>
                    <a:gd name="T4" fmla="*/ 0 w 502"/>
                    <a:gd name="T5" fmla="*/ 65 h 114"/>
                    <a:gd name="T6" fmla="*/ 424 w 502"/>
                    <a:gd name="T7" fmla="*/ 113 h 114"/>
                    <a:gd name="T8" fmla="*/ 455 w 502"/>
                    <a:gd name="T9" fmla="*/ 91 h 114"/>
                    <a:gd name="T10" fmla="*/ 501 w 502"/>
                    <a:gd name="T11" fmla="*/ 46 h 114"/>
                    <a:gd name="T12" fmla="*/ 86 w 502"/>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502" h="114">
                      <a:moveTo>
                        <a:pt x="86" y="0"/>
                      </a:moveTo>
                      <a:lnTo>
                        <a:pt x="26" y="50"/>
                      </a:lnTo>
                      <a:lnTo>
                        <a:pt x="0" y="65"/>
                      </a:lnTo>
                      <a:lnTo>
                        <a:pt x="424" y="113"/>
                      </a:lnTo>
                      <a:lnTo>
                        <a:pt x="455" y="91"/>
                      </a:lnTo>
                      <a:lnTo>
                        <a:pt x="501" y="46"/>
                      </a:lnTo>
                      <a:lnTo>
                        <a:pt x="86"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 name="Freeform 12"/>
                <p:cNvSpPr>
                  <a:spLocks/>
                </p:cNvSpPr>
                <p:nvPr/>
              </p:nvSpPr>
              <p:spPr bwMode="auto">
                <a:xfrm>
                  <a:off x="4493" y="3076"/>
                  <a:ext cx="667" cy="84"/>
                </a:xfrm>
                <a:custGeom>
                  <a:avLst/>
                  <a:gdLst>
                    <a:gd name="T0" fmla="*/ 666 w 667"/>
                    <a:gd name="T1" fmla="*/ 74 h 84"/>
                    <a:gd name="T2" fmla="*/ 660 w 667"/>
                    <a:gd name="T3" fmla="*/ 83 h 84"/>
                    <a:gd name="T4" fmla="*/ 0 w 667"/>
                    <a:gd name="T5" fmla="*/ 8 h 84"/>
                    <a:gd name="T6" fmla="*/ 8 w 667"/>
                    <a:gd name="T7" fmla="*/ 0 h 84"/>
                    <a:gd name="T8" fmla="*/ 666 w 667"/>
                    <a:gd name="T9" fmla="*/ 74 h 84"/>
                  </a:gdLst>
                  <a:ahLst/>
                  <a:cxnLst>
                    <a:cxn ang="0">
                      <a:pos x="T0" y="T1"/>
                    </a:cxn>
                    <a:cxn ang="0">
                      <a:pos x="T2" y="T3"/>
                    </a:cxn>
                    <a:cxn ang="0">
                      <a:pos x="T4" y="T5"/>
                    </a:cxn>
                    <a:cxn ang="0">
                      <a:pos x="T6" y="T7"/>
                    </a:cxn>
                    <a:cxn ang="0">
                      <a:pos x="T8" y="T9"/>
                    </a:cxn>
                  </a:cxnLst>
                  <a:rect l="0" t="0" r="r" b="b"/>
                  <a:pathLst>
                    <a:path w="667" h="84">
                      <a:moveTo>
                        <a:pt x="666" y="74"/>
                      </a:moveTo>
                      <a:lnTo>
                        <a:pt x="660" y="83"/>
                      </a:lnTo>
                      <a:lnTo>
                        <a:pt x="0" y="8"/>
                      </a:lnTo>
                      <a:lnTo>
                        <a:pt x="8" y="0"/>
                      </a:lnTo>
                      <a:lnTo>
                        <a:pt x="666" y="74"/>
                      </a:lnTo>
                    </a:path>
                  </a:pathLst>
                </a:custGeom>
                <a:solidFill>
                  <a:srgbClr val="DADAD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 name="Freeform 13"/>
                <p:cNvSpPr>
                  <a:spLocks/>
                </p:cNvSpPr>
                <p:nvPr/>
              </p:nvSpPr>
              <p:spPr bwMode="auto">
                <a:xfrm>
                  <a:off x="4591" y="3019"/>
                  <a:ext cx="454" cy="56"/>
                </a:xfrm>
                <a:custGeom>
                  <a:avLst/>
                  <a:gdLst>
                    <a:gd name="T0" fmla="*/ 11 w 454"/>
                    <a:gd name="T1" fmla="*/ 0 h 56"/>
                    <a:gd name="T2" fmla="*/ 453 w 454"/>
                    <a:gd name="T3" fmla="*/ 49 h 56"/>
                    <a:gd name="T4" fmla="*/ 439 w 454"/>
                    <a:gd name="T5" fmla="*/ 55 h 56"/>
                    <a:gd name="T6" fmla="*/ 0 w 454"/>
                    <a:gd name="T7" fmla="*/ 5 h 56"/>
                    <a:gd name="T8" fmla="*/ 11 w 454"/>
                    <a:gd name="T9" fmla="*/ 0 h 56"/>
                  </a:gdLst>
                  <a:ahLst/>
                  <a:cxnLst>
                    <a:cxn ang="0">
                      <a:pos x="T0" y="T1"/>
                    </a:cxn>
                    <a:cxn ang="0">
                      <a:pos x="T2" y="T3"/>
                    </a:cxn>
                    <a:cxn ang="0">
                      <a:pos x="T4" y="T5"/>
                    </a:cxn>
                    <a:cxn ang="0">
                      <a:pos x="T6" y="T7"/>
                    </a:cxn>
                    <a:cxn ang="0">
                      <a:pos x="T8" y="T9"/>
                    </a:cxn>
                  </a:cxnLst>
                  <a:rect l="0" t="0" r="r" b="b"/>
                  <a:pathLst>
                    <a:path w="454" h="56">
                      <a:moveTo>
                        <a:pt x="11" y="0"/>
                      </a:moveTo>
                      <a:lnTo>
                        <a:pt x="453" y="49"/>
                      </a:lnTo>
                      <a:lnTo>
                        <a:pt x="439" y="55"/>
                      </a:lnTo>
                      <a:lnTo>
                        <a:pt x="0" y="5"/>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 name="Freeform 14"/>
                <p:cNvSpPr>
                  <a:spLocks/>
                </p:cNvSpPr>
                <p:nvPr/>
              </p:nvSpPr>
              <p:spPr bwMode="auto">
                <a:xfrm>
                  <a:off x="4583" y="3022"/>
                  <a:ext cx="453" cy="57"/>
                </a:xfrm>
                <a:custGeom>
                  <a:avLst/>
                  <a:gdLst>
                    <a:gd name="T0" fmla="*/ 11 w 453"/>
                    <a:gd name="T1" fmla="*/ 0 h 57"/>
                    <a:gd name="T2" fmla="*/ 452 w 453"/>
                    <a:gd name="T3" fmla="*/ 50 h 57"/>
                    <a:gd name="T4" fmla="*/ 438 w 453"/>
                    <a:gd name="T5" fmla="*/ 56 h 57"/>
                    <a:gd name="T6" fmla="*/ 0 w 453"/>
                    <a:gd name="T7" fmla="*/ 5 h 57"/>
                    <a:gd name="T8" fmla="*/ 11 w 453"/>
                    <a:gd name="T9" fmla="*/ 0 h 57"/>
                  </a:gdLst>
                  <a:ahLst/>
                  <a:cxnLst>
                    <a:cxn ang="0">
                      <a:pos x="T0" y="T1"/>
                    </a:cxn>
                    <a:cxn ang="0">
                      <a:pos x="T2" y="T3"/>
                    </a:cxn>
                    <a:cxn ang="0">
                      <a:pos x="T4" y="T5"/>
                    </a:cxn>
                    <a:cxn ang="0">
                      <a:pos x="T6" y="T7"/>
                    </a:cxn>
                    <a:cxn ang="0">
                      <a:pos x="T8" y="T9"/>
                    </a:cxn>
                  </a:cxnLst>
                  <a:rect l="0" t="0" r="r" b="b"/>
                  <a:pathLst>
                    <a:path w="453" h="57">
                      <a:moveTo>
                        <a:pt x="11" y="0"/>
                      </a:moveTo>
                      <a:lnTo>
                        <a:pt x="452" y="50"/>
                      </a:lnTo>
                      <a:lnTo>
                        <a:pt x="438" y="56"/>
                      </a:lnTo>
                      <a:lnTo>
                        <a:pt x="0" y="5"/>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6" name="Freeform 15"/>
                <p:cNvSpPr>
                  <a:spLocks/>
                </p:cNvSpPr>
                <p:nvPr/>
              </p:nvSpPr>
              <p:spPr bwMode="auto">
                <a:xfrm>
                  <a:off x="4567" y="3039"/>
                  <a:ext cx="453" cy="55"/>
                </a:xfrm>
                <a:custGeom>
                  <a:avLst/>
                  <a:gdLst>
                    <a:gd name="T0" fmla="*/ 11 w 453"/>
                    <a:gd name="T1" fmla="*/ 0 h 55"/>
                    <a:gd name="T2" fmla="*/ 452 w 453"/>
                    <a:gd name="T3" fmla="*/ 48 h 55"/>
                    <a:gd name="T4" fmla="*/ 438 w 453"/>
                    <a:gd name="T5" fmla="*/ 54 h 55"/>
                    <a:gd name="T6" fmla="*/ 0 w 453"/>
                    <a:gd name="T7" fmla="*/ 5 h 55"/>
                    <a:gd name="T8" fmla="*/ 11 w 453"/>
                    <a:gd name="T9" fmla="*/ 0 h 55"/>
                  </a:gdLst>
                  <a:ahLst/>
                  <a:cxnLst>
                    <a:cxn ang="0">
                      <a:pos x="T0" y="T1"/>
                    </a:cxn>
                    <a:cxn ang="0">
                      <a:pos x="T2" y="T3"/>
                    </a:cxn>
                    <a:cxn ang="0">
                      <a:pos x="T4" y="T5"/>
                    </a:cxn>
                    <a:cxn ang="0">
                      <a:pos x="T6" y="T7"/>
                    </a:cxn>
                    <a:cxn ang="0">
                      <a:pos x="T8" y="T9"/>
                    </a:cxn>
                  </a:cxnLst>
                  <a:rect l="0" t="0" r="r" b="b"/>
                  <a:pathLst>
                    <a:path w="453" h="55">
                      <a:moveTo>
                        <a:pt x="11" y="0"/>
                      </a:moveTo>
                      <a:lnTo>
                        <a:pt x="452" y="48"/>
                      </a:lnTo>
                      <a:lnTo>
                        <a:pt x="438" y="54"/>
                      </a:lnTo>
                      <a:lnTo>
                        <a:pt x="0" y="5"/>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 name="Freeform 16"/>
                <p:cNvSpPr>
                  <a:spLocks/>
                </p:cNvSpPr>
                <p:nvPr/>
              </p:nvSpPr>
              <p:spPr bwMode="auto">
                <a:xfrm>
                  <a:off x="4552" y="3051"/>
                  <a:ext cx="452" cy="55"/>
                </a:xfrm>
                <a:custGeom>
                  <a:avLst/>
                  <a:gdLst>
                    <a:gd name="T0" fmla="*/ 11 w 452"/>
                    <a:gd name="T1" fmla="*/ 0 h 55"/>
                    <a:gd name="T2" fmla="*/ 451 w 452"/>
                    <a:gd name="T3" fmla="*/ 48 h 55"/>
                    <a:gd name="T4" fmla="*/ 437 w 452"/>
                    <a:gd name="T5" fmla="*/ 54 h 55"/>
                    <a:gd name="T6" fmla="*/ 0 w 452"/>
                    <a:gd name="T7" fmla="*/ 5 h 55"/>
                    <a:gd name="T8" fmla="*/ 11 w 452"/>
                    <a:gd name="T9" fmla="*/ 0 h 55"/>
                  </a:gdLst>
                  <a:ahLst/>
                  <a:cxnLst>
                    <a:cxn ang="0">
                      <a:pos x="T0" y="T1"/>
                    </a:cxn>
                    <a:cxn ang="0">
                      <a:pos x="T2" y="T3"/>
                    </a:cxn>
                    <a:cxn ang="0">
                      <a:pos x="T4" y="T5"/>
                    </a:cxn>
                    <a:cxn ang="0">
                      <a:pos x="T6" y="T7"/>
                    </a:cxn>
                    <a:cxn ang="0">
                      <a:pos x="T8" y="T9"/>
                    </a:cxn>
                  </a:cxnLst>
                  <a:rect l="0" t="0" r="r" b="b"/>
                  <a:pathLst>
                    <a:path w="452" h="55">
                      <a:moveTo>
                        <a:pt x="11" y="0"/>
                      </a:moveTo>
                      <a:lnTo>
                        <a:pt x="451" y="48"/>
                      </a:lnTo>
                      <a:lnTo>
                        <a:pt x="437" y="54"/>
                      </a:lnTo>
                      <a:lnTo>
                        <a:pt x="0" y="5"/>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 name="Freeform 17"/>
                <p:cNvSpPr>
                  <a:spLocks/>
                </p:cNvSpPr>
                <p:nvPr/>
              </p:nvSpPr>
              <p:spPr bwMode="auto">
                <a:xfrm>
                  <a:off x="4534" y="3066"/>
                  <a:ext cx="455" cy="55"/>
                </a:xfrm>
                <a:custGeom>
                  <a:avLst/>
                  <a:gdLst>
                    <a:gd name="T0" fmla="*/ 11 w 455"/>
                    <a:gd name="T1" fmla="*/ 0 h 55"/>
                    <a:gd name="T2" fmla="*/ 454 w 455"/>
                    <a:gd name="T3" fmla="*/ 48 h 55"/>
                    <a:gd name="T4" fmla="*/ 440 w 455"/>
                    <a:gd name="T5" fmla="*/ 54 h 55"/>
                    <a:gd name="T6" fmla="*/ 0 w 455"/>
                    <a:gd name="T7" fmla="*/ 5 h 55"/>
                    <a:gd name="T8" fmla="*/ 11 w 455"/>
                    <a:gd name="T9" fmla="*/ 0 h 55"/>
                  </a:gdLst>
                  <a:ahLst/>
                  <a:cxnLst>
                    <a:cxn ang="0">
                      <a:pos x="T0" y="T1"/>
                    </a:cxn>
                    <a:cxn ang="0">
                      <a:pos x="T2" y="T3"/>
                    </a:cxn>
                    <a:cxn ang="0">
                      <a:pos x="T4" y="T5"/>
                    </a:cxn>
                    <a:cxn ang="0">
                      <a:pos x="T6" y="T7"/>
                    </a:cxn>
                    <a:cxn ang="0">
                      <a:pos x="T8" y="T9"/>
                    </a:cxn>
                  </a:cxnLst>
                  <a:rect l="0" t="0" r="r" b="b"/>
                  <a:pathLst>
                    <a:path w="455" h="55">
                      <a:moveTo>
                        <a:pt x="11" y="0"/>
                      </a:moveTo>
                      <a:lnTo>
                        <a:pt x="454" y="48"/>
                      </a:lnTo>
                      <a:lnTo>
                        <a:pt x="440" y="54"/>
                      </a:lnTo>
                      <a:lnTo>
                        <a:pt x="0" y="5"/>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9" name="Freeform 18"/>
                <p:cNvSpPr>
                  <a:spLocks/>
                </p:cNvSpPr>
                <p:nvPr/>
              </p:nvSpPr>
              <p:spPr bwMode="auto">
                <a:xfrm>
                  <a:off x="4988" y="3098"/>
                  <a:ext cx="197" cy="25"/>
                </a:xfrm>
                <a:custGeom>
                  <a:avLst/>
                  <a:gdLst>
                    <a:gd name="T0" fmla="*/ 11 w 197"/>
                    <a:gd name="T1" fmla="*/ 0 h 25"/>
                    <a:gd name="T2" fmla="*/ 196 w 197"/>
                    <a:gd name="T3" fmla="*/ 20 h 25"/>
                    <a:gd name="T4" fmla="*/ 191 w 197"/>
                    <a:gd name="T5" fmla="*/ 24 h 25"/>
                    <a:gd name="T6" fmla="*/ 0 w 197"/>
                    <a:gd name="T7" fmla="*/ 4 h 25"/>
                    <a:gd name="T8" fmla="*/ 11 w 197"/>
                    <a:gd name="T9" fmla="*/ 0 h 25"/>
                  </a:gdLst>
                  <a:ahLst/>
                  <a:cxnLst>
                    <a:cxn ang="0">
                      <a:pos x="T0" y="T1"/>
                    </a:cxn>
                    <a:cxn ang="0">
                      <a:pos x="T2" y="T3"/>
                    </a:cxn>
                    <a:cxn ang="0">
                      <a:pos x="T4" y="T5"/>
                    </a:cxn>
                    <a:cxn ang="0">
                      <a:pos x="T6" y="T7"/>
                    </a:cxn>
                    <a:cxn ang="0">
                      <a:pos x="T8" y="T9"/>
                    </a:cxn>
                  </a:cxnLst>
                  <a:rect l="0" t="0" r="r" b="b"/>
                  <a:pathLst>
                    <a:path w="197" h="25">
                      <a:moveTo>
                        <a:pt x="11" y="0"/>
                      </a:moveTo>
                      <a:lnTo>
                        <a:pt x="196" y="20"/>
                      </a:lnTo>
                      <a:lnTo>
                        <a:pt x="191" y="24"/>
                      </a:lnTo>
                      <a:lnTo>
                        <a:pt x="0" y="4"/>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0" name="Freeform 19"/>
                <p:cNvSpPr>
                  <a:spLocks/>
                </p:cNvSpPr>
                <p:nvPr/>
              </p:nvSpPr>
              <p:spPr bwMode="auto">
                <a:xfrm>
                  <a:off x="4972" y="3111"/>
                  <a:ext cx="195" cy="27"/>
                </a:xfrm>
                <a:custGeom>
                  <a:avLst/>
                  <a:gdLst>
                    <a:gd name="T0" fmla="*/ 11 w 195"/>
                    <a:gd name="T1" fmla="*/ 0 h 27"/>
                    <a:gd name="T2" fmla="*/ 193 w 195"/>
                    <a:gd name="T3" fmla="*/ 20 h 27"/>
                    <a:gd name="T4" fmla="*/ 194 w 195"/>
                    <a:gd name="T5" fmla="*/ 26 h 27"/>
                    <a:gd name="T6" fmla="*/ 0 w 195"/>
                    <a:gd name="T7" fmla="*/ 4 h 27"/>
                    <a:gd name="T8" fmla="*/ 11 w 195"/>
                    <a:gd name="T9" fmla="*/ 0 h 27"/>
                  </a:gdLst>
                  <a:ahLst/>
                  <a:cxnLst>
                    <a:cxn ang="0">
                      <a:pos x="T0" y="T1"/>
                    </a:cxn>
                    <a:cxn ang="0">
                      <a:pos x="T2" y="T3"/>
                    </a:cxn>
                    <a:cxn ang="0">
                      <a:pos x="T4" y="T5"/>
                    </a:cxn>
                    <a:cxn ang="0">
                      <a:pos x="T6" y="T7"/>
                    </a:cxn>
                    <a:cxn ang="0">
                      <a:pos x="T8" y="T9"/>
                    </a:cxn>
                  </a:cxnLst>
                  <a:rect l="0" t="0" r="r" b="b"/>
                  <a:pathLst>
                    <a:path w="195" h="27">
                      <a:moveTo>
                        <a:pt x="11" y="0"/>
                      </a:moveTo>
                      <a:lnTo>
                        <a:pt x="193" y="20"/>
                      </a:lnTo>
                      <a:lnTo>
                        <a:pt x="194" y="26"/>
                      </a:lnTo>
                      <a:lnTo>
                        <a:pt x="0" y="4"/>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 name="Freeform 20"/>
                <p:cNvSpPr>
                  <a:spLocks/>
                </p:cNvSpPr>
                <p:nvPr/>
              </p:nvSpPr>
              <p:spPr bwMode="auto">
                <a:xfrm>
                  <a:off x="4994" y="3085"/>
                  <a:ext cx="206" cy="27"/>
                </a:xfrm>
                <a:custGeom>
                  <a:avLst/>
                  <a:gdLst>
                    <a:gd name="T0" fmla="*/ 11 w 206"/>
                    <a:gd name="T1" fmla="*/ 0 h 27"/>
                    <a:gd name="T2" fmla="*/ 205 w 206"/>
                    <a:gd name="T3" fmla="*/ 20 h 27"/>
                    <a:gd name="T4" fmla="*/ 197 w 206"/>
                    <a:gd name="T5" fmla="*/ 26 h 27"/>
                    <a:gd name="T6" fmla="*/ 0 w 206"/>
                    <a:gd name="T7" fmla="*/ 5 h 27"/>
                    <a:gd name="T8" fmla="*/ 11 w 206"/>
                    <a:gd name="T9" fmla="*/ 0 h 27"/>
                  </a:gdLst>
                  <a:ahLst/>
                  <a:cxnLst>
                    <a:cxn ang="0">
                      <a:pos x="T0" y="T1"/>
                    </a:cxn>
                    <a:cxn ang="0">
                      <a:pos x="T2" y="T3"/>
                    </a:cxn>
                    <a:cxn ang="0">
                      <a:pos x="T4" y="T5"/>
                    </a:cxn>
                    <a:cxn ang="0">
                      <a:pos x="T6" y="T7"/>
                    </a:cxn>
                    <a:cxn ang="0">
                      <a:pos x="T8" y="T9"/>
                    </a:cxn>
                  </a:cxnLst>
                  <a:rect l="0" t="0" r="r" b="b"/>
                  <a:pathLst>
                    <a:path w="206" h="27">
                      <a:moveTo>
                        <a:pt x="11" y="0"/>
                      </a:moveTo>
                      <a:lnTo>
                        <a:pt x="205" y="20"/>
                      </a:lnTo>
                      <a:lnTo>
                        <a:pt x="197" y="26"/>
                      </a:lnTo>
                      <a:lnTo>
                        <a:pt x="0" y="5"/>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2" name="Freeform 21"/>
                <p:cNvSpPr>
                  <a:spLocks/>
                </p:cNvSpPr>
                <p:nvPr/>
              </p:nvSpPr>
              <p:spPr bwMode="auto">
                <a:xfrm>
                  <a:off x="5123" y="3090"/>
                  <a:ext cx="65" cy="53"/>
                </a:xfrm>
                <a:custGeom>
                  <a:avLst/>
                  <a:gdLst>
                    <a:gd name="T0" fmla="*/ 58 w 65"/>
                    <a:gd name="T1" fmla="*/ 0 h 53"/>
                    <a:gd name="T2" fmla="*/ 64 w 65"/>
                    <a:gd name="T3" fmla="*/ 2 h 53"/>
                    <a:gd name="T4" fmla="*/ 6 w 65"/>
                    <a:gd name="T5" fmla="*/ 52 h 53"/>
                    <a:gd name="T6" fmla="*/ 0 w 65"/>
                    <a:gd name="T7" fmla="*/ 52 h 53"/>
                    <a:gd name="T8" fmla="*/ 58 w 65"/>
                    <a:gd name="T9" fmla="*/ 0 h 53"/>
                  </a:gdLst>
                  <a:ahLst/>
                  <a:cxnLst>
                    <a:cxn ang="0">
                      <a:pos x="T0" y="T1"/>
                    </a:cxn>
                    <a:cxn ang="0">
                      <a:pos x="T2" y="T3"/>
                    </a:cxn>
                    <a:cxn ang="0">
                      <a:pos x="T4" y="T5"/>
                    </a:cxn>
                    <a:cxn ang="0">
                      <a:pos x="T6" y="T7"/>
                    </a:cxn>
                    <a:cxn ang="0">
                      <a:pos x="T8" y="T9"/>
                    </a:cxn>
                  </a:cxnLst>
                  <a:rect l="0" t="0" r="r" b="b"/>
                  <a:pathLst>
                    <a:path w="65" h="53">
                      <a:moveTo>
                        <a:pt x="58" y="0"/>
                      </a:moveTo>
                      <a:lnTo>
                        <a:pt x="64" y="2"/>
                      </a:lnTo>
                      <a:lnTo>
                        <a:pt x="6" y="52"/>
                      </a:lnTo>
                      <a:lnTo>
                        <a:pt x="0" y="52"/>
                      </a:lnTo>
                      <a:lnTo>
                        <a:pt x="58"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 name="Freeform 22"/>
                <p:cNvSpPr>
                  <a:spLocks/>
                </p:cNvSpPr>
                <p:nvPr/>
              </p:nvSpPr>
              <p:spPr bwMode="auto">
                <a:xfrm>
                  <a:off x="5100" y="3089"/>
                  <a:ext cx="65" cy="53"/>
                </a:xfrm>
                <a:custGeom>
                  <a:avLst/>
                  <a:gdLst>
                    <a:gd name="T0" fmla="*/ 58 w 65"/>
                    <a:gd name="T1" fmla="*/ 0 h 53"/>
                    <a:gd name="T2" fmla="*/ 64 w 65"/>
                    <a:gd name="T3" fmla="*/ 2 h 53"/>
                    <a:gd name="T4" fmla="*/ 6 w 65"/>
                    <a:gd name="T5" fmla="*/ 52 h 53"/>
                    <a:gd name="T6" fmla="*/ 0 w 65"/>
                    <a:gd name="T7" fmla="*/ 52 h 53"/>
                    <a:gd name="T8" fmla="*/ 58 w 65"/>
                    <a:gd name="T9" fmla="*/ 0 h 53"/>
                  </a:gdLst>
                  <a:ahLst/>
                  <a:cxnLst>
                    <a:cxn ang="0">
                      <a:pos x="T0" y="T1"/>
                    </a:cxn>
                    <a:cxn ang="0">
                      <a:pos x="T2" y="T3"/>
                    </a:cxn>
                    <a:cxn ang="0">
                      <a:pos x="T4" y="T5"/>
                    </a:cxn>
                    <a:cxn ang="0">
                      <a:pos x="T6" y="T7"/>
                    </a:cxn>
                    <a:cxn ang="0">
                      <a:pos x="T8" y="T9"/>
                    </a:cxn>
                  </a:cxnLst>
                  <a:rect l="0" t="0" r="r" b="b"/>
                  <a:pathLst>
                    <a:path w="65" h="53">
                      <a:moveTo>
                        <a:pt x="58" y="0"/>
                      </a:moveTo>
                      <a:lnTo>
                        <a:pt x="64" y="2"/>
                      </a:lnTo>
                      <a:lnTo>
                        <a:pt x="6" y="52"/>
                      </a:lnTo>
                      <a:lnTo>
                        <a:pt x="0" y="52"/>
                      </a:lnTo>
                      <a:lnTo>
                        <a:pt x="58"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 name="Freeform 23"/>
                <p:cNvSpPr>
                  <a:spLocks/>
                </p:cNvSpPr>
                <p:nvPr/>
              </p:nvSpPr>
              <p:spPr bwMode="auto">
                <a:xfrm>
                  <a:off x="5078" y="3085"/>
                  <a:ext cx="64" cy="53"/>
                </a:xfrm>
                <a:custGeom>
                  <a:avLst/>
                  <a:gdLst>
                    <a:gd name="T0" fmla="*/ 57 w 64"/>
                    <a:gd name="T1" fmla="*/ 0 h 53"/>
                    <a:gd name="T2" fmla="*/ 63 w 64"/>
                    <a:gd name="T3" fmla="*/ 2 h 53"/>
                    <a:gd name="T4" fmla="*/ 6 w 64"/>
                    <a:gd name="T5" fmla="*/ 52 h 53"/>
                    <a:gd name="T6" fmla="*/ 0 w 64"/>
                    <a:gd name="T7" fmla="*/ 52 h 53"/>
                    <a:gd name="T8" fmla="*/ 57 w 64"/>
                    <a:gd name="T9" fmla="*/ 0 h 53"/>
                  </a:gdLst>
                  <a:ahLst/>
                  <a:cxnLst>
                    <a:cxn ang="0">
                      <a:pos x="T0" y="T1"/>
                    </a:cxn>
                    <a:cxn ang="0">
                      <a:pos x="T2" y="T3"/>
                    </a:cxn>
                    <a:cxn ang="0">
                      <a:pos x="T4" y="T5"/>
                    </a:cxn>
                    <a:cxn ang="0">
                      <a:pos x="T6" y="T7"/>
                    </a:cxn>
                    <a:cxn ang="0">
                      <a:pos x="T8" y="T9"/>
                    </a:cxn>
                  </a:cxnLst>
                  <a:rect l="0" t="0" r="r" b="b"/>
                  <a:pathLst>
                    <a:path w="64" h="53">
                      <a:moveTo>
                        <a:pt x="57" y="0"/>
                      </a:moveTo>
                      <a:lnTo>
                        <a:pt x="63" y="2"/>
                      </a:lnTo>
                      <a:lnTo>
                        <a:pt x="6" y="52"/>
                      </a:lnTo>
                      <a:lnTo>
                        <a:pt x="0" y="52"/>
                      </a:lnTo>
                      <a:lnTo>
                        <a:pt x="57"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 name="Freeform 24"/>
                <p:cNvSpPr>
                  <a:spLocks/>
                </p:cNvSpPr>
                <p:nvPr/>
              </p:nvSpPr>
              <p:spPr bwMode="auto">
                <a:xfrm>
                  <a:off x="5056" y="3082"/>
                  <a:ext cx="63" cy="53"/>
                </a:xfrm>
                <a:custGeom>
                  <a:avLst/>
                  <a:gdLst>
                    <a:gd name="T0" fmla="*/ 56 w 63"/>
                    <a:gd name="T1" fmla="*/ 0 h 53"/>
                    <a:gd name="T2" fmla="*/ 62 w 63"/>
                    <a:gd name="T3" fmla="*/ 2 h 53"/>
                    <a:gd name="T4" fmla="*/ 6 w 63"/>
                    <a:gd name="T5" fmla="*/ 52 h 53"/>
                    <a:gd name="T6" fmla="*/ 0 w 63"/>
                    <a:gd name="T7" fmla="*/ 52 h 53"/>
                    <a:gd name="T8" fmla="*/ 56 w 63"/>
                    <a:gd name="T9" fmla="*/ 0 h 53"/>
                  </a:gdLst>
                  <a:ahLst/>
                  <a:cxnLst>
                    <a:cxn ang="0">
                      <a:pos x="T0" y="T1"/>
                    </a:cxn>
                    <a:cxn ang="0">
                      <a:pos x="T2" y="T3"/>
                    </a:cxn>
                    <a:cxn ang="0">
                      <a:pos x="T4" y="T5"/>
                    </a:cxn>
                    <a:cxn ang="0">
                      <a:pos x="T6" y="T7"/>
                    </a:cxn>
                    <a:cxn ang="0">
                      <a:pos x="T8" y="T9"/>
                    </a:cxn>
                  </a:cxnLst>
                  <a:rect l="0" t="0" r="r" b="b"/>
                  <a:pathLst>
                    <a:path w="63" h="53">
                      <a:moveTo>
                        <a:pt x="56" y="0"/>
                      </a:moveTo>
                      <a:lnTo>
                        <a:pt x="62" y="2"/>
                      </a:lnTo>
                      <a:lnTo>
                        <a:pt x="6" y="52"/>
                      </a:lnTo>
                      <a:lnTo>
                        <a:pt x="0" y="52"/>
                      </a:lnTo>
                      <a:lnTo>
                        <a:pt x="56"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 name="Freeform 25"/>
                <p:cNvSpPr>
                  <a:spLocks/>
                </p:cNvSpPr>
                <p:nvPr/>
              </p:nvSpPr>
              <p:spPr bwMode="auto">
                <a:xfrm>
                  <a:off x="5035" y="3079"/>
                  <a:ext cx="82" cy="56"/>
                </a:xfrm>
                <a:custGeom>
                  <a:avLst/>
                  <a:gdLst>
                    <a:gd name="T0" fmla="*/ 56 w 82"/>
                    <a:gd name="T1" fmla="*/ 0 h 56"/>
                    <a:gd name="T2" fmla="*/ 81 w 82"/>
                    <a:gd name="T3" fmla="*/ 2 h 56"/>
                    <a:gd name="T4" fmla="*/ 25 w 82"/>
                    <a:gd name="T5" fmla="*/ 55 h 56"/>
                    <a:gd name="T6" fmla="*/ 0 w 82"/>
                    <a:gd name="T7" fmla="*/ 52 h 56"/>
                    <a:gd name="T8" fmla="*/ 56 w 82"/>
                    <a:gd name="T9" fmla="*/ 0 h 56"/>
                  </a:gdLst>
                  <a:ahLst/>
                  <a:cxnLst>
                    <a:cxn ang="0">
                      <a:pos x="T0" y="T1"/>
                    </a:cxn>
                    <a:cxn ang="0">
                      <a:pos x="T2" y="T3"/>
                    </a:cxn>
                    <a:cxn ang="0">
                      <a:pos x="T4" y="T5"/>
                    </a:cxn>
                    <a:cxn ang="0">
                      <a:pos x="T6" y="T7"/>
                    </a:cxn>
                    <a:cxn ang="0">
                      <a:pos x="T8" y="T9"/>
                    </a:cxn>
                  </a:cxnLst>
                  <a:rect l="0" t="0" r="r" b="b"/>
                  <a:pathLst>
                    <a:path w="82" h="56">
                      <a:moveTo>
                        <a:pt x="56" y="0"/>
                      </a:moveTo>
                      <a:lnTo>
                        <a:pt x="81" y="2"/>
                      </a:lnTo>
                      <a:lnTo>
                        <a:pt x="25" y="55"/>
                      </a:lnTo>
                      <a:lnTo>
                        <a:pt x="0" y="52"/>
                      </a:lnTo>
                      <a:lnTo>
                        <a:pt x="56"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7" name="Freeform 26"/>
                <p:cNvSpPr>
                  <a:spLocks/>
                </p:cNvSpPr>
                <p:nvPr/>
              </p:nvSpPr>
              <p:spPr bwMode="auto">
                <a:xfrm>
                  <a:off x="5013" y="3076"/>
                  <a:ext cx="63" cy="53"/>
                </a:xfrm>
                <a:custGeom>
                  <a:avLst/>
                  <a:gdLst>
                    <a:gd name="T0" fmla="*/ 56 w 63"/>
                    <a:gd name="T1" fmla="*/ 0 h 53"/>
                    <a:gd name="T2" fmla="*/ 62 w 63"/>
                    <a:gd name="T3" fmla="*/ 2 h 53"/>
                    <a:gd name="T4" fmla="*/ 6 w 63"/>
                    <a:gd name="T5" fmla="*/ 52 h 53"/>
                    <a:gd name="T6" fmla="*/ 0 w 63"/>
                    <a:gd name="T7" fmla="*/ 52 h 53"/>
                    <a:gd name="T8" fmla="*/ 56 w 63"/>
                    <a:gd name="T9" fmla="*/ 0 h 53"/>
                  </a:gdLst>
                  <a:ahLst/>
                  <a:cxnLst>
                    <a:cxn ang="0">
                      <a:pos x="T0" y="T1"/>
                    </a:cxn>
                    <a:cxn ang="0">
                      <a:pos x="T2" y="T3"/>
                    </a:cxn>
                    <a:cxn ang="0">
                      <a:pos x="T4" y="T5"/>
                    </a:cxn>
                    <a:cxn ang="0">
                      <a:pos x="T6" y="T7"/>
                    </a:cxn>
                    <a:cxn ang="0">
                      <a:pos x="T8" y="T9"/>
                    </a:cxn>
                  </a:cxnLst>
                  <a:rect l="0" t="0" r="r" b="b"/>
                  <a:pathLst>
                    <a:path w="63" h="53">
                      <a:moveTo>
                        <a:pt x="56" y="0"/>
                      </a:moveTo>
                      <a:lnTo>
                        <a:pt x="62" y="2"/>
                      </a:lnTo>
                      <a:lnTo>
                        <a:pt x="6" y="52"/>
                      </a:lnTo>
                      <a:lnTo>
                        <a:pt x="0" y="52"/>
                      </a:lnTo>
                      <a:lnTo>
                        <a:pt x="56"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8" name="Freeform 27"/>
                <p:cNvSpPr>
                  <a:spLocks/>
                </p:cNvSpPr>
                <p:nvPr/>
              </p:nvSpPr>
              <p:spPr bwMode="auto">
                <a:xfrm>
                  <a:off x="4992" y="3073"/>
                  <a:ext cx="62" cy="53"/>
                </a:xfrm>
                <a:custGeom>
                  <a:avLst/>
                  <a:gdLst>
                    <a:gd name="T0" fmla="*/ 55 w 62"/>
                    <a:gd name="T1" fmla="*/ 0 h 53"/>
                    <a:gd name="T2" fmla="*/ 61 w 62"/>
                    <a:gd name="T3" fmla="*/ 2 h 53"/>
                    <a:gd name="T4" fmla="*/ 6 w 62"/>
                    <a:gd name="T5" fmla="*/ 52 h 53"/>
                    <a:gd name="T6" fmla="*/ 0 w 62"/>
                    <a:gd name="T7" fmla="*/ 52 h 53"/>
                    <a:gd name="T8" fmla="*/ 55 w 62"/>
                    <a:gd name="T9" fmla="*/ 0 h 53"/>
                  </a:gdLst>
                  <a:ahLst/>
                  <a:cxnLst>
                    <a:cxn ang="0">
                      <a:pos x="T0" y="T1"/>
                    </a:cxn>
                    <a:cxn ang="0">
                      <a:pos x="T2" y="T3"/>
                    </a:cxn>
                    <a:cxn ang="0">
                      <a:pos x="T4" y="T5"/>
                    </a:cxn>
                    <a:cxn ang="0">
                      <a:pos x="T6" y="T7"/>
                    </a:cxn>
                    <a:cxn ang="0">
                      <a:pos x="T8" y="T9"/>
                    </a:cxn>
                  </a:cxnLst>
                  <a:rect l="0" t="0" r="r" b="b"/>
                  <a:pathLst>
                    <a:path w="62" h="53">
                      <a:moveTo>
                        <a:pt x="55" y="0"/>
                      </a:moveTo>
                      <a:lnTo>
                        <a:pt x="61" y="2"/>
                      </a:lnTo>
                      <a:lnTo>
                        <a:pt x="6" y="52"/>
                      </a:lnTo>
                      <a:lnTo>
                        <a:pt x="0" y="52"/>
                      </a:lnTo>
                      <a:lnTo>
                        <a:pt x="55"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9" name="Freeform 28"/>
                <p:cNvSpPr>
                  <a:spLocks/>
                </p:cNvSpPr>
                <p:nvPr/>
              </p:nvSpPr>
              <p:spPr bwMode="auto">
                <a:xfrm>
                  <a:off x="4936" y="3048"/>
                  <a:ext cx="90" cy="78"/>
                </a:xfrm>
                <a:custGeom>
                  <a:avLst/>
                  <a:gdLst>
                    <a:gd name="T0" fmla="*/ 80 w 90"/>
                    <a:gd name="T1" fmla="*/ 0 h 78"/>
                    <a:gd name="T2" fmla="*/ 89 w 90"/>
                    <a:gd name="T3" fmla="*/ 3 h 78"/>
                    <a:gd name="T4" fmla="*/ 9 w 90"/>
                    <a:gd name="T5" fmla="*/ 77 h 78"/>
                    <a:gd name="T6" fmla="*/ 0 w 90"/>
                    <a:gd name="T7" fmla="*/ 77 h 78"/>
                    <a:gd name="T8" fmla="*/ 80 w 90"/>
                    <a:gd name="T9" fmla="*/ 0 h 78"/>
                  </a:gdLst>
                  <a:ahLst/>
                  <a:cxnLst>
                    <a:cxn ang="0">
                      <a:pos x="T0" y="T1"/>
                    </a:cxn>
                    <a:cxn ang="0">
                      <a:pos x="T2" y="T3"/>
                    </a:cxn>
                    <a:cxn ang="0">
                      <a:pos x="T4" y="T5"/>
                    </a:cxn>
                    <a:cxn ang="0">
                      <a:pos x="T6" y="T7"/>
                    </a:cxn>
                    <a:cxn ang="0">
                      <a:pos x="T8" y="T9"/>
                    </a:cxn>
                  </a:cxnLst>
                  <a:rect l="0" t="0" r="r" b="b"/>
                  <a:pathLst>
                    <a:path w="90" h="78">
                      <a:moveTo>
                        <a:pt x="80" y="0"/>
                      </a:moveTo>
                      <a:lnTo>
                        <a:pt x="89" y="3"/>
                      </a:lnTo>
                      <a:lnTo>
                        <a:pt x="9" y="77"/>
                      </a:lnTo>
                      <a:lnTo>
                        <a:pt x="0" y="77"/>
                      </a:lnTo>
                      <a:lnTo>
                        <a:pt x="8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 name="Freeform 29"/>
                <p:cNvSpPr>
                  <a:spLocks/>
                </p:cNvSpPr>
                <p:nvPr/>
              </p:nvSpPr>
              <p:spPr bwMode="auto">
                <a:xfrm>
                  <a:off x="4984" y="3102"/>
                  <a:ext cx="30" cy="13"/>
                </a:xfrm>
                <a:custGeom>
                  <a:avLst/>
                  <a:gdLst>
                    <a:gd name="T0" fmla="*/ 9 w 30"/>
                    <a:gd name="T1" fmla="*/ 0 h 13"/>
                    <a:gd name="T2" fmla="*/ 29 w 30"/>
                    <a:gd name="T3" fmla="*/ 0 h 13"/>
                    <a:gd name="T4" fmla="*/ 23 w 30"/>
                    <a:gd name="T5" fmla="*/ 12 h 13"/>
                    <a:gd name="T6" fmla="*/ 0 w 30"/>
                    <a:gd name="T7" fmla="*/ 11 h 13"/>
                    <a:gd name="T8" fmla="*/ 9 w 30"/>
                    <a:gd name="T9" fmla="*/ 0 h 13"/>
                  </a:gdLst>
                  <a:ahLst/>
                  <a:cxnLst>
                    <a:cxn ang="0">
                      <a:pos x="T0" y="T1"/>
                    </a:cxn>
                    <a:cxn ang="0">
                      <a:pos x="T2" y="T3"/>
                    </a:cxn>
                    <a:cxn ang="0">
                      <a:pos x="T4" y="T5"/>
                    </a:cxn>
                    <a:cxn ang="0">
                      <a:pos x="T6" y="T7"/>
                    </a:cxn>
                    <a:cxn ang="0">
                      <a:pos x="T8" y="T9"/>
                    </a:cxn>
                  </a:cxnLst>
                  <a:rect l="0" t="0" r="r" b="b"/>
                  <a:pathLst>
                    <a:path w="30" h="13">
                      <a:moveTo>
                        <a:pt x="9" y="0"/>
                      </a:moveTo>
                      <a:lnTo>
                        <a:pt x="29" y="0"/>
                      </a:lnTo>
                      <a:lnTo>
                        <a:pt x="23" y="12"/>
                      </a:lnTo>
                      <a:lnTo>
                        <a:pt x="0" y="11"/>
                      </a:lnTo>
                      <a:lnTo>
                        <a:pt x="9"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1" name="Freeform 30"/>
                <p:cNvSpPr>
                  <a:spLocks/>
                </p:cNvSpPr>
                <p:nvPr/>
              </p:nvSpPr>
              <p:spPr bwMode="auto">
                <a:xfrm>
                  <a:off x="5028" y="3105"/>
                  <a:ext cx="31" cy="15"/>
                </a:xfrm>
                <a:custGeom>
                  <a:avLst/>
                  <a:gdLst>
                    <a:gd name="T0" fmla="*/ 10 w 31"/>
                    <a:gd name="T1" fmla="*/ 0 h 15"/>
                    <a:gd name="T2" fmla="*/ 30 w 31"/>
                    <a:gd name="T3" fmla="*/ 0 h 15"/>
                    <a:gd name="T4" fmla="*/ 24 w 31"/>
                    <a:gd name="T5" fmla="*/ 14 h 15"/>
                    <a:gd name="T6" fmla="*/ 0 w 31"/>
                    <a:gd name="T7" fmla="*/ 12 h 15"/>
                    <a:gd name="T8" fmla="*/ 10 w 31"/>
                    <a:gd name="T9" fmla="*/ 0 h 15"/>
                  </a:gdLst>
                  <a:ahLst/>
                  <a:cxnLst>
                    <a:cxn ang="0">
                      <a:pos x="T0" y="T1"/>
                    </a:cxn>
                    <a:cxn ang="0">
                      <a:pos x="T2" y="T3"/>
                    </a:cxn>
                    <a:cxn ang="0">
                      <a:pos x="T4" y="T5"/>
                    </a:cxn>
                    <a:cxn ang="0">
                      <a:pos x="T6" y="T7"/>
                    </a:cxn>
                    <a:cxn ang="0">
                      <a:pos x="T8" y="T9"/>
                    </a:cxn>
                  </a:cxnLst>
                  <a:rect l="0" t="0" r="r" b="b"/>
                  <a:pathLst>
                    <a:path w="31" h="15">
                      <a:moveTo>
                        <a:pt x="10" y="0"/>
                      </a:moveTo>
                      <a:lnTo>
                        <a:pt x="30" y="0"/>
                      </a:lnTo>
                      <a:lnTo>
                        <a:pt x="24" y="14"/>
                      </a:lnTo>
                      <a:lnTo>
                        <a:pt x="0" y="12"/>
                      </a:lnTo>
                      <a:lnTo>
                        <a:pt x="1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 name="Freeform 31"/>
                <p:cNvSpPr>
                  <a:spLocks/>
                </p:cNvSpPr>
                <p:nvPr/>
              </p:nvSpPr>
              <p:spPr bwMode="auto">
                <a:xfrm>
                  <a:off x="4913" y="3044"/>
                  <a:ext cx="89" cy="78"/>
                </a:xfrm>
                <a:custGeom>
                  <a:avLst/>
                  <a:gdLst>
                    <a:gd name="T0" fmla="*/ 79 w 89"/>
                    <a:gd name="T1" fmla="*/ 0 h 78"/>
                    <a:gd name="T2" fmla="*/ 88 w 89"/>
                    <a:gd name="T3" fmla="*/ 3 h 78"/>
                    <a:gd name="T4" fmla="*/ 9 w 89"/>
                    <a:gd name="T5" fmla="*/ 77 h 78"/>
                    <a:gd name="T6" fmla="*/ 0 w 89"/>
                    <a:gd name="T7" fmla="*/ 77 h 78"/>
                    <a:gd name="T8" fmla="*/ 79 w 89"/>
                    <a:gd name="T9" fmla="*/ 0 h 78"/>
                  </a:gdLst>
                  <a:ahLst/>
                  <a:cxnLst>
                    <a:cxn ang="0">
                      <a:pos x="T0" y="T1"/>
                    </a:cxn>
                    <a:cxn ang="0">
                      <a:pos x="T2" y="T3"/>
                    </a:cxn>
                    <a:cxn ang="0">
                      <a:pos x="T4" y="T5"/>
                    </a:cxn>
                    <a:cxn ang="0">
                      <a:pos x="T6" y="T7"/>
                    </a:cxn>
                    <a:cxn ang="0">
                      <a:pos x="T8" y="T9"/>
                    </a:cxn>
                  </a:cxnLst>
                  <a:rect l="0" t="0" r="r" b="b"/>
                  <a:pathLst>
                    <a:path w="89" h="78">
                      <a:moveTo>
                        <a:pt x="79" y="0"/>
                      </a:moveTo>
                      <a:lnTo>
                        <a:pt x="88" y="3"/>
                      </a:lnTo>
                      <a:lnTo>
                        <a:pt x="9" y="77"/>
                      </a:lnTo>
                      <a:lnTo>
                        <a:pt x="0" y="77"/>
                      </a:lnTo>
                      <a:lnTo>
                        <a:pt x="79"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 name="Freeform 32"/>
                <p:cNvSpPr>
                  <a:spLocks/>
                </p:cNvSpPr>
                <p:nvPr/>
              </p:nvSpPr>
              <p:spPr bwMode="auto">
                <a:xfrm>
                  <a:off x="4890" y="3042"/>
                  <a:ext cx="89" cy="78"/>
                </a:xfrm>
                <a:custGeom>
                  <a:avLst/>
                  <a:gdLst>
                    <a:gd name="T0" fmla="*/ 79 w 89"/>
                    <a:gd name="T1" fmla="*/ 0 h 78"/>
                    <a:gd name="T2" fmla="*/ 88 w 89"/>
                    <a:gd name="T3" fmla="*/ 3 h 78"/>
                    <a:gd name="T4" fmla="*/ 9 w 89"/>
                    <a:gd name="T5" fmla="*/ 77 h 78"/>
                    <a:gd name="T6" fmla="*/ 0 w 89"/>
                    <a:gd name="T7" fmla="*/ 77 h 78"/>
                    <a:gd name="T8" fmla="*/ 79 w 89"/>
                    <a:gd name="T9" fmla="*/ 0 h 78"/>
                  </a:gdLst>
                  <a:ahLst/>
                  <a:cxnLst>
                    <a:cxn ang="0">
                      <a:pos x="T0" y="T1"/>
                    </a:cxn>
                    <a:cxn ang="0">
                      <a:pos x="T2" y="T3"/>
                    </a:cxn>
                    <a:cxn ang="0">
                      <a:pos x="T4" y="T5"/>
                    </a:cxn>
                    <a:cxn ang="0">
                      <a:pos x="T6" y="T7"/>
                    </a:cxn>
                    <a:cxn ang="0">
                      <a:pos x="T8" y="T9"/>
                    </a:cxn>
                  </a:cxnLst>
                  <a:rect l="0" t="0" r="r" b="b"/>
                  <a:pathLst>
                    <a:path w="89" h="78">
                      <a:moveTo>
                        <a:pt x="79" y="0"/>
                      </a:moveTo>
                      <a:lnTo>
                        <a:pt x="88" y="3"/>
                      </a:lnTo>
                      <a:lnTo>
                        <a:pt x="9" y="77"/>
                      </a:lnTo>
                      <a:lnTo>
                        <a:pt x="0" y="77"/>
                      </a:lnTo>
                      <a:lnTo>
                        <a:pt x="79"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 name="Freeform 33"/>
                <p:cNvSpPr>
                  <a:spLocks/>
                </p:cNvSpPr>
                <p:nvPr/>
              </p:nvSpPr>
              <p:spPr bwMode="auto">
                <a:xfrm>
                  <a:off x="4866" y="3039"/>
                  <a:ext cx="90" cy="77"/>
                </a:xfrm>
                <a:custGeom>
                  <a:avLst/>
                  <a:gdLst>
                    <a:gd name="T0" fmla="*/ 80 w 90"/>
                    <a:gd name="T1" fmla="*/ 0 h 77"/>
                    <a:gd name="T2" fmla="*/ 89 w 90"/>
                    <a:gd name="T3" fmla="*/ 2 h 77"/>
                    <a:gd name="T4" fmla="*/ 9 w 90"/>
                    <a:gd name="T5" fmla="*/ 76 h 77"/>
                    <a:gd name="T6" fmla="*/ 0 w 90"/>
                    <a:gd name="T7" fmla="*/ 76 h 77"/>
                    <a:gd name="T8" fmla="*/ 80 w 90"/>
                    <a:gd name="T9" fmla="*/ 0 h 77"/>
                  </a:gdLst>
                  <a:ahLst/>
                  <a:cxnLst>
                    <a:cxn ang="0">
                      <a:pos x="T0" y="T1"/>
                    </a:cxn>
                    <a:cxn ang="0">
                      <a:pos x="T2" y="T3"/>
                    </a:cxn>
                    <a:cxn ang="0">
                      <a:pos x="T4" y="T5"/>
                    </a:cxn>
                    <a:cxn ang="0">
                      <a:pos x="T6" y="T7"/>
                    </a:cxn>
                    <a:cxn ang="0">
                      <a:pos x="T8" y="T9"/>
                    </a:cxn>
                  </a:cxnLst>
                  <a:rect l="0" t="0" r="r" b="b"/>
                  <a:pathLst>
                    <a:path w="90" h="77">
                      <a:moveTo>
                        <a:pt x="80" y="0"/>
                      </a:moveTo>
                      <a:lnTo>
                        <a:pt x="89" y="2"/>
                      </a:lnTo>
                      <a:lnTo>
                        <a:pt x="9" y="76"/>
                      </a:lnTo>
                      <a:lnTo>
                        <a:pt x="0" y="76"/>
                      </a:lnTo>
                      <a:lnTo>
                        <a:pt x="8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5" name="Freeform 34"/>
                <p:cNvSpPr>
                  <a:spLocks/>
                </p:cNvSpPr>
                <p:nvPr/>
              </p:nvSpPr>
              <p:spPr bwMode="auto">
                <a:xfrm>
                  <a:off x="4841" y="3035"/>
                  <a:ext cx="92" cy="78"/>
                </a:xfrm>
                <a:custGeom>
                  <a:avLst/>
                  <a:gdLst>
                    <a:gd name="T0" fmla="*/ 82 w 92"/>
                    <a:gd name="T1" fmla="*/ 0 h 78"/>
                    <a:gd name="T2" fmla="*/ 91 w 92"/>
                    <a:gd name="T3" fmla="*/ 3 h 78"/>
                    <a:gd name="T4" fmla="*/ 9 w 92"/>
                    <a:gd name="T5" fmla="*/ 77 h 78"/>
                    <a:gd name="T6" fmla="*/ 0 w 92"/>
                    <a:gd name="T7" fmla="*/ 77 h 78"/>
                    <a:gd name="T8" fmla="*/ 82 w 92"/>
                    <a:gd name="T9" fmla="*/ 0 h 78"/>
                  </a:gdLst>
                  <a:ahLst/>
                  <a:cxnLst>
                    <a:cxn ang="0">
                      <a:pos x="T0" y="T1"/>
                    </a:cxn>
                    <a:cxn ang="0">
                      <a:pos x="T2" y="T3"/>
                    </a:cxn>
                    <a:cxn ang="0">
                      <a:pos x="T4" y="T5"/>
                    </a:cxn>
                    <a:cxn ang="0">
                      <a:pos x="T6" y="T7"/>
                    </a:cxn>
                    <a:cxn ang="0">
                      <a:pos x="T8" y="T9"/>
                    </a:cxn>
                  </a:cxnLst>
                  <a:rect l="0" t="0" r="r" b="b"/>
                  <a:pathLst>
                    <a:path w="92" h="78">
                      <a:moveTo>
                        <a:pt x="82" y="0"/>
                      </a:moveTo>
                      <a:lnTo>
                        <a:pt x="91" y="3"/>
                      </a:lnTo>
                      <a:lnTo>
                        <a:pt x="9" y="77"/>
                      </a:lnTo>
                      <a:lnTo>
                        <a:pt x="0" y="77"/>
                      </a:lnTo>
                      <a:lnTo>
                        <a:pt x="82"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 name="Freeform 35"/>
                <p:cNvSpPr>
                  <a:spLocks/>
                </p:cNvSpPr>
                <p:nvPr/>
              </p:nvSpPr>
              <p:spPr bwMode="auto">
                <a:xfrm>
                  <a:off x="4819" y="3032"/>
                  <a:ext cx="90" cy="78"/>
                </a:xfrm>
                <a:custGeom>
                  <a:avLst/>
                  <a:gdLst>
                    <a:gd name="T0" fmla="*/ 80 w 90"/>
                    <a:gd name="T1" fmla="*/ 0 h 78"/>
                    <a:gd name="T2" fmla="*/ 89 w 90"/>
                    <a:gd name="T3" fmla="*/ 3 h 78"/>
                    <a:gd name="T4" fmla="*/ 9 w 90"/>
                    <a:gd name="T5" fmla="*/ 77 h 78"/>
                    <a:gd name="T6" fmla="*/ 0 w 90"/>
                    <a:gd name="T7" fmla="*/ 77 h 78"/>
                    <a:gd name="T8" fmla="*/ 80 w 90"/>
                    <a:gd name="T9" fmla="*/ 0 h 78"/>
                  </a:gdLst>
                  <a:ahLst/>
                  <a:cxnLst>
                    <a:cxn ang="0">
                      <a:pos x="T0" y="T1"/>
                    </a:cxn>
                    <a:cxn ang="0">
                      <a:pos x="T2" y="T3"/>
                    </a:cxn>
                    <a:cxn ang="0">
                      <a:pos x="T4" y="T5"/>
                    </a:cxn>
                    <a:cxn ang="0">
                      <a:pos x="T6" y="T7"/>
                    </a:cxn>
                    <a:cxn ang="0">
                      <a:pos x="T8" y="T9"/>
                    </a:cxn>
                  </a:cxnLst>
                  <a:rect l="0" t="0" r="r" b="b"/>
                  <a:pathLst>
                    <a:path w="90" h="78">
                      <a:moveTo>
                        <a:pt x="80" y="0"/>
                      </a:moveTo>
                      <a:lnTo>
                        <a:pt x="89" y="3"/>
                      </a:lnTo>
                      <a:lnTo>
                        <a:pt x="9" y="77"/>
                      </a:lnTo>
                      <a:lnTo>
                        <a:pt x="0" y="77"/>
                      </a:lnTo>
                      <a:lnTo>
                        <a:pt x="8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 name="Freeform 36"/>
                <p:cNvSpPr>
                  <a:spLocks/>
                </p:cNvSpPr>
                <p:nvPr/>
              </p:nvSpPr>
              <p:spPr bwMode="auto">
                <a:xfrm>
                  <a:off x="4795" y="3029"/>
                  <a:ext cx="91" cy="77"/>
                </a:xfrm>
                <a:custGeom>
                  <a:avLst/>
                  <a:gdLst>
                    <a:gd name="T0" fmla="*/ 81 w 91"/>
                    <a:gd name="T1" fmla="*/ 0 h 77"/>
                    <a:gd name="T2" fmla="*/ 90 w 91"/>
                    <a:gd name="T3" fmla="*/ 2 h 77"/>
                    <a:gd name="T4" fmla="*/ 9 w 91"/>
                    <a:gd name="T5" fmla="*/ 76 h 77"/>
                    <a:gd name="T6" fmla="*/ 0 w 91"/>
                    <a:gd name="T7" fmla="*/ 76 h 77"/>
                    <a:gd name="T8" fmla="*/ 81 w 91"/>
                    <a:gd name="T9" fmla="*/ 0 h 77"/>
                  </a:gdLst>
                  <a:ahLst/>
                  <a:cxnLst>
                    <a:cxn ang="0">
                      <a:pos x="T0" y="T1"/>
                    </a:cxn>
                    <a:cxn ang="0">
                      <a:pos x="T2" y="T3"/>
                    </a:cxn>
                    <a:cxn ang="0">
                      <a:pos x="T4" y="T5"/>
                    </a:cxn>
                    <a:cxn ang="0">
                      <a:pos x="T6" y="T7"/>
                    </a:cxn>
                    <a:cxn ang="0">
                      <a:pos x="T8" y="T9"/>
                    </a:cxn>
                  </a:cxnLst>
                  <a:rect l="0" t="0" r="r" b="b"/>
                  <a:pathLst>
                    <a:path w="91" h="77">
                      <a:moveTo>
                        <a:pt x="81" y="0"/>
                      </a:moveTo>
                      <a:lnTo>
                        <a:pt x="90" y="2"/>
                      </a:lnTo>
                      <a:lnTo>
                        <a:pt x="9" y="76"/>
                      </a:lnTo>
                      <a:lnTo>
                        <a:pt x="0" y="76"/>
                      </a:lnTo>
                      <a:lnTo>
                        <a:pt x="8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8" name="Freeform 37"/>
                <p:cNvSpPr>
                  <a:spLocks/>
                </p:cNvSpPr>
                <p:nvPr/>
              </p:nvSpPr>
              <p:spPr bwMode="auto">
                <a:xfrm>
                  <a:off x="4772" y="3026"/>
                  <a:ext cx="90" cy="78"/>
                </a:xfrm>
                <a:custGeom>
                  <a:avLst/>
                  <a:gdLst>
                    <a:gd name="T0" fmla="*/ 80 w 90"/>
                    <a:gd name="T1" fmla="*/ 0 h 78"/>
                    <a:gd name="T2" fmla="*/ 89 w 90"/>
                    <a:gd name="T3" fmla="*/ 3 h 78"/>
                    <a:gd name="T4" fmla="*/ 9 w 90"/>
                    <a:gd name="T5" fmla="*/ 77 h 78"/>
                    <a:gd name="T6" fmla="*/ 0 w 90"/>
                    <a:gd name="T7" fmla="*/ 77 h 78"/>
                    <a:gd name="T8" fmla="*/ 80 w 90"/>
                    <a:gd name="T9" fmla="*/ 0 h 78"/>
                  </a:gdLst>
                  <a:ahLst/>
                  <a:cxnLst>
                    <a:cxn ang="0">
                      <a:pos x="T0" y="T1"/>
                    </a:cxn>
                    <a:cxn ang="0">
                      <a:pos x="T2" y="T3"/>
                    </a:cxn>
                    <a:cxn ang="0">
                      <a:pos x="T4" y="T5"/>
                    </a:cxn>
                    <a:cxn ang="0">
                      <a:pos x="T6" y="T7"/>
                    </a:cxn>
                    <a:cxn ang="0">
                      <a:pos x="T8" y="T9"/>
                    </a:cxn>
                  </a:cxnLst>
                  <a:rect l="0" t="0" r="r" b="b"/>
                  <a:pathLst>
                    <a:path w="90" h="78">
                      <a:moveTo>
                        <a:pt x="80" y="0"/>
                      </a:moveTo>
                      <a:lnTo>
                        <a:pt x="89" y="3"/>
                      </a:lnTo>
                      <a:lnTo>
                        <a:pt x="9" y="77"/>
                      </a:lnTo>
                      <a:lnTo>
                        <a:pt x="0" y="77"/>
                      </a:lnTo>
                      <a:lnTo>
                        <a:pt x="8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 name="Freeform 38"/>
                <p:cNvSpPr>
                  <a:spLocks/>
                </p:cNvSpPr>
                <p:nvPr/>
              </p:nvSpPr>
              <p:spPr bwMode="auto">
                <a:xfrm>
                  <a:off x="4748" y="3022"/>
                  <a:ext cx="91" cy="78"/>
                </a:xfrm>
                <a:custGeom>
                  <a:avLst/>
                  <a:gdLst>
                    <a:gd name="T0" fmla="*/ 81 w 91"/>
                    <a:gd name="T1" fmla="*/ 0 h 78"/>
                    <a:gd name="T2" fmla="*/ 90 w 91"/>
                    <a:gd name="T3" fmla="*/ 3 h 78"/>
                    <a:gd name="T4" fmla="*/ 9 w 91"/>
                    <a:gd name="T5" fmla="*/ 77 h 78"/>
                    <a:gd name="T6" fmla="*/ 0 w 91"/>
                    <a:gd name="T7" fmla="*/ 77 h 78"/>
                    <a:gd name="T8" fmla="*/ 81 w 91"/>
                    <a:gd name="T9" fmla="*/ 0 h 78"/>
                  </a:gdLst>
                  <a:ahLst/>
                  <a:cxnLst>
                    <a:cxn ang="0">
                      <a:pos x="T0" y="T1"/>
                    </a:cxn>
                    <a:cxn ang="0">
                      <a:pos x="T2" y="T3"/>
                    </a:cxn>
                    <a:cxn ang="0">
                      <a:pos x="T4" y="T5"/>
                    </a:cxn>
                    <a:cxn ang="0">
                      <a:pos x="T6" y="T7"/>
                    </a:cxn>
                    <a:cxn ang="0">
                      <a:pos x="T8" y="T9"/>
                    </a:cxn>
                  </a:cxnLst>
                  <a:rect l="0" t="0" r="r" b="b"/>
                  <a:pathLst>
                    <a:path w="91" h="78">
                      <a:moveTo>
                        <a:pt x="81" y="0"/>
                      </a:moveTo>
                      <a:lnTo>
                        <a:pt x="90" y="3"/>
                      </a:lnTo>
                      <a:lnTo>
                        <a:pt x="9" y="77"/>
                      </a:lnTo>
                      <a:lnTo>
                        <a:pt x="0" y="77"/>
                      </a:lnTo>
                      <a:lnTo>
                        <a:pt x="8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0" name="Freeform 39"/>
                <p:cNvSpPr>
                  <a:spLocks/>
                </p:cNvSpPr>
                <p:nvPr/>
              </p:nvSpPr>
              <p:spPr bwMode="auto">
                <a:xfrm>
                  <a:off x="4718" y="3028"/>
                  <a:ext cx="85" cy="71"/>
                </a:xfrm>
                <a:custGeom>
                  <a:avLst/>
                  <a:gdLst>
                    <a:gd name="T0" fmla="*/ 76 w 85"/>
                    <a:gd name="T1" fmla="*/ 0 h 71"/>
                    <a:gd name="T2" fmla="*/ 84 w 85"/>
                    <a:gd name="T3" fmla="*/ 2 h 71"/>
                    <a:gd name="T4" fmla="*/ 8 w 85"/>
                    <a:gd name="T5" fmla="*/ 70 h 71"/>
                    <a:gd name="T6" fmla="*/ 0 w 85"/>
                    <a:gd name="T7" fmla="*/ 70 h 71"/>
                    <a:gd name="T8" fmla="*/ 76 w 85"/>
                    <a:gd name="T9" fmla="*/ 0 h 71"/>
                  </a:gdLst>
                  <a:ahLst/>
                  <a:cxnLst>
                    <a:cxn ang="0">
                      <a:pos x="T0" y="T1"/>
                    </a:cxn>
                    <a:cxn ang="0">
                      <a:pos x="T2" y="T3"/>
                    </a:cxn>
                    <a:cxn ang="0">
                      <a:pos x="T4" y="T5"/>
                    </a:cxn>
                    <a:cxn ang="0">
                      <a:pos x="T6" y="T7"/>
                    </a:cxn>
                    <a:cxn ang="0">
                      <a:pos x="T8" y="T9"/>
                    </a:cxn>
                  </a:cxnLst>
                  <a:rect l="0" t="0" r="r" b="b"/>
                  <a:pathLst>
                    <a:path w="85" h="71">
                      <a:moveTo>
                        <a:pt x="76" y="0"/>
                      </a:moveTo>
                      <a:lnTo>
                        <a:pt x="84" y="2"/>
                      </a:lnTo>
                      <a:lnTo>
                        <a:pt x="8" y="70"/>
                      </a:lnTo>
                      <a:lnTo>
                        <a:pt x="0" y="70"/>
                      </a:lnTo>
                      <a:lnTo>
                        <a:pt x="76"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1" name="Freeform 40"/>
                <p:cNvSpPr>
                  <a:spLocks/>
                </p:cNvSpPr>
                <p:nvPr/>
              </p:nvSpPr>
              <p:spPr bwMode="auto">
                <a:xfrm>
                  <a:off x="4697" y="3025"/>
                  <a:ext cx="84" cy="71"/>
                </a:xfrm>
                <a:custGeom>
                  <a:avLst/>
                  <a:gdLst>
                    <a:gd name="T0" fmla="*/ 75 w 84"/>
                    <a:gd name="T1" fmla="*/ 0 h 71"/>
                    <a:gd name="T2" fmla="*/ 83 w 84"/>
                    <a:gd name="T3" fmla="*/ 2 h 71"/>
                    <a:gd name="T4" fmla="*/ 8 w 84"/>
                    <a:gd name="T5" fmla="*/ 70 h 71"/>
                    <a:gd name="T6" fmla="*/ 0 w 84"/>
                    <a:gd name="T7" fmla="*/ 70 h 71"/>
                    <a:gd name="T8" fmla="*/ 75 w 84"/>
                    <a:gd name="T9" fmla="*/ 0 h 71"/>
                  </a:gdLst>
                  <a:ahLst/>
                  <a:cxnLst>
                    <a:cxn ang="0">
                      <a:pos x="T0" y="T1"/>
                    </a:cxn>
                    <a:cxn ang="0">
                      <a:pos x="T2" y="T3"/>
                    </a:cxn>
                    <a:cxn ang="0">
                      <a:pos x="T4" y="T5"/>
                    </a:cxn>
                    <a:cxn ang="0">
                      <a:pos x="T6" y="T7"/>
                    </a:cxn>
                    <a:cxn ang="0">
                      <a:pos x="T8" y="T9"/>
                    </a:cxn>
                  </a:cxnLst>
                  <a:rect l="0" t="0" r="r" b="b"/>
                  <a:pathLst>
                    <a:path w="84" h="71">
                      <a:moveTo>
                        <a:pt x="75" y="0"/>
                      </a:moveTo>
                      <a:lnTo>
                        <a:pt x="83" y="2"/>
                      </a:lnTo>
                      <a:lnTo>
                        <a:pt x="8" y="70"/>
                      </a:lnTo>
                      <a:lnTo>
                        <a:pt x="0" y="70"/>
                      </a:lnTo>
                      <a:lnTo>
                        <a:pt x="75"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2" name="Freeform 41"/>
                <p:cNvSpPr>
                  <a:spLocks/>
                </p:cNvSpPr>
                <p:nvPr/>
              </p:nvSpPr>
              <p:spPr bwMode="auto">
                <a:xfrm>
                  <a:off x="4672" y="3022"/>
                  <a:ext cx="84" cy="72"/>
                </a:xfrm>
                <a:custGeom>
                  <a:avLst/>
                  <a:gdLst>
                    <a:gd name="T0" fmla="*/ 75 w 84"/>
                    <a:gd name="T1" fmla="*/ 0 h 72"/>
                    <a:gd name="T2" fmla="*/ 83 w 84"/>
                    <a:gd name="T3" fmla="*/ 2 h 72"/>
                    <a:gd name="T4" fmla="*/ 8 w 84"/>
                    <a:gd name="T5" fmla="*/ 71 h 72"/>
                    <a:gd name="T6" fmla="*/ 0 w 84"/>
                    <a:gd name="T7" fmla="*/ 71 h 72"/>
                    <a:gd name="T8" fmla="*/ 75 w 84"/>
                    <a:gd name="T9" fmla="*/ 0 h 72"/>
                  </a:gdLst>
                  <a:ahLst/>
                  <a:cxnLst>
                    <a:cxn ang="0">
                      <a:pos x="T0" y="T1"/>
                    </a:cxn>
                    <a:cxn ang="0">
                      <a:pos x="T2" y="T3"/>
                    </a:cxn>
                    <a:cxn ang="0">
                      <a:pos x="T4" y="T5"/>
                    </a:cxn>
                    <a:cxn ang="0">
                      <a:pos x="T6" y="T7"/>
                    </a:cxn>
                    <a:cxn ang="0">
                      <a:pos x="T8" y="T9"/>
                    </a:cxn>
                  </a:cxnLst>
                  <a:rect l="0" t="0" r="r" b="b"/>
                  <a:pathLst>
                    <a:path w="84" h="72">
                      <a:moveTo>
                        <a:pt x="75" y="0"/>
                      </a:moveTo>
                      <a:lnTo>
                        <a:pt x="83" y="2"/>
                      </a:lnTo>
                      <a:lnTo>
                        <a:pt x="8" y="71"/>
                      </a:lnTo>
                      <a:lnTo>
                        <a:pt x="0" y="71"/>
                      </a:lnTo>
                      <a:lnTo>
                        <a:pt x="75"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3" name="Freeform 42"/>
                <p:cNvSpPr>
                  <a:spLocks/>
                </p:cNvSpPr>
                <p:nvPr/>
              </p:nvSpPr>
              <p:spPr bwMode="auto">
                <a:xfrm>
                  <a:off x="4649" y="3019"/>
                  <a:ext cx="84" cy="72"/>
                </a:xfrm>
                <a:custGeom>
                  <a:avLst/>
                  <a:gdLst>
                    <a:gd name="T0" fmla="*/ 75 w 84"/>
                    <a:gd name="T1" fmla="*/ 0 h 72"/>
                    <a:gd name="T2" fmla="*/ 83 w 84"/>
                    <a:gd name="T3" fmla="*/ 2 h 72"/>
                    <a:gd name="T4" fmla="*/ 8 w 84"/>
                    <a:gd name="T5" fmla="*/ 71 h 72"/>
                    <a:gd name="T6" fmla="*/ 0 w 84"/>
                    <a:gd name="T7" fmla="*/ 71 h 72"/>
                    <a:gd name="T8" fmla="*/ 75 w 84"/>
                    <a:gd name="T9" fmla="*/ 0 h 72"/>
                  </a:gdLst>
                  <a:ahLst/>
                  <a:cxnLst>
                    <a:cxn ang="0">
                      <a:pos x="T0" y="T1"/>
                    </a:cxn>
                    <a:cxn ang="0">
                      <a:pos x="T2" y="T3"/>
                    </a:cxn>
                    <a:cxn ang="0">
                      <a:pos x="T4" y="T5"/>
                    </a:cxn>
                    <a:cxn ang="0">
                      <a:pos x="T6" y="T7"/>
                    </a:cxn>
                    <a:cxn ang="0">
                      <a:pos x="T8" y="T9"/>
                    </a:cxn>
                  </a:cxnLst>
                  <a:rect l="0" t="0" r="r" b="b"/>
                  <a:pathLst>
                    <a:path w="84" h="72">
                      <a:moveTo>
                        <a:pt x="75" y="0"/>
                      </a:moveTo>
                      <a:lnTo>
                        <a:pt x="83" y="2"/>
                      </a:lnTo>
                      <a:lnTo>
                        <a:pt x="8" y="71"/>
                      </a:lnTo>
                      <a:lnTo>
                        <a:pt x="0" y="71"/>
                      </a:lnTo>
                      <a:lnTo>
                        <a:pt x="75"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 name="Freeform 43"/>
                <p:cNvSpPr>
                  <a:spLocks/>
                </p:cNvSpPr>
                <p:nvPr/>
              </p:nvSpPr>
              <p:spPr bwMode="auto">
                <a:xfrm>
                  <a:off x="4629" y="3018"/>
                  <a:ext cx="83" cy="72"/>
                </a:xfrm>
                <a:custGeom>
                  <a:avLst/>
                  <a:gdLst>
                    <a:gd name="T0" fmla="*/ 74 w 83"/>
                    <a:gd name="T1" fmla="*/ 0 h 72"/>
                    <a:gd name="T2" fmla="*/ 82 w 83"/>
                    <a:gd name="T3" fmla="*/ 2 h 72"/>
                    <a:gd name="T4" fmla="*/ 8 w 83"/>
                    <a:gd name="T5" fmla="*/ 71 h 72"/>
                    <a:gd name="T6" fmla="*/ 0 w 83"/>
                    <a:gd name="T7" fmla="*/ 71 h 72"/>
                    <a:gd name="T8" fmla="*/ 74 w 83"/>
                    <a:gd name="T9" fmla="*/ 0 h 72"/>
                  </a:gdLst>
                  <a:ahLst/>
                  <a:cxnLst>
                    <a:cxn ang="0">
                      <a:pos x="T0" y="T1"/>
                    </a:cxn>
                    <a:cxn ang="0">
                      <a:pos x="T2" y="T3"/>
                    </a:cxn>
                    <a:cxn ang="0">
                      <a:pos x="T4" y="T5"/>
                    </a:cxn>
                    <a:cxn ang="0">
                      <a:pos x="T6" y="T7"/>
                    </a:cxn>
                    <a:cxn ang="0">
                      <a:pos x="T8" y="T9"/>
                    </a:cxn>
                  </a:cxnLst>
                  <a:rect l="0" t="0" r="r" b="b"/>
                  <a:pathLst>
                    <a:path w="83" h="72">
                      <a:moveTo>
                        <a:pt x="74" y="0"/>
                      </a:moveTo>
                      <a:lnTo>
                        <a:pt x="82" y="2"/>
                      </a:lnTo>
                      <a:lnTo>
                        <a:pt x="8" y="71"/>
                      </a:lnTo>
                      <a:lnTo>
                        <a:pt x="0" y="71"/>
                      </a:lnTo>
                      <a:lnTo>
                        <a:pt x="74"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 name="Freeform 44"/>
                <p:cNvSpPr>
                  <a:spLocks/>
                </p:cNvSpPr>
                <p:nvPr/>
              </p:nvSpPr>
              <p:spPr bwMode="auto">
                <a:xfrm>
                  <a:off x="4603" y="3013"/>
                  <a:ext cx="90" cy="71"/>
                </a:xfrm>
                <a:custGeom>
                  <a:avLst/>
                  <a:gdLst>
                    <a:gd name="T0" fmla="*/ 80 w 90"/>
                    <a:gd name="T1" fmla="*/ 0 h 71"/>
                    <a:gd name="T2" fmla="*/ 89 w 90"/>
                    <a:gd name="T3" fmla="*/ 2 h 71"/>
                    <a:gd name="T4" fmla="*/ 9 w 90"/>
                    <a:gd name="T5" fmla="*/ 70 h 71"/>
                    <a:gd name="T6" fmla="*/ 0 w 90"/>
                    <a:gd name="T7" fmla="*/ 70 h 71"/>
                    <a:gd name="T8" fmla="*/ 80 w 90"/>
                    <a:gd name="T9" fmla="*/ 0 h 71"/>
                  </a:gdLst>
                  <a:ahLst/>
                  <a:cxnLst>
                    <a:cxn ang="0">
                      <a:pos x="T0" y="T1"/>
                    </a:cxn>
                    <a:cxn ang="0">
                      <a:pos x="T2" y="T3"/>
                    </a:cxn>
                    <a:cxn ang="0">
                      <a:pos x="T4" y="T5"/>
                    </a:cxn>
                    <a:cxn ang="0">
                      <a:pos x="T6" y="T7"/>
                    </a:cxn>
                    <a:cxn ang="0">
                      <a:pos x="T8" y="T9"/>
                    </a:cxn>
                  </a:cxnLst>
                  <a:rect l="0" t="0" r="r" b="b"/>
                  <a:pathLst>
                    <a:path w="90" h="71">
                      <a:moveTo>
                        <a:pt x="80" y="0"/>
                      </a:moveTo>
                      <a:lnTo>
                        <a:pt x="89" y="2"/>
                      </a:lnTo>
                      <a:lnTo>
                        <a:pt x="9" y="70"/>
                      </a:lnTo>
                      <a:lnTo>
                        <a:pt x="0" y="70"/>
                      </a:lnTo>
                      <a:lnTo>
                        <a:pt x="8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 name="Freeform 45"/>
                <p:cNvSpPr>
                  <a:spLocks/>
                </p:cNvSpPr>
                <p:nvPr/>
              </p:nvSpPr>
              <p:spPr bwMode="auto">
                <a:xfrm>
                  <a:off x="4575" y="3011"/>
                  <a:ext cx="93" cy="72"/>
                </a:xfrm>
                <a:custGeom>
                  <a:avLst/>
                  <a:gdLst>
                    <a:gd name="T0" fmla="*/ 83 w 93"/>
                    <a:gd name="T1" fmla="*/ 0 h 72"/>
                    <a:gd name="T2" fmla="*/ 92 w 93"/>
                    <a:gd name="T3" fmla="*/ 2 h 72"/>
                    <a:gd name="T4" fmla="*/ 9 w 93"/>
                    <a:gd name="T5" fmla="*/ 71 h 72"/>
                    <a:gd name="T6" fmla="*/ 0 w 93"/>
                    <a:gd name="T7" fmla="*/ 71 h 72"/>
                    <a:gd name="T8" fmla="*/ 83 w 93"/>
                    <a:gd name="T9" fmla="*/ 0 h 72"/>
                  </a:gdLst>
                  <a:ahLst/>
                  <a:cxnLst>
                    <a:cxn ang="0">
                      <a:pos x="T0" y="T1"/>
                    </a:cxn>
                    <a:cxn ang="0">
                      <a:pos x="T2" y="T3"/>
                    </a:cxn>
                    <a:cxn ang="0">
                      <a:pos x="T4" y="T5"/>
                    </a:cxn>
                    <a:cxn ang="0">
                      <a:pos x="T6" y="T7"/>
                    </a:cxn>
                    <a:cxn ang="0">
                      <a:pos x="T8" y="T9"/>
                    </a:cxn>
                  </a:cxnLst>
                  <a:rect l="0" t="0" r="r" b="b"/>
                  <a:pathLst>
                    <a:path w="93" h="72">
                      <a:moveTo>
                        <a:pt x="83" y="0"/>
                      </a:moveTo>
                      <a:lnTo>
                        <a:pt x="92" y="2"/>
                      </a:lnTo>
                      <a:lnTo>
                        <a:pt x="9" y="71"/>
                      </a:lnTo>
                      <a:lnTo>
                        <a:pt x="0" y="71"/>
                      </a:lnTo>
                      <a:lnTo>
                        <a:pt x="83"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 name="Freeform 46"/>
                <p:cNvSpPr>
                  <a:spLocks/>
                </p:cNvSpPr>
                <p:nvPr/>
              </p:nvSpPr>
              <p:spPr bwMode="auto">
                <a:xfrm>
                  <a:off x="4549" y="3013"/>
                  <a:ext cx="90" cy="67"/>
                </a:xfrm>
                <a:custGeom>
                  <a:avLst/>
                  <a:gdLst>
                    <a:gd name="T0" fmla="*/ 80 w 90"/>
                    <a:gd name="T1" fmla="*/ 0 h 67"/>
                    <a:gd name="T2" fmla="*/ 89 w 90"/>
                    <a:gd name="T3" fmla="*/ 2 h 67"/>
                    <a:gd name="T4" fmla="*/ 9 w 90"/>
                    <a:gd name="T5" fmla="*/ 66 h 67"/>
                    <a:gd name="T6" fmla="*/ 0 w 90"/>
                    <a:gd name="T7" fmla="*/ 66 h 67"/>
                    <a:gd name="T8" fmla="*/ 80 w 90"/>
                    <a:gd name="T9" fmla="*/ 0 h 67"/>
                  </a:gdLst>
                  <a:ahLst/>
                  <a:cxnLst>
                    <a:cxn ang="0">
                      <a:pos x="T0" y="T1"/>
                    </a:cxn>
                    <a:cxn ang="0">
                      <a:pos x="T2" y="T3"/>
                    </a:cxn>
                    <a:cxn ang="0">
                      <a:pos x="T4" y="T5"/>
                    </a:cxn>
                    <a:cxn ang="0">
                      <a:pos x="T6" y="T7"/>
                    </a:cxn>
                    <a:cxn ang="0">
                      <a:pos x="T8" y="T9"/>
                    </a:cxn>
                  </a:cxnLst>
                  <a:rect l="0" t="0" r="r" b="b"/>
                  <a:pathLst>
                    <a:path w="90" h="67">
                      <a:moveTo>
                        <a:pt x="80" y="0"/>
                      </a:moveTo>
                      <a:lnTo>
                        <a:pt x="89" y="2"/>
                      </a:lnTo>
                      <a:lnTo>
                        <a:pt x="9" y="66"/>
                      </a:lnTo>
                      <a:lnTo>
                        <a:pt x="0" y="66"/>
                      </a:lnTo>
                      <a:lnTo>
                        <a:pt x="8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2" name="Freeform 47"/>
              <p:cNvSpPr>
                <a:spLocks/>
              </p:cNvSpPr>
              <p:nvPr/>
            </p:nvSpPr>
            <p:spPr bwMode="auto">
              <a:xfrm>
                <a:off x="5261" y="2866"/>
                <a:ext cx="84" cy="154"/>
              </a:xfrm>
              <a:custGeom>
                <a:avLst/>
                <a:gdLst>
                  <a:gd name="T0" fmla="*/ 0 w 84"/>
                  <a:gd name="T1" fmla="*/ 0 h 154"/>
                  <a:gd name="T2" fmla="*/ 39 w 84"/>
                  <a:gd name="T3" fmla="*/ 0 h 154"/>
                  <a:gd name="T4" fmla="*/ 62 w 84"/>
                  <a:gd name="T5" fmla="*/ 1 h 154"/>
                  <a:gd name="T6" fmla="*/ 74 w 84"/>
                  <a:gd name="T7" fmla="*/ 11 h 154"/>
                  <a:gd name="T8" fmla="*/ 80 w 84"/>
                  <a:gd name="T9" fmla="*/ 24 h 154"/>
                  <a:gd name="T10" fmla="*/ 83 w 84"/>
                  <a:gd name="T11" fmla="*/ 43 h 154"/>
                  <a:gd name="T12" fmla="*/ 83 w 84"/>
                  <a:gd name="T13" fmla="*/ 49 h 154"/>
                  <a:gd name="T14" fmla="*/ 78 w 84"/>
                  <a:gd name="T15" fmla="*/ 61 h 154"/>
                  <a:gd name="T16" fmla="*/ 66 w 84"/>
                  <a:gd name="T17" fmla="*/ 65 h 154"/>
                  <a:gd name="T18" fmla="*/ 57 w 84"/>
                  <a:gd name="T19" fmla="*/ 70 h 154"/>
                  <a:gd name="T20" fmla="*/ 48 w 84"/>
                  <a:gd name="T21" fmla="*/ 75 h 154"/>
                  <a:gd name="T22" fmla="*/ 38 w 84"/>
                  <a:gd name="T23" fmla="*/ 83 h 154"/>
                  <a:gd name="T24" fmla="*/ 29 w 84"/>
                  <a:gd name="T25" fmla="*/ 90 h 154"/>
                  <a:gd name="T26" fmla="*/ 25 w 84"/>
                  <a:gd name="T27" fmla="*/ 99 h 154"/>
                  <a:gd name="T28" fmla="*/ 22 w 84"/>
                  <a:gd name="T29" fmla="*/ 108 h 154"/>
                  <a:gd name="T30" fmla="*/ 22 w 84"/>
                  <a:gd name="T31" fmla="*/ 118 h 154"/>
                  <a:gd name="T32" fmla="*/ 22 w 84"/>
                  <a:gd name="T33" fmla="*/ 128 h 154"/>
                  <a:gd name="T34" fmla="*/ 31 w 84"/>
                  <a:gd name="T35" fmla="*/ 134 h 154"/>
                  <a:gd name="T36" fmla="*/ 41 w 84"/>
                  <a:gd name="T37" fmla="*/ 139 h 154"/>
                  <a:gd name="T38" fmla="*/ 50 w 84"/>
                  <a:gd name="T39" fmla="*/ 144 h 154"/>
                  <a:gd name="T40" fmla="*/ 52 w 84"/>
                  <a:gd name="T41" fmla="*/ 15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54">
                    <a:moveTo>
                      <a:pt x="0" y="0"/>
                    </a:moveTo>
                    <a:lnTo>
                      <a:pt x="39" y="0"/>
                    </a:lnTo>
                    <a:lnTo>
                      <a:pt x="62" y="1"/>
                    </a:lnTo>
                    <a:lnTo>
                      <a:pt x="74" y="11"/>
                    </a:lnTo>
                    <a:lnTo>
                      <a:pt x="80" y="24"/>
                    </a:lnTo>
                    <a:lnTo>
                      <a:pt x="83" y="43"/>
                    </a:lnTo>
                    <a:lnTo>
                      <a:pt x="83" y="49"/>
                    </a:lnTo>
                    <a:lnTo>
                      <a:pt x="78" y="61"/>
                    </a:lnTo>
                    <a:lnTo>
                      <a:pt x="66" y="65"/>
                    </a:lnTo>
                    <a:lnTo>
                      <a:pt x="57" y="70"/>
                    </a:lnTo>
                    <a:lnTo>
                      <a:pt x="48" y="75"/>
                    </a:lnTo>
                    <a:lnTo>
                      <a:pt x="38" y="83"/>
                    </a:lnTo>
                    <a:lnTo>
                      <a:pt x="29" y="90"/>
                    </a:lnTo>
                    <a:lnTo>
                      <a:pt x="25" y="99"/>
                    </a:lnTo>
                    <a:lnTo>
                      <a:pt x="22" y="108"/>
                    </a:lnTo>
                    <a:lnTo>
                      <a:pt x="22" y="118"/>
                    </a:lnTo>
                    <a:lnTo>
                      <a:pt x="22" y="128"/>
                    </a:lnTo>
                    <a:lnTo>
                      <a:pt x="31" y="134"/>
                    </a:lnTo>
                    <a:lnTo>
                      <a:pt x="41" y="139"/>
                    </a:lnTo>
                    <a:lnTo>
                      <a:pt x="50" y="144"/>
                    </a:lnTo>
                    <a:lnTo>
                      <a:pt x="52" y="153"/>
                    </a:lnTo>
                  </a:path>
                </a:pathLst>
              </a:custGeom>
              <a:noFill/>
              <a:ln w="25400" cap="rnd" cmpd="sng">
                <a:solidFill>
                  <a:srgbClr val="91919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3" name="Group 48"/>
              <p:cNvGrpSpPr>
                <a:grpSpLocks/>
              </p:cNvGrpSpPr>
              <p:nvPr/>
            </p:nvGrpSpPr>
            <p:grpSpPr bwMode="auto">
              <a:xfrm>
                <a:off x="4561" y="2778"/>
                <a:ext cx="701" cy="207"/>
                <a:chOff x="4561" y="2778"/>
                <a:chExt cx="701" cy="207"/>
              </a:xfrm>
            </p:grpSpPr>
            <p:sp>
              <p:nvSpPr>
                <p:cNvPr id="489" name="Freeform 49"/>
                <p:cNvSpPr>
                  <a:spLocks/>
                </p:cNvSpPr>
                <p:nvPr/>
              </p:nvSpPr>
              <p:spPr bwMode="auto">
                <a:xfrm>
                  <a:off x="4564" y="2778"/>
                  <a:ext cx="698" cy="67"/>
                </a:xfrm>
                <a:custGeom>
                  <a:avLst/>
                  <a:gdLst>
                    <a:gd name="T0" fmla="*/ 0 w 698"/>
                    <a:gd name="T1" fmla="*/ 66 h 67"/>
                    <a:gd name="T2" fmla="*/ 54 w 698"/>
                    <a:gd name="T3" fmla="*/ 0 h 67"/>
                    <a:gd name="T4" fmla="*/ 652 w 698"/>
                    <a:gd name="T5" fmla="*/ 0 h 67"/>
                    <a:gd name="T6" fmla="*/ 697 w 698"/>
                    <a:gd name="T7" fmla="*/ 66 h 67"/>
                    <a:gd name="T8" fmla="*/ 0 w 698"/>
                    <a:gd name="T9" fmla="*/ 66 h 67"/>
                  </a:gdLst>
                  <a:ahLst/>
                  <a:cxnLst>
                    <a:cxn ang="0">
                      <a:pos x="T0" y="T1"/>
                    </a:cxn>
                    <a:cxn ang="0">
                      <a:pos x="T2" y="T3"/>
                    </a:cxn>
                    <a:cxn ang="0">
                      <a:pos x="T4" y="T5"/>
                    </a:cxn>
                    <a:cxn ang="0">
                      <a:pos x="T6" y="T7"/>
                    </a:cxn>
                    <a:cxn ang="0">
                      <a:pos x="T8" y="T9"/>
                    </a:cxn>
                  </a:cxnLst>
                  <a:rect l="0" t="0" r="r" b="b"/>
                  <a:pathLst>
                    <a:path w="698" h="67">
                      <a:moveTo>
                        <a:pt x="0" y="66"/>
                      </a:moveTo>
                      <a:lnTo>
                        <a:pt x="54" y="0"/>
                      </a:lnTo>
                      <a:lnTo>
                        <a:pt x="652" y="0"/>
                      </a:lnTo>
                      <a:lnTo>
                        <a:pt x="697" y="66"/>
                      </a:lnTo>
                      <a:lnTo>
                        <a:pt x="0" y="66"/>
                      </a:lnTo>
                    </a:path>
                  </a:pathLst>
                </a:custGeom>
                <a:solidFill>
                  <a:srgbClr val="C0C0C0"/>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0" name="Group 50"/>
                <p:cNvGrpSpPr>
                  <a:grpSpLocks/>
                </p:cNvGrpSpPr>
                <p:nvPr/>
              </p:nvGrpSpPr>
              <p:grpSpPr bwMode="auto">
                <a:xfrm>
                  <a:off x="4561" y="2844"/>
                  <a:ext cx="698" cy="141"/>
                  <a:chOff x="4561" y="2844"/>
                  <a:chExt cx="698" cy="141"/>
                </a:xfrm>
              </p:grpSpPr>
              <p:sp>
                <p:nvSpPr>
                  <p:cNvPr id="491" name="Rectangle 51"/>
                  <p:cNvSpPr>
                    <a:spLocks noChangeArrowheads="1"/>
                  </p:cNvSpPr>
                  <p:nvPr/>
                </p:nvSpPr>
                <p:spPr bwMode="auto">
                  <a:xfrm>
                    <a:off x="4561" y="2844"/>
                    <a:ext cx="698" cy="141"/>
                  </a:xfrm>
                  <a:prstGeom prst="rect">
                    <a:avLst/>
                  </a:prstGeom>
                  <a:solidFill>
                    <a:srgbClr val="DADAD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 name="Rectangle 52"/>
                  <p:cNvSpPr>
                    <a:spLocks noChangeArrowheads="1"/>
                  </p:cNvSpPr>
                  <p:nvPr/>
                </p:nvSpPr>
                <p:spPr bwMode="auto">
                  <a:xfrm>
                    <a:off x="4581" y="2859"/>
                    <a:ext cx="140" cy="86"/>
                  </a:xfrm>
                  <a:prstGeom prst="rect">
                    <a:avLst/>
                  </a:prstGeom>
                  <a:solidFill>
                    <a:srgbClr val="C0C0C0"/>
                  </a:solidFill>
                  <a:ln w="12700">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3" name="Rectangle 53"/>
                  <p:cNvSpPr>
                    <a:spLocks noChangeArrowheads="1"/>
                  </p:cNvSpPr>
                  <p:nvPr/>
                </p:nvSpPr>
                <p:spPr bwMode="auto">
                  <a:xfrm>
                    <a:off x="4741" y="2859"/>
                    <a:ext cx="183" cy="86"/>
                  </a:xfrm>
                  <a:prstGeom prst="rect">
                    <a:avLst/>
                  </a:prstGeom>
                  <a:solidFill>
                    <a:srgbClr val="9F9F9F"/>
                  </a:solidFill>
                  <a:ln w="12700">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 name="Rectangle 54"/>
                  <p:cNvSpPr>
                    <a:spLocks noChangeArrowheads="1"/>
                  </p:cNvSpPr>
                  <p:nvPr/>
                </p:nvSpPr>
                <p:spPr bwMode="auto">
                  <a:xfrm>
                    <a:off x="4947" y="2859"/>
                    <a:ext cx="182" cy="86"/>
                  </a:xfrm>
                  <a:prstGeom prst="rect">
                    <a:avLst/>
                  </a:prstGeom>
                  <a:solidFill>
                    <a:srgbClr val="C0C0C0"/>
                  </a:solidFill>
                  <a:ln w="12700">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 name="Line 55"/>
                  <p:cNvSpPr>
                    <a:spLocks noChangeShapeType="1"/>
                  </p:cNvSpPr>
                  <p:nvPr/>
                </p:nvSpPr>
                <p:spPr bwMode="auto">
                  <a:xfrm>
                    <a:off x="4583" y="2917"/>
                    <a:ext cx="285" cy="0"/>
                  </a:xfrm>
                  <a:prstGeom prst="line">
                    <a:avLst/>
                  </a:prstGeom>
                  <a:noFill/>
                  <a:ln w="127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 name="Line 56"/>
                  <p:cNvSpPr>
                    <a:spLocks noChangeShapeType="1"/>
                  </p:cNvSpPr>
                  <p:nvPr/>
                </p:nvSpPr>
                <p:spPr bwMode="auto">
                  <a:xfrm>
                    <a:off x="4917" y="2917"/>
                    <a:ext cx="341" cy="0"/>
                  </a:xfrm>
                  <a:prstGeom prst="line">
                    <a:avLst/>
                  </a:prstGeom>
                  <a:noFill/>
                  <a:ln w="127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7" name="Line 57"/>
                  <p:cNvSpPr>
                    <a:spLocks noChangeShapeType="1"/>
                  </p:cNvSpPr>
                  <p:nvPr/>
                </p:nvSpPr>
                <p:spPr bwMode="auto">
                  <a:xfrm>
                    <a:off x="4875" y="2899"/>
                    <a:ext cx="38" cy="0"/>
                  </a:xfrm>
                  <a:prstGeom prst="line">
                    <a:avLst/>
                  </a:prstGeom>
                  <a:noFill/>
                  <a:ln w="127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8" name="Line 58"/>
                  <p:cNvSpPr>
                    <a:spLocks noChangeShapeType="1"/>
                  </p:cNvSpPr>
                  <p:nvPr/>
                </p:nvSpPr>
                <p:spPr bwMode="auto">
                  <a:xfrm>
                    <a:off x="4872" y="2902"/>
                    <a:ext cx="0" cy="13"/>
                  </a:xfrm>
                  <a:prstGeom prst="line">
                    <a:avLst/>
                  </a:prstGeom>
                  <a:noFill/>
                  <a:ln w="127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9" name="Line 59"/>
                  <p:cNvSpPr>
                    <a:spLocks noChangeShapeType="1"/>
                  </p:cNvSpPr>
                  <p:nvPr/>
                </p:nvSpPr>
                <p:spPr bwMode="auto">
                  <a:xfrm>
                    <a:off x="4916" y="2903"/>
                    <a:ext cx="0" cy="10"/>
                  </a:xfrm>
                  <a:prstGeom prst="line">
                    <a:avLst/>
                  </a:prstGeom>
                  <a:noFill/>
                  <a:ln w="127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0" name="Rectangle 60"/>
                  <p:cNvSpPr>
                    <a:spLocks noChangeArrowheads="1"/>
                  </p:cNvSpPr>
                  <p:nvPr/>
                </p:nvSpPr>
                <p:spPr bwMode="auto">
                  <a:xfrm>
                    <a:off x="4883" y="2907"/>
                    <a:ext cx="23" cy="28"/>
                  </a:xfrm>
                  <a:prstGeom prst="rect">
                    <a:avLst/>
                  </a:prstGeom>
                  <a:solidFill>
                    <a:srgbClr val="333333"/>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 name="Rectangle 61"/>
                  <p:cNvSpPr>
                    <a:spLocks noChangeArrowheads="1"/>
                  </p:cNvSpPr>
                  <p:nvPr/>
                </p:nvSpPr>
                <p:spPr bwMode="auto">
                  <a:xfrm>
                    <a:off x="5217" y="2861"/>
                    <a:ext cx="24" cy="40"/>
                  </a:xfrm>
                  <a:prstGeom prst="rect">
                    <a:avLst/>
                  </a:prstGeom>
                  <a:solidFill>
                    <a:srgbClr val="333333"/>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 name="Rectangle 62"/>
                  <p:cNvSpPr>
                    <a:spLocks noChangeArrowheads="1"/>
                  </p:cNvSpPr>
                  <p:nvPr/>
                </p:nvSpPr>
                <p:spPr bwMode="auto">
                  <a:xfrm>
                    <a:off x="4750" y="2885"/>
                    <a:ext cx="156" cy="9"/>
                  </a:xfrm>
                  <a:prstGeom prst="rect">
                    <a:avLst/>
                  </a:prstGeom>
                  <a:solidFill>
                    <a:srgbClr val="333333"/>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 name="Rectangle 63"/>
                  <p:cNvSpPr>
                    <a:spLocks noChangeArrowheads="1"/>
                  </p:cNvSpPr>
                  <p:nvPr/>
                </p:nvSpPr>
                <p:spPr bwMode="auto">
                  <a:xfrm>
                    <a:off x="4785" y="2870"/>
                    <a:ext cx="64" cy="14"/>
                  </a:xfrm>
                  <a:prstGeom prst="rect">
                    <a:avLst/>
                  </a:prstGeom>
                  <a:solidFill>
                    <a:srgbClr val="C0C0C0"/>
                  </a:solidFill>
                  <a:ln w="12700">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 name="Rectangle 64"/>
                  <p:cNvSpPr>
                    <a:spLocks noChangeArrowheads="1"/>
                  </p:cNvSpPr>
                  <p:nvPr/>
                </p:nvSpPr>
                <p:spPr bwMode="auto">
                  <a:xfrm>
                    <a:off x="4781" y="2890"/>
                    <a:ext cx="72" cy="22"/>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 name="Rectangle 65"/>
                  <p:cNvSpPr>
                    <a:spLocks noChangeArrowheads="1"/>
                  </p:cNvSpPr>
                  <p:nvPr/>
                </p:nvSpPr>
                <p:spPr bwMode="auto">
                  <a:xfrm>
                    <a:off x="4588" y="2917"/>
                    <a:ext cx="10"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 name="Rectangle 66"/>
                  <p:cNvSpPr>
                    <a:spLocks noChangeArrowheads="1"/>
                  </p:cNvSpPr>
                  <p:nvPr/>
                </p:nvSpPr>
                <p:spPr bwMode="auto">
                  <a:xfrm>
                    <a:off x="4605" y="2917"/>
                    <a:ext cx="9"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 name="Rectangle 67"/>
                  <p:cNvSpPr>
                    <a:spLocks noChangeArrowheads="1"/>
                  </p:cNvSpPr>
                  <p:nvPr/>
                </p:nvSpPr>
                <p:spPr bwMode="auto">
                  <a:xfrm>
                    <a:off x="4621" y="2917"/>
                    <a:ext cx="10"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 name="Rectangle 68"/>
                  <p:cNvSpPr>
                    <a:spLocks noChangeArrowheads="1"/>
                  </p:cNvSpPr>
                  <p:nvPr/>
                </p:nvSpPr>
                <p:spPr bwMode="auto">
                  <a:xfrm>
                    <a:off x="4637" y="2917"/>
                    <a:ext cx="11"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 name="Rectangle 69"/>
                  <p:cNvSpPr>
                    <a:spLocks noChangeArrowheads="1"/>
                  </p:cNvSpPr>
                  <p:nvPr/>
                </p:nvSpPr>
                <p:spPr bwMode="auto">
                  <a:xfrm>
                    <a:off x="4655" y="2917"/>
                    <a:ext cx="9"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 name="Rectangle 70"/>
                  <p:cNvSpPr>
                    <a:spLocks noChangeArrowheads="1"/>
                  </p:cNvSpPr>
                  <p:nvPr/>
                </p:nvSpPr>
                <p:spPr bwMode="auto">
                  <a:xfrm>
                    <a:off x="4671" y="2917"/>
                    <a:ext cx="10"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 name="Rectangle 71"/>
                  <p:cNvSpPr>
                    <a:spLocks noChangeArrowheads="1"/>
                  </p:cNvSpPr>
                  <p:nvPr/>
                </p:nvSpPr>
                <p:spPr bwMode="auto">
                  <a:xfrm>
                    <a:off x="4686" y="2917"/>
                    <a:ext cx="11"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 name="Rectangle 72"/>
                  <p:cNvSpPr>
                    <a:spLocks noChangeArrowheads="1"/>
                  </p:cNvSpPr>
                  <p:nvPr/>
                </p:nvSpPr>
                <p:spPr bwMode="auto">
                  <a:xfrm>
                    <a:off x="4704" y="2917"/>
                    <a:ext cx="9"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3" name="Group 73"/>
                  <p:cNvGrpSpPr>
                    <a:grpSpLocks/>
                  </p:cNvGrpSpPr>
                  <p:nvPr/>
                </p:nvGrpSpPr>
                <p:grpSpPr bwMode="auto">
                  <a:xfrm>
                    <a:off x="4577" y="2956"/>
                    <a:ext cx="125" cy="29"/>
                    <a:chOff x="4577" y="2956"/>
                    <a:chExt cx="125" cy="29"/>
                  </a:xfrm>
                </p:grpSpPr>
                <p:sp>
                  <p:nvSpPr>
                    <p:cNvPr id="550" name="Rectangle 74"/>
                    <p:cNvSpPr>
                      <a:spLocks noChangeArrowheads="1"/>
                    </p:cNvSpPr>
                    <p:nvPr/>
                  </p:nvSpPr>
                  <p:spPr bwMode="auto">
                    <a:xfrm>
                      <a:off x="4577"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1" name="Rectangle 75"/>
                    <p:cNvSpPr>
                      <a:spLocks noChangeArrowheads="1"/>
                    </p:cNvSpPr>
                    <p:nvPr/>
                  </p:nvSpPr>
                  <p:spPr bwMode="auto">
                    <a:xfrm>
                      <a:off x="4593"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 name="Rectangle 76"/>
                    <p:cNvSpPr>
                      <a:spLocks noChangeArrowheads="1"/>
                    </p:cNvSpPr>
                    <p:nvPr/>
                  </p:nvSpPr>
                  <p:spPr bwMode="auto">
                    <a:xfrm>
                      <a:off x="4610"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 name="Rectangle 77"/>
                    <p:cNvSpPr>
                      <a:spLocks noChangeArrowheads="1"/>
                    </p:cNvSpPr>
                    <p:nvPr/>
                  </p:nvSpPr>
                  <p:spPr bwMode="auto">
                    <a:xfrm>
                      <a:off x="4627" y="2956"/>
                      <a:ext cx="8"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 name="Rectangle 78"/>
                    <p:cNvSpPr>
                      <a:spLocks noChangeArrowheads="1"/>
                    </p:cNvSpPr>
                    <p:nvPr/>
                  </p:nvSpPr>
                  <p:spPr bwMode="auto">
                    <a:xfrm>
                      <a:off x="4642"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 name="Rectangle 79"/>
                    <p:cNvSpPr>
                      <a:spLocks noChangeArrowheads="1"/>
                    </p:cNvSpPr>
                    <p:nvPr/>
                  </p:nvSpPr>
                  <p:spPr bwMode="auto">
                    <a:xfrm>
                      <a:off x="4660"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 name="Rectangle 80"/>
                    <p:cNvSpPr>
                      <a:spLocks noChangeArrowheads="1"/>
                    </p:cNvSpPr>
                    <p:nvPr/>
                  </p:nvSpPr>
                  <p:spPr bwMode="auto">
                    <a:xfrm>
                      <a:off x="4676"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 name="Rectangle 81"/>
                    <p:cNvSpPr>
                      <a:spLocks noChangeArrowheads="1"/>
                    </p:cNvSpPr>
                    <p:nvPr/>
                  </p:nvSpPr>
                  <p:spPr bwMode="auto">
                    <a:xfrm>
                      <a:off x="4693"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4" name="Group 82"/>
                  <p:cNvGrpSpPr>
                    <a:grpSpLocks/>
                  </p:cNvGrpSpPr>
                  <p:nvPr/>
                </p:nvGrpSpPr>
                <p:grpSpPr bwMode="auto">
                  <a:xfrm>
                    <a:off x="4709" y="2956"/>
                    <a:ext cx="126" cy="29"/>
                    <a:chOff x="4709" y="2956"/>
                    <a:chExt cx="126" cy="29"/>
                  </a:xfrm>
                </p:grpSpPr>
                <p:sp>
                  <p:nvSpPr>
                    <p:cNvPr id="542" name="Rectangle 83"/>
                    <p:cNvSpPr>
                      <a:spLocks noChangeArrowheads="1"/>
                    </p:cNvSpPr>
                    <p:nvPr/>
                  </p:nvSpPr>
                  <p:spPr bwMode="auto">
                    <a:xfrm>
                      <a:off x="4709"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 name="Rectangle 84"/>
                    <p:cNvSpPr>
                      <a:spLocks noChangeArrowheads="1"/>
                    </p:cNvSpPr>
                    <p:nvPr/>
                  </p:nvSpPr>
                  <p:spPr bwMode="auto">
                    <a:xfrm>
                      <a:off x="4725"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 name="Rectangle 85"/>
                    <p:cNvSpPr>
                      <a:spLocks noChangeArrowheads="1"/>
                    </p:cNvSpPr>
                    <p:nvPr/>
                  </p:nvSpPr>
                  <p:spPr bwMode="auto">
                    <a:xfrm>
                      <a:off x="4742"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 name="Rectangle 86"/>
                    <p:cNvSpPr>
                      <a:spLocks noChangeArrowheads="1"/>
                    </p:cNvSpPr>
                    <p:nvPr/>
                  </p:nvSpPr>
                  <p:spPr bwMode="auto">
                    <a:xfrm>
                      <a:off x="4759"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 name="Rectangle 87"/>
                    <p:cNvSpPr>
                      <a:spLocks noChangeArrowheads="1"/>
                    </p:cNvSpPr>
                    <p:nvPr/>
                  </p:nvSpPr>
                  <p:spPr bwMode="auto">
                    <a:xfrm>
                      <a:off x="4776"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 name="Rectangle 88"/>
                    <p:cNvSpPr>
                      <a:spLocks noChangeArrowheads="1"/>
                    </p:cNvSpPr>
                    <p:nvPr/>
                  </p:nvSpPr>
                  <p:spPr bwMode="auto">
                    <a:xfrm>
                      <a:off x="4792"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 name="Rectangle 89"/>
                    <p:cNvSpPr>
                      <a:spLocks noChangeArrowheads="1"/>
                    </p:cNvSpPr>
                    <p:nvPr/>
                  </p:nvSpPr>
                  <p:spPr bwMode="auto">
                    <a:xfrm>
                      <a:off x="4809"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 name="Rectangle 90"/>
                    <p:cNvSpPr>
                      <a:spLocks noChangeArrowheads="1"/>
                    </p:cNvSpPr>
                    <p:nvPr/>
                  </p:nvSpPr>
                  <p:spPr bwMode="auto">
                    <a:xfrm>
                      <a:off x="4825"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5" name="Group 91"/>
                  <p:cNvGrpSpPr>
                    <a:grpSpLocks/>
                  </p:cNvGrpSpPr>
                  <p:nvPr/>
                </p:nvGrpSpPr>
                <p:grpSpPr bwMode="auto">
                  <a:xfrm>
                    <a:off x="4843" y="2956"/>
                    <a:ext cx="126" cy="29"/>
                    <a:chOff x="4843" y="2956"/>
                    <a:chExt cx="126" cy="29"/>
                  </a:xfrm>
                </p:grpSpPr>
                <p:sp>
                  <p:nvSpPr>
                    <p:cNvPr id="534" name="Rectangle 92"/>
                    <p:cNvSpPr>
                      <a:spLocks noChangeArrowheads="1"/>
                    </p:cNvSpPr>
                    <p:nvPr/>
                  </p:nvSpPr>
                  <p:spPr bwMode="auto">
                    <a:xfrm>
                      <a:off x="4843"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 name="Rectangle 93"/>
                    <p:cNvSpPr>
                      <a:spLocks noChangeArrowheads="1"/>
                    </p:cNvSpPr>
                    <p:nvPr/>
                  </p:nvSpPr>
                  <p:spPr bwMode="auto">
                    <a:xfrm>
                      <a:off x="4860"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 name="Rectangle 94"/>
                    <p:cNvSpPr>
                      <a:spLocks noChangeArrowheads="1"/>
                    </p:cNvSpPr>
                    <p:nvPr/>
                  </p:nvSpPr>
                  <p:spPr bwMode="auto">
                    <a:xfrm>
                      <a:off x="4876"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 name="Rectangle 95"/>
                    <p:cNvSpPr>
                      <a:spLocks noChangeArrowheads="1"/>
                    </p:cNvSpPr>
                    <p:nvPr/>
                  </p:nvSpPr>
                  <p:spPr bwMode="auto">
                    <a:xfrm>
                      <a:off x="4892"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 name="Rectangle 96"/>
                    <p:cNvSpPr>
                      <a:spLocks noChangeArrowheads="1"/>
                    </p:cNvSpPr>
                    <p:nvPr/>
                  </p:nvSpPr>
                  <p:spPr bwMode="auto">
                    <a:xfrm>
                      <a:off x="4910"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 name="Rectangle 97"/>
                    <p:cNvSpPr>
                      <a:spLocks noChangeArrowheads="1"/>
                    </p:cNvSpPr>
                    <p:nvPr/>
                  </p:nvSpPr>
                  <p:spPr bwMode="auto">
                    <a:xfrm>
                      <a:off x="4926"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 name="Rectangle 98"/>
                    <p:cNvSpPr>
                      <a:spLocks noChangeArrowheads="1"/>
                    </p:cNvSpPr>
                    <p:nvPr/>
                  </p:nvSpPr>
                  <p:spPr bwMode="auto">
                    <a:xfrm>
                      <a:off x="4943"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1" name="Rectangle 99"/>
                    <p:cNvSpPr>
                      <a:spLocks noChangeArrowheads="1"/>
                    </p:cNvSpPr>
                    <p:nvPr/>
                  </p:nvSpPr>
                  <p:spPr bwMode="auto">
                    <a:xfrm>
                      <a:off x="4960"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6" name="Group 100"/>
                  <p:cNvGrpSpPr>
                    <a:grpSpLocks/>
                  </p:cNvGrpSpPr>
                  <p:nvPr/>
                </p:nvGrpSpPr>
                <p:grpSpPr bwMode="auto">
                  <a:xfrm>
                    <a:off x="4977" y="2956"/>
                    <a:ext cx="126" cy="29"/>
                    <a:chOff x="4977" y="2956"/>
                    <a:chExt cx="126" cy="29"/>
                  </a:xfrm>
                </p:grpSpPr>
                <p:sp>
                  <p:nvSpPr>
                    <p:cNvPr id="526" name="Rectangle 101"/>
                    <p:cNvSpPr>
                      <a:spLocks noChangeArrowheads="1"/>
                    </p:cNvSpPr>
                    <p:nvPr/>
                  </p:nvSpPr>
                  <p:spPr bwMode="auto">
                    <a:xfrm>
                      <a:off x="4977"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 name="Rectangle 102"/>
                    <p:cNvSpPr>
                      <a:spLocks noChangeArrowheads="1"/>
                    </p:cNvSpPr>
                    <p:nvPr/>
                  </p:nvSpPr>
                  <p:spPr bwMode="auto">
                    <a:xfrm>
                      <a:off x="4994"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 name="Rectangle 103"/>
                    <p:cNvSpPr>
                      <a:spLocks noChangeArrowheads="1"/>
                    </p:cNvSpPr>
                    <p:nvPr/>
                  </p:nvSpPr>
                  <p:spPr bwMode="auto">
                    <a:xfrm>
                      <a:off x="5011"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 name="Rectangle 104"/>
                    <p:cNvSpPr>
                      <a:spLocks noChangeArrowheads="1"/>
                    </p:cNvSpPr>
                    <p:nvPr/>
                  </p:nvSpPr>
                  <p:spPr bwMode="auto">
                    <a:xfrm>
                      <a:off x="5027"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 name="Rectangle 105"/>
                    <p:cNvSpPr>
                      <a:spLocks noChangeArrowheads="1"/>
                    </p:cNvSpPr>
                    <p:nvPr/>
                  </p:nvSpPr>
                  <p:spPr bwMode="auto">
                    <a:xfrm>
                      <a:off x="5044"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 name="Rectangle 106"/>
                    <p:cNvSpPr>
                      <a:spLocks noChangeArrowheads="1"/>
                    </p:cNvSpPr>
                    <p:nvPr/>
                  </p:nvSpPr>
                  <p:spPr bwMode="auto">
                    <a:xfrm>
                      <a:off x="5060"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 name="Rectangle 107"/>
                    <p:cNvSpPr>
                      <a:spLocks noChangeArrowheads="1"/>
                    </p:cNvSpPr>
                    <p:nvPr/>
                  </p:nvSpPr>
                  <p:spPr bwMode="auto">
                    <a:xfrm>
                      <a:off x="5076"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 name="Rectangle 108"/>
                    <p:cNvSpPr>
                      <a:spLocks noChangeArrowheads="1"/>
                    </p:cNvSpPr>
                    <p:nvPr/>
                  </p:nvSpPr>
                  <p:spPr bwMode="auto">
                    <a:xfrm>
                      <a:off x="5094"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7" name="Group 109"/>
                  <p:cNvGrpSpPr>
                    <a:grpSpLocks/>
                  </p:cNvGrpSpPr>
                  <p:nvPr/>
                </p:nvGrpSpPr>
                <p:grpSpPr bwMode="auto">
                  <a:xfrm>
                    <a:off x="5112" y="2956"/>
                    <a:ext cx="125" cy="29"/>
                    <a:chOff x="5112" y="2956"/>
                    <a:chExt cx="125" cy="29"/>
                  </a:xfrm>
                </p:grpSpPr>
                <p:sp>
                  <p:nvSpPr>
                    <p:cNvPr id="518" name="Rectangle 110"/>
                    <p:cNvSpPr>
                      <a:spLocks noChangeArrowheads="1"/>
                    </p:cNvSpPr>
                    <p:nvPr/>
                  </p:nvSpPr>
                  <p:spPr bwMode="auto">
                    <a:xfrm>
                      <a:off x="5112"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 name="Rectangle 111"/>
                    <p:cNvSpPr>
                      <a:spLocks noChangeArrowheads="1"/>
                    </p:cNvSpPr>
                    <p:nvPr/>
                  </p:nvSpPr>
                  <p:spPr bwMode="auto">
                    <a:xfrm>
                      <a:off x="5128"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 name="Rectangle 112"/>
                    <p:cNvSpPr>
                      <a:spLocks noChangeArrowheads="1"/>
                    </p:cNvSpPr>
                    <p:nvPr/>
                  </p:nvSpPr>
                  <p:spPr bwMode="auto">
                    <a:xfrm>
                      <a:off x="5145"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 name="Rectangle 113"/>
                    <p:cNvSpPr>
                      <a:spLocks noChangeArrowheads="1"/>
                    </p:cNvSpPr>
                    <p:nvPr/>
                  </p:nvSpPr>
                  <p:spPr bwMode="auto">
                    <a:xfrm>
                      <a:off x="5161"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 name="Rectangle 114"/>
                    <p:cNvSpPr>
                      <a:spLocks noChangeArrowheads="1"/>
                    </p:cNvSpPr>
                    <p:nvPr/>
                  </p:nvSpPr>
                  <p:spPr bwMode="auto">
                    <a:xfrm>
                      <a:off x="5178"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 name="Rectangle 115"/>
                    <p:cNvSpPr>
                      <a:spLocks noChangeArrowheads="1"/>
                    </p:cNvSpPr>
                    <p:nvPr/>
                  </p:nvSpPr>
                  <p:spPr bwMode="auto">
                    <a:xfrm>
                      <a:off x="5195" y="2956"/>
                      <a:ext cx="8"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 name="Rectangle 116"/>
                    <p:cNvSpPr>
                      <a:spLocks noChangeArrowheads="1"/>
                    </p:cNvSpPr>
                    <p:nvPr/>
                  </p:nvSpPr>
                  <p:spPr bwMode="auto">
                    <a:xfrm>
                      <a:off x="5210"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 name="Rectangle 117"/>
                    <p:cNvSpPr>
                      <a:spLocks noChangeArrowheads="1"/>
                    </p:cNvSpPr>
                    <p:nvPr/>
                  </p:nvSpPr>
                  <p:spPr bwMode="auto">
                    <a:xfrm>
                      <a:off x="5227"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74" name="Group 118"/>
              <p:cNvGrpSpPr>
                <a:grpSpLocks/>
              </p:cNvGrpSpPr>
              <p:nvPr/>
            </p:nvGrpSpPr>
            <p:grpSpPr bwMode="auto">
              <a:xfrm>
                <a:off x="5254" y="3019"/>
                <a:ext cx="113" cy="95"/>
                <a:chOff x="5254" y="3019"/>
                <a:chExt cx="113" cy="95"/>
              </a:xfrm>
            </p:grpSpPr>
            <p:sp>
              <p:nvSpPr>
                <p:cNvPr id="486" name="Freeform 119"/>
                <p:cNvSpPr>
                  <a:spLocks/>
                </p:cNvSpPr>
                <p:nvPr/>
              </p:nvSpPr>
              <p:spPr bwMode="auto">
                <a:xfrm>
                  <a:off x="5273" y="3022"/>
                  <a:ext cx="94" cy="92"/>
                </a:xfrm>
                <a:custGeom>
                  <a:avLst/>
                  <a:gdLst>
                    <a:gd name="T0" fmla="*/ 93 w 94"/>
                    <a:gd name="T1" fmla="*/ 10 h 92"/>
                    <a:gd name="T2" fmla="*/ 92 w 94"/>
                    <a:gd name="T3" fmla="*/ 30 h 92"/>
                    <a:gd name="T4" fmla="*/ 70 w 94"/>
                    <a:gd name="T5" fmla="*/ 60 h 92"/>
                    <a:gd name="T6" fmla="*/ 58 w 94"/>
                    <a:gd name="T7" fmla="*/ 78 h 92"/>
                    <a:gd name="T8" fmla="*/ 52 w 94"/>
                    <a:gd name="T9" fmla="*/ 87 h 92"/>
                    <a:gd name="T10" fmla="*/ 47 w 94"/>
                    <a:gd name="T11" fmla="*/ 91 h 92"/>
                    <a:gd name="T12" fmla="*/ 38 w 94"/>
                    <a:gd name="T13" fmla="*/ 91 h 92"/>
                    <a:gd name="T14" fmla="*/ 0 w 94"/>
                    <a:gd name="T15" fmla="*/ 86 h 92"/>
                    <a:gd name="T16" fmla="*/ 71 w 94"/>
                    <a:gd name="T17" fmla="*/ 0 h 92"/>
                    <a:gd name="T18" fmla="*/ 93 w 94"/>
                    <a:gd name="T19"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2">
                      <a:moveTo>
                        <a:pt x="93" y="10"/>
                      </a:moveTo>
                      <a:lnTo>
                        <a:pt x="92" y="30"/>
                      </a:lnTo>
                      <a:lnTo>
                        <a:pt x="70" y="60"/>
                      </a:lnTo>
                      <a:lnTo>
                        <a:pt x="58" y="78"/>
                      </a:lnTo>
                      <a:lnTo>
                        <a:pt x="52" y="87"/>
                      </a:lnTo>
                      <a:lnTo>
                        <a:pt x="47" y="91"/>
                      </a:lnTo>
                      <a:lnTo>
                        <a:pt x="38" y="91"/>
                      </a:lnTo>
                      <a:lnTo>
                        <a:pt x="0" y="86"/>
                      </a:lnTo>
                      <a:lnTo>
                        <a:pt x="71" y="0"/>
                      </a:lnTo>
                      <a:lnTo>
                        <a:pt x="93" y="10"/>
                      </a:lnTo>
                    </a:path>
                  </a:pathLst>
                </a:custGeom>
                <a:solidFill>
                  <a:srgbClr val="91919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7" name="Freeform 120"/>
                <p:cNvSpPr>
                  <a:spLocks/>
                </p:cNvSpPr>
                <p:nvPr/>
              </p:nvSpPr>
              <p:spPr bwMode="auto">
                <a:xfrm>
                  <a:off x="5254" y="3020"/>
                  <a:ext cx="98" cy="90"/>
                </a:xfrm>
                <a:custGeom>
                  <a:avLst/>
                  <a:gdLst>
                    <a:gd name="T0" fmla="*/ 41 w 98"/>
                    <a:gd name="T1" fmla="*/ 0 h 90"/>
                    <a:gd name="T2" fmla="*/ 96 w 98"/>
                    <a:gd name="T3" fmla="*/ 3 h 90"/>
                    <a:gd name="T4" fmla="*/ 97 w 98"/>
                    <a:gd name="T5" fmla="*/ 27 h 90"/>
                    <a:gd name="T6" fmla="*/ 75 w 98"/>
                    <a:gd name="T7" fmla="*/ 54 h 90"/>
                    <a:gd name="T8" fmla="*/ 65 w 98"/>
                    <a:gd name="T9" fmla="*/ 75 h 90"/>
                    <a:gd name="T10" fmla="*/ 58 w 98"/>
                    <a:gd name="T11" fmla="*/ 85 h 90"/>
                    <a:gd name="T12" fmla="*/ 46 w 98"/>
                    <a:gd name="T13" fmla="*/ 89 h 90"/>
                    <a:gd name="T14" fmla="*/ 17 w 98"/>
                    <a:gd name="T15" fmla="*/ 89 h 90"/>
                    <a:gd name="T16" fmla="*/ 0 w 98"/>
                    <a:gd name="T17" fmla="*/ 79 h 90"/>
                    <a:gd name="T18" fmla="*/ 0 w 98"/>
                    <a:gd name="T19" fmla="*/ 67 h 90"/>
                    <a:gd name="T20" fmla="*/ 6 w 98"/>
                    <a:gd name="T21" fmla="*/ 49 h 90"/>
                    <a:gd name="T22" fmla="*/ 20 w 98"/>
                    <a:gd name="T23" fmla="*/ 19 h 90"/>
                    <a:gd name="T24" fmla="*/ 41 w 98"/>
                    <a:gd name="T2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90">
                      <a:moveTo>
                        <a:pt x="41" y="0"/>
                      </a:moveTo>
                      <a:lnTo>
                        <a:pt x="96" y="3"/>
                      </a:lnTo>
                      <a:lnTo>
                        <a:pt x="97" y="27"/>
                      </a:lnTo>
                      <a:lnTo>
                        <a:pt x="75" y="54"/>
                      </a:lnTo>
                      <a:lnTo>
                        <a:pt x="65" y="75"/>
                      </a:lnTo>
                      <a:lnTo>
                        <a:pt x="58" y="85"/>
                      </a:lnTo>
                      <a:lnTo>
                        <a:pt x="46" y="89"/>
                      </a:lnTo>
                      <a:lnTo>
                        <a:pt x="17" y="89"/>
                      </a:lnTo>
                      <a:lnTo>
                        <a:pt x="0" y="79"/>
                      </a:lnTo>
                      <a:lnTo>
                        <a:pt x="0" y="67"/>
                      </a:lnTo>
                      <a:lnTo>
                        <a:pt x="6" y="49"/>
                      </a:lnTo>
                      <a:lnTo>
                        <a:pt x="20" y="19"/>
                      </a:lnTo>
                      <a:lnTo>
                        <a:pt x="41" y="0"/>
                      </a:lnTo>
                    </a:path>
                  </a:pathLst>
                </a:custGeom>
                <a:solidFill>
                  <a:srgbClr val="DADAD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8" name="Freeform 121"/>
                <p:cNvSpPr>
                  <a:spLocks/>
                </p:cNvSpPr>
                <p:nvPr/>
              </p:nvSpPr>
              <p:spPr bwMode="auto">
                <a:xfrm>
                  <a:off x="5276" y="3019"/>
                  <a:ext cx="91" cy="31"/>
                </a:xfrm>
                <a:custGeom>
                  <a:avLst/>
                  <a:gdLst>
                    <a:gd name="T0" fmla="*/ 6 w 91"/>
                    <a:gd name="T1" fmla="*/ 10 h 31"/>
                    <a:gd name="T2" fmla="*/ 13 w 91"/>
                    <a:gd name="T3" fmla="*/ 3 h 31"/>
                    <a:gd name="T4" fmla="*/ 25 w 91"/>
                    <a:gd name="T5" fmla="*/ 0 h 31"/>
                    <a:gd name="T6" fmla="*/ 61 w 91"/>
                    <a:gd name="T7" fmla="*/ 3 h 31"/>
                    <a:gd name="T8" fmla="*/ 87 w 91"/>
                    <a:gd name="T9" fmla="*/ 8 h 31"/>
                    <a:gd name="T10" fmla="*/ 90 w 91"/>
                    <a:gd name="T11" fmla="*/ 12 h 31"/>
                    <a:gd name="T12" fmla="*/ 73 w 91"/>
                    <a:gd name="T13" fmla="*/ 30 h 31"/>
                    <a:gd name="T14" fmla="*/ 38 w 91"/>
                    <a:gd name="T15" fmla="*/ 23 h 31"/>
                    <a:gd name="T16" fmla="*/ 58 w 91"/>
                    <a:gd name="T17" fmla="*/ 3 h 31"/>
                    <a:gd name="T18" fmla="*/ 52 w 91"/>
                    <a:gd name="T19" fmla="*/ 5 h 31"/>
                    <a:gd name="T20" fmla="*/ 35 w 91"/>
                    <a:gd name="T21" fmla="*/ 22 h 31"/>
                    <a:gd name="T22" fmla="*/ 0 w 91"/>
                    <a:gd name="T23" fmla="*/ 18 h 31"/>
                    <a:gd name="T24" fmla="*/ 6 w 91"/>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31">
                      <a:moveTo>
                        <a:pt x="6" y="10"/>
                      </a:moveTo>
                      <a:lnTo>
                        <a:pt x="13" y="3"/>
                      </a:lnTo>
                      <a:lnTo>
                        <a:pt x="25" y="0"/>
                      </a:lnTo>
                      <a:lnTo>
                        <a:pt x="61" y="3"/>
                      </a:lnTo>
                      <a:lnTo>
                        <a:pt x="87" y="8"/>
                      </a:lnTo>
                      <a:lnTo>
                        <a:pt x="90" y="12"/>
                      </a:lnTo>
                      <a:lnTo>
                        <a:pt x="73" y="30"/>
                      </a:lnTo>
                      <a:lnTo>
                        <a:pt x="38" y="23"/>
                      </a:lnTo>
                      <a:lnTo>
                        <a:pt x="58" y="3"/>
                      </a:lnTo>
                      <a:lnTo>
                        <a:pt x="52" y="5"/>
                      </a:lnTo>
                      <a:lnTo>
                        <a:pt x="35" y="22"/>
                      </a:lnTo>
                      <a:lnTo>
                        <a:pt x="0" y="18"/>
                      </a:lnTo>
                      <a:lnTo>
                        <a:pt x="6" y="1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5" name="Group 122"/>
              <p:cNvGrpSpPr>
                <a:grpSpLocks/>
              </p:cNvGrpSpPr>
              <p:nvPr/>
            </p:nvGrpSpPr>
            <p:grpSpPr bwMode="auto">
              <a:xfrm>
                <a:off x="4688" y="2748"/>
                <a:ext cx="437" cy="89"/>
                <a:chOff x="4688" y="2748"/>
                <a:chExt cx="437" cy="89"/>
              </a:xfrm>
            </p:grpSpPr>
            <p:sp>
              <p:nvSpPr>
                <p:cNvPr id="483" name="Rectangle 123"/>
                <p:cNvSpPr>
                  <a:spLocks noChangeArrowheads="1"/>
                </p:cNvSpPr>
                <p:nvPr/>
              </p:nvSpPr>
              <p:spPr bwMode="auto">
                <a:xfrm>
                  <a:off x="4688" y="2821"/>
                  <a:ext cx="433" cy="16"/>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 name="Freeform 124"/>
                <p:cNvSpPr>
                  <a:spLocks/>
                </p:cNvSpPr>
                <p:nvPr/>
              </p:nvSpPr>
              <p:spPr bwMode="auto">
                <a:xfrm>
                  <a:off x="4688" y="2784"/>
                  <a:ext cx="437" cy="38"/>
                </a:xfrm>
                <a:custGeom>
                  <a:avLst/>
                  <a:gdLst>
                    <a:gd name="T0" fmla="*/ 0 w 437"/>
                    <a:gd name="T1" fmla="*/ 37 h 38"/>
                    <a:gd name="T2" fmla="*/ 24 w 437"/>
                    <a:gd name="T3" fmla="*/ 0 h 38"/>
                    <a:gd name="T4" fmla="*/ 412 w 437"/>
                    <a:gd name="T5" fmla="*/ 0 h 38"/>
                    <a:gd name="T6" fmla="*/ 436 w 437"/>
                    <a:gd name="T7" fmla="*/ 37 h 38"/>
                    <a:gd name="T8" fmla="*/ 0 w 437"/>
                    <a:gd name="T9" fmla="*/ 37 h 38"/>
                  </a:gdLst>
                  <a:ahLst/>
                  <a:cxnLst>
                    <a:cxn ang="0">
                      <a:pos x="T0" y="T1"/>
                    </a:cxn>
                    <a:cxn ang="0">
                      <a:pos x="T2" y="T3"/>
                    </a:cxn>
                    <a:cxn ang="0">
                      <a:pos x="T4" y="T5"/>
                    </a:cxn>
                    <a:cxn ang="0">
                      <a:pos x="T6" y="T7"/>
                    </a:cxn>
                    <a:cxn ang="0">
                      <a:pos x="T8" y="T9"/>
                    </a:cxn>
                  </a:cxnLst>
                  <a:rect l="0" t="0" r="r" b="b"/>
                  <a:pathLst>
                    <a:path w="437" h="38">
                      <a:moveTo>
                        <a:pt x="0" y="37"/>
                      </a:moveTo>
                      <a:lnTo>
                        <a:pt x="24" y="0"/>
                      </a:lnTo>
                      <a:lnTo>
                        <a:pt x="412" y="0"/>
                      </a:lnTo>
                      <a:lnTo>
                        <a:pt x="436" y="37"/>
                      </a:lnTo>
                      <a:lnTo>
                        <a:pt x="0" y="37"/>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 name="Freeform 125"/>
                <p:cNvSpPr>
                  <a:spLocks/>
                </p:cNvSpPr>
                <p:nvPr/>
              </p:nvSpPr>
              <p:spPr bwMode="auto">
                <a:xfrm>
                  <a:off x="4795" y="2748"/>
                  <a:ext cx="229" cy="62"/>
                </a:xfrm>
                <a:custGeom>
                  <a:avLst/>
                  <a:gdLst>
                    <a:gd name="T0" fmla="*/ 0 w 229"/>
                    <a:gd name="T1" fmla="*/ 35 h 62"/>
                    <a:gd name="T2" fmla="*/ 0 w 229"/>
                    <a:gd name="T3" fmla="*/ 0 h 62"/>
                    <a:gd name="T4" fmla="*/ 228 w 229"/>
                    <a:gd name="T5" fmla="*/ 0 h 62"/>
                    <a:gd name="T6" fmla="*/ 228 w 229"/>
                    <a:gd name="T7" fmla="*/ 35 h 62"/>
                    <a:gd name="T8" fmla="*/ 227 w 229"/>
                    <a:gd name="T9" fmla="*/ 39 h 62"/>
                    <a:gd name="T10" fmla="*/ 225 w 229"/>
                    <a:gd name="T11" fmla="*/ 41 h 62"/>
                    <a:gd name="T12" fmla="*/ 221 w 229"/>
                    <a:gd name="T13" fmla="*/ 44 h 62"/>
                    <a:gd name="T14" fmla="*/ 216 w 229"/>
                    <a:gd name="T15" fmla="*/ 47 h 62"/>
                    <a:gd name="T16" fmla="*/ 209 w 229"/>
                    <a:gd name="T17" fmla="*/ 49 h 62"/>
                    <a:gd name="T18" fmla="*/ 204 w 229"/>
                    <a:gd name="T19" fmla="*/ 52 h 62"/>
                    <a:gd name="T20" fmla="*/ 196 w 229"/>
                    <a:gd name="T21" fmla="*/ 53 h 62"/>
                    <a:gd name="T22" fmla="*/ 187 w 229"/>
                    <a:gd name="T23" fmla="*/ 55 h 62"/>
                    <a:gd name="T24" fmla="*/ 180 w 229"/>
                    <a:gd name="T25" fmla="*/ 56 h 62"/>
                    <a:gd name="T26" fmla="*/ 168 w 229"/>
                    <a:gd name="T27" fmla="*/ 59 h 62"/>
                    <a:gd name="T28" fmla="*/ 158 w 229"/>
                    <a:gd name="T29" fmla="*/ 59 h 62"/>
                    <a:gd name="T30" fmla="*/ 148 w 229"/>
                    <a:gd name="T31" fmla="*/ 60 h 62"/>
                    <a:gd name="T32" fmla="*/ 137 w 229"/>
                    <a:gd name="T33" fmla="*/ 61 h 62"/>
                    <a:gd name="T34" fmla="*/ 124 w 229"/>
                    <a:gd name="T35" fmla="*/ 61 h 62"/>
                    <a:gd name="T36" fmla="*/ 108 w 229"/>
                    <a:gd name="T37" fmla="*/ 61 h 62"/>
                    <a:gd name="T38" fmla="*/ 94 w 229"/>
                    <a:gd name="T39" fmla="*/ 61 h 62"/>
                    <a:gd name="T40" fmla="*/ 80 w 229"/>
                    <a:gd name="T41" fmla="*/ 60 h 62"/>
                    <a:gd name="T42" fmla="*/ 67 w 229"/>
                    <a:gd name="T43" fmla="*/ 59 h 62"/>
                    <a:gd name="T44" fmla="*/ 56 w 229"/>
                    <a:gd name="T45" fmla="*/ 58 h 62"/>
                    <a:gd name="T46" fmla="*/ 48 w 229"/>
                    <a:gd name="T47" fmla="*/ 56 h 62"/>
                    <a:gd name="T48" fmla="*/ 37 w 229"/>
                    <a:gd name="T49" fmla="*/ 54 h 62"/>
                    <a:gd name="T50" fmla="*/ 29 w 229"/>
                    <a:gd name="T51" fmla="*/ 52 h 62"/>
                    <a:gd name="T52" fmla="*/ 21 w 229"/>
                    <a:gd name="T53" fmla="*/ 50 h 62"/>
                    <a:gd name="T54" fmla="*/ 14 w 229"/>
                    <a:gd name="T55" fmla="*/ 47 h 62"/>
                    <a:gd name="T56" fmla="*/ 10 w 229"/>
                    <a:gd name="T57" fmla="*/ 45 h 62"/>
                    <a:gd name="T58" fmla="*/ 6 w 229"/>
                    <a:gd name="T59" fmla="*/ 43 h 62"/>
                    <a:gd name="T60" fmla="*/ 3 w 229"/>
                    <a:gd name="T61" fmla="*/ 40 h 62"/>
                    <a:gd name="T62" fmla="*/ 1 w 229"/>
                    <a:gd name="T63" fmla="*/ 38 h 62"/>
                    <a:gd name="T64" fmla="*/ 0 w 229"/>
                    <a:gd name="T65" fmla="*/ 3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62">
                      <a:moveTo>
                        <a:pt x="0" y="35"/>
                      </a:moveTo>
                      <a:lnTo>
                        <a:pt x="0" y="0"/>
                      </a:lnTo>
                      <a:lnTo>
                        <a:pt x="228" y="0"/>
                      </a:lnTo>
                      <a:lnTo>
                        <a:pt x="228" y="35"/>
                      </a:lnTo>
                      <a:lnTo>
                        <a:pt x="227" y="39"/>
                      </a:lnTo>
                      <a:lnTo>
                        <a:pt x="225" y="41"/>
                      </a:lnTo>
                      <a:lnTo>
                        <a:pt x="221" y="44"/>
                      </a:lnTo>
                      <a:lnTo>
                        <a:pt x="216" y="47"/>
                      </a:lnTo>
                      <a:lnTo>
                        <a:pt x="209" y="49"/>
                      </a:lnTo>
                      <a:lnTo>
                        <a:pt x="204" y="52"/>
                      </a:lnTo>
                      <a:lnTo>
                        <a:pt x="196" y="53"/>
                      </a:lnTo>
                      <a:lnTo>
                        <a:pt x="187" y="55"/>
                      </a:lnTo>
                      <a:lnTo>
                        <a:pt x="180" y="56"/>
                      </a:lnTo>
                      <a:lnTo>
                        <a:pt x="168" y="59"/>
                      </a:lnTo>
                      <a:lnTo>
                        <a:pt x="158" y="59"/>
                      </a:lnTo>
                      <a:lnTo>
                        <a:pt x="148" y="60"/>
                      </a:lnTo>
                      <a:lnTo>
                        <a:pt x="137" y="61"/>
                      </a:lnTo>
                      <a:lnTo>
                        <a:pt x="124" y="61"/>
                      </a:lnTo>
                      <a:lnTo>
                        <a:pt x="108" y="61"/>
                      </a:lnTo>
                      <a:lnTo>
                        <a:pt x="94" y="61"/>
                      </a:lnTo>
                      <a:lnTo>
                        <a:pt x="80" y="60"/>
                      </a:lnTo>
                      <a:lnTo>
                        <a:pt x="67" y="59"/>
                      </a:lnTo>
                      <a:lnTo>
                        <a:pt x="56" y="58"/>
                      </a:lnTo>
                      <a:lnTo>
                        <a:pt x="48" y="56"/>
                      </a:lnTo>
                      <a:lnTo>
                        <a:pt x="37" y="54"/>
                      </a:lnTo>
                      <a:lnTo>
                        <a:pt x="29" y="52"/>
                      </a:lnTo>
                      <a:lnTo>
                        <a:pt x="21" y="50"/>
                      </a:lnTo>
                      <a:lnTo>
                        <a:pt x="14" y="47"/>
                      </a:lnTo>
                      <a:lnTo>
                        <a:pt x="10" y="45"/>
                      </a:lnTo>
                      <a:lnTo>
                        <a:pt x="6" y="43"/>
                      </a:lnTo>
                      <a:lnTo>
                        <a:pt x="3" y="40"/>
                      </a:lnTo>
                      <a:lnTo>
                        <a:pt x="1" y="38"/>
                      </a:lnTo>
                      <a:lnTo>
                        <a:pt x="0" y="35"/>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6" name="Freeform 126"/>
              <p:cNvSpPr>
                <a:spLocks/>
              </p:cNvSpPr>
              <p:nvPr/>
            </p:nvSpPr>
            <p:spPr bwMode="auto">
              <a:xfrm>
                <a:off x="4732" y="2384"/>
                <a:ext cx="342" cy="14"/>
              </a:xfrm>
              <a:custGeom>
                <a:avLst/>
                <a:gdLst>
                  <a:gd name="T0" fmla="*/ 0 w 342"/>
                  <a:gd name="T1" fmla="*/ 11 h 14"/>
                  <a:gd name="T2" fmla="*/ 24 w 342"/>
                  <a:gd name="T3" fmla="*/ 0 h 14"/>
                  <a:gd name="T4" fmla="*/ 323 w 342"/>
                  <a:gd name="T5" fmla="*/ 0 h 14"/>
                  <a:gd name="T6" fmla="*/ 341 w 342"/>
                  <a:gd name="T7" fmla="*/ 13 h 14"/>
                  <a:gd name="T8" fmla="*/ 0 w 342"/>
                  <a:gd name="T9" fmla="*/ 11 h 14"/>
                </a:gdLst>
                <a:ahLst/>
                <a:cxnLst>
                  <a:cxn ang="0">
                    <a:pos x="T0" y="T1"/>
                  </a:cxn>
                  <a:cxn ang="0">
                    <a:pos x="T2" y="T3"/>
                  </a:cxn>
                  <a:cxn ang="0">
                    <a:pos x="T4" y="T5"/>
                  </a:cxn>
                  <a:cxn ang="0">
                    <a:pos x="T6" y="T7"/>
                  </a:cxn>
                  <a:cxn ang="0">
                    <a:pos x="T8" y="T9"/>
                  </a:cxn>
                </a:cxnLst>
                <a:rect l="0" t="0" r="r" b="b"/>
                <a:pathLst>
                  <a:path w="342" h="14">
                    <a:moveTo>
                      <a:pt x="0" y="11"/>
                    </a:moveTo>
                    <a:lnTo>
                      <a:pt x="24" y="0"/>
                    </a:lnTo>
                    <a:lnTo>
                      <a:pt x="323" y="0"/>
                    </a:lnTo>
                    <a:lnTo>
                      <a:pt x="341" y="13"/>
                    </a:lnTo>
                    <a:lnTo>
                      <a:pt x="0" y="1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 name="Freeform 127"/>
              <p:cNvSpPr>
                <a:spLocks/>
              </p:cNvSpPr>
              <p:nvPr/>
            </p:nvSpPr>
            <p:spPr bwMode="auto">
              <a:xfrm>
                <a:off x="4696" y="2394"/>
                <a:ext cx="415" cy="377"/>
              </a:xfrm>
              <a:custGeom>
                <a:avLst/>
                <a:gdLst>
                  <a:gd name="T0" fmla="*/ 27 w 415"/>
                  <a:gd name="T1" fmla="*/ 4 h 377"/>
                  <a:gd name="T2" fmla="*/ 44 w 415"/>
                  <a:gd name="T3" fmla="*/ 0 h 377"/>
                  <a:gd name="T4" fmla="*/ 71 w 415"/>
                  <a:gd name="T5" fmla="*/ 3 h 377"/>
                  <a:gd name="T6" fmla="*/ 346 w 415"/>
                  <a:gd name="T7" fmla="*/ 2 h 377"/>
                  <a:gd name="T8" fmla="*/ 377 w 415"/>
                  <a:gd name="T9" fmla="*/ 4 h 377"/>
                  <a:gd name="T10" fmla="*/ 401 w 415"/>
                  <a:gd name="T11" fmla="*/ 12 h 377"/>
                  <a:gd name="T12" fmla="*/ 410 w 415"/>
                  <a:gd name="T13" fmla="*/ 26 h 377"/>
                  <a:gd name="T14" fmla="*/ 414 w 415"/>
                  <a:gd name="T15" fmla="*/ 39 h 377"/>
                  <a:gd name="T16" fmla="*/ 413 w 415"/>
                  <a:gd name="T17" fmla="*/ 360 h 377"/>
                  <a:gd name="T18" fmla="*/ 406 w 415"/>
                  <a:gd name="T19" fmla="*/ 369 h 377"/>
                  <a:gd name="T20" fmla="*/ 392 w 415"/>
                  <a:gd name="T21" fmla="*/ 373 h 377"/>
                  <a:gd name="T22" fmla="*/ 366 w 415"/>
                  <a:gd name="T23" fmla="*/ 376 h 377"/>
                  <a:gd name="T24" fmla="*/ 46 w 415"/>
                  <a:gd name="T25" fmla="*/ 375 h 377"/>
                  <a:gd name="T26" fmla="*/ 24 w 415"/>
                  <a:gd name="T27" fmla="*/ 371 h 377"/>
                  <a:gd name="T28" fmla="*/ 7 w 415"/>
                  <a:gd name="T29" fmla="*/ 364 h 377"/>
                  <a:gd name="T30" fmla="*/ 0 w 415"/>
                  <a:gd name="T31" fmla="*/ 347 h 377"/>
                  <a:gd name="T32" fmla="*/ 0 w 415"/>
                  <a:gd name="T33" fmla="*/ 31 h 377"/>
                  <a:gd name="T34" fmla="*/ 11 w 415"/>
                  <a:gd name="T35" fmla="*/ 11 h 377"/>
                  <a:gd name="T36" fmla="*/ 29 w 415"/>
                  <a:gd name="T37" fmla="*/ 4 h 377"/>
                  <a:gd name="T38" fmla="*/ 27 w 415"/>
                  <a:gd name="T39" fmla="*/ 4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5" h="377">
                    <a:moveTo>
                      <a:pt x="27" y="4"/>
                    </a:moveTo>
                    <a:lnTo>
                      <a:pt x="44" y="0"/>
                    </a:lnTo>
                    <a:lnTo>
                      <a:pt x="71" y="3"/>
                    </a:lnTo>
                    <a:lnTo>
                      <a:pt x="346" y="2"/>
                    </a:lnTo>
                    <a:lnTo>
                      <a:pt x="377" y="4"/>
                    </a:lnTo>
                    <a:lnTo>
                      <a:pt x="401" y="12"/>
                    </a:lnTo>
                    <a:lnTo>
                      <a:pt x="410" y="26"/>
                    </a:lnTo>
                    <a:lnTo>
                      <a:pt x="414" y="39"/>
                    </a:lnTo>
                    <a:lnTo>
                      <a:pt x="413" y="360"/>
                    </a:lnTo>
                    <a:lnTo>
                      <a:pt x="406" y="369"/>
                    </a:lnTo>
                    <a:lnTo>
                      <a:pt x="392" y="373"/>
                    </a:lnTo>
                    <a:lnTo>
                      <a:pt x="366" y="376"/>
                    </a:lnTo>
                    <a:lnTo>
                      <a:pt x="46" y="375"/>
                    </a:lnTo>
                    <a:lnTo>
                      <a:pt x="24" y="371"/>
                    </a:lnTo>
                    <a:lnTo>
                      <a:pt x="7" y="364"/>
                    </a:lnTo>
                    <a:lnTo>
                      <a:pt x="0" y="347"/>
                    </a:lnTo>
                    <a:lnTo>
                      <a:pt x="0" y="31"/>
                    </a:lnTo>
                    <a:lnTo>
                      <a:pt x="11" y="11"/>
                    </a:lnTo>
                    <a:lnTo>
                      <a:pt x="29" y="4"/>
                    </a:lnTo>
                    <a:lnTo>
                      <a:pt x="27" y="4"/>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 name="Rectangle 128"/>
              <p:cNvSpPr>
                <a:spLocks noChangeArrowheads="1"/>
              </p:cNvSpPr>
              <p:nvPr/>
            </p:nvSpPr>
            <p:spPr bwMode="auto">
              <a:xfrm>
                <a:off x="4738" y="2436"/>
                <a:ext cx="335" cy="295"/>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 name="Freeform 129"/>
              <p:cNvSpPr>
                <a:spLocks/>
              </p:cNvSpPr>
              <p:nvPr/>
            </p:nvSpPr>
            <p:spPr bwMode="auto">
              <a:xfrm>
                <a:off x="4749" y="2445"/>
                <a:ext cx="314" cy="280"/>
              </a:xfrm>
              <a:custGeom>
                <a:avLst/>
                <a:gdLst>
                  <a:gd name="T0" fmla="*/ 2 w 314"/>
                  <a:gd name="T1" fmla="*/ 2 h 280"/>
                  <a:gd name="T2" fmla="*/ 312 w 314"/>
                  <a:gd name="T3" fmla="*/ 1 h 280"/>
                  <a:gd name="T4" fmla="*/ 313 w 314"/>
                  <a:gd name="T5" fmla="*/ 279 h 280"/>
                  <a:gd name="T6" fmla="*/ 1 w 314"/>
                  <a:gd name="T7" fmla="*/ 279 h 280"/>
                  <a:gd name="T8" fmla="*/ 0 w 314"/>
                  <a:gd name="T9" fmla="*/ 0 h 280"/>
                  <a:gd name="T10" fmla="*/ 2 w 314"/>
                  <a:gd name="T11" fmla="*/ 2 h 280"/>
                </a:gdLst>
                <a:ahLst/>
                <a:cxnLst>
                  <a:cxn ang="0">
                    <a:pos x="T0" y="T1"/>
                  </a:cxn>
                  <a:cxn ang="0">
                    <a:pos x="T2" y="T3"/>
                  </a:cxn>
                  <a:cxn ang="0">
                    <a:pos x="T4" y="T5"/>
                  </a:cxn>
                  <a:cxn ang="0">
                    <a:pos x="T6" y="T7"/>
                  </a:cxn>
                  <a:cxn ang="0">
                    <a:pos x="T8" y="T9"/>
                  </a:cxn>
                  <a:cxn ang="0">
                    <a:pos x="T10" y="T11"/>
                  </a:cxn>
                </a:cxnLst>
                <a:rect l="0" t="0" r="r" b="b"/>
                <a:pathLst>
                  <a:path w="314" h="280">
                    <a:moveTo>
                      <a:pt x="2" y="2"/>
                    </a:moveTo>
                    <a:lnTo>
                      <a:pt x="312" y="1"/>
                    </a:lnTo>
                    <a:lnTo>
                      <a:pt x="313" y="279"/>
                    </a:lnTo>
                    <a:lnTo>
                      <a:pt x="1" y="279"/>
                    </a:lnTo>
                    <a:lnTo>
                      <a:pt x="0" y="0"/>
                    </a:lnTo>
                    <a:lnTo>
                      <a:pt x="2" y="2"/>
                    </a:lnTo>
                  </a:path>
                </a:pathLst>
              </a:custGeom>
              <a:solidFill>
                <a:srgbClr val="33333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0" name="Freeform 130"/>
              <p:cNvSpPr>
                <a:spLocks/>
              </p:cNvSpPr>
              <p:nvPr/>
            </p:nvSpPr>
            <p:spPr bwMode="auto">
              <a:xfrm>
                <a:off x="4759" y="2462"/>
                <a:ext cx="297" cy="250"/>
              </a:xfrm>
              <a:custGeom>
                <a:avLst/>
                <a:gdLst>
                  <a:gd name="T0" fmla="*/ 0 w 297"/>
                  <a:gd name="T1" fmla="*/ 0 h 250"/>
                  <a:gd name="T2" fmla="*/ 295 w 297"/>
                  <a:gd name="T3" fmla="*/ 0 h 250"/>
                  <a:gd name="T4" fmla="*/ 296 w 297"/>
                  <a:gd name="T5" fmla="*/ 249 h 250"/>
                  <a:gd name="T6" fmla="*/ 3 w 297"/>
                  <a:gd name="T7" fmla="*/ 249 h 250"/>
                  <a:gd name="T8" fmla="*/ 2 w 297"/>
                  <a:gd name="T9" fmla="*/ 0 h 250"/>
                  <a:gd name="T10" fmla="*/ 0 w 297"/>
                  <a:gd name="T11" fmla="*/ 0 h 250"/>
                </a:gdLst>
                <a:ahLst/>
                <a:cxnLst>
                  <a:cxn ang="0">
                    <a:pos x="T0" y="T1"/>
                  </a:cxn>
                  <a:cxn ang="0">
                    <a:pos x="T2" y="T3"/>
                  </a:cxn>
                  <a:cxn ang="0">
                    <a:pos x="T4" y="T5"/>
                  </a:cxn>
                  <a:cxn ang="0">
                    <a:pos x="T6" y="T7"/>
                  </a:cxn>
                  <a:cxn ang="0">
                    <a:pos x="T8" y="T9"/>
                  </a:cxn>
                  <a:cxn ang="0">
                    <a:pos x="T10" y="T11"/>
                  </a:cxn>
                </a:cxnLst>
                <a:rect l="0" t="0" r="r" b="b"/>
                <a:pathLst>
                  <a:path w="297" h="250">
                    <a:moveTo>
                      <a:pt x="0" y="0"/>
                    </a:moveTo>
                    <a:lnTo>
                      <a:pt x="295" y="0"/>
                    </a:lnTo>
                    <a:lnTo>
                      <a:pt x="296" y="249"/>
                    </a:lnTo>
                    <a:lnTo>
                      <a:pt x="3" y="249"/>
                    </a:lnTo>
                    <a:lnTo>
                      <a:pt x="2" y="0"/>
                    </a:lnTo>
                    <a:lnTo>
                      <a:pt x="0" y="0"/>
                    </a:lnTo>
                  </a:path>
                </a:pathLst>
              </a:custGeom>
              <a:solidFill>
                <a:srgbClr val="57E1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 name="Oval 131"/>
              <p:cNvSpPr>
                <a:spLocks noChangeArrowheads="1"/>
              </p:cNvSpPr>
              <p:nvPr/>
            </p:nvSpPr>
            <p:spPr bwMode="auto">
              <a:xfrm>
                <a:off x="5096" y="2728"/>
                <a:ext cx="8" cy="9"/>
              </a:xfrm>
              <a:prstGeom prst="ellipse">
                <a:avLst/>
              </a:prstGeom>
              <a:solidFill>
                <a:srgbClr val="C0C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82" name="Picture 1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0" y="2540"/>
                <a:ext cx="276"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Group 133"/>
            <p:cNvGrpSpPr>
              <a:grpSpLocks/>
            </p:cNvGrpSpPr>
            <p:nvPr/>
          </p:nvGrpSpPr>
          <p:grpSpPr bwMode="auto">
            <a:xfrm>
              <a:off x="4125" y="2851"/>
              <a:ext cx="446" cy="856"/>
              <a:chOff x="4125" y="2851"/>
              <a:chExt cx="446" cy="856"/>
            </a:xfrm>
          </p:grpSpPr>
          <p:sp>
            <p:nvSpPr>
              <p:cNvPr id="466" name="Freeform 134"/>
              <p:cNvSpPr>
                <a:spLocks/>
              </p:cNvSpPr>
              <p:nvPr/>
            </p:nvSpPr>
            <p:spPr bwMode="auto">
              <a:xfrm>
                <a:off x="4125" y="2851"/>
                <a:ext cx="405" cy="848"/>
              </a:xfrm>
              <a:custGeom>
                <a:avLst/>
                <a:gdLst>
                  <a:gd name="T0" fmla="*/ 397 w 405"/>
                  <a:gd name="T1" fmla="*/ 8 h 848"/>
                  <a:gd name="T2" fmla="*/ 372 w 405"/>
                  <a:gd name="T3" fmla="*/ 8 h 848"/>
                  <a:gd name="T4" fmla="*/ 357 w 405"/>
                  <a:gd name="T5" fmla="*/ 4 h 848"/>
                  <a:gd name="T6" fmla="*/ 336 w 405"/>
                  <a:gd name="T7" fmla="*/ 4 h 848"/>
                  <a:gd name="T8" fmla="*/ 311 w 405"/>
                  <a:gd name="T9" fmla="*/ 0 h 848"/>
                  <a:gd name="T10" fmla="*/ 293 w 405"/>
                  <a:gd name="T11" fmla="*/ 0 h 848"/>
                  <a:gd name="T12" fmla="*/ 271 w 405"/>
                  <a:gd name="T13" fmla="*/ 4 h 848"/>
                  <a:gd name="T14" fmla="*/ 250 w 405"/>
                  <a:gd name="T15" fmla="*/ 4 h 848"/>
                  <a:gd name="T16" fmla="*/ 228 w 405"/>
                  <a:gd name="T17" fmla="*/ 8 h 848"/>
                  <a:gd name="T18" fmla="*/ 207 w 405"/>
                  <a:gd name="T19" fmla="*/ 12 h 848"/>
                  <a:gd name="T20" fmla="*/ 186 w 405"/>
                  <a:gd name="T21" fmla="*/ 16 h 848"/>
                  <a:gd name="T22" fmla="*/ 168 w 405"/>
                  <a:gd name="T23" fmla="*/ 24 h 848"/>
                  <a:gd name="T24" fmla="*/ 157 w 405"/>
                  <a:gd name="T25" fmla="*/ 32 h 848"/>
                  <a:gd name="T26" fmla="*/ 143 w 405"/>
                  <a:gd name="T27" fmla="*/ 40 h 848"/>
                  <a:gd name="T28" fmla="*/ 129 w 405"/>
                  <a:gd name="T29" fmla="*/ 51 h 848"/>
                  <a:gd name="T30" fmla="*/ 111 w 405"/>
                  <a:gd name="T31" fmla="*/ 63 h 848"/>
                  <a:gd name="T32" fmla="*/ 89 w 405"/>
                  <a:gd name="T33" fmla="*/ 84 h 848"/>
                  <a:gd name="T34" fmla="*/ 75 w 405"/>
                  <a:gd name="T35" fmla="*/ 95 h 848"/>
                  <a:gd name="T36" fmla="*/ 61 w 405"/>
                  <a:gd name="T37" fmla="*/ 116 h 848"/>
                  <a:gd name="T38" fmla="*/ 50 w 405"/>
                  <a:gd name="T39" fmla="*/ 127 h 848"/>
                  <a:gd name="T40" fmla="*/ 36 w 405"/>
                  <a:gd name="T41" fmla="*/ 155 h 848"/>
                  <a:gd name="T42" fmla="*/ 25 w 405"/>
                  <a:gd name="T43" fmla="*/ 179 h 848"/>
                  <a:gd name="T44" fmla="*/ 14 w 405"/>
                  <a:gd name="T45" fmla="*/ 203 h 848"/>
                  <a:gd name="T46" fmla="*/ 7 w 405"/>
                  <a:gd name="T47" fmla="*/ 223 h 848"/>
                  <a:gd name="T48" fmla="*/ 0 w 405"/>
                  <a:gd name="T49" fmla="*/ 254 h 848"/>
                  <a:gd name="T50" fmla="*/ 0 w 405"/>
                  <a:gd name="T51" fmla="*/ 295 h 848"/>
                  <a:gd name="T52" fmla="*/ 3 w 405"/>
                  <a:gd name="T53" fmla="*/ 318 h 848"/>
                  <a:gd name="T54" fmla="*/ 18 w 405"/>
                  <a:gd name="T55" fmla="*/ 346 h 848"/>
                  <a:gd name="T56" fmla="*/ 36 w 405"/>
                  <a:gd name="T57" fmla="*/ 382 h 848"/>
                  <a:gd name="T58" fmla="*/ 50 w 405"/>
                  <a:gd name="T59" fmla="*/ 402 h 848"/>
                  <a:gd name="T60" fmla="*/ 72 w 405"/>
                  <a:gd name="T61" fmla="*/ 433 h 848"/>
                  <a:gd name="T62" fmla="*/ 93 w 405"/>
                  <a:gd name="T63" fmla="*/ 450 h 848"/>
                  <a:gd name="T64" fmla="*/ 129 w 405"/>
                  <a:gd name="T65" fmla="*/ 481 h 848"/>
                  <a:gd name="T66" fmla="*/ 147 w 405"/>
                  <a:gd name="T67" fmla="*/ 501 h 848"/>
                  <a:gd name="T68" fmla="*/ 175 w 405"/>
                  <a:gd name="T69" fmla="*/ 517 h 848"/>
                  <a:gd name="T70" fmla="*/ 193 w 405"/>
                  <a:gd name="T71" fmla="*/ 533 h 848"/>
                  <a:gd name="T72" fmla="*/ 211 w 405"/>
                  <a:gd name="T73" fmla="*/ 552 h 848"/>
                  <a:gd name="T74" fmla="*/ 236 w 405"/>
                  <a:gd name="T75" fmla="*/ 569 h 848"/>
                  <a:gd name="T76" fmla="*/ 254 w 405"/>
                  <a:gd name="T77" fmla="*/ 585 h 848"/>
                  <a:gd name="T78" fmla="*/ 268 w 405"/>
                  <a:gd name="T79" fmla="*/ 600 h 848"/>
                  <a:gd name="T80" fmla="*/ 282 w 405"/>
                  <a:gd name="T81" fmla="*/ 617 h 848"/>
                  <a:gd name="T82" fmla="*/ 297 w 405"/>
                  <a:gd name="T83" fmla="*/ 629 h 848"/>
                  <a:gd name="T84" fmla="*/ 311 w 405"/>
                  <a:gd name="T85" fmla="*/ 656 h 848"/>
                  <a:gd name="T86" fmla="*/ 318 w 405"/>
                  <a:gd name="T87" fmla="*/ 676 h 848"/>
                  <a:gd name="T88" fmla="*/ 318 w 405"/>
                  <a:gd name="T89" fmla="*/ 700 h 848"/>
                  <a:gd name="T90" fmla="*/ 314 w 405"/>
                  <a:gd name="T91" fmla="*/ 724 h 848"/>
                  <a:gd name="T92" fmla="*/ 297 w 405"/>
                  <a:gd name="T93" fmla="*/ 748 h 848"/>
                  <a:gd name="T94" fmla="*/ 279 w 405"/>
                  <a:gd name="T95" fmla="*/ 767 h 848"/>
                  <a:gd name="T96" fmla="*/ 261 w 405"/>
                  <a:gd name="T97" fmla="*/ 784 h 848"/>
                  <a:gd name="T98" fmla="*/ 239 w 405"/>
                  <a:gd name="T99" fmla="*/ 796 h 848"/>
                  <a:gd name="T100" fmla="*/ 222 w 405"/>
                  <a:gd name="T101" fmla="*/ 811 h 848"/>
                  <a:gd name="T102" fmla="*/ 204 w 405"/>
                  <a:gd name="T103" fmla="*/ 819 h 848"/>
                  <a:gd name="T104" fmla="*/ 182 w 405"/>
                  <a:gd name="T105" fmla="*/ 827 h 848"/>
                  <a:gd name="T106" fmla="*/ 164 w 405"/>
                  <a:gd name="T107" fmla="*/ 835 h 848"/>
                  <a:gd name="T108" fmla="*/ 143 w 405"/>
                  <a:gd name="T109" fmla="*/ 847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5" h="848">
                    <a:moveTo>
                      <a:pt x="404" y="8"/>
                    </a:moveTo>
                    <a:lnTo>
                      <a:pt x="397" y="8"/>
                    </a:lnTo>
                    <a:lnTo>
                      <a:pt x="389" y="8"/>
                    </a:lnTo>
                    <a:lnTo>
                      <a:pt x="372" y="8"/>
                    </a:lnTo>
                    <a:lnTo>
                      <a:pt x="364" y="4"/>
                    </a:lnTo>
                    <a:lnTo>
                      <a:pt x="357" y="4"/>
                    </a:lnTo>
                    <a:lnTo>
                      <a:pt x="346" y="4"/>
                    </a:lnTo>
                    <a:lnTo>
                      <a:pt x="336" y="4"/>
                    </a:lnTo>
                    <a:lnTo>
                      <a:pt x="325" y="0"/>
                    </a:lnTo>
                    <a:lnTo>
                      <a:pt x="311" y="0"/>
                    </a:lnTo>
                    <a:lnTo>
                      <a:pt x="300" y="0"/>
                    </a:lnTo>
                    <a:lnTo>
                      <a:pt x="293" y="0"/>
                    </a:lnTo>
                    <a:lnTo>
                      <a:pt x="282" y="0"/>
                    </a:lnTo>
                    <a:lnTo>
                      <a:pt x="271" y="4"/>
                    </a:lnTo>
                    <a:lnTo>
                      <a:pt x="261" y="4"/>
                    </a:lnTo>
                    <a:lnTo>
                      <a:pt x="250" y="4"/>
                    </a:lnTo>
                    <a:lnTo>
                      <a:pt x="236" y="8"/>
                    </a:lnTo>
                    <a:lnTo>
                      <a:pt x="228" y="8"/>
                    </a:lnTo>
                    <a:lnTo>
                      <a:pt x="214" y="12"/>
                    </a:lnTo>
                    <a:lnTo>
                      <a:pt x="207" y="12"/>
                    </a:lnTo>
                    <a:lnTo>
                      <a:pt x="196" y="12"/>
                    </a:lnTo>
                    <a:lnTo>
                      <a:pt x="186" y="16"/>
                    </a:lnTo>
                    <a:lnTo>
                      <a:pt x="175" y="16"/>
                    </a:lnTo>
                    <a:lnTo>
                      <a:pt x="168" y="24"/>
                    </a:lnTo>
                    <a:lnTo>
                      <a:pt x="161" y="24"/>
                    </a:lnTo>
                    <a:lnTo>
                      <a:pt x="157" y="32"/>
                    </a:lnTo>
                    <a:lnTo>
                      <a:pt x="150" y="32"/>
                    </a:lnTo>
                    <a:lnTo>
                      <a:pt x="143" y="40"/>
                    </a:lnTo>
                    <a:lnTo>
                      <a:pt x="136" y="48"/>
                    </a:lnTo>
                    <a:lnTo>
                      <a:pt x="129" y="51"/>
                    </a:lnTo>
                    <a:lnTo>
                      <a:pt x="118" y="56"/>
                    </a:lnTo>
                    <a:lnTo>
                      <a:pt x="111" y="63"/>
                    </a:lnTo>
                    <a:lnTo>
                      <a:pt x="100" y="72"/>
                    </a:lnTo>
                    <a:lnTo>
                      <a:pt x="89" y="84"/>
                    </a:lnTo>
                    <a:lnTo>
                      <a:pt x="78" y="87"/>
                    </a:lnTo>
                    <a:lnTo>
                      <a:pt x="75" y="95"/>
                    </a:lnTo>
                    <a:lnTo>
                      <a:pt x="72" y="104"/>
                    </a:lnTo>
                    <a:lnTo>
                      <a:pt x="61" y="116"/>
                    </a:lnTo>
                    <a:lnTo>
                      <a:pt x="54" y="119"/>
                    </a:lnTo>
                    <a:lnTo>
                      <a:pt x="50" y="127"/>
                    </a:lnTo>
                    <a:lnTo>
                      <a:pt x="43" y="143"/>
                    </a:lnTo>
                    <a:lnTo>
                      <a:pt x="36" y="155"/>
                    </a:lnTo>
                    <a:lnTo>
                      <a:pt x="32" y="163"/>
                    </a:lnTo>
                    <a:lnTo>
                      <a:pt x="25" y="179"/>
                    </a:lnTo>
                    <a:lnTo>
                      <a:pt x="21" y="187"/>
                    </a:lnTo>
                    <a:lnTo>
                      <a:pt x="14" y="203"/>
                    </a:lnTo>
                    <a:lnTo>
                      <a:pt x="7" y="215"/>
                    </a:lnTo>
                    <a:lnTo>
                      <a:pt x="7" y="223"/>
                    </a:lnTo>
                    <a:lnTo>
                      <a:pt x="3" y="235"/>
                    </a:lnTo>
                    <a:lnTo>
                      <a:pt x="0" y="254"/>
                    </a:lnTo>
                    <a:lnTo>
                      <a:pt x="0" y="286"/>
                    </a:lnTo>
                    <a:lnTo>
                      <a:pt x="0" y="295"/>
                    </a:lnTo>
                    <a:lnTo>
                      <a:pt x="0" y="306"/>
                    </a:lnTo>
                    <a:lnTo>
                      <a:pt x="3" y="318"/>
                    </a:lnTo>
                    <a:lnTo>
                      <a:pt x="11" y="330"/>
                    </a:lnTo>
                    <a:lnTo>
                      <a:pt x="18" y="346"/>
                    </a:lnTo>
                    <a:lnTo>
                      <a:pt x="25" y="366"/>
                    </a:lnTo>
                    <a:lnTo>
                      <a:pt x="36" y="382"/>
                    </a:lnTo>
                    <a:lnTo>
                      <a:pt x="43" y="394"/>
                    </a:lnTo>
                    <a:lnTo>
                      <a:pt x="50" y="402"/>
                    </a:lnTo>
                    <a:lnTo>
                      <a:pt x="61" y="418"/>
                    </a:lnTo>
                    <a:lnTo>
                      <a:pt x="72" y="433"/>
                    </a:lnTo>
                    <a:lnTo>
                      <a:pt x="86" y="441"/>
                    </a:lnTo>
                    <a:lnTo>
                      <a:pt x="93" y="450"/>
                    </a:lnTo>
                    <a:lnTo>
                      <a:pt x="107" y="465"/>
                    </a:lnTo>
                    <a:lnTo>
                      <a:pt x="129" y="481"/>
                    </a:lnTo>
                    <a:lnTo>
                      <a:pt x="136" y="489"/>
                    </a:lnTo>
                    <a:lnTo>
                      <a:pt x="147" y="501"/>
                    </a:lnTo>
                    <a:lnTo>
                      <a:pt x="157" y="509"/>
                    </a:lnTo>
                    <a:lnTo>
                      <a:pt x="175" y="517"/>
                    </a:lnTo>
                    <a:lnTo>
                      <a:pt x="182" y="525"/>
                    </a:lnTo>
                    <a:lnTo>
                      <a:pt x="193" y="533"/>
                    </a:lnTo>
                    <a:lnTo>
                      <a:pt x="204" y="545"/>
                    </a:lnTo>
                    <a:lnTo>
                      <a:pt x="211" y="552"/>
                    </a:lnTo>
                    <a:lnTo>
                      <a:pt x="225" y="561"/>
                    </a:lnTo>
                    <a:lnTo>
                      <a:pt x="236" y="569"/>
                    </a:lnTo>
                    <a:lnTo>
                      <a:pt x="243" y="576"/>
                    </a:lnTo>
                    <a:lnTo>
                      <a:pt x="254" y="585"/>
                    </a:lnTo>
                    <a:lnTo>
                      <a:pt x="261" y="593"/>
                    </a:lnTo>
                    <a:lnTo>
                      <a:pt x="268" y="600"/>
                    </a:lnTo>
                    <a:lnTo>
                      <a:pt x="275" y="608"/>
                    </a:lnTo>
                    <a:lnTo>
                      <a:pt x="282" y="617"/>
                    </a:lnTo>
                    <a:lnTo>
                      <a:pt x="289" y="624"/>
                    </a:lnTo>
                    <a:lnTo>
                      <a:pt x="297" y="629"/>
                    </a:lnTo>
                    <a:lnTo>
                      <a:pt x="308" y="640"/>
                    </a:lnTo>
                    <a:lnTo>
                      <a:pt x="311" y="656"/>
                    </a:lnTo>
                    <a:lnTo>
                      <a:pt x="318" y="664"/>
                    </a:lnTo>
                    <a:lnTo>
                      <a:pt x="318" y="676"/>
                    </a:lnTo>
                    <a:lnTo>
                      <a:pt x="318" y="688"/>
                    </a:lnTo>
                    <a:lnTo>
                      <a:pt x="318" y="700"/>
                    </a:lnTo>
                    <a:lnTo>
                      <a:pt x="318" y="712"/>
                    </a:lnTo>
                    <a:lnTo>
                      <a:pt x="314" y="724"/>
                    </a:lnTo>
                    <a:lnTo>
                      <a:pt x="308" y="736"/>
                    </a:lnTo>
                    <a:lnTo>
                      <a:pt x="297" y="748"/>
                    </a:lnTo>
                    <a:lnTo>
                      <a:pt x="286" y="760"/>
                    </a:lnTo>
                    <a:lnTo>
                      <a:pt x="279" y="767"/>
                    </a:lnTo>
                    <a:lnTo>
                      <a:pt x="271" y="772"/>
                    </a:lnTo>
                    <a:lnTo>
                      <a:pt x="261" y="784"/>
                    </a:lnTo>
                    <a:lnTo>
                      <a:pt x="247" y="796"/>
                    </a:lnTo>
                    <a:lnTo>
                      <a:pt x="239" y="796"/>
                    </a:lnTo>
                    <a:lnTo>
                      <a:pt x="228" y="803"/>
                    </a:lnTo>
                    <a:lnTo>
                      <a:pt x="222" y="811"/>
                    </a:lnTo>
                    <a:lnTo>
                      <a:pt x="211" y="815"/>
                    </a:lnTo>
                    <a:lnTo>
                      <a:pt x="204" y="819"/>
                    </a:lnTo>
                    <a:lnTo>
                      <a:pt x="196" y="823"/>
                    </a:lnTo>
                    <a:lnTo>
                      <a:pt x="182" y="827"/>
                    </a:lnTo>
                    <a:lnTo>
                      <a:pt x="175" y="831"/>
                    </a:lnTo>
                    <a:lnTo>
                      <a:pt x="164" y="835"/>
                    </a:lnTo>
                    <a:lnTo>
                      <a:pt x="150" y="843"/>
                    </a:lnTo>
                    <a:lnTo>
                      <a:pt x="143" y="847"/>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 name="Freeform 135"/>
              <p:cNvSpPr>
                <a:spLocks/>
              </p:cNvSpPr>
              <p:nvPr/>
            </p:nvSpPr>
            <p:spPr bwMode="auto">
              <a:xfrm>
                <a:off x="4140" y="2851"/>
                <a:ext cx="405" cy="848"/>
              </a:xfrm>
              <a:custGeom>
                <a:avLst/>
                <a:gdLst>
                  <a:gd name="T0" fmla="*/ 397 w 405"/>
                  <a:gd name="T1" fmla="*/ 8 h 848"/>
                  <a:gd name="T2" fmla="*/ 372 w 405"/>
                  <a:gd name="T3" fmla="*/ 8 h 848"/>
                  <a:gd name="T4" fmla="*/ 357 w 405"/>
                  <a:gd name="T5" fmla="*/ 4 h 848"/>
                  <a:gd name="T6" fmla="*/ 336 w 405"/>
                  <a:gd name="T7" fmla="*/ 4 h 848"/>
                  <a:gd name="T8" fmla="*/ 311 w 405"/>
                  <a:gd name="T9" fmla="*/ 0 h 848"/>
                  <a:gd name="T10" fmla="*/ 293 w 405"/>
                  <a:gd name="T11" fmla="*/ 0 h 848"/>
                  <a:gd name="T12" fmla="*/ 271 w 405"/>
                  <a:gd name="T13" fmla="*/ 4 h 848"/>
                  <a:gd name="T14" fmla="*/ 250 w 405"/>
                  <a:gd name="T15" fmla="*/ 4 h 848"/>
                  <a:gd name="T16" fmla="*/ 228 w 405"/>
                  <a:gd name="T17" fmla="*/ 8 h 848"/>
                  <a:gd name="T18" fmla="*/ 207 w 405"/>
                  <a:gd name="T19" fmla="*/ 12 h 848"/>
                  <a:gd name="T20" fmla="*/ 186 w 405"/>
                  <a:gd name="T21" fmla="*/ 16 h 848"/>
                  <a:gd name="T22" fmla="*/ 168 w 405"/>
                  <a:gd name="T23" fmla="*/ 24 h 848"/>
                  <a:gd name="T24" fmla="*/ 157 w 405"/>
                  <a:gd name="T25" fmla="*/ 32 h 848"/>
                  <a:gd name="T26" fmla="*/ 143 w 405"/>
                  <a:gd name="T27" fmla="*/ 40 h 848"/>
                  <a:gd name="T28" fmla="*/ 129 w 405"/>
                  <a:gd name="T29" fmla="*/ 51 h 848"/>
                  <a:gd name="T30" fmla="*/ 111 w 405"/>
                  <a:gd name="T31" fmla="*/ 63 h 848"/>
                  <a:gd name="T32" fmla="*/ 89 w 405"/>
                  <a:gd name="T33" fmla="*/ 84 h 848"/>
                  <a:gd name="T34" fmla="*/ 75 w 405"/>
                  <a:gd name="T35" fmla="*/ 95 h 848"/>
                  <a:gd name="T36" fmla="*/ 61 w 405"/>
                  <a:gd name="T37" fmla="*/ 116 h 848"/>
                  <a:gd name="T38" fmla="*/ 50 w 405"/>
                  <a:gd name="T39" fmla="*/ 127 h 848"/>
                  <a:gd name="T40" fmla="*/ 36 w 405"/>
                  <a:gd name="T41" fmla="*/ 155 h 848"/>
                  <a:gd name="T42" fmla="*/ 25 w 405"/>
                  <a:gd name="T43" fmla="*/ 179 h 848"/>
                  <a:gd name="T44" fmla="*/ 14 w 405"/>
                  <a:gd name="T45" fmla="*/ 203 h 848"/>
                  <a:gd name="T46" fmla="*/ 7 w 405"/>
                  <a:gd name="T47" fmla="*/ 223 h 848"/>
                  <a:gd name="T48" fmla="*/ 0 w 405"/>
                  <a:gd name="T49" fmla="*/ 254 h 848"/>
                  <a:gd name="T50" fmla="*/ 0 w 405"/>
                  <a:gd name="T51" fmla="*/ 295 h 848"/>
                  <a:gd name="T52" fmla="*/ 3 w 405"/>
                  <a:gd name="T53" fmla="*/ 318 h 848"/>
                  <a:gd name="T54" fmla="*/ 18 w 405"/>
                  <a:gd name="T55" fmla="*/ 346 h 848"/>
                  <a:gd name="T56" fmla="*/ 36 w 405"/>
                  <a:gd name="T57" fmla="*/ 382 h 848"/>
                  <a:gd name="T58" fmla="*/ 50 w 405"/>
                  <a:gd name="T59" fmla="*/ 402 h 848"/>
                  <a:gd name="T60" fmla="*/ 72 w 405"/>
                  <a:gd name="T61" fmla="*/ 433 h 848"/>
                  <a:gd name="T62" fmla="*/ 93 w 405"/>
                  <a:gd name="T63" fmla="*/ 450 h 848"/>
                  <a:gd name="T64" fmla="*/ 129 w 405"/>
                  <a:gd name="T65" fmla="*/ 481 h 848"/>
                  <a:gd name="T66" fmla="*/ 147 w 405"/>
                  <a:gd name="T67" fmla="*/ 501 h 848"/>
                  <a:gd name="T68" fmla="*/ 175 w 405"/>
                  <a:gd name="T69" fmla="*/ 517 h 848"/>
                  <a:gd name="T70" fmla="*/ 193 w 405"/>
                  <a:gd name="T71" fmla="*/ 533 h 848"/>
                  <a:gd name="T72" fmla="*/ 211 w 405"/>
                  <a:gd name="T73" fmla="*/ 552 h 848"/>
                  <a:gd name="T74" fmla="*/ 236 w 405"/>
                  <a:gd name="T75" fmla="*/ 569 h 848"/>
                  <a:gd name="T76" fmla="*/ 254 w 405"/>
                  <a:gd name="T77" fmla="*/ 585 h 848"/>
                  <a:gd name="T78" fmla="*/ 268 w 405"/>
                  <a:gd name="T79" fmla="*/ 600 h 848"/>
                  <a:gd name="T80" fmla="*/ 282 w 405"/>
                  <a:gd name="T81" fmla="*/ 617 h 848"/>
                  <a:gd name="T82" fmla="*/ 297 w 405"/>
                  <a:gd name="T83" fmla="*/ 629 h 848"/>
                  <a:gd name="T84" fmla="*/ 311 w 405"/>
                  <a:gd name="T85" fmla="*/ 656 h 848"/>
                  <a:gd name="T86" fmla="*/ 318 w 405"/>
                  <a:gd name="T87" fmla="*/ 676 h 848"/>
                  <a:gd name="T88" fmla="*/ 318 w 405"/>
                  <a:gd name="T89" fmla="*/ 700 h 848"/>
                  <a:gd name="T90" fmla="*/ 314 w 405"/>
                  <a:gd name="T91" fmla="*/ 724 h 848"/>
                  <a:gd name="T92" fmla="*/ 297 w 405"/>
                  <a:gd name="T93" fmla="*/ 748 h 848"/>
                  <a:gd name="T94" fmla="*/ 279 w 405"/>
                  <a:gd name="T95" fmla="*/ 767 h 848"/>
                  <a:gd name="T96" fmla="*/ 261 w 405"/>
                  <a:gd name="T97" fmla="*/ 784 h 848"/>
                  <a:gd name="T98" fmla="*/ 239 w 405"/>
                  <a:gd name="T99" fmla="*/ 796 h 848"/>
                  <a:gd name="T100" fmla="*/ 222 w 405"/>
                  <a:gd name="T101" fmla="*/ 811 h 848"/>
                  <a:gd name="T102" fmla="*/ 204 w 405"/>
                  <a:gd name="T103" fmla="*/ 819 h 848"/>
                  <a:gd name="T104" fmla="*/ 182 w 405"/>
                  <a:gd name="T105" fmla="*/ 827 h 848"/>
                  <a:gd name="T106" fmla="*/ 164 w 405"/>
                  <a:gd name="T107" fmla="*/ 835 h 848"/>
                  <a:gd name="T108" fmla="*/ 143 w 405"/>
                  <a:gd name="T109" fmla="*/ 847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5" h="848">
                    <a:moveTo>
                      <a:pt x="404" y="8"/>
                    </a:moveTo>
                    <a:lnTo>
                      <a:pt x="397" y="8"/>
                    </a:lnTo>
                    <a:lnTo>
                      <a:pt x="389" y="8"/>
                    </a:lnTo>
                    <a:lnTo>
                      <a:pt x="372" y="8"/>
                    </a:lnTo>
                    <a:lnTo>
                      <a:pt x="364" y="4"/>
                    </a:lnTo>
                    <a:lnTo>
                      <a:pt x="357" y="4"/>
                    </a:lnTo>
                    <a:lnTo>
                      <a:pt x="346" y="4"/>
                    </a:lnTo>
                    <a:lnTo>
                      <a:pt x="336" y="4"/>
                    </a:lnTo>
                    <a:lnTo>
                      <a:pt x="325" y="0"/>
                    </a:lnTo>
                    <a:lnTo>
                      <a:pt x="311" y="0"/>
                    </a:lnTo>
                    <a:lnTo>
                      <a:pt x="300" y="0"/>
                    </a:lnTo>
                    <a:lnTo>
                      <a:pt x="293" y="0"/>
                    </a:lnTo>
                    <a:lnTo>
                      <a:pt x="282" y="0"/>
                    </a:lnTo>
                    <a:lnTo>
                      <a:pt x="271" y="4"/>
                    </a:lnTo>
                    <a:lnTo>
                      <a:pt x="261" y="4"/>
                    </a:lnTo>
                    <a:lnTo>
                      <a:pt x="250" y="4"/>
                    </a:lnTo>
                    <a:lnTo>
                      <a:pt x="236" y="8"/>
                    </a:lnTo>
                    <a:lnTo>
                      <a:pt x="228" y="8"/>
                    </a:lnTo>
                    <a:lnTo>
                      <a:pt x="214" y="12"/>
                    </a:lnTo>
                    <a:lnTo>
                      <a:pt x="207" y="12"/>
                    </a:lnTo>
                    <a:lnTo>
                      <a:pt x="196" y="12"/>
                    </a:lnTo>
                    <a:lnTo>
                      <a:pt x="186" y="16"/>
                    </a:lnTo>
                    <a:lnTo>
                      <a:pt x="175" y="16"/>
                    </a:lnTo>
                    <a:lnTo>
                      <a:pt x="168" y="24"/>
                    </a:lnTo>
                    <a:lnTo>
                      <a:pt x="161" y="24"/>
                    </a:lnTo>
                    <a:lnTo>
                      <a:pt x="157" y="32"/>
                    </a:lnTo>
                    <a:lnTo>
                      <a:pt x="150" y="32"/>
                    </a:lnTo>
                    <a:lnTo>
                      <a:pt x="143" y="40"/>
                    </a:lnTo>
                    <a:lnTo>
                      <a:pt x="136" y="48"/>
                    </a:lnTo>
                    <a:lnTo>
                      <a:pt x="129" y="51"/>
                    </a:lnTo>
                    <a:lnTo>
                      <a:pt x="118" y="56"/>
                    </a:lnTo>
                    <a:lnTo>
                      <a:pt x="111" y="63"/>
                    </a:lnTo>
                    <a:lnTo>
                      <a:pt x="100" y="72"/>
                    </a:lnTo>
                    <a:lnTo>
                      <a:pt x="89" y="84"/>
                    </a:lnTo>
                    <a:lnTo>
                      <a:pt x="78" y="87"/>
                    </a:lnTo>
                    <a:lnTo>
                      <a:pt x="75" y="95"/>
                    </a:lnTo>
                    <a:lnTo>
                      <a:pt x="72" y="104"/>
                    </a:lnTo>
                    <a:lnTo>
                      <a:pt x="61" y="116"/>
                    </a:lnTo>
                    <a:lnTo>
                      <a:pt x="54" y="119"/>
                    </a:lnTo>
                    <a:lnTo>
                      <a:pt x="50" y="127"/>
                    </a:lnTo>
                    <a:lnTo>
                      <a:pt x="43" y="143"/>
                    </a:lnTo>
                    <a:lnTo>
                      <a:pt x="36" y="155"/>
                    </a:lnTo>
                    <a:lnTo>
                      <a:pt x="32" y="163"/>
                    </a:lnTo>
                    <a:lnTo>
                      <a:pt x="25" y="179"/>
                    </a:lnTo>
                    <a:lnTo>
                      <a:pt x="21" y="187"/>
                    </a:lnTo>
                    <a:lnTo>
                      <a:pt x="14" y="203"/>
                    </a:lnTo>
                    <a:lnTo>
                      <a:pt x="7" y="215"/>
                    </a:lnTo>
                    <a:lnTo>
                      <a:pt x="7" y="223"/>
                    </a:lnTo>
                    <a:lnTo>
                      <a:pt x="3" y="235"/>
                    </a:lnTo>
                    <a:lnTo>
                      <a:pt x="0" y="254"/>
                    </a:lnTo>
                    <a:lnTo>
                      <a:pt x="0" y="286"/>
                    </a:lnTo>
                    <a:lnTo>
                      <a:pt x="0" y="295"/>
                    </a:lnTo>
                    <a:lnTo>
                      <a:pt x="0" y="306"/>
                    </a:lnTo>
                    <a:lnTo>
                      <a:pt x="3" y="318"/>
                    </a:lnTo>
                    <a:lnTo>
                      <a:pt x="11" y="330"/>
                    </a:lnTo>
                    <a:lnTo>
                      <a:pt x="18" y="346"/>
                    </a:lnTo>
                    <a:lnTo>
                      <a:pt x="25" y="366"/>
                    </a:lnTo>
                    <a:lnTo>
                      <a:pt x="36" y="382"/>
                    </a:lnTo>
                    <a:lnTo>
                      <a:pt x="43" y="394"/>
                    </a:lnTo>
                    <a:lnTo>
                      <a:pt x="50" y="402"/>
                    </a:lnTo>
                    <a:lnTo>
                      <a:pt x="61" y="418"/>
                    </a:lnTo>
                    <a:lnTo>
                      <a:pt x="72" y="433"/>
                    </a:lnTo>
                    <a:lnTo>
                      <a:pt x="86" y="441"/>
                    </a:lnTo>
                    <a:lnTo>
                      <a:pt x="93" y="450"/>
                    </a:lnTo>
                    <a:lnTo>
                      <a:pt x="107" y="465"/>
                    </a:lnTo>
                    <a:lnTo>
                      <a:pt x="129" y="481"/>
                    </a:lnTo>
                    <a:lnTo>
                      <a:pt x="136" y="489"/>
                    </a:lnTo>
                    <a:lnTo>
                      <a:pt x="147" y="501"/>
                    </a:lnTo>
                    <a:lnTo>
                      <a:pt x="157" y="509"/>
                    </a:lnTo>
                    <a:lnTo>
                      <a:pt x="175" y="517"/>
                    </a:lnTo>
                    <a:lnTo>
                      <a:pt x="182" y="525"/>
                    </a:lnTo>
                    <a:lnTo>
                      <a:pt x="193" y="533"/>
                    </a:lnTo>
                    <a:lnTo>
                      <a:pt x="204" y="545"/>
                    </a:lnTo>
                    <a:lnTo>
                      <a:pt x="211" y="552"/>
                    </a:lnTo>
                    <a:lnTo>
                      <a:pt x="225" y="561"/>
                    </a:lnTo>
                    <a:lnTo>
                      <a:pt x="236" y="569"/>
                    </a:lnTo>
                    <a:lnTo>
                      <a:pt x="243" y="576"/>
                    </a:lnTo>
                    <a:lnTo>
                      <a:pt x="254" y="585"/>
                    </a:lnTo>
                    <a:lnTo>
                      <a:pt x="261" y="593"/>
                    </a:lnTo>
                    <a:lnTo>
                      <a:pt x="268" y="600"/>
                    </a:lnTo>
                    <a:lnTo>
                      <a:pt x="275" y="608"/>
                    </a:lnTo>
                    <a:lnTo>
                      <a:pt x="282" y="617"/>
                    </a:lnTo>
                    <a:lnTo>
                      <a:pt x="289" y="624"/>
                    </a:lnTo>
                    <a:lnTo>
                      <a:pt x="297" y="629"/>
                    </a:lnTo>
                    <a:lnTo>
                      <a:pt x="308" y="640"/>
                    </a:lnTo>
                    <a:lnTo>
                      <a:pt x="311" y="656"/>
                    </a:lnTo>
                    <a:lnTo>
                      <a:pt x="318" y="664"/>
                    </a:lnTo>
                    <a:lnTo>
                      <a:pt x="318" y="676"/>
                    </a:lnTo>
                    <a:lnTo>
                      <a:pt x="318" y="688"/>
                    </a:lnTo>
                    <a:lnTo>
                      <a:pt x="318" y="700"/>
                    </a:lnTo>
                    <a:lnTo>
                      <a:pt x="318" y="712"/>
                    </a:lnTo>
                    <a:lnTo>
                      <a:pt x="314" y="724"/>
                    </a:lnTo>
                    <a:lnTo>
                      <a:pt x="308" y="736"/>
                    </a:lnTo>
                    <a:lnTo>
                      <a:pt x="297" y="748"/>
                    </a:lnTo>
                    <a:lnTo>
                      <a:pt x="286" y="760"/>
                    </a:lnTo>
                    <a:lnTo>
                      <a:pt x="279" y="767"/>
                    </a:lnTo>
                    <a:lnTo>
                      <a:pt x="271" y="772"/>
                    </a:lnTo>
                    <a:lnTo>
                      <a:pt x="261" y="784"/>
                    </a:lnTo>
                    <a:lnTo>
                      <a:pt x="247" y="796"/>
                    </a:lnTo>
                    <a:lnTo>
                      <a:pt x="239" y="796"/>
                    </a:lnTo>
                    <a:lnTo>
                      <a:pt x="228" y="803"/>
                    </a:lnTo>
                    <a:lnTo>
                      <a:pt x="222" y="811"/>
                    </a:lnTo>
                    <a:lnTo>
                      <a:pt x="211" y="815"/>
                    </a:lnTo>
                    <a:lnTo>
                      <a:pt x="204" y="819"/>
                    </a:lnTo>
                    <a:lnTo>
                      <a:pt x="196" y="823"/>
                    </a:lnTo>
                    <a:lnTo>
                      <a:pt x="182" y="827"/>
                    </a:lnTo>
                    <a:lnTo>
                      <a:pt x="175" y="831"/>
                    </a:lnTo>
                    <a:lnTo>
                      <a:pt x="164" y="835"/>
                    </a:lnTo>
                    <a:lnTo>
                      <a:pt x="150" y="843"/>
                    </a:lnTo>
                    <a:lnTo>
                      <a:pt x="143" y="847"/>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 name="Freeform 136"/>
              <p:cNvSpPr>
                <a:spLocks/>
              </p:cNvSpPr>
              <p:nvPr/>
            </p:nvSpPr>
            <p:spPr bwMode="auto">
              <a:xfrm>
                <a:off x="4155" y="2854"/>
                <a:ext cx="404" cy="849"/>
              </a:xfrm>
              <a:custGeom>
                <a:avLst/>
                <a:gdLst>
                  <a:gd name="T0" fmla="*/ 396 w 404"/>
                  <a:gd name="T1" fmla="*/ 8 h 849"/>
                  <a:gd name="T2" fmla="*/ 371 w 404"/>
                  <a:gd name="T3" fmla="*/ 8 h 849"/>
                  <a:gd name="T4" fmla="*/ 356 w 404"/>
                  <a:gd name="T5" fmla="*/ 4 h 849"/>
                  <a:gd name="T6" fmla="*/ 335 w 404"/>
                  <a:gd name="T7" fmla="*/ 4 h 849"/>
                  <a:gd name="T8" fmla="*/ 310 w 404"/>
                  <a:gd name="T9" fmla="*/ 0 h 849"/>
                  <a:gd name="T10" fmla="*/ 292 w 404"/>
                  <a:gd name="T11" fmla="*/ 0 h 849"/>
                  <a:gd name="T12" fmla="*/ 271 w 404"/>
                  <a:gd name="T13" fmla="*/ 4 h 849"/>
                  <a:gd name="T14" fmla="*/ 249 w 404"/>
                  <a:gd name="T15" fmla="*/ 4 h 849"/>
                  <a:gd name="T16" fmla="*/ 228 w 404"/>
                  <a:gd name="T17" fmla="*/ 8 h 849"/>
                  <a:gd name="T18" fmla="*/ 207 w 404"/>
                  <a:gd name="T19" fmla="*/ 12 h 849"/>
                  <a:gd name="T20" fmla="*/ 185 w 404"/>
                  <a:gd name="T21" fmla="*/ 16 h 849"/>
                  <a:gd name="T22" fmla="*/ 168 w 404"/>
                  <a:gd name="T23" fmla="*/ 24 h 849"/>
                  <a:gd name="T24" fmla="*/ 157 w 404"/>
                  <a:gd name="T25" fmla="*/ 32 h 849"/>
                  <a:gd name="T26" fmla="*/ 142 w 404"/>
                  <a:gd name="T27" fmla="*/ 40 h 849"/>
                  <a:gd name="T28" fmla="*/ 128 w 404"/>
                  <a:gd name="T29" fmla="*/ 52 h 849"/>
                  <a:gd name="T30" fmla="*/ 110 w 404"/>
                  <a:gd name="T31" fmla="*/ 63 h 849"/>
                  <a:gd name="T32" fmla="*/ 89 w 404"/>
                  <a:gd name="T33" fmla="*/ 84 h 849"/>
                  <a:gd name="T34" fmla="*/ 75 w 404"/>
                  <a:gd name="T35" fmla="*/ 96 h 849"/>
                  <a:gd name="T36" fmla="*/ 61 w 404"/>
                  <a:gd name="T37" fmla="*/ 116 h 849"/>
                  <a:gd name="T38" fmla="*/ 50 w 404"/>
                  <a:gd name="T39" fmla="*/ 128 h 849"/>
                  <a:gd name="T40" fmla="*/ 35 w 404"/>
                  <a:gd name="T41" fmla="*/ 155 h 849"/>
                  <a:gd name="T42" fmla="*/ 25 w 404"/>
                  <a:gd name="T43" fmla="*/ 179 h 849"/>
                  <a:gd name="T44" fmla="*/ 14 w 404"/>
                  <a:gd name="T45" fmla="*/ 203 h 849"/>
                  <a:gd name="T46" fmla="*/ 7 w 404"/>
                  <a:gd name="T47" fmla="*/ 223 h 849"/>
                  <a:gd name="T48" fmla="*/ 0 w 404"/>
                  <a:gd name="T49" fmla="*/ 255 h 849"/>
                  <a:gd name="T50" fmla="*/ 0 w 404"/>
                  <a:gd name="T51" fmla="*/ 295 h 849"/>
                  <a:gd name="T52" fmla="*/ 3 w 404"/>
                  <a:gd name="T53" fmla="*/ 319 h 849"/>
                  <a:gd name="T54" fmla="*/ 18 w 404"/>
                  <a:gd name="T55" fmla="*/ 346 h 849"/>
                  <a:gd name="T56" fmla="*/ 35 w 404"/>
                  <a:gd name="T57" fmla="*/ 382 h 849"/>
                  <a:gd name="T58" fmla="*/ 50 w 404"/>
                  <a:gd name="T59" fmla="*/ 402 h 849"/>
                  <a:gd name="T60" fmla="*/ 72 w 404"/>
                  <a:gd name="T61" fmla="*/ 434 h 849"/>
                  <a:gd name="T62" fmla="*/ 93 w 404"/>
                  <a:gd name="T63" fmla="*/ 450 h 849"/>
                  <a:gd name="T64" fmla="*/ 128 w 404"/>
                  <a:gd name="T65" fmla="*/ 481 h 849"/>
                  <a:gd name="T66" fmla="*/ 146 w 404"/>
                  <a:gd name="T67" fmla="*/ 502 h 849"/>
                  <a:gd name="T68" fmla="*/ 174 w 404"/>
                  <a:gd name="T69" fmla="*/ 517 h 849"/>
                  <a:gd name="T70" fmla="*/ 192 w 404"/>
                  <a:gd name="T71" fmla="*/ 534 h 849"/>
                  <a:gd name="T72" fmla="*/ 211 w 404"/>
                  <a:gd name="T73" fmla="*/ 553 h 849"/>
                  <a:gd name="T74" fmla="*/ 235 w 404"/>
                  <a:gd name="T75" fmla="*/ 570 h 849"/>
                  <a:gd name="T76" fmla="*/ 253 w 404"/>
                  <a:gd name="T77" fmla="*/ 585 h 849"/>
                  <a:gd name="T78" fmla="*/ 267 w 404"/>
                  <a:gd name="T79" fmla="*/ 601 h 849"/>
                  <a:gd name="T80" fmla="*/ 281 w 404"/>
                  <a:gd name="T81" fmla="*/ 617 h 849"/>
                  <a:gd name="T82" fmla="*/ 296 w 404"/>
                  <a:gd name="T83" fmla="*/ 629 h 849"/>
                  <a:gd name="T84" fmla="*/ 310 w 404"/>
                  <a:gd name="T85" fmla="*/ 657 h 849"/>
                  <a:gd name="T86" fmla="*/ 317 w 404"/>
                  <a:gd name="T87" fmla="*/ 677 h 849"/>
                  <a:gd name="T88" fmla="*/ 317 w 404"/>
                  <a:gd name="T89" fmla="*/ 701 h 849"/>
                  <a:gd name="T90" fmla="*/ 313 w 404"/>
                  <a:gd name="T91" fmla="*/ 725 h 849"/>
                  <a:gd name="T92" fmla="*/ 296 w 404"/>
                  <a:gd name="T93" fmla="*/ 749 h 849"/>
                  <a:gd name="T94" fmla="*/ 278 w 404"/>
                  <a:gd name="T95" fmla="*/ 768 h 849"/>
                  <a:gd name="T96" fmla="*/ 260 w 404"/>
                  <a:gd name="T97" fmla="*/ 785 h 849"/>
                  <a:gd name="T98" fmla="*/ 239 w 404"/>
                  <a:gd name="T99" fmla="*/ 796 h 849"/>
                  <a:gd name="T100" fmla="*/ 221 w 404"/>
                  <a:gd name="T101" fmla="*/ 812 h 849"/>
                  <a:gd name="T102" fmla="*/ 203 w 404"/>
                  <a:gd name="T103" fmla="*/ 820 h 849"/>
                  <a:gd name="T104" fmla="*/ 182 w 404"/>
                  <a:gd name="T105" fmla="*/ 828 h 849"/>
                  <a:gd name="T106" fmla="*/ 164 w 404"/>
                  <a:gd name="T107" fmla="*/ 836 h 849"/>
                  <a:gd name="T108" fmla="*/ 142 w 404"/>
                  <a:gd name="T109"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4" h="849">
                    <a:moveTo>
                      <a:pt x="403" y="8"/>
                    </a:moveTo>
                    <a:lnTo>
                      <a:pt x="396" y="8"/>
                    </a:lnTo>
                    <a:lnTo>
                      <a:pt x="388" y="8"/>
                    </a:lnTo>
                    <a:lnTo>
                      <a:pt x="371" y="8"/>
                    </a:lnTo>
                    <a:lnTo>
                      <a:pt x="364" y="4"/>
                    </a:lnTo>
                    <a:lnTo>
                      <a:pt x="356" y="4"/>
                    </a:lnTo>
                    <a:lnTo>
                      <a:pt x="346" y="4"/>
                    </a:lnTo>
                    <a:lnTo>
                      <a:pt x="335" y="4"/>
                    </a:lnTo>
                    <a:lnTo>
                      <a:pt x="324" y="0"/>
                    </a:lnTo>
                    <a:lnTo>
                      <a:pt x="310" y="0"/>
                    </a:lnTo>
                    <a:lnTo>
                      <a:pt x="299" y="0"/>
                    </a:lnTo>
                    <a:lnTo>
                      <a:pt x="292" y="0"/>
                    </a:lnTo>
                    <a:lnTo>
                      <a:pt x="281" y="0"/>
                    </a:lnTo>
                    <a:lnTo>
                      <a:pt x="271" y="4"/>
                    </a:lnTo>
                    <a:lnTo>
                      <a:pt x="260" y="4"/>
                    </a:lnTo>
                    <a:lnTo>
                      <a:pt x="249" y="4"/>
                    </a:lnTo>
                    <a:lnTo>
                      <a:pt x="235" y="8"/>
                    </a:lnTo>
                    <a:lnTo>
                      <a:pt x="228" y="8"/>
                    </a:lnTo>
                    <a:lnTo>
                      <a:pt x="214" y="12"/>
                    </a:lnTo>
                    <a:lnTo>
                      <a:pt x="207" y="12"/>
                    </a:lnTo>
                    <a:lnTo>
                      <a:pt x="196" y="12"/>
                    </a:lnTo>
                    <a:lnTo>
                      <a:pt x="185" y="16"/>
                    </a:lnTo>
                    <a:lnTo>
                      <a:pt x="174" y="16"/>
                    </a:lnTo>
                    <a:lnTo>
                      <a:pt x="168" y="24"/>
                    </a:lnTo>
                    <a:lnTo>
                      <a:pt x="160" y="24"/>
                    </a:lnTo>
                    <a:lnTo>
                      <a:pt x="157" y="32"/>
                    </a:lnTo>
                    <a:lnTo>
                      <a:pt x="150" y="32"/>
                    </a:lnTo>
                    <a:lnTo>
                      <a:pt x="142" y="40"/>
                    </a:lnTo>
                    <a:lnTo>
                      <a:pt x="136" y="48"/>
                    </a:lnTo>
                    <a:lnTo>
                      <a:pt x="128" y="52"/>
                    </a:lnTo>
                    <a:lnTo>
                      <a:pt x="118" y="56"/>
                    </a:lnTo>
                    <a:lnTo>
                      <a:pt x="110" y="63"/>
                    </a:lnTo>
                    <a:lnTo>
                      <a:pt x="100" y="72"/>
                    </a:lnTo>
                    <a:lnTo>
                      <a:pt x="89" y="84"/>
                    </a:lnTo>
                    <a:lnTo>
                      <a:pt x="78" y="87"/>
                    </a:lnTo>
                    <a:lnTo>
                      <a:pt x="75" y="96"/>
                    </a:lnTo>
                    <a:lnTo>
                      <a:pt x="72" y="104"/>
                    </a:lnTo>
                    <a:lnTo>
                      <a:pt x="61" y="116"/>
                    </a:lnTo>
                    <a:lnTo>
                      <a:pt x="53" y="119"/>
                    </a:lnTo>
                    <a:lnTo>
                      <a:pt x="50" y="128"/>
                    </a:lnTo>
                    <a:lnTo>
                      <a:pt x="43" y="143"/>
                    </a:lnTo>
                    <a:lnTo>
                      <a:pt x="35" y="155"/>
                    </a:lnTo>
                    <a:lnTo>
                      <a:pt x="32" y="163"/>
                    </a:lnTo>
                    <a:lnTo>
                      <a:pt x="25" y="179"/>
                    </a:lnTo>
                    <a:lnTo>
                      <a:pt x="21" y="187"/>
                    </a:lnTo>
                    <a:lnTo>
                      <a:pt x="14" y="203"/>
                    </a:lnTo>
                    <a:lnTo>
                      <a:pt x="7" y="215"/>
                    </a:lnTo>
                    <a:lnTo>
                      <a:pt x="7" y="223"/>
                    </a:lnTo>
                    <a:lnTo>
                      <a:pt x="3" y="235"/>
                    </a:lnTo>
                    <a:lnTo>
                      <a:pt x="0" y="255"/>
                    </a:lnTo>
                    <a:lnTo>
                      <a:pt x="0" y="287"/>
                    </a:lnTo>
                    <a:lnTo>
                      <a:pt x="0" y="295"/>
                    </a:lnTo>
                    <a:lnTo>
                      <a:pt x="0" y="307"/>
                    </a:lnTo>
                    <a:lnTo>
                      <a:pt x="3" y="319"/>
                    </a:lnTo>
                    <a:lnTo>
                      <a:pt x="11" y="331"/>
                    </a:lnTo>
                    <a:lnTo>
                      <a:pt x="18" y="346"/>
                    </a:lnTo>
                    <a:lnTo>
                      <a:pt x="25" y="367"/>
                    </a:lnTo>
                    <a:lnTo>
                      <a:pt x="35" y="382"/>
                    </a:lnTo>
                    <a:lnTo>
                      <a:pt x="43" y="394"/>
                    </a:lnTo>
                    <a:lnTo>
                      <a:pt x="50" y="402"/>
                    </a:lnTo>
                    <a:lnTo>
                      <a:pt x="61" y="418"/>
                    </a:lnTo>
                    <a:lnTo>
                      <a:pt x="72" y="434"/>
                    </a:lnTo>
                    <a:lnTo>
                      <a:pt x="86" y="442"/>
                    </a:lnTo>
                    <a:lnTo>
                      <a:pt x="93" y="450"/>
                    </a:lnTo>
                    <a:lnTo>
                      <a:pt x="107" y="466"/>
                    </a:lnTo>
                    <a:lnTo>
                      <a:pt x="128" y="481"/>
                    </a:lnTo>
                    <a:lnTo>
                      <a:pt x="136" y="490"/>
                    </a:lnTo>
                    <a:lnTo>
                      <a:pt x="146" y="502"/>
                    </a:lnTo>
                    <a:lnTo>
                      <a:pt x="157" y="510"/>
                    </a:lnTo>
                    <a:lnTo>
                      <a:pt x="174" y="517"/>
                    </a:lnTo>
                    <a:lnTo>
                      <a:pt x="182" y="526"/>
                    </a:lnTo>
                    <a:lnTo>
                      <a:pt x="192" y="534"/>
                    </a:lnTo>
                    <a:lnTo>
                      <a:pt x="203" y="546"/>
                    </a:lnTo>
                    <a:lnTo>
                      <a:pt x="211" y="553"/>
                    </a:lnTo>
                    <a:lnTo>
                      <a:pt x="225" y="561"/>
                    </a:lnTo>
                    <a:lnTo>
                      <a:pt x="235" y="570"/>
                    </a:lnTo>
                    <a:lnTo>
                      <a:pt x="243" y="577"/>
                    </a:lnTo>
                    <a:lnTo>
                      <a:pt x="253" y="585"/>
                    </a:lnTo>
                    <a:lnTo>
                      <a:pt x="260" y="593"/>
                    </a:lnTo>
                    <a:lnTo>
                      <a:pt x="267" y="601"/>
                    </a:lnTo>
                    <a:lnTo>
                      <a:pt x="275" y="609"/>
                    </a:lnTo>
                    <a:lnTo>
                      <a:pt x="281" y="617"/>
                    </a:lnTo>
                    <a:lnTo>
                      <a:pt x="289" y="625"/>
                    </a:lnTo>
                    <a:lnTo>
                      <a:pt x="296" y="629"/>
                    </a:lnTo>
                    <a:lnTo>
                      <a:pt x="307" y="641"/>
                    </a:lnTo>
                    <a:lnTo>
                      <a:pt x="310" y="657"/>
                    </a:lnTo>
                    <a:lnTo>
                      <a:pt x="317" y="665"/>
                    </a:lnTo>
                    <a:lnTo>
                      <a:pt x="317" y="677"/>
                    </a:lnTo>
                    <a:lnTo>
                      <a:pt x="317" y="689"/>
                    </a:lnTo>
                    <a:lnTo>
                      <a:pt x="317" y="701"/>
                    </a:lnTo>
                    <a:lnTo>
                      <a:pt x="317" y="713"/>
                    </a:lnTo>
                    <a:lnTo>
                      <a:pt x="313" y="725"/>
                    </a:lnTo>
                    <a:lnTo>
                      <a:pt x="307" y="737"/>
                    </a:lnTo>
                    <a:lnTo>
                      <a:pt x="296" y="749"/>
                    </a:lnTo>
                    <a:lnTo>
                      <a:pt x="285" y="761"/>
                    </a:lnTo>
                    <a:lnTo>
                      <a:pt x="278" y="768"/>
                    </a:lnTo>
                    <a:lnTo>
                      <a:pt x="271" y="773"/>
                    </a:lnTo>
                    <a:lnTo>
                      <a:pt x="260" y="785"/>
                    </a:lnTo>
                    <a:lnTo>
                      <a:pt x="246" y="796"/>
                    </a:lnTo>
                    <a:lnTo>
                      <a:pt x="239" y="796"/>
                    </a:lnTo>
                    <a:lnTo>
                      <a:pt x="228" y="804"/>
                    </a:lnTo>
                    <a:lnTo>
                      <a:pt x="221" y="812"/>
                    </a:lnTo>
                    <a:lnTo>
                      <a:pt x="211" y="816"/>
                    </a:lnTo>
                    <a:lnTo>
                      <a:pt x="203" y="820"/>
                    </a:lnTo>
                    <a:lnTo>
                      <a:pt x="196" y="824"/>
                    </a:lnTo>
                    <a:lnTo>
                      <a:pt x="182" y="828"/>
                    </a:lnTo>
                    <a:lnTo>
                      <a:pt x="174" y="832"/>
                    </a:lnTo>
                    <a:lnTo>
                      <a:pt x="164" y="836"/>
                    </a:lnTo>
                    <a:lnTo>
                      <a:pt x="150" y="844"/>
                    </a:lnTo>
                    <a:lnTo>
                      <a:pt x="142" y="848"/>
                    </a:lnTo>
                  </a:path>
                </a:pathLst>
              </a:custGeom>
              <a:noFill/>
              <a:ln w="12700" cap="rnd" cmpd="sng">
                <a:solidFill>
                  <a:srgbClr val="BC37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 name="Freeform 137"/>
              <p:cNvSpPr>
                <a:spLocks/>
              </p:cNvSpPr>
              <p:nvPr/>
            </p:nvSpPr>
            <p:spPr bwMode="auto">
              <a:xfrm>
                <a:off x="4167" y="2858"/>
                <a:ext cx="404" cy="849"/>
              </a:xfrm>
              <a:custGeom>
                <a:avLst/>
                <a:gdLst>
                  <a:gd name="T0" fmla="*/ 396 w 404"/>
                  <a:gd name="T1" fmla="*/ 8 h 849"/>
                  <a:gd name="T2" fmla="*/ 371 w 404"/>
                  <a:gd name="T3" fmla="*/ 8 h 849"/>
                  <a:gd name="T4" fmla="*/ 356 w 404"/>
                  <a:gd name="T5" fmla="*/ 4 h 849"/>
                  <a:gd name="T6" fmla="*/ 335 w 404"/>
                  <a:gd name="T7" fmla="*/ 4 h 849"/>
                  <a:gd name="T8" fmla="*/ 310 w 404"/>
                  <a:gd name="T9" fmla="*/ 0 h 849"/>
                  <a:gd name="T10" fmla="*/ 292 w 404"/>
                  <a:gd name="T11" fmla="*/ 0 h 849"/>
                  <a:gd name="T12" fmla="*/ 271 w 404"/>
                  <a:gd name="T13" fmla="*/ 4 h 849"/>
                  <a:gd name="T14" fmla="*/ 249 w 404"/>
                  <a:gd name="T15" fmla="*/ 4 h 849"/>
                  <a:gd name="T16" fmla="*/ 228 w 404"/>
                  <a:gd name="T17" fmla="*/ 8 h 849"/>
                  <a:gd name="T18" fmla="*/ 207 w 404"/>
                  <a:gd name="T19" fmla="*/ 12 h 849"/>
                  <a:gd name="T20" fmla="*/ 185 w 404"/>
                  <a:gd name="T21" fmla="*/ 16 h 849"/>
                  <a:gd name="T22" fmla="*/ 168 w 404"/>
                  <a:gd name="T23" fmla="*/ 24 h 849"/>
                  <a:gd name="T24" fmla="*/ 157 w 404"/>
                  <a:gd name="T25" fmla="*/ 32 h 849"/>
                  <a:gd name="T26" fmla="*/ 142 w 404"/>
                  <a:gd name="T27" fmla="*/ 40 h 849"/>
                  <a:gd name="T28" fmla="*/ 128 w 404"/>
                  <a:gd name="T29" fmla="*/ 52 h 849"/>
                  <a:gd name="T30" fmla="*/ 110 w 404"/>
                  <a:gd name="T31" fmla="*/ 63 h 849"/>
                  <a:gd name="T32" fmla="*/ 89 w 404"/>
                  <a:gd name="T33" fmla="*/ 84 h 849"/>
                  <a:gd name="T34" fmla="*/ 75 w 404"/>
                  <a:gd name="T35" fmla="*/ 96 h 849"/>
                  <a:gd name="T36" fmla="*/ 61 w 404"/>
                  <a:gd name="T37" fmla="*/ 116 h 849"/>
                  <a:gd name="T38" fmla="*/ 50 w 404"/>
                  <a:gd name="T39" fmla="*/ 128 h 849"/>
                  <a:gd name="T40" fmla="*/ 35 w 404"/>
                  <a:gd name="T41" fmla="*/ 155 h 849"/>
                  <a:gd name="T42" fmla="*/ 25 w 404"/>
                  <a:gd name="T43" fmla="*/ 179 h 849"/>
                  <a:gd name="T44" fmla="*/ 14 w 404"/>
                  <a:gd name="T45" fmla="*/ 203 h 849"/>
                  <a:gd name="T46" fmla="*/ 7 w 404"/>
                  <a:gd name="T47" fmla="*/ 223 h 849"/>
                  <a:gd name="T48" fmla="*/ 0 w 404"/>
                  <a:gd name="T49" fmla="*/ 255 h 849"/>
                  <a:gd name="T50" fmla="*/ 0 w 404"/>
                  <a:gd name="T51" fmla="*/ 295 h 849"/>
                  <a:gd name="T52" fmla="*/ 3 w 404"/>
                  <a:gd name="T53" fmla="*/ 319 h 849"/>
                  <a:gd name="T54" fmla="*/ 18 w 404"/>
                  <a:gd name="T55" fmla="*/ 346 h 849"/>
                  <a:gd name="T56" fmla="*/ 35 w 404"/>
                  <a:gd name="T57" fmla="*/ 382 h 849"/>
                  <a:gd name="T58" fmla="*/ 50 w 404"/>
                  <a:gd name="T59" fmla="*/ 402 h 849"/>
                  <a:gd name="T60" fmla="*/ 72 w 404"/>
                  <a:gd name="T61" fmla="*/ 434 h 849"/>
                  <a:gd name="T62" fmla="*/ 93 w 404"/>
                  <a:gd name="T63" fmla="*/ 450 h 849"/>
                  <a:gd name="T64" fmla="*/ 128 w 404"/>
                  <a:gd name="T65" fmla="*/ 481 h 849"/>
                  <a:gd name="T66" fmla="*/ 146 w 404"/>
                  <a:gd name="T67" fmla="*/ 502 h 849"/>
                  <a:gd name="T68" fmla="*/ 174 w 404"/>
                  <a:gd name="T69" fmla="*/ 517 h 849"/>
                  <a:gd name="T70" fmla="*/ 192 w 404"/>
                  <a:gd name="T71" fmla="*/ 534 h 849"/>
                  <a:gd name="T72" fmla="*/ 211 w 404"/>
                  <a:gd name="T73" fmla="*/ 553 h 849"/>
                  <a:gd name="T74" fmla="*/ 235 w 404"/>
                  <a:gd name="T75" fmla="*/ 570 h 849"/>
                  <a:gd name="T76" fmla="*/ 253 w 404"/>
                  <a:gd name="T77" fmla="*/ 585 h 849"/>
                  <a:gd name="T78" fmla="*/ 267 w 404"/>
                  <a:gd name="T79" fmla="*/ 601 h 849"/>
                  <a:gd name="T80" fmla="*/ 281 w 404"/>
                  <a:gd name="T81" fmla="*/ 617 h 849"/>
                  <a:gd name="T82" fmla="*/ 296 w 404"/>
                  <a:gd name="T83" fmla="*/ 629 h 849"/>
                  <a:gd name="T84" fmla="*/ 310 w 404"/>
                  <a:gd name="T85" fmla="*/ 657 h 849"/>
                  <a:gd name="T86" fmla="*/ 317 w 404"/>
                  <a:gd name="T87" fmla="*/ 677 h 849"/>
                  <a:gd name="T88" fmla="*/ 317 w 404"/>
                  <a:gd name="T89" fmla="*/ 701 h 849"/>
                  <a:gd name="T90" fmla="*/ 313 w 404"/>
                  <a:gd name="T91" fmla="*/ 725 h 849"/>
                  <a:gd name="T92" fmla="*/ 296 w 404"/>
                  <a:gd name="T93" fmla="*/ 749 h 849"/>
                  <a:gd name="T94" fmla="*/ 278 w 404"/>
                  <a:gd name="T95" fmla="*/ 768 h 849"/>
                  <a:gd name="T96" fmla="*/ 260 w 404"/>
                  <a:gd name="T97" fmla="*/ 785 h 849"/>
                  <a:gd name="T98" fmla="*/ 239 w 404"/>
                  <a:gd name="T99" fmla="*/ 796 h 849"/>
                  <a:gd name="T100" fmla="*/ 221 w 404"/>
                  <a:gd name="T101" fmla="*/ 812 h 849"/>
                  <a:gd name="T102" fmla="*/ 203 w 404"/>
                  <a:gd name="T103" fmla="*/ 820 h 849"/>
                  <a:gd name="T104" fmla="*/ 182 w 404"/>
                  <a:gd name="T105" fmla="*/ 828 h 849"/>
                  <a:gd name="T106" fmla="*/ 164 w 404"/>
                  <a:gd name="T107" fmla="*/ 836 h 849"/>
                  <a:gd name="T108" fmla="*/ 142 w 404"/>
                  <a:gd name="T109"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4" h="849">
                    <a:moveTo>
                      <a:pt x="403" y="8"/>
                    </a:moveTo>
                    <a:lnTo>
                      <a:pt x="396" y="8"/>
                    </a:lnTo>
                    <a:lnTo>
                      <a:pt x="388" y="8"/>
                    </a:lnTo>
                    <a:lnTo>
                      <a:pt x="371" y="8"/>
                    </a:lnTo>
                    <a:lnTo>
                      <a:pt x="364" y="4"/>
                    </a:lnTo>
                    <a:lnTo>
                      <a:pt x="356" y="4"/>
                    </a:lnTo>
                    <a:lnTo>
                      <a:pt x="346" y="4"/>
                    </a:lnTo>
                    <a:lnTo>
                      <a:pt x="335" y="4"/>
                    </a:lnTo>
                    <a:lnTo>
                      <a:pt x="324" y="0"/>
                    </a:lnTo>
                    <a:lnTo>
                      <a:pt x="310" y="0"/>
                    </a:lnTo>
                    <a:lnTo>
                      <a:pt x="299" y="0"/>
                    </a:lnTo>
                    <a:lnTo>
                      <a:pt x="292" y="0"/>
                    </a:lnTo>
                    <a:lnTo>
                      <a:pt x="281" y="0"/>
                    </a:lnTo>
                    <a:lnTo>
                      <a:pt x="271" y="4"/>
                    </a:lnTo>
                    <a:lnTo>
                      <a:pt x="260" y="4"/>
                    </a:lnTo>
                    <a:lnTo>
                      <a:pt x="249" y="4"/>
                    </a:lnTo>
                    <a:lnTo>
                      <a:pt x="235" y="8"/>
                    </a:lnTo>
                    <a:lnTo>
                      <a:pt x="228" y="8"/>
                    </a:lnTo>
                    <a:lnTo>
                      <a:pt x="214" y="12"/>
                    </a:lnTo>
                    <a:lnTo>
                      <a:pt x="207" y="12"/>
                    </a:lnTo>
                    <a:lnTo>
                      <a:pt x="196" y="12"/>
                    </a:lnTo>
                    <a:lnTo>
                      <a:pt x="185" y="16"/>
                    </a:lnTo>
                    <a:lnTo>
                      <a:pt x="174" y="16"/>
                    </a:lnTo>
                    <a:lnTo>
                      <a:pt x="168" y="24"/>
                    </a:lnTo>
                    <a:lnTo>
                      <a:pt x="160" y="24"/>
                    </a:lnTo>
                    <a:lnTo>
                      <a:pt x="157" y="32"/>
                    </a:lnTo>
                    <a:lnTo>
                      <a:pt x="150" y="32"/>
                    </a:lnTo>
                    <a:lnTo>
                      <a:pt x="142" y="40"/>
                    </a:lnTo>
                    <a:lnTo>
                      <a:pt x="136" y="48"/>
                    </a:lnTo>
                    <a:lnTo>
                      <a:pt x="128" y="52"/>
                    </a:lnTo>
                    <a:lnTo>
                      <a:pt x="118" y="56"/>
                    </a:lnTo>
                    <a:lnTo>
                      <a:pt x="110" y="63"/>
                    </a:lnTo>
                    <a:lnTo>
                      <a:pt x="100" y="72"/>
                    </a:lnTo>
                    <a:lnTo>
                      <a:pt x="89" y="84"/>
                    </a:lnTo>
                    <a:lnTo>
                      <a:pt x="78" y="87"/>
                    </a:lnTo>
                    <a:lnTo>
                      <a:pt x="75" y="96"/>
                    </a:lnTo>
                    <a:lnTo>
                      <a:pt x="72" y="104"/>
                    </a:lnTo>
                    <a:lnTo>
                      <a:pt x="61" y="116"/>
                    </a:lnTo>
                    <a:lnTo>
                      <a:pt x="53" y="119"/>
                    </a:lnTo>
                    <a:lnTo>
                      <a:pt x="50" y="128"/>
                    </a:lnTo>
                    <a:lnTo>
                      <a:pt x="43" y="143"/>
                    </a:lnTo>
                    <a:lnTo>
                      <a:pt x="35" y="155"/>
                    </a:lnTo>
                    <a:lnTo>
                      <a:pt x="32" y="163"/>
                    </a:lnTo>
                    <a:lnTo>
                      <a:pt x="25" y="179"/>
                    </a:lnTo>
                    <a:lnTo>
                      <a:pt x="21" y="187"/>
                    </a:lnTo>
                    <a:lnTo>
                      <a:pt x="14" y="203"/>
                    </a:lnTo>
                    <a:lnTo>
                      <a:pt x="7" y="215"/>
                    </a:lnTo>
                    <a:lnTo>
                      <a:pt x="7" y="223"/>
                    </a:lnTo>
                    <a:lnTo>
                      <a:pt x="3" y="235"/>
                    </a:lnTo>
                    <a:lnTo>
                      <a:pt x="0" y="255"/>
                    </a:lnTo>
                    <a:lnTo>
                      <a:pt x="0" y="287"/>
                    </a:lnTo>
                    <a:lnTo>
                      <a:pt x="0" y="295"/>
                    </a:lnTo>
                    <a:lnTo>
                      <a:pt x="0" y="307"/>
                    </a:lnTo>
                    <a:lnTo>
                      <a:pt x="3" y="319"/>
                    </a:lnTo>
                    <a:lnTo>
                      <a:pt x="11" y="331"/>
                    </a:lnTo>
                    <a:lnTo>
                      <a:pt x="18" y="346"/>
                    </a:lnTo>
                    <a:lnTo>
                      <a:pt x="25" y="367"/>
                    </a:lnTo>
                    <a:lnTo>
                      <a:pt x="35" y="382"/>
                    </a:lnTo>
                    <a:lnTo>
                      <a:pt x="43" y="394"/>
                    </a:lnTo>
                    <a:lnTo>
                      <a:pt x="50" y="402"/>
                    </a:lnTo>
                    <a:lnTo>
                      <a:pt x="61" y="418"/>
                    </a:lnTo>
                    <a:lnTo>
                      <a:pt x="72" y="434"/>
                    </a:lnTo>
                    <a:lnTo>
                      <a:pt x="86" y="442"/>
                    </a:lnTo>
                    <a:lnTo>
                      <a:pt x="93" y="450"/>
                    </a:lnTo>
                    <a:lnTo>
                      <a:pt x="107" y="466"/>
                    </a:lnTo>
                    <a:lnTo>
                      <a:pt x="128" y="481"/>
                    </a:lnTo>
                    <a:lnTo>
                      <a:pt x="136" y="490"/>
                    </a:lnTo>
                    <a:lnTo>
                      <a:pt x="146" y="502"/>
                    </a:lnTo>
                    <a:lnTo>
                      <a:pt x="157" y="510"/>
                    </a:lnTo>
                    <a:lnTo>
                      <a:pt x="174" y="517"/>
                    </a:lnTo>
                    <a:lnTo>
                      <a:pt x="182" y="526"/>
                    </a:lnTo>
                    <a:lnTo>
                      <a:pt x="192" y="534"/>
                    </a:lnTo>
                    <a:lnTo>
                      <a:pt x="203" y="546"/>
                    </a:lnTo>
                    <a:lnTo>
                      <a:pt x="211" y="553"/>
                    </a:lnTo>
                    <a:lnTo>
                      <a:pt x="225" y="561"/>
                    </a:lnTo>
                    <a:lnTo>
                      <a:pt x="235" y="570"/>
                    </a:lnTo>
                    <a:lnTo>
                      <a:pt x="243" y="577"/>
                    </a:lnTo>
                    <a:lnTo>
                      <a:pt x="253" y="585"/>
                    </a:lnTo>
                    <a:lnTo>
                      <a:pt x="260" y="593"/>
                    </a:lnTo>
                    <a:lnTo>
                      <a:pt x="267" y="601"/>
                    </a:lnTo>
                    <a:lnTo>
                      <a:pt x="275" y="609"/>
                    </a:lnTo>
                    <a:lnTo>
                      <a:pt x="281" y="617"/>
                    </a:lnTo>
                    <a:lnTo>
                      <a:pt x="289" y="625"/>
                    </a:lnTo>
                    <a:lnTo>
                      <a:pt x="296" y="629"/>
                    </a:lnTo>
                    <a:lnTo>
                      <a:pt x="307" y="641"/>
                    </a:lnTo>
                    <a:lnTo>
                      <a:pt x="310" y="657"/>
                    </a:lnTo>
                    <a:lnTo>
                      <a:pt x="317" y="665"/>
                    </a:lnTo>
                    <a:lnTo>
                      <a:pt x="317" y="677"/>
                    </a:lnTo>
                    <a:lnTo>
                      <a:pt x="317" y="689"/>
                    </a:lnTo>
                    <a:lnTo>
                      <a:pt x="317" y="701"/>
                    </a:lnTo>
                    <a:lnTo>
                      <a:pt x="317" y="713"/>
                    </a:lnTo>
                    <a:lnTo>
                      <a:pt x="313" y="725"/>
                    </a:lnTo>
                    <a:lnTo>
                      <a:pt x="307" y="737"/>
                    </a:lnTo>
                    <a:lnTo>
                      <a:pt x="296" y="749"/>
                    </a:lnTo>
                    <a:lnTo>
                      <a:pt x="285" y="761"/>
                    </a:lnTo>
                    <a:lnTo>
                      <a:pt x="278" y="768"/>
                    </a:lnTo>
                    <a:lnTo>
                      <a:pt x="271" y="773"/>
                    </a:lnTo>
                    <a:lnTo>
                      <a:pt x="260" y="785"/>
                    </a:lnTo>
                    <a:lnTo>
                      <a:pt x="246" y="796"/>
                    </a:lnTo>
                    <a:lnTo>
                      <a:pt x="239" y="796"/>
                    </a:lnTo>
                    <a:lnTo>
                      <a:pt x="228" y="804"/>
                    </a:lnTo>
                    <a:lnTo>
                      <a:pt x="221" y="812"/>
                    </a:lnTo>
                    <a:lnTo>
                      <a:pt x="211" y="816"/>
                    </a:lnTo>
                    <a:lnTo>
                      <a:pt x="203" y="820"/>
                    </a:lnTo>
                    <a:lnTo>
                      <a:pt x="196" y="824"/>
                    </a:lnTo>
                    <a:lnTo>
                      <a:pt x="182" y="828"/>
                    </a:lnTo>
                    <a:lnTo>
                      <a:pt x="174" y="832"/>
                    </a:lnTo>
                    <a:lnTo>
                      <a:pt x="164" y="836"/>
                    </a:lnTo>
                    <a:lnTo>
                      <a:pt x="150" y="844"/>
                    </a:lnTo>
                    <a:lnTo>
                      <a:pt x="142" y="848"/>
                    </a:lnTo>
                  </a:path>
                </a:pathLst>
              </a:custGeom>
              <a:noFill/>
              <a:ln w="12700" cap="rnd" cmpd="sng">
                <a:solidFill>
                  <a:srgbClr val="063DE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Freeform 138"/>
            <p:cNvSpPr>
              <a:spLocks/>
            </p:cNvSpPr>
            <p:nvPr/>
          </p:nvSpPr>
          <p:spPr bwMode="auto">
            <a:xfrm>
              <a:off x="2853" y="3569"/>
              <a:ext cx="1630" cy="393"/>
            </a:xfrm>
            <a:custGeom>
              <a:avLst/>
              <a:gdLst>
                <a:gd name="T0" fmla="*/ 0 w 1630"/>
                <a:gd name="T1" fmla="*/ 0 h 393"/>
                <a:gd name="T2" fmla="*/ 356 w 1630"/>
                <a:gd name="T3" fmla="*/ 392 h 393"/>
                <a:gd name="T4" fmla="*/ 1629 w 1630"/>
                <a:gd name="T5" fmla="*/ 392 h 393"/>
                <a:gd name="T6" fmla="*/ 1246 w 1630"/>
                <a:gd name="T7" fmla="*/ 0 h 393"/>
                <a:gd name="T8" fmla="*/ 0 w 1630"/>
                <a:gd name="T9" fmla="*/ 0 h 393"/>
              </a:gdLst>
              <a:ahLst/>
              <a:cxnLst>
                <a:cxn ang="0">
                  <a:pos x="T0" y="T1"/>
                </a:cxn>
                <a:cxn ang="0">
                  <a:pos x="T2" y="T3"/>
                </a:cxn>
                <a:cxn ang="0">
                  <a:pos x="T4" y="T5"/>
                </a:cxn>
                <a:cxn ang="0">
                  <a:pos x="T6" y="T7"/>
                </a:cxn>
                <a:cxn ang="0">
                  <a:pos x="T8" y="T9"/>
                </a:cxn>
              </a:cxnLst>
              <a:rect l="0" t="0" r="r" b="b"/>
              <a:pathLst>
                <a:path w="1630" h="393">
                  <a:moveTo>
                    <a:pt x="0" y="0"/>
                  </a:moveTo>
                  <a:lnTo>
                    <a:pt x="356" y="392"/>
                  </a:lnTo>
                  <a:lnTo>
                    <a:pt x="1629" y="392"/>
                  </a:lnTo>
                  <a:lnTo>
                    <a:pt x="1246" y="0"/>
                  </a:lnTo>
                  <a:lnTo>
                    <a:pt x="0" y="0"/>
                  </a:lnTo>
                </a:path>
              </a:pathLst>
            </a:custGeom>
            <a:solidFill>
              <a:srgbClr val="00AE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39"/>
            <p:cNvSpPr>
              <a:spLocks noChangeShapeType="1"/>
            </p:cNvSpPr>
            <p:nvPr/>
          </p:nvSpPr>
          <p:spPr bwMode="auto">
            <a:xfrm flipH="1" flipV="1">
              <a:off x="3117" y="3610"/>
              <a:ext cx="951" cy="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40"/>
            <p:cNvSpPr>
              <a:spLocks noChangeShapeType="1"/>
            </p:cNvSpPr>
            <p:nvPr/>
          </p:nvSpPr>
          <p:spPr bwMode="auto">
            <a:xfrm flipH="1">
              <a:off x="3076" y="3600"/>
              <a:ext cx="100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41"/>
            <p:cNvSpPr>
              <a:spLocks noChangeShapeType="1"/>
            </p:cNvSpPr>
            <p:nvPr/>
          </p:nvSpPr>
          <p:spPr bwMode="auto">
            <a:xfrm flipH="1">
              <a:off x="4162" y="3705"/>
              <a:ext cx="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42"/>
            <p:cNvSpPr>
              <a:spLocks noChangeShapeType="1"/>
            </p:cNvSpPr>
            <p:nvPr/>
          </p:nvSpPr>
          <p:spPr bwMode="auto">
            <a:xfrm flipH="1" flipV="1">
              <a:off x="3117" y="3610"/>
              <a:ext cx="70" cy="7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43"/>
            <p:cNvSpPr>
              <a:spLocks noChangeShapeType="1"/>
            </p:cNvSpPr>
            <p:nvPr/>
          </p:nvSpPr>
          <p:spPr bwMode="auto">
            <a:xfrm flipH="1" flipV="1">
              <a:off x="3081" y="3592"/>
              <a:ext cx="89" cy="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44"/>
            <p:cNvSpPr>
              <a:spLocks noChangeShapeType="1"/>
            </p:cNvSpPr>
            <p:nvPr/>
          </p:nvSpPr>
          <p:spPr bwMode="auto">
            <a:xfrm flipH="1">
              <a:off x="4159" y="3725"/>
              <a:ext cx="10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5"/>
            <p:cNvSpPr>
              <a:spLocks noChangeShapeType="1"/>
            </p:cNvSpPr>
            <p:nvPr/>
          </p:nvSpPr>
          <p:spPr bwMode="auto">
            <a:xfrm flipH="1">
              <a:off x="3038" y="3747"/>
              <a:ext cx="1257"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6"/>
            <p:cNvSpPr>
              <a:spLocks noChangeShapeType="1"/>
            </p:cNvSpPr>
            <p:nvPr/>
          </p:nvSpPr>
          <p:spPr bwMode="auto">
            <a:xfrm flipH="1" flipV="1">
              <a:off x="4216" y="3759"/>
              <a:ext cx="83" cy="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47"/>
            <p:cNvSpPr>
              <a:spLocks noChangeShapeType="1"/>
            </p:cNvSpPr>
            <p:nvPr/>
          </p:nvSpPr>
          <p:spPr bwMode="auto">
            <a:xfrm flipH="1" flipV="1">
              <a:off x="4060" y="3590"/>
              <a:ext cx="121" cy="1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48"/>
            <p:cNvSpPr>
              <a:spLocks noChangeShapeType="1"/>
            </p:cNvSpPr>
            <p:nvPr/>
          </p:nvSpPr>
          <p:spPr bwMode="auto">
            <a:xfrm flipH="1" flipV="1">
              <a:off x="4044" y="3608"/>
              <a:ext cx="134" cy="1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9"/>
            <p:cNvSpPr>
              <a:spLocks noChangeShapeType="1"/>
            </p:cNvSpPr>
            <p:nvPr/>
          </p:nvSpPr>
          <p:spPr bwMode="auto">
            <a:xfrm flipH="1">
              <a:off x="3161" y="3871"/>
              <a:ext cx="11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50"/>
            <p:cNvSpPr>
              <a:spLocks noChangeShapeType="1"/>
            </p:cNvSpPr>
            <p:nvPr/>
          </p:nvSpPr>
          <p:spPr bwMode="auto">
            <a:xfrm flipH="1" flipV="1">
              <a:off x="4218" y="3760"/>
              <a:ext cx="126" cy="1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 name="Group 151"/>
            <p:cNvGrpSpPr>
              <a:grpSpLocks/>
            </p:cNvGrpSpPr>
            <p:nvPr/>
          </p:nvGrpSpPr>
          <p:grpSpPr bwMode="auto">
            <a:xfrm>
              <a:off x="3460" y="3592"/>
              <a:ext cx="143" cy="125"/>
              <a:chOff x="3460" y="3592"/>
              <a:chExt cx="143" cy="125"/>
            </a:xfrm>
          </p:grpSpPr>
          <p:sp>
            <p:nvSpPr>
              <p:cNvPr id="464" name="Line 152"/>
              <p:cNvSpPr>
                <a:spLocks noChangeShapeType="1"/>
              </p:cNvSpPr>
              <p:nvPr/>
            </p:nvSpPr>
            <p:spPr bwMode="auto">
              <a:xfrm flipH="1" flipV="1">
                <a:off x="3497" y="3610"/>
                <a:ext cx="106"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 name="Line 153"/>
              <p:cNvSpPr>
                <a:spLocks noChangeShapeType="1"/>
              </p:cNvSpPr>
              <p:nvPr/>
            </p:nvSpPr>
            <p:spPr bwMode="auto">
              <a:xfrm flipH="1" flipV="1">
                <a:off x="3460" y="3592"/>
                <a:ext cx="125" cy="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 name="Group 154"/>
            <p:cNvGrpSpPr>
              <a:grpSpLocks/>
            </p:cNvGrpSpPr>
            <p:nvPr/>
          </p:nvGrpSpPr>
          <p:grpSpPr bwMode="auto">
            <a:xfrm>
              <a:off x="3081" y="3592"/>
              <a:ext cx="143" cy="125"/>
              <a:chOff x="3081" y="3592"/>
              <a:chExt cx="143" cy="125"/>
            </a:xfrm>
          </p:grpSpPr>
          <p:sp>
            <p:nvSpPr>
              <p:cNvPr id="462" name="Line 155"/>
              <p:cNvSpPr>
                <a:spLocks noChangeShapeType="1"/>
              </p:cNvSpPr>
              <p:nvPr/>
            </p:nvSpPr>
            <p:spPr bwMode="auto">
              <a:xfrm flipH="1" flipV="1">
                <a:off x="3117" y="3610"/>
                <a:ext cx="107"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 name="Line 156"/>
              <p:cNvSpPr>
                <a:spLocks noChangeShapeType="1"/>
              </p:cNvSpPr>
              <p:nvPr/>
            </p:nvSpPr>
            <p:spPr bwMode="auto">
              <a:xfrm flipH="1" flipV="1">
                <a:off x="3081" y="3592"/>
                <a:ext cx="125" cy="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 name="Line 157"/>
            <p:cNvSpPr>
              <a:spLocks noChangeShapeType="1"/>
            </p:cNvSpPr>
            <p:nvPr/>
          </p:nvSpPr>
          <p:spPr bwMode="auto">
            <a:xfrm flipH="1" flipV="1">
              <a:off x="3038" y="3744"/>
              <a:ext cx="143" cy="1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 name="Group 158"/>
            <p:cNvGrpSpPr>
              <a:grpSpLocks/>
            </p:cNvGrpSpPr>
            <p:nvPr/>
          </p:nvGrpSpPr>
          <p:grpSpPr bwMode="auto">
            <a:xfrm>
              <a:off x="3822" y="3592"/>
              <a:ext cx="142" cy="125"/>
              <a:chOff x="3822" y="3592"/>
              <a:chExt cx="142" cy="125"/>
            </a:xfrm>
          </p:grpSpPr>
          <p:sp>
            <p:nvSpPr>
              <p:cNvPr id="460" name="Line 159"/>
              <p:cNvSpPr>
                <a:spLocks noChangeShapeType="1"/>
              </p:cNvSpPr>
              <p:nvPr/>
            </p:nvSpPr>
            <p:spPr bwMode="auto">
              <a:xfrm flipH="1" flipV="1">
                <a:off x="3858" y="3610"/>
                <a:ext cx="106"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 name="Line 160"/>
              <p:cNvSpPr>
                <a:spLocks noChangeShapeType="1"/>
              </p:cNvSpPr>
              <p:nvPr/>
            </p:nvSpPr>
            <p:spPr bwMode="auto">
              <a:xfrm flipH="1" flipV="1">
                <a:off x="3822" y="3592"/>
                <a:ext cx="125" cy="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 name="Rectangle 161"/>
            <p:cNvSpPr>
              <a:spLocks noChangeArrowheads="1"/>
            </p:cNvSpPr>
            <p:nvPr/>
          </p:nvSpPr>
          <p:spPr bwMode="auto">
            <a:xfrm>
              <a:off x="4180" y="3655"/>
              <a:ext cx="75" cy="31"/>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 name="Group 162"/>
            <p:cNvGrpSpPr>
              <a:grpSpLocks/>
            </p:cNvGrpSpPr>
            <p:nvPr/>
          </p:nvGrpSpPr>
          <p:grpSpPr bwMode="auto">
            <a:xfrm>
              <a:off x="4178" y="3651"/>
              <a:ext cx="159" cy="132"/>
              <a:chOff x="4178" y="3651"/>
              <a:chExt cx="159" cy="132"/>
            </a:xfrm>
          </p:grpSpPr>
          <p:sp>
            <p:nvSpPr>
              <p:cNvPr id="457" name="Rectangle 163"/>
              <p:cNvSpPr>
                <a:spLocks noChangeArrowheads="1"/>
              </p:cNvSpPr>
              <p:nvPr/>
            </p:nvSpPr>
            <p:spPr bwMode="auto">
              <a:xfrm rot="21480000">
                <a:off x="4263" y="3745"/>
                <a:ext cx="74" cy="3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 name="Freeform 164"/>
              <p:cNvSpPr>
                <a:spLocks/>
              </p:cNvSpPr>
              <p:nvPr/>
            </p:nvSpPr>
            <p:spPr bwMode="auto">
              <a:xfrm>
                <a:off x="4178" y="3651"/>
                <a:ext cx="83" cy="132"/>
              </a:xfrm>
              <a:custGeom>
                <a:avLst/>
                <a:gdLst>
                  <a:gd name="T0" fmla="*/ 1 w 83"/>
                  <a:gd name="T1" fmla="*/ 40 h 132"/>
                  <a:gd name="T2" fmla="*/ 82 w 83"/>
                  <a:gd name="T3" fmla="*/ 131 h 132"/>
                  <a:gd name="T4" fmla="*/ 81 w 83"/>
                  <a:gd name="T5" fmla="*/ 91 h 132"/>
                  <a:gd name="T6" fmla="*/ 0 w 83"/>
                  <a:gd name="T7" fmla="*/ 0 h 132"/>
                  <a:gd name="T8" fmla="*/ 1 w 83"/>
                  <a:gd name="T9" fmla="*/ 40 h 132"/>
                </a:gdLst>
                <a:ahLst/>
                <a:cxnLst>
                  <a:cxn ang="0">
                    <a:pos x="T0" y="T1"/>
                  </a:cxn>
                  <a:cxn ang="0">
                    <a:pos x="T2" y="T3"/>
                  </a:cxn>
                  <a:cxn ang="0">
                    <a:pos x="T4" y="T5"/>
                  </a:cxn>
                  <a:cxn ang="0">
                    <a:pos x="T6" y="T7"/>
                  </a:cxn>
                  <a:cxn ang="0">
                    <a:pos x="T8" y="T9"/>
                  </a:cxn>
                </a:cxnLst>
                <a:rect l="0" t="0" r="r" b="b"/>
                <a:pathLst>
                  <a:path w="83" h="132">
                    <a:moveTo>
                      <a:pt x="1" y="40"/>
                    </a:moveTo>
                    <a:lnTo>
                      <a:pt x="82" y="131"/>
                    </a:lnTo>
                    <a:lnTo>
                      <a:pt x="81" y="91"/>
                    </a:lnTo>
                    <a:lnTo>
                      <a:pt x="0" y="0"/>
                    </a:lnTo>
                    <a:lnTo>
                      <a:pt x="1" y="40"/>
                    </a:lnTo>
                  </a:path>
                </a:pathLst>
              </a:custGeom>
              <a:solidFill>
                <a:schemeClr val="bg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9" name="Freeform 165"/>
              <p:cNvSpPr>
                <a:spLocks/>
              </p:cNvSpPr>
              <p:nvPr/>
            </p:nvSpPr>
            <p:spPr bwMode="auto">
              <a:xfrm>
                <a:off x="4181" y="3651"/>
                <a:ext cx="156" cy="91"/>
              </a:xfrm>
              <a:custGeom>
                <a:avLst/>
                <a:gdLst>
                  <a:gd name="T0" fmla="*/ 0 w 156"/>
                  <a:gd name="T1" fmla="*/ 3 h 91"/>
                  <a:gd name="T2" fmla="*/ 72 w 156"/>
                  <a:gd name="T3" fmla="*/ 0 h 91"/>
                  <a:gd name="T4" fmla="*/ 155 w 156"/>
                  <a:gd name="T5" fmla="*/ 87 h 91"/>
                  <a:gd name="T6" fmla="*/ 80 w 156"/>
                  <a:gd name="T7" fmla="*/ 90 h 91"/>
                  <a:gd name="T8" fmla="*/ 0 w 156"/>
                  <a:gd name="T9" fmla="*/ 3 h 91"/>
                </a:gdLst>
                <a:ahLst/>
                <a:cxnLst>
                  <a:cxn ang="0">
                    <a:pos x="T0" y="T1"/>
                  </a:cxn>
                  <a:cxn ang="0">
                    <a:pos x="T2" y="T3"/>
                  </a:cxn>
                  <a:cxn ang="0">
                    <a:pos x="T4" y="T5"/>
                  </a:cxn>
                  <a:cxn ang="0">
                    <a:pos x="T6" y="T7"/>
                  </a:cxn>
                  <a:cxn ang="0">
                    <a:pos x="T8" y="T9"/>
                  </a:cxn>
                </a:cxnLst>
                <a:rect l="0" t="0" r="r" b="b"/>
                <a:pathLst>
                  <a:path w="156" h="91">
                    <a:moveTo>
                      <a:pt x="0" y="3"/>
                    </a:moveTo>
                    <a:lnTo>
                      <a:pt x="72" y="0"/>
                    </a:lnTo>
                    <a:lnTo>
                      <a:pt x="155" y="87"/>
                    </a:lnTo>
                    <a:lnTo>
                      <a:pt x="80" y="90"/>
                    </a:lnTo>
                    <a:lnTo>
                      <a:pt x="0" y="3"/>
                    </a:lnTo>
                  </a:path>
                </a:pathLst>
              </a:custGeom>
              <a:solidFill>
                <a:schemeClr val="bg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 name="Group 166"/>
            <p:cNvGrpSpPr>
              <a:grpSpLocks/>
            </p:cNvGrpSpPr>
            <p:nvPr/>
          </p:nvGrpSpPr>
          <p:grpSpPr bwMode="auto">
            <a:xfrm>
              <a:off x="3765" y="3663"/>
              <a:ext cx="431" cy="159"/>
              <a:chOff x="3765" y="3663"/>
              <a:chExt cx="431" cy="159"/>
            </a:xfrm>
          </p:grpSpPr>
          <p:grpSp>
            <p:nvGrpSpPr>
              <p:cNvPr id="315" name="Group 167"/>
              <p:cNvGrpSpPr>
                <a:grpSpLocks/>
              </p:cNvGrpSpPr>
              <p:nvPr/>
            </p:nvGrpSpPr>
            <p:grpSpPr bwMode="auto">
              <a:xfrm>
                <a:off x="3765" y="3677"/>
                <a:ext cx="418" cy="145"/>
                <a:chOff x="3765" y="3677"/>
                <a:chExt cx="418" cy="145"/>
              </a:xfrm>
            </p:grpSpPr>
            <p:sp>
              <p:nvSpPr>
                <p:cNvPr id="317" name="Freeform 168"/>
                <p:cNvSpPr>
                  <a:spLocks/>
                </p:cNvSpPr>
                <p:nvPr/>
              </p:nvSpPr>
              <p:spPr bwMode="auto">
                <a:xfrm>
                  <a:off x="3793" y="3677"/>
                  <a:ext cx="385" cy="86"/>
                </a:xfrm>
                <a:custGeom>
                  <a:avLst/>
                  <a:gdLst>
                    <a:gd name="T0" fmla="*/ 0 w 385"/>
                    <a:gd name="T1" fmla="*/ 0 h 86"/>
                    <a:gd name="T2" fmla="*/ 90 w 385"/>
                    <a:gd name="T3" fmla="*/ 85 h 86"/>
                    <a:gd name="T4" fmla="*/ 384 w 385"/>
                    <a:gd name="T5" fmla="*/ 85 h 86"/>
                    <a:gd name="T6" fmla="*/ 294 w 385"/>
                    <a:gd name="T7" fmla="*/ 0 h 86"/>
                    <a:gd name="T8" fmla="*/ 0 w 385"/>
                    <a:gd name="T9" fmla="*/ 0 h 86"/>
                  </a:gdLst>
                  <a:ahLst/>
                  <a:cxnLst>
                    <a:cxn ang="0">
                      <a:pos x="T0" y="T1"/>
                    </a:cxn>
                    <a:cxn ang="0">
                      <a:pos x="T2" y="T3"/>
                    </a:cxn>
                    <a:cxn ang="0">
                      <a:pos x="T4" y="T5"/>
                    </a:cxn>
                    <a:cxn ang="0">
                      <a:pos x="T6" y="T7"/>
                    </a:cxn>
                    <a:cxn ang="0">
                      <a:pos x="T8" y="T9"/>
                    </a:cxn>
                  </a:cxnLst>
                  <a:rect l="0" t="0" r="r" b="b"/>
                  <a:pathLst>
                    <a:path w="385" h="86">
                      <a:moveTo>
                        <a:pt x="0" y="0"/>
                      </a:moveTo>
                      <a:lnTo>
                        <a:pt x="90" y="85"/>
                      </a:lnTo>
                      <a:lnTo>
                        <a:pt x="384" y="85"/>
                      </a:lnTo>
                      <a:lnTo>
                        <a:pt x="294" y="0"/>
                      </a:lnTo>
                      <a:lnTo>
                        <a:pt x="0" y="0"/>
                      </a:lnTo>
                    </a:path>
                  </a:pathLst>
                </a:custGeom>
                <a:solidFill>
                  <a:srgbClr val="F6BF6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 name="Freeform 169"/>
                <p:cNvSpPr>
                  <a:spLocks/>
                </p:cNvSpPr>
                <p:nvPr/>
              </p:nvSpPr>
              <p:spPr bwMode="auto">
                <a:xfrm>
                  <a:off x="3793" y="3677"/>
                  <a:ext cx="385" cy="120"/>
                </a:xfrm>
                <a:custGeom>
                  <a:avLst/>
                  <a:gdLst>
                    <a:gd name="T0" fmla="*/ 0 w 385"/>
                    <a:gd name="T1" fmla="*/ 0 h 120"/>
                    <a:gd name="T2" fmla="*/ 0 w 385"/>
                    <a:gd name="T3" fmla="*/ 34 h 120"/>
                    <a:gd name="T4" fmla="*/ 90 w 385"/>
                    <a:gd name="T5" fmla="*/ 119 h 120"/>
                    <a:gd name="T6" fmla="*/ 384 w 385"/>
                    <a:gd name="T7" fmla="*/ 119 h 120"/>
                    <a:gd name="T8" fmla="*/ 384 w 385"/>
                    <a:gd name="T9" fmla="*/ 85 h 120"/>
                    <a:gd name="T10" fmla="*/ 90 w 385"/>
                    <a:gd name="T11" fmla="*/ 85 h 120"/>
                    <a:gd name="T12" fmla="*/ 0 w 385"/>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85" h="120">
                      <a:moveTo>
                        <a:pt x="0" y="0"/>
                      </a:moveTo>
                      <a:lnTo>
                        <a:pt x="0" y="34"/>
                      </a:lnTo>
                      <a:lnTo>
                        <a:pt x="90" y="119"/>
                      </a:lnTo>
                      <a:lnTo>
                        <a:pt x="384" y="119"/>
                      </a:lnTo>
                      <a:lnTo>
                        <a:pt x="384" y="85"/>
                      </a:lnTo>
                      <a:lnTo>
                        <a:pt x="90" y="85"/>
                      </a:lnTo>
                      <a:lnTo>
                        <a:pt x="0" y="0"/>
                      </a:lnTo>
                    </a:path>
                  </a:pathLst>
                </a:custGeom>
                <a:solidFill>
                  <a:srgbClr val="F6BF6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 name="Freeform 170"/>
                <p:cNvSpPr>
                  <a:spLocks/>
                </p:cNvSpPr>
                <p:nvPr/>
              </p:nvSpPr>
              <p:spPr bwMode="auto">
                <a:xfrm>
                  <a:off x="3884" y="3697"/>
                  <a:ext cx="1" cy="1"/>
                </a:xfrm>
                <a:custGeom>
                  <a:avLst/>
                  <a:gdLst>
                    <a:gd name="T0" fmla="*/ 0 w 1"/>
                    <a:gd name="T1" fmla="*/ 0 h 1"/>
                    <a:gd name="T2" fmla="*/ 0 w 1"/>
                    <a:gd name="T3" fmla="*/ 0 h 1"/>
                    <a:gd name="T4" fmla="*/ 0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0" y="0"/>
                      </a:lnTo>
                      <a:lnTo>
                        <a:pt x="0"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 name="Line 171"/>
                <p:cNvSpPr>
                  <a:spLocks noChangeShapeType="1"/>
                </p:cNvSpPr>
                <p:nvPr/>
              </p:nvSpPr>
              <p:spPr bwMode="auto">
                <a:xfrm>
                  <a:off x="3883" y="3767"/>
                  <a:ext cx="0" cy="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1" name="Group 172"/>
                <p:cNvGrpSpPr>
                  <a:grpSpLocks/>
                </p:cNvGrpSpPr>
                <p:nvPr/>
              </p:nvGrpSpPr>
              <p:grpSpPr bwMode="auto">
                <a:xfrm>
                  <a:off x="3898" y="3779"/>
                  <a:ext cx="285" cy="43"/>
                  <a:chOff x="3898" y="3779"/>
                  <a:chExt cx="285" cy="43"/>
                </a:xfrm>
              </p:grpSpPr>
              <p:grpSp>
                <p:nvGrpSpPr>
                  <p:cNvPr id="358" name="Group 173"/>
                  <p:cNvGrpSpPr>
                    <a:grpSpLocks/>
                  </p:cNvGrpSpPr>
                  <p:nvPr/>
                </p:nvGrpSpPr>
                <p:grpSpPr bwMode="auto">
                  <a:xfrm>
                    <a:off x="3898" y="3779"/>
                    <a:ext cx="41" cy="43"/>
                    <a:chOff x="3898" y="3779"/>
                    <a:chExt cx="41" cy="43"/>
                  </a:xfrm>
                </p:grpSpPr>
                <p:sp>
                  <p:nvSpPr>
                    <p:cNvPr id="447" name="Arc 174"/>
                    <p:cNvSpPr>
                      <a:spLocks/>
                    </p:cNvSpPr>
                    <p:nvPr/>
                  </p:nvSpPr>
                  <p:spPr bwMode="auto">
                    <a:xfrm>
                      <a:off x="3903" y="3787"/>
                      <a:ext cx="9" cy="10"/>
                    </a:xfrm>
                    <a:custGeom>
                      <a:avLst/>
                      <a:gdLst>
                        <a:gd name="G0" fmla="+- 2524 0 0"/>
                        <a:gd name="G1" fmla="+- 21600 0 0"/>
                        <a:gd name="G2" fmla="+- 21600 0 0"/>
                        <a:gd name="T0" fmla="*/ 0 w 24124"/>
                        <a:gd name="T1" fmla="*/ 148 h 21600"/>
                        <a:gd name="T2" fmla="*/ 24124 w 24124"/>
                        <a:gd name="T3" fmla="*/ 21600 h 21600"/>
                        <a:gd name="T4" fmla="*/ 2524 w 24124"/>
                        <a:gd name="T5" fmla="*/ 21600 h 21600"/>
                      </a:gdLst>
                      <a:ahLst/>
                      <a:cxnLst>
                        <a:cxn ang="0">
                          <a:pos x="T0" y="T1"/>
                        </a:cxn>
                        <a:cxn ang="0">
                          <a:pos x="T2" y="T3"/>
                        </a:cxn>
                        <a:cxn ang="0">
                          <a:pos x="T4" y="T5"/>
                        </a:cxn>
                      </a:cxnLst>
                      <a:rect l="0" t="0" r="r" b="b"/>
                      <a:pathLst>
                        <a:path w="24124" h="21600" fill="none" extrusionOk="0">
                          <a:moveTo>
                            <a:pt x="-1" y="147"/>
                          </a:moveTo>
                          <a:cubicBezTo>
                            <a:pt x="837" y="49"/>
                            <a:pt x="1680" y="0"/>
                            <a:pt x="2524" y="0"/>
                          </a:cubicBezTo>
                          <a:cubicBezTo>
                            <a:pt x="14453" y="0"/>
                            <a:pt x="24124" y="9670"/>
                            <a:pt x="24124" y="21600"/>
                          </a:cubicBezTo>
                        </a:path>
                        <a:path w="24124" h="21600" stroke="0" extrusionOk="0">
                          <a:moveTo>
                            <a:pt x="-1" y="147"/>
                          </a:moveTo>
                          <a:cubicBezTo>
                            <a:pt x="837" y="49"/>
                            <a:pt x="1680" y="0"/>
                            <a:pt x="2524" y="0"/>
                          </a:cubicBezTo>
                          <a:cubicBezTo>
                            <a:pt x="14453" y="0"/>
                            <a:pt x="24124" y="9670"/>
                            <a:pt x="24124" y="21600"/>
                          </a:cubicBezTo>
                          <a:lnTo>
                            <a:pt x="252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 name="Arc 175"/>
                    <p:cNvSpPr>
                      <a:spLocks/>
                    </p:cNvSpPr>
                    <p:nvPr/>
                  </p:nvSpPr>
                  <p:spPr bwMode="auto">
                    <a:xfrm>
                      <a:off x="3899" y="3789"/>
                      <a:ext cx="3" cy="8"/>
                    </a:xfrm>
                    <a:custGeom>
                      <a:avLst/>
                      <a:gdLst>
                        <a:gd name="G0" fmla="+- 8022 0 0"/>
                        <a:gd name="G1" fmla="+- 21600 0 0"/>
                        <a:gd name="G2" fmla="+- 21600 0 0"/>
                        <a:gd name="T0" fmla="*/ 0 w 29622"/>
                        <a:gd name="T1" fmla="*/ 1545 h 21600"/>
                        <a:gd name="T2" fmla="*/ 29622 w 29622"/>
                        <a:gd name="T3" fmla="*/ 21600 h 21600"/>
                        <a:gd name="T4" fmla="*/ 8022 w 29622"/>
                        <a:gd name="T5" fmla="*/ 21600 h 21600"/>
                      </a:gdLst>
                      <a:ahLst/>
                      <a:cxnLst>
                        <a:cxn ang="0">
                          <a:pos x="T0" y="T1"/>
                        </a:cxn>
                        <a:cxn ang="0">
                          <a:pos x="T2" y="T3"/>
                        </a:cxn>
                        <a:cxn ang="0">
                          <a:pos x="T4" y="T5"/>
                        </a:cxn>
                      </a:cxnLst>
                      <a:rect l="0" t="0" r="r" b="b"/>
                      <a:pathLst>
                        <a:path w="29622" h="21600" fill="none" extrusionOk="0">
                          <a:moveTo>
                            <a:pt x="-1" y="1544"/>
                          </a:moveTo>
                          <a:cubicBezTo>
                            <a:pt x="2551" y="524"/>
                            <a:pt x="5274" y="0"/>
                            <a:pt x="8022" y="0"/>
                          </a:cubicBezTo>
                          <a:cubicBezTo>
                            <a:pt x="19951" y="0"/>
                            <a:pt x="29622" y="9670"/>
                            <a:pt x="29622" y="21600"/>
                          </a:cubicBezTo>
                        </a:path>
                        <a:path w="29622" h="21600" stroke="0" extrusionOk="0">
                          <a:moveTo>
                            <a:pt x="-1" y="1544"/>
                          </a:moveTo>
                          <a:cubicBezTo>
                            <a:pt x="2551" y="524"/>
                            <a:pt x="5274" y="0"/>
                            <a:pt x="8022" y="0"/>
                          </a:cubicBezTo>
                          <a:cubicBezTo>
                            <a:pt x="19951" y="0"/>
                            <a:pt x="29622" y="9670"/>
                            <a:pt x="29622" y="21600"/>
                          </a:cubicBezTo>
                          <a:lnTo>
                            <a:pt x="8022"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 name="Arc 176"/>
                    <p:cNvSpPr>
                      <a:spLocks/>
                    </p:cNvSpPr>
                    <p:nvPr/>
                  </p:nvSpPr>
                  <p:spPr bwMode="auto">
                    <a:xfrm rot="10800000">
                      <a:off x="3906" y="3800"/>
                      <a:ext cx="23" cy="19"/>
                    </a:xfrm>
                    <a:custGeom>
                      <a:avLst/>
                      <a:gdLst>
                        <a:gd name="G0" fmla="+- 934 0 0"/>
                        <a:gd name="G1" fmla="+- 21600 0 0"/>
                        <a:gd name="G2" fmla="+- 21600 0 0"/>
                        <a:gd name="T0" fmla="*/ 0 w 22501"/>
                        <a:gd name="T1" fmla="*/ 20 h 21600"/>
                        <a:gd name="T2" fmla="*/ 22501 w 22501"/>
                        <a:gd name="T3" fmla="*/ 20408 h 21600"/>
                        <a:gd name="T4" fmla="*/ 934 w 22501"/>
                        <a:gd name="T5" fmla="*/ 21600 h 21600"/>
                      </a:gdLst>
                      <a:ahLst/>
                      <a:cxnLst>
                        <a:cxn ang="0">
                          <a:pos x="T0" y="T1"/>
                        </a:cxn>
                        <a:cxn ang="0">
                          <a:pos x="T2" y="T3"/>
                        </a:cxn>
                        <a:cxn ang="0">
                          <a:pos x="T4" y="T5"/>
                        </a:cxn>
                      </a:cxnLst>
                      <a:rect l="0" t="0" r="r" b="b"/>
                      <a:pathLst>
                        <a:path w="22501" h="21600" fill="none" extrusionOk="0">
                          <a:moveTo>
                            <a:pt x="0" y="20"/>
                          </a:moveTo>
                          <a:cubicBezTo>
                            <a:pt x="311" y="6"/>
                            <a:pt x="622" y="0"/>
                            <a:pt x="934" y="0"/>
                          </a:cubicBezTo>
                          <a:cubicBezTo>
                            <a:pt x="12400" y="0"/>
                            <a:pt x="21868" y="8959"/>
                            <a:pt x="22501" y="20407"/>
                          </a:cubicBezTo>
                        </a:path>
                        <a:path w="22501" h="21600" stroke="0" extrusionOk="0">
                          <a:moveTo>
                            <a:pt x="0" y="20"/>
                          </a:moveTo>
                          <a:cubicBezTo>
                            <a:pt x="311" y="6"/>
                            <a:pt x="622" y="0"/>
                            <a:pt x="934" y="0"/>
                          </a:cubicBezTo>
                          <a:cubicBezTo>
                            <a:pt x="12400" y="0"/>
                            <a:pt x="21868" y="8959"/>
                            <a:pt x="22501" y="20407"/>
                          </a:cubicBezTo>
                          <a:lnTo>
                            <a:pt x="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 name="Arc 177"/>
                    <p:cNvSpPr>
                      <a:spLocks/>
                    </p:cNvSpPr>
                    <p:nvPr/>
                  </p:nvSpPr>
                  <p:spPr bwMode="auto">
                    <a:xfrm rot="10800000">
                      <a:off x="3914" y="3801"/>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 name="Arc 178"/>
                    <p:cNvSpPr>
                      <a:spLocks/>
                    </p:cNvSpPr>
                    <p:nvPr/>
                  </p:nvSpPr>
                  <p:spPr bwMode="auto">
                    <a:xfrm rot="10800000">
                      <a:off x="3898" y="3779"/>
                      <a:ext cx="0" cy="6"/>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 name="Arc 179"/>
                    <p:cNvSpPr>
                      <a:spLocks/>
                    </p:cNvSpPr>
                    <p:nvPr/>
                  </p:nvSpPr>
                  <p:spPr bwMode="auto">
                    <a:xfrm>
                      <a:off x="3930" y="3815"/>
                      <a:ext cx="5" cy="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 name="Line 180"/>
                    <p:cNvSpPr>
                      <a:spLocks noChangeShapeType="1"/>
                    </p:cNvSpPr>
                    <p:nvPr/>
                  </p:nvSpPr>
                  <p:spPr bwMode="auto">
                    <a:xfrm flipV="1">
                      <a:off x="3932" y="3813"/>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 name="Rectangle 181"/>
                    <p:cNvSpPr>
                      <a:spLocks noChangeArrowheads="1"/>
                    </p:cNvSpPr>
                    <p:nvPr/>
                  </p:nvSpPr>
                  <p:spPr bwMode="auto">
                    <a:xfrm>
                      <a:off x="3929" y="3795"/>
                      <a:ext cx="5"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 name="Line 182"/>
                    <p:cNvSpPr>
                      <a:spLocks noChangeShapeType="1"/>
                    </p:cNvSpPr>
                    <p:nvPr/>
                  </p:nvSpPr>
                  <p:spPr bwMode="auto">
                    <a:xfrm>
                      <a:off x="3898" y="3795"/>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 name="Line 183"/>
                    <p:cNvSpPr>
                      <a:spLocks noChangeShapeType="1"/>
                    </p:cNvSpPr>
                    <p:nvPr/>
                  </p:nvSpPr>
                  <p:spPr bwMode="auto">
                    <a:xfrm>
                      <a:off x="3919" y="3795"/>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9" name="Group 184"/>
                  <p:cNvGrpSpPr>
                    <a:grpSpLocks/>
                  </p:cNvGrpSpPr>
                  <p:nvPr/>
                </p:nvGrpSpPr>
                <p:grpSpPr bwMode="auto">
                  <a:xfrm>
                    <a:off x="3929" y="3781"/>
                    <a:ext cx="39" cy="41"/>
                    <a:chOff x="3929" y="3781"/>
                    <a:chExt cx="39" cy="41"/>
                  </a:xfrm>
                </p:grpSpPr>
                <p:sp>
                  <p:nvSpPr>
                    <p:cNvPr id="437" name="Arc 185"/>
                    <p:cNvSpPr>
                      <a:spLocks/>
                    </p:cNvSpPr>
                    <p:nvPr/>
                  </p:nvSpPr>
                  <p:spPr bwMode="auto">
                    <a:xfrm>
                      <a:off x="3933" y="3787"/>
                      <a:ext cx="8" cy="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 name="Arc 186"/>
                    <p:cNvSpPr>
                      <a:spLocks/>
                    </p:cNvSpPr>
                    <p:nvPr/>
                  </p:nvSpPr>
                  <p:spPr bwMode="auto">
                    <a:xfrm>
                      <a:off x="3929" y="3789"/>
                      <a:ext cx="4" cy="8"/>
                    </a:xfrm>
                    <a:custGeom>
                      <a:avLst/>
                      <a:gdLst>
                        <a:gd name="G0" fmla="+- 5934 0 0"/>
                        <a:gd name="G1" fmla="+- 21600 0 0"/>
                        <a:gd name="G2" fmla="+- 21600 0 0"/>
                        <a:gd name="T0" fmla="*/ 0 w 27534"/>
                        <a:gd name="T1" fmla="*/ 831 h 21600"/>
                        <a:gd name="T2" fmla="*/ 27534 w 27534"/>
                        <a:gd name="T3" fmla="*/ 21600 h 21600"/>
                        <a:gd name="T4" fmla="*/ 5934 w 27534"/>
                        <a:gd name="T5" fmla="*/ 21600 h 21600"/>
                      </a:gdLst>
                      <a:ahLst/>
                      <a:cxnLst>
                        <a:cxn ang="0">
                          <a:pos x="T0" y="T1"/>
                        </a:cxn>
                        <a:cxn ang="0">
                          <a:pos x="T2" y="T3"/>
                        </a:cxn>
                        <a:cxn ang="0">
                          <a:pos x="T4" y="T5"/>
                        </a:cxn>
                      </a:cxnLst>
                      <a:rect l="0" t="0" r="r" b="b"/>
                      <a:pathLst>
                        <a:path w="27534" h="21600" fill="none" extrusionOk="0">
                          <a:moveTo>
                            <a:pt x="0" y="831"/>
                          </a:moveTo>
                          <a:cubicBezTo>
                            <a:pt x="1929" y="279"/>
                            <a:pt x="3927" y="0"/>
                            <a:pt x="5934" y="0"/>
                          </a:cubicBezTo>
                          <a:cubicBezTo>
                            <a:pt x="17863" y="0"/>
                            <a:pt x="27534" y="9670"/>
                            <a:pt x="27534" y="21600"/>
                          </a:cubicBezTo>
                        </a:path>
                        <a:path w="27534" h="21600" stroke="0" extrusionOk="0">
                          <a:moveTo>
                            <a:pt x="0" y="831"/>
                          </a:moveTo>
                          <a:cubicBezTo>
                            <a:pt x="1929" y="279"/>
                            <a:pt x="3927" y="0"/>
                            <a:pt x="5934" y="0"/>
                          </a:cubicBezTo>
                          <a:cubicBezTo>
                            <a:pt x="17863" y="0"/>
                            <a:pt x="27534" y="9670"/>
                            <a:pt x="27534" y="21600"/>
                          </a:cubicBezTo>
                          <a:lnTo>
                            <a:pt x="5934"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 name="Arc 187"/>
                    <p:cNvSpPr>
                      <a:spLocks/>
                    </p:cNvSpPr>
                    <p:nvPr/>
                  </p:nvSpPr>
                  <p:spPr bwMode="auto">
                    <a:xfrm rot="10800000">
                      <a:off x="3936" y="3800"/>
                      <a:ext cx="23" cy="19"/>
                    </a:xfrm>
                    <a:custGeom>
                      <a:avLst/>
                      <a:gdLst>
                        <a:gd name="G0" fmla="+- 934 0 0"/>
                        <a:gd name="G1" fmla="+- 21600 0 0"/>
                        <a:gd name="G2" fmla="+- 21600 0 0"/>
                        <a:gd name="T0" fmla="*/ 0 w 22501"/>
                        <a:gd name="T1" fmla="*/ 20 h 21600"/>
                        <a:gd name="T2" fmla="*/ 22501 w 22501"/>
                        <a:gd name="T3" fmla="*/ 20408 h 21600"/>
                        <a:gd name="T4" fmla="*/ 934 w 22501"/>
                        <a:gd name="T5" fmla="*/ 21600 h 21600"/>
                      </a:gdLst>
                      <a:ahLst/>
                      <a:cxnLst>
                        <a:cxn ang="0">
                          <a:pos x="T0" y="T1"/>
                        </a:cxn>
                        <a:cxn ang="0">
                          <a:pos x="T2" y="T3"/>
                        </a:cxn>
                        <a:cxn ang="0">
                          <a:pos x="T4" y="T5"/>
                        </a:cxn>
                      </a:cxnLst>
                      <a:rect l="0" t="0" r="r" b="b"/>
                      <a:pathLst>
                        <a:path w="22501" h="21600" fill="none" extrusionOk="0">
                          <a:moveTo>
                            <a:pt x="0" y="20"/>
                          </a:moveTo>
                          <a:cubicBezTo>
                            <a:pt x="311" y="6"/>
                            <a:pt x="622" y="0"/>
                            <a:pt x="934" y="0"/>
                          </a:cubicBezTo>
                          <a:cubicBezTo>
                            <a:pt x="12400" y="0"/>
                            <a:pt x="21868" y="8959"/>
                            <a:pt x="22501" y="20407"/>
                          </a:cubicBezTo>
                        </a:path>
                        <a:path w="22501" h="21600" stroke="0" extrusionOk="0">
                          <a:moveTo>
                            <a:pt x="0" y="20"/>
                          </a:moveTo>
                          <a:cubicBezTo>
                            <a:pt x="311" y="6"/>
                            <a:pt x="622" y="0"/>
                            <a:pt x="934" y="0"/>
                          </a:cubicBezTo>
                          <a:cubicBezTo>
                            <a:pt x="12400" y="0"/>
                            <a:pt x="21868" y="8959"/>
                            <a:pt x="22501" y="20407"/>
                          </a:cubicBezTo>
                          <a:lnTo>
                            <a:pt x="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 name="Arc 188"/>
                    <p:cNvSpPr>
                      <a:spLocks/>
                    </p:cNvSpPr>
                    <p:nvPr/>
                  </p:nvSpPr>
                  <p:spPr bwMode="auto">
                    <a:xfrm rot="10800000">
                      <a:off x="3944" y="3801"/>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 name="Arc 189"/>
                    <p:cNvSpPr>
                      <a:spLocks/>
                    </p:cNvSpPr>
                    <p:nvPr/>
                  </p:nvSpPr>
                  <p:spPr bwMode="auto">
                    <a:xfrm rot="10800000">
                      <a:off x="3930" y="3781"/>
                      <a:ext cx="1" cy="3"/>
                    </a:xfrm>
                    <a:custGeom>
                      <a:avLst/>
                      <a:gdLst>
                        <a:gd name="G0" fmla="+- 19320 0 0"/>
                        <a:gd name="G1" fmla="+- 0 0 0"/>
                        <a:gd name="G2" fmla="+- 21600 0 0"/>
                        <a:gd name="T0" fmla="*/ 40920 w 40920"/>
                        <a:gd name="T1" fmla="*/ 0 h 21600"/>
                        <a:gd name="T2" fmla="*/ 0 w 40920"/>
                        <a:gd name="T3" fmla="*/ 9660 h 21600"/>
                        <a:gd name="T4" fmla="*/ 19320 w 40920"/>
                        <a:gd name="T5" fmla="*/ 0 h 21600"/>
                      </a:gdLst>
                      <a:ahLst/>
                      <a:cxnLst>
                        <a:cxn ang="0">
                          <a:pos x="T0" y="T1"/>
                        </a:cxn>
                        <a:cxn ang="0">
                          <a:pos x="T2" y="T3"/>
                        </a:cxn>
                        <a:cxn ang="0">
                          <a:pos x="T4" y="T5"/>
                        </a:cxn>
                      </a:cxnLst>
                      <a:rect l="0" t="0" r="r" b="b"/>
                      <a:pathLst>
                        <a:path w="40920" h="21600" fill="none" extrusionOk="0">
                          <a:moveTo>
                            <a:pt x="40920" y="0"/>
                          </a:moveTo>
                          <a:cubicBezTo>
                            <a:pt x="40920" y="11929"/>
                            <a:pt x="31249" y="21600"/>
                            <a:pt x="19320" y="21600"/>
                          </a:cubicBezTo>
                          <a:cubicBezTo>
                            <a:pt x="11138" y="21599"/>
                            <a:pt x="3659" y="16977"/>
                            <a:pt x="0" y="9659"/>
                          </a:cubicBezTo>
                        </a:path>
                        <a:path w="40920" h="21600" stroke="0" extrusionOk="0">
                          <a:moveTo>
                            <a:pt x="40920" y="0"/>
                          </a:moveTo>
                          <a:cubicBezTo>
                            <a:pt x="40920" y="11929"/>
                            <a:pt x="31249" y="21600"/>
                            <a:pt x="19320" y="21600"/>
                          </a:cubicBezTo>
                          <a:cubicBezTo>
                            <a:pt x="11138" y="21599"/>
                            <a:pt x="3659" y="16977"/>
                            <a:pt x="0" y="9659"/>
                          </a:cubicBezTo>
                          <a:lnTo>
                            <a:pt x="19320"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 name="Arc 190"/>
                    <p:cNvSpPr>
                      <a:spLocks/>
                    </p:cNvSpPr>
                    <p:nvPr/>
                  </p:nvSpPr>
                  <p:spPr bwMode="auto">
                    <a:xfrm>
                      <a:off x="3961" y="3815"/>
                      <a:ext cx="4" cy="3"/>
                    </a:xfrm>
                    <a:custGeom>
                      <a:avLst/>
                      <a:gdLst>
                        <a:gd name="G0" fmla="+- 5934 0 0"/>
                        <a:gd name="G1" fmla="+- 21600 0 0"/>
                        <a:gd name="G2" fmla="+- 21600 0 0"/>
                        <a:gd name="T0" fmla="*/ 0 w 27534"/>
                        <a:gd name="T1" fmla="*/ 831 h 21600"/>
                        <a:gd name="T2" fmla="*/ 27534 w 27534"/>
                        <a:gd name="T3" fmla="*/ 21600 h 21600"/>
                        <a:gd name="T4" fmla="*/ 5934 w 27534"/>
                        <a:gd name="T5" fmla="*/ 21600 h 21600"/>
                      </a:gdLst>
                      <a:ahLst/>
                      <a:cxnLst>
                        <a:cxn ang="0">
                          <a:pos x="T0" y="T1"/>
                        </a:cxn>
                        <a:cxn ang="0">
                          <a:pos x="T2" y="T3"/>
                        </a:cxn>
                        <a:cxn ang="0">
                          <a:pos x="T4" y="T5"/>
                        </a:cxn>
                      </a:cxnLst>
                      <a:rect l="0" t="0" r="r" b="b"/>
                      <a:pathLst>
                        <a:path w="27534" h="21600" fill="none" extrusionOk="0">
                          <a:moveTo>
                            <a:pt x="0" y="831"/>
                          </a:moveTo>
                          <a:cubicBezTo>
                            <a:pt x="1929" y="279"/>
                            <a:pt x="3927" y="0"/>
                            <a:pt x="5934" y="0"/>
                          </a:cubicBezTo>
                          <a:cubicBezTo>
                            <a:pt x="17863" y="0"/>
                            <a:pt x="27534" y="9670"/>
                            <a:pt x="27534" y="21600"/>
                          </a:cubicBezTo>
                        </a:path>
                        <a:path w="27534" h="21600" stroke="0" extrusionOk="0">
                          <a:moveTo>
                            <a:pt x="0" y="831"/>
                          </a:moveTo>
                          <a:cubicBezTo>
                            <a:pt x="1929" y="279"/>
                            <a:pt x="3927" y="0"/>
                            <a:pt x="5934" y="0"/>
                          </a:cubicBezTo>
                          <a:cubicBezTo>
                            <a:pt x="17863" y="0"/>
                            <a:pt x="27534" y="9670"/>
                            <a:pt x="27534" y="21600"/>
                          </a:cubicBezTo>
                          <a:lnTo>
                            <a:pt x="5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 name="Line 191"/>
                    <p:cNvSpPr>
                      <a:spLocks noChangeShapeType="1"/>
                    </p:cNvSpPr>
                    <p:nvPr/>
                  </p:nvSpPr>
                  <p:spPr bwMode="auto">
                    <a:xfrm flipV="1">
                      <a:off x="3962" y="3813"/>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 name="Rectangle 192"/>
                    <p:cNvSpPr>
                      <a:spLocks noChangeArrowheads="1"/>
                    </p:cNvSpPr>
                    <p:nvPr/>
                  </p:nvSpPr>
                  <p:spPr bwMode="auto">
                    <a:xfrm>
                      <a:off x="3960" y="3795"/>
                      <a:ext cx="5"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 name="Line 193"/>
                    <p:cNvSpPr>
                      <a:spLocks noChangeShapeType="1"/>
                    </p:cNvSpPr>
                    <p:nvPr/>
                  </p:nvSpPr>
                  <p:spPr bwMode="auto">
                    <a:xfrm>
                      <a:off x="3932" y="3795"/>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 name="Line 194"/>
                    <p:cNvSpPr>
                      <a:spLocks noChangeShapeType="1"/>
                    </p:cNvSpPr>
                    <p:nvPr/>
                  </p:nvSpPr>
                  <p:spPr bwMode="auto">
                    <a:xfrm>
                      <a:off x="3949" y="3795"/>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0" name="Group 195"/>
                  <p:cNvGrpSpPr>
                    <a:grpSpLocks/>
                  </p:cNvGrpSpPr>
                  <p:nvPr/>
                </p:nvGrpSpPr>
                <p:grpSpPr bwMode="auto">
                  <a:xfrm>
                    <a:off x="3960" y="3781"/>
                    <a:ext cx="38" cy="41"/>
                    <a:chOff x="3960" y="3781"/>
                    <a:chExt cx="38" cy="41"/>
                  </a:xfrm>
                </p:grpSpPr>
                <p:sp>
                  <p:nvSpPr>
                    <p:cNvPr id="427" name="Arc 196"/>
                    <p:cNvSpPr>
                      <a:spLocks/>
                    </p:cNvSpPr>
                    <p:nvPr/>
                  </p:nvSpPr>
                  <p:spPr bwMode="auto">
                    <a:xfrm>
                      <a:off x="3963" y="3787"/>
                      <a:ext cx="8" cy="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 name="Arc 197"/>
                    <p:cNvSpPr>
                      <a:spLocks/>
                    </p:cNvSpPr>
                    <p:nvPr/>
                  </p:nvSpPr>
                  <p:spPr bwMode="auto">
                    <a:xfrm>
                      <a:off x="3960" y="3789"/>
                      <a:ext cx="3" cy="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 name="Arc 198"/>
                    <p:cNvSpPr>
                      <a:spLocks/>
                    </p:cNvSpPr>
                    <p:nvPr/>
                  </p:nvSpPr>
                  <p:spPr bwMode="auto">
                    <a:xfrm rot="10800000">
                      <a:off x="3967" y="3800"/>
                      <a:ext cx="22" cy="19"/>
                    </a:xfrm>
                    <a:custGeom>
                      <a:avLst/>
                      <a:gdLst>
                        <a:gd name="G0" fmla="+- 977 0 0"/>
                        <a:gd name="G1" fmla="+- 21600 0 0"/>
                        <a:gd name="G2" fmla="+- 21600 0 0"/>
                        <a:gd name="T0" fmla="*/ 0 w 22544"/>
                        <a:gd name="T1" fmla="*/ 22 h 21600"/>
                        <a:gd name="T2" fmla="*/ 22544 w 22544"/>
                        <a:gd name="T3" fmla="*/ 20406 h 21600"/>
                        <a:gd name="T4" fmla="*/ 977 w 22544"/>
                        <a:gd name="T5" fmla="*/ 21600 h 21600"/>
                      </a:gdLst>
                      <a:ahLst/>
                      <a:cxnLst>
                        <a:cxn ang="0">
                          <a:pos x="T0" y="T1"/>
                        </a:cxn>
                        <a:cxn ang="0">
                          <a:pos x="T2" y="T3"/>
                        </a:cxn>
                        <a:cxn ang="0">
                          <a:pos x="T4" y="T5"/>
                        </a:cxn>
                      </a:cxnLst>
                      <a:rect l="0" t="0" r="r" b="b"/>
                      <a:pathLst>
                        <a:path w="22544" h="21600" fill="none" extrusionOk="0">
                          <a:moveTo>
                            <a:pt x="0" y="22"/>
                          </a:moveTo>
                          <a:cubicBezTo>
                            <a:pt x="325" y="7"/>
                            <a:pt x="651" y="0"/>
                            <a:pt x="977" y="0"/>
                          </a:cubicBezTo>
                          <a:cubicBezTo>
                            <a:pt x="12442" y="0"/>
                            <a:pt x="21910" y="8958"/>
                            <a:pt x="22543" y="20406"/>
                          </a:cubicBezTo>
                        </a:path>
                        <a:path w="22544" h="21600" stroke="0" extrusionOk="0">
                          <a:moveTo>
                            <a:pt x="0" y="22"/>
                          </a:moveTo>
                          <a:cubicBezTo>
                            <a:pt x="325" y="7"/>
                            <a:pt x="651" y="0"/>
                            <a:pt x="977" y="0"/>
                          </a:cubicBezTo>
                          <a:cubicBezTo>
                            <a:pt x="12442" y="0"/>
                            <a:pt x="21910" y="8958"/>
                            <a:pt x="22543" y="20406"/>
                          </a:cubicBezTo>
                          <a:lnTo>
                            <a:pt x="977"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 name="Arc 199"/>
                    <p:cNvSpPr>
                      <a:spLocks/>
                    </p:cNvSpPr>
                    <p:nvPr/>
                  </p:nvSpPr>
                  <p:spPr bwMode="auto">
                    <a:xfrm rot="10800000">
                      <a:off x="3975" y="3801"/>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 name="Arc 200"/>
                    <p:cNvSpPr>
                      <a:spLocks/>
                    </p:cNvSpPr>
                    <p:nvPr/>
                  </p:nvSpPr>
                  <p:spPr bwMode="auto">
                    <a:xfrm rot="10800000">
                      <a:off x="3960" y="3781"/>
                      <a:ext cx="1" cy="3"/>
                    </a:xfrm>
                    <a:custGeom>
                      <a:avLst/>
                      <a:gdLst>
                        <a:gd name="G0" fmla="+- 19320 0 0"/>
                        <a:gd name="G1" fmla="+- 0 0 0"/>
                        <a:gd name="G2" fmla="+- 21600 0 0"/>
                        <a:gd name="T0" fmla="*/ 40920 w 40920"/>
                        <a:gd name="T1" fmla="*/ 0 h 21600"/>
                        <a:gd name="T2" fmla="*/ 0 w 40920"/>
                        <a:gd name="T3" fmla="*/ 9660 h 21600"/>
                        <a:gd name="T4" fmla="*/ 19320 w 40920"/>
                        <a:gd name="T5" fmla="*/ 0 h 21600"/>
                      </a:gdLst>
                      <a:ahLst/>
                      <a:cxnLst>
                        <a:cxn ang="0">
                          <a:pos x="T0" y="T1"/>
                        </a:cxn>
                        <a:cxn ang="0">
                          <a:pos x="T2" y="T3"/>
                        </a:cxn>
                        <a:cxn ang="0">
                          <a:pos x="T4" y="T5"/>
                        </a:cxn>
                      </a:cxnLst>
                      <a:rect l="0" t="0" r="r" b="b"/>
                      <a:pathLst>
                        <a:path w="40920" h="21600" fill="none" extrusionOk="0">
                          <a:moveTo>
                            <a:pt x="40920" y="0"/>
                          </a:moveTo>
                          <a:cubicBezTo>
                            <a:pt x="40920" y="11929"/>
                            <a:pt x="31249" y="21600"/>
                            <a:pt x="19320" y="21600"/>
                          </a:cubicBezTo>
                          <a:cubicBezTo>
                            <a:pt x="11138" y="21599"/>
                            <a:pt x="3659" y="16977"/>
                            <a:pt x="0" y="9659"/>
                          </a:cubicBezTo>
                        </a:path>
                        <a:path w="40920" h="21600" stroke="0" extrusionOk="0">
                          <a:moveTo>
                            <a:pt x="40920" y="0"/>
                          </a:moveTo>
                          <a:cubicBezTo>
                            <a:pt x="40920" y="11929"/>
                            <a:pt x="31249" y="21600"/>
                            <a:pt x="19320" y="21600"/>
                          </a:cubicBezTo>
                          <a:cubicBezTo>
                            <a:pt x="11138" y="21599"/>
                            <a:pt x="3659" y="16977"/>
                            <a:pt x="0" y="9659"/>
                          </a:cubicBezTo>
                          <a:lnTo>
                            <a:pt x="19320"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 name="Arc 201"/>
                    <p:cNvSpPr>
                      <a:spLocks/>
                    </p:cNvSpPr>
                    <p:nvPr/>
                  </p:nvSpPr>
                  <p:spPr bwMode="auto">
                    <a:xfrm>
                      <a:off x="3991" y="3815"/>
                      <a:ext cx="4" cy="3"/>
                    </a:xfrm>
                    <a:custGeom>
                      <a:avLst/>
                      <a:gdLst>
                        <a:gd name="G0" fmla="+- 5934 0 0"/>
                        <a:gd name="G1" fmla="+- 21600 0 0"/>
                        <a:gd name="G2" fmla="+- 21600 0 0"/>
                        <a:gd name="T0" fmla="*/ 0 w 27534"/>
                        <a:gd name="T1" fmla="*/ 831 h 21600"/>
                        <a:gd name="T2" fmla="*/ 27534 w 27534"/>
                        <a:gd name="T3" fmla="*/ 21600 h 21600"/>
                        <a:gd name="T4" fmla="*/ 5934 w 27534"/>
                        <a:gd name="T5" fmla="*/ 21600 h 21600"/>
                      </a:gdLst>
                      <a:ahLst/>
                      <a:cxnLst>
                        <a:cxn ang="0">
                          <a:pos x="T0" y="T1"/>
                        </a:cxn>
                        <a:cxn ang="0">
                          <a:pos x="T2" y="T3"/>
                        </a:cxn>
                        <a:cxn ang="0">
                          <a:pos x="T4" y="T5"/>
                        </a:cxn>
                      </a:cxnLst>
                      <a:rect l="0" t="0" r="r" b="b"/>
                      <a:pathLst>
                        <a:path w="27534" h="21600" fill="none" extrusionOk="0">
                          <a:moveTo>
                            <a:pt x="0" y="831"/>
                          </a:moveTo>
                          <a:cubicBezTo>
                            <a:pt x="1929" y="279"/>
                            <a:pt x="3927" y="0"/>
                            <a:pt x="5934" y="0"/>
                          </a:cubicBezTo>
                          <a:cubicBezTo>
                            <a:pt x="17863" y="0"/>
                            <a:pt x="27534" y="9670"/>
                            <a:pt x="27534" y="21600"/>
                          </a:cubicBezTo>
                        </a:path>
                        <a:path w="27534" h="21600" stroke="0" extrusionOk="0">
                          <a:moveTo>
                            <a:pt x="0" y="831"/>
                          </a:moveTo>
                          <a:cubicBezTo>
                            <a:pt x="1929" y="279"/>
                            <a:pt x="3927" y="0"/>
                            <a:pt x="5934" y="0"/>
                          </a:cubicBezTo>
                          <a:cubicBezTo>
                            <a:pt x="17863" y="0"/>
                            <a:pt x="27534" y="9670"/>
                            <a:pt x="27534" y="21600"/>
                          </a:cubicBezTo>
                          <a:lnTo>
                            <a:pt x="5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 name="Line 202"/>
                    <p:cNvSpPr>
                      <a:spLocks noChangeShapeType="1"/>
                    </p:cNvSpPr>
                    <p:nvPr/>
                  </p:nvSpPr>
                  <p:spPr bwMode="auto">
                    <a:xfrm flipV="1">
                      <a:off x="3992" y="3813"/>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 name="Rectangle 203"/>
                    <p:cNvSpPr>
                      <a:spLocks noChangeArrowheads="1"/>
                    </p:cNvSpPr>
                    <p:nvPr/>
                  </p:nvSpPr>
                  <p:spPr bwMode="auto">
                    <a:xfrm>
                      <a:off x="3991" y="3795"/>
                      <a:ext cx="4"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 name="Line 204"/>
                    <p:cNvSpPr>
                      <a:spLocks noChangeShapeType="1"/>
                    </p:cNvSpPr>
                    <p:nvPr/>
                  </p:nvSpPr>
                  <p:spPr bwMode="auto">
                    <a:xfrm>
                      <a:off x="3963" y="3795"/>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 name="Line 205"/>
                    <p:cNvSpPr>
                      <a:spLocks noChangeShapeType="1"/>
                    </p:cNvSpPr>
                    <p:nvPr/>
                  </p:nvSpPr>
                  <p:spPr bwMode="auto">
                    <a:xfrm>
                      <a:off x="3979" y="3795"/>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 name="Group 206"/>
                  <p:cNvGrpSpPr>
                    <a:grpSpLocks/>
                  </p:cNvGrpSpPr>
                  <p:nvPr/>
                </p:nvGrpSpPr>
                <p:grpSpPr bwMode="auto">
                  <a:xfrm>
                    <a:off x="3990" y="3781"/>
                    <a:ext cx="39" cy="41"/>
                    <a:chOff x="3990" y="3781"/>
                    <a:chExt cx="39" cy="41"/>
                  </a:xfrm>
                </p:grpSpPr>
                <p:sp>
                  <p:nvSpPr>
                    <p:cNvPr id="417" name="Arc 207"/>
                    <p:cNvSpPr>
                      <a:spLocks/>
                    </p:cNvSpPr>
                    <p:nvPr/>
                  </p:nvSpPr>
                  <p:spPr bwMode="auto">
                    <a:xfrm>
                      <a:off x="3994" y="3787"/>
                      <a:ext cx="8" cy="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 name="Arc 208"/>
                    <p:cNvSpPr>
                      <a:spLocks/>
                    </p:cNvSpPr>
                    <p:nvPr/>
                  </p:nvSpPr>
                  <p:spPr bwMode="auto">
                    <a:xfrm>
                      <a:off x="3990" y="3789"/>
                      <a:ext cx="3" cy="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 name="Arc 209"/>
                    <p:cNvSpPr>
                      <a:spLocks/>
                    </p:cNvSpPr>
                    <p:nvPr/>
                  </p:nvSpPr>
                  <p:spPr bwMode="auto">
                    <a:xfrm rot="10800000">
                      <a:off x="3996" y="3800"/>
                      <a:ext cx="23" cy="19"/>
                    </a:xfrm>
                    <a:custGeom>
                      <a:avLst/>
                      <a:gdLst>
                        <a:gd name="G0" fmla="+- 0 0 0"/>
                        <a:gd name="G1" fmla="+- 21600 0 0"/>
                        <a:gd name="G2" fmla="+- 21600 0 0"/>
                        <a:gd name="T0" fmla="*/ 0 w 21569"/>
                        <a:gd name="T1" fmla="*/ 0 h 21600"/>
                        <a:gd name="T2" fmla="*/ 21569 w 21569"/>
                        <a:gd name="T3" fmla="*/ 20434 h 21600"/>
                        <a:gd name="T4" fmla="*/ 0 w 21569"/>
                        <a:gd name="T5" fmla="*/ 21600 h 21600"/>
                      </a:gdLst>
                      <a:ahLst/>
                      <a:cxnLst>
                        <a:cxn ang="0">
                          <a:pos x="T0" y="T1"/>
                        </a:cxn>
                        <a:cxn ang="0">
                          <a:pos x="T2" y="T3"/>
                        </a:cxn>
                        <a:cxn ang="0">
                          <a:pos x="T4" y="T5"/>
                        </a:cxn>
                      </a:cxnLst>
                      <a:rect l="0" t="0" r="r" b="b"/>
                      <a:pathLst>
                        <a:path w="21569" h="21600" fill="none" extrusionOk="0">
                          <a:moveTo>
                            <a:pt x="0" y="0"/>
                          </a:moveTo>
                          <a:cubicBezTo>
                            <a:pt x="11476" y="0"/>
                            <a:pt x="20949" y="8974"/>
                            <a:pt x="21568" y="20434"/>
                          </a:cubicBezTo>
                        </a:path>
                        <a:path w="21569" h="21600" stroke="0" extrusionOk="0">
                          <a:moveTo>
                            <a:pt x="0" y="0"/>
                          </a:moveTo>
                          <a:cubicBezTo>
                            <a:pt x="11476" y="0"/>
                            <a:pt x="20949" y="8974"/>
                            <a:pt x="21568" y="20434"/>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 name="Arc 210"/>
                    <p:cNvSpPr>
                      <a:spLocks/>
                    </p:cNvSpPr>
                    <p:nvPr/>
                  </p:nvSpPr>
                  <p:spPr bwMode="auto">
                    <a:xfrm rot="10800000">
                      <a:off x="4006" y="3801"/>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 name="Arc 211"/>
                    <p:cNvSpPr>
                      <a:spLocks/>
                    </p:cNvSpPr>
                    <p:nvPr/>
                  </p:nvSpPr>
                  <p:spPr bwMode="auto">
                    <a:xfrm rot="10800000">
                      <a:off x="3991" y="3781"/>
                      <a:ext cx="4" cy="3"/>
                    </a:xfrm>
                    <a:custGeom>
                      <a:avLst/>
                      <a:gdLst>
                        <a:gd name="G0" fmla="+- 5934 0 0"/>
                        <a:gd name="G1" fmla="+- 0 0 0"/>
                        <a:gd name="G2" fmla="+- 21600 0 0"/>
                        <a:gd name="T0" fmla="*/ 27534 w 27534"/>
                        <a:gd name="T1" fmla="*/ 0 h 21600"/>
                        <a:gd name="T2" fmla="*/ 0 w 27534"/>
                        <a:gd name="T3" fmla="*/ 20769 h 21600"/>
                        <a:gd name="T4" fmla="*/ 5934 w 27534"/>
                        <a:gd name="T5" fmla="*/ 0 h 21600"/>
                      </a:gdLst>
                      <a:ahLst/>
                      <a:cxnLst>
                        <a:cxn ang="0">
                          <a:pos x="T0" y="T1"/>
                        </a:cxn>
                        <a:cxn ang="0">
                          <a:pos x="T2" y="T3"/>
                        </a:cxn>
                        <a:cxn ang="0">
                          <a:pos x="T4" y="T5"/>
                        </a:cxn>
                      </a:cxnLst>
                      <a:rect l="0" t="0" r="r" b="b"/>
                      <a:pathLst>
                        <a:path w="27534" h="21600" fill="none" extrusionOk="0">
                          <a:moveTo>
                            <a:pt x="27534" y="0"/>
                          </a:moveTo>
                          <a:cubicBezTo>
                            <a:pt x="27534" y="11929"/>
                            <a:pt x="17863" y="21600"/>
                            <a:pt x="5934" y="21600"/>
                          </a:cubicBezTo>
                          <a:cubicBezTo>
                            <a:pt x="3927" y="21599"/>
                            <a:pt x="1929" y="21320"/>
                            <a:pt x="0" y="20768"/>
                          </a:cubicBezTo>
                        </a:path>
                        <a:path w="27534" h="21600" stroke="0" extrusionOk="0">
                          <a:moveTo>
                            <a:pt x="27534" y="0"/>
                          </a:moveTo>
                          <a:cubicBezTo>
                            <a:pt x="27534" y="11929"/>
                            <a:pt x="17863" y="21600"/>
                            <a:pt x="5934" y="21600"/>
                          </a:cubicBezTo>
                          <a:cubicBezTo>
                            <a:pt x="3927" y="21599"/>
                            <a:pt x="1929" y="21320"/>
                            <a:pt x="0" y="20768"/>
                          </a:cubicBezTo>
                          <a:lnTo>
                            <a:pt x="5934"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 name="Arc 212"/>
                    <p:cNvSpPr>
                      <a:spLocks/>
                    </p:cNvSpPr>
                    <p:nvPr/>
                  </p:nvSpPr>
                  <p:spPr bwMode="auto">
                    <a:xfrm>
                      <a:off x="4022" y="3815"/>
                      <a:ext cx="4" cy="3"/>
                    </a:xfrm>
                    <a:custGeom>
                      <a:avLst/>
                      <a:gdLst>
                        <a:gd name="G0" fmla="+- 5934 0 0"/>
                        <a:gd name="G1" fmla="+- 21600 0 0"/>
                        <a:gd name="G2" fmla="+- 21600 0 0"/>
                        <a:gd name="T0" fmla="*/ 0 w 27534"/>
                        <a:gd name="T1" fmla="*/ 831 h 21600"/>
                        <a:gd name="T2" fmla="*/ 27534 w 27534"/>
                        <a:gd name="T3" fmla="*/ 21600 h 21600"/>
                        <a:gd name="T4" fmla="*/ 5934 w 27534"/>
                        <a:gd name="T5" fmla="*/ 21600 h 21600"/>
                      </a:gdLst>
                      <a:ahLst/>
                      <a:cxnLst>
                        <a:cxn ang="0">
                          <a:pos x="T0" y="T1"/>
                        </a:cxn>
                        <a:cxn ang="0">
                          <a:pos x="T2" y="T3"/>
                        </a:cxn>
                        <a:cxn ang="0">
                          <a:pos x="T4" y="T5"/>
                        </a:cxn>
                      </a:cxnLst>
                      <a:rect l="0" t="0" r="r" b="b"/>
                      <a:pathLst>
                        <a:path w="27534" h="21600" fill="none" extrusionOk="0">
                          <a:moveTo>
                            <a:pt x="0" y="831"/>
                          </a:moveTo>
                          <a:cubicBezTo>
                            <a:pt x="1929" y="279"/>
                            <a:pt x="3927" y="0"/>
                            <a:pt x="5934" y="0"/>
                          </a:cubicBezTo>
                          <a:cubicBezTo>
                            <a:pt x="17863" y="0"/>
                            <a:pt x="27534" y="9670"/>
                            <a:pt x="27534" y="21600"/>
                          </a:cubicBezTo>
                        </a:path>
                        <a:path w="27534" h="21600" stroke="0" extrusionOk="0">
                          <a:moveTo>
                            <a:pt x="0" y="831"/>
                          </a:moveTo>
                          <a:cubicBezTo>
                            <a:pt x="1929" y="279"/>
                            <a:pt x="3927" y="0"/>
                            <a:pt x="5934" y="0"/>
                          </a:cubicBezTo>
                          <a:cubicBezTo>
                            <a:pt x="17863" y="0"/>
                            <a:pt x="27534" y="9670"/>
                            <a:pt x="27534" y="21600"/>
                          </a:cubicBezTo>
                          <a:lnTo>
                            <a:pt x="5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 name="Line 213"/>
                    <p:cNvSpPr>
                      <a:spLocks noChangeShapeType="1"/>
                    </p:cNvSpPr>
                    <p:nvPr/>
                  </p:nvSpPr>
                  <p:spPr bwMode="auto">
                    <a:xfrm flipV="1">
                      <a:off x="4023" y="3813"/>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 name="Rectangle 214"/>
                    <p:cNvSpPr>
                      <a:spLocks noChangeArrowheads="1"/>
                    </p:cNvSpPr>
                    <p:nvPr/>
                  </p:nvSpPr>
                  <p:spPr bwMode="auto">
                    <a:xfrm>
                      <a:off x="4021" y="3795"/>
                      <a:ext cx="4"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 name="Line 215"/>
                    <p:cNvSpPr>
                      <a:spLocks noChangeShapeType="1"/>
                    </p:cNvSpPr>
                    <p:nvPr/>
                  </p:nvSpPr>
                  <p:spPr bwMode="auto">
                    <a:xfrm>
                      <a:off x="3990" y="3795"/>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 name="Line 216"/>
                    <p:cNvSpPr>
                      <a:spLocks noChangeShapeType="1"/>
                    </p:cNvSpPr>
                    <p:nvPr/>
                  </p:nvSpPr>
                  <p:spPr bwMode="auto">
                    <a:xfrm>
                      <a:off x="4010" y="3795"/>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2" name="Group 217"/>
                  <p:cNvGrpSpPr>
                    <a:grpSpLocks/>
                  </p:cNvGrpSpPr>
                  <p:nvPr/>
                </p:nvGrpSpPr>
                <p:grpSpPr bwMode="auto">
                  <a:xfrm>
                    <a:off x="4021" y="3781"/>
                    <a:ext cx="39" cy="41"/>
                    <a:chOff x="4021" y="3781"/>
                    <a:chExt cx="39" cy="41"/>
                  </a:xfrm>
                </p:grpSpPr>
                <p:sp>
                  <p:nvSpPr>
                    <p:cNvPr id="407" name="Arc 218"/>
                    <p:cNvSpPr>
                      <a:spLocks/>
                    </p:cNvSpPr>
                    <p:nvPr/>
                  </p:nvSpPr>
                  <p:spPr bwMode="auto">
                    <a:xfrm>
                      <a:off x="4025" y="3787"/>
                      <a:ext cx="9" cy="10"/>
                    </a:xfrm>
                    <a:custGeom>
                      <a:avLst/>
                      <a:gdLst>
                        <a:gd name="G0" fmla="+- 2524 0 0"/>
                        <a:gd name="G1" fmla="+- 21600 0 0"/>
                        <a:gd name="G2" fmla="+- 21600 0 0"/>
                        <a:gd name="T0" fmla="*/ 0 w 24124"/>
                        <a:gd name="T1" fmla="*/ 148 h 21600"/>
                        <a:gd name="T2" fmla="*/ 24124 w 24124"/>
                        <a:gd name="T3" fmla="*/ 21600 h 21600"/>
                        <a:gd name="T4" fmla="*/ 2524 w 24124"/>
                        <a:gd name="T5" fmla="*/ 21600 h 21600"/>
                      </a:gdLst>
                      <a:ahLst/>
                      <a:cxnLst>
                        <a:cxn ang="0">
                          <a:pos x="T0" y="T1"/>
                        </a:cxn>
                        <a:cxn ang="0">
                          <a:pos x="T2" y="T3"/>
                        </a:cxn>
                        <a:cxn ang="0">
                          <a:pos x="T4" y="T5"/>
                        </a:cxn>
                      </a:cxnLst>
                      <a:rect l="0" t="0" r="r" b="b"/>
                      <a:pathLst>
                        <a:path w="24124" h="21600" fill="none" extrusionOk="0">
                          <a:moveTo>
                            <a:pt x="-1" y="147"/>
                          </a:moveTo>
                          <a:cubicBezTo>
                            <a:pt x="837" y="49"/>
                            <a:pt x="1680" y="0"/>
                            <a:pt x="2524" y="0"/>
                          </a:cubicBezTo>
                          <a:cubicBezTo>
                            <a:pt x="14453" y="0"/>
                            <a:pt x="24124" y="9670"/>
                            <a:pt x="24124" y="21600"/>
                          </a:cubicBezTo>
                        </a:path>
                        <a:path w="24124" h="21600" stroke="0" extrusionOk="0">
                          <a:moveTo>
                            <a:pt x="-1" y="147"/>
                          </a:moveTo>
                          <a:cubicBezTo>
                            <a:pt x="837" y="49"/>
                            <a:pt x="1680" y="0"/>
                            <a:pt x="2524" y="0"/>
                          </a:cubicBezTo>
                          <a:cubicBezTo>
                            <a:pt x="14453" y="0"/>
                            <a:pt x="24124" y="9670"/>
                            <a:pt x="24124" y="21600"/>
                          </a:cubicBezTo>
                          <a:lnTo>
                            <a:pt x="252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 name="Arc 219"/>
                    <p:cNvSpPr>
                      <a:spLocks/>
                    </p:cNvSpPr>
                    <p:nvPr/>
                  </p:nvSpPr>
                  <p:spPr bwMode="auto">
                    <a:xfrm>
                      <a:off x="4021" y="3789"/>
                      <a:ext cx="3" cy="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 name="Arc 220"/>
                    <p:cNvSpPr>
                      <a:spLocks/>
                    </p:cNvSpPr>
                    <p:nvPr/>
                  </p:nvSpPr>
                  <p:spPr bwMode="auto">
                    <a:xfrm rot="10800000">
                      <a:off x="4028" y="3800"/>
                      <a:ext cx="23" cy="19"/>
                    </a:xfrm>
                    <a:custGeom>
                      <a:avLst/>
                      <a:gdLst>
                        <a:gd name="G0" fmla="+- 934 0 0"/>
                        <a:gd name="G1" fmla="+- 21600 0 0"/>
                        <a:gd name="G2" fmla="+- 21600 0 0"/>
                        <a:gd name="T0" fmla="*/ 0 w 22501"/>
                        <a:gd name="T1" fmla="*/ 20 h 21600"/>
                        <a:gd name="T2" fmla="*/ 22501 w 22501"/>
                        <a:gd name="T3" fmla="*/ 20408 h 21600"/>
                        <a:gd name="T4" fmla="*/ 934 w 22501"/>
                        <a:gd name="T5" fmla="*/ 21600 h 21600"/>
                      </a:gdLst>
                      <a:ahLst/>
                      <a:cxnLst>
                        <a:cxn ang="0">
                          <a:pos x="T0" y="T1"/>
                        </a:cxn>
                        <a:cxn ang="0">
                          <a:pos x="T2" y="T3"/>
                        </a:cxn>
                        <a:cxn ang="0">
                          <a:pos x="T4" y="T5"/>
                        </a:cxn>
                      </a:cxnLst>
                      <a:rect l="0" t="0" r="r" b="b"/>
                      <a:pathLst>
                        <a:path w="22501" h="21600" fill="none" extrusionOk="0">
                          <a:moveTo>
                            <a:pt x="0" y="20"/>
                          </a:moveTo>
                          <a:cubicBezTo>
                            <a:pt x="311" y="6"/>
                            <a:pt x="622" y="0"/>
                            <a:pt x="934" y="0"/>
                          </a:cubicBezTo>
                          <a:cubicBezTo>
                            <a:pt x="12400" y="0"/>
                            <a:pt x="21868" y="8959"/>
                            <a:pt x="22501" y="20407"/>
                          </a:cubicBezTo>
                        </a:path>
                        <a:path w="22501" h="21600" stroke="0" extrusionOk="0">
                          <a:moveTo>
                            <a:pt x="0" y="20"/>
                          </a:moveTo>
                          <a:cubicBezTo>
                            <a:pt x="311" y="6"/>
                            <a:pt x="622" y="0"/>
                            <a:pt x="934" y="0"/>
                          </a:cubicBezTo>
                          <a:cubicBezTo>
                            <a:pt x="12400" y="0"/>
                            <a:pt x="21868" y="8959"/>
                            <a:pt x="22501" y="20407"/>
                          </a:cubicBezTo>
                          <a:lnTo>
                            <a:pt x="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 name="Arc 221"/>
                    <p:cNvSpPr>
                      <a:spLocks/>
                    </p:cNvSpPr>
                    <p:nvPr/>
                  </p:nvSpPr>
                  <p:spPr bwMode="auto">
                    <a:xfrm rot="10800000">
                      <a:off x="4036" y="3801"/>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 name="Arc 222"/>
                    <p:cNvSpPr>
                      <a:spLocks/>
                    </p:cNvSpPr>
                    <p:nvPr/>
                  </p:nvSpPr>
                  <p:spPr bwMode="auto">
                    <a:xfrm rot="10800000">
                      <a:off x="4021" y="3781"/>
                      <a:ext cx="4" cy="3"/>
                    </a:xfrm>
                    <a:custGeom>
                      <a:avLst/>
                      <a:gdLst>
                        <a:gd name="G0" fmla="+- 5934 0 0"/>
                        <a:gd name="G1" fmla="+- 0 0 0"/>
                        <a:gd name="G2" fmla="+- 21600 0 0"/>
                        <a:gd name="T0" fmla="*/ 27534 w 27534"/>
                        <a:gd name="T1" fmla="*/ 0 h 21600"/>
                        <a:gd name="T2" fmla="*/ 0 w 27534"/>
                        <a:gd name="T3" fmla="*/ 20769 h 21600"/>
                        <a:gd name="T4" fmla="*/ 5934 w 27534"/>
                        <a:gd name="T5" fmla="*/ 0 h 21600"/>
                      </a:gdLst>
                      <a:ahLst/>
                      <a:cxnLst>
                        <a:cxn ang="0">
                          <a:pos x="T0" y="T1"/>
                        </a:cxn>
                        <a:cxn ang="0">
                          <a:pos x="T2" y="T3"/>
                        </a:cxn>
                        <a:cxn ang="0">
                          <a:pos x="T4" y="T5"/>
                        </a:cxn>
                      </a:cxnLst>
                      <a:rect l="0" t="0" r="r" b="b"/>
                      <a:pathLst>
                        <a:path w="27534" h="21600" fill="none" extrusionOk="0">
                          <a:moveTo>
                            <a:pt x="27534" y="0"/>
                          </a:moveTo>
                          <a:cubicBezTo>
                            <a:pt x="27534" y="11929"/>
                            <a:pt x="17863" y="21600"/>
                            <a:pt x="5934" y="21600"/>
                          </a:cubicBezTo>
                          <a:cubicBezTo>
                            <a:pt x="3927" y="21599"/>
                            <a:pt x="1929" y="21320"/>
                            <a:pt x="0" y="20768"/>
                          </a:cubicBezTo>
                        </a:path>
                        <a:path w="27534" h="21600" stroke="0" extrusionOk="0">
                          <a:moveTo>
                            <a:pt x="27534" y="0"/>
                          </a:moveTo>
                          <a:cubicBezTo>
                            <a:pt x="27534" y="11929"/>
                            <a:pt x="17863" y="21600"/>
                            <a:pt x="5934" y="21600"/>
                          </a:cubicBezTo>
                          <a:cubicBezTo>
                            <a:pt x="3927" y="21599"/>
                            <a:pt x="1929" y="21320"/>
                            <a:pt x="0" y="20768"/>
                          </a:cubicBezTo>
                          <a:lnTo>
                            <a:pt x="5934"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 name="Arc 223"/>
                    <p:cNvSpPr>
                      <a:spLocks/>
                    </p:cNvSpPr>
                    <p:nvPr/>
                  </p:nvSpPr>
                  <p:spPr bwMode="auto">
                    <a:xfrm>
                      <a:off x="4052" y="3815"/>
                      <a:ext cx="4" cy="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 name="Line 224"/>
                    <p:cNvSpPr>
                      <a:spLocks noChangeShapeType="1"/>
                    </p:cNvSpPr>
                    <p:nvPr/>
                  </p:nvSpPr>
                  <p:spPr bwMode="auto">
                    <a:xfrm flipV="1">
                      <a:off x="4054" y="3813"/>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 name="Rectangle 225"/>
                    <p:cNvSpPr>
                      <a:spLocks noChangeArrowheads="1"/>
                    </p:cNvSpPr>
                    <p:nvPr/>
                  </p:nvSpPr>
                  <p:spPr bwMode="auto">
                    <a:xfrm>
                      <a:off x="4051" y="3795"/>
                      <a:ext cx="4"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 name="Line 226"/>
                    <p:cNvSpPr>
                      <a:spLocks noChangeShapeType="1"/>
                    </p:cNvSpPr>
                    <p:nvPr/>
                  </p:nvSpPr>
                  <p:spPr bwMode="auto">
                    <a:xfrm>
                      <a:off x="4024" y="3795"/>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 name="Line 227"/>
                    <p:cNvSpPr>
                      <a:spLocks noChangeShapeType="1"/>
                    </p:cNvSpPr>
                    <p:nvPr/>
                  </p:nvSpPr>
                  <p:spPr bwMode="auto">
                    <a:xfrm>
                      <a:off x="4041" y="3795"/>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3" name="Group 228"/>
                  <p:cNvGrpSpPr>
                    <a:grpSpLocks/>
                  </p:cNvGrpSpPr>
                  <p:nvPr/>
                </p:nvGrpSpPr>
                <p:grpSpPr bwMode="auto">
                  <a:xfrm>
                    <a:off x="4051" y="3781"/>
                    <a:ext cx="40" cy="41"/>
                    <a:chOff x="4051" y="3781"/>
                    <a:chExt cx="40" cy="41"/>
                  </a:xfrm>
                </p:grpSpPr>
                <p:sp>
                  <p:nvSpPr>
                    <p:cNvPr id="397" name="Arc 229"/>
                    <p:cNvSpPr>
                      <a:spLocks/>
                    </p:cNvSpPr>
                    <p:nvPr/>
                  </p:nvSpPr>
                  <p:spPr bwMode="auto">
                    <a:xfrm>
                      <a:off x="4056" y="3787"/>
                      <a:ext cx="9" cy="10"/>
                    </a:xfrm>
                    <a:custGeom>
                      <a:avLst/>
                      <a:gdLst>
                        <a:gd name="G0" fmla="+- 2524 0 0"/>
                        <a:gd name="G1" fmla="+- 21600 0 0"/>
                        <a:gd name="G2" fmla="+- 21600 0 0"/>
                        <a:gd name="T0" fmla="*/ 0 w 24124"/>
                        <a:gd name="T1" fmla="*/ 148 h 21600"/>
                        <a:gd name="T2" fmla="*/ 24124 w 24124"/>
                        <a:gd name="T3" fmla="*/ 21600 h 21600"/>
                        <a:gd name="T4" fmla="*/ 2524 w 24124"/>
                        <a:gd name="T5" fmla="*/ 21600 h 21600"/>
                      </a:gdLst>
                      <a:ahLst/>
                      <a:cxnLst>
                        <a:cxn ang="0">
                          <a:pos x="T0" y="T1"/>
                        </a:cxn>
                        <a:cxn ang="0">
                          <a:pos x="T2" y="T3"/>
                        </a:cxn>
                        <a:cxn ang="0">
                          <a:pos x="T4" y="T5"/>
                        </a:cxn>
                      </a:cxnLst>
                      <a:rect l="0" t="0" r="r" b="b"/>
                      <a:pathLst>
                        <a:path w="24124" h="21600" fill="none" extrusionOk="0">
                          <a:moveTo>
                            <a:pt x="-1" y="147"/>
                          </a:moveTo>
                          <a:cubicBezTo>
                            <a:pt x="837" y="49"/>
                            <a:pt x="1680" y="0"/>
                            <a:pt x="2524" y="0"/>
                          </a:cubicBezTo>
                          <a:cubicBezTo>
                            <a:pt x="14453" y="0"/>
                            <a:pt x="24124" y="9670"/>
                            <a:pt x="24124" y="21600"/>
                          </a:cubicBezTo>
                        </a:path>
                        <a:path w="24124" h="21600" stroke="0" extrusionOk="0">
                          <a:moveTo>
                            <a:pt x="-1" y="147"/>
                          </a:moveTo>
                          <a:cubicBezTo>
                            <a:pt x="837" y="49"/>
                            <a:pt x="1680" y="0"/>
                            <a:pt x="2524" y="0"/>
                          </a:cubicBezTo>
                          <a:cubicBezTo>
                            <a:pt x="14453" y="0"/>
                            <a:pt x="24124" y="9670"/>
                            <a:pt x="24124" y="21600"/>
                          </a:cubicBezTo>
                          <a:lnTo>
                            <a:pt x="252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 name="Arc 230"/>
                    <p:cNvSpPr>
                      <a:spLocks/>
                    </p:cNvSpPr>
                    <p:nvPr/>
                  </p:nvSpPr>
                  <p:spPr bwMode="auto">
                    <a:xfrm>
                      <a:off x="4051" y="3789"/>
                      <a:ext cx="3" cy="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 name="Arc 231"/>
                    <p:cNvSpPr>
                      <a:spLocks/>
                    </p:cNvSpPr>
                    <p:nvPr/>
                  </p:nvSpPr>
                  <p:spPr bwMode="auto">
                    <a:xfrm rot="10800000">
                      <a:off x="4058" y="3800"/>
                      <a:ext cx="22" cy="19"/>
                    </a:xfrm>
                    <a:custGeom>
                      <a:avLst/>
                      <a:gdLst>
                        <a:gd name="G0" fmla="+- 0 0 0"/>
                        <a:gd name="G1" fmla="+- 21600 0 0"/>
                        <a:gd name="G2" fmla="+- 21600 0 0"/>
                        <a:gd name="T0" fmla="*/ 0 w 21569"/>
                        <a:gd name="T1" fmla="*/ 0 h 21600"/>
                        <a:gd name="T2" fmla="*/ 21569 w 21569"/>
                        <a:gd name="T3" fmla="*/ 20434 h 21600"/>
                        <a:gd name="T4" fmla="*/ 0 w 21569"/>
                        <a:gd name="T5" fmla="*/ 21600 h 21600"/>
                      </a:gdLst>
                      <a:ahLst/>
                      <a:cxnLst>
                        <a:cxn ang="0">
                          <a:pos x="T0" y="T1"/>
                        </a:cxn>
                        <a:cxn ang="0">
                          <a:pos x="T2" y="T3"/>
                        </a:cxn>
                        <a:cxn ang="0">
                          <a:pos x="T4" y="T5"/>
                        </a:cxn>
                      </a:cxnLst>
                      <a:rect l="0" t="0" r="r" b="b"/>
                      <a:pathLst>
                        <a:path w="21569" h="21600" fill="none" extrusionOk="0">
                          <a:moveTo>
                            <a:pt x="0" y="0"/>
                          </a:moveTo>
                          <a:cubicBezTo>
                            <a:pt x="11476" y="0"/>
                            <a:pt x="20949" y="8974"/>
                            <a:pt x="21568" y="20434"/>
                          </a:cubicBezTo>
                        </a:path>
                        <a:path w="21569" h="21600" stroke="0" extrusionOk="0">
                          <a:moveTo>
                            <a:pt x="0" y="0"/>
                          </a:moveTo>
                          <a:cubicBezTo>
                            <a:pt x="11476" y="0"/>
                            <a:pt x="20949" y="8974"/>
                            <a:pt x="21568" y="20434"/>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 name="Arc 232"/>
                    <p:cNvSpPr>
                      <a:spLocks/>
                    </p:cNvSpPr>
                    <p:nvPr/>
                  </p:nvSpPr>
                  <p:spPr bwMode="auto">
                    <a:xfrm rot="10800000">
                      <a:off x="4067" y="3801"/>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 name="Arc 233"/>
                    <p:cNvSpPr>
                      <a:spLocks/>
                    </p:cNvSpPr>
                    <p:nvPr/>
                  </p:nvSpPr>
                  <p:spPr bwMode="auto">
                    <a:xfrm rot="10800000">
                      <a:off x="4052" y="3781"/>
                      <a:ext cx="4" cy="3"/>
                    </a:xfrm>
                    <a:custGeom>
                      <a:avLst/>
                      <a:gdLst>
                        <a:gd name="G0" fmla="+- 5934 0 0"/>
                        <a:gd name="G1" fmla="+- 0 0 0"/>
                        <a:gd name="G2" fmla="+- 21600 0 0"/>
                        <a:gd name="T0" fmla="*/ 27534 w 27534"/>
                        <a:gd name="T1" fmla="*/ 0 h 21600"/>
                        <a:gd name="T2" fmla="*/ 0 w 27534"/>
                        <a:gd name="T3" fmla="*/ 20769 h 21600"/>
                        <a:gd name="T4" fmla="*/ 5934 w 27534"/>
                        <a:gd name="T5" fmla="*/ 0 h 21600"/>
                      </a:gdLst>
                      <a:ahLst/>
                      <a:cxnLst>
                        <a:cxn ang="0">
                          <a:pos x="T0" y="T1"/>
                        </a:cxn>
                        <a:cxn ang="0">
                          <a:pos x="T2" y="T3"/>
                        </a:cxn>
                        <a:cxn ang="0">
                          <a:pos x="T4" y="T5"/>
                        </a:cxn>
                      </a:cxnLst>
                      <a:rect l="0" t="0" r="r" b="b"/>
                      <a:pathLst>
                        <a:path w="27534" h="21600" fill="none" extrusionOk="0">
                          <a:moveTo>
                            <a:pt x="27534" y="0"/>
                          </a:moveTo>
                          <a:cubicBezTo>
                            <a:pt x="27534" y="11929"/>
                            <a:pt x="17863" y="21600"/>
                            <a:pt x="5934" y="21600"/>
                          </a:cubicBezTo>
                          <a:cubicBezTo>
                            <a:pt x="3927" y="21599"/>
                            <a:pt x="1929" y="21320"/>
                            <a:pt x="0" y="20768"/>
                          </a:cubicBezTo>
                        </a:path>
                        <a:path w="27534" h="21600" stroke="0" extrusionOk="0">
                          <a:moveTo>
                            <a:pt x="27534" y="0"/>
                          </a:moveTo>
                          <a:cubicBezTo>
                            <a:pt x="27534" y="11929"/>
                            <a:pt x="17863" y="21600"/>
                            <a:pt x="5934" y="21600"/>
                          </a:cubicBezTo>
                          <a:cubicBezTo>
                            <a:pt x="3927" y="21599"/>
                            <a:pt x="1929" y="21320"/>
                            <a:pt x="0" y="20768"/>
                          </a:cubicBezTo>
                          <a:lnTo>
                            <a:pt x="5934"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 name="Arc 234"/>
                    <p:cNvSpPr>
                      <a:spLocks/>
                    </p:cNvSpPr>
                    <p:nvPr/>
                  </p:nvSpPr>
                  <p:spPr bwMode="auto">
                    <a:xfrm>
                      <a:off x="4083" y="3815"/>
                      <a:ext cx="5" cy="3"/>
                    </a:xfrm>
                    <a:custGeom>
                      <a:avLst/>
                      <a:gdLst>
                        <a:gd name="G0" fmla="+- 4686 0 0"/>
                        <a:gd name="G1" fmla="+- 21600 0 0"/>
                        <a:gd name="G2" fmla="+- 21600 0 0"/>
                        <a:gd name="T0" fmla="*/ 0 w 26286"/>
                        <a:gd name="T1" fmla="*/ 514 h 21600"/>
                        <a:gd name="T2" fmla="*/ 26286 w 26286"/>
                        <a:gd name="T3" fmla="*/ 21600 h 21600"/>
                        <a:gd name="T4" fmla="*/ 4686 w 26286"/>
                        <a:gd name="T5" fmla="*/ 21600 h 21600"/>
                      </a:gdLst>
                      <a:ahLst/>
                      <a:cxnLst>
                        <a:cxn ang="0">
                          <a:pos x="T0" y="T1"/>
                        </a:cxn>
                        <a:cxn ang="0">
                          <a:pos x="T2" y="T3"/>
                        </a:cxn>
                        <a:cxn ang="0">
                          <a:pos x="T4" y="T5"/>
                        </a:cxn>
                      </a:cxnLst>
                      <a:rect l="0" t="0" r="r" b="b"/>
                      <a:pathLst>
                        <a:path w="26286" h="21600" fill="none" extrusionOk="0">
                          <a:moveTo>
                            <a:pt x="0" y="514"/>
                          </a:moveTo>
                          <a:cubicBezTo>
                            <a:pt x="1538" y="172"/>
                            <a:pt x="3109" y="0"/>
                            <a:pt x="4686" y="0"/>
                          </a:cubicBezTo>
                          <a:cubicBezTo>
                            <a:pt x="16615" y="0"/>
                            <a:pt x="26286" y="9670"/>
                            <a:pt x="26286" y="21600"/>
                          </a:cubicBezTo>
                        </a:path>
                        <a:path w="26286" h="21600" stroke="0" extrusionOk="0">
                          <a:moveTo>
                            <a:pt x="0" y="514"/>
                          </a:moveTo>
                          <a:cubicBezTo>
                            <a:pt x="1538" y="172"/>
                            <a:pt x="3109" y="0"/>
                            <a:pt x="4686" y="0"/>
                          </a:cubicBezTo>
                          <a:cubicBezTo>
                            <a:pt x="16615" y="0"/>
                            <a:pt x="26286" y="9670"/>
                            <a:pt x="26286" y="21600"/>
                          </a:cubicBezTo>
                          <a:lnTo>
                            <a:pt x="4686"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 name="Line 235"/>
                    <p:cNvSpPr>
                      <a:spLocks noChangeShapeType="1"/>
                    </p:cNvSpPr>
                    <p:nvPr/>
                  </p:nvSpPr>
                  <p:spPr bwMode="auto">
                    <a:xfrm flipV="1">
                      <a:off x="4084" y="3813"/>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 name="Rectangle 236"/>
                    <p:cNvSpPr>
                      <a:spLocks noChangeArrowheads="1"/>
                    </p:cNvSpPr>
                    <p:nvPr/>
                  </p:nvSpPr>
                  <p:spPr bwMode="auto">
                    <a:xfrm>
                      <a:off x="4082" y="3795"/>
                      <a:ext cx="5"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 name="Line 237"/>
                    <p:cNvSpPr>
                      <a:spLocks noChangeShapeType="1"/>
                    </p:cNvSpPr>
                    <p:nvPr/>
                  </p:nvSpPr>
                  <p:spPr bwMode="auto">
                    <a:xfrm>
                      <a:off x="4051" y="3795"/>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 name="Line 238"/>
                    <p:cNvSpPr>
                      <a:spLocks noChangeShapeType="1"/>
                    </p:cNvSpPr>
                    <p:nvPr/>
                  </p:nvSpPr>
                  <p:spPr bwMode="auto">
                    <a:xfrm>
                      <a:off x="4072" y="3795"/>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4" name="Group 239"/>
                  <p:cNvGrpSpPr>
                    <a:grpSpLocks/>
                  </p:cNvGrpSpPr>
                  <p:nvPr/>
                </p:nvGrpSpPr>
                <p:grpSpPr bwMode="auto">
                  <a:xfrm>
                    <a:off x="4081" y="3779"/>
                    <a:ext cx="41" cy="43"/>
                    <a:chOff x="4081" y="3779"/>
                    <a:chExt cx="41" cy="43"/>
                  </a:xfrm>
                </p:grpSpPr>
                <p:sp>
                  <p:nvSpPr>
                    <p:cNvPr id="387" name="Arc 240"/>
                    <p:cNvSpPr>
                      <a:spLocks/>
                    </p:cNvSpPr>
                    <p:nvPr/>
                  </p:nvSpPr>
                  <p:spPr bwMode="auto">
                    <a:xfrm>
                      <a:off x="4086" y="3787"/>
                      <a:ext cx="8" cy="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 name="Arc 241"/>
                    <p:cNvSpPr>
                      <a:spLocks/>
                    </p:cNvSpPr>
                    <p:nvPr/>
                  </p:nvSpPr>
                  <p:spPr bwMode="auto">
                    <a:xfrm>
                      <a:off x="4082" y="3789"/>
                      <a:ext cx="4" cy="8"/>
                    </a:xfrm>
                    <a:custGeom>
                      <a:avLst/>
                      <a:gdLst>
                        <a:gd name="G0" fmla="+- 5934 0 0"/>
                        <a:gd name="G1" fmla="+- 21600 0 0"/>
                        <a:gd name="G2" fmla="+- 21600 0 0"/>
                        <a:gd name="T0" fmla="*/ 0 w 27534"/>
                        <a:gd name="T1" fmla="*/ 831 h 21600"/>
                        <a:gd name="T2" fmla="*/ 27534 w 27534"/>
                        <a:gd name="T3" fmla="*/ 21600 h 21600"/>
                        <a:gd name="T4" fmla="*/ 5934 w 27534"/>
                        <a:gd name="T5" fmla="*/ 21600 h 21600"/>
                      </a:gdLst>
                      <a:ahLst/>
                      <a:cxnLst>
                        <a:cxn ang="0">
                          <a:pos x="T0" y="T1"/>
                        </a:cxn>
                        <a:cxn ang="0">
                          <a:pos x="T2" y="T3"/>
                        </a:cxn>
                        <a:cxn ang="0">
                          <a:pos x="T4" y="T5"/>
                        </a:cxn>
                      </a:cxnLst>
                      <a:rect l="0" t="0" r="r" b="b"/>
                      <a:pathLst>
                        <a:path w="27534" h="21600" fill="none" extrusionOk="0">
                          <a:moveTo>
                            <a:pt x="0" y="831"/>
                          </a:moveTo>
                          <a:cubicBezTo>
                            <a:pt x="1929" y="279"/>
                            <a:pt x="3927" y="0"/>
                            <a:pt x="5934" y="0"/>
                          </a:cubicBezTo>
                          <a:cubicBezTo>
                            <a:pt x="17863" y="0"/>
                            <a:pt x="27534" y="9670"/>
                            <a:pt x="27534" y="21600"/>
                          </a:cubicBezTo>
                        </a:path>
                        <a:path w="27534" h="21600" stroke="0" extrusionOk="0">
                          <a:moveTo>
                            <a:pt x="0" y="831"/>
                          </a:moveTo>
                          <a:cubicBezTo>
                            <a:pt x="1929" y="279"/>
                            <a:pt x="3927" y="0"/>
                            <a:pt x="5934" y="0"/>
                          </a:cubicBezTo>
                          <a:cubicBezTo>
                            <a:pt x="17863" y="0"/>
                            <a:pt x="27534" y="9670"/>
                            <a:pt x="27534" y="21600"/>
                          </a:cubicBezTo>
                          <a:lnTo>
                            <a:pt x="5934"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 name="Arc 242"/>
                    <p:cNvSpPr>
                      <a:spLocks/>
                    </p:cNvSpPr>
                    <p:nvPr/>
                  </p:nvSpPr>
                  <p:spPr bwMode="auto">
                    <a:xfrm rot="10800000">
                      <a:off x="4089" y="3800"/>
                      <a:ext cx="23" cy="19"/>
                    </a:xfrm>
                    <a:custGeom>
                      <a:avLst/>
                      <a:gdLst>
                        <a:gd name="G0" fmla="+- 934 0 0"/>
                        <a:gd name="G1" fmla="+- 21600 0 0"/>
                        <a:gd name="G2" fmla="+- 21600 0 0"/>
                        <a:gd name="T0" fmla="*/ 0 w 22501"/>
                        <a:gd name="T1" fmla="*/ 20 h 21600"/>
                        <a:gd name="T2" fmla="*/ 22501 w 22501"/>
                        <a:gd name="T3" fmla="*/ 20408 h 21600"/>
                        <a:gd name="T4" fmla="*/ 934 w 22501"/>
                        <a:gd name="T5" fmla="*/ 21600 h 21600"/>
                      </a:gdLst>
                      <a:ahLst/>
                      <a:cxnLst>
                        <a:cxn ang="0">
                          <a:pos x="T0" y="T1"/>
                        </a:cxn>
                        <a:cxn ang="0">
                          <a:pos x="T2" y="T3"/>
                        </a:cxn>
                        <a:cxn ang="0">
                          <a:pos x="T4" y="T5"/>
                        </a:cxn>
                      </a:cxnLst>
                      <a:rect l="0" t="0" r="r" b="b"/>
                      <a:pathLst>
                        <a:path w="22501" h="21600" fill="none" extrusionOk="0">
                          <a:moveTo>
                            <a:pt x="0" y="20"/>
                          </a:moveTo>
                          <a:cubicBezTo>
                            <a:pt x="311" y="6"/>
                            <a:pt x="622" y="0"/>
                            <a:pt x="934" y="0"/>
                          </a:cubicBezTo>
                          <a:cubicBezTo>
                            <a:pt x="12400" y="0"/>
                            <a:pt x="21868" y="8959"/>
                            <a:pt x="22501" y="20407"/>
                          </a:cubicBezTo>
                        </a:path>
                        <a:path w="22501" h="21600" stroke="0" extrusionOk="0">
                          <a:moveTo>
                            <a:pt x="0" y="20"/>
                          </a:moveTo>
                          <a:cubicBezTo>
                            <a:pt x="311" y="6"/>
                            <a:pt x="622" y="0"/>
                            <a:pt x="934" y="0"/>
                          </a:cubicBezTo>
                          <a:cubicBezTo>
                            <a:pt x="12400" y="0"/>
                            <a:pt x="21868" y="8959"/>
                            <a:pt x="22501" y="20407"/>
                          </a:cubicBezTo>
                          <a:lnTo>
                            <a:pt x="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 name="Arc 243"/>
                    <p:cNvSpPr>
                      <a:spLocks/>
                    </p:cNvSpPr>
                    <p:nvPr/>
                  </p:nvSpPr>
                  <p:spPr bwMode="auto">
                    <a:xfrm rot="10800000">
                      <a:off x="4097" y="3801"/>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 name="Arc 244"/>
                    <p:cNvSpPr>
                      <a:spLocks/>
                    </p:cNvSpPr>
                    <p:nvPr/>
                  </p:nvSpPr>
                  <p:spPr bwMode="auto">
                    <a:xfrm rot="10800000">
                      <a:off x="4081" y="3779"/>
                      <a:ext cx="0" cy="6"/>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 name="Arc 245"/>
                    <p:cNvSpPr>
                      <a:spLocks/>
                    </p:cNvSpPr>
                    <p:nvPr/>
                  </p:nvSpPr>
                  <p:spPr bwMode="auto">
                    <a:xfrm>
                      <a:off x="4114" y="3815"/>
                      <a:ext cx="5" cy="3"/>
                    </a:xfrm>
                    <a:custGeom>
                      <a:avLst/>
                      <a:gdLst>
                        <a:gd name="G0" fmla="+- 4686 0 0"/>
                        <a:gd name="G1" fmla="+- 21600 0 0"/>
                        <a:gd name="G2" fmla="+- 21600 0 0"/>
                        <a:gd name="T0" fmla="*/ 0 w 26286"/>
                        <a:gd name="T1" fmla="*/ 514 h 21600"/>
                        <a:gd name="T2" fmla="*/ 26286 w 26286"/>
                        <a:gd name="T3" fmla="*/ 21600 h 21600"/>
                        <a:gd name="T4" fmla="*/ 4686 w 26286"/>
                        <a:gd name="T5" fmla="*/ 21600 h 21600"/>
                      </a:gdLst>
                      <a:ahLst/>
                      <a:cxnLst>
                        <a:cxn ang="0">
                          <a:pos x="T0" y="T1"/>
                        </a:cxn>
                        <a:cxn ang="0">
                          <a:pos x="T2" y="T3"/>
                        </a:cxn>
                        <a:cxn ang="0">
                          <a:pos x="T4" y="T5"/>
                        </a:cxn>
                      </a:cxnLst>
                      <a:rect l="0" t="0" r="r" b="b"/>
                      <a:pathLst>
                        <a:path w="26286" h="21600" fill="none" extrusionOk="0">
                          <a:moveTo>
                            <a:pt x="0" y="514"/>
                          </a:moveTo>
                          <a:cubicBezTo>
                            <a:pt x="1538" y="172"/>
                            <a:pt x="3109" y="0"/>
                            <a:pt x="4686" y="0"/>
                          </a:cubicBezTo>
                          <a:cubicBezTo>
                            <a:pt x="16615" y="0"/>
                            <a:pt x="26286" y="9670"/>
                            <a:pt x="26286" y="21600"/>
                          </a:cubicBezTo>
                        </a:path>
                        <a:path w="26286" h="21600" stroke="0" extrusionOk="0">
                          <a:moveTo>
                            <a:pt x="0" y="514"/>
                          </a:moveTo>
                          <a:cubicBezTo>
                            <a:pt x="1538" y="172"/>
                            <a:pt x="3109" y="0"/>
                            <a:pt x="4686" y="0"/>
                          </a:cubicBezTo>
                          <a:cubicBezTo>
                            <a:pt x="16615" y="0"/>
                            <a:pt x="26286" y="9670"/>
                            <a:pt x="26286" y="21600"/>
                          </a:cubicBezTo>
                          <a:lnTo>
                            <a:pt x="4686"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 name="Line 246"/>
                    <p:cNvSpPr>
                      <a:spLocks noChangeShapeType="1"/>
                    </p:cNvSpPr>
                    <p:nvPr/>
                  </p:nvSpPr>
                  <p:spPr bwMode="auto">
                    <a:xfrm flipV="1">
                      <a:off x="4115" y="3813"/>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 name="Rectangle 247"/>
                    <p:cNvSpPr>
                      <a:spLocks noChangeArrowheads="1"/>
                    </p:cNvSpPr>
                    <p:nvPr/>
                  </p:nvSpPr>
                  <p:spPr bwMode="auto">
                    <a:xfrm>
                      <a:off x="4113" y="3795"/>
                      <a:ext cx="4"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 name="Line 248"/>
                    <p:cNvSpPr>
                      <a:spLocks noChangeShapeType="1"/>
                    </p:cNvSpPr>
                    <p:nvPr/>
                  </p:nvSpPr>
                  <p:spPr bwMode="auto">
                    <a:xfrm>
                      <a:off x="4085" y="3795"/>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 name="Line 249"/>
                    <p:cNvSpPr>
                      <a:spLocks noChangeShapeType="1"/>
                    </p:cNvSpPr>
                    <p:nvPr/>
                  </p:nvSpPr>
                  <p:spPr bwMode="auto">
                    <a:xfrm>
                      <a:off x="4102" y="3795"/>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5" name="Group 250"/>
                  <p:cNvGrpSpPr>
                    <a:grpSpLocks/>
                  </p:cNvGrpSpPr>
                  <p:nvPr/>
                </p:nvGrpSpPr>
                <p:grpSpPr bwMode="auto">
                  <a:xfrm>
                    <a:off x="4112" y="3781"/>
                    <a:ext cx="39" cy="41"/>
                    <a:chOff x="4112" y="3781"/>
                    <a:chExt cx="39" cy="41"/>
                  </a:xfrm>
                </p:grpSpPr>
                <p:sp>
                  <p:nvSpPr>
                    <p:cNvPr id="377" name="Arc 251"/>
                    <p:cNvSpPr>
                      <a:spLocks/>
                    </p:cNvSpPr>
                    <p:nvPr/>
                  </p:nvSpPr>
                  <p:spPr bwMode="auto">
                    <a:xfrm>
                      <a:off x="4117" y="3787"/>
                      <a:ext cx="8" cy="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 name="Arc 252"/>
                    <p:cNvSpPr>
                      <a:spLocks/>
                    </p:cNvSpPr>
                    <p:nvPr/>
                  </p:nvSpPr>
                  <p:spPr bwMode="auto">
                    <a:xfrm>
                      <a:off x="4112" y="3789"/>
                      <a:ext cx="3" cy="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 name="Arc 253"/>
                    <p:cNvSpPr>
                      <a:spLocks/>
                    </p:cNvSpPr>
                    <p:nvPr/>
                  </p:nvSpPr>
                  <p:spPr bwMode="auto">
                    <a:xfrm rot="10800000">
                      <a:off x="4119" y="3800"/>
                      <a:ext cx="22" cy="19"/>
                    </a:xfrm>
                    <a:custGeom>
                      <a:avLst/>
                      <a:gdLst>
                        <a:gd name="G0" fmla="+- 0 0 0"/>
                        <a:gd name="G1" fmla="+- 21600 0 0"/>
                        <a:gd name="G2" fmla="+- 21600 0 0"/>
                        <a:gd name="T0" fmla="*/ 0 w 21569"/>
                        <a:gd name="T1" fmla="*/ 0 h 21600"/>
                        <a:gd name="T2" fmla="*/ 21569 w 21569"/>
                        <a:gd name="T3" fmla="*/ 20434 h 21600"/>
                        <a:gd name="T4" fmla="*/ 0 w 21569"/>
                        <a:gd name="T5" fmla="*/ 21600 h 21600"/>
                      </a:gdLst>
                      <a:ahLst/>
                      <a:cxnLst>
                        <a:cxn ang="0">
                          <a:pos x="T0" y="T1"/>
                        </a:cxn>
                        <a:cxn ang="0">
                          <a:pos x="T2" y="T3"/>
                        </a:cxn>
                        <a:cxn ang="0">
                          <a:pos x="T4" y="T5"/>
                        </a:cxn>
                      </a:cxnLst>
                      <a:rect l="0" t="0" r="r" b="b"/>
                      <a:pathLst>
                        <a:path w="21569" h="21600" fill="none" extrusionOk="0">
                          <a:moveTo>
                            <a:pt x="0" y="0"/>
                          </a:moveTo>
                          <a:cubicBezTo>
                            <a:pt x="11476" y="0"/>
                            <a:pt x="20949" y="8974"/>
                            <a:pt x="21568" y="20434"/>
                          </a:cubicBezTo>
                        </a:path>
                        <a:path w="21569" h="21600" stroke="0" extrusionOk="0">
                          <a:moveTo>
                            <a:pt x="0" y="0"/>
                          </a:moveTo>
                          <a:cubicBezTo>
                            <a:pt x="11476" y="0"/>
                            <a:pt x="20949" y="8974"/>
                            <a:pt x="21568" y="20434"/>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 name="Arc 254"/>
                    <p:cNvSpPr>
                      <a:spLocks/>
                    </p:cNvSpPr>
                    <p:nvPr/>
                  </p:nvSpPr>
                  <p:spPr bwMode="auto">
                    <a:xfrm rot="10800000">
                      <a:off x="4129" y="3801"/>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 name="Arc 255"/>
                    <p:cNvSpPr>
                      <a:spLocks/>
                    </p:cNvSpPr>
                    <p:nvPr/>
                  </p:nvSpPr>
                  <p:spPr bwMode="auto">
                    <a:xfrm rot="10800000">
                      <a:off x="4113" y="3781"/>
                      <a:ext cx="1" cy="3"/>
                    </a:xfrm>
                    <a:custGeom>
                      <a:avLst/>
                      <a:gdLst>
                        <a:gd name="G0" fmla="+- 19320 0 0"/>
                        <a:gd name="G1" fmla="+- 0 0 0"/>
                        <a:gd name="G2" fmla="+- 21600 0 0"/>
                        <a:gd name="T0" fmla="*/ 40920 w 40920"/>
                        <a:gd name="T1" fmla="*/ 0 h 21600"/>
                        <a:gd name="T2" fmla="*/ 0 w 40920"/>
                        <a:gd name="T3" fmla="*/ 9660 h 21600"/>
                        <a:gd name="T4" fmla="*/ 19320 w 40920"/>
                        <a:gd name="T5" fmla="*/ 0 h 21600"/>
                      </a:gdLst>
                      <a:ahLst/>
                      <a:cxnLst>
                        <a:cxn ang="0">
                          <a:pos x="T0" y="T1"/>
                        </a:cxn>
                        <a:cxn ang="0">
                          <a:pos x="T2" y="T3"/>
                        </a:cxn>
                        <a:cxn ang="0">
                          <a:pos x="T4" y="T5"/>
                        </a:cxn>
                      </a:cxnLst>
                      <a:rect l="0" t="0" r="r" b="b"/>
                      <a:pathLst>
                        <a:path w="40920" h="21600" fill="none" extrusionOk="0">
                          <a:moveTo>
                            <a:pt x="40920" y="0"/>
                          </a:moveTo>
                          <a:cubicBezTo>
                            <a:pt x="40920" y="11929"/>
                            <a:pt x="31249" y="21600"/>
                            <a:pt x="19320" y="21600"/>
                          </a:cubicBezTo>
                          <a:cubicBezTo>
                            <a:pt x="11138" y="21599"/>
                            <a:pt x="3659" y="16977"/>
                            <a:pt x="0" y="9659"/>
                          </a:cubicBezTo>
                        </a:path>
                        <a:path w="40920" h="21600" stroke="0" extrusionOk="0">
                          <a:moveTo>
                            <a:pt x="40920" y="0"/>
                          </a:moveTo>
                          <a:cubicBezTo>
                            <a:pt x="40920" y="11929"/>
                            <a:pt x="31249" y="21600"/>
                            <a:pt x="19320" y="21600"/>
                          </a:cubicBezTo>
                          <a:cubicBezTo>
                            <a:pt x="11138" y="21599"/>
                            <a:pt x="3659" y="16977"/>
                            <a:pt x="0" y="9659"/>
                          </a:cubicBezTo>
                          <a:lnTo>
                            <a:pt x="19320"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 name="Arc 256"/>
                    <p:cNvSpPr>
                      <a:spLocks/>
                    </p:cNvSpPr>
                    <p:nvPr/>
                  </p:nvSpPr>
                  <p:spPr bwMode="auto">
                    <a:xfrm>
                      <a:off x="4144" y="3815"/>
                      <a:ext cx="4" cy="3"/>
                    </a:xfrm>
                    <a:custGeom>
                      <a:avLst/>
                      <a:gdLst>
                        <a:gd name="G0" fmla="+- 5934 0 0"/>
                        <a:gd name="G1" fmla="+- 21600 0 0"/>
                        <a:gd name="G2" fmla="+- 21600 0 0"/>
                        <a:gd name="T0" fmla="*/ 0 w 27534"/>
                        <a:gd name="T1" fmla="*/ 831 h 21600"/>
                        <a:gd name="T2" fmla="*/ 27534 w 27534"/>
                        <a:gd name="T3" fmla="*/ 21600 h 21600"/>
                        <a:gd name="T4" fmla="*/ 5934 w 27534"/>
                        <a:gd name="T5" fmla="*/ 21600 h 21600"/>
                      </a:gdLst>
                      <a:ahLst/>
                      <a:cxnLst>
                        <a:cxn ang="0">
                          <a:pos x="T0" y="T1"/>
                        </a:cxn>
                        <a:cxn ang="0">
                          <a:pos x="T2" y="T3"/>
                        </a:cxn>
                        <a:cxn ang="0">
                          <a:pos x="T4" y="T5"/>
                        </a:cxn>
                      </a:cxnLst>
                      <a:rect l="0" t="0" r="r" b="b"/>
                      <a:pathLst>
                        <a:path w="27534" h="21600" fill="none" extrusionOk="0">
                          <a:moveTo>
                            <a:pt x="0" y="831"/>
                          </a:moveTo>
                          <a:cubicBezTo>
                            <a:pt x="1929" y="279"/>
                            <a:pt x="3927" y="0"/>
                            <a:pt x="5934" y="0"/>
                          </a:cubicBezTo>
                          <a:cubicBezTo>
                            <a:pt x="17863" y="0"/>
                            <a:pt x="27534" y="9670"/>
                            <a:pt x="27534" y="21600"/>
                          </a:cubicBezTo>
                        </a:path>
                        <a:path w="27534" h="21600" stroke="0" extrusionOk="0">
                          <a:moveTo>
                            <a:pt x="0" y="831"/>
                          </a:moveTo>
                          <a:cubicBezTo>
                            <a:pt x="1929" y="279"/>
                            <a:pt x="3927" y="0"/>
                            <a:pt x="5934" y="0"/>
                          </a:cubicBezTo>
                          <a:cubicBezTo>
                            <a:pt x="17863" y="0"/>
                            <a:pt x="27534" y="9670"/>
                            <a:pt x="27534" y="21600"/>
                          </a:cubicBezTo>
                          <a:lnTo>
                            <a:pt x="5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3" name="Line 257"/>
                    <p:cNvSpPr>
                      <a:spLocks noChangeShapeType="1"/>
                    </p:cNvSpPr>
                    <p:nvPr/>
                  </p:nvSpPr>
                  <p:spPr bwMode="auto">
                    <a:xfrm flipV="1">
                      <a:off x="4145" y="3813"/>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 name="Rectangle 258"/>
                    <p:cNvSpPr>
                      <a:spLocks noChangeArrowheads="1"/>
                    </p:cNvSpPr>
                    <p:nvPr/>
                  </p:nvSpPr>
                  <p:spPr bwMode="auto">
                    <a:xfrm>
                      <a:off x="4145" y="3795"/>
                      <a:ext cx="3"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 name="Line 259"/>
                    <p:cNvSpPr>
                      <a:spLocks noChangeShapeType="1"/>
                    </p:cNvSpPr>
                    <p:nvPr/>
                  </p:nvSpPr>
                  <p:spPr bwMode="auto">
                    <a:xfrm>
                      <a:off x="4113" y="3795"/>
                      <a:ext cx="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 name="Line 260"/>
                    <p:cNvSpPr>
                      <a:spLocks noChangeShapeType="1"/>
                    </p:cNvSpPr>
                    <p:nvPr/>
                  </p:nvSpPr>
                  <p:spPr bwMode="auto">
                    <a:xfrm>
                      <a:off x="4133" y="3795"/>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6" name="Group 261"/>
                  <p:cNvGrpSpPr>
                    <a:grpSpLocks/>
                  </p:cNvGrpSpPr>
                  <p:nvPr/>
                </p:nvGrpSpPr>
                <p:grpSpPr bwMode="auto">
                  <a:xfrm>
                    <a:off x="4143" y="3781"/>
                    <a:ext cx="40" cy="41"/>
                    <a:chOff x="4143" y="3781"/>
                    <a:chExt cx="40" cy="41"/>
                  </a:xfrm>
                </p:grpSpPr>
                <p:sp>
                  <p:nvSpPr>
                    <p:cNvPr id="367" name="Arc 262"/>
                    <p:cNvSpPr>
                      <a:spLocks/>
                    </p:cNvSpPr>
                    <p:nvPr/>
                  </p:nvSpPr>
                  <p:spPr bwMode="auto">
                    <a:xfrm>
                      <a:off x="4147" y="3787"/>
                      <a:ext cx="8" cy="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 name="Arc 263"/>
                    <p:cNvSpPr>
                      <a:spLocks/>
                    </p:cNvSpPr>
                    <p:nvPr/>
                  </p:nvSpPr>
                  <p:spPr bwMode="auto">
                    <a:xfrm>
                      <a:off x="4143" y="3789"/>
                      <a:ext cx="3" cy="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 name="Arc 264"/>
                    <p:cNvSpPr>
                      <a:spLocks/>
                    </p:cNvSpPr>
                    <p:nvPr/>
                  </p:nvSpPr>
                  <p:spPr bwMode="auto">
                    <a:xfrm rot="10800000">
                      <a:off x="4150" y="3800"/>
                      <a:ext cx="23" cy="19"/>
                    </a:xfrm>
                    <a:custGeom>
                      <a:avLst/>
                      <a:gdLst>
                        <a:gd name="G0" fmla="+- 934 0 0"/>
                        <a:gd name="G1" fmla="+- 21600 0 0"/>
                        <a:gd name="G2" fmla="+- 21600 0 0"/>
                        <a:gd name="T0" fmla="*/ 0 w 22501"/>
                        <a:gd name="T1" fmla="*/ 20 h 21600"/>
                        <a:gd name="T2" fmla="*/ 22501 w 22501"/>
                        <a:gd name="T3" fmla="*/ 20408 h 21600"/>
                        <a:gd name="T4" fmla="*/ 934 w 22501"/>
                        <a:gd name="T5" fmla="*/ 21600 h 21600"/>
                      </a:gdLst>
                      <a:ahLst/>
                      <a:cxnLst>
                        <a:cxn ang="0">
                          <a:pos x="T0" y="T1"/>
                        </a:cxn>
                        <a:cxn ang="0">
                          <a:pos x="T2" y="T3"/>
                        </a:cxn>
                        <a:cxn ang="0">
                          <a:pos x="T4" y="T5"/>
                        </a:cxn>
                      </a:cxnLst>
                      <a:rect l="0" t="0" r="r" b="b"/>
                      <a:pathLst>
                        <a:path w="22501" h="21600" fill="none" extrusionOk="0">
                          <a:moveTo>
                            <a:pt x="0" y="20"/>
                          </a:moveTo>
                          <a:cubicBezTo>
                            <a:pt x="311" y="6"/>
                            <a:pt x="622" y="0"/>
                            <a:pt x="934" y="0"/>
                          </a:cubicBezTo>
                          <a:cubicBezTo>
                            <a:pt x="12400" y="0"/>
                            <a:pt x="21868" y="8959"/>
                            <a:pt x="22501" y="20407"/>
                          </a:cubicBezTo>
                        </a:path>
                        <a:path w="22501" h="21600" stroke="0" extrusionOk="0">
                          <a:moveTo>
                            <a:pt x="0" y="20"/>
                          </a:moveTo>
                          <a:cubicBezTo>
                            <a:pt x="311" y="6"/>
                            <a:pt x="622" y="0"/>
                            <a:pt x="934" y="0"/>
                          </a:cubicBezTo>
                          <a:cubicBezTo>
                            <a:pt x="12400" y="0"/>
                            <a:pt x="21868" y="8959"/>
                            <a:pt x="22501" y="20407"/>
                          </a:cubicBezTo>
                          <a:lnTo>
                            <a:pt x="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 name="Arc 265"/>
                    <p:cNvSpPr>
                      <a:spLocks/>
                    </p:cNvSpPr>
                    <p:nvPr/>
                  </p:nvSpPr>
                  <p:spPr bwMode="auto">
                    <a:xfrm rot="10800000">
                      <a:off x="4159" y="3801"/>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 name="Arc 266"/>
                    <p:cNvSpPr>
                      <a:spLocks/>
                    </p:cNvSpPr>
                    <p:nvPr/>
                  </p:nvSpPr>
                  <p:spPr bwMode="auto">
                    <a:xfrm rot="10800000">
                      <a:off x="4143" y="3781"/>
                      <a:ext cx="1" cy="3"/>
                    </a:xfrm>
                    <a:custGeom>
                      <a:avLst/>
                      <a:gdLst>
                        <a:gd name="G0" fmla="+- 19320 0 0"/>
                        <a:gd name="G1" fmla="+- 0 0 0"/>
                        <a:gd name="G2" fmla="+- 21600 0 0"/>
                        <a:gd name="T0" fmla="*/ 40920 w 40920"/>
                        <a:gd name="T1" fmla="*/ 0 h 21600"/>
                        <a:gd name="T2" fmla="*/ 0 w 40920"/>
                        <a:gd name="T3" fmla="*/ 9660 h 21600"/>
                        <a:gd name="T4" fmla="*/ 19320 w 40920"/>
                        <a:gd name="T5" fmla="*/ 0 h 21600"/>
                      </a:gdLst>
                      <a:ahLst/>
                      <a:cxnLst>
                        <a:cxn ang="0">
                          <a:pos x="T0" y="T1"/>
                        </a:cxn>
                        <a:cxn ang="0">
                          <a:pos x="T2" y="T3"/>
                        </a:cxn>
                        <a:cxn ang="0">
                          <a:pos x="T4" y="T5"/>
                        </a:cxn>
                      </a:cxnLst>
                      <a:rect l="0" t="0" r="r" b="b"/>
                      <a:pathLst>
                        <a:path w="40920" h="21600" fill="none" extrusionOk="0">
                          <a:moveTo>
                            <a:pt x="40920" y="0"/>
                          </a:moveTo>
                          <a:cubicBezTo>
                            <a:pt x="40920" y="11929"/>
                            <a:pt x="31249" y="21600"/>
                            <a:pt x="19320" y="21600"/>
                          </a:cubicBezTo>
                          <a:cubicBezTo>
                            <a:pt x="11138" y="21599"/>
                            <a:pt x="3659" y="16977"/>
                            <a:pt x="0" y="9659"/>
                          </a:cubicBezTo>
                        </a:path>
                        <a:path w="40920" h="21600" stroke="0" extrusionOk="0">
                          <a:moveTo>
                            <a:pt x="40920" y="0"/>
                          </a:moveTo>
                          <a:cubicBezTo>
                            <a:pt x="40920" y="11929"/>
                            <a:pt x="31249" y="21600"/>
                            <a:pt x="19320" y="21600"/>
                          </a:cubicBezTo>
                          <a:cubicBezTo>
                            <a:pt x="11138" y="21599"/>
                            <a:pt x="3659" y="16977"/>
                            <a:pt x="0" y="9659"/>
                          </a:cubicBezTo>
                          <a:lnTo>
                            <a:pt x="19320"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2" name="Arc 267"/>
                    <p:cNvSpPr>
                      <a:spLocks/>
                    </p:cNvSpPr>
                    <p:nvPr/>
                  </p:nvSpPr>
                  <p:spPr bwMode="auto">
                    <a:xfrm>
                      <a:off x="4175" y="3815"/>
                      <a:ext cx="4" cy="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 name="Line 268"/>
                    <p:cNvSpPr>
                      <a:spLocks noChangeShapeType="1"/>
                    </p:cNvSpPr>
                    <p:nvPr/>
                  </p:nvSpPr>
                  <p:spPr bwMode="auto">
                    <a:xfrm flipV="1">
                      <a:off x="4176" y="3813"/>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 name="Rectangle 269"/>
                    <p:cNvSpPr>
                      <a:spLocks noChangeArrowheads="1"/>
                    </p:cNvSpPr>
                    <p:nvPr/>
                  </p:nvSpPr>
                  <p:spPr bwMode="auto">
                    <a:xfrm>
                      <a:off x="4174" y="3795"/>
                      <a:ext cx="3"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 name="Line 270"/>
                    <p:cNvSpPr>
                      <a:spLocks noChangeShapeType="1"/>
                    </p:cNvSpPr>
                    <p:nvPr/>
                  </p:nvSpPr>
                  <p:spPr bwMode="auto">
                    <a:xfrm>
                      <a:off x="4143" y="3795"/>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 name="Line 271"/>
                    <p:cNvSpPr>
                      <a:spLocks noChangeShapeType="1"/>
                    </p:cNvSpPr>
                    <p:nvPr/>
                  </p:nvSpPr>
                  <p:spPr bwMode="auto">
                    <a:xfrm>
                      <a:off x="4163" y="3795"/>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22" name="Group 272"/>
                <p:cNvGrpSpPr>
                  <a:grpSpLocks/>
                </p:cNvGrpSpPr>
                <p:nvPr/>
              </p:nvGrpSpPr>
              <p:grpSpPr bwMode="auto">
                <a:xfrm>
                  <a:off x="3827" y="3760"/>
                  <a:ext cx="45" cy="47"/>
                  <a:chOff x="3827" y="3760"/>
                  <a:chExt cx="45" cy="47"/>
                </a:xfrm>
              </p:grpSpPr>
              <p:sp>
                <p:nvSpPr>
                  <p:cNvPr id="349" name="Arc 273"/>
                  <p:cNvSpPr>
                    <a:spLocks/>
                  </p:cNvSpPr>
                  <p:nvPr/>
                </p:nvSpPr>
                <p:spPr bwMode="auto">
                  <a:xfrm>
                    <a:off x="3860" y="3773"/>
                    <a:ext cx="8" cy="12"/>
                  </a:xfrm>
                  <a:custGeom>
                    <a:avLst/>
                    <a:gdLst>
                      <a:gd name="G0" fmla="+- 21531 0 0"/>
                      <a:gd name="G1" fmla="+- 21446 0 0"/>
                      <a:gd name="G2" fmla="+- 21600 0 0"/>
                      <a:gd name="T0" fmla="*/ 0 w 21531"/>
                      <a:gd name="T1" fmla="*/ 19724 h 21446"/>
                      <a:gd name="T2" fmla="*/ 18953 w 21531"/>
                      <a:gd name="T3" fmla="*/ 0 h 21446"/>
                      <a:gd name="T4" fmla="*/ 21531 w 21531"/>
                      <a:gd name="T5" fmla="*/ 21446 h 21446"/>
                    </a:gdLst>
                    <a:ahLst/>
                    <a:cxnLst>
                      <a:cxn ang="0">
                        <a:pos x="T0" y="T1"/>
                      </a:cxn>
                      <a:cxn ang="0">
                        <a:pos x="T2" y="T3"/>
                      </a:cxn>
                      <a:cxn ang="0">
                        <a:pos x="T4" y="T5"/>
                      </a:cxn>
                    </a:cxnLst>
                    <a:rect l="0" t="0" r="r" b="b"/>
                    <a:pathLst>
                      <a:path w="21531" h="21446" fill="none" extrusionOk="0">
                        <a:moveTo>
                          <a:pt x="-1" y="19723"/>
                        </a:moveTo>
                        <a:cubicBezTo>
                          <a:pt x="819" y="9477"/>
                          <a:pt x="8746" y="1227"/>
                          <a:pt x="18953" y="0"/>
                        </a:cubicBezTo>
                      </a:path>
                      <a:path w="21531" h="21446" stroke="0" extrusionOk="0">
                        <a:moveTo>
                          <a:pt x="-1" y="19723"/>
                        </a:moveTo>
                        <a:cubicBezTo>
                          <a:pt x="819" y="9477"/>
                          <a:pt x="8746" y="1227"/>
                          <a:pt x="18953" y="0"/>
                        </a:cubicBezTo>
                        <a:lnTo>
                          <a:pt x="21531" y="2144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 name="Arc 274"/>
                  <p:cNvSpPr>
                    <a:spLocks/>
                  </p:cNvSpPr>
                  <p:nvPr/>
                </p:nvSpPr>
                <p:spPr bwMode="auto">
                  <a:xfrm>
                    <a:off x="3869" y="3776"/>
                    <a:ext cx="2" cy="7"/>
                  </a:xfrm>
                  <a:custGeom>
                    <a:avLst/>
                    <a:gdLst>
                      <a:gd name="G0" fmla="+- 21600 0 0"/>
                      <a:gd name="G1" fmla="+- 17972 0 0"/>
                      <a:gd name="G2" fmla="+- 21600 0 0"/>
                      <a:gd name="T0" fmla="*/ 0 w 21600"/>
                      <a:gd name="T1" fmla="*/ 17972 h 17972"/>
                      <a:gd name="T2" fmla="*/ 9618 w 21600"/>
                      <a:gd name="T3" fmla="*/ 0 h 17972"/>
                      <a:gd name="T4" fmla="*/ 21600 w 21600"/>
                      <a:gd name="T5" fmla="*/ 17972 h 17972"/>
                    </a:gdLst>
                    <a:ahLst/>
                    <a:cxnLst>
                      <a:cxn ang="0">
                        <a:pos x="T0" y="T1"/>
                      </a:cxn>
                      <a:cxn ang="0">
                        <a:pos x="T2" y="T3"/>
                      </a:cxn>
                      <a:cxn ang="0">
                        <a:pos x="T4" y="T5"/>
                      </a:cxn>
                    </a:cxnLst>
                    <a:rect l="0" t="0" r="r" b="b"/>
                    <a:pathLst>
                      <a:path w="21600" h="17972" fill="none" extrusionOk="0">
                        <a:moveTo>
                          <a:pt x="0" y="17971"/>
                        </a:moveTo>
                        <a:cubicBezTo>
                          <a:pt x="0" y="10750"/>
                          <a:pt x="3609" y="4006"/>
                          <a:pt x="9618" y="0"/>
                        </a:cubicBezTo>
                      </a:path>
                      <a:path w="21600" h="17972" stroke="0" extrusionOk="0">
                        <a:moveTo>
                          <a:pt x="0" y="17971"/>
                        </a:moveTo>
                        <a:cubicBezTo>
                          <a:pt x="0" y="10750"/>
                          <a:pt x="3609" y="4006"/>
                          <a:pt x="9618" y="0"/>
                        </a:cubicBezTo>
                        <a:lnTo>
                          <a:pt x="21600" y="1797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 name="Arc 275"/>
                  <p:cNvSpPr>
                    <a:spLocks/>
                  </p:cNvSpPr>
                  <p:nvPr/>
                </p:nvSpPr>
                <p:spPr bwMode="auto">
                  <a:xfrm rot="10800000">
                    <a:off x="3845" y="3788"/>
                    <a:ext cx="21" cy="16"/>
                  </a:xfrm>
                  <a:custGeom>
                    <a:avLst/>
                    <a:gdLst>
                      <a:gd name="G0" fmla="+- 21562 0 0"/>
                      <a:gd name="G1" fmla="+- 21578 0 0"/>
                      <a:gd name="G2" fmla="+- 21600 0 0"/>
                      <a:gd name="T0" fmla="*/ 0 w 21562"/>
                      <a:gd name="T1" fmla="*/ 20301 h 21578"/>
                      <a:gd name="T2" fmla="*/ 20588 w 21562"/>
                      <a:gd name="T3" fmla="*/ 0 h 21578"/>
                      <a:gd name="T4" fmla="*/ 21562 w 21562"/>
                      <a:gd name="T5" fmla="*/ 21578 h 21578"/>
                    </a:gdLst>
                    <a:ahLst/>
                    <a:cxnLst>
                      <a:cxn ang="0">
                        <a:pos x="T0" y="T1"/>
                      </a:cxn>
                      <a:cxn ang="0">
                        <a:pos x="T2" y="T3"/>
                      </a:cxn>
                      <a:cxn ang="0">
                        <a:pos x="T4" y="T5"/>
                      </a:cxn>
                    </a:cxnLst>
                    <a:rect l="0" t="0" r="r" b="b"/>
                    <a:pathLst>
                      <a:path w="21562" h="21578" fill="none" extrusionOk="0">
                        <a:moveTo>
                          <a:pt x="-1" y="20300"/>
                        </a:moveTo>
                        <a:cubicBezTo>
                          <a:pt x="653" y="9261"/>
                          <a:pt x="9540" y="498"/>
                          <a:pt x="20587" y="-1"/>
                        </a:cubicBezTo>
                      </a:path>
                      <a:path w="21562" h="21578" stroke="0" extrusionOk="0">
                        <a:moveTo>
                          <a:pt x="-1" y="20300"/>
                        </a:moveTo>
                        <a:cubicBezTo>
                          <a:pt x="653" y="9261"/>
                          <a:pt x="9540" y="498"/>
                          <a:pt x="20587" y="-1"/>
                        </a:cubicBezTo>
                        <a:lnTo>
                          <a:pt x="21562" y="21578"/>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 name="Arc 276"/>
                  <p:cNvSpPr>
                    <a:spLocks/>
                  </p:cNvSpPr>
                  <p:nvPr/>
                </p:nvSpPr>
                <p:spPr bwMode="auto">
                  <a:xfrm rot="10800000">
                    <a:off x="3844" y="3787"/>
                    <a:ext cx="12" cy="13"/>
                  </a:xfrm>
                  <a:custGeom>
                    <a:avLst/>
                    <a:gdLst>
                      <a:gd name="G0" fmla="+- 21600 0 0"/>
                      <a:gd name="G1" fmla="+- 21519 0 0"/>
                      <a:gd name="G2" fmla="+- 21600 0 0"/>
                      <a:gd name="T0" fmla="*/ 0 w 21600"/>
                      <a:gd name="T1" fmla="*/ 21519 h 21519"/>
                      <a:gd name="T2" fmla="*/ 19729 w 21600"/>
                      <a:gd name="T3" fmla="*/ 0 h 21519"/>
                      <a:gd name="T4" fmla="*/ 21600 w 21600"/>
                      <a:gd name="T5" fmla="*/ 21519 h 21519"/>
                    </a:gdLst>
                    <a:ahLst/>
                    <a:cxnLst>
                      <a:cxn ang="0">
                        <a:pos x="T0" y="T1"/>
                      </a:cxn>
                      <a:cxn ang="0">
                        <a:pos x="T2" y="T3"/>
                      </a:cxn>
                      <a:cxn ang="0">
                        <a:pos x="T4" y="T5"/>
                      </a:cxn>
                    </a:cxnLst>
                    <a:rect l="0" t="0" r="r" b="b"/>
                    <a:pathLst>
                      <a:path w="21600" h="21519" fill="none" extrusionOk="0">
                        <a:moveTo>
                          <a:pt x="0" y="21518"/>
                        </a:moveTo>
                        <a:cubicBezTo>
                          <a:pt x="0" y="10314"/>
                          <a:pt x="8566" y="970"/>
                          <a:pt x="19729" y="0"/>
                        </a:cubicBezTo>
                      </a:path>
                      <a:path w="21600" h="21519" stroke="0" extrusionOk="0">
                        <a:moveTo>
                          <a:pt x="0" y="21518"/>
                        </a:moveTo>
                        <a:cubicBezTo>
                          <a:pt x="0" y="10314"/>
                          <a:pt x="8566" y="970"/>
                          <a:pt x="19729" y="0"/>
                        </a:cubicBezTo>
                        <a:lnTo>
                          <a:pt x="21600" y="21519"/>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 name="Arc 277"/>
                  <p:cNvSpPr>
                    <a:spLocks/>
                  </p:cNvSpPr>
                  <p:nvPr/>
                </p:nvSpPr>
                <p:spPr bwMode="auto">
                  <a:xfrm rot="10800000">
                    <a:off x="3871" y="3766"/>
                    <a:ext cx="1" cy="1"/>
                  </a:xfrm>
                  <a:custGeom>
                    <a:avLst/>
                    <a:gdLst>
                      <a:gd name="G0" fmla="+- 21600 0 0"/>
                      <a:gd name="G1" fmla="+- 0 0 0"/>
                      <a:gd name="G2" fmla="+- 21600 0 0"/>
                      <a:gd name="T0" fmla="*/ 2280 w 21600"/>
                      <a:gd name="T1" fmla="*/ 9660 h 9660"/>
                      <a:gd name="T2" fmla="*/ 0 w 21600"/>
                      <a:gd name="T3" fmla="*/ 0 h 9660"/>
                      <a:gd name="T4" fmla="*/ 21600 w 21600"/>
                      <a:gd name="T5" fmla="*/ 0 h 9660"/>
                    </a:gdLst>
                    <a:ahLst/>
                    <a:cxnLst>
                      <a:cxn ang="0">
                        <a:pos x="T0" y="T1"/>
                      </a:cxn>
                      <a:cxn ang="0">
                        <a:pos x="T2" y="T3"/>
                      </a:cxn>
                      <a:cxn ang="0">
                        <a:pos x="T4" y="T5"/>
                      </a:cxn>
                    </a:cxnLst>
                    <a:rect l="0" t="0" r="r" b="b"/>
                    <a:pathLst>
                      <a:path w="21600" h="9660" fill="none" extrusionOk="0">
                        <a:moveTo>
                          <a:pt x="2280" y="9659"/>
                        </a:moveTo>
                        <a:cubicBezTo>
                          <a:pt x="780" y="6660"/>
                          <a:pt x="0" y="3353"/>
                          <a:pt x="0" y="0"/>
                        </a:cubicBezTo>
                      </a:path>
                      <a:path w="21600" h="9660" stroke="0" extrusionOk="0">
                        <a:moveTo>
                          <a:pt x="2280" y="9659"/>
                        </a:moveTo>
                        <a:cubicBezTo>
                          <a:pt x="780" y="6660"/>
                          <a:pt x="0" y="3353"/>
                          <a:pt x="0" y="0"/>
                        </a:cubicBezTo>
                        <a:lnTo>
                          <a:pt x="21600"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 name="Arc 278"/>
                  <p:cNvSpPr>
                    <a:spLocks/>
                  </p:cNvSpPr>
                  <p:nvPr/>
                </p:nvSpPr>
                <p:spPr bwMode="auto">
                  <a:xfrm>
                    <a:off x="3836" y="3802"/>
                    <a:ext cx="10" cy="0"/>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 name="Line 279"/>
                  <p:cNvSpPr>
                    <a:spLocks noChangeShapeType="1"/>
                  </p:cNvSpPr>
                  <p:nvPr/>
                </p:nvSpPr>
                <p:spPr bwMode="auto">
                  <a:xfrm flipH="1" flipV="1">
                    <a:off x="3827" y="3796"/>
                    <a:ext cx="16"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 name="Line 280"/>
                  <p:cNvSpPr>
                    <a:spLocks noChangeShapeType="1"/>
                  </p:cNvSpPr>
                  <p:nvPr/>
                </p:nvSpPr>
                <p:spPr bwMode="auto">
                  <a:xfrm flipH="1" flipV="1">
                    <a:off x="3860" y="3778"/>
                    <a:ext cx="12" cy="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 name="Line 281"/>
                  <p:cNvSpPr>
                    <a:spLocks noChangeShapeType="1"/>
                  </p:cNvSpPr>
                  <p:nvPr/>
                </p:nvSpPr>
                <p:spPr bwMode="auto">
                  <a:xfrm flipH="1" flipV="1">
                    <a:off x="3836" y="3760"/>
                    <a:ext cx="12"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3" name="Group 282"/>
                <p:cNvGrpSpPr>
                  <a:grpSpLocks/>
                </p:cNvGrpSpPr>
                <p:nvPr/>
              </p:nvGrpSpPr>
              <p:grpSpPr bwMode="auto">
                <a:xfrm>
                  <a:off x="3808" y="3740"/>
                  <a:ext cx="43" cy="48"/>
                  <a:chOff x="3808" y="3740"/>
                  <a:chExt cx="43" cy="48"/>
                </a:xfrm>
              </p:grpSpPr>
              <p:sp>
                <p:nvSpPr>
                  <p:cNvPr id="341" name="Arc 283"/>
                  <p:cNvSpPr>
                    <a:spLocks/>
                  </p:cNvSpPr>
                  <p:nvPr/>
                </p:nvSpPr>
                <p:spPr bwMode="auto">
                  <a:xfrm>
                    <a:off x="3841" y="3753"/>
                    <a:ext cx="7" cy="13"/>
                  </a:xfrm>
                  <a:custGeom>
                    <a:avLst/>
                    <a:gdLst>
                      <a:gd name="G0" fmla="+- 21548 0 0"/>
                      <a:gd name="G1" fmla="+- 21424 0 0"/>
                      <a:gd name="G2" fmla="+- 21600 0 0"/>
                      <a:gd name="T0" fmla="*/ 0 w 21548"/>
                      <a:gd name="T1" fmla="*/ 19928 h 21424"/>
                      <a:gd name="T2" fmla="*/ 18794 w 21548"/>
                      <a:gd name="T3" fmla="*/ 0 h 21424"/>
                      <a:gd name="T4" fmla="*/ 21548 w 21548"/>
                      <a:gd name="T5" fmla="*/ 21424 h 21424"/>
                    </a:gdLst>
                    <a:ahLst/>
                    <a:cxnLst>
                      <a:cxn ang="0">
                        <a:pos x="T0" y="T1"/>
                      </a:cxn>
                      <a:cxn ang="0">
                        <a:pos x="T2" y="T3"/>
                      </a:cxn>
                      <a:cxn ang="0">
                        <a:pos x="T4" y="T5"/>
                      </a:cxn>
                    </a:cxnLst>
                    <a:rect l="0" t="0" r="r" b="b"/>
                    <a:pathLst>
                      <a:path w="21548" h="21424" fill="none" extrusionOk="0">
                        <a:moveTo>
                          <a:pt x="-1" y="19927"/>
                        </a:moveTo>
                        <a:cubicBezTo>
                          <a:pt x="713" y="9654"/>
                          <a:pt x="8579" y="1313"/>
                          <a:pt x="18794" y="0"/>
                        </a:cubicBezTo>
                      </a:path>
                      <a:path w="21548" h="21424" stroke="0" extrusionOk="0">
                        <a:moveTo>
                          <a:pt x="-1" y="19927"/>
                        </a:moveTo>
                        <a:cubicBezTo>
                          <a:pt x="713" y="9654"/>
                          <a:pt x="8579" y="1313"/>
                          <a:pt x="18794" y="0"/>
                        </a:cubicBezTo>
                        <a:lnTo>
                          <a:pt x="21548" y="2142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 name="Arc 284"/>
                  <p:cNvSpPr>
                    <a:spLocks/>
                  </p:cNvSpPr>
                  <p:nvPr/>
                </p:nvSpPr>
                <p:spPr bwMode="auto">
                  <a:xfrm>
                    <a:off x="3849" y="3756"/>
                    <a:ext cx="2" cy="7"/>
                  </a:xfrm>
                  <a:custGeom>
                    <a:avLst/>
                    <a:gdLst>
                      <a:gd name="G0" fmla="+- 21600 0 0"/>
                      <a:gd name="G1" fmla="+- 17972 0 0"/>
                      <a:gd name="G2" fmla="+- 21600 0 0"/>
                      <a:gd name="T0" fmla="*/ 0 w 21600"/>
                      <a:gd name="T1" fmla="*/ 17972 h 17972"/>
                      <a:gd name="T2" fmla="*/ 9618 w 21600"/>
                      <a:gd name="T3" fmla="*/ 0 h 17972"/>
                      <a:gd name="T4" fmla="*/ 21600 w 21600"/>
                      <a:gd name="T5" fmla="*/ 17972 h 17972"/>
                    </a:gdLst>
                    <a:ahLst/>
                    <a:cxnLst>
                      <a:cxn ang="0">
                        <a:pos x="T0" y="T1"/>
                      </a:cxn>
                      <a:cxn ang="0">
                        <a:pos x="T2" y="T3"/>
                      </a:cxn>
                      <a:cxn ang="0">
                        <a:pos x="T4" y="T5"/>
                      </a:cxn>
                    </a:cxnLst>
                    <a:rect l="0" t="0" r="r" b="b"/>
                    <a:pathLst>
                      <a:path w="21600" h="17972" fill="none" extrusionOk="0">
                        <a:moveTo>
                          <a:pt x="0" y="17971"/>
                        </a:moveTo>
                        <a:cubicBezTo>
                          <a:pt x="0" y="10750"/>
                          <a:pt x="3609" y="4006"/>
                          <a:pt x="9618" y="0"/>
                        </a:cubicBezTo>
                      </a:path>
                      <a:path w="21600" h="17972" stroke="0" extrusionOk="0">
                        <a:moveTo>
                          <a:pt x="0" y="17971"/>
                        </a:moveTo>
                        <a:cubicBezTo>
                          <a:pt x="0" y="10750"/>
                          <a:pt x="3609" y="4006"/>
                          <a:pt x="9618" y="0"/>
                        </a:cubicBezTo>
                        <a:lnTo>
                          <a:pt x="21600" y="1797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 name="Arc 285"/>
                  <p:cNvSpPr>
                    <a:spLocks/>
                  </p:cNvSpPr>
                  <p:nvPr/>
                </p:nvSpPr>
                <p:spPr bwMode="auto">
                  <a:xfrm rot="10800000">
                    <a:off x="3824" y="3768"/>
                    <a:ext cx="21" cy="17"/>
                  </a:xfrm>
                  <a:custGeom>
                    <a:avLst/>
                    <a:gdLst>
                      <a:gd name="G0" fmla="+- 21600 0 0"/>
                      <a:gd name="G1" fmla="+- 21574 0 0"/>
                      <a:gd name="G2" fmla="+- 21600 0 0"/>
                      <a:gd name="T0" fmla="*/ 0 w 21600"/>
                      <a:gd name="T1" fmla="*/ 21574 h 21574"/>
                      <a:gd name="T2" fmla="*/ 20548 w 21600"/>
                      <a:gd name="T3" fmla="*/ 0 h 21574"/>
                      <a:gd name="T4" fmla="*/ 21600 w 21600"/>
                      <a:gd name="T5" fmla="*/ 21574 h 21574"/>
                    </a:gdLst>
                    <a:ahLst/>
                    <a:cxnLst>
                      <a:cxn ang="0">
                        <a:pos x="T0" y="T1"/>
                      </a:cxn>
                      <a:cxn ang="0">
                        <a:pos x="T2" y="T3"/>
                      </a:cxn>
                      <a:cxn ang="0">
                        <a:pos x="T4" y="T5"/>
                      </a:cxn>
                    </a:cxnLst>
                    <a:rect l="0" t="0" r="r" b="b"/>
                    <a:pathLst>
                      <a:path w="21600" h="21574" fill="none" extrusionOk="0">
                        <a:moveTo>
                          <a:pt x="0" y="21573"/>
                        </a:moveTo>
                        <a:cubicBezTo>
                          <a:pt x="0" y="10053"/>
                          <a:pt x="9041" y="560"/>
                          <a:pt x="20547" y="-1"/>
                        </a:cubicBezTo>
                      </a:path>
                      <a:path w="21600" h="21574" stroke="0" extrusionOk="0">
                        <a:moveTo>
                          <a:pt x="0" y="21573"/>
                        </a:moveTo>
                        <a:cubicBezTo>
                          <a:pt x="0" y="10053"/>
                          <a:pt x="9041" y="560"/>
                          <a:pt x="20547" y="-1"/>
                        </a:cubicBezTo>
                        <a:lnTo>
                          <a:pt x="21600" y="2157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 name="Arc 286"/>
                  <p:cNvSpPr>
                    <a:spLocks/>
                  </p:cNvSpPr>
                  <p:nvPr/>
                </p:nvSpPr>
                <p:spPr bwMode="auto">
                  <a:xfrm rot="10800000">
                    <a:off x="3824" y="3769"/>
                    <a:ext cx="12" cy="12"/>
                  </a:xfrm>
                  <a:custGeom>
                    <a:avLst/>
                    <a:gdLst>
                      <a:gd name="G0" fmla="+- 21531 0 0"/>
                      <a:gd name="G1" fmla="+- 21531 0 0"/>
                      <a:gd name="G2" fmla="+- 21600 0 0"/>
                      <a:gd name="T0" fmla="*/ 0 w 21531"/>
                      <a:gd name="T1" fmla="*/ 19809 h 21531"/>
                      <a:gd name="T2" fmla="*/ 19806 w 21531"/>
                      <a:gd name="T3" fmla="*/ 0 h 21531"/>
                      <a:gd name="T4" fmla="*/ 21531 w 21531"/>
                      <a:gd name="T5" fmla="*/ 21531 h 21531"/>
                    </a:gdLst>
                    <a:ahLst/>
                    <a:cxnLst>
                      <a:cxn ang="0">
                        <a:pos x="T0" y="T1"/>
                      </a:cxn>
                      <a:cxn ang="0">
                        <a:pos x="T2" y="T3"/>
                      </a:cxn>
                      <a:cxn ang="0">
                        <a:pos x="T4" y="T5"/>
                      </a:cxn>
                    </a:cxnLst>
                    <a:rect l="0" t="0" r="r" b="b"/>
                    <a:pathLst>
                      <a:path w="21531" h="21531" fill="none" extrusionOk="0">
                        <a:moveTo>
                          <a:pt x="-1" y="19808"/>
                        </a:moveTo>
                        <a:cubicBezTo>
                          <a:pt x="845" y="9239"/>
                          <a:pt x="9236" y="846"/>
                          <a:pt x="19805" y="-1"/>
                        </a:cubicBezTo>
                      </a:path>
                      <a:path w="21531" h="21531" stroke="0" extrusionOk="0">
                        <a:moveTo>
                          <a:pt x="-1" y="19808"/>
                        </a:moveTo>
                        <a:cubicBezTo>
                          <a:pt x="845" y="9239"/>
                          <a:pt x="9236" y="846"/>
                          <a:pt x="19805" y="-1"/>
                        </a:cubicBezTo>
                        <a:lnTo>
                          <a:pt x="21531" y="21531"/>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 name="Arc 287"/>
                  <p:cNvSpPr>
                    <a:spLocks/>
                  </p:cNvSpPr>
                  <p:nvPr/>
                </p:nvSpPr>
                <p:spPr bwMode="auto">
                  <a:xfrm rot="10800000">
                    <a:off x="3850" y="3745"/>
                    <a:ext cx="0" cy="5"/>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 name="Arc 288"/>
                  <p:cNvSpPr>
                    <a:spLocks/>
                  </p:cNvSpPr>
                  <p:nvPr/>
                </p:nvSpPr>
                <p:spPr bwMode="auto">
                  <a:xfrm>
                    <a:off x="3817" y="3781"/>
                    <a:ext cx="5" cy="3"/>
                  </a:xfrm>
                  <a:custGeom>
                    <a:avLst/>
                    <a:gdLst>
                      <a:gd name="G0" fmla="+- 20769 0 0"/>
                      <a:gd name="G1" fmla="+- 21277 0 0"/>
                      <a:gd name="G2" fmla="+- 21600 0 0"/>
                      <a:gd name="T0" fmla="*/ 0 w 20769"/>
                      <a:gd name="T1" fmla="*/ 15343 h 21277"/>
                      <a:gd name="T2" fmla="*/ 17046 w 20769"/>
                      <a:gd name="T3" fmla="*/ 0 h 21277"/>
                      <a:gd name="T4" fmla="*/ 20769 w 20769"/>
                      <a:gd name="T5" fmla="*/ 21277 h 21277"/>
                    </a:gdLst>
                    <a:ahLst/>
                    <a:cxnLst>
                      <a:cxn ang="0">
                        <a:pos x="T0" y="T1"/>
                      </a:cxn>
                      <a:cxn ang="0">
                        <a:pos x="T2" y="T3"/>
                      </a:cxn>
                      <a:cxn ang="0">
                        <a:pos x="T4" y="T5"/>
                      </a:cxn>
                    </a:cxnLst>
                    <a:rect l="0" t="0" r="r" b="b"/>
                    <a:pathLst>
                      <a:path w="20769" h="21277" fill="none" extrusionOk="0">
                        <a:moveTo>
                          <a:pt x="0" y="15343"/>
                        </a:moveTo>
                        <a:cubicBezTo>
                          <a:pt x="2273" y="7385"/>
                          <a:pt x="8894" y="1426"/>
                          <a:pt x="17046" y="0"/>
                        </a:cubicBezTo>
                      </a:path>
                      <a:path w="20769" h="21277" stroke="0" extrusionOk="0">
                        <a:moveTo>
                          <a:pt x="0" y="15343"/>
                        </a:moveTo>
                        <a:cubicBezTo>
                          <a:pt x="2273" y="7385"/>
                          <a:pt x="8894" y="1426"/>
                          <a:pt x="17046" y="0"/>
                        </a:cubicBezTo>
                        <a:lnTo>
                          <a:pt x="20769" y="21277"/>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 name="Line 289"/>
                  <p:cNvSpPr>
                    <a:spLocks noChangeShapeType="1"/>
                  </p:cNvSpPr>
                  <p:nvPr/>
                </p:nvSpPr>
                <p:spPr bwMode="auto">
                  <a:xfrm flipH="1" flipV="1">
                    <a:off x="3808" y="3778"/>
                    <a:ext cx="15"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 name="Line 290"/>
                  <p:cNvSpPr>
                    <a:spLocks noChangeShapeType="1"/>
                  </p:cNvSpPr>
                  <p:nvPr/>
                </p:nvSpPr>
                <p:spPr bwMode="auto">
                  <a:xfrm flipH="1" flipV="1">
                    <a:off x="3817" y="3740"/>
                    <a:ext cx="13" cy="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4" name="Group 291"/>
                <p:cNvGrpSpPr>
                  <a:grpSpLocks/>
                </p:cNvGrpSpPr>
                <p:nvPr/>
              </p:nvGrpSpPr>
              <p:grpSpPr bwMode="auto">
                <a:xfrm>
                  <a:off x="3765" y="3706"/>
                  <a:ext cx="45" cy="44"/>
                  <a:chOff x="3765" y="3706"/>
                  <a:chExt cx="45" cy="44"/>
                </a:xfrm>
              </p:grpSpPr>
              <p:sp>
                <p:nvSpPr>
                  <p:cNvPr id="334" name="Arc 292"/>
                  <p:cNvSpPr>
                    <a:spLocks/>
                  </p:cNvSpPr>
                  <p:nvPr/>
                </p:nvSpPr>
                <p:spPr bwMode="auto">
                  <a:xfrm>
                    <a:off x="3799" y="3715"/>
                    <a:ext cx="8" cy="13"/>
                  </a:xfrm>
                  <a:custGeom>
                    <a:avLst/>
                    <a:gdLst>
                      <a:gd name="G0" fmla="+- 21547 0 0"/>
                      <a:gd name="G1" fmla="+- 21462 0 0"/>
                      <a:gd name="G2" fmla="+- 21600 0 0"/>
                      <a:gd name="T0" fmla="*/ 0 w 21547"/>
                      <a:gd name="T1" fmla="*/ 19955 h 21462"/>
                      <a:gd name="T2" fmla="*/ 19112 w 21547"/>
                      <a:gd name="T3" fmla="*/ 0 h 21462"/>
                      <a:gd name="T4" fmla="*/ 21547 w 21547"/>
                      <a:gd name="T5" fmla="*/ 21462 h 21462"/>
                    </a:gdLst>
                    <a:ahLst/>
                    <a:cxnLst>
                      <a:cxn ang="0">
                        <a:pos x="T0" y="T1"/>
                      </a:cxn>
                      <a:cxn ang="0">
                        <a:pos x="T2" y="T3"/>
                      </a:cxn>
                      <a:cxn ang="0">
                        <a:pos x="T4" y="T5"/>
                      </a:cxn>
                    </a:cxnLst>
                    <a:rect l="0" t="0" r="r" b="b"/>
                    <a:pathLst>
                      <a:path w="21547" h="21462" fill="none" extrusionOk="0">
                        <a:moveTo>
                          <a:pt x="-1" y="19954"/>
                        </a:moveTo>
                        <a:cubicBezTo>
                          <a:pt x="726" y="9565"/>
                          <a:pt x="8763" y="1173"/>
                          <a:pt x="19111" y="-1"/>
                        </a:cubicBezTo>
                      </a:path>
                      <a:path w="21547" h="21462" stroke="0" extrusionOk="0">
                        <a:moveTo>
                          <a:pt x="-1" y="19954"/>
                        </a:moveTo>
                        <a:cubicBezTo>
                          <a:pt x="726" y="9565"/>
                          <a:pt x="8763" y="1173"/>
                          <a:pt x="19111" y="-1"/>
                        </a:cubicBezTo>
                        <a:lnTo>
                          <a:pt x="21547" y="21462"/>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 name="Arc 293"/>
                  <p:cNvSpPr>
                    <a:spLocks/>
                  </p:cNvSpPr>
                  <p:nvPr/>
                </p:nvSpPr>
                <p:spPr bwMode="auto">
                  <a:xfrm>
                    <a:off x="3808" y="3719"/>
                    <a:ext cx="2" cy="7"/>
                  </a:xfrm>
                  <a:custGeom>
                    <a:avLst/>
                    <a:gdLst>
                      <a:gd name="G0" fmla="+- 21600 0 0"/>
                      <a:gd name="G1" fmla="+- 17972 0 0"/>
                      <a:gd name="G2" fmla="+- 21600 0 0"/>
                      <a:gd name="T0" fmla="*/ 0 w 21600"/>
                      <a:gd name="T1" fmla="*/ 17972 h 17972"/>
                      <a:gd name="T2" fmla="*/ 9618 w 21600"/>
                      <a:gd name="T3" fmla="*/ 0 h 17972"/>
                      <a:gd name="T4" fmla="*/ 21600 w 21600"/>
                      <a:gd name="T5" fmla="*/ 17972 h 17972"/>
                    </a:gdLst>
                    <a:ahLst/>
                    <a:cxnLst>
                      <a:cxn ang="0">
                        <a:pos x="T0" y="T1"/>
                      </a:cxn>
                      <a:cxn ang="0">
                        <a:pos x="T2" y="T3"/>
                      </a:cxn>
                      <a:cxn ang="0">
                        <a:pos x="T4" y="T5"/>
                      </a:cxn>
                    </a:cxnLst>
                    <a:rect l="0" t="0" r="r" b="b"/>
                    <a:pathLst>
                      <a:path w="21600" h="17972" fill="none" extrusionOk="0">
                        <a:moveTo>
                          <a:pt x="0" y="17971"/>
                        </a:moveTo>
                        <a:cubicBezTo>
                          <a:pt x="0" y="10750"/>
                          <a:pt x="3609" y="4006"/>
                          <a:pt x="9618" y="0"/>
                        </a:cubicBezTo>
                      </a:path>
                      <a:path w="21600" h="17972" stroke="0" extrusionOk="0">
                        <a:moveTo>
                          <a:pt x="0" y="17971"/>
                        </a:moveTo>
                        <a:cubicBezTo>
                          <a:pt x="0" y="10750"/>
                          <a:pt x="3609" y="4006"/>
                          <a:pt x="9618" y="0"/>
                        </a:cubicBezTo>
                        <a:lnTo>
                          <a:pt x="21600" y="1797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 name="Arc 294"/>
                  <p:cNvSpPr>
                    <a:spLocks/>
                  </p:cNvSpPr>
                  <p:nvPr/>
                </p:nvSpPr>
                <p:spPr bwMode="auto">
                  <a:xfrm rot="10800000">
                    <a:off x="3783" y="3730"/>
                    <a:ext cx="21" cy="17"/>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 name="Arc 295"/>
                  <p:cNvSpPr>
                    <a:spLocks/>
                  </p:cNvSpPr>
                  <p:nvPr/>
                </p:nvSpPr>
                <p:spPr bwMode="auto">
                  <a:xfrm rot="10800000">
                    <a:off x="3783" y="3730"/>
                    <a:ext cx="12" cy="13"/>
                  </a:xfrm>
                  <a:custGeom>
                    <a:avLst/>
                    <a:gdLst>
                      <a:gd name="G0" fmla="+- 21600 0 0"/>
                      <a:gd name="G1" fmla="+- 21525 0 0"/>
                      <a:gd name="G2" fmla="+- 21600 0 0"/>
                      <a:gd name="T0" fmla="*/ 0 w 21600"/>
                      <a:gd name="T1" fmla="*/ 21525 h 21525"/>
                      <a:gd name="T2" fmla="*/ 19806 w 21600"/>
                      <a:gd name="T3" fmla="*/ 0 h 21525"/>
                      <a:gd name="T4" fmla="*/ 21600 w 21600"/>
                      <a:gd name="T5" fmla="*/ 21525 h 21525"/>
                    </a:gdLst>
                    <a:ahLst/>
                    <a:cxnLst>
                      <a:cxn ang="0">
                        <a:pos x="T0" y="T1"/>
                      </a:cxn>
                      <a:cxn ang="0">
                        <a:pos x="T2" y="T3"/>
                      </a:cxn>
                      <a:cxn ang="0">
                        <a:pos x="T4" y="T5"/>
                      </a:cxn>
                    </a:cxnLst>
                    <a:rect l="0" t="0" r="r" b="b"/>
                    <a:pathLst>
                      <a:path w="21600" h="21525" fill="none" extrusionOk="0">
                        <a:moveTo>
                          <a:pt x="0" y="21524"/>
                        </a:moveTo>
                        <a:cubicBezTo>
                          <a:pt x="0" y="10291"/>
                          <a:pt x="8610" y="932"/>
                          <a:pt x="19805" y="-1"/>
                        </a:cubicBezTo>
                      </a:path>
                      <a:path w="21600" h="21525" stroke="0" extrusionOk="0">
                        <a:moveTo>
                          <a:pt x="0" y="21524"/>
                        </a:moveTo>
                        <a:cubicBezTo>
                          <a:pt x="0" y="10291"/>
                          <a:pt x="8610" y="932"/>
                          <a:pt x="19805" y="-1"/>
                        </a:cubicBezTo>
                        <a:lnTo>
                          <a:pt x="21600" y="21525"/>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 name="Arc 296"/>
                  <p:cNvSpPr>
                    <a:spLocks/>
                  </p:cNvSpPr>
                  <p:nvPr/>
                </p:nvSpPr>
                <p:spPr bwMode="auto">
                  <a:xfrm rot="10800000">
                    <a:off x="3809" y="3706"/>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 name="Arc 297"/>
                  <p:cNvSpPr>
                    <a:spLocks/>
                  </p:cNvSpPr>
                  <p:nvPr/>
                </p:nvSpPr>
                <p:spPr bwMode="auto">
                  <a:xfrm>
                    <a:off x="3775" y="3743"/>
                    <a:ext cx="5" cy="3"/>
                  </a:xfrm>
                  <a:custGeom>
                    <a:avLst/>
                    <a:gdLst>
                      <a:gd name="G0" fmla="+- 20895 0 0"/>
                      <a:gd name="G1" fmla="+- 21332 0 0"/>
                      <a:gd name="G2" fmla="+- 21600 0 0"/>
                      <a:gd name="T0" fmla="*/ 0 w 20895"/>
                      <a:gd name="T1" fmla="*/ 15859 h 21332"/>
                      <a:gd name="T2" fmla="*/ 17501 w 20895"/>
                      <a:gd name="T3" fmla="*/ 0 h 21332"/>
                      <a:gd name="T4" fmla="*/ 20895 w 20895"/>
                      <a:gd name="T5" fmla="*/ 21332 h 21332"/>
                    </a:gdLst>
                    <a:ahLst/>
                    <a:cxnLst>
                      <a:cxn ang="0">
                        <a:pos x="T0" y="T1"/>
                      </a:cxn>
                      <a:cxn ang="0">
                        <a:pos x="T2" y="T3"/>
                      </a:cxn>
                      <a:cxn ang="0">
                        <a:pos x="T4" y="T5"/>
                      </a:cxn>
                    </a:cxnLst>
                    <a:rect l="0" t="0" r="r" b="b"/>
                    <a:pathLst>
                      <a:path w="20895" h="21332" fill="none" extrusionOk="0">
                        <a:moveTo>
                          <a:pt x="-1" y="15858"/>
                        </a:moveTo>
                        <a:cubicBezTo>
                          <a:pt x="2171" y="7569"/>
                          <a:pt x="9037" y="1346"/>
                          <a:pt x="17501" y="0"/>
                        </a:cubicBezTo>
                      </a:path>
                      <a:path w="20895" h="21332" stroke="0" extrusionOk="0">
                        <a:moveTo>
                          <a:pt x="-1" y="15858"/>
                        </a:moveTo>
                        <a:cubicBezTo>
                          <a:pt x="2171" y="7569"/>
                          <a:pt x="9037" y="1346"/>
                          <a:pt x="17501" y="0"/>
                        </a:cubicBezTo>
                        <a:lnTo>
                          <a:pt x="20895" y="21332"/>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 name="Line 298"/>
                  <p:cNvSpPr>
                    <a:spLocks noChangeShapeType="1"/>
                  </p:cNvSpPr>
                  <p:nvPr/>
                </p:nvSpPr>
                <p:spPr bwMode="auto">
                  <a:xfrm flipH="1" flipV="1">
                    <a:off x="3765" y="3740"/>
                    <a:ext cx="17"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5" name="Group 299"/>
                <p:cNvGrpSpPr>
                  <a:grpSpLocks/>
                </p:cNvGrpSpPr>
                <p:nvPr/>
              </p:nvGrpSpPr>
              <p:grpSpPr bwMode="auto">
                <a:xfrm>
                  <a:off x="3786" y="3721"/>
                  <a:ext cx="44" cy="47"/>
                  <a:chOff x="3786" y="3721"/>
                  <a:chExt cx="44" cy="47"/>
                </a:xfrm>
              </p:grpSpPr>
              <p:sp>
                <p:nvSpPr>
                  <p:cNvPr id="326" name="Arc 300"/>
                  <p:cNvSpPr>
                    <a:spLocks/>
                  </p:cNvSpPr>
                  <p:nvPr/>
                </p:nvSpPr>
                <p:spPr bwMode="auto">
                  <a:xfrm>
                    <a:off x="3819" y="3733"/>
                    <a:ext cx="9" cy="13"/>
                  </a:xfrm>
                  <a:custGeom>
                    <a:avLst/>
                    <a:gdLst>
                      <a:gd name="G0" fmla="+- 21600 0 0"/>
                      <a:gd name="G1" fmla="+- 21452 0 0"/>
                      <a:gd name="G2" fmla="+- 21600 0 0"/>
                      <a:gd name="T0" fmla="*/ 0 w 21600"/>
                      <a:gd name="T1" fmla="*/ 21452 h 21452"/>
                      <a:gd name="T2" fmla="*/ 19076 w 21600"/>
                      <a:gd name="T3" fmla="*/ 0 h 21452"/>
                      <a:gd name="T4" fmla="*/ 21600 w 21600"/>
                      <a:gd name="T5" fmla="*/ 21452 h 21452"/>
                    </a:gdLst>
                    <a:ahLst/>
                    <a:cxnLst>
                      <a:cxn ang="0">
                        <a:pos x="T0" y="T1"/>
                      </a:cxn>
                      <a:cxn ang="0">
                        <a:pos x="T2" y="T3"/>
                      </a:cxn>
                      <a:cxn ang="0">
                        <a:pos x="T4" y="T5"/>
                      </a:cxn>
                    </a:cxnLst>
                    <a:rect l="0" t="0" r="r" b="b"/>
                    <a:pathLst>
                      <a:path w="21600" h="21452" fill="none" extrusionOk="0">
                        <a:moveTo>
                          <a:pt x="0" y="21451"/>
                        </a:moveTo>
                        <a:cubicBezTo>
                          <a:pt x="0" y="10499"/>
                          <a:pt x="8198" y="1279"/>
                          <a:pt x="19075" y="-1"/>
                        </a:cubicBezTo>
                      </a:path>
                      <a:path w="21600" h="21452" stroke="0" extrusionOk="0">
                        <a:moveTo>
                          <a:pt x="0" y="21451"/>
                        </a:moveTo>
                        <a:cubicBezTo>
                          <a:pt x="0" y="10499"/>
                          <a:pt x="8198" y="1279"/>
                          <a:pt x="19075" y="-1"/>
                        </a:cubicBezTo>
                        <a:lnTo>
                          <a:pt x="21600" y="21452"/>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 name="Arc 301"/>
                  <p:cNvSpPr>
                    <a:spLocks/>
                  </p:cNvSpPr>
                  <p:nvPr/>
                </p:nvSpPr>
                <p:spPr bwMode="auto">
                  <a:xfrm>
                    <a:off x="3828" y="3736"/>
                    <a:ext cx="2" cy="8"/>
                  </a:xfrm>
                  <a:custGeom>
                    <a:avLst/>
                    <a:gdLst>
                      <a:gd name="G0" fmla="+- 21452 0 0"/>
                      <a:gd name="G1" fmla="+- 19532 0 0"/>
                      <a:gd name="G2" fmla="+- 21600 0 0"/>
                      <a:gd name="T0" fmla="*/ 0 w 21452"/>
                      <a:gd name="T1" fmla="*/ 17008 h 19532"/>
                      <a:gd name="T2" fmla="*/ 12229 w 21452"/>
                      <a:gd name="T3" fmla="*/ 0 h 19532"/>
                      <a:gd name="T4" fmla="*/ 21452 w 21452"/>
                      <a:gd name="T5" fmla="*/ 19532 h 19532"/>
                    </a:gdLst>
                    <a:ahLst/>
                    <a:cxnLst>
                      <a:cxn ang="0">
                        <a:pos x="T0" y="T1"/>
                      </a:cxn>
                      <a:cxn ang="0">
                        <a:pos x="T2" y="T3"/>
                      </a:cxn>
                      <a:cxn ang="0">
                        <a:pos x="T4" y="T5"/>
                      </a:cxn>
                    </a:cxnLst>
                    <a:rect l="0" t="0" r="r" b="b"/>
                    <a:pathLst>
                      <a:path w="21452" h="19532" fill="none" extrusionOk="0">
                        <a:moveTo>
                          <a:pt x="-1" y="17007"/>
                        </a:moveTo>
                        <a:cubicBezTo>
                          <a:pt x="870" y="9609"/>
                          <a:pt x="5492" y="3181"/>
                          <a:pt x="12229" y="0"/>
                        </a:cubicBezTo>
                      </a:path>
                      <a:path w="21452" h="19532" stroke="0" extrusionOk="0">
                        <a:moveTo>
                          <a:pt x="-1" y="17007"/>
                        </a:moveTo>
                        <a:cubicBezTo>
                          <a:pt x="870" y="9609"/>
                          <a:pt x="5492" y="3181"/>
                          <a:pt x="12229" y="0"/>
                        </a:cubicBezTo>
                        <a:lnTo>
                          <a:pt x="21452" y="1953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 name="Arc 302"/>
                  <p:cNvSpPr>
                    <a:spLocks/>
                  </p:cNvSpPr>
                  <p:nvPr/>
                </p:nvSpPr>
                <p:spPr bwMode="auto">
                  <a:xfrm rot="10800000">
                    <a:off x="3803" y="3749"/>
                    <a:ext cx="21" cy="17"/>
                  </a:xfrm>
                  <a:custGeom>
                    <a:avLst/>
                    <a:gdLst>
                      <a:gd name="G0" fmla="+- 21565 0 0"/>
                      <a:gd name="G1" fmla="+- 21577 0 0"/>
                      <a:gd name="G2" fmla="+- 21600 0 0"/>
                      <a:gd name="T0" fmla="*/ 0 w 21565"/>
                      <a:gd name="T1" fmla="*/ 20345 h 21577"/>
                      <a:gd name="T2" fmla="*/ 20566 w 21565"/>
                      <a:gd name="T3" fmla="*/ 0 h 21577"/>
                      <a:gd name="T4" fmla="*/ 21565 w 21565"/>
                      <a:gd name="T5" fmla="*/ 21577 h 21577"/>
                    </a:gdLst>
                    <a:ahLst/>
                    <a:cxnLst>
                      <a:cxn ang="0">
                        <a:pos x="T0" y="T1"/>
                      </a:cxn>
                      <a:cxn ang="0">
                        <a:pos x="T2" y="T3"/>
                      </a:cxn>
                      <a:cxn ang="0">
                        <a:pos x="T4" y="T5"/>
                      </a:cxn>
                    </a:cxnLst>
                    <a:rect l="0" t="0" r="r" b="b"/>
                    <a:pathLst>
                      <a:path w="21565" h="21577" fill="none" extrusionOk="0">
                        <a:moveTo>
                          <a:pt x="0" y="20345"/>
                        </a:moveTo>
                        <a:cubicBezTo>
                          <a:pt x="631" y="9296"/>
                          <a:pt x="9511" y="511"/>
                          <a:pt x="20566" y="0"/>
                        </a:cubicBezTo>
                      </a:path>
                      <a:path w="21565" h="21577" stroke="0" extrusionOk="0">
                        <a:moveTo>
                          <a:pt x="0" y="20345"/>
                        </a:moveTo>
                        <a:cubicBezTo>
                          <a:pt x="631" y="9296"/>
                          <a:pt x="9511" y="511"/>
                          <a:pt x="20566" y="0"/>
                        </a:cubicBezTo>
                        <a:lnTo>
                          <a:pt x="21565" y="21577"/>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 name="Arc 303"/>
                  <p:cNvSpPr>
                    <a:spLocks/>
                  </p:cNvSpPr>
                  <p:nvPr/>
                </p:nvSpPr>
                <p:spPr bwMode="auto">
                  <a:xfrm rot="10800000">
                    <a:off x="3803" y="3747"/>
                    <a:ext cx="12" cy="13"/>
                  </a:xfrm>
                  <a:custGeom>
                    <a:avLst/>
                    <a:gdLst>
                      <a:gd name="G0" fmla="+- 21541 0 0"/>
                      <a:gd name="G1" fmla="+- 21531 0 0"/>
                      <a:gd name="G2" fmla="+- 21600 0 0"/>
                      <a:gd name="T0" fmla="*/ 0 w 21541"/>
                      <a:gd name="T1" fmla="*/ 19935 h 21531"/>
                      <a:gd name="T2" fmla="*/ 19811 w 21541"/>
                      <a:gd name="T3" fmla="*/ 0 h 21531"/>
                      <a:gd name="T4" fmla="*/ 21541 w 21541"/>
                      <a:gd name="T5" fmla="*/ 21531 h 21531"/>
                    </a:gdLst>
                    <a:ahLst/>
                    <a:cxnLst>
                      <a:cxn ang="0">
                        <a:pos x="T0" y="T1"/>
                      </a:cxn>
                      <a:cxn ang="0">
                        <a:pos x="T2" y="T3"/>
                      </a:cxn>
                      <a:cxn ang="0">
                        <a:pos x="T4" y="T5"/>
                      </a:cxn>
                    </a:cxnLst>
                    <a:rect l="0" t="0" r="r" b="b"/>
                    <a:pathLst>
                      <a:path w="21541" h="21531" fill="none" extrusionOk="0">
                        <a:moveTo>
                          <a:pt x="0" y="19935"/>
                        </a:moveTo>
                        <a:cubicBezTo>
                          <a:pt x="786" y="9315"/>
                          <a:pt x="9196" y="853"/>
                          <a:pt x="19811" y="0"/>
                        </a:cubicBezTo>
                      </a:path>
                      <a:path w="21541" h="21531" stroke="0" extrusionOk="0">
                        <a:moveTo>
                          <a:pt x="0" y="19935"/>
                        </a:moveTo>
                        <a:cubicBezTo>
                          <a:pt x="786" y="9315"/>
                          <a:pt x="9196" y="853"/>
                          <a:pt x="19811" y="0"/>
                        </a:cubicBezTo>
                        <a:lnTo>
                          <a:pt x="21541" y="21531"/>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 name="Arc 304"/>
                  <p:cNvSpPr>
                    <a:spLocks/>
                  </p:cNvSpPr>
                  <p:nvPr/>
                </p:nvSpPr>
                <p:spPr bwMode="auto">
                  <a:xfrm rot="10800000">
                    <a:off x="3826" y="3728"/>
                    <a:ext cx="4" cy="3"/>
                  </a:xfrm>
                  <a:custGeom>
                    <a:avLst/>
                    <a:gdLst>
                      <a:gd name="G0" fmla="+- 21600 0 0"/>
                      <a:gd name="G1" fmla="+- 7136 0 0"/>
                      <a:gd name="G2" fmla="+- 21600 0 0"/>
                      <a:gd name="T0" fmla="*/ 14335 w 21600"/>
                      <a:gd name="T1" fmla="*/ 27478 h 27478"/>
                      <a:gd name="T2" fmla="*/ 1213 w 21600"/>
                      <a:gd name="T3" fmla="*/ 0 h 27478"/>
                      <a:gd name="T4" fmla="*/ 21600 w 21600"/>
                      <a:gd name="T5" fmla="*/ 7136 h 27478"/>
                    </a:gdLst>
                    <a:ahLst/>
                    <a:cxnLst>
                      <a:cxn ang="0">
                        <a:pos x="T0" y="T1"/>
                      </a:cxn>
                      <a:cxn ang="0">
                        <a:pos x="T2" y="T3"/>
                      </a:cxn>
                      <a:cxn ang="0">
                        <a:pos x="T4" y="T5"/>
                      </a:cxn>
                    </a:cxnLst>
                    <a:rect l="0" t="0" r="r" b="b"/>
                    <a:pathLst>
                      <a:path w="21600" h="27478" fill="none" extrusionOk="0">
                        <a:moveTo>
                          <a:pt x="14335" y="27477"/>
                        </a:moveTo>
                        <a:cubicBezTo>
                          <a:pt x="5738" y="24407"/>
                          <a:pt x="0" y="16264"/>
                          <a:pt x="0" y="7136"/>
                        </a:cubicBezTo>
                        <a:cubicBezTo>
                          <a:pt x="0" y="4706"/>
                          <a:pt x="410" y="2293"/>
                          <a:pt x="1212" y="-1"/>
                        </a:cubicBezTo>
                      </a:path>
                      <a:path w="21600" h="27478" stroke="0" extrusionOk="0">
                        <a:moveTo>
                          <a:pt x="14335" y="27477"/>
                        </a:moveTo>
                        <a:cubicBezTo>
                          <a:pt x="5738" y="24407"/>
                          <a:pt x="0" y="16264"/>
                          <a:pt x="0" y="7136"/>
                        </a:cubicBezTo>
                        <a:cubicBezTo>
                          <a:pt x="0" y="4706"/>
                          <a:pt x="410" y="2293"/>
                          <a:pt x="1212" y="-1"/>
                        </a:cubicBezTo>
                        <a:lnTo>
                          <a:pt x="21600" y="713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 name="Arc 305"/>
                  <p:cNvSpPr>
                    <a:spLocks/>
                  </p:cNvSpPr>
                  <p:nvPr/>
                </p:nvSpPr>
                <p:spPr bwMode="auto">
                  <a:xfrm>
                    <a:off x="3795" y="3763"/>
                    <a:ext cx="11" cy="0"/>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 name="Line 306"/>
                  <p:cNvSpPr>
                    <a:spLocks noChangeShapeType="1"/>
                  </p:cNvSpPr>
                  <p:nvPr/>
                </p:nvSpPr>
                <p:spPr bwMode="auto">
                  <a:xfrm flipH="1" flipV="1">
                    <a:off x="3786" y="3758"/>
                    <a:ext cx="16"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 name="Line 307"/>
                  <p:cNvSpPr>
                    <a:spLocks noChangeShapeType="1"/>
                  </p:cNvSpPr>
                  <p:nvPr/>
                </p:nvSpPr>
                <p:spPr bwMode="auto">
                  <a:xfrm flipH="1" flipV="1">
                    <a:off x="3796" y="3721"/>
                    <a:ext cx="13"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16" name="Rectangle 308"/>
              <p:cNvSpPr>
                <a:spLocks noChangeArrowheads="1"/>
              </p:cNvSpPr>
              <p:nvPr/>
            </p:nvSpPr>
            <p:spPr bwMode="auto">
              <a:xfrm>
                <a:off x="3836" y="3663"/>
                <a:ext cx="360"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8575" rIns="55562" bIns="28575">
                <a:spAutoFit/>
              </a:bodyPr>
              <a:lstStyle>
                <a:lvl1pPr algn="l" defTabSz="328613">
                  <a:defRPr sz="2400">
                    <a:solidFill>
                      <a:schemeClr val="tx1"/>
                    </a:solidFill>
                    <a:latin typeface="Times New Roman" panose="02020603050405020304" pitchFamily="18" charset="0"/>
                  </a:defRPr>
                </a:lvl1pPr>
                <a:lvl2pPr marL="274638" algn="l" defTabSz="328613">
                  <a:defRPr sz="2400">
                    <a:solidFill>
                      <a:schemeClr val="tx1"/>
                    </a:solidFill>
                    <a:latin typeface="Times New Roman" panose="02020603050405020304" pitchFamily="18" charset="0"/>
                  </a:defRPr>
                </a:lvl2pPr>
                <a:lvl3pPr marL="549275" algn="l" defTabSz="328613">
                  <a:defRPr sz="2400">
                    <a:solidFill>
                      <a:schemeClr val="tx1"/>
                    </a:solidFill>
                    <a:latin typeface="Times New Roman" panose="02020603050405020304" pitchFamily="18" charset="0"/>
                  </a:defRPr>
                </a:lvl3pPr>
                <a:lvl4pPr marL="822325" algn="l" defTabSz="328613">
                  <a:defRPr sz="2400">
                    <a:solidFill>
                      <a:schemeClr val="tx1"/>
                    </a:solidFill>
                    <a:latin typeface="Times New Roman" panose="02020603050405020304" pitchFamily="18" charset="0"/>
                  </a:defRPr>
                </a:lvl4pPr>
                <a:lvl5pPr marL="1096963" algn="l" defTabSz="328613">
                  <a:defRPr sz="2400">
                    <a:solidFill>
                      <a:schemeClr val="tx1"/>
                    </a:solidFill>
                    <a:latin typeface="Times New Roman" panose="02020603050405020304" pitchFamily="18" charset="0"/>
                  </a:defRPr>
                </a:lvl5pPr>
                <a:lvl6pPr marL="1554163" defTabSz="328613" fontAlgn="base">
                  <a:spcBef>
                    <a:spcPct val="0"/>
                  </a:spcBef>
                  <a:spcAft>
                    <a:spcPct val="0"/>
                  </a:spcAft>
                  <a:defRPr sz="2400">
                    <a:solidFill>
                      <a:schemeClr val="tx1"/>
                    </a:solidFill>
                    <a:latin typeface="Times New Roman" panose="02020603050405020304" pitchFamily="18" charset="0"/>
                  </a:defRPr>
                </a:lvl6pPr>
                <a:lvl7pPr marL="2011363" defTabSz="328613" fontAlgn="base">
                  <a:spcBef>
                    <a:spcPct val="0"/>
                  </a:spcBef>
                  <a:spcAft>
                    <a:spcPct val="0"/>
                  </a:spcAft>
                  <a:defRPr sz="2400">
                    <a:solidFill>
                      <a:schemeClr val="tx1"/>
                    </a:solidFill>
                    <a:latin typeface="Times New Roman" panose="02020603050405020304" pitchFamily="18" charset="0"/>
                  </a:defRPr>
                </a:lvl7pPr>
                <a:lvl8pPr marL="2468563" defTabSz="328613" fontAlgn="base">
                  <a:spcBef>
                    <a:spcPct val="0"/>
                  </a:spcBef>
                  <a:spcAft>
                    <a:spcPct val="0"/>
                  </a:spcAft>
                  <a:defRPr sz="2400">
                    <a:solidFill>
                      <a:schemeClr val="tx1"/>
                    </a:solidFill>
                    <a:latin typeface="Times New Roman" panose="02020603050405020304" pitchFamily="18" charset="0"/>
                  </a:defRPr>
                </a:lvl8pPr>
                <a:lvl9pPr marL="2925763" defTabSz="3286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000">
                    <a:solidFill>
                      <a:schemeClr val="bg1"/>
                    </a:solidFill>
                    <a:latin typeface="Arial" panose="020B0604020202020204" pitchFamily="34" charset="0"/>
                  </a:rPr>
                  <a:t>XC4000</a:t>
                </a:r>
              </a:p>
            </p:txBody>
          </p:sp>
        </p:grpSp>
        <p:grpSp>
          <p:nvGrpSpPr>
            <p:cNvPr id="29" name="Group 309"/>
            <p:cNvGrpSpPr>
              <a:grpSpLocks/>
            </p:cNvGrpSpPr>
            <p:nvPr/>
          </p:nvGrpSpPr>
          <p:grpSpPr bwMode="auto">
            <a:xfrm>
              <a:off x="3405" y="3657"/>
              <a:ext cx="419" cy="156"/>
              <a:chOff x="3405" y="3657"/>
              <a:chExt cx="419" cy="156"/>
            </a:xfrm>
          </p:grpSpPr>
          <p:grpSp>
            <p:nvGrpSpPr>
              <p:cNvPr id="173" name="Group 310"/>
              <p:cNvGrpSpPr>
                <a:grpSpLocks/>
              </p:cNvGrpSpPr>
              <p:nvPr/>
            </p:nvGrpSpPr>
            <p:grpSpPr bwMode="auto">
              <a:xfrm>
                <a:off x="3405" y="3668"/>
                <a:ext cx="416" cy="145"/>
                <a:chOff x="3405" y="3668"/>
                <a:chExt cx="416" cy="145"/>
              </a:xfrm>
            </p:grpSpPr>
            <p:sp>
              <p:nvSpPr>
                <p:cNvPr id="175" name="Freeform 311"/>
                <p:cNvSpPr>
                  <a:spLocks/>
                </p:cNvSpPr>
                <p:nvPr/>
              </p:nvSpPr>
              <p:spPr bwMode="auto">
                <a:xfrm>
                  <a:off x="3432" y="3668"/>
                  <a:ext cx="386" cy="86"/>
                </a:xfrm>
                <a:custGeom>
                  <a:avLst/>
                  <a:gdLst>
                    <a:gd name="T0" fmla="*/ 0 w 386"/>
                    <a:gd name="T1" fmla="*/ 0 h 86"/>
                    <a:gd name="T2" fmla="*/ 91 w 386"/>
                    <a:gd name="T3" fmla="*/ 85 h 86"/>
                    <a:gd name="T4" fmla="*/ 385 w 386"/>
                    <a:gd name="T5" fmla="*/ 85 h 86"/>
                    <a:gd name="T6" fmla="*/ 294 w 386"/>
                    <a:gd name="T7" fmla="*/ 0 h 86"/>
                    <a:gd name="T8" fmla="*/ 0 w 386"/>
                    <a:gd name="T9" fmla="*/ 0 h 86"/>
                  </a:gdLst>
                  <a:ahLst/>
                  <a:cxnLst>
                    <a:cxn ang="0">
                      <a:pos x="T0" y="T1"/>
                    </a:cxn>
                    <a:cxn ang="0">
                      <a:pos x="T2" y="T3"/>
                    </a:cxn>
                    <a:cxn ang="0">
                      <a:pos x="T4" y="T5"/>
                    </a:cxn>
                    <a:cxn ang="0">
                      <a:pos x="T6" y="T7"/>
                    </a:cxn>
                    <a:cxn ang="0">
                      <a:pos x="T8" y="T9"/>
                    </a:cxn>
                  </a:cxnLst>
                  <a:rect l="0" t="0" r="r" b="b"/>
                  <a:pathLst>
                    <a:path w="386" h="86">
                      <a:moveTo>
                        <a:pt x="0" y="0"/>
                      </a:moveTo>
                      <a:lnTo>
                        <a:pt x="91" y="85"/>
                      </a:lnTo>
                      <a:lnTo>
                        <a:pt x="385" y="85"/>
                      </a:lnTo>
                      <a:lnTo>
                        <a:pt x="294" y="0"/>
                      </a:lnTo>
                      <a:lnTo>
                        <a:pt x="0" y="0"/>
                      </a:lnTo>
                    </a:path>
                  </a:pathLst>
                </a:custGeom>
                <a:solidFill>
                  <a:srgbClr val="F6BF6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 name="Freeform 312"/>
                <p:cNvSpPr>
                  <a:spLocks/>
                </p:cNvSpPr>
                <p:nvPr/>
              </p:nvSpPr>
              <p:spPr bwMode="auto">
                <a:xfrm>
                  <a:off x="3432" y="3668"/>
                  <a:ext cx="386" cy="121"/>
                </a:xfrm>
                <a:custGeom>
                  <a:avLst/>
                  <a:gdLst>
                    <a:gd name="T0" fmla="*/ 0 w 386"/>
                    <a:gd name="T1" fmla="*/ 0 h 121"/>
                    <a:gd name="T2" fmla="*/ 0 w 386"/>
                    <a:gd name="T3" fmla="*/ 34 h 121"/>
                    <a:gd name="T4" fmla="*/ 91 w 386"/>
                    <a:gd name="T5" fmla="*/ 120 h 121"/>
                    <a:gd name="T6" fmla="*/ 385 w 386"/>
                    <a:gd name="T7" fmla="*/ 120 h 121"/>
                    <a:gd name="T8" fmla="*/ 385 w 386"/>
                    <a:gd name="T9" fmla="*/ 86 h 121"/>
                    <a:gd name="T10" fmla="*/ 91 w 386"/>
                    <a:gd name="T11" fmla="*/ 86 h 121"/>
                    <a:gd name="T12" fmla="*/ 0 w 386"/>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386" h="121">
                      <a:moveTo>
                        <a:pt x="0" y="0"/>
                      </a:moveTo>
                      <a:lnTo>
                        <a:pt x="0" y="34"/>
                      </a:lnTo>
                      <a:lnTo>
                        <a:pt x="91" y="120"/>
                      </a:lnTo>
                      <a:lnTo>
                        <a:pt x="385" y="120"/>
                      </a:lnTo>
                      <a:lnTo>
                        <a:pt x="385" y="86"/>
                      </a:lnTo>
                      <a:lnTo>
                        <a:pt x="91" y="86"/>
                      </a:lnTo>
                      <a:lnTo>
                        <a:pt x="0" y="0"/>
                      </a:lnTo>
                    </a:path>
                  </a:pathLst>
                </a:custGeom>
                <a:solidFill>
                  <a:srgbClr val="F6BF6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 name="Freeform 313"/>
                <p:cNvSpPr>
                  <a:spLocks/>
                </p:cNvSpPr>
                <p:nvPr/>
              </p:nvSpPr>
              <p:spPr bwMode="auto">
                <a:xfrm>
                  <a:off x="3524" y="3689"/>
                  <a:ext cx="1" cy="1"/>
                </a:xfrm>
                <a:custGeom>
                  <a:avLst/>
                  <a:gdLst>
                    <a:gd name="T0" fmla="*/ 0 w 1"/>
                    <a:gd name="T1" fmla="*/ 0 h 1"/>
                    <a:gd name="T2" fmla="*/ 0 w 1"/>
                    <a:gd name="T3" fmla="*/ 0 h 1"/>
                    <a:gd name="T4" fmla="*/ 0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0" y="0"/>
                      </a:lnTo>
                      <a:lnTo>
                        <a:pt x="0"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 name="Line 314"/>
                <p:cNvSpPr>
                  <a:spLocks noChangeShapeType="1"/>
                </p:cNvSpPr>
                <p:nvPr/>
              </p:nvSpPr>
              <p:spPr bwMode="auto">
                <a:xfrm>
                  <a:off x="3522" y="3758"/>
                  <a:ext cx="0" cy="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9" name="Group 315"/>
                <p:cNvGrpSpPr>
                  <a:grpSpLocks/>
                </p:cNvGrpSpPr>
                <p:nvPr/>
              </p:nvGrpSpPr>
              <p:grpSpPr bwMode="auto">
                <a:xfrm>
                  <a:off x="3538" y="3769"/>
                  <a:ext cx="283" cy="44"/>
                  <a:chOff x="3538" y="3769"/>
                  <a:chExt cx="283" cy="44"/>
                </a:xfrm>
              </p:grpSpPr>
              <p:grpSp>
                <p:nvGrpSpPr>
                  <p:cNvPr id="216" name="Group 316"/>
                  <p:cNvGrpSpPr>
                    <a:grpSpLocks/>
                  </p:cNvGrpSpPr>
                  <p:nvPr/>
                </p:nvGrpSpPr>
                <p:grpSpPr bwMode="auto">
                  <a:xfrm>
                    <a:off x="3538" y="3769"/>
                    <a:ext cx="39" cy="44"/>
                    <a:chOff x="3538" y="3769"/>
                    <a:chExt cx="39" cy="44"/>
                  </a:xfrm>
                </p:grpSpPr>
                <p:sp>
                  <p:nvSpPr>
                    <p:cNvPr id="305" name="Arc 317"/>
                    <p:cNvSpPr>
                      <a:spLocks/>
                    </p:cNvSpPr>
                    <p:nvPr/>
                  </p:nvSpPr>
                  <p:spPr bwMode="auto">
                    <a:xfrm>
                      <a:off x="3542"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 name="Arc 318"/>
                    <p:cNvSpPr>
                      <a:spLocks/>
                    </p:cNvSpPr>
                    <p:nvPr/>
                  </p:nvSpPr>
                  <p:spPr bwMode="auto">
                    <a:xfrm>
                      <a:off x="3538"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 name="Arc 319"/>
                    <p:cNvSpPr>
                      <a:spLocks/>
                    </p:cNvSpPr>
                    <p:nvPr/>
                  </p:nvSpPr>
                  <p:spPr bwMode="auto">
                    <a:xfrm rot="10800000">
                      <a:off x="3545"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 name="Arc 320"/>
                    <p:cNvSpPr>
                      <a:spLocks/>
                    </p:cNvSpPr>
                    <p:nvPr/>
                  </p:nvSpPr>
                  <p:spPr bwMode="auto">
                    <a:xfrm rot="10800000">
                      <a:off x="3553"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 name="Arc 321"/>
                    <p:cNvSpPr>
                      <a:spLocks/>
                    </p:cNvSpPr>
                    <p:nvPr/>
                  </p:nvSpPr>
                  <p:spPr bwMode="auto">
                    <a:xfrm rot="10800000">
                      <a:off x="3538" y="3769"/>
                      <a:ext cx="1" cy="7"/>
                    </a:xfrm>
                    <a:custGeom>
                      <a:avLst/>
                      <a:gdLst>
                        <a:gd name="G0" fmla="+- 19854 0 0"/>
                        <a:gd name="G1" fmla="+- 21600 0 0"/>
                        <a:gd name="G2" fmla="+- 21600 0 0"/>
                        <a:gd name="T0" fmla="*/ 19854 w 41454"/>
                        <a:gd name="T1" fmla="*/ 0 h 43200"/>
                        <a:gd name="T2" fmla="*/ 0 w 41454"/>
                        <a:gd name="T3" fmla="*/ 30109 h 43200"/>
                        <a:gd name="T4" fmla="*/ 19854 w 41454"/>
                        <a:gd name="T5" fmla="*/ 21600 h 43200"/>
                      </a:gdLst>
                      <a:ahLst/>
                      <a:cxnLst>
                        <a:cxn ang="0">
                          <a:pos x="T0" y="T1"/>
                        </a:cxn>
                        <a:cxn ang="0">
                          <a:pos x="T2" y="T3"/>
                        </a:cxn>
                        <a:cxn ang="0">
                          <a:pos x="T4" y="T5"/>
                        </a:cxn>
                      </a:cxnLst>
                      <a:rect l="0" t="0" r="r" b="b"/>
                      <a:pathLst>
                        <a:path w="41454" h="43200" fill="none" extrusionOk="0">
                          <a:moveTo>
                            <a:pt x="19854" y="0"/>
                          </a:moveTo>
                          <a:cubicBezTo>
                            <a:pt x="31783" y="0"/>
                            <a:pt x="41454" y="9670"/>
                            <a:pt x="41454" y="21600"/>
                          </a:cubicBezTo>
                          <a:cubicBezTo>
                            <a:pt x="41454" y="33529"/>
                            <a:pt x="31783" y="43200"/>
                            <a:pt x="19854" y="43200"/>
                          </a:cubicBezTo>
                          <a:cubicBezTo>
                            <a:pt x="11213" y="43199"/>
                            <a:pt x="3404" y="38050"/>
                            <a:pt x="0" y="30108"/>
                          </a:cubicBezTo>
                        </a:path>
                        <a:path w="41454" h="43200" stroke="0" extrusionOk="0">
                          <a:moveTo>
                            <a:pt x="19854" y="0"/>
                          </a:moveTo>
                          <a:cubicBezTo>
                            <a:pt x="31783" y="0"/>
                            <a:pt x="41454" y="9670"/>
                            <a:pt x="41454" y="21600"/>
                          </a:cubicBezTo>
                          <a:cubicBezTo>
                            <a:pt x="41454" y="33529"/>
                            <a:pt x="31783" y="43200"/>
                            <a:pt x="19854" y="43200"/>
                          </a:cubicBezTo>
                          <a:cubicBezTo>
                            <a:pt x="11213" y="43199"/>
                            <a:pt x="3404" y="38050"/>
                            <a:pt x="0" y="30108"/>
                          </a:cubicBezTo>
                          <a:lnTo>
                            <a:pt x="1985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 name="Arc 322"/>
                    <p:cNvSpPr>
                      <a:spLocks/>
                    </p:cNvSpPr>
                    <p:nvPr/>
                  </p:nvSpPr>
                  <p:spPr bwMode="auto">
                    <a:xfrm>
                      <a:off x="3569"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 name="Line 323"/>
                    <p:cNvSpPr>
                      <a:spLocks noChangeShapeType="1"/>
                    </p:cNvSpPr>
                    <p:nvPr/>
                  </p:nvSpPr>
                  <p:spPr bwMode="auto">
                    <a:xfrm flipV="1">
                      <a:off x="3571"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 name="Rectangle 324"/>
                    <p:cNvSpPr>
                      <a:spLocks noChangeArrowheads="1"/>
                    </p:cNvSpPr>
                    <p:nvPr/>
                  </p:nvSpPr>
                  <p:spPr bwMode="auto">
                    <a:xfrm>
                      <a:off x="3569"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 name="Line 325"/>
                    <p:cNvSpPr>
                      <a:spLocks noChangeShapeType="1"/>
                    </p:cNvSpPr>
                    <p:nvPr/>
                  </p:nvSpPr>
                  <p:spPr bwMode="auto">
                    <a:xfrm>
                      <a:off x="3541" y="3787"/>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 name="Line 326"/>
                    <p:cNvSpPr>
                      <a:spLocks noChangeShapeType="1"/>
                    </p:cNvSpPr>
                    <p:nvPr/>
                  </p:nvSpPr>
                  <p:spPr bwMode="auto">
                    <a:xfrm>
                      <a:off x="3558"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7" name="Group 327"/>
                  <p:cNvGrpSpPr>
                    <a:grpSpLocks/>
                  </p:cNvGrpSpPr>
                  <p:nvPr/>
                </p:nvGrpSpPr>
                <p:grpSpPr bwMode="auto">
                  <a:xfrm>
                    <a:off x="3569" y="3769"/>
                    <a:ext cx="39" cy="44"/>
                    <a:chOff x="3569" y="3769"/>
                    <a:chExt cx="39" cy="44"/>
                  </a:xfrm>
                </p:grpSpPr>
                <p:sp>
                  <p:nvSpPr>
                    <p:cNvPr id="295" name="Arc 328"/>
                    <p:cNvSpPr>
                      <a:spLocks/>
                    </p:cNvSpPr>
                    <p:nvPr/>
                  </p:nvSpPr>
                  <p:spPr bwMode="auto">
                    <a:xfrm>
                      <a:off x="3572"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 name="Arc 329"/>
                    <p:cNvSpPr>
                      <a:spLocks/>
                    </p:cNvSpPr>
                    <p:nvPr/>
                  </p:nvSpPr>
                  <p:spPr bwMode="auto">
                    <a:xfrm>
                      <a:off x="3569" y="3780"/>
                      <a:ext cx="4" cy="8"/>
                    </a:xfrm>
                    <a:custGeom>
                      <a:avLst/>
                      <a:gdLst>
                        <a:gd name="G0" fmla="+- 5589 0 0"/>
                        <a:gd name="G1" fmla="+- 21600 0 0"/>
                        <a:gd name="G2" fmla="+- 21600 0 0"/>
                        <a:gd name="T0" fmla="*/ 0 w 26932"/>
                        <a:gd name="T1" fmla="*/ 736 h 21600"/>
                        <a:gd name="T2" fmla="*/ 26932 w 26932"/>
                        <a:gd name="T3" fmla="*/ 18280 h 21600"/>
                        <a:gd name="T4" fmla="*/ 5589 w 26932"/>
                        <a:gd name="T5" fmla="*/ 21600 h 21600"/>
                      </a:gdLst>
                      <a:ahLst/>
                      <a:cxnLst>
                        <a:cxn ang="0">
                          <a:pos x="T0" y="T1"/>
                        </a:cxn>
                        <a:cxn ang="0">
                          <a:pos x="T2" y="T3"/>
                        </a:cxn>
                        <a:cxn ang="0">
                          <a:pos x="T4" y="T5"/>
                        </a:cxn>
                      </a:cxnLst>
                      <a:rect l="0" t="0" r="r" b="b"/>
                      <a:pathLst>
                        <a:path w="26932" h="21600" fill="none" extrusionOk="0">
                          <a:moveTo>
                            <a:pt x="-1" y="735"/>
                          </a:moveTo>
                          <a:cubicBezTo>
                            <a:pt x="1822" y="247"/>
                            <a:pt x="3701" y="0"/>
                            <a:pt x="5589" y="0"/>
                          </a:cubicBezTo>
                          <a:cubicBezTo>
                            <a:pt x="16236" y="0"/>
                            <a:pt x="25295" y="7758"/>
                            <a:pt x="26932" y="18279"/>
                          </a:cubicBezTo>
                        </a:path>
                        <a:path w="26932" h="21600" stroke="0" extrusionOk="0">
                          <a:moveTo>
                            <a:pt x="-1" y="735"/>
                          </a:moveTo>
                          <a:cubicBezTo>
                            <a:pt x="1822" y="247"/>
                            <a:pt x="3701" y="0"/>
                            <a:pt x="5589" y="0"/>
                          </a:cubicBezTo>
                          <a:cubicBezTo>
                            <a:pt x="16236" y="0"/>
                            <a:pt x="25295" y="7758"/>
                            <a:pt x="26932" y="18279"/>
                          </a:cubicBezTo>
                          <a:lnTo>
                            <a:pt x="5589"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Arc 330"/>
                    <p:cNvSpPr>
                      <a:spLocks/>
                    </p:cNvSpPr>
                    <p:nvPr/>
                  </p:nvSpPr>
                  <p:spPr bwMode="auto">
                    <a:xfrm rot="10800000">
                      <a:off x="3575"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 name="Arc 331"/>
                    <p:cNvSpPr>
                      <a:spLocks/>
                    </p:cNvSpPr>
                    <p:nvPr/>
                  </p:nvSpPr>
                  <p:spPr bwMode="auto">
                    <a:xfrm rot="10800000">
                      <a:off x="3584"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Arc 332"/>
                    <p:cNvSpPr>
                      <a:spLocks/>
                    </p:cNvSpPr>
                    <p:nvPr/>
                  </p:nvSpPr>
                  <p:spPr bwMode="auto">
                    <a:xfrm rot="10800000">
                      <a:off x="3569" y="3769"/>
                      <a:ext cx="1" cy="7"/>
                    </a:xfrm>
                    <a:custGeom>
                      <a:avLst/>
                      <a:gdLst>
                        <a:gd name="G0" fmla="+- 19854 0 0"/>
                        <a:gd name="G1" fmla="+- 21600 0 0"/>
                        <a:gd name="G2" fmla="+- 21600 0 0"/>
                        <a:gd name="T0" fmla="*/ 19854 w 41454"/>
                        <a:gd name="T1" fmla="*/ 0 h 43200"/>
                        <a:gd name="T2" fmla="*/ 0 w 41454"/>
                        <a:gd name="T3" fmla="*/ 30109 h 43200"/>
                        <a:gd name="T4" fmla="*/ 19854 w 41454"/>
                        <a:gd name="T5" fmla="*/ 21600 h 43200"/>
                      </a:gdLst>
                      <a:ahLst/>
                      <a:cxnLst>
                        <a:cxn ang="0">
                          <a:pos x="T0" y="T1"/>
                        </a:cxn>
                        <a:cxn ang="0">
                          <a:pos x="T2" y="T3"/>
                        </a:cxn>
                        <a:cxn ang="0">
                          <a:pos x="T4" y="T5"/>
                        </a:cxn>
                      </a:cxnLst>
                      <a:rect l="0" t="0" r="r" b="b"/>
                      <a:pathLst>
                        <a:path w="41454" h="43200" fill="none" extrusionOk="0">
                          <a:moveTo>
                            <a:pt x="19854" y="0"/>
                          </a:moveTo>
                          <a:cubicBezTo>
                            <a:pt x="31783" y="0"/>
                            <a:pt x="41454" y="9670"/>
                            <a:pt x="41454" y="21600"/>
                          </a:cubicBezTo>
                          <a:cubicBezTo>
                            <a:pt x="41454" y="33529"/>
                            <a:pt x="31783" y="43200"/>
                            <a:pt x="19854" y="43200"/>
                          </a:cubicBezTo>
                          <a:cubicBezTo>
                            <a:pt x="11213" y="43199"/>
                            <a:pt x="3404" y="38050"/>
                            <a:pt x="0" y="30108"/>
                          </a:cubicBezTo>
                        </a:path>
                        <a:path w="41454" h="43200" stroke="0" extrusionOk="0">
                          <a:moveTo>
                            <a:pt x="19854" y="0"/>
                          </a:moveTo>
                          <a:cubicBezTo>
                            <a:pt x="31783" y="0"/>
                            <a:pt x="41454" y="9670"/>
                            <a:pt x="41454" y="21600"/>
                          </a:cubicBezTo>
                          <a:cubicBezTo>
                            <a:pt x="41454" y="33529"/>
                            <a:pt x="31783" y="43200"/>
                            <a:pt x="19854" y="43200"/>
                          </a:cubicBezTo>
                          <a:cubicBezTo>
                            <a:pt x="11213" y="43199"/>
                            <a:pt x="3404" y="38050"/>
                            <a:pt x="0" y="30108"/>
                          </a:cubicBezTo>
                          <a:lnTo>
                            <a:pt x="1985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 name="Arc 333"/>
                    <p:cNvSpPr>
                      <a:spLocks/>
                    </p:cNvSpPr>
                    <p:nvPr/>
                  </p:nvSpPr>
                  <p:spPr bwMode="auto">
                    <a:xfrm>
                      <a:off x="3600"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Line 334"/>
                    <p:cNvSpPr>
                      <a:spLocks noChangeShapeType="1"/>
                    </p:cNvSpPr>
                    <p:nvPr/>
                  </p:nvSpPr>
                  <p:spPr bwMode="auto">
                    <a:xfrm flipV="1">
                      <a:off x="3601" y="3804"/>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 name="Rectangle 335"/>
                    <p:cNvSpPr>
                      <a:spLocks noChangeArrowheads="1"/>
                    </p:cNvSpPr>
                    <p:nvPr/>
                  </p:nvSpPr>
                  <p:spPr bwMode="auto">
                    <a:xfrm>
                      <a:off x="3600"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Line 336"/>
                    <p:cNvSpPr>
                      <a:spLocks noChangeShapeType="1"/>
                    </p:cNvSpPr>
                    <p:nvPr/>
                  </p:nvSpPr>
                  <p:spPr bwMode="auto">
                    <a:xfrm>
                      <a:off x="3572" y="3787"/>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 name="Line 337"/>
                    <p:cNvSpPr>
                      <a:spLocks noChangeShapeType="1"/>
                    </p:cNvSpPr>
                    <p:nvPr/>
                  </p:nvSpPr>
                  <p:spPr bwMode="auto">
                    <a:xfrm>
                      <a:off x="3588" y="3787"/>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8" name="Group 338"/>
                  <p:cNvGrpSpPr>
                    <a:grpSpLocks/>
                  </p:cNvGrpSpPr>
                  <p:nvPr/>
                </p:nvGrpSpPr>
                <p:grpSpPr bwMode="auto">
                  <a:xfrm>
                    <a:off x="3599" y="3769"/>
                    <a:ext cx="39" cy="44"/>
                    <a:chOff x="3599" y="3769"/>
                    <a:chExt cx="39" cy="44"/>
                  </a:xfrm>
                </p:grpSpPr>
                <p:sp>
                  <p:nvSpPr>
                    <p:cNvPr id="285" name="Arc 339"/>
                    <p:cNvSpPr>
                      <a:spLocks/>
                    </p:cNvSpPr>
                    <p:nvPr/>
                  </p:nvSpPr>
                  <p:spPr bwMode="auto">
                    <a:xfrm>
                      <a:off x="3603" y="3777"/>
                      <a:ext cx="9" cy="11"/>
                    </a:xfrm>
                    <a:custGeom>
                      <a:avLst/>
                      <a:gdLst>
                        <a:gd name="G0" fmla="+- 2411 0 0"/>
                        <a:gd name="G1" fmla="+- 21600 0 0"/>
                        <a:gd name="G2" fmla="+- 21600 0 0"/>
                        <a:gd name="T0" fmla="*/ 0 w 23901"/>
                        <a:gd name="T1" fmla="*/ 135 h 21600"/>
                        <a:gd name="T2" fmla="*/ 23901 w 23901"/>
                        <a:gd name="T3" fmla="*/ 19425 h 21600"/>
                        <a:gd name="T4" fmla="*/ 2411 w 23901"/>
                        <a:gd name="T5" fmla="*/ 21600 h 21600"/>
                      </a:gdLst>
                      <a:ahLst/>
                      <a:cxnLst>
                        <a:cxn ang="0">
                          <a:pos x="T0" y="T1"/>
                        </a:cxn>
                        <a:cxn ang="0">
                          <a:pos x="T2" y="T3"/>
                        </a:cxn>
                        <a:cxn ang="0">
                          <a:pos x="T4" y="T5"/>
                        </a:cxn>
                      </a:cxnLst>
                      <a:rect l="0" t="0" r="r" b="b"/>
                      <a:pathLst>
                        <a:path w="23901" h="21600" fill="none" extrusionOk="0">
                          <a:moveTo>
                            <a:pt x="-1" y="134"/>
                          </a:moveTo>
                          <a:cubicBezTo>
                            <a:pt x="800" y="45"/>
                            <a:pt x="1605" y="0"/>
                            <a:pt x="2411" y="0"/>
                          </a:cubicBezTo>
                          <a:cubicBezTo>
                            <a:pt x="13498" y="0"/>
                            <a:pt x="22784" y="8394"/>
                            <a:pt x="23901" y="19424"/>
                          </a:cubicBezTo>
                        </a:path>
                        <a:path w="23901" h="21600" stroke="0" extrusionOk="0">
                          <a:moveTo>
                            <a:pt x="-1" y="134"/>
                          </a:moveTo>
                          <a:cubicBezTo>
                            <a:pt x="800" y="45"/>
                            <a:pt x="1605" y="0"/>
                            <a:pt x="2411" y="0"/>
                          </a:cubicBezTo>
                          <a:cubicBezTo>
                            <a:pt x="13498" y="0"/>
                            <a:pt x="22784" y="8394"/>
                            <a:pt x="23901" y="19424"/>
                          </a:cubicBezTo>
                          <a:lnTo>
                            <a:pt x="2411"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 name="Arc 340"/>
                    <p:cNvSpPr>
                      <a:spLocks/>
                    </p:cNvSpPr>
                    <p:nvPr/>
                  </p:nvSpPr>
                  <p:spPr bwMode="auto">
                    <a:xfrm>
                      <a:off x="3600" y="3780"/>
                      <a:ext cx="4" cy="8"/>
                    </a:xfrm>
                    <a:custGeom>
                      <a:avLst/>
                      <a:gdLst>
                        <a:gd name="G0" fmla="+- 5589 0 0"/>
                        <a:gd name="G1" fmla="+- 21600 0 0"/>
                        <a:gd name="G2" fmla="+- 21600 0 0"/>
                        <a:gd name="T0" fmla="*/ 0 w 26932"/>
                        <a:gd name="T1" fmla="*/ 736 h 21600"/>
                        <a:gd name="T2" fmla="*/ 26932 w 26932"/>
                        <a:gd name="T3" fmla="*/ 18280 h 21600"/>
                        <a:gd name="T4" fmla="*/ 5589 w 26932"/>
                        <a:gd name="T5" fmla="*/ 21600 h 21600"/>
                      </a:gdLst>
                      <a:ahLst/>
                      <a:cxnLst>
                        <a:cxn ang="0">
                          <a:pos x="T0" y="T1"/>
                        </a:cxn>
                        <a:cxn ang="0">
                          <a:pos x="T2" y="T3"/>
                        </a:cxn>
                        <a:cxn ang="0">
                          <a:pos x="T4" y="T5"/>
                        </a:cxn>
                      </a:cxnLst>
                      <a:rect l="0" t="0" r="r" b="b"/>
                      <a:pathLst>
                        <a:path w="26932" h="21600" fill="none" extrusionOk="0">
                          <a:moveTo>
                            <a:pt x="-1" y="735"/>
                          </a:moveTo>
                          <a:cubicBezTo>
                            <a:pt x="1822" y="247"/>
                            <a:pt x="3701" y="0"/>
                            <a:pt x="5589" y="0"/>
                          </a:cubicBezTo>
                          <a:cubicBezTo>
                            <a:pt x="16236" y="0"/>
                            <a:pt x="25295" y="7758"/>
                            <a:pt x="26932" y="18279"/>
                          </a:cubicBezTo>
                        </a:path>
                        <a:path w="26932" h="21600" stroke="0" extrusionOk="0">
                          <a:moveTo>
                            <a:pt x="-1" y="735"/>
                          </a:moveTo>
                          <a:cubicBezTo>
                            <a:pt x="1822" y="247"/>
                            <a:pt x="3701" y="0"/>
                            <a:pt x="5589" y="0"/>
                          </a:cubicBezTo>
                          <a:cubicBezTo>
                            <a:pt x="16236" y="0"/>
                            <a:pt x="25295" y="7758"/>
                            <a:pt x="26932" y="18279"/>
                          </a:cubicBezTo>
                          <a:lnTo>
                            <a:pt x="5589"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Arc 341"/>
                    <p:cNvSpPr>
                      <a:spLocks/>
                    </p:cNvSpPr>
                    <p:nvPr/>
                  </p:nvSpPr>
                  <p:spPr bwMode="auto">
                    <a:xfrm rot="10800000">
                      <a:off x="3606"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 name="Arc 342"/>
                    <p:cNvSpPr>
                      <a:spLocks/>
                    </p:cNvSpPr>
                    <p:nvPr/>
                  </p:nvSpPr>
                  <p:spPr bwMode="auto">
                    <a:xfrm rot="10800000">
                      <a:off x="3614"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Arc 343"/>
                    <p:cNvSpPr>
                      <a:spLocks/>
                    </p:cNvSpPr>
                    <p:nvPr/>
                  </p:nvSpPr>
                  <p:spPr bwMode="auto">
                    <a:xfrm rot="10800000">
                      <a:off x="3599"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 name="Arc 344"/>
                    <p:cNvSpPr>
                      <a:spLocks/>
                    </p:cNvSpPr>
                    <p:nvPr/>
                  </p:nvSpPr>
                  <p:spPr bwMode="auto">
                    <a:xfrm>
                      <a:off x="3630"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Line 345"/>
                    <p:cNvSpPr>
                      <a:spLocks noChangeShapeType="1"/>
                    </p:cNvSpPr>
                    <p:nvPr/>
                  </p:nvSpPr>
                  <p:spPr bwMode="auto">
                    <a:xfrm flipV="1">
                      <a:off x="3632"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 name="Rectangle 346"/>
                    <p:cNvSpPr>
                      <a:spLocks noChangeArrowheads="1"/>
                    </p:cNvSpPr>
                    <p:nvPr/>
                  </p:nvSpPr>
                  <p:spPr bwMode="auto">
                    <a:xfrm>
                      <a:off x="3630" y="3787"/>
                      <a:ext cx="5"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Line 347"/>
                    <p:cNvSpPr>
                      <a:spLocks noChangeShapeType="1"/>
                    </p:cNvSpPr>
                    <p:nvPr/>
                  </p:nvSpPr>
                  <p:spPr bwMode="auto">
                    <a:xfrm>
                      <a:off x="3602" y="3787"/>
                      <a:ext cx="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 name="Line 348"/>
                    <p:cNvSpPr>
                      <a:spLocks noChangeShapeType="1"/>
                    </p:cNvSpPr>
                    <p:nvPr/>
                  </p:nvSpPr>
                  <p:spPr bwMode="auto">
                    <a:xfrm>
                      <a:off x="3619" y="3787"/>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9" name="Group 349"/>
                  <p:cNvGrpSpPr>
                    <a:grpSpLocks/>
                  </p:cNvGrpSpPr>
                  <p:nvPr/>
                </p:nvGrpSpPr>
                <p:grpSpPr bwMode="auto">
                  <a:xfrm>
                    <a:off x="3629" y="3769"/>
                    <a:ext cx="39" cy="44"/>
                    <a:chOff x="3629" y="3769"/>
                    <a:chExt cx="39" cy="44"/>
                  </a:xfrm>
                </p:grpSpPr>
                <p:sp>
                  <p:nvSpPr>
                    <p:cNvPr id="275" name="Arc 350"/>
                    <p:cNvSpPr>
                      <a:spLocks/>
                    </p:cNvSpPr>
                    <p:nvPr/>
                  </p:nvSpPr>
                  <p:spPr bwMode="auto">
                    <a:xfrm>
                      <a:off x="3634"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Arc 351"/>
                    <p:cNvSpPr>
                      <a:spLocks/>
                    </p:cNvSpPr>
                    <p:nvPr/>
                  </p:nvSpPr>
                  <p:spPr bwMode="auto">
                    <a:xfrm>
                      <a:off x="3629"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Arc 352"/>
                    <p:cNvSpPr>
                      <a:spLocks/>
                    </p:cNvSpPr>
                    <p:nvPr/>
                  </p:nvSpPr>
                  <p:spPr bwMode="auto">
                    <a:xfrm rot="10800000">
                      <a:off x="3636"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Arc 353"/>
                    <p:cNvSpPr>
                      <a:spLocks/>
                    </p:cNvSpPr>
                    <p:nvPr/>
                  </p:nvSpPr>
                  <p:spPr bwMode="auto">
                    <a:xfrm rot="10800000">
                      <a:off x="3645"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Arc 354"/>
                    <p:cNvSpPr>
                      <a:spLocks/>
                    </p:cNvSpPr>
                    <p:nvPr/>
                  </p:nvSpPr>
                  <p:spPr bwMode="auto">
                    <a:xfrm rot="10800000">
                      <a:off x="3631"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 name="Arc 355"/>
                    <p:cNvSpPr>
                      <a:spLocks/>
                    </p:cNvSpPr>
                    <p:nvPr/>
                  </p:nvSpPr>
                  <p:spPr bwMode="auto">
                    <a:xfrm>
                      <a:off x="3661" y="3806"/>
                      <a:ext cx="3"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Line 356"/>
                    <p:cNvSpPr>
                      <a:spLocks noChangeShapeType="1"/>
                    </p:cNvSpPr>
                    <p:nvPr/>
                  </p:nvSpPr>
                  <p:spPr bwMode="auto">
                    <a:xfrm flipV="1">
                      <a:off x="3662"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Rectangle 357"/>
                    <p:cNvSpPr>
                      <a:spLocks noChangeArrowheads="1"/>
                    </p:cNvSpPr>
                    <p:nvPr/>
                  </p:nvSpPr>
                  <p:spPr bwMode="auto">
                    <a:xfrm>
                      <a:off x="3661"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Line 358"/>
                    <p:cNvSpPr>
                      <a:spLocks noChangeShapeType="1"/>
                    </p:cNvSpPr>
                    <p:nvPr/>
                  </p:nvSpPr>
                  <p:spPr bwMode="auto">
                    <a:xfrm>
                      <a:off x="3629"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 name="Line 359"/>
                    <p:cNvSpPr>
                      <a:spLocks noChangeShapeType="1"/>
                    </p:cNvSpPr>
                    <p:nvPr/>
                  </p:nvSpPr>
                  <p:spPr bwMode="auto">
                    <a:xfrm>
                      <a:off x="3650"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0" name="Group 360"/>
                  <p:cNvGrpSpPr>
                    <a:grpSpLocks/>
                  </p:cNvGrpSpPr>
                  <p:nvPr/>
                </p:nvGrpSpPr>
                <p:grpSpPr bwMode="auto">
                  <a:xfrm>
                    <a:off x="3660" y="3769"/>
                    <a:ext cx="39" cy="44"/>
                    <a:chOff x="3660" y="3769"/>
                    <a:chExt cx="39" cy="44"/>
                  </a:xfrm>
                </p:grpSpPr>
                <p:sp>
                  <p:nvSpPr>
                    <p:cNvPr id="265" name="Arc 361"/>
                    <p:cNvSpPr>
                      <a:spLocks/>
                    </p:cNvSpPr>
                    <p:nvPr/>
                  </p:nvSpPr>
                  <p:spPr bwMode="auto">
                    <a:xfrm>
                      <a:off x="3664" y="3777"/>
                      <a:ext cx="9"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 name="Arc 362"/>
                    <p:cNvSpPr>
                      <a:spLocks/>
                    </p:cNvSpPr>
                    <p:nvPr/>
                  </p:nvSpPr>
                  <p:spPr bwMode="auto">
                    <a:xfrm>
                      <a:off x="3661" y="3780"/>
                      <a:ext cx="3" cy="8"/>
                    </a:xfrm>
                    <a:custGeom>
                      <a:avLst/>
                      <a:gdLst>
                        <a:gd name="G0" fmla="+- 7584 0 0"/>
                        <a:gd name="G1" fmla="+- 21600 0 0"/>
                        <a:gd name="G2" fmla="+- 21600 0 0"/>
                        <a:gd name="T0" fmla="*/ 0 w 28890"/>
                        <a:gd name="T1" fmla="*/ 1375 h 21600"/>
                        <a:gd name="T2" fmla="*/ 28890 w 28890"/>
                        <a:gd name="T3" fmla="*/ 18049 h 21600"/>
                        <a:gd name="T4" fmla="*/ 7584 w 28890"/>
                        <a:gd name="T5" fmla="*/ 21600 h 21600"/>
                      </a:gdLst>
                      <a:ahLst/>
                      <a:cxnLst>
                        <a:cxn ang="0">
                          <a:pos x="T0" y="T1"/>
                        </a:cxn>
                        <a:cxn ang="0">
                          <a:pos x="T2" y="T3"/>
                        </a:cxn>
                        <a:cxn ang="0">
                          <a:pos x="T4" y="T5"/>
                        </a:cxn>
                      </a:cxnLst>
                      <a:rect l="0" t="0" r="r" b="b"/>
                      <a:pathLst>
                        <a:path w="28890" h="21600" fill="none" extrusionOk="0">
                          <a:moveTo>
                            <a:pt x="0" y="1375"/>
                          </a:moveTo>
                          <a:cubicBezTo>
                            <a:pt x="2425" y="465"/>
                            <a:pt x="4994" y="0"/>
                            <a:pt x="7584" y="0"/>
                          </a:cubicBezTo>
                          <a:cubicBezTo>
                            <a:pt x="18142" y="0"/>
                            <a:pt x="27154" y="7633"/>
                            <a:pt x="28890" y="18048"/>
                          </a:cubicBezTo>
                        </a:path>
                        <a:path w="28890" h="21600" stroke="0" extrusionOk="0">
                          <a:moveTo>
                            <a:pt x="0" y="1375"/>
                          </a:moveTo>
                          <a:cubicBezTo>
                            <a:pt x="2425" y="465"/>
                            <a:pt x="4994" y="0"/>
                            <a:pt x="7584" y="0"/>
                          </a:cubicBezTo>
                          <a:cubicBezTo>
                            <a:pt x="18142" y="0"/>
                            <a:pt x="27154" y="7633"/>
                            <a:pt x="28890" y="18048"/>
                          </a:cubicBezTo>
                          <a:lnTo>
                            <a:pt x="7584"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Arc 363"/>
                    <p:cNvSpPr>
                      <a:spLocks/>
                    </p:cNvSpPr>
                    <p:nvPr/>
                  </p:nvSpPr>
                  <p:spPr bwMode="auto">
                    <a:xfrm rot="10800000">
                      <a:off x="3667"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 name="Arc 364"/>
                    <p:cNvSpPr>
                      <a:spLocks/>
                    </p:cNvSpPr>
                    <p:nvPr/>
                  </p:nvSpPr>
                  <p:spPr bwMode="auto">
                    <a:xfrm rot="10800000">
                      <a:off x="3676" y="3793"/>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Arc 365"/>
                    <p:cNvSpPr>
                      <a:spLocks/>
                    </p:cNvSpPr>
                    <p:nvPr/>
                  </p:nvSpPr>
                  <p:spPr bwMode="auto">
                    <a:xfrm rot="10800000">
                      <a:off x="3660"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Arc 366"/>
                    <p:cNvSpPr>
                      <a:spLocks/>
                    </p:cNvSpPr>
                    <p:nvPr/>
                  </p:nvSpPr>
                  <p:spPr bwMode="auto">
                    <a:xfrm>
                      <a:off x="3692" y="3806"/>
                      <a:ext cx="4" cy="4"/>
                    </a:xfrm>
                    <a:custGeom>
                      <a:avLst/>
                      <a:gdLst>
                        <a:gd name="G0" fmla="+- 5239 0 0"/>
                        <a:gd name="G1" fmla="+- 21600 0 0"/>
                        <a:gd name="G2" fmla="+- 21600 0 0"/>
                        <a:gd name="T0" fmla="*/ 0 w 25731"/>
                        <a:gd name="T1" fmla="*/ 645 h 21600"/>
                        <a:gd name="T2" fmla="*/ 25731 w 25731"/>
                        <a:gd name="T3" fmla="*/ 14769 h 21600"/>
                        <a:gd name="T4" fmla="*/ 5239 w 25731"/>
                        <a:gd name="T5" fmla="*/ 21600 h 21600"/>
                      </a:gdLst>
                      <a:ahLst/>
                      <a:cxnLst>
                        <a:cxn ang="0">
                          <a:pos x="T0" y="T1"/>
                        </a:cxn>
                        <a:cxn ang="0">
                          <a:pos x="T2" y="T3"/>
                        </a:cxn>
                        <a:cxn ang="0">
                          <a:pos x="T4" y="T5"/>
                        </a:cxn>
                      </a:cxnLst>
                      <a:rect l="0" t="0" r="r" b="b"/>
                      <a:pathLst>
                        <a:path w="25731" h="21600" fill="none" extrusionOk="0">
                          <a:moveTo>
                            <a:pt x="-1" y="644"/>
                          </a:moveTo>
                          <a:cubicBezTo>
                            <a:pt x="1713" y="216"/>
                            <a:pt x="3472" y="0"/>
                            <a:pt x="5239" y="0"/>
                          </a:cubicBezTo>
                          <a:cubicBezTo>
                            <a:pt x="14536" y="0"/>
                            <a:pt x="22790" y="5949"/>
                            <a:pt x="25730" y="14769"/>
                          </a:cubicBezTo>
                        </a:path>
                        <a:path w="25731" h="21600" stroke="0" extrusionOk="0">
                          <a:moveTo>
                            <a:pt x="-1" y="644"/>
                          </a:moveTo>
                          <a:cubicBezTo>
                            <a:pt x="1713" y="216"/>
                            <a:pt x="3472" y="0"/>
                            <a:pt x="5239" y="0"/>
                          </a:cubicBezTo>
                          <a:cubicBezTo>
                            <a:pt x="14536" y="0"/>
                            <a:pt x="22790" y="5949"/>
                            <a:pt x="25730" y="14769"/>
                          </a:cubicBezTo>
                          <a:lnTo>
                            <a:pt x="523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Line 367"/>
                    <p:cNvSpPr>
                      <a:spLocks noChangeShapeType="1"/>
                    </p:cNvSpPr>
                    <p:nvPr/>
                  </p:nvSpPr>
                  <p:spPr bwMode="auto">
                    <a:xfrm flipV="1">
                      <a:off x="3693"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 name="Rectangle 368"/>
                    <p:cNvSpPr>
                      <a:spLocks noChangeArrowheads="1"/>
                    </p:cNvSpPr>
                    <p:nvPr/>
                  </p:nvSpPr>
                  <p:spPr bwMode="auto">
                    <a:xfrm>
                      <a:off x="3691"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Line 369"/>
                    <p:cNvSpPr>
                      <a:spLocks noChangeShapeType="1"/>
                    </p:cNvSpPr>
                    <p:nvPr/>
                  </p:nvSpPr>
                  <p:spPr bwMode="auto">
                    <a:xfrm>
                      <a:off x="3660"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 name="Line 370"/>
                    <p:cNvSpPr>
                      <a:spLocks noChangeShapeType="1"/>
                    </p:cNvSpPr>
                    <p:nvPr/>
                  </p:nvSpPr>
                  <p:spPr bwMode="auto">
                    <a:xfrm>
                      <a:off x="3681" y="3787"/>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1" name="Group 371"/>
                  <p:cNvGrpSpPr>
                    <a:grpSpLocks/>
                  </p:cNvGrpSpPr>
                  <p:nvPr/>
                </p:nvGrpSpPr>
                <p:grpSpPr bwMode="auto">
                  <a:xfrm>
                    <a:off x="3690" y="3771"/>
                    <a:ext cx="40" cy="42"/>
                    <a:chOff x="3690" y="3771"/>
                    <a:chExt cx="40" cy="42"/>
                  </a:xfrm>
                </p:grpSpPr>
                <p:sp>
                  <p:nvSpPr>
                    <p:cNvPr id="255" name="Arc 372"/>
                    <p:cNvSpPr>
                      <a:spLocks/>
                    </p:cNvSpPr>
                    <p:nvPr/>
                  </p:nvSpPr>
                  <p:spPr bwMode="auto">
                    <a:xfrm>
                      <a:off x="3696" y="3777"/>
                      <a:ext cx="9" cy="11"/>
                    </a:xfrm>
                    <a:custGeom>
                      <a:avLst/>
                      <a:gdLst>
                        <a:gd name="G0" fmla="+- 2411 0 0"/>
                        <a:gd name="G1" fmla="+- 21600 0 0"/>
                        <a:gd name="G2" fmla="+- 21600 0 0"/>
                        <a:gd name="T0" fmla="*/ 0 w 23901"/>
                        <a:gd name="T1" fmla="*/ 135 h 21600"/>
                        <a:gd name="T2" fmla="*/ 23901 w 23901"/>
                        <a:gd name="T3" fmla="*/ 19425 h 21600"/>
                        <a:gd name="T4" fmla="*/ 2411 w 23901"/>
                        <a:gd name="T5" fmla="*/ 21600 h 21600"/>
                      </a:gdLst>
                      <a:ahLst/>
                      <a:cxnLst>
                        <a:cxn ang="0">
                          <a:pos x="T0" y="T1"/>
                        </a:cxn>
                        <a:cxn ang="0">
                          <a:pos x="T2" y="T3"/>
                        </a:cxn>
                        <a:cxn ang="0">
                          <a:pos x="T4" y="T5"/>
                        </a:cxn>
                      </a:cxnLst>
                      <a:rect l="0" t="0" r="r" b="b"/>
                      <a:pathLst>
                        <a:path w="23901" h="21600" fill="none" extrusionOk="0">
                          <a:moveTo>
                            <a:pt x="-1" y="134"/>
                          </a:moveTo>
                          <a:cubicBezTo>
                            <a:pt x="800" y="45"/>
                            <a:pt x="1605" y="0"/>
                            <a:pt x="2411" y="0"/>
                          </a:cubicBezTo>
                          <a:cubicBezTo>
                            <a:pt x="13498" y="0"/>
                            <a:pt x="22784" y="8394"/>
                            <a:pt x="23901" y="19424"/>
                          </a:cubicBezTo>
                        </a:path>
                        <a:path w="23901" h="21600" stroke="0" extrusionOk="0">
                          <a:moveTo>
                            <a:pt x="-1" y="134"/>
                          </a:moveTo>
                          <a:cubicBezTo>
                            <a:pt x="800" y="45"/>
                            <a:pt x="1605" y="0"/>
                            <a:pt x="2411" y="0"/>
                          </a:cubicBezTo>
                          <a:cubicBezTo>
                            <a:pt x="13498" y="0"/>
                            <a:pt x="22784" y="8394"/>
                            <a:pt x="23901" y="19424"/>
                          </a:cubicBezTo>
                          <a:lnTo>
                            <a:pt x="2411"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Arc 373"/>
                    <p:cNvSpPr>
                      <a:spLocks/>
                    </p:cNvSpPr>
                    <p:nvPr/>
                  </p:nvSpPr>
                  <p:spPr bwMode="auto">
                    <a:xfrm>
                      <a:off x="3691"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Arc 374"/>
                    <p:cNvSpPr>
                      <a:spLocks/>
                    </p:cNvSpPr>
                    <p:nvPr/>
                  </p:nvSpPr>
                  <p:spPr bwMode="auto">
                    <a:xfrm rot="10800000">
                      <a:off x="3698"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Arc 375"/>
                    <p:cNvSpPr>
                      <a:spLocks/>
                    </p:cNvSpPr>
                    <p:nvPr/>
                  </p:nvSpPr>
                  <p:spPr bwMode="auto">
                    <a:xfrm rot="10800000">
                      <a:off x="3706" y="3793"/>
                      <a:ext cx="11"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Arc 376"/>
                    <p:cNvSpPr>
                      <a:spLocks/>
                    </p:cNvSpPr>
                    <p:nvPr/>
                  </p:nvSpPr>
                  <p:spPr bwMode="auto">
                    <a:xfrm rot="10800000">
                      <a:off x="3690" y="3771"/>
                      <a:ext cx="5" cy="5"/>
                    </a:xfrm>
                    <a:custGeom>
                      <a:avLst/>
                      <a:gdLst>
                        <a:gd name="G0" fmla="+- 6831 0 0"/>
                        <a:gd name="G1" fmla="+- 6831 0 0"/>
                        <a:gd name="G2" fmla="+- 21600 0 0"/>
                        <a:gd name="T0" fmla="*/ 27323 w 28431"/>
                        <a:gd name="T1" fmla="*/ 0 h 28431"/>
                        <a:gd name="T2" fmla="*/ 0 w 28431"/>
                        <a:gd name="T3" fmla="*/ 27323 h 28431"/>
                        <a:gd name="T4" fmla="*/ 6831 w 28431"/>
                        <a:gd name="T5" fmla="*/ 6831 h 28431"/>
                      </a:gdLst>
                      <a:ahLst/>
                      <a:cxnLst>
                        <a:cxn ang="0">
                          <a:pos x="T0" y="T1"/>
                        </a:cxn>
                        <a:cxn ang="0">
                          <a:pos x="T2" y="T3"/>
                        </a:cxn>
                        <a:cxn ang="0">
                          <a:pos x="T4" y="T5"/>
                        </a:cxn>
                      </a:cxnLst>
                      <a:rect l="0" t="0" r="r" b="b"/>
                      <a:pathLst>
                        <a:path w="28431" h="28431" fill="none" extrusionOk="0">
                          <a:moveTo>
                            <a:pt x="27322" y="0"/>
                          </a:moveTo>
                          <a:cubicBezTo>
                            <a:pt x="28056" y="2202"/>
                            <a:pt x="28431" y="4509"/>
                            <a:pt x="28431" y="6831"/>
                          </a:cubicBezTo>
                          <a:cubicBezTo>
                            <a:pt x="28431" y="18760"/>
                            <a:pt x="18760" y="28431"/>
                            <a:pt x="6831" y="28431"/>
                          </a:cubicBezTo>
                          <a:cubicBezTo>
                            <a:pt x="4509" y="28430"/>
                            <a:pt x="2202" y="28056"/>
                            <a:pt x="0" y="27322"/>
                          </a:cubicBezTo>
                        </a:path>
                        <a:path w="28431" h="28431" stroke="0" extrusionOk="0">
                          <a:moveTo>
                            <a:pt x="27322" y="0"/>
                          </a:moveTo>
                          <a:cubicBezTo>
                            <a:pt x="28056" y="2202"/>
                            <a:pt x="28431" y="4509"/>
                            <a:pt x="28431" y="6831"/>
                          </a:cubicBezTo>
                          <a:cubicBezTo>
                            <a:pt x="28431" y="18760"/>
                            <a:pt x="18760" y="28431"/>
                            <a:pt x="6831" y="28431"/>
                          </a:cubicBezTo>
                          <a:cubicBezTo>
                            <a:pt x="4509" y="28430"/>
                            <a:pt x="2202" y="28056"/>
                            <a:pt x="0" y="27322"/>
                          </a:cubicBezTo>
                          <a:lnTo>
                            <a:pt x="6831" y="6831"/>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 name="Arc 377"/>
                    <p:cNvSpPr>
                      <a:spLocks/>
                    </p:cNvSpPr>
                    <p:nvPr/>
                  </p:nvSpPr>
                  <p:spPr bwMode="auto">
                    <a:xfrm>
                      <a:off x="3722"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Line 378"/>
                    <p:cNvSpPr>
                      <a:spLocks noChangeShapeType="1"/>
                    </p:cNvSpPr>
                    <p:nvPr/>
                  </p:nvSpPr>
                  <p:spPr bwMode="auto">
                    <a:xfrm flipV="1">
                      <a:off x="3724"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Rectangle 379"/>
                    <p:cNvSpPr>
                      <a:spLocks noChangeArrowheads="1"/>
                    </p:cNvSpPr>
                    <p:nvPr/>
                  </p:nvSpPr>
                  <p:spPr bwMode="auto">
                    <a:xfrm>
                      <a:off x="3721" y="3787"/>
                      <a:ext cx="5"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Line 380"/>
                    <p:cNvSpPr>
                      <a:spLocks noChangeShapeType="1"/>
                    </p:cNvSpPr>
                    <p:nvPr/>
                  </p:nvSpPr>
                  <p:spPr bwMode="auto">
                    <a:xfrm>
                      <a:off x="3691"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 name="Line 381"/>
                    <p:cNvSpPr>
                      <a:spLocks noChangeShapeType="1"/>
                    </p:cNvSpPr>
                    <p:nvPr/>
                  </p:nvSpPr>
                  <p:spPr bwMode="auto">
                    <a:xfrm>
                      <a:off x="3712" y="3787"/>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2" name="Group 382"/>
                  <p:cNvGrpSpPr>
                    <a:grpSpLocks/>
                  </p:cNvGrpSpPr>
                  <p:nvPr/>
                </p:nvGrpSpPr>
                <p:grpSpPr bwMode="auto">
                  <a:xfrm>
                    <a:off x="3720" y="3771"/>
                    <a:ext cx="42" cy="42"/>
                    <a:chOff x="3720" y="3771"/>
                    <a:chExt cx="42" cy="42"/>
                  </a:xfrm>
                </p:grpSpPr>
                <p:sp>
                  <p:nvSpPr>
                    <p:cNvPr id="245" name="Arc 383"/>
                    <p:cNvSpPr>
                      <a:spLocks/>
                    </p:cNvSpPr>
                    <p:nvPr/>
                  </p:nvSpPr>
                  <p:spPr bwMode="auto">
                    <a:xfrm>
                      <a:off x="3726" y="3777"/>
                      <a:ext cx="9" cy="11"/>
                    </a:xfrm>
                    <a:custGeom>
                      <a:avLst/>
                      <a:gdLst>
                        <a:gd name="G0" fmla="+- 2411 0 0"/>
                        <a:gd name="G1" fmla="+- 21600 0 0"/>
                        <a:gd name="G2" fmla="+- 21600 0 0"/>
                        <a:gd name="T0" fmla="*/ 0 w 23901"/>
                        <a:gd name="T1" fmla="*/ 135 h 21600"/>
                        <a:gd name="T2" fmla="*/ 23901 w 23901"/>
                        <a:gd name="T3" fmla="*/ 19425 h 21600"/>
                        <a:gd name="T4" fmla="*/ 2411 w 23901"/>
                        <a:gd name="T5" fmla="*/ 21600 h 21600"/>
                      </a:gdLst>
                      <a:ahLst/>
                      <a:cxnLst>
                        <a:cxn ang="0">
                          <a:pos x="T0" y="T1"/>
                        </a:cxn>
                        <a:cxn ang="0">
                          <a:pos x="T2" y="T3"/>
                        </a:cxn>
                        <a:cxn ang="0">
                          <a:pos x="T4" y="T5"/>
                        </a:cxn>
                      </a:cxnLst>
                      <a:rect l="0" t="0" r="r" b="b"/>
                      <a:pathLst>
                        <a:path w="23901" h="21600" fill="none" extrusionOk="0">
                          <a:moveTo>
                            <a:pt x="-1" y="134"/>
                          </a:moveTo>
                          <a:cubicBezTo>
                            <a:pt x="800" y="45"/>
                            <a:pt x="1605" y="0"/>
                            <a:pt x="2411" y="0"/>
                          </a:cubicBezTo>
                          <a:cubicBezTo>
                            <a:pt x="13498" y="0"/>
                            <a:pt x="22784" y="8394"/>
                            <a:pt x="23901" y="19424"/>
                          </a:cubicBezTo>
                        </a:path>
                        <a:path w="23901" h="21600" stroke="0" extrusionOk="0">
                          <a:moveTo>
                            <a:pt x="-1" y="134"/>
                          </a:moveTo>
                          <a:cubicBezTo>
                            <a:pt x="800" y="45"/>
                            <a:pt x="1605" y="0"/>
                            <a:pt x="2411" y="0"/>
                          </a:cubicBezTo>
                          <a:cubicBezTo>
                            <a:pt x="13498" y="0"/>
                            <a:pt x="22784" y="8394"/>
                            <a:pt x="23901" y="19424"/>
                          </a:cubicBezTo>
                          <a:lnTo>
                            <a:pt x="2411"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 name="Arc 384"/>
                    <p:cNvSpPr>
                      <a:spLocks/>
                    </p:cNvSpPr>
                    <p:nvPr/>
                  </p:nvSpPr>
                  <p:spPr bwMode="auto">
                    <a:xfrm>
                      <a:off x="3721"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Arc 385"/>
                    <p:cNvSpPr>
                      <a:spLocks/>
                    </p:cNvSpPr>
                    <p:nvPr/>
                  </p:nvSpPr>
                  <p:spPr bwMode="auto">
                    <a:xfrm rot="10800000">
                      <a:off x="3729"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Arc 386"/>
                    <p:cNvSpPr>
                      <a:spLocks/>
                    </p:cNvSpPr>
                    <p:nvPr/>
                  </p:nvSpPr>
                  <p:spPr bwMode="auto">
                    <a:xfrm rot="10800000">
                      <a:off x="3737" y="3793"/>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Arc 387"/>
                    <p:cNvSpPr>
                      <a:spLocks/>
                    </p:cNvSpPr>
                    <p:nvPr/>
                  </p:nvSpPr>
                  <p:spPr bwMode="auto">
                    <a:xfrm rot="10800000">
                      <a:off x="3720" y="3771"/>
                      <a:ext cx="5" cy="5"/>
                    </a:xfrm>
                    <a:custGeom>
                      <a:avLst/>
                      <a:gdLst>
                        <a:gd name="G0" fmla="+- 6831 0 0"/>
                        <a:gd name="G1" fmla="+- 6831 0 0"/>
                        <a:gd name="G2" fmla="+- 21600 0 0"/>
                        <a:gd name="T0" fmla="*/ 27323 w 28431"/>
                        <a:gd name="T1" fmla="*/ 0 h 28431"/>
                        <a:gd name="T2" fmla="*/ 0 w 28431"/>
                        <a:gd name="T3" fmla="*/ 27323 h 28431"/>
                        <a:gd name="T4" fmla="*/ 6831 w 28431"/>
                        <a:gd name="T5" fmla="*/ 6831 h 28431"/>
                      </a:gdLst>
                      <a:ahLst/>
                      <a:cxnLst>
                        <a:cxn ang="0">
                          <a:pos x="T0" y="T1"/>
                        </a:cxn>
                        <a:cxn ang="0">
                          <a:pos x="T2" y="T3"/>
                        </a:cxn>
                        <a:cxn ang="0">
                          <a:pos x="T4" y="T5"/>
                        </a:cxn>
                      </a:cxnLst>
                      <a:rect l="0" t="0" r="r" b="b"/>
                      <a:pathLst>
                        <a:path w="28431" h="28431" fill="none" extrusionOk="0">
                          <a:moveTo>
                            <a:pt x="27322" y="0"/>
                          </a:moveTo>
                          <a:cubicBezTo>
                            <a:pt x="28056" y="2202"/>
                            <a:pt x="28431" y="4509"/>
                            <a:pt x="28431" y="6831"/>
                          </a:cubicBezTo>
                          <a:cubicBezTo>
                            <a:pt x="28431" y="18760"/>
                            <a:pt x="18760" y="28431"/>
                            <a:pt x="6831" y="28431"/>
                          </a:cubicBezTo>
                          <a:cubicBezTo>
                            <a:pt x="4509" y="28430"/>
                            <a:pt x="2202" y="28056"/>
                            <a:pt x="0" y="27322"/>
                          </a:cubicBezTo>
                        </a:path>
                        <a:path w="28431" h="28431" stroke="0" extrusionOk="0">
                          <a:moveTo>
                            <a:pt x="27322" y="0"/>
                          </a:moveTo>
                          <a:cubicBezTo>
                            <a:pt x="28056" y="2202"/>
                            <a:pt x="28431" y="4509"/>
                            <a:pt x="28431" y="6831"/>
                          </a:cubicBezTo>
                          <a:cubicBezTo>
                            <a:pt x="28431" y="18760"/>
                            <a:pt x="18760" y="28431"/>
                            <a:pt x="6831" y="28431"/>
                          </a:cubicBezTo>
                          <a:cubicBezTo>
                            <a:pt x="4509" y="28430"/>
                            <a:pt x="2202" y="28056"/>
                            <a:pt x="0" y="27322"/>
                          </a:cubicBezTo>
                          <a:lnTo>
                            <a:pt x="6831" y="6831"/>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Arc 388"/>
                    <p:cNvSpPr>
                      <a:spLocks/>
                    </p:cNvSpPr>
                    <p:nvPr/>
                  </p:nvSpPr>
                  <p:spPr bwMode="auto">
                    <a:xfrm>
                      <a:off x="3753" y="3806"/>
                      <a:ext cx="5"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Line 389"/>
                    <p:cNvSpPr>
                      <a:spLocks noChangeShapeType="1"/>
                    </p:cNvSpPr>
                    <p:nvPr/>
                  </p:nvSpPr>
                  <p:spPr bwMode="auto">
                    <a:xfrm flipV="1">
                      <a:off x="3755" y="3804"/>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 name="Rectangle 390"/>
                    <p:cNvSpPr>
                      <a:spLocks noChangeArrowheads="1"/>
                    </p:cNvSpPr>
                    <p:nvPr/>
                  </p:nvSpPr>
                  <p:spPr bwMode="auto">
                    <a:xfrm>
                      <a:off x="3752"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Line 391"/>
                    <p:cNvSpPr>
                      <a:spLocks noChangeShapeType="1"/>
                    </p:cNvSpPr>
                    <p:nvPr/>
                  </p:nvSpPr>
                  <p:spPr bwMode="auto">
                    <a:xfrm>
                      <a:off x="3721"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Line 392"/>
                    <p:cNvSpPr>
                      <a:spLocks noChangeShapeType="1"/>
                    </p:cNvSpPr>
                    <p:nvPr/>
                  </p:nvSpPr>
                  <p:spPr bwMode="auto">
                    <a:xfrm>
                      <a:off x="3742" y="3787"/>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3" name="Group 393"/>
                  <p:cNvGrpSpPr>
                    <a:grpSpLocks/>
                  </p:cNvGrpSpPr>
                  <p:nvPr/>
                </p:nvGrpSpPr>
                <p:grpSpPr bwMode="auto">
                  <a:xfrm>
                    <a:off x="3751" y="3769"/>
                    <a:ext cx="40" cy="44"/>
                    <a:chOff x="3751" y="3769"/>
                    <a:chExt cx="40" cy="44"/>
                  </a:xfrm>
                </p:grpSpPr>
                <p:sp>
                  <p:nvSpPr>
                    <p:cNvPr id="235" name="Arc 394"/>
                    <p:cNvSpPr>
                      <a:spLocks/>
                    </p:cNvSpPr>
                    <p:nvPr/>
                  </p:nvSpPr>
                  <p:spPr bwMode="auto">
                    <a:xfrm>
                      <a:off x="3756"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Arc 395"/>
                    <p:cNvSpPr>
                      <a:spLocks/>
                    </p:cNvSpPr>
                    <p:nvPr/>
                  </p:nvSpPr>
                  <p:spPr bwMode="auto">
                    <a:xfrm>
                      <a:off x="3751"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Arc 396"/>
                    <p:cNvSpPr>
                      <a:spLocks/>
                    </p:cNvSpPr>
                    <p:nvPr/>
                  </p:nvSpPr>
                  <p:spPr bwMode="auto">
                    <a:xfrm rot="10800000">
                      <a:off x="3759"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Arc 397"/>
                    <p:cNvSpPr>
                      <a:spLocks/>
                    </p:cNvSpPr>
                    <p:nvPr/>
                  </p:nvSpPr>
                  <p:spPr bwMode="auto">
                    <a:xfrm rot="10800000">
                      <a:off x="3768" y="3793"/>
                      <a:ext cx="13" cy="13"/>
                    </a:xfrm>
                    <a:custGeom>
                      <a:avLst/>
                      <a:gdLst>
                        <a:gd name="G0" fmla="+- 1722 0 0"/>
                        <a:gd name="G1" fmla="+- 21600 0 0"/>
                        <a:gd name="G2" fmla="+- 21600 0 0"/>
                        <a:gd name="T0" fmla="*/ 0 w 23322"/>
                        <a:gd name="T1" fmla="*/ 69 h 21600"/>
                        <a:gd name="T2" fmla="*/ 23322 w 23322"/>
                        <a:gd name="T3" fmla="*/ 21600 h 21600"/>
                        <a:gd name="T4" fmla="*/ 1722 w 23322"/>
                        <a:gd name="T5" fmla="*/ 21600 h 21600"/>
                      </a:gdLst>
                      <a:ahLst/>
                      <a:cxnLst>
                        <a:cxn ang="0">
                          <a:pos x="T0" y="T1"/>
                        </a:cxn>
                        <a:cxn ang="0">
                          <a:pos x="T2" y="T3"/>
                        </a:cxn>
                        <a:cxn ang="0">
                          <a:pos x="T4" y="T5"/>
                        </a:cxn>
                      </a:cxnLst>
                      <a:rect l="0" t="0" r="r" b="b"/>
                      <a:pathLst>
                        <a:path w="23322" h="21600" fill="none" extrusionOk="0">
                          <a:moveTo>
                            <a:pt x="-1" y="68"/>
                          </a:moveTo>
                          <a:cubicBezTo>
                            <a:pt x="572" y="22"/>
                            <a:pt x="1147" y="0"/>
                            <a:pt x="1722" y="0"/>
                          </a:cubicBezTo>
                          <a:cubicBezTo>
                            <a:pt x="13651" y="0"/>
                            <a:pt x="23322" y="9670"/>
                            <a:pt x="23322" y="21600"/>
                          </a:cubicBezTo>
                        </a:path>
                        <a:path w="23322" h="21600" stroke="0" extrusionOk="0">
                          <a:moveTo>
                            <a:pt x="-1" y="68"/>
                          </a:moveTo>
                          <a:cubicBezTo>
                            <a:pt x="572" y="22"/>
                            <a:pt x="1147" y="0"/>
                            <a:pt x="1722" y="0"/>
                          </a:cubicBezTo>
                          <a:cubicBezTo>
                            <a:pt x="13651" y="0"/>
                            <a:pt x="23322" y="9670"/>
                            <a:pt x="23322" y="21600"/>
                          </a:cubicBezTo>
                          <a:lnTo>
                            <a:pt x="1722"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Arc 398"/>
                    <p:cNvSpPr>
                      <a:spLocks/>
                    </p:cNvSpPr>
                    <p:nvPr/>
                  </p:nvSpPr>
                  <p:spPr bwMode="auto">
                    <a:xfrm rot="10800000">
                      <a:off x="3752"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Arc 399"/>
                    <p:cNvSpPr>
                      <a:spLocks/>
                    </p:cNvSpPr>
                    <p:nvPr/>
                  </p:nvSpPr>
                  <p:spPr bwMode="auto">
                    <a:xfrm>
                      <a:off x="3783"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Line 400"/>
                    <p:cNvSpPr>
                      <a:spLocks noChangeShapeType="1"/>
                    </p:cNvSpPr>
                    <p:nvPr/>
                  </p:nvSpPr>
                  <p:spPr bwMode="auto">
                    <a:xfrm flipV="1">
                      <a:off x="3785"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Rectangle 401"/>
                    <p:cNvSpPr>
                      <a:spLocks noChangeArrowheads="1"/>
                    </p:cNvSpPr>
                    <p:nvPr/>
                  </p:nvSpPr>
                  <p:spPr bwMode="auto">
                    <a:xfrm>
                      <a:off x="3784"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Line 402"/>
                    <p:cNvSpPr>
                      <a:spLocks noChangeShapeType="1"/>
                    </p:cNvSpPr>
                    <p:nvPr/>
                  </p:nvSpPr>
                  <p:spPr bwMode="auto">
                    <a:xfrm>
                      <a:off x="3751"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 name="Line 403"/>
                    <p:cNvSpPr>
                      <a:spLocks noChangeShapeType="1"/>
                    </p:cNvSpPr>
                    <p:nvPr/>
                  </p:nvSpPr>
                  <p:spPr bwMode="auto">
                    <a:xfrm>
                      <a:off x="3772" y="3787"/>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4" name="Group 404"/>
                  <p:cNvGrpSpPr>
                    <a:grpSpLocks/>
                  </p:cNvGrpSpPr>
                  <p:nvPr/>
                </p:nvGrpSpPr>
                <p:grpSpPr bwMode="auto">
                  <a:xfrm>
                    <a:off x="3782" y="3769"/>
                    <a:ext cx="39" cy="44"/>
                    <a:chOff x="3782" y="3769"/>
                    <a:chExt cx="39" cy="44"/>
                  </a:xfrm>
                </p:grpSpPr>
                <p:sp>
                  <p:nvSpPr>
                    <p:cNvPr id="225" name="Arc 405"/>
                    <p:cNvSpPr>
                      <a:spLocks/>
                    </p:cNvSpPr>
                    <p:nvPr/>
                  </p:nvSpPr>
                  <p:spPr bwMode="auto">
                    <a:xfrm>
                      <a:off x="3787" y="3777"/>
                      <a:ext cx="8" cy="11"/>
                    </a:xfrm>
                    <a:custGeom>
                      <a:avLst/>
                      <a:gdLst>
                        <a:gd name="G0" fmla="+- 2727 0 0"/>
                        <a:gd name="G1" fmla="+- 21600 0 0"/>
                        <a:gd name="G2" fmla="+- 21600 0 0"/>
                        <a:gd name="T0" fmla="*/ 0 w 24215"/>
                        <a:gd name="T1" fmla="*/ 173 h 21600"/>
                        <a:gd name="T2" fmla="*/ 24215 w 24215"/>
                        <a:gd name="T3" fmla="*/ 19407 h 21600"/>
                        <a:gd name="T4" fmla="*/ 2727 w 24215"/>
                        <a:gd name="T5" fmla="*/ 21600 h 21600"/>
                      </a:gdLst>
                      <a:ahLst/>
                      <a:cxnLst>
                        <a:cxn ang="0">
                          <a:pos x="T0" y="T1"/>
                        </a:cxn>
                        <a:cxn ang="0">
                          <a:pos x="T2" y="T3"/>
                        </a:cxn>
                        <a:cxn ang="0">
                          <a:pos x="T4" y="T5"/>
                        </a:cxn>
                      </a:cxnLst>
                      <a:rect l="0" t="0" r="r" b="b"/>
                      <a:pathLst>
                        <a:path w="24215" h="21600" fill="none" extrusionOk="0">
                          <a:moveTo>
                            <a:pt x="-1" y="172"/>
                          </a:moveTo>
                          <a:cubicBezTo>
                            <a:pt x="904" y="57"/>
                            <a:pt x="1815" y="0"/>
                            <a:pt x="2727" y="0"/>
                          </a:cubicBezTo>
                          <a:cubicBezTo>
                            <a:pt x="13807" y="0"/>
                            <a:pt x="23090" y="8384"/>
                            <a:pt x="24215" y="19406"/>
                          </a:cubicBezTo>
                        </a:path>
                        <a:path w="24215" h="21600" stroke="0" extrusionOk="0">
                          <a:moveTo>
                            <a:pt x="-1" y="172"/>
                          </a:moveTo>
                          <a:cubicBezTo>
                            <a:pt x="904" y="57"/>
                            <a:pt x="1815" y="0"/>
                            <a:pt x="2727" y="0"/>
                          </a:cubicBezTo>
                          <a:cubicBezTo>
                            <a:pt x="13807" y="0"/>
                            <a:pt x="23090" y="8384"/>
                            <a:pt x="24215" y="19406"/>
                          </a:cubicBezTo>
                          <a:lnTo>
                            <a:pt x="2727"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 name="Arc 406"/>
                    <p:cNvSpPr>
                      <a:spLocks/>
                    </p:cNvSpPr>
                    <p:nvPr/>
                  </p:nvSpPr>
                  <p:spPr bwMode="auto">
                    <a:xfrm>
                      <a:off x="3782"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Arc 407"/>
                    <p:cNvSpPr>
                      <a:spLocks/>
                    </p:cNvSpPr>
                    <p:nvPr/>
                  </p:nvSpPr>
                  <p:spPr bwMode="auto">
                    <a:xfrm rot="10800000">
                      <a:off x="3789"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Arc 408"/>
                    <p:cNvSpPr>
                      <a:spLocks/>
                    </p:cNvSpPr>
                    <p:nvPr/>
                  </p:nvSpPr>
                  <p:spPr bwMode="auto">
                    <a:xfrm rot="10800000">
                      <a:off x="3797"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Arc 409"/>
                    <p:cNvSpPr>
                      <a:spLocks/>
                    </p:cNvSpPr>
                    <p:nvPr/>
                  </p:nvSpPr>
                  <p:spPr bwMode="auto">
                    <a:xfrm rot="10800000">
                      <a:off x="3783" y="3769"/>
                      <a:ext cx="1" cy="7"/>
                    </a:xfrm>
                    <a:custGeom>
                      <a:avLst/>
                      <a:gdLst>
                        <a:gd name="G0" fmla="+- 19854 0 0"/>
                        <a:gd name="G1" fmla="+- 21600 0 0"/>
                        <a:gd name="G2" fmla="+- 21600 0 0"/>
                        <a:gd name="T0" fmla="*/ 19854 w 41454"/>
                        <a:gd name="T1" fmla="*/ 0 h 43200"/>
                        <a:gd name="T2" fmla="*/ 0 w 41454"/>
                        <a:gd name="T3" fmla="*/ 30109 h 43200"/>
                        <a:gd name="T4" fmla="*/ 19854 w 41454"/>
                        <a:gd name="T5" fmla="*/ 21600 h 43200"/>
                      </a:gdLst>
                      <a:ahLst/>
                      <a:cxnLst>
                        <a:cxn ang="0">
                          <a:pos x="T0" y="T1"/>
                        </a:cxn>
                        <a:cxn ang="0">
                          <a:pos x="T2" y="T3"/>
                        </a:cxn>
                        <a:cxn ang="0">
                          <a:pos x="T4" y="T5"/>
                        </a:cxn>
                      </a:cxnLst>
                      <a:rect l="0" t="0" r="r" b="b"/>
                      <a:pathLst>
                        <a:path w="41454" h="43200" fill="none" extrusionOk="0">
                          <a:moveTo>
                            <a:pt x="19854" y="0"/>
                          </a:moveTo>
                          <a:cubicBezTo>
                            <a:pt x="31783" y="0"/>
                            <a:pt x="41454" y="9670"/>
                            <a:pt x="41454" y="21600"/>
                          </a:cubicBezTo>
                          <a:cubicBezTo>
                            <a:pt x="41454" y="33529"/>
                            <a:pt x="31783" y="43200"/>
                            <a:pt x="19854" y="43200"/>
                          </a:cubicBezTo>
                          <a:cubicBezTo>
                            <a:pt x="11213" y="43199"/>
                            <a:pt x="3404" y="38050"/>
                            <a:pt x="0" y="30108"/>
                          </a:cubicBezTo>
                        </a:path>
                        <a:path w="41454" h="43200" stroke="0" extrusionOk="0">
                          <a:moveTo>
                            <a:pt x="19854" y="0"/>
                          </a:moveTo>
                          <a:cubicBezTo>
                            <a:pt x="31783" y="0"/>
                            <a:pt x="41454" y="9670"/>
                            <a:pt x="41454" y="21600"/>
                          </a:cubicBezTo>
                          <a:cubicBezTo>
                            <a:pt x="41454" y="33529"/>
                            <a:pt x="31783" y="43200"/>
                            <a:pt x="19854" y="43200"/>
                          </a:cubicBezTo>
                          <a:cubicBezTo>
                            <a:pt x="11213" y="43199"/>
                            <a:pt x="3404" y="38050"/>
                            <a:pt x="0" y="30108"/>
                          </a:cubicBezTo>
                          <a:lnTo>
                            <a:pt x="1985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Arc 410"/>
                    <p:cNvSpPr>
                      <a:spLocks/>
                    </p:cNvSpPr>
                    <p:nvPr/>
                  </p:nvSpPr>
                  <p:spPr bwMode="auto">
                    <a:xfrm>
                      <a:off x="3814" y="3806"/>
                      <a:ext cx="4" cy="4"/>
                    </a:xfrm>
                    <a:custGeom>
                      <a:avLst/>
                      <a:gdLst>
                        <a:gd name="G0" fmla="+- 5239 0 0"/>
                        <a:gd name="G1" fmla="+- 21600 0 0"/>
                        <a:gd name="G2" fmla="+- 21600 0 0"/>
                        <a:gd name="T0" fmla="*/ 0 w 25731"/>
                        <a:gd name="T1" fmla="*/ 645 h 21600"/>
                        <a:gd name="T2" fmla="*/ 25731 w 25731"/>
                        <a:gd name="T3" fmla="*/ 14769 h 21600"/>
                        <a:gd name="T4" fmla="*/ 5239 w 25731"/>
                        <a:gd name="T5" fmla="*/ 21600 h 21600"/>
                      </a:gdLst>
                      <a:ahLst/>
                      <a:cxnLst>
                        <a:cxn ang="0">
                          <a:pos x="T0" y="T1"/>
                        </a:cxn>
                        <a:cxn ang="0">
                          <a:pos x="T2" y="T3"/>
                        </a:cxn>
                        <a:cxn ang="0">
                          <a:pos x="T4" y="T5"/>
                        </a:cxn>
                      </a:cxnLst>
                      <a:rect l="0" t="0" r="r" b="b"/>
                      <a:pathLst>
                        <a:path w="25731" h="21600" fill="none" extrusionOk="0">
                          <a:moveTo>
                            <a:pt x="-1" y="644"/>
                          </a:moveTo>
                          <a:cubicBezTo>
                            <a:pt x="1713" y="216"/>
                            <a:pt x="3472" y="0"/>
                            <a:pt x="5239" y="0"/>
                          </a:cubicBezTo>
                          <a:cubicBezTo>
                            <a:pt x="14536" y="0"/>
                            <a:pt x="22790" y="5949"/>
                            <a:pt x="25730" y="14769"/>
                          </a:cubicBezTo>
                        </a:path>
                        <a:path w="25731" h="21600" stroke="0" extrusionOk="0">
                          <a:moveTo>
                            <a:pt x="-1" y="644"/>
                          </a:moveTo>
                          <a:cubicBezTo>
                            <a:pt x="1713" y="216"/>
                            <a:pt x="3472" y="0"/>
                            <a:pt x="5239" y="0"/>
                          </a:cubicBezTo>
                          <a:cubicBezTo>
                            <a:pt x="14536" y="0"/>
                            <a:pt x="22790" y="5949"/>
                            <a:pt x="25730" y="14769"/>
                          </a:cubicBezTo>
                          <a:lnTo>
                            <a:pt x="523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Line 411"/>
                    <p:cNvSpPr>
                      <a:spLocks noChangeShapeType="1"/>
                    </p:cNvSpPr>
                    <p:nvPr/>
                  </p:nvSpPr>
                  <p:spPr bwMode="auto">
                    <a:xfrm flipV="1">
                      <a:off x="3815"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Rectangle 412"/>
                    <p:cNvSpPr>
                      <a:spLocks noChangeArrowheads="1"/>
                    </p:cNvSpPr>
                    <p:nvPr/>
                  </p:nvSpPr>
                  <p:spPr bwMode="auto">
                    <a:xfrm>
                      <a:off x="3813"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Line 413"/>
                    <p:cNvSpPr>
                      <a:spLocks noChangeShapeType="1"/>
                    </p:cNvSpPr>
                    <p:nvPr/>
                  </p:nvSpPr>
                  <p:spPr bwMode="auto">
                    <a:xfrm>
                      <a:off x="3785" y="3787"/>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Line 414"/>
                    <p:cNvSpPr>
                      <a:spLocks noChangeShapeType="1"/>
                    </p:cNvSpPr>
                    <p:nvPr/>
                  </p:nvSpPr>
                  <p:spPr bwMode="auto">
                    <a:xfrm>
                      <a:off x="3802"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0" name="Group 415"/>
                <p:cNvGrpSpPr>
                  <a:grpSpLocks/>
                </p:cNvGrpSpPr>
                <p:nvPr/>
              </p:nvGrpSpPr>
              <p:grpSpPr bwMode="auto">
                <a:xfrm>
                  <a:off x="3466" y="3751"/>
                  <a:ext cx="45" cy="47"/>
                  <a:chOff x="3466" y="3751"/>
                  <a:chExt cx="45" cy="47"/>
                </a:xfrm>
              </p:grpSpPr>
              <p:sp>
                <p:nvSpPr>
                  <p:cNvPr id="207" name="Arc 416"/>
                  <p:cNvSpPr>
                    <a:spLocks/>
                  </p:cNvSpPr>
                  <p:nvPr/>
                </p:nvSpPr>
                <p:spPr bwMode="auto">
                  <a:xfrm>
                    <a:off x="3500" y="3765"/>
                    <a:ext cx="8" cy="12"/>
                  </a:xfrm>
                  <a:custGeom>
                    <a:avLst/>
                    <a:gdLst>
                      <a:gd name="G0" fmla="+- 21539 0 0"/>
                      <a:gd name="G1" fmla="+- 21463 0 0"/>
                      <a:gd name="G2" fmla="+- 21600 0 0"/>
                      <a:gd name="T0" fmla="*/ 0 w 21539"/>
                      <a:gd name="T1" fmla="*/ 19836 h 21463"/>
                      <a:gd name="T2" fmla="*/ 19111 w 21539"/>
                      <a:gd name="T3" fmla="*/ 0 h 21463"/>
                      <a:gd name="T4" fmla="*/ 21539 w 21539"/>
                      <a:gd name="T5" fmla="*/ 21463 h 21463"/>
                    </a:gdLst>
                    <a:ahLst/>
                    <a:cxnLst>
                      <a:cxn ang="0">
                        <a:pos x="T0" y="T1"/>
                      </a:cxn>
                      <a:cxn ang="0">
                        <a:pos x="T2" y="T3"/>
                      </a:cxn>
                      <a:cxn ang="0">
                        <a:pos x="T4" y="T5"/>
                      </a:cxn>
                    </a:cxnLst>
                    <a:rect l="0" t="0" r="r" b="b"/>
                    <a:pathLst>
                      <a:path w="21539" h="21463" fill="none" extrusionOk="0">
                        <a:moveTo>
                          <a:pt x="0" y="19836"/>
                        </a:moveTo>
                        <a:cubicBezTo>
                          <a:pt x="781" y="9493"/>
                          <a:pt x="8804" y="1165"/>
                          <a:pt x="19110" y="-1"/>
                        </a:cubicBezTo>
                      </a:path>
                      <a:path w="21539" h="21463" stroke="0" extrusionOk="0">
                        <a:moveTo>
                          <a:pt x="0" y="19836"/>
                        </a:moveTo>
                        <a:cubicBezTo>
                          <a:pt x="781" y="9493"/>
                          <a:pt x="8804" y="1165"/>
                          <a:pt x="19110" y="-1"/>
                        </a:cubicBezTo>
                        <a:lnTo>
                          <a:pt x="21539" y="21463"/>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Arc 417"/>
                  <p:cNvSpPr>
                    <a:spLocks/>
                  </p:cNvSpPr>
                  <p:nvPr/>
                </p:nvSpPr>
                <p:spPr bwMode="auto">
                  <a:xfrm>
                    <a:off x="3509" y="3771"/>
                    <a:ext cx="0" cy="4"/>
                  </a:xfrm>
                  <a:custGeom>
                    <a:avLst/>
                    <a:gdLst>
                      <a:gd name="G0" fmla="+- 21563 0 0"/>
                      <a:gd name="G1" fmla="+- 10106 0 0"/>
                      <a:gd name="G2" fmla="+- 21600 0 0"/>
                      <a:gd name="T0" fmla="*/ 0 w 21563"/>
                      <a:gd name="T1" fmla="*/ 8838 h 10106"/>
                      <a:gd name="T2" fmla="*/ 2473 w 21563"/>
                      <a:gd name="T3" fmla="*/ 0 h 10106"/>
                      <a:gd name="T4" fmla="*/ 21563 w 21563"/>
                      <a:gd name="T5" fmla="*/ 10106 h 10106"/>
                    </a:gdLst>
                    <a:ahLst/>
                    <a:cxnLst>
                      <a:cxn ang="0">
                        <a:pos x="T0" y="T1"/>
                      </a:cxn>
                      <a:cxn ang="0">
                        <a:pos x="T2" y="T3"/>
                      </a:cxn>
                      <a:cxn ang="0">
                        <a:pos x="T4" y="T5"/>
                      </a:cxn>
                    </a:cxnLst>
                    <a:rect l="0" t="0" r="r" b="b"/>
                    <a:pathLst>
                      <a:path w="21563" h="10106" fill="none" extrusionOk="0">
                        <a:moveTo>
                          <a:pt x="0" y="8838"/>
                        </a:moveTo>
                        <a:cubicBezTo>
                          <a:pt x="181" y="5748"/>
                          <a:pt x="1025" y="2734"/>
                          <a:pt x="2472" y="-1"/>
                        </a:cubicBezTo>
                      </a:path>
                      <a:path w="21563" h="10106" stroke="0" extrusionOk="0">
                        <a:moveTo>
                          <a:pt x="0" y="8838"/>
                        </a:moveTo>
                        <a:cubicBezTo>
                          <a:pt x="181" y="5748"/>
                          <a:pt x="1025" y="2734"/>
                          <a:pt x="2472" y="-1"/>
                        </a:cubicBezTo>
                        <a:lnTo>
                          <a:pt x="21563" y="10106"/>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Arc 418"/>
                  <p:cNvSpPr>
                    <a:spLocks/>
                  </p:cNvSpPr>
                  <p:nvPr/>
                </p:nvSpPr>
                <p:spPr bwMode="auto">
                  <a:xfrm rot="10800000">
                    <a:off x="3484" y="3777"/>
                    <a:ext cx="21" cy="18"/>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Arc 419"/>
                  <p:cNvSpPr>
                    <a:spLocks/>
                  </p:cNvSpPr>
                  <p:nvPr/>
                </p:nvSpPr>
                <p:spPr bwMode="auto">
                  <a:xfrm rot="10800000">
                    <a:off x="3485" y="3778"/>
                    <a:ext cx="11" cy="13"/>
                  </a:xfrm>
                  <a:custGeom>
                    <a:avLst/>
                    <a:gdLst>
                      <a:gd name="G0" fmla="+- 21546 0 0"/>
                      <a:gd name="G1" fmla="+- 21524 0 0"/>
                      <a:gd name="G2" fmla="+- 21600 0 0"/>
                      <a:gd name="T0" fmla="*/ 0 w 21546"/>
                      <a:gd name="T1" fmla="*/ 19995 h 21524"/>
                      <a:gd name="T2" fmla="*/ 19741 w 21546"/>
                      <a:gd name="T3" fmla="*/ 0 h 21524"/>
                      <a:gd name="T4" fmla="*/ 21546 w 21546"/>
                      <a:gd name="T5" fmla="*/ 21524 h 21524"/>
                    </a:gdLst>
                    <a:ahLst/>
                    <a:cxnLst>
                      <a:cxn ang="0">
                        <a:pos x="T0" y="T1"/>
                      </a:cxn>
                      <a:cxn ang="0">
                        <a:pos x="T2" y="T3"/>
                      </a:cxn>
                      <a:cxn ang="0">
                        <a:pos x="T4" y="T5"/>
                      </a:cxn>
                    </a:cxnLst>
                    <a:rect l="0" t="0" r="r" b="b"/>
                    <a:pathLst>
                      <a:path w="21546" h="21524" fill="none" extrusionOk="0">
                        <a:moveTo>
                          <a:pt x="0" y="19995"/>
                        </a:moveTo>
                        <a:cubicBezTo>
                          <a:pt x="753" y="9375"/>
                          <a:pt x="9132" y="889"/>
                          <a:pt x="19740" y="-1"/>
                        </a:cubicBezTo>
                      </a:path>
                      <a:path w="21546" h="21524" stroke="0" extrusionOk="0">
                        <a:moveTo>
                          <a:pt x="0" y="19995"/>
                        </a:moveTo>
                        <a:cubicBezTo>
                          <a:pt x="753" y="9375"/>
                          <a:pt x="9132" y="889"/>
                          <a:pt x="19740" y="-1"/>
                        </a:cubicBezTo>
                        <a:lnTo>
                          <a:pt x="21546" y="21524"/>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Arc 420"/>
                  <p:cNvSpPr>
                    <a:spLocks/>
                  </p:cNvSpPr>
                  <p:nvPr/>
                </p:nvSpPr>
                <p:spPr bwMode="auto">
                  <a:xfrm rot="10800000">
                    <a:off x="3507" y="3758"/>
                    <a:ext cx="4" cy="4"/>
                  </a:xfrm>
                  <a:custGeom>
                    <a:avLst/>
                    <a:gdLst>
                      <a:gd name="G0" fmla="+- 21600 0 0"/>
                      <a:gd name="G1" fmla="+- 5239 0 0"/>
                      <a:gd name="G2" fmla="+- 21600 0 0"/>
                      <a:gd name="T0" fmla="*/ 14769 w 21600"/>
                      <a:gd name="T1" fmla="*/ 25731 h 25731"/>
                      <a:gd name="T2" fmla="*/ 645 w 21600"/>
                      <a:gd name="T3" fmla="*/ 0 h 25731"/>
                      <a:gd name="T4" fmla="*/ 21600 w 21600"/>
                      <a:gd name="T5" fmla="*/ 5239 h 25731"/>
                    </a:gdLst>
                    <a:ahLst/>
                    <a:cxnLst>
                      <a:cxn ang="0">
                        <a:pos x="T0" y="T1"/>
                      </a:cxn>
                      <a:cxn ang="0">
                        <a:pos x="T2" y="T3"/>
                      </a:cxn>
                      <a:cxn ang="0">
                        <a:pos x="T4" y="T5"/>
                      </a:cxn>
                    </a:cxnLst>
                    <a:rect l="0" t="0" r="r" b="b"/>
                    <a:pathLst>
                      <a:path w="21600" h="25731" fill="none" extrusionOk="0">
                        <a:moveTo>
                          <a:pt x="14769" y="25730"/>
                        </a:moveTo>
                        <a:cubicBezTo>
                          <a:pt x="5949" y="22790"/>
                          <a:pt x="0" y="14536"/>
                          <a:pt x="0" y="5239"/>
                        </a:cubicBezTo>
                        <a:cubicBezTo>
                          <a:pt x="0" y="3472"/>
                          <a:pt x="216" y="1713"/>
                          <a:pt x="644" y="-1"/>
                        </a:cubicBezTo>
                      </a:path>
                      <a:path w="21600" h="25731" stroke="0" extrusionOk="0">
                        <a:moveTo>
                          <a:pt x="14769" y="25730"/>
                        </a:moveTo>
                        <a:cubicBezTo>
                          <a:pt x="5949" y="22790"/>
                          <a:pt x="0" y="14536"/>
                          <a:pt x="0" y="5239"/>
                        </a:cubicBezTo>
                        <a:cubicBezTo>
                          <a:pt x="0" y="3472"/>
                          <a:pt x="216" y="1713"/>
                          <a:pt x="644" y="-1"/>
                        </a:cubicBezTo>
                        <a:lnTo>
                          <a:pt x="21600" y="5239"/>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Arc 421"/>
                  <p:cNvSpPr>
                    <a:spLocks/>
                  </p:cNvSpPr>
                  <p:nvPr/>
                </p:nvSpPr>
                <p:spPr bwMode="auto">
                  <a:xfrm>
                    <a:off x="3478" y="3794"/>
                    <a:ext cx="2" cy="0"/>
                  </a:xfrm>
                  <a:custGeom>
                    <a:avLst/>
                    <a:gdLst>
                      <a:gd name="G0" fmla="+- 9660 0 0"/>
                      <a:gd name="G1" fmla="+- 21493 0 0"/>
                      <a:gd name="G2" fmla="+- 21600 0 0"/>
                      <a:gd name="T0" fmla="*/ 0 w 9660"/>
                      <a:gd name="T1" fmla="*/ 2173 h 21493"/>
                      <a:gd name="T2" fmla="*/ 7511 w 9660"/>
                      <a:gd name="T3" fmla="*/ 0 h 21493"/>
                      <a:gd name="T4" fmla="*/ 9660 w 9660"/>
                      <a:gd name="T5" fmla="*/ 21493 h 21493"/>
                    </a:gdLst>
                    <a:ahLst/>
                    <a:cxnLst>
                      <a:cxn ang="0">
                        <a:pos x="T0" y="T1"/>
                      </a:cxn>
                      <a:cxn ang="0">
                        <a:pos x="T2" y="T3"/>
                      </a:cxn>
                      <a:cxn ang="0">
                        <a:pos x="T4" y="T5"/>
                      </a:cxn>
                    </a:cxnLst>
                    <a:rect l="0" t="0" r="r" b="b"/>
                    <a:pathLst>
                      <a:path w="9660" h="21493" fill="none" extrusionOk="0">
                        <a:moveTo>
                          <a:pt x="0" y="2173"/>
                        </a:moveTo>
                        <a:cubicBezTo>
                          <a:pt x="2350" y="998"/>
                          <a:pt x="4896" y="261"/>
                          <a:pt x="7511" y="0"/>
                        </a:cubicBezTo>
                      </a:path>
                      <a:path w="9660" h="21493" stroke="0" extrusionOk="0">
                        <a:moveTo>
                          <a:pt x="0" y="2173"/>
                        </a:moveTo>
                        <a:cubicBezTo>
                          <a:pt x="2350" y="998"/>
                          <a:pt x="4896" y="261"/>
                          <a:pt x="7511" y="0"/>
                        </a:cubicBezTo>
                        <a:lnTo>
                          <a:pt x="9660" y="21493"/>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Line 422"/>
                  <p:cNvSpPr>
                    <a:spLocks noChangeShapeType="1"/>
                  </p:cNvSpPr>
                  <p:nvPr/>
                </p:nvSpPr>
                <p:spPr bwMode="auto">
                  <a:xfrm flipH="1" flipV="1">
                    <a:off x="3466" y="3788"/>
                    <a:ext cx="17"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Line 423"/>
                  <p:cNvSpPr>
                    <a:spLocks noChangeShapeType="1"/>
                  </p:cNvSpPr>
                  <p:nvPr/>
                </p:nvSpPr>
                <p:spPr bwMode="auto">
                  <a:xfrm flipH="1" flipV="1">
                    <a:off x="3500" y="3768"/>
                    <a:ext cx="11" cy="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Line 424"/>
                  <p:cNvSpPr>
                    <a:spLocks noChangeShapeType="1"/>
                  </p:cNvSpPr>
                  <p:nvPr/>
                </p:nvSpPr>
                <p:spPr bwMode="auto">
                  <a:xfrm flipH="1" flipV="1">
                    <a:off x="3477" y="3751"/>
                    <a:ext cx="11" cy="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 name="Group 425"/>
                <p:cNvGrpSpPr>
                  <a:grpSpLocks/>
                </p:cNvGrpSpPr>
                <p:nvPr/>
              </p:nvGrpSpPr>
              <p:grpSpPr bwMode="auto">
                <a:xfrm>
                  <a:off x="3446" y="3731"/>
                  <a:ext cx="44" cy="48"/>
                  <a:chOff x="3446" y="3731"/>
                  <a:chExt cx="44" cy="48"/>
                </a:xfrm>
              </p:grpSpPr>
              <p:sp>
                <p:nvSpPr>
                  <p:cNvPr id="199" name="Arc 426"/>
                  <p:cNvSpPr>
                    <a:spLocks/>
                  </p:cNvSpPr>
                  <p:nvPr/>
                </p:nvSpPr>
                <p:spPr bwMode="auto">
                  <a:xfrm>
                    <a:off x="3481" y="3745"/>
                    <a:ext cx="7" cy="12"/>
                  </a:xfrm>
                  <a:custGeom>
                    <a:avLst/>
                    <a:gdLst>
                      <a:gd name="G0" fmla="+- 21540 0 0"/>
                      <a:gd name="G1" fmla="+- 21425 0 0"/>
                      <a:gd name="G2" fmla="+- 21600 0 0"/>
                      <a:gd name="T0" fmla="*/ 0 w 21540"/>
                      <a:gd name="T1" fmla="*/ 19810 h 21425"/>
                      <a:gd name="T2" fmla="*/ 18793 w 21540"/>
                      <a:gd name="T3" fmla="*/ 0 h 21425"/>
                      <a:gd name="T4" fmla="*/ 21540 w 21540"/>
                      <a:gd name="T5" fmla="*/ 21425 h 21425"/>
                    </a:gdLst>
                    <a:ahLst/>
                    <a:cxnLst>
                      <a:cxn ang="0">
                        <a:pos x="T0" y="T1"/>
                      </a:cxn>
                      <a:cxn ang="0">
                        <a:pos x="T2" y="T3"/>
                      </a:cxn>
                      <a:cxn ang="0">
                        <a:pos x="T4" y="T5"/>
                      </a:cxn>
                    </a:cxnLst>
                    <a:rect l="0" t="0" r="r" b="b"/>
                    <a:pathLst>
                      <a:path w="21540" h="21425" fill="none" extrusionOk="0">
                        <a:moveTo>
                          <a:pt x="0" y="19810"/>
                        </a:moveTo>
                        <a:cubicBezTo>
                          <a:pt x="767" y="9582"/>
                          <a:pt x="8620" y="1304"/>
                          <a:pt x="18793" y="0"/>
                        </a:cubicBezTo>
                      </a:path>
                      <a:path w="21540" h="21425" stroke="0" extrusionOk="0">
                        <a:moveTo>
                          <a:pt x="0" y="19810"/>
                        </a:moveTo>
                        <a:cubicBezTo>
                          <a:pt x="767" y="9582"/>
                          <a:pt x="8620" y="1304"/>
                          <a:pt x="18793" y="0"/>
                        </a:cubicBezTo>
                        <a:lnTo>
                          <a:pt x="21540" y="21425"/>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 name="Arc 427"/>
                  <p:cNvSpPr>
                    <a:spLocks/>
                  </p:cNvSpPr>
                  <p:nvPr/>
                </p:nvSpPr>
                <p:spPr bwMode="auto">
                  <a:xfrm>
                    <a:off x="3488" y="3748"/>
                    <a:ext cx="2" cy="7"/>
                  </a:xfrm>
                  <a:custGeom>
                    <a:avLst/>
                    <a:gdLst>
                      <a:gd name="G0" fmla="+- 21600 0 0"/>
                      <a:gd name="G1" fmla="+- 17972 0 0"/>
                      <a:gd name="G2" fmla="+- 21600 0 0"/>
                      <a:gd name="T0" fmla="*/ 0 w 21600"/>
                      <a:gd name="T1" fmla="*/ 17972 h 17972"/>
                      <a:gd name="T2" fmla="*/ 9618 w 21600"/>
                      <a:gd name="T3" fmla="*/ 0 h 17972"/>
                      <a:gd name="T4" fmla="*/ 21600 w 21600"/>
                      <a:gd name="T5" fmla="*/ 17972 h 17972"/>
                    </a:gdLst>
                    <a:ahLst/>
                    <a:cxnLst>
                      <a:cxn ang="0">
                        <a:pos x="T0" y="T1"/>
                      </a:cxn>
                      <a:cxn ang="0">
                        <a:pos x="T2" y="T3"/>
                      </a:cxn>
                      <a:cxn ang="0">
                        <a:pos x="T4" y="T5"/>
                      </a:cxn>
                    </a:cxnLst>
                    <a:rect l="0" t="0" r="r" b="b"/>
                    <a:pathLst>
                      <a:path w="21600" h="17972" fill="none" extrusionOk="0">
                        <a:moveTo>
                          <a:pt x="0" y="17971"/>
                        </a:moveTo>
                        <a:cubicBezTo>
                          <a:pt x="0" y="10750"/>
                          <a:pt x="3609" y="4006"/>
                          <a:pt x="9618" y="0"/>
                        </a:cubicBezTo>
                      </a:path>
                      <a:path w="21600" h="17972" stroke="0" extrusionOk="0">
                        <a:moveTo>
                          <a:pt x="0" y="17971"/>
                        </a:moveTo>
                        <a:cubicBezTo>
                          <a:pt x="0" y="10750"/>
                          <a:pt x="3609" y="4006"/>
                          <a:pt x="9618" y="0"/>
                        </a:cubicBezTo>
                        <a:lnTo>
                          <a:pt x="21600" y="1797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Arc 428"/>
                  <p:cNvSpPr>
                    <a:spLocks/>
                  </p:cNvSpPr>
                  <p:nvPr/>
                </p:nvSpPr>
                <p:spPr bwMode="auto">
                  <a:xfrm rot="10800000">
                    <a:off x="3463" y="3759"/>
                    <a:ext cx="21" cy="17"/>
                  </a:xfrm>
                  <a:custGeom>
                    <a:avLst/>
                    <a:gdLst>
                      <a:gd name="G0" fmla="+- 21600 0 0"/>
                      <a:gd name="G1" fmla="+- 21574 0 0"/>
                      <a:gd name="G2" fmla="+- 21600 0 0"/>
                      <a:gd name="T0" fmla="*/ 0 w 21600"/>
                      <a:gd name="T1" fmla="*/ 21574 h 21574"/>
                      <a:gd name="T2" fmla="*/ 20548 w 21600"/>
                      <a:gd name="T3" fmla="*/ 0 h 21574"/>
                      <a:gd name="T4" fmla="*/ 21600 w 21600"/>
                      <a:gd name="T5" fmla="*/ 21574 h 21574"/>
                    </a:gdLst>
                    <a:ahLst/>
                    <a:cxnLst>
                      <a:cxn ang="0">
                        <a:pos x="T0" y="T1"/>
                      </a:cxn>
                      <a:cxn ang="0">
                        <a:pos x="T2" y="T3"/>
                      </a:cxn>
                      <a:cxn ang="0">
                        <a:pos x="T4" y="T5"/>
                      </a:cxn>
                    </a:cxnLst>
                    <a:rect l="0" t="0" r="r" b="b"/>
                    <a:pathLst>
                      <a:path w="21600" h="21574" fill="none" extrusionOk="0">
                        <a:moveTo>
                          <a:pt x="0" y="21573"/>
                        </a:moveTo>
                        <a:cubicBezTo>
                          <a:pt x="0" y="10053"/>
                          <a:pt x="9041" y="560"/>
                          <a:pt x="20547" y="-1"/>
                        </a:cubicBezTo>
                      </a:path>
                      <a:path w="21600" h="21574" stroke="0" extrusionOk="0">
                        <a:moveTo>
                          <a:pt x="0" y="21573"/>
                        </a:moveTo>
                        <a:cubicBezTo>
                          <a:pt x="0" y="10053"/>
                          <a:pt x="9041" y="560"/>
                          <a:pt x="20547" y="-1"/>
                        </a:cubicBezTo>
                        <a:lnTo>
                          <a:pt x="21600" y="2157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 name="Arc 429"/>
                  <p:cNvSpPr>
                    <a:spLocks/>
                  </p:cNvSpPr>
                  <p:nvPr/>
                </p:nvSpPr>
                <p:spPr bwMode="auto">
                  <a:xfrm rot="10800000">
                    <a:off x="3463" y="3759"/>
                    <a:ext cx="12" cy="13"/>
                  </a:xfrm>
                  <a:custGeom>
                    <a:avLst/>
                    <a:gdLst>
                      <a:gd name="G0" fmla="+- 21600 0 0"/>
                      <a:gd name="G1" fmla="+- 21525 0 0"/>
                      <a:gd name="G2" fmla="+- 21600 0 0"/>
                      <a:gd name="T0" fmla="*/ 0 w 21600"/>
                      <a:gd name="T1" fmla="*/ 21525 h 21525"/>
                      <a:gd name="T2" fmla="*/ 19806 w 21600"/>
                      <a:gd name="T3" fmla="*/ 0 h 21525"/>
                      <a:gd name="T4" fmla="*/ 21600 w 21600"/>
                      <a:gd name="T5" fmla="*/ 21525 h 21525"/>
                    </a:gdLst>
                    <a:ahLst/>
                    <a:cxnLst>
                      <a:cxn ang="0">
                        <a:pos x="T0" y="T1"/>
                      </a:cxn>
                      <a:cxn ang="0">
                        <a:pos x="T2" y="T3"/>
                      </a:cxn>
                      <a:cxn ang="0">
                        <a:pos x="T4" y="T5"/>
                      </a:cxn>
                    </a:cxnLst>
                    <a:rect l="0" t="0" r="r" b="b"/>
                    <a:pathLst>
                      <a:path w="21600" h="21525" fill="none" extrusionOk="0">
                        <a:moveTo>
                          <a:pt x="0" y="21524"/>
                        </a:moveTo>
                        <a:cubicBezTo>
                          <a:pt x="0" y="10291"/>
                          <a:pt x="8610" y="932"/>
                          <a:pt x="19805" y="-1"/>
                        </a:cubicBezTo>
                      </a:path>
                      <a:path w="21600" h="21525" stroke="0" extrusionOk="0">
                        <a:moveTo>
                          <a:pt x="0" y="21524"/>
                        </a:moveTo>
                        <a:cubicBezTo>
                          <a:pt x="0" y="10291"/>
                          <a:pt x="8610" y="932"/>
                          <a:pt x="19805" y="-1"/>
                        </a:cubicBezTo>
                        <a:lnTo>
                          <a:pt x="21600" y="21525"/>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Arc 430"/>
                  <p:cNvSpPr>
                    <a:spLocks/>
                  </p:cNvSpPr>
                  <p:nvPr/>
                </p:nvSpPr>
                <p:spPr bwMode="auto">
                  <a:xfrm rot="10800000">
                    <a:off x="3490" y="3736"/>
                    <a:ext cx="0" cy="6"/>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Arc 431"/>
                  <p:cNvSpPr>
                    <a:spLocks/>
                  </p:cNvSpPr>
                  <p:nvPr/>
                </p:nvSpPr>
                <p:spPr bwMode="auto">
                  <a:xfrm>
                    <a:off x="3455" y="3774"/>
                    <a:ext cx="11" cy="0"/>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Line 432"/>
                  <p:cNvSpPr>
                    <a:spLocks noChangeShapeType="1"/>
                  </p:cNvSpPr>
                  <p:nvPr/>
                </p:nvSpPr>
                <p:spPr bwMode="auto">
                  <a:xfrm flipH="1" flipV="1">
                    <a:off x="3446" y="3768"/>
                    <a:ext cx="16"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Line 433"/>
                  <p:cNvSpPr>
                    <a:spLocks noChangeShapeType="1"/>
                  </p:cNvSpPr>
                  <p:nvPr/>
                </p:nvSpPr>
                <p:spPr bwMode="auto">
                  <a:xfrm flipH="1" flipV="1">
                    <a:off x="3456" y="3731"/>
                    <a:ext cx="13" cy="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2" name="Group 434"/>
                <p:cNvGrpSpPr>
                  <a:grpSpLocks/>
                </p:cNvGrpSpPr>
                <p:nvPr/>
              </p:nvGrpSpPr>
              <p:grpSpPr bwMode="auto">
                <a:xfrm>
                  <a:off x="3405" y="3697"/>
                  <a:ext cx="45" cy="45"/>
                  <a:chOff x="3405" y="3697"/>
                  <a:chExt cx="45" cy="45"/>
                </a:xfrm>
              </p:grpSpPr>
              <p:sp>
                <p:nvSpPr>
                  <p:cNvPr id="192" name="Arc 435"/>
                  <p:cNvSpPr>
                    <a:spLocks/>
                  </p:cNvSpPr>
                  <p:nvPr/>
                </p:nvSpPr>
                <p:spPr bwMode="auto">
                  <a:xfrm>
                    <a:off x="3437" y="3706"/>
                    <a:ext cx="9" cy="13"/>
                  </a:xfrm>
                  <a:custGeom>
                    <a:avLst/>
                    <a:gdLst>
                      <a:gd name="G0" fmla="+- 21600 0 0"/>
                      <a:gd name="G1" fmla="+- 21452 0 0"/>
                      <a:gd name="G2" fmla="+- 21600 0 0"/>
                      <a:gd name="T0" fmla="*/ 0 w 21600"/>
                      <a:gd name="T1" fmla="*/ 21452 h 21452"/>
                      <a:gd name="T2" fmla="*/ 19076 w 21600"/>
                      <a:gd name="T3" fmla="*/ 0 h 21452"/>
                      <a:gd name="T4" fmla="*/ 21600 w 21600"/>
                      <a:gd name="T5" fmla="*/ 21452 h 21452"/>
                    </a:gdLst>
                    <a:ahLst/>
                    <a:cxnLst>
                      <a:cxn ang="0">
                        <a:pos x="T0" y="T1"/>
                      </a:cxn>
                      <a:cxn ang="0">
                        <a:pos x="T2" y="T3"/>
                      </a:cxn>
                      <a:cxn ang="0">
                        <a:pos x="T4" y="T5"/>
                      </a:cxn>
                    </a:cxnLst>
                    <a:rect l="0" t="0" r="r" b="b"/>
                    <a:pathLst>
                      <a:path w="21600" h="21452" fill="none" extrusionOk="0">
                        <a:moveTo>
                          <a:pt x="0" y="21451"/>
                        </a:moveTo>
                        <a:cubicBezTo>
                          <a:pt x="0" y="10499"/>
                          <a:pt x="8198" y="1279"/>
                          <a:pt x="19075" y="-1"/>
                        </a:cubicBezTo>
                      </a:path>
                      <a:path w="21600" h="21452" stroke="0" extrusionOk="0">
                        <a:moveTo>
                          <a:pt x="0" y="21451"/>
                        </a:moveTo>
                        <a:cubicBezTo>
                          <a:pt x="0" y="10499"/>
                          <a:pt x="8198" y="1279"/>
                          <a:pt x="19075" y="-1"/>
                        </a:cubicBezTo>
                        <a:lnTo>
                          <a:pt x="21600" y="21452"/>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Arc 436"/>
                  <p:cNvSpPr>
                    <a:spLocks/>
                  </p:cNvSpPr>
                  <p:nvPr/>
                </p:nvSpPr>
                <p:spPr bwMode="auto">
                  <a:xfrm>
                    <a:off x="3449" y="3710"/>
                    <a:ext cx="1" cy="7"/>
                  </a:xfrm>
                  <a:custGeom>
                    <a:avLst/>
                    <a:gdLst>
                      <a:gd name="G0" fmla="+- 21516 0 0"/>
                      <a:gd name="G1" fmla="+- 18279 0 0"/>
                      <a:gd name="G2" fmla="+- 21600 0 0"/>
                      <a:gd name="T0" fmla="*/ 0 w 21516"/>
                      <a:gd name="T1" fmla="*/ 16380 h 18279"/>
                      <a:gd name="T2" fmla="*/ 10007 w 21516"/>
                      <a:gd name="T3" fmla="*/ 0 h 18279"/>
                      <a:gd name="T4" fmla="*/ 21516 w 21516"/>
                      <a:gd name="T5" fmla="*/ 18279 h 18279"/>
                    </a:gdLst>
                    <a:ahLst/>
                    <a:cxnLst>
                      <a:cxn ang="0">
                        <a:pos x="T0" y="T1"/>
                      </a:cxn>
                      <a:cxn ang="0">
                        <a:pos x="T2" y="T3"/>
                      </a:cxn>
                      <a:cxn ang="0">
                        <a:pos x="T4" y="T5"/>
                      </a:cxn>
                    </a:cxnLst>
                    <a:rect l="0" t="0" r="r" b="b"/>
                    <a:pathLst>
                      <a:path w="21516" h="18279" fill="none" extrusionOk="0">
                        <a:moveTo>
                          <a:pt x="-1" y="16379"/>
                        </a:moveTo>
                        <a:cubicBezTo>
                          <a:pt x="593" y="9656"/>
                          <a:pt x="4295" y="3596"/>
                          <a:pt x="10007" y="0"/>
                        </a:cubicBezTo>
                      </a:path>
                      <a:path w="21516" h="18279" stroke="0" extrusionOk="0">
                        <a:moveTo>
                          <a:pt x="-1" y="16379"/>
                        </a:moveTo>
                        <a:cubicBezTo>
                          <a:pt x="593" y="9656"/>
                          <a:pt x="4295" y="3596"/>
                          <a:pt x="10007" y="0"/>
                        </a:cubicBezTo>
                        <a:lnTo>
                          <a:pt x="21516" y="18279"/>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Arc 437"/>
                  <p:cNvSpPr>
                    <a:spLocks/>
                  </p:cNvSpPr>
                  <p:nvPr/>
                </p:nvSpPr>
                <p:spPr bwMode="auto">
                  <a:xfrm rot="10800000">
                    <a:off x="3422" y="3720"/>
                    <a:ext cx="22" cy="18"/>
                  </a:xfrm>
                  <a:custGeom>
                    <a:avLst/>
                    <a:gdLst>
                      <a:gd name="G0" fmla="+- 21600 0 0"/>
                      <a:gd name="G1" fmla="+- 21577 0 0"/>
                      <a:gd name="G2" fmla="+- 21600 0 0"/>
                      <a:gd name="T0" fmla="*/ 0 w 21600"/>
                      <a:gd name="T1" fmla="*/ 21577 h 21577"/>
                      <a:gd name="T2" fmla="*/ 20596 w 21600"/>
                      <a:gd name="T3" fmla="*/ 0 h 21577"/>
                      <a:gd name="T4" fmla="*/ 21600 w 21600"/>
                      <a:gd name="T5" fmla="*/ 21577 h 21577"/>
                    </a:gdLst>
                    <a:ahLst/>
                    <a:cxnLst>
                      <a:cxn ang="0">
                        <a:pos x="T0" y="T1"/>
                      </a:cxn>
                      <a:cxn ang="0">
                        <a:pos x="T2" y="T3"/>
                      </a:cxn>
                      <a:cxn ang="0">
                        <a:pos x="T4" y="T5"/>
                      </a:cxn>
                    </a:cxnLst>
                    <a:rect l="0" t="0" r="r" b="b"/>
                    <a:pathLst>
                      <a:path w="21600" h="21577" fill="none" extrusionOk="0">
                        <a:moveTo>
                          <a:pt x="0" y="21576"/>
                        </a:moveTo>
                        <a:cubicBezTo>
                          <a:pt x="0" y="10038"/>
                          <a:pt x="9069" y="536"/>
                          <a:pt x="20596" y="0"/>
                        </a:cubicBezTo>
                      </a:path>
                      <a:path w="21600" h="21577" stroke="0" extrusionOk="0">
                        <a:moveTo>
                          <a:pt x="0" y="21576"/>
                        </a:moveTo>
                        <a:cubicBezTo>
                          <a:pt x="0" y="10038"/>
                          <a:pt x="9069" y="536"/>
                          <a:pt x="20596" y="0"/>
                        </a:cubicBezTo>
                        <a:lnTo>
                          <a:pt x="21600" y="21577"/>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Arc 438"/>
                  <p:cNvSpPr>
                    <a:spLocks/>
                  </p:cNvSpPr>
                  <p:nvPr/>
                </p:nvSpPr>
                <p:spPr bwMode="auto">
                  <a:xfrm rot="10800000">
                    <a:off x="3422" y="3720"/>
                    <a:ext cx="13" cy="13"/>
                  </a:xfrm>
                  <a:custGeom>
                    <a:avLst/>
                    <a:gdLst>
                      <a:gd name="G0" fmla="+- 21600 0 0"/>
                      <a:gd name="G1" fmla="+- 21531 0 0"/>
                      <a:gd name="G2" fmla="+- 21600 0 0"/>
                      <a:gd name="T0" fmla="*/ 0 w 21600"/>
                      <a:gd name="T1" fmla="*/ 21531 h 21531"/>
                      <a:gd name="T2" fmla="*/ 19878 w 21600"/>
                      <a:gd name="T3" fmla="*/ 0 h 21531"/>
                      <a:gd name="T4" fmla="*/ 21600 w 21600"/>
                      <a:gd name="T5" fmla="*/ 21531 h 21531"/>
                    </a:gdLst>
                    <a:ahLst/>
                    <a:cxnLst>
                      <a:cxn ang="0">
                        <a:pos x="T0" y="T1"/>
                      </a:cxn>
                      <a:cxn ang="0">
                        <a:pos x="T2" y="T3"/>
                      </a:cxn>
                      <a:cxn ang="0">
                        <a:pos x="T4" y="T5"/>
                      </a:cxn>
                    </a:cxnLst>
                    <a:rect l="0" t="0" r="r" b="b"/>
                    <a:pathLst>
                      <a:path w="21600" h="21531" fill="none" extrusionOk="0">
                        <a:moveTo>
                          <a:pt x="0" y="21530"/>
                        </a:moveTo>
                        <a:cubicBezTo>
                          <a:pt x="0" y="10269"/>
                          <a:pt x="8652" y="897"/>
                          <a:pt x="19877" y="-1"/>
                        </a:cubicBezTo>
                      </a:path>
                      <a:path w="21600" h="21531" stroke="0" extrusionOk="0">
                        <a:moveTo>
                          <a:pt x="0" y="21530"/>
                        </a:moveTo>
                        <a:cubicBezTo>
                          <a:pt x="0" y="10269"/>
                          <a:pt x="8652" y="897"/>
                          <a:pt x="19877" y="-1"/>
                        </a:cubicBezTo>
                        <a:lnTo>
                          <a:pt x="21600" y="21531"/>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Arc 439"/>
                  <p:cNvSpPr>
                    <a:spLocks/>
                  </p:cNvSpPr>
                  <p:nvPr/>
                </p:nvSpPr>
                <p:spPr bwMode="auto">
                  <a:xfrm rot="10800000">
                    <a:off x="3448" y="3697"/>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Arc 440"/>
                  <p:cNvSpPr>
                    <a:spLocks/>
                  </p:cNvSpPr>
                  <p:nvPr/>
                </p:nvSpPr>
                <p:spPr bwMode="auto">
                  <a:xfrm>
                    <a:off x="3414" y="3737"/>
                    <a:ext cx="11" cy="0"/>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Line 441"/>
                  <p:cNvSpPr>
                    <a:spLocks noChangeShapeType="1"/>
                  </p:cNvSpPr>
                  <p:nvPr/>
                </p:nvSpPr>
                <p:spPr bwMode="auto">
                  <a:xfrm flipH="1" flipV="1">
                    <a:off x="3405" y="3731"/>
                    <a:ext cx="16"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3" name="Group 442"/>
                <p:cNvGrpSpPr>
                  <a:grpSpLocks/>
                </p:cNvGrpSpPr>
                <p:nvPr/>
              </p:nvGrpSpPr>
              <p:grpSpPr bwMode="auto">
                <a:xfrm>
                  <a:off x="3426" y="3711"/>
                  <a:ext cx="43" cy="48"/>
                  <a:chOff x="3426" y="3711"/>
                  <a:chExt cx="43" cy="48"/>
                </a:xfrm>
              </p:grpSpPr>
              <p:sp>
                <p:nvSpPr>
                  <p:cNvPr id="184" name="Arc 443"/>
                  <p:cNvSpPr>
                    <a:spLocks/>
                  </p:cNvSpPr>
                  <p:nvPr/>
                </p:nvSpPr>
                <p:spPr bwMode="auto">
                  <a:xfrm>
                    <a:off x="3460" y="3724"/>
                    <a:ext cx="7" cy="13"/>
                  </a:xfrm>
                  <a:custGeom>
                    <a:avLst/>
                    <a:gdLst>
                      <a:gd name="G0" fmla="+- 21548 0 0"/>
                      <a:gd name="G1" fmla="+- 21424 0 0"/>
                      <a:gd name="G2" fmla="+- 21600 0 0"/>
                      <a:gd name="T0" fmla="*/ 0 w 21548"/>
                      <a:gd name="T1" fmla="*/ 19928 h 21424"/>
                      <a:gd name="T2" fmla="*/ 18794 w 21548"/>
                      <a:gd name="T3" fmla="*/ 0 h 21424"/>
                      <a:gd name="T4" fmla="*/ 21548 w 21548"/>
                      <a:gd name="T5" fmla="*/ 21424 h 21424"/>
                    </a:gdLst>
                    <a:ahLst/>
                    <a:cxnLst>
                      <a:cxn ang="0">
                        <a:pos x="T0" y="T1"/>
                      </a:cxn>
                      <a:cxn ang="0">
                        <a:pos x="T2" y="T3"/>
                      </a:cxn>
                      <a:cxn ang="0">
                        <a:pos x="T4" y="T5"/>
                      </a:cxn>
                    </a:cxnLst>
                    <a:rect l="0" t="0" r="r" b="b"/>
                    <a:pathLst>
                      <a:path w="21548" h="21424" fill="none" extrusionOk="0">
                        <a:moveTo>
                          <a:pt x="-1" y="19927"/>
                        </a:moveTo>
                        <a:cubicBezTo>
                          <a:pt x="713" y="9654"/>
                          <a:pt x="8579" y="1313"/>
                          <a:pt x="18794" y="0"/>
                        </a:cubicBezTo>
                      </a:path>
                      <a:path w="21548" h="21424" stroke="0" extrusionOk="0">
                        <a:moveTo>
                          <a:pt x="-1" y="19927"/>
                        </a:moveTo>
                        <a:cubicBezTo>
                          <a:pt x="713" y="9654"/>
                          <a:pt x="8579" y="1313"/>
                          <a:pt x="18794" y="0"/>
                        </a:cubicBezTo>
                        <a:lnTo>
                          <a:pt x="21548" y="2142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Arc 444"/>
                  <p:cNvSpPr>
                    <a:spLocks/>
                  </p:cNvSpPr>
                  <p:nvPr/>
                </p:nvSpPr>
                <p:spPr bwMode="auto">
                  <a:xfrm>
                    <a:off x="3467" y="3727"/>
                    <a:ext cx="2" cy="8"/>
                  </a:xfrm>
                  <a:custGeom>
                    <a:avLst/>
                    <a:gdLst>
                      <a:gd name="G0" fmla="+- 21600 0 0"/>
                      <a:gd name="G1" fmla="+- 19320 0 0"/>
                      <a:gd name="G2" fmla="+- 21600 0 0"/>
                      <a:gd name="T0" fmla="*/ 0 w 21600"/>
                      <a:gd name="T1" fmla="*/ 19320 h 19320"/>
                      <a:gd name="T2" fmla="*/ 11940 w 21600"/>
                      <a:gd name="T3" fmla="*/ 0 h 19320"/>
                      <a:gd name="T4" fmla="*/ 21600 w 21600"/>
                      <a:gd name="T5" fmla="*/ 19320 h 19320"/>
                    </a:gdLst>
                    <a:ahLst/>
                    <a:cxnLst>
                      <a:cxn ang="0">
                        <a:pos x="T0" y="T1"/>
                      </a:cxn>
                      <a:cxn ang="0">
                        <a:pos x="T2" y="T3"/>
                      </a:cxn>
                      <a:cxn ang="0">
                        <a:pos x="T4" y="T5"/>
                      </a:cxn>
                    </a:cxnLst>
                    <a:rect l="0" t="0" r="r" b="b"/>
                    <a:pathLst>
                      <a:path w="21600" h="19320" fill="none" extrusionOk="0">
                        <a:moveTo>
                          <a:pt x="0" y="19319"/>
                        </a:moveTo>
                        <a:cubicBezTo>
                          <a:pt x="0" y="11138"/>
                          <a:pt x="4622" y="3659"/>
                          <a:pt x="11940" y="0"/>
                        </a:cubicBezTo>
                      </a:path>
                      <a:path w="21600" h="19320" stroke="0" extrusionOk="0">
                        <a:moveTo>
                          <a:pt x="0" y="19319"/>
                        </a:moveTo>
                        <a:cubicBezTo>
                          <a:pt x="0" y="11138"/>
                          <a:pt x="4622" y="3659"/>
                          <a:pt x="11940" y="0"/>
                        </a:cubicBezTo>
                        <a:lnTo>
                          <a:pt x="21600" y="1932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Arc 445"/>
                  <p:cNvSpPr>
                    <a:spLocks/>
                  </p:cNvSpPr>
                  <p:nvPr/>
                </p:nvSpPr>
                <p:spPr bwMode="auto">
                  <a:xfrm rot="10800000">
                    <a:off x="3442" y="3740"/>
                    <a:ext cx="21" cy="17"/>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Arc 446"/>
                  <p:cNvSpPr>
                    <a:spLocks/>
                  </p:cNvSpPr>
                  <p:nvPr/>
                </p:nvSpPr>
                <p:spPr bwMode="auto">
                  <a:xfrm rot="10800000">
                    <a:off x="3442" y="3740"/>
                    <a:ext cx="12" cy="12"/>
                  </a:xfrm>
                  <a:custGeom>
                    <a:avLst/>
                    <a:gdLst>
                      <a:gd name="G0" fmla="+- 21531 0 0"/>
                      <a:gd name="G1" fmla="+- 21531 0 0"/>
                      <a:gd name="G2" fmla="+- 21600 0 0"/>
                      <a:gd name="T0" fmla="*/ 0 w 21531"/>
                      <a:gd name="T1" fmla="*/ 19809 h 21531"/>
                      <a:gd name="T2" fmla="*/ 19806 w 21531"/>
                      <a:gd name="T3" fmla="*/ 0 h 21531"/>
                      <a:gd name="T4" fmla="*/ 21531 w 21531"/>
                      <a:gd name="T5" fmla="*/ 21531 h 21531"/>
                    </a:gdLst>
                    <a:ahLst/>
                    <a:cxnLst>
                      <a:cxn ang="0">
                        <a:pos x="T0" y="T1"/>
                      </a:cxn>
                      <a:cxn ang="0">
                        <a:pos x="T2" y="T3"/>
                      </a:cxn>
                      <a:cxn ang="0">
                        <a:pos x="T4" y="T5"/>
                      </a:cxn>
                    </a:cxnLst>
                    <a:rect l="0" t="0" r="r" b="b"/>
                    <a:pathLst>
                      <a:path w="21531" h="21531" fill="none" extrusionOk="0">
                        <a:moveTo>
                          <a:pt x="-1" y="19808"/>
                        </a:moveTo>
                        <a:cubicBezTo>
                          <a:pt x="845" y="9239"/>
                          <a:pt x="9236" y="846"/>
                          <a:pt x="19805" y="-1"/>
                        </a:cubicBezTo>
                      </a:path>
                      <a:path w="21531" h="21531" stroke="0" extrusionOk="0">
                        <a:moveTo>
                          <a:pt x="-1" y="19808"/>
                        </a:moveTo>
                        <a:cubicBezTo>
                          <a:pt x="845" y="9239"/>
                          <a:pt x="9236" y="846"/>
                          <a:pt x="19805" y="-1"/>
                        </a:cubicBezTo>
                        <a:lnTo>
                          <a:pt x="21531" y="21531"/>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Arc 447"/>
                  <p:cNvSpPr>
                    <a:spLocks/>
                  </p:cNvSpPr>
                  <p:nvPr/>
                </p:nvSpPr>
                <p:spPr bwMode="auto">
                  <a:xfrm rot="10800000">
                    <a:off x="3468" y="3716"/>
                    <a:ext cx="0" cy="6"/>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Arc 448"/>
                  <p:cNvSpPr>
                    <a:spLocks/>
                  </p:cNvSpPr>
                  <p:nvPr/>
                </p:nvSpPr>
                <p:spPr bwMode="auto">
                  <a:xfrm>
                    <a:off x="3435" y="3754"/>
                    <a:ext cx="6" cy="1"/>
                  </a:xfrm>
                  <a:custGeom>
                    <a:avLst/>
                    <a:gdLst>
                      <a:gd name="G0" fmla="+- 21600 0 0"/>
                      <a:gd name="G1" fmla="+- 21252 0 0"/>
                      <a:gd name="G2" fmla="+- 21600 0 0"/>
                      <a:gd name="T0" fmla="*/ 0 w 21600"/>
                      <a:gd name="T1" fmla="*/ 21252 h 21252"/>
                      <a:gd name="T2" fmla="*/ 17736 w 21600"/>
                      <a:gd name="T3" fmla="*/ 0 h 21252"/>
                      <a:gd name="T4" fmla="*/ 21600 w 21600"/>
                      <a:gd name="T5" fmla="*/ 21252 h 21252"/>
                    </a:gdLst>
                    <a:ahLst/>
                    <a:cxnLst>
                      <a:cxn ang="0">
                        <a:pos x="T0" y="T1"/>
                      </a:cxn>
                      <a:cxn ang="0">
                        <a:pos x="T2" y="T3"/>
                      </a:cxn>
                      <a:cxn ang="0">
                        <a:pos x="T4" y="T5"/>
                      </a:cxn>
                    </a:cxnLst>
                    <a:rect l="0" t="0" r="r" b="b"/>
                    <a:pathLst>
                      <a:path w="21600" h="21252" fill="none" extrusionOk="0">
                        <a:moveTo>
                          <a:pt x="0" y="21251"/>
                        </a:moveTo>
                        <a:cubicBezTo>
                          <a:pt x="0" y="10813"/>
                          <a:pt x="7465" y="1867"/>
                          <a:pt x="17736" y="0"/>
                        </a:cubicBezTo>
                      </a:path>
                      <a:path w="21600" h="21252" stroke="0" extrusionOk="0">
                        <a:moveTo>
                          <a:pt x="0" y="21251"/>
                        </a:moveTo>
                        <a:cubicBezTo>
                          <a:pt x="0" y="10813"/>
                          <a:pt x="7465" y="1867"/>
                          <a:pt x="17736" y="0"/>
                        </a:cubicBezTo>
                        <a:lnTo>
                          <a:pt x="21600" y="21252"/>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Line 449"/>
                  <p:cNvSpPr>
                    <a:spLocks noChangeShapeType="1"/>
                  </p:cNvSpPr>
                  <p:nvPr/>
                </p:nvSpPr>
                <p:spPr bwMode="auto">
                  <a:xfrm flipH="1" flipV="1">
                    <a:off x="3426" y="3749"/>
                    <a:ext cx="15"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Line 450"/>
                  <p:cNvSpPr>
                    <a:spLocks noChangeShapeType="1"/>
                  </p:cNvSpPr>
                  <p:nvPr/>
                </p:nvSpPr>
                <p:spPr bwMode="auto">
                  <a:xfrm flipH="1" flipV="1">
                    <a:off x="3436" y="3711"/>
                    <a:ext cx="11" cy="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74" name="Rectangle 451"/>
              <p:cNvSpPr>
                <a:spLocks noChangeArrowheads="1"/>
              </p:cNvSpPr>
              <p:nvPr/>
            </p:nvSpPr>
            <p:spPr bwMode="auto">
              <a:xfrm>
                <a:off x="3464" y="3657"/>
                <a:ext cx="360"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8575" rIns="55562" bIns="28575">
                <a:spAutoFit/>
              </a:bodyPr>
              <a:lstStyle>
                <a:lvl1pPr algn="l" defTabSz="328613">
                  <a:defRPr sz="2400">
                    <a:solidFill>
                      <a:schemeClr val="tx1"/>
                    </a:solidFill>
                    <a:latin typeface="Times New Roman" panose="02020603050405020304" pitchFamily="18" charset="0"/>
                  </a:defRPr>
                </a:lvl1pPr>
                <a:lvl2pPr marL="274638" algn="l" defTabSz="328613">
                  <a:defRPr sz="2400">
                    <a:solidFill>
                      <a:schemeClr val="tx1"/>
                    </a:solidFill>
                    <a:latin typeface="Times New Roman" panose="02020603050405020304" pitchFamily="18" charset="0"/>
                  </a:defRPr>
                </a:lvl2pPr>
                <a:lvl3pPr marL="549275" algn="l" defTabSz="328613">
                  <a:defRPr sz="2400">
                    <a:solidFill>
                      <a:schemeClr val="tx1"/>
                    </a:solidFill>
                    <a:latin typeface="Times New Roman" panose="02020603050405020304" pitchFamily="18" charset="0"/>
                  </a:defRPr>
                </a:lvl3pPr>
                <a:lvl4pPr marL="822325" algn="l" defTabSz="328613">
                  <a:defRPr sz="2400">
                    <a:solidFill>
                      <a:schemeClr val="tx1"/>
                    </a:solidFill>
                    <a:latin typeface="Times New Roman" panose="02020603050405020304" pitchFamily="18" charset="0"/>
                  </a:defRPr>
                </a:lvl4pPr>
                <a:lvl5pPr marL="1096963" algn="l" defTabSz="328613">
                  <a:defRPr sz="2400">
                    <a:solidFill>
                      <a:schemeClr val="tx1"/>
                    </a:solidFill>
                    <a:latin typeface="Times New Roman" panose="02020603050405020304" pitchFamily="18" charset="0"/>
                  </a:defRPr>
                </a:lvl5pPr>
                <a:lvl6pPr marL="1554163" defTabSz="328613" fontAlgn="base">
                  <a:spcBef>
                    <a:spcPct val="0"/>
                  </a:spcBef>
                  <a:spcAft>
                    <a:spcPct val="0"/>
                  </a:spcAft>
                  <a:defRPr sz="2400">
                    <a:solidFill>
                      <a:schemeClr val="tx1"/>
                    </a:solidFill>
                    <a:latin typeface="Times New Roman" panose="02020603050405020304" pitchFamily="18" charset="0"/>
                  </a:defRPr>
                </a:lvl6pPr>
                <a:lvl7pPr marL="2011363" defTabSz="328613" fontAlgn="base">
                  <a:spcBef>
                    <a:spcPct val="0"/>
                  </a:spcBef>
                  <a:spcAft>
                    <a:spcPct val="0"/>
                  </a:spcAft>
                  <a:defRPr sz="2400">
                    <a:solidFill>
                      <a:schemeClr val="tx1"/>
                    </a:solidFill>
                    <a:latin typeface="Times New Roman" panose="02020603050405020304" pitchFamily="18" charset="0"/>
                  </a:defRPr>
                </a:lvl7pPr>
                <a:lvl8pPr marL="2468563" defTabSz="328613" fontAlgn="base">
                  <a:spcBef>
                    <a:spcPct val="0"/>
                  </a:spcBef>
                  <a:spcAft>
                    <a:spcPct val="0"/>
                  </a:spcAft>
                  <a:defRPr sz="2400">
                    <a:solidFill>
                      <a:schemeClr val="tx1"/>
                    </a:solidFill>
                    <a:latin typeface="Times New Roman" panose="02020603050405020304" pitchFamily="18" charset="0"/>
                  </a:defRPr>
                </a:lvl8pPr>
                <a:lvl9pPr marL="2925763" defTabSz="3286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000">
                    <a:solidFill>
                      <a:schemeClr val="bg1"/>
                    </a:solidFill>
                    <a:latin typeface="Arial" panose="020B0604020202020204" pitchFamily="34" charset="0"/>
                  </a:rPr>
                  <a:t>XC4000</a:t>
                </a:r>
              </a:p>
            </p:txBody>
          </p:sp>
        </p:grpSp>
        <p:grpSp>
          <p:nvGrpSpPr>
            <p:cNvPr id="30" name="Group 452"/>
            <p:cNvGrpSpPr>
              <a:grpSpLocks/>
            </p:cNvGrpSpPr>
            <p:nvPr/>
          </p:nvGrpSpPr>
          <p:grpSpPr bwMode="auto">
            <a:xfrm>
              <a:off x="3043" y="3657"/>
              <a:ext cx="428" cy="156"/>
              <a:chOff x="3043" y="3657"/>
              <a:chExt cx="428" cy="156"/>
            </a:xfrm>
          </p:grpSpPr>
          <p:grpSp>
            <p:nvGrpSpPr>
              <p:cNvPr id="31" name="Group 453"/>
              <p:cNvGrpSpPr>
                <a:grpSpLocks/>
              </p:cNvGrpSpPr>
              <p:nvPr/>
            </p:nvGrpSpPr>
            <p:grpSpPr bwMode="auto">
              <a:xfrm>
                <a:off x="3043" y="3668"/>
                <a:ext cx="417" cy="145"/>
                <a:chOff x="3043" y="3668"/>
                <a:chExt cx="417" cy="145"/>
              </a:xfrm>
            </p:grpSpPr>
            <p:sp>
              <p:nvSpPr>
                <p:cNvPr id="33" name="Freeform 454"/>
                <p:cNvSpPr>
                  <a:spLocks/>
                </p:cNvSpPr>
                <p:nvPr/>
              </p:nvSpPr>
              <p:spPr bwMode="auto">
                <a:xfrm>
                  <a:off x="3071" y="3668"/>
                  <a:ext cx="386" cy="86"/>
                </a:xfrm>
                <a:custGeom>
                  <a:avLst/>
                  <a:gdLst>
                    <a:gd name="T0" fmla="*/ 0 w 386"/>
                    <a:gd name="T1" fmla="*/ 0 h 86"/>
                    <a:gd name="T2" fmla="*/ 91 w 386"/>
                    <a:gd name="T3" fmla="*/ 85 h 86"/>
                    <a:gd name="T4" fmla="*/ 385 w 386"/>
                    <a:gd name="T5" fmla="*/ 85 h 86"/>
                    <a:gd name="T6" fmla="*/ 294 w 386"/>
                    <a:gd name="T7" fmla="*/ 0 h 86"/>
                    <a:gd name="T8" fmla="*/ 0 w 386"/>
                    <a:gd name="T9" fmla="*/ 0 h 86"/>
                  </a:gdLst>
                  <a:ahLst/>
                  <a:cxnLst>
                    <a:cxn ang="0">
                      <a:pos x="T0" y="T1"/>
                    </a:cxn>
                    <a:cxn ang="0">
                      <a:pos x="T2" y="T3"/>
                    </a:cxn>
                    <a:cxn ang="0">
                      <a:pos x="T4" y="T5"/>
                    </a:cxn>
                    <a:cxn ang="0">
                      <a:pos x="T6" y="T7"/>
                    </a:cxn>
                    <a:cxn ang="0">
                      <a:pos x="T8" y="T9"/>
                    </a:cxn>
                  </a:cxnLst>
                  <a:rect l="0" t="0" r="r" b="b"/>
                  <a:pathLst>
                    <a:path w="386" h="86">
                      <a:moveTo>
                        <a:pt x="0" y="0"/>
                      </a:moveTo>
                      <a:lnTo>
                        <a:pt x="91" y="85"/>
                      </a:lnTo>
                      <a:lnTo>
                        <a:pt x="385" y="85"/>
                      </a:lnTo>
                      <a:lnTo>
                        <a:pt x="294" y="0"/>
                      </a:lnTo>
                      <a:lnTo>
                        <a:pt x="0" y="0"/>
                      </a:lnTo>
                    </a:path>
                  </a:pathLst>
                </a:custGeom>
                <a:solidFill>
                  <a:srgbClr val="F6BF6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455"/>
                <p:cNvSpPr>
                  <a:spLocks/>
                </p:cNvSpPr>
                <p:nvPr/>
              </p:nvSpPr>
              <p:spPr bwMode="auto">
                <a:xfrm>
                  <a:off x="3071" y="3668"/>
                  <a:ext cx="386" cy="121"/>
                </a:xfrm>
                <a:custGeom>
                  <a:avLst/>
                  <a:gdLst>
                    <a:gd name="T0" fmla="*/ 0 w 386"/>
                    <a:gd name="T1" fmla="*/ 0 h 121"/>
                    <a:gd name="T2" fmla="*/ 0 w 386"/>
                    <a:gd name="T3" fmla="*/ 34 h 121"/>
                    <a:gd name="T4" fmla="*/ 91 w 386"/>
                    <a:gd name="T5" fmla="*/ 120 h 121"/>
                    <a:gd name="T6" fmla="*/ 385 w 386"/>
                    <a:gd name="T7" fmla="*/ 120 h 121"/>
                    <a:gd name="T8" fmla="*/ 385 w 386"/>
                    <a:gd name="T9" fmla="*/ 86 h 121"/>
                    <a:gd name="T10" fmla="*/ 91 w 386"/>
                    <a:gd name="T11" fmla="*/ 86 h 121"/>
                    <a:gd name="T12" fmla="*/ 0 w 386"/>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386" h="121">
                      <a:moveTo>
                        <a:pt x="0" y="0"/>
                      </a:moveTo>
                      <a:lnTo>
                        <a:pt x="0" y="34"/>
                      </a:lnTo>
                      <a:lnTo>
                        <a:pt x="91" y="120"/>
                      </a:lnTo>
                      <a:lnTo>
                        <a:pt x="385" y="120"/>
                      </a:lnTo>
                      <a:lnTo>
                        <a:pt x="385" y="86"/>
                      </a:lnTo>
                      <a:lnTo>
                        <a:pt x="91" y="86"/>
                      </a:lnTo>
                      <a:lnTo>
                        <a:pt x="0" y="0"/>
                      </a:lnTo>
                    </a:path>
                  </a:pathLst>
                </a:custGeom>
                <a:solidFill>
                  <a:srgbClr val="F6BF6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456"/>
                <p:cNvSpPr>
                  <a:spLocks/>
                </p:cNvSpPr>
                <p:nvPr/>
              </p:nvSpPr>
              <p:spPr bwMode="auto">
                <a:xfrm>
                  <a:off x="3162" y="3689"/>
                  <a:ext cx="1" cy="1"/>
                </a:xfrm>
                <a:custGeom>
                  <a:avLst/>
                  <a:gdLst>
                    <a:gd name="T0" fmla="*/ 0 w 1"/>
                    <a:gd name="T1" fmla="*/ 0 h 1"/>
                    <a:gd name="T2" fmla="*/ 0 w 1"/>
                    <a:gd name="T3" fmla="*/ 0 h 1"/>
                    <a:gd name="T4" fmla="*/ 0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0" y="0"/>
                      </a:lnTo>
                      <a:lnTo>
                        <a:pt x="0"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457"/>
                <p:cNvSpPr>
                  <a:spLocks noChangeShapeType="1"/>
                </p:cNvSpPr>
                <p:nvPr/>
              </p:nvSpPr>
              <p:spPr bwMode="auto">
                <a:xfrm>
                  <a:off x="3161" y="3758"/>
                  <a:ext cx="0" cy="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7" name="Group 458"/>
                <p:cNvGrpSpPr>
                  <a:grpSpLocks/>
                </p:cNvGrpSpPr>
                <p:nvPr/>
              </p:nvGrpSpPr>
              <p:grpSpPr bwMode="auto">
                <a:xfrm>
                  <a:off x="3176" y="3769"/>
                  <a:ext cx="284" cy="44"/>
                  <a:chOff x="3176" y="3769"/>
                  <a:chExt cx="284" cy="44"/>
                </a:xfrm>
              </p:grpSpPr>
              <p:grpSp>
                <p:nvGrpSpPr>
                  <p:cNvPr id="74" name="Group 459"/>
                  <p:cNvGrpSpPr>
                    <a:grpSpLocks/>
                  </p:cNvGrpSpPr>
                  <p:nvPr/>
                </p:nvGrpSpPr>
                <p:grpSpPr bwMode="auto">
                  <a:xfrm>
                    <a:off x="3176" y="3769"/>
                    <a:ext cx="40" cy="44"/>
                    <a:chOff x="3176" y="3769"/>
                    <a:chExt cx="40" cy="44"/>
                  </a:xfrm>
                </p:grpSpPr>
                <p:sp>
                  <p:nvSpPr>
                    <p:cNvPr id="163" name="Arc 460"/>
                    <p:cNvSpPr>
                      <a:spLocks/>
                    </p:cNvSpPr>
                    <p:nvPr/>
                  </p:nvSpPr>
                  <p:spPr bwMode="auto">
                    <a:xfrm>
                      <a:off x="3181"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Arc 461"/>
                    <p:cNvSpPr>
                      <a:spLocks/>
                    </p:cNvSpPr>
                    <p:nvPr/>
                  </p:nvSpPr>
                  <p:spPr bwMode="auto">
                    <a:xfrm>
                      <a:off x="3176"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Arc 462"/>
                    <p:cNvSpPr>
                      <a:spLocks/>
                    </p:cNvSpPr>
                    <p:nvPr/>
                  </p:nvSpPr>
                  <p:spPr bwMode="auto">
                    <a:xfrm rot="10800000">
                      <a:off x="3183"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Arc 463"/>
                    <p:cNvSpPr>
                      <a:spLocks/>
                    </p:cNvSpPr>
                    <p:nvPr/>
                  </p:nvSpPr>
                  <p:spPr bwMode="auto">
                    <a:xfrm rot="10800000">
                      <a:off x="3191"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Arc 464"/>
                    <p:cNvSpPr>
                      <a:spLocks/>
                    </p:cNvSpPr>
                    <p:nvPr/>
                  </p:nvSpPr>
                  <p:spPr bwMode="auto">
                    <a:xfrm rot="10800000">
                      <a:off x="3177"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Arc 465"/>
                    <p:cNvSpPr>
                      <a:spLocks/>
                    </p:cNvSpPr>
                    <p:nvPr/>
                  </p:nvSpPr>
                  <p:spPr bwMode="auto">
                    <a:xfrm>
                      <a:off x="3208"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Line 466"/>
                    <p:cNvSpPr>
                      <a:spLocks noChangeShapeType="1"/>
                    </p:cNvSpPr>
                    <p:nvPr/>
                  </p:nvSpPr>
                  <p:spPr bwMode="auto">
                    <a:xfrm flipV="1">
                      <a:off x="3209" y="3804"/>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Rectangle 467"/>
                    <p:cNvSpPr>
                      <a:spLocks noChangeArrowheads="1"/>
                    </p:cNvSpPr>
                    <p:nvPr/>
                  </p:nvSpPr>
                  <p:spPr bwMode="auto">
                    <a:xfrm>
                      <a:off x="3207" y="3787"/>
                      <a:ext cx="5"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Line 468"/>
                    <p:cNvSpPr>
                      <a:spLocks noChangeShapeType="1"/>
                    </p:cNvSpPr>
                    <p:nvPr/>
                  </p:nvSpPr>
                  <p:spPr bwMode="auto">
                    <a:xfrm>
                      <a:off x="3179" y="3787"/>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Line 469"/>
                    <p:cNvSpPr>
                      <a:spLocks noChangeShapeType="1"/>
                    </p:cNvSpPr>
                    <p:nvPr/>
                  </p:nvSpPr>
                  <p:spPr bwMode="auto">
                    <a:xfrm>
                      <a:off x="3197"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 name="Group 470"/>
                  <p:cNvGrpSpPr>
                    <a:grpSpLocks/>
                  </p:cNvGrpSpPr>
                  <p:nvPr/>
                </p:nvGrpSpPr>
                <p:grpSpPr bwMode="auto">
                  <a:xfrm>
                    <a:off x="3207" y="3772"/>
                    <a:ext cx="39" cy="41"/>
                    <a:chOff x="3207" y="3772"/>
                    <a:chExt cx="39" cy="41"/>
                  </a:xfrm>
                </p:grpSpPr>
                <p:sp>
                  <p:nvSpPr>
                    <p:cNvPr id="153" name="Arc 471"/>
                    <p:cNvSpPr>
                      <a:spLocks/>
                    </p:cNvSpPr>
                    <p:nvPr/>
                  </p:nvSpPr>
                  <p:spPr bwMode="auto">
                    <a:xfrm>
                      <a:off x="3212" y="3777"/>
                      <a:ext cx="9" cy="11"/>
                    </a:xfrm>
                    <a:custGeom>
                      <a:avLst/>
                      <a:gdLst>
                        <a:gd name="G0" fmla="+- 2411 0 0"/>
                        <a:gd name="G1" fmla="+- 21600 0 0"/>
                        <a:gd name="G2" fmla="+- 21600 0 0"/>
                        <a:gd name="T0" fmla="*/ 0 w 23901"/>
                        <a:gd name="T1" fmla="*/ 135 h 21600"/>
                        <a:gd name="T2" fmla="*/ 23901 w 23901"/>
                        <a:gd name="T3" fmla="*/ 19425 h 21600"/>
                        <a:gd name="T4" fmla="*/ 2411 w 23901"/>
                        <a:gd name="T5" fmla="*/ 21600 h 21600"/>
                      </a:gdLst>
                      <a:ahLst/>
                      <a:cxnLst>
                        <a:cxn ang="0">
                          <a:pos x="T0" y="T1"/>
                        </a:cxn>
                        <a:cxn ang="0">
                          <a:pos x="T2" y="T3"/>
                        </a:cxn>
                        <a:cxn ang="0">
                          <a:pos x="T4" y="T5"/>
                        </a:cxn>
                      </a:cxnLst>
                      <a:rect l="0" t="0" r="r" b="b"/>
                      <a:pathLst>
                        <a:path w="23901" h="21600" fill="none" extrusionOk="0">
                          <a:moveTo>
                            <a:pt x="-1" y="134"/>
                          </a:moveTo>
                          <a:cubicBezTo>
                            <a:pt x="800" y="45"/>
                            <a:pt x="1605" y="0"/>
                            <a:pt x="2411" y="0"/>
                          </a:cubicBezTo>
                          <a:cubicBezTo>
                            <a:pt x="13498" y="0"/>
                            <a:pt x="22784" y="8394"/>
                            <a:pt x="23901" y="19424"/>
                          </a:cubicBezTo>
                        </a:path>
                        <a:path w="23901" h="21600" stroke="0" extrusionOk="0">
                          <a:moveTo>
                            <a:pt x="-1" y="134"/>
                          </a:moveTo>
                          <a:cubicBezTo>
                            <a:pt x="800" y="45"/>
                            <a:pt x="1605" y="0"/>
                            <a:pt x="2411" y="0"/>
                          </a:cubicBezTo>
                          <a:cubicBezTo>
                            <a:pt x="13498" y="0"/>
                            <a:pt x="22784" y="8394"/>
                            <a:pt x="23901" y="19424"/>
                          </a:cubicBezTo>
                          <a:lnTo>
                            <a:pt x="2411"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Arc 472"/>
                    <p:cNvSpPr>
                      <a:spLocks/>
                    </p:cNvSpPr>
                    <p:nvPr/>
                  </p:nvSpPr>
                  <p:spPr bwMode="auto">
                    <a:xfrm>
                      <a:off x="3207"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Arc 473"/>
                    <p:cNvSpPr>
                      <a:spLocks/>
                    </p:cNvSpPr>
                    <p:nvPr/>
                  </p:nvSpPr>
                  <p:spPr bwMode="auto">
                    <a:xfrm rot="10800000">
                      <a:off x="3213"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Arc 474"/>
                    <p:cNvSpPr>
                      <a:spLocks/>
                    </p:cNvSpPr>
                    <p:nvPr/>
                  </p:nvSpPr>
                  <p:spPr bwMode="auto">
                    <a:xfrm rot="10800000">
                      <a:off x="3223"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Arc 475"/>
                    <p:cNvSpPr>
                      <a:spLocks/>
                    </p:cNvSpPr>
                    <p:nvPr/>
                  </p:nvSpPr>
                  <p:spPr bwMode="auto">
                    <a:xfrm rot="10800000">
                      <a:off x="3207" y="3772"/>
                      <a:ext cx="1" cy="4"/>
                    </a:xfrm>
                    <a:custGeom>
                      <a:avLst/>
                      <a:gdLst>
                        <a:gd name="G0" fmla="+- 0 0 0"/>
                        <a:gd name="G1" fmla="+- 5934 0 0"/>
                        <a:gd name="G2" fmla="+- 21600 0 0"/>
                        <a:gd name="T0" fmla="*/ 20769 w 21600"/>
                        <a:gd name="T1" fmla="*/ 0 h 27534"/>
                        <a:gd name="T2" fmla="*/ 0 w 21600"/>
                        <a:gd name="T3" fmla="*/ 27534 h 27534"/>
                        <a:gd name="T4" fmla="*/ 0 w 21600"/>
                        <a:gd name="T5" fmla="*/ 5934 h 27534"/>
                      </a:gdLst>
                      <a:ahLst/>
                      <a:cxnLst>
                        <a:cxn ang="0">
                          <a:pos x="T0" y="T1"/>
                        </a:cxn>
                        <a:cxn ang="0">
                          <a:pos x="T2" y="T3"/>
                        </a:cxn>
                        <a:cxn ang="0">
                          <a:pos x="T4" y="T5"/>
                        </a:cxn>
                      </a:cxnLst>
                      <a:rect l="0" t="0" r="r" b="b"/>
                      <a:pathLst>
                        <a:path w="21600" h="27534" fill="none" extrusionOk="0">
                          <a:moveTo>
                            <a:pt x="20768" y="0"/>
                          </a:moveTo>
                          <a:cubicBezTo>
                            <a:pt x="21320" y="1929"/>
                            <a:pt x="21600" y="3927"/>
                            <a:pt x="21600" y="5934"/>
                          </a:cubicBezTo>
                          <a:cubicBezTo>
                            <a:pt x="21600" y="17863"/>
                            <a:pt x="11929" y="27533"/>
                            <a:pt x="0" y="27533"/>
                          </a:cubicBezTo>
                        </a:path>
                        <a:path w="21600" h="27534" stroke="0" extrusionOk="0">
                          <a:moveTo>
                            <a:pt x="20768" y="0"/>
                          </a:moveTo>
                          <a:cubicBezTo>
                            <a:pt x="21320" y="1929"/>
                            <a:pt x="21600" y="3927"/>
                            <a:pt x="21600" y="5934"/>
                          </a:cubicBezTo>
                          <a:cubicBezTo>
                            <a:pt x="21600" y="17863"/>
                            <a:pt x="11929" y="27533"/>
                            <a:pt x="0" y="27533"/>
                          </a:cubicBezTo>
                          <a:lnTo>
                            <a:pt x="0" y="593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Arc 476"/>
                    <p:cNvSpPr>
                      <a:spLocks/>
                    </p:cNvSpPr>
                    <p:nvPr/>
                  </p:nvSpPr>
                  <p:spPr bwMode="auto">
                    <a:xfrm>
                      <a:off x="3239" y="3806"/>
                      <a:ext cx="4" cy="4"/>
                    </a:xfrm>
                    <a:custGeom>
                      <a:avLst/>
                      <a:gdLst>
                        <a:gd name="G0" fmla="+- 5239 0 0"/>
                        <a:gd name="G1" fmla="+- 21600 0 0"/>
                        <a:gd name="G2" fmla="+- 21600 0 0"/>
                        <a:gd name="T0" fmla="*/ 0 w 25731"/>
                        <a:gd name="T1" fmla="*/ 645 h 21600"/>
                        <a:gd name="T2" fmla="*/ 25731 w 25731"/>
                        <a:gd name="T3" fmla="*/ 14769 h 21600"/>
                        <a:gd name="T4" fmla="*/ 5239 w 25731"/>
                        <a:gd name="T5" fmla="*/ 21600 h 21600"/>
                      </a:gdLst>
                      <a:ahLst/>
                      <a:cxnLst>
                        <a:cxn ang="0">
                          <a:pos x="T0" y="T1"/>
                        </a:cxn>
                        <a:cxn ang="0">
                          <a:pos x="T2" y="T3"/>
                        </a:cxn>
                        <a:cxn ang="0">
                          <a:pos x="T4" y="T5"/>
                        </a:cxn>
                      </a:cxnLst>
                      <a:rect l="0" t="0" r="r" b="b"/>
                      <a:pathLst>
                        <a:path w="25731" h="21600" fill="none" extrusionOk="0">
                          <a:moveTo>
                            <a:pt x="-1" y="644"/>
                          </a:moveTo>
                          <a:cubicBezTo>
                            <a:pt x="1713" y="216"/>
                            <a:pt x="3472" y="0"/>
                            <a:pt x="5239" y="0"/>
                          </a:cubicBezTo>
                          <a:cubicBezTo>
                            <a:pt x="14536" y="0"/>
                            <a:pt x="22790" y="5949"/>
                            <a:pt x="25730" y="14769"/>
                          </a:cubicBezTo>
                        </a:path>
                        <a:path w="25731" h="21600" stroke="0" extrusionOk="0">
                          <a:moveTo>
                            <a:pt x="-1" y="644"/>
                          </a:moveTo>
                          <a:cubicBezTo>
                            <a:pt x="1713" y="216"/>
                            <a:pt x="3472" y="0"/>
                            <a:pt x="5239" y="0"/>
                          </a:cubicBezTo>
                          <a:cubicBezTo>
                            <a:pt x="14536" y="0"/>
                            <a:pt x="22790" y="5949"/>
                            <a:pt x="25730" y="14769"/>
                          </a:cubicBezTo>
                          <a:lnTo>
                            <a:pt x="523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Line 477"/>
                    <p:cNvSpPr>
                      <a:spLocks noChangeShapeType="1"/>
                    </p:cNvSpPr>
                    <p:nvPr/>
                  </p:nvSpPr>
                  <p:spPr bwMode="auto">
                    <a:xfrm flipV="1">
                      <a:off x="3239" y="3804"/>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Rectangle 478"/>
                    <p:cNvSpPr>
                      <a:spLocks noChangeArrowheads="1"/>
                    </p:cNvSpPr>
                    <p:nvPr/>
                  </p:nvSpPr>
                  <p:spPr bwMode="auto">
                    <a:xfrm>
                      <a:off x="3239"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Line 479"/>
                    <p:cNvSpPr>
                      <a:spLocks noChangeShapeType="1"/>
                    </p:cNvSpPr>
                    <p:nvPr/>
                  </p:nvSpPr>
                  <p:spPr bwMode="auto">
                    <a:xfrm>
                      <a:off x="3207"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Line 480"/>
                    <p:cNvSpPr>
                      <a:spLocks noChangeShapeType="1"/>
                    </p:cNvSpPr>
                    <p:nvPr/>
                  </p:nvSpPr>
                  <p:spPr bwMode="auto">
                    <a:xfrm>
                      <a:off x="3228"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 name="Group 481"/>
                  <p:cNvGrpSpPr>
                    <a:grpSpLocks/>
                  </p:cNvGrpSpPr>
                  <p:nvPr/>
                </p:nvGrpSpPr>
                <p:grpSpPr bwMode="auto">
                  <a:xfrm>
                    <a:off x="3238" y="3769"/>
                    <a:ext cx="39" cy="44"/>
                    <a:chOff x="3238" y="3769"/>
                    <a:chExt cx="39" cy="44"/>
                  </a:xfrm>
                </p:grpSpPr>
                <p:sp>
                  <p:nvSpPr>
                    <p:cNvPr id="143" name="Arc 482"/>
                    <p:cNvSpPr>
                      <a:spLocks/>
                    </p:cNvSpPr>
                    <p:nvPr/>
                  </p:nvSpPr>
                  <p:spPr bwMode="auto">
                    <a:xfrm>
                      <a:off x="3241"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Arc 483"/>
                    <p:cNvSpPr>
                      <a:spLocks/>
                    </p:cNvSpPr>
                    <p:nvPr/>
                  </p:nvSpPr>
                  <p:spPr bwMode="auto">
                    <a:xfrm>
                      <a:off x="3239" y="3780"/>
                      <a:ext cx="4" cy="8"/>
                    </a:xfrm>
                    <a:custGeom>
                      <a:avLst/>
                      <a:gdLst>
                        <a:gd name="G0" fmla="+- 5589 0 0"/>
                        <a:gd name="G1" fmla="+- 21600 0 0"/>
                        <a:gd name="G2" fmla="+- 21600 0 0"/>
                        <a:gd name="T0" fmla="*/ 0 w 26932"/>
                        <a:gd name="T1" fmla="*/ 736 h 21600"/>
                        <a:gd name="T2" fmla="*/ 26932 w 26932"/>
                        <a:gd name="T3" fmla="*/ 18280 h 21600"/>
                        <a:gd name="T4" fmla="*/ 5589 w 26932"/>
                        <a:gd name="T5" fmla="*/ 21600 h 21600"/>
                      </a:gdLst>
                      <a:ahLst/>
                      <a:cxnLst>
                        <a:cxn ang="0">
                          <a:pos x="T0" y="T1"/>
                        </a:cxn>
                        <a:cxn ang="0">
                          <a:pos x="T2" y="T3"/>
                        </a:cxn>
                        <a:cxn ang="0">
                          <a:pos x="T4" y="T5"/>
                        </a:cxn>
                      </a:cxnLst>
                      <a:rect l="0" t="0" r="r" b="b"/>
                      <a:pathLst>
                        <a:path w="26932" h="21600" fill="none" extrusionOk="0">
                          <a:moveTo>
                            <a:pt x="-1" y="735"/>
                          </a:moveTo>
                          <a:cubicBezTo>
                            <a:pt x="1822" y="247"/>
                            <a:pt x="3701" y="0"/>
                            <a:pt x="5589" y="0"/>
                          </a:cubicBezTo>
                          <a:cubicBezTo>
                            <a:pt x="16236" y="0"/>
                            <a:pt x="25295" y="7758"/>
                            <a:pt x="26932" y="18279"/>
                          </a:cubicBezTo>
                        </a:path>
                        <a:path w="26932" h="21600" stroke="0" extrusionOk="0">
                          <a:moveTo>
                            <a:pt x="-1" y="735"/>
                          </a:moveTo>
                          <a:cubicBezTo>
                            <a:pt x="1822" y="247"/>
                            <a:pt x="3701" y="0"/>
                            <a:pt x="5589" y="0"/>
                          </a:cubicBezTo>
                          <a:cubicBezTo>
                            <a:pt x="16236" y="0"/>
                            <a:pt x="25295" y="7758"/>
                            <a:pt x="26932" y="18279"/>
                          </a:cubicBezTo>
                          <a:lnTo>
                            <a:pt x="5589"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Arc 484"/>
                    <p:cNvSpPr>
                      <a:spLocks/>
                    </p:cNvSpPr>
                    <p:nvPr/>
                  </p:nvSpPr>
                  <p:spPr bwMode="auto">
                    <a:xfrm rot="10800000">
                      <a:off x="3245"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Arc 485"/>
                    <p:cNvSpPr>
                      <a:spLocks/>
                    </p:cNvSpPr>
                    <p:nvPr/>
                  </p:nvSpPr>
                  <p:spPr bwMode="auto">
                    <a:xfrm rot="10800000">
                      <a:off x="3253"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Arc 486"/>
                    <p:cNvSpPr>
                      <a:spLocks/>
                    </p:cNvSpPr>
                    <p:nvPr/>
                  </p:nvSpPr>
                  <p:spPr bwMode="auto">
                    <a:xfrm rot="10800000">
                      <a:off x="3238" y="3769"/>
                      <a:ext cx="1" cy="7"/>
                    </a:xfrm>
                    <a:custGeom>
                      <a:avLst/>
                      <a:gdLst>
                        <a:gd name="G0" fmla="+- 19854 0 0"/>
                        <a:gd name="G1" fmla="+- 21600 0 0"/>
                        <a:gd name="G2" fmla="+- 21600 0 0"/>
                        <a:gd name="T0" fmla="*/ 19854 w 41454"/>
                        <a:gd name="T1" fmla="*/ 0 h 43200"/>
                        <a:gd name="T2" fmla="*/ 0 w 41454"/>
                        <a:gd name="T3" fmla="*/ 30109 h 43200"/>
                        <a:gd name="T4" fmla="*/ 19854 w 41454"/>
                        <a:gd name="T5" fmla="*/ 21600 h 43200"/>
                      </a:gdLst>
                      <a:ahLst/>
                      <a:cxnLst>
                        <a:cxn ang="0">
                          <a:pos x="T0" y="T1"/>
                        </a:cxn>
                        <a:cxn ang="0">
                          <a:pos x="T2" y="T3"/>
                        </a:cxn>
                        <a:cxn ang="0">
                          <a:pos x="T4" y="T5"/>
                        </a:cxn>
                      </a:cxnLst>
                      <a:rect l="0" t="0" r="r" b="b"/>
                      <a:pathLst>
                        <a:path w="41454" h="43200" fill="none" extrusionOk="0">
                          <a:moveTo>
                            <a:pt x="19854" y="0"/>
                          </a:moveTo>
                          <a:cubicBezTo>
                            <a:pt x="31783" y="0"/>
                            <a:pt x="41454" y="9670"/>
                            <a:pt x="41454" y="21600"/>
                          </a:cubicBezTo>
                          <a:cubicBezTo>
                            <a:pt x="41454" y="33529"/>
                            <a:pt x="31783" y="43200"/>
                            <a:pt x="19854" y="43200"/>
                          </a:cubicBezTo>
                          <a:cubicBezTo>
                            <a:pt x="11213" y="43199"/>
                            <a:pt x="3404" y="38050"/>
                            <a:pt x="0" y="30108"/>
                          </a:cubicBezTo>
                        </a:path>
                        <a:path w="41454" h="43200" stroke="0" extrusionOk="0">
                          <a:moveTo>
                            <a:pt x="19854" y="0"/>
                          </a:moveTo>
                          <a:cubicBezTo>
                            <a:pt x="31783" y="0"/>
                            <a:pt x="41454" y="9670"/>
                            <a:pt x="41454" y="21600"/>
                          </a:cubicBezTo>
                          <a:cubicBezTo>
                            <a:pt x="41454" y="33529"/>
                            <a:pt x="31783" y="43200"/>
                            <a:pt x="19854" y="43200"/>
                          </a:cubicBezTo>
                          <a:cubicBezTo>
                            <a:pt x="11213" y="43199"/>
                            <a:pt x="3404" y="38050"/>
                            <a:pt x="0" y="30108"/>
                          </a:cubicBezTo>
                          <a:lnTo>
                            <a:pt x="1985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Arc 487"/>
                    <p:cNvSpPr>
                      <a:spLocks/>
                    </p:cNvSpPr>
                    <p:nvPr/>
                  </p:nvSpPr>
                  <p:spPr bwMode="auto">
                    <a:xfrm>
                      <a:off x="3269"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488"/>
                    <p:cNvSpPr>
                      <a:spLocks noChangeShapeType="1"/>
                    </p:cNvSpPr>
                    <p:nvPr/>
                  </p:nvSpPr>
                  <p:spPr bwMode="auto">
                    <a:xfrm flipV="1">
                      <a:off x="3271"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489"/>
                    <p:cNvSpPr>
                      <a:spLocks noChangeArrowheads="1"/>
                    </p:cNvSpPr>
                    <p:nvPr/>
                  </p:nvSpPr>
                  <p:spPr bwMode="auto">
                    <a:xfrm>
                      <a:off x="3269"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Line 490"/>
                    <p:cNvSpPr>
                      <a:spLocks noChangeShapeType="1"/>
                    </p:cNvSpPr>
                    <p:nvPr/>
                  </p:nvSpPr>
                  <p:spPr bwMode="auto">
                    <a:xfrm>
                      <a:off x="3241" y="3787"/>
                      <a:ext cx="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Line 491"/>
                    <p:cNvSpPr>
                      <a:spLocks noChangeShapeType="1"/>
                    </p:cNvSpPr>
                    <p:nvPr/>
                  </p:nvSpPr>
                  <p:spPr bwMode="auto">
                    <a:xfrm>
                      <a:off x="3257" y="3787"/>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492"/>
                  <p:cNvGrpSpPr>
                    <a:grpSpLocks/>
                  </p:cNvGrpSpPr>
                  <p:nvPr/>
                </p:nvGrpSpPr>
                <p:grpSpPr bwMode="auto">
                  <a:xfrm>
                    <a:off x="3269" y="3769"/>
                    <a:ext cx="38" cy="44"/>
                    <a:chOff x="3269" y="3769"/>
                    <a:chExt cx="38" cy="44"/>
                  </a:xfrm>
                </p:grpSpPr>
                <p:sp>
                  <p:nvSpPr>
                    <p:cNvPr id="133" name="Arc 493"/>
                    <p:cNvSpPr>
                      <a:spLocks/>
                    </p:cNvSpPr>
                    <p:nvPr/>
                  </p:nvSpPr>
                  <p:spPr bwMode="auto">
                    <a:xfrm>
                      <a:off x="3272"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Arc 494"/>
                    <p:cNvSpPr>
                      <a:spLocks/>
                    </p:cNvSpPr>
                    <p:nvPr/>
                  </p:nvSpPr>
                  <p:spPr bwMode="auto">
                    <a:xfrm>
                      <a:off x="3269" y="3780"/>
                      <a:ext cx="4" cy="8"/>
                    </a:xfrm>
                    <a:custGeom>
                      <a:avLst/>
                      <a:gdLst>
                        <a:gd name="G0" fmla="+- 5589 0 0"/>
                        <a:gd name="G1" fmla="+- 21600 0 0"/>
                        <a:gd name="G2" fmla="+- 21600 0 0"/>
                        <a:gd name="T0" fmla="*/ 0 w 26932"/>
                        <a:gd name="T1" fmla="*/ 736 h 21600"/>
                        <a:gd name="T2" fmla="*/ 26932 w 26932"/>
                        <a:gd name="T3" fmla="*/ 18280 h 21600"/>
                        <a:gd name="T4" fmla="*/ 5589 w 26932"/>
                        <a:gd name="T5" fmla="*/ 21600 h 21600"/>
                      </a:gdLst>
                      <a:ahLst/>
                      <a:cxnLst>
                        <a:cxn ang="0">
                          <a:pos x="T0" y="T1"/>
                        </a:cxn>
                        <a:cxn ang="0">
                          <a:pos x="T2" y="T3"/>
                        </a:cxn>
                        <a:cxn ang="0">
                          <a:pos x="T4" y="T5"/>
                        </a:cxn>
                      </a:cxnLst>
                      <a:rect l="0" t="0" r="r" b="b"/>
                      <a:pathLst>
                        <a:path w="26932" h="21600" fill="none" extrusionOk="0">
                          <a:moveTo>
                            <a:pt x="-1" y="735"/>
                          </a:moveTo>
                          <a:cubicBezTo>
                            <a:pt x="1822" y="247"/>
                            <a:pt x="3701" y="0"/>
                            <a:pt x="5589" y="0"/>
                          </a:cubicBezTo>
                          <a:cubicBezTo>
                            <a:pt x="16236" y="0"/>
                            <a:pt x="25295" y="7758"/>
                            <a:pt x="26932" y="18279"/>
                          </a:cubicBezTo>
                        </a:path>
                        <a:path w="26932" h="21600" stroke="0" extrusionOk="0">
                          <a:moveTo>
                            <a:pt x="-1" y="735"/>
                          </a:moveTo>
                          <a:cubicBezTo>
                            <a:pt x="1822" y="247"/>
                            <a:pt x="3701" y="0"/>
                            <a:pt x="5589" y="0"/>
                          </a:cubicBezTo>
                          <a:cubicBezTo>
                            <a:pt x="16236" y="0"/>
                            <a:pt x="25295" y="7758"/>
                            <a:pt x="26932" y="18279"/>
                          </a:cubicBezTo>
                          <a:lnTo>
                            <a:pt x="5589"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Arc 495"/>
                    <p:cNvSpPr>
                      <a:spLocks/>
                    </p:cNvSpPr>
                    <p:nvPr/>
                  </p:nvSpPr>
                  <p:spPr bwMode="auto">
                    <a:xfrm rot="10800000">
                      <a:off x="3275" y="3792"/>
                      <a:ext cx="23"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Arc 496"/>
                    <p:cNvSpPr>
                      <a:spLocks/>
                    </p:cNvSpPr>
                    <p:nvPr/>
                  </p:nvSpPr>
                  <p:spPr bwMode="auto">
                    <a:xfrm rot="10800000">
                      <a:off x="3284"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Arc 497"/>
                    <p:cNvSpPr>
                      <a:spLocks/>
                    </p:cNvSpPr>
                    <p:nvPr/>
                  </p:nvSpPr>
                  <p:spPr bwMode="auto">
                    <a:xfrm rot="10800000">
                      <a:off x="3269"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Arc 498"/>
                    <p:cNvSpPr>
                      <a:spLocks/>
                    </p:cNvSpPr>
                    <p:nvPr/>
                  </p:nvSpPr>
                  <p:spPr bwMode="auto">
                    <a:xfrm>
                      <a:off x="3300" y="3806"/>
                      <a:ext cx="4" cy="4"/>
                    </a:xfrm>
                    <a:custGeom>
                      <a:avLst/>
                      <a:gdLst>
                        <a:gd name="G0" fmla="+- 5239 0 0"/>
                        <a:gd name="G1" fmla="+- 21600 0 0"/>
                        <a:gd name="G2" fmla="+- 21600 0 0"/>
                        <a:gd name="T0" fmla="*/ 0 w 25731"/>
                        <a:gd name="T1" fmla="*/ 645 h 21600"/>
                        <a:gd name="T2" fmla="*/ 25731 w 25731"/>
                        <a:gd name="T3" fmla="*/ 14769 h 21600"/>
                        <a:gd name="T4" fmla="*/ 5239 w 25731"/>
                        <a:gd name="T5" fmla="*/ 21600 h 21600"/>
                      </a:gdLst>
                      <a:ahLst/>
                      <a:cxnLst>
                        <a:cxn ang="0">
                          <a:pos x="T0" y="T1"/>
                        </a:cxn>
                        <a:cxn ang="0">
                          <a:pos x="T2" y="T3"/>
                        </a:cxn>
                        <a:cxn ang="0">
                          <a:pos x="T4" y="T5"/>
                        </a:cxn>
                      </a:cxnLst>
                      <a:rect l="0" t="0" r="r" b="b"/>
                      <a:pathLst>
                        <a:path w="25731" h="21600" fill="none" extrusionOk="0">
                          <a:moveTo>
                            <a:pt x="-1" y="644"/>
                          </a:moveTo>
                          <a:cubicBezTo>
                            <a:pt x="1713" y="216"/>
                            <a:pt x="3472" y="0"/>
                            <a:pt x="5239" y="0"/>
                          </a:cubicBezTo>
                          <a:cubicBezTo>
                            <a:pt x="14536" y="0"/>
                            <a:pt x="22790" y="5949"/>
                            <a:pt x="25730" y="14769"/>
                          </a:cubicBezTo>
                        </a:path>
                        <a:path w="25731" h="21600" stroke="0" extrusionOk="0">
                          <a:moveTo>
                            <a:pt x="-1" y="644"/>
                          </a:moveTo>
                          <a:cubicBezTo>
                            <a:pt x="1713" y="216"/>
                            <a:pt x="3472" y="0"/>
                            <a:pt x="5239" y="0"/>
                          </a:cubicBezTo>
                          <a:cubicBezTo>
                            <a:pt x="14536" y="0"/>
                            <a:pt x="22790" y="5949"/>
                            <a:pt x="25730" y="14769"/>
                          </a:cubicBezTo>
                          <a:lnTo>
                            <a:pt x="523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499"/>
                    <p:cNvSpPr>
                      <a:spLocks noChangeShapeType="1"/>
                    </p:cNvSpPr>
                    <p:nvPr/>
                  </p:nvSpPr>
                  <p:spPr bwMode="auto">
                    <a:xfrm flipV="1">
                      <a:off x="3302" y="3804"/>
                      <a:ext cx="5"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500"/>
                    <p:cNvSpPr>
                      <a:spLocks noChangeArrowheads="1"/>
                    </p:cNvSpPr>
                    <p:nvPr/>
                  </p:nvSpPr>
                  <p:spPr bwMode="auto">
                    <a:xfrm>
                      <a:off x="3300" y="3787"/>
                      <a:ext cx="3"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Line 501"/>
                    <p:cNvSpPr>
                      <a:spLocks noChangeShapeType="1"/>
                    </p:cNvSpPr>
                    <p:nvPr/>
                  </p:nvSpPr>
                  <p:spPr bwMode="auto">
                    <a:xfrm>
                      <a:off x="3272" y="3787"/>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Line 502"/>
                    <p:cNvSpPr>
                      <a:spLocks noChangeShapeType="1"/>
                    </p:cNvSpPr>
                    <p:nvPr/>
                  </p:nvSpPr>
                  <p:spPr bwMode="auto">
                    <a:xfrm>
                      <a:off x="3288"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8" name="Group 503"/>
                  <p:cNvGrpSpPr>
                    <a:grpSpLocks/>
                  </p:cNvGrpSpPr>
                  <p:nvPr/>
                </p:nvGrpSpPr>
                <p:grpSpPr bwMode="auto">
                  <a:xfrm>
                    <a:off x="3298" y="3771"/>
                    <a:ext cx="40" cy="42"/>
                    <a:chOff x="3298" y="3771"/>
                    <a:chExt cx="40" cy="42"/>
                  </a:xfrm>
                </p:grpSpPr>
                <p:sp>
                  <p:nvSpPr>
                    <p:cNvPr id="123" name="Arc 504"/>
                    <p:cNvSpPr>
                      <a:spLocks/>
                    </p:cNvSpPr>
                    <p:nvPr/>
                  </p:nvSpPr>
                  <p:spPr bwMode="auto">
                    <a:xfrm>
                      <a:off x="3303" y="3777"/>
                      <a:ext cx="9" cy="11"/>
                    </a:xfrm>
                    <a:custGeom>
                      <a:avLst/>
                      <a:gdLst>
                        <a:gd name="G0" fmla="+- 2411 0 0"/>
                        <a:gd name="G1" fmla="+- 21600 0 0"/>
                        <a:gd name="G2" fmla="+- 21600 0 0"/>
                        <a:gd name="T0" fmla="*/ 0 w 23901"/>
                        <a:gd name="T1" fmla="*/ 135 h 21600"/>
                        <a:gd name="T2" fmla="*/ 23901 w 23901"/>
                        <a:gd name="T3" fmla="*/ 19425 h 21600"/>
                        <a:gd name="T4" fmla="*/ 2411 w 23901"/>
                        <a:gd name="T5" fmla="*/ 21600 h 21600"/>
                      </a:gdLst>
                      <a:ahLst/>
                      <a:cxnLst>
                        <a:cxn ang="0">
                          <a:pos x="T0" y="T1"/>
                        </a:cxn>
                        <a:cxn ang="0">
                          <a:pos x="T2" y="T3"/>
                        </a:cxn>
                        <a:cxn ang="0">
                          <a:pos x="T4" y="T5"/>
                        </a:cxn>
                      </a:cxnLst>
                      <a:rect l="0" t="0" r="r" b="b"/>
                      <a:pathLst>
                        <a:path w="23901" h="21600" fill="none" extrusionOk="0">
                          <a:moveTo>
                            <a:pt x="-1" y="134"/>
                          </a:moveTo>
                          <a:cubicBezTo>
                            <a:pt x="800" y="45"/>
                            <a:pt x="1605" y="0"/>
                            <a:pt x="2411" y="0"/>
                          </a:cubicBezTo>
                          <a:cubicBezTo>
                            <a:pt x="13498" y="0"/>
                            <a:pt x="22784" y="8394"/>
                            <a:pt x="23901" y="19424"/>
                          </a:cubicBezTo>
                        </a:path>
                        <a:path w="23901" h="21600" stroke="0" extrusionOk="0">
                          <a:moveTo>
                            <a:pt x="-1" y="134"/>
                          </a:moveTo>
                          <a:cubicBezTo>
                            <a:pt x="800" y="45"/>
                            <a:pt x="1605" y="0"/>
                            <a:pt x="2411" y="0"/>
                          </a:cubicBezTo>
                          <a:cubicBezTo>
                            <a:pt x="13498" y="0"/>
                            <a:pt x="22784" y="8394"/>
                            <a:pt x="23901" y="19424"/>
                          </a:cubicBezTo>
                          <a:lnTo>
                            <a:pt x="2411"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Arc 505"/>
                    <p:cNvSpPr>
                      <a:spLocks/>
                    </p:cNvSpPr>
                    <p:nvPr/>
                  </p:nvSpPr>
                  <p:spPr bwMode="auto">
                    <a:xfrm>
                      <a:off x="3299"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Arc 506"/>
                    <p:cNvSpPr>
                      <a:spLocks/>
                    </p:cNvSpPr>
                    <p:nvPr/>
                  </p:nvSpPr>
                  <p:spPr bwMode="auto">
                    <a:xfrm rot="10800000">
                      <a:off x="3306"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Arc 507"/>
                    <p:cNvSpPr>
                      <a:spLocks/>
                    </p:cNvSpPr>
                    <p:nvPr/>
                  </p:nvSpPr>
                  <p:spPr bwMode="auto">
                    <a:xfrm rot="10800000">
                      <a:off x="3314" y="3793"/>
                      <a:ext cx="11"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Arc 508"/>
                    <p:cNvSpPr>
                      <a:spLocks/>
                    </p:cNvSpPr>
                    <p:nvPr/>
                  </p:nvSpPr>
                  <p:spPr bwMode="auto">
                    <a:xfrm rot="10800000">
                      <a:off x="3298" y="3771"/>
                      <a:ext cx="5" cy="5"/>
                    </a:xfrm>
                    <a:custGeom>
                      <a:avLst/>
                      <a:gdLst>
                        <a:gd name="G0" fmla="+- 6831 0 0"/>
                        <a:gd name="G1" fmla="+- 6831 0 0"/>
                        <a:gd name="G2" fmla="+- 21600 0 0"/>
                        <a:gd name="T0" fmla="*/ 27323 w 28431"/>
                        <a:gd name="T1" fmla="*/ 0 h 28431"/>
                        <a:gd name="T2" fmla="*/ 0 w 28431"/>
                        <a:gd name="T3" fmla="*/ 27323 h 28431"/>
                        <a:gd name="T4" fmla="*/ 6831 w 28431"/>
                        <a:gd name="T5" fmla="*/ 6831 h 28431"/>
                      </a:gdLst>
                      <a:ahLst/>
                      <a:cxnLst>
                        <a:cxn ang="0">
                          <a:pos x="T0" y="T1"/>
                        </a:cxn>
                        <a:cxn ang="0">
                          <a:pos x="T2" y="T3"/>
                        </a:cxn>
                        <a:cxn ang="0">
                          <a:pos x="T4" y="T5"/>
                        </a:cxn>
                      </a:cxnLst>
                      <a:rect l="0" t="0" r="r" b="b"/>
                      <a:pathLst>
                        <a:path w="28431" h="28431" fill="none" extrusionOk="0">
                          <a:moveTo>
                            <a:pt x="27322" y="0"/>
                          </a:moveTo>
                          <a:cubicBezTo>
                            <a:pt x="28056" y="2202"/>
                            <a:pt x="28431" y="4509"/>
                            <a:pt x="28431" y="6831"/>
                          </a:cubicBezTo>
                          <a:cubicBezTo>
                            <a:pt x="28431" y="18760"/>
                            <a:pt x="18760" y="28431"/>
                            <a:pt x="6831" y="28431"/>
                          </a:cubicBezTo>
                          <a:cubicBezTo>
                            <a:pt x="4509" y="28430"/>
                            <a:pt x="2202" y="28056"/>
                            <a:pt x="0" y="27322"/>
                          </a:cubicBezTo>
                        </a:path>
                        <a:path w="28431" h="28431" stroke="0" extrusionOk="0">
                          <a:moveTo>
                            <a:pt x="27322" y="0"/>
                          </a:moveTo>
                          <a:cubicBezTo>
                            <a:pt x="28056" y="2202"/>
                            <a:pt x="28431" y="4509"/>
                            <a:pt x="28431" y="6831"/>
                          </a:cubicBezTo>
                          <a:cubicBezTo>
                            <a:pt x="28431" y="18760"/>
                            <a:pt x="18760" y="28431"/>
                            <a:pt x="6831" y="28431"/>
                          </a:cubicBezTo>
                          <a:cubicBezTo>
                            <a:pt x="4509" y="28430"/>
                            <a:pt x="2202" y="28056"/>
                            <a:pt x="0" y="27322"/>
                          </a:cubicBezTo>
                          <a:lnTo>
                            <a:pt x="6831" y="6831"/>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Arc 509"/>
                    <p:cNvSpPr>
                      <a:spLocks/>
                    </p:cNvSpPr>
                    <p:nvPr/>
                  </p:nvSpPr>
                  <p:spPr bwMode="auto">
                    <a:xfrm>
                      <a:off x="3330"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Line 510"/>
                    <p:cNvSpPr>
                      <a:spLocks noChangeShapeType="1"/>
                    </p:cNvSpPr>
                    <p:nvPr/>
                  </p:nvSpPr>
                  <p:spPr bwMode="auto">
                    <a:xfrm flipV="1">
                      <a:off x="3332"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511"/>
                    <p:cNvSpPr>
                      <a:spLocks noChangeArrowheads="1"/>
                    </p:cNvSpPr>
                    <p:nvPr/>
                  </p:nvSpPr>
                  <p:spPr bwMode="auto">
                    <a:xfrm>
                      <a:off x="3329" y="3787"/>
                      <a:ext cx="5"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512"/>
                    <p:cNvSpPr>
                      <a:spLocks noChangeShapeType="1"/>
                    </p:cNvSpPr>
                    <p:nvPr/>
                  </p:nvSpPr>
                  <p:spPr bwMode="auto">
                    <a:xfrm>
                      <a:off x="3299"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Line 513"/>
                    <p:cNvSpPr>
                      <a:spLocks noChangeShapeType="1"/>
                    </p:cNvSpPr>
                    <p:nvPr/>
                  </p:nvSpPr>
                  <p:spPr bwMode="auto">
                    <a:xfrm>
                      <a:off x="3319"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9" name="Group 514"/>
                  <p:cNvGrpSpPr>
                    <a:grpSpLocks/>
                  </p:cNvGrpSpPr>
                  <p:nvPr/>
                </p:nvGrpSpPr>
                <p:grpSpPr bwMode="auto">
                  <a:xfrm>
                    <a:off x="3329" y="3772"/>
                    <a:ext cx="40" cy="41"/>
                    <a:chOff x="3329" y="3772"/>
                    <a:chExt cx="40" cy="41"/>
                  </a:xfrm>
                </p:grpSpPr>
                <p:sp>
                  <p:nvSpPr>
                    <p:cNvPr id="113" name="Arc 515"/>
                    <p:cNvSpPr>
                      <a:spLocks/>
                    </p:cNvSpPr>
                    <p:nvPr/>
                  </p:nvSpPr>
                  <p:spPr bwMode="auto">
                    <a:xfrm>
                      <a:off x="3335" y="3777"/>
                      <a:ext cx="9" cy="11"/>
                    </a:xfrm>
                    <a:custGeom>
                      <a:avLst/>
                      <a:gdLst>
                        <a:gd name="G0" fmla="+- 2411 0 0"/>
                        <a:gd name="G1" fmla="+- 21600 0 0"/>
                        <a:gd name="G2" fmla="+- 21600 0 0"/>
                        <a:gd name="T0" fmla="*/ 0 w 23901"/>
                        <a:gd name="T1" fmla="*/ 135 h 21600"/>
                        <a:gd name="T2" fmla="*/ 23901 w 23901"/>
                        <a:gd name="T3" fmla="*/ 19425 h 21600"/>
                        <a:gd name="T4" fmla="*/ 2411 w 23901"/>
                        <a:gd name="T5" fmla="*/ 21600 h 21600"/>
                      </a:gdLst>
                      <a:ahLst/>
                      <a:cxnLst>
                        <a:cxn ang="0">
                          <a:pos x="T0" y="T1"/>
                        </a:cxn>
                        <a:cxn ang="0">
                          <a:pos x="T2" y="T3"/>
                        </a:cxn>
                        <a:cxn ang="0">
                          <a:pos x="T4" y="T5"/>
                        </a:cxn>
                      </a:cxnLst>
                      <a:rect l="0" t="0" r="r" b="b"/>
                      <a:pathLst>
                        <a:path w="23901" h="21600" fill="none" extrusionOk="0">
                          <a:moveTo>
                            <a:pt x="-1" y="134"/>
                          </a:moveTo>
                          <a:cubicBezTo>
                            <a:pt x="800" y="45"/>
                            <a:pt x="1605" y="0"/>
                            <a:pt x="2411" y="0"/>
                          </a:cubicBezTo>
                          <a:cubicBezTo>
                            <a:pt x="13498" y="0"/>
                            <a:pt x="22784" y="8394"/>
                            <a:pt x="23901" y="19424"/>
                          </a:cubicBezTo>
                        </a:path>
                        <a:path w="23901" h="21600" stroke="0" extrusionOk="0">
                          <a:moveTo>
                            <a:pt x="-1" y="134"/>
                          </a:moveTo>
                          <a:cubicBezTo>
                            <a:pt x="800" y="45"/>
                            <a:pt x="1605" y="0"/>
                            <a:pt x="2411" y="0"/>
                          </a:cubicBezTo>
                          <a:cubicBezTo>
                            <a:pt x="13498" y="0"/>
                            <a:pt x="22784" y="8394"/>
                            <a:pt x="23901" y="19424"/>
                          </a:cubicBezTo>
                          <a:lnTo>
                            <a:pt x="2411"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Arc 516"/>
                    <p:cNvSpPr>
                      <a:spLocks/>
                    </p:cNvSpPr>
                    <p:nvPr/>
                  </p:nvSpPr>
                  <p:spPr bwMode="auto">
                    <a:xfrm>
                      <a:off x="3329"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Arc 517"/>
                    <p:cNvSpPr>
                      <a:spLocks/>
                    </p:cNvSpPr>
                    <p:nvPr/>
                  </p:nvSpPr>
                  <p:spPr bwMode="auto">
                    <a:xfrm rot="10800000">
                      <a:off x="3336"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Arc 518"/>
                    <p:cNvSpPr>
                      <a:spLocks/>
                    </p:cNvSpPr>
                    <p:nvPr/>
                  </p:nvSpPr>
                  <p:spPr bwMode="auto">
                    <a:xfrm rot="10800000">
                      <a:off x="3345" y="3793"/>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Arc 519"/>
                    <p:cNvSpPr>
                      <a:spLocks/>
                    </p:cNvSpPr>
                    <p:nvPr/>
                  </p:nvSpPr>
                  <p:spPr bwMode="auto">
                    <a:xfrm rot="10800000">
                      <a:off x="3330" y="3772"/>
                      <a:ext cx="3" cy="4"/>
                    </a:xfrm>
                    <a:custGeom>
                      <a:avLst/>
                      <a:gdLst>
                        <a:gd name="G0" fmla="+- 0 0 0"/>
                        <a:gd name="G1" fmla="+- 5934 0 0"/>
                        <a:gd name="G2" fmla="+- 21600 0 0"/>
                        <a:gd name="T0" fmla="*/ 20769 w 21600"/>
                        <a:gd name="T1" fmla="*/ 0 h 27534"/>
                        <a:gd name="T2" fmla="*/ 0 w 21600"/>
                        <a:gd name="T3" fmla="*/ 27534 h 27534"/>
                        <a:gd name="T4" fmla="*/ 0 w 21600"/>
                        <a:gd name="T5" fmla="*/ 5934 h 27534"/>
                      </a:gdLst>
                      <a:ahLst/>
                      <a:cxnLst>
                        <a:cxn ang="0">
                          <a:pos x="T0" y="T1"/>
                        </a:cxn>
                        <a:cxn ang="0">
                          <a:pos x="T2" y="T3"/>
                        </a:cxn>
                        <a:cxn ang="0">
                          <a:pos x="T4" y="T5"/>
                        </a:cxn>
                      </a:cxnLst>
                      <a:rect l="0" t="0" r="r" b="b"/>
                      <a:pathLst>
                        <a:path w="21600" h="27534" fill="none" extrusionOk="0">
                          <a:moveTo>
                            <a:pt x="20768" y="0"/>
                          </a:moveTo>
                          <a:cubicBezTo>
                            <a:pt x="21320" y="1929"/>
                            <a:pt x="21600" y="3927"/>
                            <a:pt x="21600" y="5934"/>
                          </a:cubicBezTo>
                          <a:cubicBezTo>
                            <a:pt x="21600" y="17863"/>
                            <a:pt x="11929" y="27533"/>
                            <a:pt x="0" y="27533"/>
                          </a:cubicBezTo>
                        </a:path>
                        <a:path w="21600" h="27534" stroke="0" extrusionOk="0">
                          <a:moveTo>
                            <a:pt x="20768" y="0"/>
                          </a:moveTo>
                          <a:cubicBezTo>
                            <a:pt x="21320" y="1929"/>
                            <a:pt x="21600" y="3927"/>
                            <a:pt x="21600" y="5934"/>
                          </a:cubicBezTo>
                          <a:cubicBezTo>
                            <a:pt x="21600" y="17863"/>
                            <a:pt x="11929" y="27533"/>
                            <a:pt x="0" y="27533"/>
                          </a:cubicBezTo>
                          <a:lnTo>
                            <a:pt x="0" y="593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Arc 520"/>
                    <p:cNvSpPr>
                      <a:spLocks/>
                    </p:cNvSpPr>
                    <p:nvPr/>
                  </p:nvSpPr>
                  <p:spPr bwMode="auto">
                    <a:xfrm>
                      <a:off x="3361"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Line 521"/>
                    <p:cNvSpPr>
                      <a:spLocks noChangeShapeType="1"/>
                    </p:cNvSpPr>
                    <p:nvPr/>
                  </p:nvSpPr>
                  <p:spPr bwMode="auto">
                    <a:xfrm flipV="1">
                      <a:off x="3362" y="3804"/>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522"/>
                    <p:cNvSpPr>
                      <a:spLocks noChangeArrowheads="1"/>
                    </p:cNvSpPr>
                    <p:nvPr/>
                  </p:nvSpPr>
                  <p:spPr bwMode="auto">
                    <a:xfrm>
                      <a:off x="3360" y="3787"/>
                      <a:ext cx="5"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523"/>
                    <p:cNvSpPr>
                      <a:spLocks noChangeShapeType="1"/>
                    </p:cNvSpPr>
                    <p:nvPr/>
                  </p:nvSpPr>
                  <p:spPr bwMode="auto">
                    <a:xfrm>
                      <a:off x="3329"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Line 524"/>
                    <p:cNvSpPr>
                      <a:spLocks noChangeShapeType="1"/>
                    </p:cNvSpPr>
                    <p:nvPr/>
                  </p:nvSpPr>
                  <p:spPr bwMode="auto">
                    <a:xfrm>
                      <a:off x="3351" y="3787"/>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 name="Group 525"/>
                  <p:cNvGrpSpPr>
                    <a:grpSpLocks/>
                  </p:cNvGrpSpPr>
                  <p:nvPr/>
                </p:nvGrpSpPr>
                <p:grpSpPr bwMode="auto">
                  <a:xfrm>
                    <a:off x="3359" y="3769"/>
                    <a:ext cx="41" cy="44"/>
                    <a:chOff x="3359" y="3769"/>
                    <a:chExt cx="41" cy="44"/>
                  </a:xfrm>
                </p:grpSpPr>
                <p:sp>
                  <p:nvSpPr>
                    <p:cNvPr id="103" name="Arc 526"/>
                    <p:cNvSpPr>
                      <a:spLocks/>
                    </p:cNvSpPr>
                    <p:nvPr/>
                  </p:nvSpPr>
                  <p:spPr bwMode="auto">
                    <a:xfrm>
                      <a:off x="3365"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Arc 527"/>
                    <p:cNvSpPr>
                      <a:spLocks/>
                    </p:cNvSpPr>
                    <p:nvPr/>
                  </p:nvSpPr>
                  <p:spPr bwMode="auto">
                    <a:xfrm>
                      <a:off x="3360" y="3780"/>
                      <a:ext cx="3" cy="8"/>
                    </a:xfrm>
                    <a:custGeom>
                      <a:avLst/>
                      <a:gdLst>
                        <a:gd name="G0" fmla="+- 7584 0 0"/>
                        <a:gd name="G1" fmla="+- 21600 0 0"/>
                        <a:gd name="G2" fmla="+- 21600 0 0"/>
                        <a:gd name="T0" fmla="*/ 0 w 28890"/>
                        <a:gd name="T1" fmla="*/ 1375 h 21600"/>
                        <a:gd name="T2" fmla="*/ 28890 w 28890"/>
                        <a:gd name="T3" fmla="*/ 18049 h 21600"/>
                        <a:gd name="T4" fmla="*/ 7584 w 28890"/>
                        <a:gd name="T5" fmla="*/ 21600 h 21600"/>
                      </a:gdLst>
                      <a:ahLst/>
                      <a:cxnLst>
                        <a:cxn ang="0">
                          <a:pos x="T0" y="T1"/>
                        </a:cxn>
                        <a:cxn ang="0">
                          <a:pos x="T2" y="T3"/>
                        </a:cxn>
                        <a:cxn ang="0">
                          <a:pos x="T4" y="T5"/>
                        </a:cxn>
                      </a:cxnLst>
                      <a:rect l="0" t="0" r="r" b="b"/>
                      <a:pathLst>
                        <a:path w="28890" h="21600" fill="none" extrusionOk="0">
                          <a:moveTo>
                            <a:pt x="0" y="1375"/>
                          </a:moveTo>
                          <a:cubicBezTo>
                            <a:pt x="2425" y="465"/>
                            <a:pt x="4994" y="0"/>
                            <a:pt x="7584" y="0"/>
                          </a:cubicBezTo>
                          <a:cubicBezTo>
                            <a:pt x="18142" y="0"/>
                            <a:pt x="27154" y="7633"/>
                            <a:pt x="28890" y="18048"/>
                          </a:cubicBezTo>
                        </a:path>
                        <a:path w="28890" h="21600" stroke="0" extrusionOk="0">
                          <a:moveTo>
                            <a:pt x="0" y="1375"/>
                          </a:moveTo>
                          <a:cubicBezTo>
                            <a:pt x="2425" y="465"/>
                            <a:pt x="4994" y="0"/>
                            <a:pt x="7584" y="0"/>
                          </a:cubicBezTo>
                          <a:cubicBezTo>
                            <a:pt x="18142" y="0"/>
                            <a:pt x="27154" y="7633"/>
                            <a:pt x="28890" y="18048"/>
                          </a:cubicBezTo>
                          <a:lnTo>
                            <a:pt x="7584"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Arc 528"/>
                    <p:cNvSpPr>
                      <a:spLocks/>
                    </p:cNvSpPr>
                    <p:nvPr/>
                  </p:nvSpPr>
                  <p:spPr bwMode="auto">
                    <a:xfrm rot="10800000">
                      <a:off x="3367"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Arc 529"/>
                    <p:cNvSpPr>
                      <a:spLocks/>
                    </p:cNvSpPr>
                    <p:nvPr/>
                  </p:nvSpPr>
                  <p:spPr bwMode="auto">
                    <a:xfrm rot="10800000">
                      <a:off x="3376" y="3793"/>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Arc 530"/>
                    <p:cNvSpPr>
                      <a:spLocks/>
                    </p:cNvSpPr>
                    <p:nvPr/>
                  </p:nvSpPr>
                  <p:spPr bwMode="auto">
                    <a:xfrm rot="10800000">
                      <a:off x="3359"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Arc 531"/>
                    <p:cNvSpPr>
                      <a:spLocks/>
                    </p:cNvSpPr>
                    <p:nvPr/>
                  </p:nvSpPr>
                  <p:spPr bwMode="auto">
                    <a:xfrm>
                      <a:off x="3392" y="3806"/>
                      <a:ext cx="5" cy="4"/>
                    </a:xfrm>
                    <a:custGeom>
                      <a:avLst/>
                      <a:gdLst>
                        <a:gd name="G0" fmla="+- 4123 0 0"/>
                        <a:gd name="G1" fmla="+- 21600 0 0"/>
                        <a:gd name="G2" fmla="+- 21600 0 0"/>
                        <a:gd name="T0" fmla="*/ 0 w 24687"/>
                        <a:gd name="T1" fmla="*/ 397 h 21600"/>
                        <a:gd name="T2" fmla="*/ 24687 w 24687"/>
                        <a:gd name="T3" fmla="*/ 14990 h 21600"/>
                        <a:gd name="T4" fmla="*/ 4123 w 24687"/>
                        <a:gd name="T5" fmla="*/ 21600 h 21600"/>
                      </a:gdLst>
                      <a:ahLst/>
                      <a:cxnLst>
                        <a:cxn ang="0">
                          <a:pos x="T0" y="T1"/>
                        </a:cxn>
                        <a:cxn ang="0">
                          <a:pos x="T2" y="T3"/>
                        </a:cxn>
                        <a:cxn ang="0">
                          <a:pos x="T4" y="T5"/>
                        </a:cxn>
                      </a:cxnLst>
                      <a:rect l="0" t="0" r="r" b="b"/>
                      <a:pathLst>
                        <a:path w="24687" h="21600" fill="none" extrusionOk="0">
                          <a:moveTo>
                            <a:pt x="0" y="397"/>
                          </a:moveTo>
                          <a:cubicBezTo>
                            <a:pt x="1358" y="132"/>
                            <a:pt x="2739" y="0"/>
                            <a:pt x="4123" y="0"/>
                          </a:cubicBezTo>
                          <a:cubicBezTo>
                            <a:pt x="13505" y="0"/>
                            <a:pt x="21815" y="6057"/>
                            <a:pt x="24686" y="14990"/>
                          </a:cubicBezTo>
                        </a:path>
                        <a:path w="24687" h="21600" stroke="0" extrusionOk="0">
                          <a:moveTo>
                            <a:pt x="0" y="397"/>
                          </a:moveTo>
                          <a:cubicBezTo>
                            <a:pt x="1358" y="132"/>
                            <a:pt x="2739" y="0"/>
                            <a:pt x="4123" y="0"/>
                          </a:cubicBezTo>
                          <a:cubicBezTo>
                            <a:pt x="13505" y="0"/>
                            <a:pt x="21815" y="6057"/>
                            <a:pt x="24686" y="14990"/>
                          </a:cubicBezTo>
                          <a:lnTo>
                            <a:pt x="4123"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Line 532"/>
                    <p:cNvSpPr>
                      <a:spLocks noChangeShapeType="1"/>
                    </p:cNvSpPr>
                    <p:nvPr/>
                  </p:nvSpPr>
                  <p:spPr bwMode="auto">
                    <a:xfrm flipV="1">
                      <a:off x="3393" y="3804"/>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Rectangle 533"/>
                    <p:cNvSpPr>
                      <a:spLocks noChangeArrowheads="1"/>
                    </p:cNvSpPr>
                    <p:nvPr/>
                  </p:nvSpPr>
                  <p:spPr bwMode="auto">
                    <a:xfrm>
                      <a:off x="3391"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Line 534"/>
                    <p:cNvSpPr>
                      <a:spLocks noChangeShapeType="1"/>
                    </p:cNvSpPr>
                    <p:nvPr/>
                  </p:nvSpPr>
                  <p:spPr bwMode="auto">
                    <a:xfrm>
                      <a:off x="3360" y="3787"/>
                      <a:ext cx="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Line 535"/>
                    <p:cNvSpPr>
                      <a:spLocks noChangeShapeType="1"/>
                    </p:cNvSpPr>
                    <p:nvPr/>
                  </p:nvSpPr>
                  <p:spPr bwMode="auto">
                    <a:xfrm>
                      <a:off x="3381" y="3787"/>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1" name="Group 536"/>
                  <p:cNvGrpSpPr>
                    <a:grpSpLocks/>
                  </p:cNvGrpSpPr>
                  <p:nvPr/>
                </p:nvGrpSpPr>
                <p:grpSpPr bwMode="auto">
                  <a:xfrm>
                    <a:off x="3390" y="3769"/>
                    <a:ext cx="40" cy="44"/>
                    <a:chOff x="3390" y="3769"/>
                    <a:chExt cx="40" cy="44"/>
                  </a:xfrm>
                </p:grpSpPr>
                <p:sp>
                  <p:nvSpPr>
                    <p:cNvPr id="93" name="Arc 537"/>
                    <p:cNvSpPr>
                      <a:spLocks/>
                    </p:cNvSpPr>
                    <p:nvPr/>
                  </p:nvSpPr>
                  <p:spPr bwMode="auto">
                    <a:xfrm>
                      <a:off x="3395" y="3777"/>
                      <a:ext cx="8" cy="11"/>
                    </a:xfrm>
                    <a:custGeom>
                      <a:avLst/>
                      <a:gdLst>
                        <a:gd name="G0" fmla="+- 2727 0 0"/>
                        <a:gd name="G1" fmla="+- 21600 0 0"/>
                        <a:gd name="G2" fmla="+- 21600 0 0"/>
                        <a:gd name="T0" fmla="*/ 0 w 24215"/>
                        <a:gd name="T1" fmla="*/ 173 h 21600"/>
                        <a:gd name="T2" fmla="*/ 24215 w 24215"/>
                        <a:gd name="T3" fmla="*/ 19407 h 21600"/>
                        <a:gd name="T4" fmla="*/ 2727 w 24215"/>
                        <a:gd name="T5" fmla="*/ 21600 h 21600"/>
                      </a:gdLst>
                      <a:ahLst/>
                      <a:cxnLst>
                        <a:cxn ang="0">
                          <a:pos x="T0" y="T1"/>
                        </a:cxn>
                        <a:cxn ang="0">
                          <a:pos x="T2" y="T3"/>
                        </a:cxn>
                        <a:cxn ang="0">
                          <a:pos x="T4" y="T5"/>
                        </a:cxn>
                      </a:cxnLst>
                      <a:rect l="0" t="0" r="r" b="b"/>
                      <a:pathLst>
                        <a:path w="24215" h="21600" fill="none" extrusionOk="0">
                          <a:moveTo>
                            <a:pt x="-1" y="172"/>
                          </a:moveTo>
                          <a:cubicBezTo>
                            <a:pt x="904" y="57"/>
                            <a:pt x="1815" y="0"/>
                            <a:pt x="2727" y="0"/>
                          </a:cubicBezTo>
                          <a:cubicBezTo>
                            <a:pt x="13807" y="0"/>
                            <a:pt x="23090" y="8384"/>
                            <a:pt x="24215" y="19406"/>
                          </a:cubicBezTo>
                        </a:path>
                        <a:path w="24215" h="21600" stroke="0" extrusionOk="0">
                          <a:moveTo>
                            <a:pt x="-1" y="172"/>
                          </a:moveTo>
                          <a:cubicBezTo>
                            <a:pt x="904" y="57"/>
                            <a:pt x="1815" y="0"/>
                            <a:pt x="2727" y="0"/>
                          </a:cubicBezTo>
                          <a:cubicBezTo>
                            <a:pt x="13807" y="0"/>
                            <a:pt x="23090" y="8384"/>
                            <a:pt x="24215" y="19406"/>
                          </a:cubicBezTo>
                          <a:lnTo>
                            <a:pt x="2727"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Arc 538"/>
                    <p:cNvSpPr>
                      <a:spLocks/>
                    </p:cNvSpPr>
                    <p:nvPr/>
                  </p:nvSpPr>
                  <p:spPr bwMode="auto">
                    <a:xfrm>
                      <a:off x="3390"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Arc 539"/>
                    <p:cNvSpPr>
                      <a:spLocks/>
                    </p:cNvSpPr>
                    <p:nvPr/>
                  </p:nvSpPr>
                  <p:spPr bwMode="auto">
                    <a:xfrm rot="10800000">
                      <a:off x="3398"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Arc 540"/>
                    <p:cNvSpPr>
                      <a:spLocks/>
                    </p:cNvSpPr>
                    <p:nvPr/>
                  </p:nvSpPr>
                  <p:spPr bwMode="auto">
                    <a:xfrm rot="10800000">
                      <a:off x="3407" y="3793"/>
                      <a:ext cx="13" cy="13"/>
                    </a:xfrm>
                    <a:custGeom>
                      <a:avLst/>
                      <a:gdLst>
                        <a:gd name="G0" fmla="+- 1722 0 0"/>
                        <a:gd name="G1" fmla="+- 21600 0 0"/>
                        <a:gd name="G2" fmla="+- 21600 0 0"/>
                        <a:gd name="T0" fmla="*/ 0 w 23322"/>
                        <a:gd name="T1" fmla="*/ 69 h 21600"/>
                        <a:gd name="T2" fmla="*/ 23322 w 23322"/>
                        <a:gd name="T3" fmla="*/ 21600 h 21600"/>
                        <a:gd name="T4" fmla="*/ 1722 w 23322"/>
                        <a:gd name="T5" fmla="*/ 21600 h 21600"/>
                      </a:gdLst>
                      <a:ahLst/>
                      <a:cxnLst>
                        <a:cxn ang="0">
                          <a:pos x="T0" y="T1"/>
                        </a:cxn>
                        <a:cxn ang="0">
                          <a:pos x="T2" y="T3"/>
                        </a:cxn>
                        <a:cxn ang="0">
                          <a:pos x="T4" y="T5"/>
                        </a:cxn>
                      </a:cxnLst>
                      <a:rect l="0" t="0" r="r" b="b"/>
                      <a:pathLst>
                        <a:path w="23322" h="21600" fill="none" extrusionOk="0">
                          <a:moveTo>
                            <a:pt x="-1" y="68"/>
                          </a:moveTo>
                          <a:cubicBezTo>
                            <a:pt x="572" y="22"/>
                            <a:pt x="1147" y="0"/>
                            <a:pt x="1722" y="0"/>
                          </a:cubicBezTo>
                          <a:cubicBezTo>
                            <a:pt x="13651" y="0"/>
                            <a:pt x="23322" y="9670"/>
                            <a:pt x="23322" y="21600"/>
                          </a:cubicBezTo>
                        </a:path>
                        <a:path w="23322" h="21600" stroke="0" extrusionOk="0">
                          <a:moveTo>
                            <a:pt x="-1" y="68"/>
                          </a:moveTo>
                          <a:cubicBezTo>
                            <a:pt x="572" y="22"/>
                            <a:pt x="1147" y="0"/>
                            <a:pt x="1722" y="0"/>
                          </a:cubicBezTo>
                          <a:cubicBezTo>
                            <a:pt x="13651" y="0"/>
                            <a:pt x="23322" y="9670"/>
                            <a:pt x="23322" y="21600"/>
                          </a:cubicBezTo>
                          <a:lnTo>
                            <a:pt x="1722"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Arc 541"/>
                    <p:cNvSpPr>
                      <a:spLocks/>
                    </p:cNvSpPr>
                    <p:nvPr/>
                  </p:nvSpPr>
                  <p:spPr bwMode="auto">
                    <a:xfrm rot="10800000">
                      <a:off x="3390"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Arc 542"/>
                    <p:cNvSpPr>
                      <a:spLocks/>
                    </p:cNvSpPr>
                    <p:nvPr/>
                  </p:nvSpPr>
                  <p:spPr bwMode="auto">
                    <a:xfrm>
                      <a:off x="3422" y="3806"/>
                      <a:ext cx="5" cy="4"/>
                    </a:xfrm>
                    <a:custGeom>
                      <a:avLst/>
                      <a:gdLst>
                        <a:gd name="G0" fmla="+- 4123 0 0"/>
                        <a:gd name="G1" fmla="+- 21600 0 0"/>
                        <a:gd name="G2" fmla="+- 21600 0 0"/>
                        <a:gd name="T0" fmla="*/ 0 w 24687"/>
                        <a:gd name="T1" fmla="*/ 397 h 21600"/>
                        <a:gd name="T2" fmla="*/ 24687 w 24687"/>
                        <a:gd name="T3" fmla="*/ 14990 h 21600"/>
                        <a:gd name="T4" fmla="*/ 4123 w 24687"/>
                        <a:gd name="T5" fmla="*/ 21600 h 21600"/>
                      </a:gdLst>
                      <a:ahLst/>
                      <a:cxnLst>
                        <a:cxn ang="0">
                          <a:pos x="T0" y="T1"/>
                        </a:cxn>
                        <a:cxn ang="0">
                          <a:pos x="T2" y="T3"/>
                        </a:cxn>
                        <a:cxn ang="0">
                          <a:pos x="T4" y="T5"/>
                        </a:cxn>
                      </a:cxnLst>
                      <a:rect l="0" t="0" r="r" b="b"/>
                      <a:pathLst>
                        <a:path w="24687" h="21600" fill="none" extrusionOk="0">
                          <a:moveTo>
                            <a:pt x="0" y="397"/>
                          </a:moveTo>
                          <a:cubicBezTo>
                            <a:pt x="1358" y="132"/>
                            <a:pt x="2739" y="0"/>
                            <a:pt x="4123" y="0"/>
                          </a:cubicBezTo>
                          <a:cubicBezTo>
                            <a:pt x="13505" y="0"/>
                            <a:pt x="21815" y="6057"/>
                            <a:pt x="24686" y="14990"/>
                          </a:cubicBezTo>
                        </a:path>
                        <a:path w="24687" h="21600" stroke="0" extrusionOk="0">
                          <a:moveTo>
                            <a:pt x="0" y="397"/>
                          </a:moveTo>
                          <a:cubicBezTo>
                            <a:pt x="1358" y="132"/>
                            <a:pt x="2739" y="0"/>
                            <a:pt x="4123" y="0"/>
                          </a:cubicBezTo>
                          <a:cubicBezTo>
                            <a:pt x="13505" y="0"/>
                            <a:pt x="21815" y="6057"/>
                            <a:pt x="24686" y="14990"/>
                          </a:cubicBezTo>
                          <a:lnTo>
                            <a:pt x="4123"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543"/>
                    <p:cNvSpPr>
                      <a:spLocks noChangeShapeType="1"/>
                    </p:cNvSpPr>
                    <p:nvPr/>
                  </p:nvSpPr>
                  <p:spPr bwMode="auto">
                    <a:xfrm flipV="1">
                      <a:off x="3424"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Rectangle 544"/>
                    <p:cNvSpPr>
                      <a:spLocks noChangeArrowheads="1"/>
                    </p:cNvSpPr>
                    <p:nvPr/>
                  </p:nvSpPr>
                  <p:spPr bwMode="auto">
                    <a:xfrm>
                      <a:off x="3423" y="3787"/>
                      <a:ext cx="3"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Line 545"/>
                    <p:cNvSpPr>
                      <a:spLocks noChangeShapeType="1"/>
                    </p:cNvSpPr>
                    <p:nvPr/>
                  </p:nvSpPr>
                  <p:spPr bwMode="auto">
                    <a:xfrm>
                      <a:off x="3390"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546"/>
                    <p:cNvSpPr>
                      <a:spLocks noChangeShapeType="1"/>
                    </p:cNvSpPr>
                    <p:nvPr/>
                  </p:nvSpPr>
                  <p:spPr bwMode="auto">
                    <a:xfrm>
                      <a:off x="3410" y="3787"/>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 name="Group 547"/>
                  <p:cNvGrpSpPr>
                    <a:grpSpLocks/>
                  </p:cNvGrpSpPr>
                  <p:nvPr/>
                </p:nvGrpSpPr>
                <p:grpSpPr bwMode="auto">
                  <a:xfrm>
                    <a:off x="3421" y="3769"/>
                    <a:ext cx="39" cy="44"/>
                    <a:chOff x="3421" y="3769"/>
                    <a:chExt cx="39" cy="44"/>
                  </a:xfrm>
                </p:grpSpPr>
                <p:sp>
                  <p:nvSpPr>
                    <p:cNvPr id="83" name="Arc 548"/>
                    <p:cNvSpPr>
                      <a:spLocks/>
                    </p:cNvSpPr>
                    <p:nvPr/>
                  </p:nvSpPr>
                  <p:spPr bwMode="auto">
                    <a:xfrm>
                      <a:off x="3425" y="3777"/>
                      <a:ext cx="8" cy="11"/>
                    </a:xfrm>
                    <a:custGeom>
                      <a:avLst/>
                      <a:gdLst>
                        <a:gd name="G0" fmla="+- 2727 0 0"/>
                        <a:gd name="G1" fmla="+- 21600 0 0"/>
                        <a:gd name="G2" fmla="+- 21600 0 0"/>
                        <a:gd name="T0" fmla="*/ 0 w 24215"/>
                        <a:gd name="T1" fmla="*/ 173 h 21600"/>
                        <a:gd name="T2" fmla="*/ 24215 w 24215"/>
                        <a:gd name="T3" fmla="*/ 19407 h 21600"/>
                        <a:gd name="T4" fmla="*/ 2727 w 24215"/>
                        <a:gd name="T5" fmla="*/ 21600 h 21600"/>
                      </a:gdLst>
                      <a:ahLst/>
                      <a:cxnLst>
                        <a:cxn ang="0">
                          <a:pos x="T0" y="T1"/>
                        </a:cxn>
                        <a:cxn ang="0">
                          <a:pos x="T2" y="T3"/>
                        </a:cxn>
                        <a:cxn ang="0">
                          <a:pos x="T4" y="T5"/>
                        </a:cxn>
                      </a:cxnLst>
                      <a:rect l="0" t="0" r="r" b="b"/>
                      <a:pathLst>
                        <a:path w="24215" h="21600" fill="none" extrusionOk="0">
                          <a:moveTo>
                            <a:pt x="-1" y="172"/>
                          </a:moveTo>
                          <a:cubicBezTo>
                            <a:pt x="904" y="57"/>
                            <a:pt x="1815" y="0"/>
                            <a:pt x="2727" y="0"/>
                          </a:cubicBezTo>
                          <a:cubicBezTo>
                            <a:pt x="13807" y="0"/>
                            <a:pt x="23090" y="8384"/>
                            <a:pt x="24215" y="19406"/>
                          </a:cubicBezTo>
                        </a:path>
                        <a:path w="24215" h="21600" stroke="0" extrusionOk="0">
                          <a:moveTo>
                            <a:pt x="-1" y="172"/>
                          </a:moveTo>
                          <a:cubicBezTo>
                            <a:pt x="904" y="57"/>
                            <a:pt x="1815" y="0"/>
                            <a:pt x="2727" y="0"/>
                          </a:cubicBezTo>
                          <a:cubicBezTo>
                            <a:pt x="13807" y="0"/>
                            <a:pt x="23090" y="8384"/>
                            <a:pt x="24215" y="19406"/>
                          </a:cubicBezTo>
                          <a:lnTo>
                            <a:pt x="2727"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Arc 549"/>
                    <p:cNvSpPr>
                      <a:spLocks/>
                    </p:cNvSpPr>
                    <p:nvPr/>
                  </p:nvSpPr>
                  <p:spPr bwMode="auto">
                    <a:xfrm>
                      <a:off x="3421" y="3780"/>
                      <a:ext cx="4" cy="8"/>
                    </a:xfrm>
                    <a:custGeom>
                      <a:avLst/>
                      <a:gdLst>
                        <a:gd name="G0" fmla="+- 5589 0 0"/>
                        <a:gd name="G1" fmla="+- 21600 0 0"/>
                        <a:gd name="G2" fmla="+- 21600 0 0"/>
                        <a:gd name="T0" fmla="*/ 0 w 26932"/>
                        <a:gd name="T1" fmla="*/ 736 h 21600"/>
                        <a:gd name="T2" fmla="*/ 26932 w 26932"/>
                        <a:gd name="T3" fmla="*/ 18280 h 21600"/>
                        <a:gd name="T4" fmla="*/ 5589 w 26932"/>
                        <a:gd name="T5" fmla="*/ 21600 h 21600"/>
                      </a:gdLst>
                      <a:ahLst/>
                      <a:cxnLst>
                        <a:cxn ang="0">
                          <a:pos x="T0" y="T1"/>
                        </a:cxn>
                        <a:cxn ang="0">
                          <a:pos x="T2" y="T3"/>
                        </a:cxn>
                        <a:cxn ang="0">
                          <a:pos x="T4" y="T5"/>
                        </a:cxn>
                      </a:cxnLst>
                      <a:rect l="0" t="0" r="r" b="b"/>
                      <a:pathLst>
                        <a:path w="26932" h="21600" fill="none" extrusionOk="0">
                          <a:moveTo>
                            <a:pt x="-1" y="735"/>
                          </a:moveTo>
                          <a:cubicBezTo>
                            <a:pt x="1822" y="247"/>
                            <a:pt x="3701" y="0"/>
                            <a:pt x="5589" y="0"/>
                          </a:cubicBezTo>
                          <a:cubicBezTo>
                            <a:pt x="16236" y="0"/>
                            <a:pt x="25295" y="7758"/>
                            <a:pt x="26932" y="18279"/>
                          </a:cubicBezTo>
                        </a:path>
                        <a:path w="26932" h="21600" stroke="0" extrusionOk="0">
                          <a:moveTo>
                            <a:pt x="-1" y="735"/>
                          </a:moveTo>
                          <a:cubicBezTo>
                            <a:pt x="1822" y="247"/>
                            <a:pt x="3701" y="0"/>
                            <a:pt x="5589" y="0"/>
                          </a:cubicBezTo>
                          <a:cubicBezTo>
                            <a:pt x="16236" y="0"/>
                            <a:pt x="25295" y="7758"/>
                            <a:pt x="26932" y="18279"/>
                          </a:cubicBezTo>
                          <a:lnTo>
                            <a:pt x="5589"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Arc 550"/>
                    <p:cNvSpPr>
                      <a:spLocks/>
                    </p:cNvSpPr>
                    <p:nvPr/>
                  </p:nvSpPr>
                  <p:spPr bwMode="auto">
                    <a:xfrm rot="10800000">
                      <a:off x="3428"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Arc 551"/>
                    <p:cNvSpPr>
                      <a:spLocks/>
                    </p:cNvSpPr>
                    <p:nvPr/>
                  </p:nvSpPr>
                  <p:spPr bwMode="auto">
                    <a:xfrm rot="10800000">
                      <a:off x="3436"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Arc 552"/>
                    <p:cNvSpPr>
                      <a:spLocks/>
                    </p:cNvSpPr>
                    <p:nvPr/>
                  </p:nvSpPr>
                  <p:spPr bwMode="auto">
                    <a:xfrm rot="10800000">
                      <a:off x="3421"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Arc 553"/>
                    <p:cNvSpPr>
                      <a:spLocks/>
                    </p:cNvSpPr>
                    <p:nvPr/>
                  </p:nvSpPr>
                  <p:spPr bwMode="auto">
                    <a:xfrm>
                      <a:off x="3452"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554"/>
                    <p:cNvSpPr>
                      <a:spLocks noChangeShapeType="1"/>
                    </p:cNvSpPr>
                    <p:nvPr/>
                  </p:nvSpPr>
                  <p:spPr bwMode="auto">
                    <a:xfrm flipV="1">
                      <a:off x="3454"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Rectangle 555"/>
                    <p:cNvSpPr>
                      <a:spLocks noChangeArrowheads="1"/>
                    </p:cNvSpPr>
                    <p:nvPr/>
                  </p:nvSpPr>
                  <p:spPr bwMode="auto">
                    <a:xfrm>
                      <a:off x="3452"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556"/>
                    <p:cNvSpPr>
                      <a:spLocks noChangeShapeType="1"/>
                    </p:cNvSpPr>
                    <p:nvPr/>
                  </p:nvSpPr>
                  <p:spPr bwMode="auto">
                    <a:xfrm>
                      <a:off x="3424" y="3787"/>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557"/>
                    <p:cNvSpPr>
                      <a:spLocks noChangeShapeType="1"/>
                    </p:cNvSpPr>
                    <p:nvPr/>
                  </p:nvSpPr>
                  <p:spPr bwMode="auto">
                    <a:xfrm>
                      <a:off x="3440" y="3787"/>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8" name="Group 558"/>
                <p:cNvGrpSpPr>
                  <a:grpSpLocks/>
                </p:cNvGrpSpPr>
                <p:nvPr/>
              </p:nvGrpSpPr>
              <p:grpSpPr bwMode="auto">
                <a:xfrm>
                  <a:off x="3105" y="3751"/>
                  <a:ext cx="46" cy="47"/>
                  <a:chOff x="3105" y="3751"/>
                  <a:chExt cx="46" cy="47"/>
                </a:xfrm>
              </p:grpSpPr>
              <p:sp>
                <p:nvSpPr>
                  <p:cNvPr id="65" name="Arc 559"/>
                  <p:cNvSpPr>
                    <a:spLocks/>
                  </p:cNvSpPr>
                  <p:nvPr/>
                </p:nvSpPr>
                <p:spPr bwMode="auto">
                  <a:xfrm>
                    <a:off x="3138" y="3765"/>
                    <a:ext cx="8" cy="12"/>
                  </a:xfrm>
                  <a:custGeom>
                    <a:avLst/>
                    <a:gdLst>
                      <a:gd name="G0" fmla="+- 21539 0 0"/>
                      <a:gd name="G1" fmla="+- 21463 0 0"/>
                      <a:gd name="G2" fmla="+- 21600 0 0"/>
                      <a:gd name="T0" fmla="*/ 0 w 21539"/>
                      <a:gd name="T1" fmla="*/ 19836 h 21463"/>
                      <a:gd name="T2" fmla="*/ 19111 w 21539"/>
                      <a:gd name="T3" fmla="*/ 0 h 21463"/>
                      <a:gd name="T4" fmla="*/ 21539 w 21539"/>
                      <a:gd name="T5" fmla="*/ 21463 h 21463"/>
                    </a:gdLst>
                    <a:ahLst/>
                    <a:cxnLst>
                      <a:cxn ang="0">
                        <a:pos x="T0" y="T1"/>
                      </a:cxn>
                      <a:cxn ang="0">
                        <a:pos x="T2" y="T3"/>
                      </a:cxn>
                      <a:cxn ang="0">
                        <a:pos x="T4" y="T5"/>
                      </a:cxn>
                    </a:cxnLst>
                    <a:rect l="0" t="0" r="r" b="b"/>
                    <a:pathLst>
                      <a:path w="21539" h="21463" fill="none" extrusionOk="0">
                        <a:moveTo>
                          <a:pt x="0" y="19836"/>
                        </a:moveTo>
                        <a:cubicBezTo>
                          <a:pt x="781" y="9493"/>
                          <a:pt x="8804" y="1165"/>
                          <a:pt x="19110" y="-1"/>
                        </a:cubicBezTo>
                      </a:path>
                      <a:path w="21539" h="21463" stroke="0" extrusionOk="0">
                        <a:moveTo>
                          <a:pt x="0" y="19836"/>
                        </a:moveTo>
                        <a:cubicBezTo>
                          <a:pt x="781" y="9493"/>
                          <a:pt x="8804" y="1165"/>
                          <a:pt x="19110" y="-1"/>
                        </a:cubicBezTo>
                        <a:lnTo>
                          <a:pt x="21539" y="21463"/>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560"/>
                  <p:cNvSpPr>
                    <a:spLocks/>
                  </p:cNvSpPr>
                  <p:nvPr/>
                </p:nvSpPr>
                <p:spPr bwMode="auto">
                  <a:xfrm>
                    <a:off x="3148" y="3771"/>
                    <a:ext cx="0" cy="4"/>
                  </a:xfrm>
                  <a:custGeom>
                    <a:avLst/>
                    <a:gdLst>
                      <a:gd name="G0" fmla="+- 21563 0 0"/>
                      <a:gd name="G1" fmla="+- 10106 0 0"/>
                      <a:gd name="G2" fmla="+- 21600 0 0"/>
                      <a:gd name="T0" fmla="*/ 0 w 21563"/>
                      <a:gd name="T1" fmla="*/ 8838 h 10106"/>
                      <a:gd name="T2" fmla="*/ 2473 w 21563"/>
                      <a:gd name="T3" fmla="*/ 0 h 10106"/>
                      <a:gd name="T4" fmla="*/ 21563 w 21563"/>
                      <a:gd name="T5" fmla="*/ 10106 h 10106"/>
                    </a:gdLst>
                    <a:ahLst/>
                    <a:cxnLst>
                      <a:cxn ang="0">
                        <a:pos x="T0" y="T1"/>
                      </a:cxn>
                      <a:cxn ang="0">
                        <a:pos x="T2" y="T3"/>
                      </a:cxn>
                      <a:cxn ang="0">
                        <a:pos x="T4" y="T5"/>
                      </a:cxn>
                    </a:cxnLst>
                    <a:rect l="0" t="0" r="r" b="b"/>
                    <a:pathLst>
                      <a:path w="21563" h="10106" fill="none" extrusionOk="0">
                        <a:moveTo>
                          <a:pt x="0" y="8838"/>
                        </a:moveTo>
                        <a:cubicBezTo>
                          <a:pt x="181" y="5748"/>
                          <a:pt x="1025" y="2734"/>
                          <a:pt x="2472" y="-1"/>
                        </a:cubicBezTo>
                      </a:path>
                      <a:path w="21563" h="10106" stroke="0" extrusionOk="0">
                        <a:moveTo>
                          <a:pt x="0" y="8838"/>
                        </a:moveTo>
                        <a:cubicBezTo>
                          <a:pt x="181" y="5748"/>
                          <a:pt x="1025" y="2734"/>
                          <a:pt x="2472" y="-1"/>
                        </a:cubicBezTo>
                        <a:lnTo>
                          <a:pt x="21563" y="10106"/>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Arc 561"/>
                  <p:cNvSpPr>
                    <a:spLocks/>
                  </p:cNvSpPr>
                  <p:nvPr/>
                </p:nvSpPr>
                <p:spPr bwMode="auto">
                  <a:xfrm rot="10800000">
                    <a:off x="3123" y="3777"/>
                    <a:ext cx="21" cy="18"/>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Arc 562"/>
                  <p:cNvSpPr>
                    <a:spLocks/>
                  </p:cNvSpPr>
                  <p:nvPr/>
                </p:nvSpPr>
                <p:spPr bwMode="auto">
                  <a:xfrm rot="10800000">
                    <a:off x="3124" y="3778"/>
                    <a:ext cx="11" cy="13"/>
                  </a:xfrm>
                  <a:custGeom>
                    <a:avLst/>
                    <a:gdLst>
                      <a:gd name="G0" fmla="+- 21546 0 0"/>
                      <a:gd name="G1" fmla="+- 21524 0 0"/>
                      <a:gd name="G2" fmla="+- 21600 0 0"/>
                      <a:gd name="T0" fmla="*/ 0 w 21546"/>
                      <a:gd name="T1" fmla="*/ 19995 h 21524"/>
                      <a:gd name="T2" fmla="*/ 19741 w 21546"/>
                      <a:gd name="T3" fmla="*/ 0 h 21524"/>
                      <a:gd name="T4" fmla="*/ 21546 w 21546"/>
                      <a:gd name="T5" fmla="*/ 21524 h 21524"/>
                    </a:gdLst>
                    <a:ahLst/>
                    <a:cxnLst>
                      <a:cxn ang="0">
                        <a:pos x="T0" y="T1"/>
                      </a:cxn>
                      <a:cxn ang="0">
                        <a:pos x="T2" y="T3"/>
                      </a:cxn>
                      <a:cxn ang="0">
                        <a:pos x="T4" y="T5"/>
                      </a:cxn>
                    </a:cxnLst>
                    <a:rect l="0" t="0" r="r" b="b"/>
                    <a:pathLst>
                      <a:path w="21546" h="21524" fill="none" extrusionOk="0">
                        <a:moveTo>
                          <a:pt x="0" y="19995"/>
                        </a:moveTo>
                        <a:cubicBezTo>
                          <a:pt x="753" y="9375"/>
                          <a:pt x="9132" y="889"/>
                          <a:pt x="19740" y="-1"/>
                        </a:cubicBezTo>
                      </a:path>
                      <a:path w="21546" h="21524" stroke="0" extrusionOk="0">
                        <a:moveTo>
                          <a:pt x="0" y="19995"/>
                        </a:moveTo>
                        <a:cubicBezTo>
                          <a:pt x="753" y="9375"/>
                          <a:pt x="9132" y="889"/>
                          <a:pt x="19740" y="-1"/>
                        </a:cubicBezTo>
                        <a:lnTo>
                          <a:pt x="21546" y="21524"/>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Arc 563"/>
                  <p:cNvSpPr>
                    <a:spLocks/>
                  </p:cNvSpPr>
                  <p:nvPr/>
                </p:nvSpPr>
                <p:spPr bwMode="auto">
                  <a:xfrm rot="10800000">
                    <a:off x="3148" y="3755"/>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Arc 564"/>
                  <p:cNvSpPr>
                    <a:spLocks/>
                  </p:cNvSpPr>
                  <p:nvPr/>
                </p:nvSpPr>
                <p:spPr bwMode="auto">
                  <a:xfrm>
                    <a:off x="3117" y="3794"/>
                    <a:ext cx="2" cy="0"/>
                  </a:xfrm>
                  <a:custGeom>
                    <a:avLst/>
                    <a:gdLst>
                      <a:gd name="G0" fmla="+- 9660 0 0"/>
                      <a:gd name="G1" fmla="+- 21493 0 0"/>
                      <a:gd name="G2" fmla="+- 21600 0 0"/>
                      <a:gd name="T0" fmla="*/ 0 w 9660"/>
                      <a:gd name="T1" fmla="*/ 2173 h 21493"/>
                      <a:gd name="T2" fmla="*/ 7511 w 9660"/>
                      <a:gd name="T3" fmla="*/ 0 h 21493"/>
                      <a:gd name="T4" fmla="*/ 9660 w 9660"/>
                      <a:gd name="T5" fmla="*/ 21493 h 21493"/>
                    </a:gdLst>
                    <a:ahLst/>
                    <a:cxnLst>
                      <a:cxn ang="0">
                        <a:pos x="T0" y="T1"/>
                      </a:cxn>
                      <a:cxn ang="0">
                        <a:pos x="T2" y="T3"/>
                      </a:cxn>
                      <a:cxn ang="0">
                        <a:pos x="T4" y="T5"/>
                      </a:cxn>
                    </a:cxnLst>
                    <a:rect l="0" t="0" r="r" b="b"/>
                    <a:pathLst>
                      <a:path w="9660" h="21493" fill="none" extrusionOk="0">
                        <a:moveTo>
                          <a:pt x="0" y="2173"/>
                        </a:moveTo>
                        <a:cubicBezTo>
                          <a:pt x="2350" y="998"/>
                          <a:pt x="4896" y="261"/>
                          <a:pt x="7511" y="0"/>
                        </a:cubicBezTo>
                      </a:path>
                      <a:path w="9660" h="21493" stroke="0" extrusionOk="0">
                        <a:moveTo>
                          <a:pt x="0" y="2173"/>
                        </a:moveTo>
                        <a:cubicBezTo>
                          <a:pt x="2350" y="998"/>
                          <a:pt x="4896" y="261"/>
                          <a:pt x="7511" y="0"/>
                        </a:cubicBezTo>
                        <a:lnTo>
                          <a:pt x="9660" y="21493"/>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565"/>
                  <p:cNvSpPr>
                    <a:spLocks noChangeShapeType="1"/>
                  </p:cNvSpPr>
                  <p:nvPr/>
                </p:nvSpPr>
                <p:spPr bwMode="auto">
                  <a:xfrm flipH="1" flipV="1">
                    <a:off x="3105" y="3788"/>
                    <a:ext cx="17"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566"/>
                  <p:cNvSpPr>
                    <a:spLocks noChangeShapeType="1"/>
                  </p:cNvSpPr>
                  <p:nvPr/>
                </p:nvSpPr>
                <p:spPr bwMode="auto">
                  <a:xfrm flipH="1" flipV="1">
                    <a:off x="3139" y="3768"/>
                    <a:ext cx="12" cy="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567"/>
                  <p:cNvSpPr>
                    <a:spLocks noChangeShapeType="1"/>
                  </p:cNvSpPr>
                  <p:nvPr/>
                </p:nvSpPr>
                <p:spPr bwMode="auto">
                  <a:xfrm flipH="1" flipV="1">
                    <a:off x="3115" y="3751"/>
                    <a:ext cx="12" cy="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 name="Group 568"/>
                <p:cNvGrpSpPr>
                  <a:grpSpLocks/>
                </p:cNvGrpSpPr>
                <p:nvPr/>
              </p:nvGrpSpPr>
              <p:grpSpPr bwMode="auto">
                <a:xfrm>
                  <a:off x="3085" y="3731"/>
                  <a:ext cx="43" cy="48"/>
                  <a:chOff x="3085" y="3731"/>
                  <a:chExt cx="43" cy="48"/>
                </a:xfrm>
              </p:grpSpPr>
              <p:sp>
                <p:nvSpPr>
                  <p:cNvPr id="57" name="Arc 569"/>
                  <p:cNvSpPr>
                    <a:spLocks/>
                  </p:cNvSpPr>
                  <p:nvPr/>
                </p:nvSpPr>
                <p:spPr bwMode="auto">
                  <a:xfrm>
                    <a:off x="3118" y="3745"/>
                    <a:ext cx="8" cy="12"/>
                  </a:xfrm>
                  <a:custGeom>
                    <a:avLst/>
                    <a:gdLst>
                      <a:gd name="G0" fmla="+- 21531 0 0"/>
                      <a:gd name="G1" fmla="+- 21446 0 0"/>
                      <a:gd name="G2" fmla="+- 21600 0 0"/>
                      <a:gd name="T0" fmla="*/ 0 w 21531"/>
                      <a:gd name="T1" fmla="*/ 19724 h 21446"/>
                      <a:gd name="T2" fmla="*/ 18953 w 21531"/>
                      <a:gd name="T3" fmla="*/ 0 h 21446"/>
                      <a:gd name="T4" fmla="*/ 21531 w 21531"/>
                      <a:gd name="T5" fmla="*/ 21446 h 21446"/>
                    </a:gdLst>
                    <a:ahLst/>
                    <a:cxnLst>
                      <a:cxn ang="0">
                        <a:pos x="T0" y="T1"/>
                      </a:cxn>
                      <a:cxn ang="0">
                        <a:pos x="T2" y="T3"/>
                      </a:cxn>
                      <a:cxn ang="0">
                        <a:pos x="T4" y="T5"/>
                      </a:cxn>
                    </a:cxnLst>
                    <a:rect l="0" t="0" r="r" b="b"/>
                    <a:pathLst>
                      <a:path w="21531" h="21446" fill="none" extrusionOk="0">
                        <a:moveTo>
                          <a:pt x="-1" y="19723"/>
                        </a:moveTo>
                        <a:cubicBezTo>
                          <a:pt x="819" y="9477"/>
                          <a:pt x="8746" y="1227"/>
                          <a:pt x="18953" y="0"/>
                        </a:cubicBezTo>
                      </a:path>
                      <a:path w="21531" h="21446" stroke="0" extrusionOk="0">
                        <a:moveTo>
                          <a:pt x="-1" y="19723"/>
                        </a:moveTo>
                        <a:cubicBezTo>
                          <a:pt x="819" y="9477"/>
                          <a:pt x="8746" y="1227"/>
                          <a:pt x="18953" y="0"/>
                        </a:cubicBezTo>
                        <a:lnTo>
                          <a:pt x="21531" y="2144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Arc 570"/>
                  <p:cNvSpPr>
                    <a:spLocks/>
                  </p:cNvSpPr>
                  <p:nvPr/>
                </p:nvSpPr>
                <p:spPr bwMode="auto">
                  <a:xfrm>
                    <a:off x="3127" y="3749"/>
                    <a:ext cx="1" cy="6"/>
                  </a:xfrm>
                  <a:custGeom>
                    <a:avLst/>
                    <a:gdLst>
                      <a:gd name="G0" fmla="+- 21600 0 0"/>
                      <a:gd name="G1" fmla="+- 15274 0 0"/>
                      <a:gd name="G2" fmla="+- 21600 0 0"/>
                      <a:gd name="T0" fmla="*/ 0 w 21600"/>
                      <a:gd name="T1" fmla="*/ 15274 h 15274"/>
                      <a:gd name="T2" fmla="*/ 6326 w 21600"/>
                      <a:gd name="T3" fmla="*/ 0 h 15274"/>
                      <a:gd name="T4" fmla="*/ 21600 w 21600"/>
                      <a:gd name="T5" fmla="*/ 15274 h 15274"/>
                    </a:gdLst>
                    <a:ahLst/>
                    <a:cxnLst>
                      <a:cxn ang="0">
                        <a:pos x="T0" y="T1"/>
                      </a:cxn>
                      <a:cxn ang="0">
                        <a:pos x="T2" y="T3"/>
                      </a:cxn>
                      <a:cxn ang="0">
                        <a:pos x="T4" y="T5"/>
                      </a:cxn>
                    </a:cxnLst>
                    <a:rect l="0" t="0" r="r" b="b"/>
                    <a:pathLst>
                      <a:path w="21600" h="15274" fill="none" extrusionOk="0">
                        <a:moveTo>
                          <a:pt x="0" y="15273"/>
                        </a:moveTo>
                        <a:cubicBezTo>
                          <a:pt x="0" y="9545"/>
                          <a:pt x="2275" y="4051"/>
                          <a:pt x="6326" y="0"/>
                        </a:cubicBezTo>
                      </a:path>
                      <a:path w="21600" h="15274" stroke="0" extrusionOk="0">
                        <a:moveTo>
                          <a:pt x="0" y="15273"/>
                        </a:moveTo>
                        <a:cubicBezTo>
                          <a:pt x="0" y="9545"/>
                          <a:pt x="2275" y="4051"/>
                          <a:pt x="6326" y="0"/>
                        </a:cubicBezTo>
                        <a:lnTo>
                          <a:pt x="21600" y="15274"/>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Arc 571"/>
                  <p:cNvSpPr>
                    <a:spLocks/>
                  </p:cNvSpPr>
                  <p:nvPr/>
                </p:nvSpPr>
                <p:spPr bwMode="auto">
                  <a:xfrm rot="10800000">
                    <a:off x="3102" y="3759"/>
                    <a:ext cx="21" cy="17"/>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Arc 572"/>
                  <p:cNvSpPr>
                    <a:spLocks/>
                  </p:cNvSpPr>
                  <p:nvPr/>
                </p:nvSpPr>
                <p:spPr bwMode="auto">
                  <a:xfrm rot="10800000">
                    <a:off x="3102" y="3759"/>
                    <a:ext cx="12" cy="13"/>
                  </a:xfrm>
                  <a:custGeom>
                    <a:avLst/>
                    <a:gdLst>
                      <a:gd name="G0" fmla="+- 21600 0 0"/>
                      <a:gd name="G1" fmla="+- 21525 0 0"/>
                      <a:gd name="G2" fmla="+- 21600 0 0"/>
                      <a:gd name="T0" fmla="*/ 0 w 21600"/>
                      <a:gd name="T1" fmla="*/ 21525 h 21525"/>
                      <a:gd name="T2" fmla="*/ 19806 w 21600"/>
                      <a:gd name="T3" fmla="*/ 0 h 21525"/>
                      <a:gd name="T4" fmla="*/ 21600 w 21600"/>
                      <a:gd name="T5" fmla="*/ 21525 h 21525"/>
                    </a:gdLst>
                    <a:ahLst/>
                    <a:cxnLst>
                      <a:cxn ang="0">
                        <a:pos x="T0" y="T1"/>
                      </a:cxn>
                      <a:cxn ang="0">
                        <a:pos x="T2" y="T3"/>
                      </a:cxn>
                      <a:cxn ang="0">
                        <a:pos x="T4" y="T5"/>
                      </a:cxn>
                    </a:cxnLst>
                    <a:rect l="0" t="0" r="r" b="b"/>
                    <a:pathLst>
                      <a:path w="21600" h="21525" fill="none" extrusionOk="0">
                        <a:moveTo>
                          <a:pt x="0" y="21524"/>
                        </a:moveTo>
                        <a:cubicBezTo>
                          <a:pt x="0" y="10291"/>
                          <a:pt x="8610" y="932"/>
                          <a:pt x="19805" y="-1"/>
                        </a:cubicBezTo>
                      </a:path>
                      <a:path w="21600" h="21525" stroke="0" extrusionOk="0">
                        <a:moveTo>
                          <a:pt x="0" y="21524"/>
                        </a:moveTo>
                        <a:cubicBezTo>
                          <a:pt x="0" y="10291"/>
                          <a:pt x="8610" y="932"/>
                          <a:pt x="19805" y="-1"/>
                        </a:cubicBezTo>
                        <a:lnTo>
                          <a:pt x="21600" y="21525"/>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Arc 573"/>
                  <p:cNvSpPr>
                    <a:spLocks/>
                  </p:cNvSpPr>
                  <p:nvPr/>
                </p:nvSpPr>
                <p:spPr bwMode="auto">
                  <a:xfrm rot="10800000">
                    <a:off x="3128" y="3736"/>
                    <a:ext cx="0" cy="6"/>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rc 574"/>
                  <p:cNvSpPr>
                    <a:spLocks/>
                  </p:cNvSpPr>
                  <p:nvPr/>
                </p:nvSpPr>
                <p:spPr bwMode="auto">
                  <a:xfrm>
                    <a:off x="3094" y="3774"/>
                    <a:ext cx="11" cy="0"/>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575"/>
                  <p:cNvSpPr>
                    <a:spLocks noChangeShapeType="1"/>
                  </p:cNvSpPr>
                  <p:nvPr/>
                </p:nvSpPr>
                <p:spPr bwMode="auto">
                  <a:xfrm flipH="1" flipV="1">
                    <a:off x="3085" y="3768"/>
                    <a:ext cx="16"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576"/>
                  <p:cNvSpPr>
                    <a:spLocks noChangeShapeType="1"/>
                  </p:cNvSpPr>
                  <p:nvPr/>
                </p:nvSpPr>
                <p:spPr bwMode="auto">
                  <a:xfrm flipH="1" flipV="1">
                    <a:off x="3094" y="3731"/>
                    <a:ext cx="14" cy="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 name="Group 577"/>
                <p:cNvGrpSpPr>
                  <a:grpSpLocks/>
                </p:cNvGrpSpPr>
                <p:nvPr/>
              </p:nvGrpSpPr>
              <p:grpSpPr bwMode="auto">
                <a:xfrm>
                  <a:off x="3043" y="3697"/>
                  <a:ext cx="45" cy="45"/>
                  <a:chOff x="3043" y="3697"/>
                  <a:chExt cx="45" cy="45"/>
                </a:xfrm>
              </p:grpSpPr>
              <p:sp>
                <p:nvSpPr>
                  <p:cNvPr id="50" name="Arc 578"/>
                  <p:cNvSpPr>
                    <a:spLocks/>
                  </p:cNvSpPr>
                  <p:nvPr/>
                </p:nvSpPr>
                <p:spPr bwMode="auto">
                  <a:xfrm>
                    <a:off x="3076" y="3706"/>
                    <a:ext cx="9" cy="13"/>
                  </a:xfrm>
                  <a:custGeom>
                    <a:avLst/>
                    <a:gdLst>
                      <a:gd name="G0" fmla="+- 21600 0 0"/>
                      <a:gd name="G1" fmla="+- 21468 0 0"/>
                      <a:gd name="G2" fmla="+- 21600 0 0"/>
                      <a:gd name="T0" fmla="*/ 0 w 21600"/>
                      <a:gd name="T1" fmla="*/ 21468 h 21468"/>
                      <a:gd name="T2" fmla="*/ 19215 w 21600"/>
                      <a:gd name="T3" fmla="*/ 0 h 21468"/>
                      <a:gd name="T4" fmla="*/ 21600 w 21600"/>
                      <a:gd name="T5" fmla="*/ 21468 h 21468"/>
                    </a:gdLst>
                    <a:ahLst/>
                    <a:cxnLst>
                      <a:cxn ang="0">
                        <a:pos x="T0" y="T1"/>
                      </a:cxn>
                      <a:cxn ang="0">
                        <a:pos x="T2" y="T3"/>
                      </a:cxn>
                      <a:cxn ang="0">
                        <a:pos x="T4" y="T5"/>
                      </a:cxn>
                    </a:cxnLst>
                    <a:rect l="0" t="0" r="r" b="b"/>
                    <a:pathLst>
                      <a:path w="21600" h="21468" fill="none" extrusionOk="0">
                        <a:moveTo>
                          <a:pt x="0" y="21467"/>
                        </a:moveTo>
                        <a:cubicBezTo>
                          <a:pt x="0" y="10461"/>
                          <a:pt x="8275" y="1215"/>
                          <a:pt x="19215" y="0"/>
                        </a:cubicBezTo>
                      </a:path>
                      <a:path w="21600" h="21468" stroke="0" extrusionOk="0">
                        <a:moveTo>
                          <a:pt x="0" y="21467"/>
                        </a:moveTo>
                        <a:cubicBezTo>
                          <a:pt x="0" y="10461"/>
                          <a:pt x="8275" y="1215"/>
                          <a:pt x="19215" y="0"/>
                        </a:cubicBezTo>
                        <a:lnTo>
                          <a:pt x="21600" y="21468"/>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Arc 579"/>
                  <p:cNvSpPr>
                    <a:spLocks/>
                  </p:cNvSpPr>
                  <p:nvPr/>
                </p:nvSpPr>
                <p:spPr bwMode="auto">
                  <a:xfrm>
                    <a:off x="3086" y="3709"/>
                    <a:ext cx="2" cy="8"/>
                  </a:xfrm>
                  <a:custGeom>
                    <a:avLst/>
                    <a:gdLst>
                      <a:gd name="G0" fmla="+- 21452 0 0"/>
                      <a:gd name="G1" fmla="+- 19532 0 0"/>
                      <a:gd name="G2" fmla="+- 21600 0 0"/>
                      <a:gd name="T0" fmla="*/ 0 w 21452"/>
                      <a:gd name="T1" fmla="*/ 17008 h 19532"/>
                      <a:gd name="T2" fmla="*/ 12229 w 21452"/>
                      <a:gd name="T3" fmla="*/ 0 h 19532"/>
                      <a:gd name="T4" fmla="*/ 21452 w 21452"/>
                      <a:gd name="T5" fmla="*/ 19532 h 19532"/>
                    </a:gdLst>
                    <a:ahLst/>
                    <a:cxnLst>
                      <a:cxn ang="0">
                        <a:pos x="T0" y="T1"/>
                      </a:cxn>
                      <a:cxn ang="0">
                        <a:pos x="T2" y="T3"/>
                      </a:cxn>
                      <a:cxn ang="0">
                        <a:pos x="T4" y="T5"/>
                      </a:cxn>
                    </a:cxnLst>
                    <a:rect l="0" t="0" r="r" b="b"/>
                    <a:pathLst>
                      <a:path w="21452" h="19532" fill="none" extrusionOk="0">
                        <a:moveTo>
                          <a:pt x="-1" y="17007"/>
                        </a:moveTo>
                        <a:cubicBezTo>
                          <a:pt x="870" y="9609"/>
                          <a:pt x="5492" y="3181"/>
                          <a:pt x="12229" y="0"/>
                        </a:cubicBezTo>
                      </a:path>
                      <a:path w="21452" h="19532" stroke="0" extrusionOk="0">
                        <a:moveTo>
                          <a:pt x="-1" y="17007"/>
                        </a:moveTo>
                        <a:cubicBezTo>
                          <a:pt x="870" y="9609"/>
                          <a:pt x="5492" y="3181"/>
                          <a:pt x="12229" y="0"/>
                        </a:cubicBezTo>
                        <a:lnTo>
                          <a:pt x="21452" y="1953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Arc 580"/>
                  <p:cNvSpPr>
                    <a:spLocks/>
                  </p:cNvSpPr>
                  <p:nvPr/>
                </p:nvSpPr>
                <p:spPr bwMode="auto">
                  <a:xfrm rot="10800000">
                    <a:off x="3061" y="3720"/>
                    <a:ext cx="21" cy="18"/>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Arc 581"/>
                  <p:cNvSpPr>
                    <a:spLocks/>
                  </p:cNvSpPr>
                  <p:nvPr/>
                </p:nvSpPr>
                <p:spPr bwMode="auto">
                  <a:xfrm rot="10800000">
                    <a:off x="3061" y="3720"/>
                    <a:ext cx="12" cy="13"/>
                  </a:xfrm>
                  <a:custGeom>
                    <a:avLst/>
                    <a:gdLst>
                      <a:gd name="G0" fmla="+- 21600 0 0"/>
                      <a:gd name="G1" fmla="+- 21525 0 0"/>
                      <a:gd name="G2" fmla="+- 21600 0 0"/>
                      <a:gd name="T0" fmla="*/ 0 w 21600"/>
                      <a:gd name="T1" fmla="*/ 21525 h 21525"/>
                      <a:gd name="T2" fmla="*/ 19806 w 21600"/>
                      <a:gd name="T3" fmla="*/ 0 h 21525"/>
                      <a:gd name="T4" fmla="*/ 21600 w 21600"/>
                      <a:gd name="T5" fmla="*/ 21525 h 21525"/>
                    </a:gdLst>
                    <a:ahLst/>
                    <a:cxnLst>
                      <a:cxn ang="0">
                        <a:pos x="T0" y="T1"/>
                      </a:cxn>
                      <a:cxn ang="0">
                        <a:pos x="T2" y="T3"/>
                      </a:cxn>
                      <a:cxn ang="0">
                        <a:pos x="T4" y="T5"/>
                      </a:cxn>
                    </a:cxnLst>
                    <a:rect l="0" t="0" r="r" b="b"/>
                    <a:pathLst>
                      <a:path w="21600" h="21525" fill="none" extrusionOk="0">
                        <a:moveTo>
                          <a:pt x="0" y="21524"/>
                        </a:moveTo>
                        <a:cubicBezTo>
                          <a:pt x="0" y="10291"/>
                          <a:pt x="8610" y="932"/>
                          <a:pt x="19805" y="-1"/>
                        </a:cubicBezTo>
                      </a:path>
                      <a:path w="21600" h="21525" stroke="0" extrusionOk="0">
                        <a:moveTo>
                          <a:pt x="0" y="21524"/>
                        </a:moveTo>
                        <a:cubicBezTo>
                          <a:pt x="0" y="10291"/>
                          <a:pt x="8610" y="932"/>
                          <a:pt x="19805" y="-1"/>
                        </a:cubicBezTo>
                        <a:lnTo>
                          <a:pt x="21600" y="21525"/>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Arc 582"/>
                  <p:cNvSpPr>
                    <a:spLocks/>
                  </p:cNvSpPr>
                  <p:nvPr/>
                </p:nvSpPr>
                <p:spPr bwMode="auto">
                  <a:xfrm rot="10800000">
                    <a:off x="3087" y="3697"/>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Arc 583"/>
                  <p:cNvSpPr>
                    <a:spLocks/>
                  </p:cNvSpPr>
                  <p:nvPr/>
                </p:nvSpPr>
                <p:spPr bwMode="auto">
                  <a:xfrm>
                    <a:off x="3052" y="3737"/>
                    <a:ext cx="12" cy="0"/>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84"/>
                  <p:cNvSpPr>
                    <a:spLocks noChangeShapeType="1"/>
                  </p:cNvSpPr>
                  <p:nvPr/>
                </p:nvSpPr>
                <p:spPr bwMode="auto">
                  <a:xfrm flipH="1" flipV="1">
                    <a:off x="3043" y="3731"/>
                    <a:ext cx="17"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 name="Group 585"/>
                <p:cNvGrpSpPr>
                  <a:grpSpLocks/>
                </p:cNvGrpSpPr>
                <p:nvPr/>
              </p:nvGrpSpPr>
              <p:grpSpPr bwMode="auto">
                <a:xfrm>
                  <a:off x="3065" y="3711"/>
                  <a:ext cx="43" cy="48"/>
                  <a:chOff x="3065" y="3711"/>
                  <a:chExt cx="43" cy="48"/>
                </a:xfrm>
              </p:grpSpPr>
              <p:sp>
                <p:nvSpPr>
                  <p:cNvPr id="42" name="Arc 586"/>
                  <p:cNvSpPr>
                    <a:spLocks/>
                  </p:cNvSpPr>
                  <p:nvPr/>
                </p:nvSpPr>
                <p:spPr bwMode="auto">
                  <a:xfrm>
                    <a:off x="3099" y="3724"/>
                    <a:ext cx="7" cy="13"/>
                  </a:xfrm>
                  <a:custGeom>
                    <a:avLst/>
                    <a:gdLst>
                      <a:gd name="G0" fmla="+- 21548 0 0"/>
                      <a:gd name="G1" fmla="+- 21424 0 0"/>
                      <a:gd name="G2" fmla="+- 21600 0 0"/>
                      <a:gd name="T0" fmla="*/ 0 w 21548"/>
                      <a:gd name="T1" fmla="*/ 19928 h 21424"/>
                      <a:gd name="T2" fmla="*/ 18794 w 21548"/>
                      <a:gd name="T3" fmla="*/ 0 h 21424"/>
                      <a:gd name="T4" fmla="*/ 21548 w 21548"/>
                      <a:gd name="T5" fmla="*/ 21424 h 21424"/>
                    </a:gdLst>
                    <a:ahLst/>
                    <a:cxnLst>
                      <a:cxn ang="0">
                        <a:pos x="T0" y="T1"/>
                      </a:cxn>
                      <a:cxn ang="0">
                        <a:pos x="T2" y="T3"/>
                      </a:cxn>
                      <a:cxn ang="0">
                        <a:pos x="T4" y="T5"/>
                      </a:cxn>
                    </a:cxnLst>
                    <a:rect l="0" t="0" r="r" b="b"/>
                    <a:pathLst>
                      <a:path w="21548" h="21424" fill="none" extrusionOk="0">
                        <a:moveTo>
                          <a:pt x="-1" y="19927"/>
                        </a:moveTo>
                        <a:cubicBezTo>
                          <a:pt x="713" y="9654"/>
                          <a:pt x="8579" y="1313"/>
                          <a:pt x="18794" y="0"/>
                        </a:cubicBezTo>
                      </a:path>
                      <a:path w="21548" h="21424" stroke="0" extrusionOk="0">
                        <a:moveTo>
                          <a:pt x="-1" y="19927"/>
                        </a:moveTo>
                        <a:cubicBezTo>
                          <a:pt x="713" y="9654"/>
                          <a:pt x="8579" y="1313"/>
                          <a:pt x="18794" y="0"/>
                        </a:cubicBezTo>
                        <a:lnTo>
                          <a:pt x="21548" y="2142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Arc 587"/>
                  <p:cNvSpPr>
                    <a:spLocks/>
                  </p:cNvSpPr>
                  <p:nvPr/>
                </p:nvSpPr>
                <p:spPr bwMode="auto">
                  <a:xfrm>
                    <a:off x="3106" y="3728"/>
                    <a:ext cx="2" cy="7"/>
                  </a:xfrm>
                  <a:custGeom>
                    <a:avLst/>
                    <a:gdLst>
                      <a:gd name="G0" fmla="+- 21600 0 0"/>
                      <a:gd name="G1" fmla="+- 17972 0 0"/>
                      <a:gd name="G2" fmla="+- 21600 0 0"/>
                      <a:gd name="T0" fmla="*/ 0 w 21600"/>
                      <a:gd name="T1" fmla="*/ 17972 h 17972"/>
                      <a:gd name="T2" fmla="*/ 9618 w 21600"/>
                      <a:gd name="T3" fmla="*/ 0 h 17972"/>
                      <a:gd name="T4" fmla="*/ 21600 w 21600"/>
                      <a:gd name="T5" fmla="*/ 17972 h 17972"/>
                    </a:gdLst>
                    <a:ahLst/>
                    <a:cxnLst>
                      <a:cxn ang="0">
                        <a:pos x="T0" y="T1"/>
                      </a:cxn>
                      <a:cxn ang="0">
                        <a:pos x="T2" y="T3"/>
                      </a:cxn>
                      <a:cxn ang="0">
                        <a:pos x="T4" y="T5"/>
                      </a:cxn>
                    </a:cxnLst>
                    <a:rect l="0" t="0" r="r" b="b"/>
                    <a:pathLst>
                      <a:path w="21600" h="17972" fill="none" extrusionOk="0">
                        <a:moveTo>
                          <a:pt x="0" y="17971"/>
                        </a:moveTo>
                        <a:cubicBezTo>
                          <a:pt x="0" y="10750"/>
                          <a:pt x="3609" y="4006"/>
                          <a:pt x="9618" y="0"/>
                        </a:cubicBezTo>
                      </a:path>
                      <a:path w="21600" h="17972" stroke="0" extrusionOk="0">
                        <a:moveTo>
                          <a:pt x="0" y="17971"/>
                        </a:moveTo>
                        <a:cubicBezTo>
                          <a:pt x="0" y="10750"/>
                          <a:pt x="3609" y="4006"/>
                          <a:pt x="9618" y="0"/>
                        </a:cubicBezTo>
                        <a:lnTo>
                          <a:pt x="21600" y="1797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Arc 588"/>
                  <p:cNvSpPr>
                    <a:spLocks/>
                  </p:cNvSpPr>
                  <p:nvPr/>
                </p:nvSpPr>
                <p:spPr bwMode="auto">
                  <a:xfrm rot="10800000">
                    <a:off x="3081" y="3740"/>
                    <a:ext cx="21" cy="17"/>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Arc 589"/>
                  <p:cNvSpPr>
                    <a:spLocks/>
                  </p:cNvSpPr>
                  <p:nvPr/>
                </p:nvSpPr>
                <p:spPr bwMode="auto">
                  <a:xfrm rot="10800000">
                    <a:off x="3081" y="3740"/>
                    <a:ext cx="12" cy="12"/>
                  </a:xfrm>
                  <a:custGeom>
                    <a:avLst/>
                    <a:gdLst>
                      <a:gd name="G0" fmla="+- 21531 0 0"/>
                      <a:gd name="G1" fmla="+- 21531 0 0"/>
                      <a:gd name="G2" fmla="+- 21600 0 0"/>
                      <a:gd name="T0" fmla="*/ 0 w 21531"/>
                      <a:gd name="T1" fmla="*/ 19809 h 21531"/>
                      <a:gd name="T2" fmla="*/ 19806 w 21531"/>
                      <a:gd name="T3" fmla="*/ 0 h 21531"/>
                      <a:gd name="T4" fmla="*/ 21531 w 21531"/>
                      <a:gd name="T5" fmla="*/ 21531 h 21531"/>
                    </a:gdLst>
                    <a:ahLst/>
                    <a:cxnLst>
                      <a:cxn ang="0">
                        <a:pos x="T0" y="T1"/>
                      </a:cxn>
                      <a:cxn ang="0">
                        <a:pos x="T2" y="T3"/>
                      </a:cxn>
                      <a:cxn ang="0">
                        <a:pos x="T4" y="T5"/>
                      </a:cxn>
                    </a:cxnLst>
                    <a:rect l="0" t="0" r="r" b="b"/>
                    <a:pathLst>
                      <a:path w="21531" h="21531" fill="none" extrusionOk="0">
                        <a:moveTo>
                          <a:pt x="-1" y="19808"/>
                        </a:moveTo>
                        <a:cubicBezTo>
                          <a:pt x="845" y="9239"/>
                          <a:pt x="9236" y="846"/>
                          <a:pt x="19805" y="-1"/>
                        </a:cubicBezTo>
                      </a:path>
                      <a:path w="21531" h="21531" stroke="0" extrusionOk="0">
                        <a:moveTo>
                          <a:pt x="-1" y="19808"/>
                        </a:moveTo>
                        <a:cubicBezTo>
                          <a:pt x="845" y="9239"/>
                          <a:pt x="9236" y="846"/>
                          <a:pt x="19805" y="-1"/>
                        </a:cubicBezTo>
                        <a:lnTo>
                          <a:pt x="21531" y="21531"/>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Arc 590"/>
                  <p:cNvSpPr>
                    <a:spLocks/>
                  </p:cNvSpPr>
                  <p:nvPr/>
                </p:nvSpPr>
                <p:spPr bwMode="auto">
                  <a:xfrm rot="10800000">
                    <a:off x="3107" y="3716"/>
                    <a:ext cx="0" cy="6"/>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Arc 591"/>
                  <p:cNvSpPr>
                    <a:spLocks/>
                  </p:cNvSpPr>
                  <p:nvPr/>
                </p:nvSpPr>
                <p:spPr bwMode="auto">
                  <a:xfrm>
                    <a:off x="3074" y="3754"/>
                    <a:ext cx="5" cy="1"/>
                  </a:xfrm>
                  <a:custGeom>
                    <a:avLst/>
                    <a:gdLst>
                      <a:gd name="G0" fmla="+- 21600 0 0"/>
                      <a:gd name="G1" fmla="+- 21181 0 0"/>
                      <a:gd name="G2" fmla="+- 21600 0 0"/>
                      <a:gd name="T0" fmla="*/ 0 w 21600"/>
                      <a:gd name="T1" fmla="*/ 21181 h 21181"/>
                      <a:gd name="T2" fmla="*/ 17364 w 21600"/>
                      <a:gd name="T3" fmla="*/ 0 h 21181"/>
                      <a:gd name="T4" fmla="*/ 21600 w 21600"/>
                      <a:gd name="T5" fmla="*/ 21181 h 21181"/>
                    </a:gdLst>
                    <a:ahLst/>
                    <a:cxnLst>
                      <a:cxn ang="0">
                        <a:pos x="T0" y="T1"/>
                      </a:cxn>
                      <a:cxn ang="0">
                        <a:pos x="T2" y="T3"/>
                      </a:cxn>
                      <a:cxn ang="0">
                        <a:pos x="T4" y="T5"/>
                      </a:cxn>
                    </a:cxnLst>
                    <a:rect l="0" t="0" r="r" b="b"/>
                    <a:pathLst>
                      <a:path w="21600" h="21181" fill="none" extrusionOk="0">
                        <a:moveTo>
                          <a:pt x="0" y="21180"/>
                        </a:moveTo>
                        <a:cubicBezTo>
                          <a:pt x="0" y="10884"/>
                          <a:pt x="7267" y="2019"/>
                          <a:pt x="17364" y="0"/>
                        </a:cubicBezTo>
                      </a:path>
                      <a:path w="21600" h="21181" stroke="0" extrusionOk="0">
                        <a:moveTo>
                          <a:pt x="0" y="21180"/>
                        </a:moveTo>
                        <a:cubicBezTo>
                          <a:pt x="0" y="10884"/>
                          <a:pt x="7267" y="2019"/>
                          <a:pt x="17364" y="0"/>
                        </a:cubicBezTo>
                        <a:lnTo>
                          <a:pt x="21600" y="21181"/>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592"/>
                  <p:cNvSpPr>
                    <a:spLocks noChangeShapeType="1"/>
                  </p:cNvSpPr>
                  <p:nvPr/>
                </p:nvSpPr>
                <p:spPr bwMode="auto">
                  <a:xfrm flipH="1" flipV="1">
                    <a:off x="3065" y="3749"/>
                    <a:ext cx="15"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593"/>
                  <p:cNvSpPr>
                    <a:spLocks noChangeShapeType="1"/>
                  </p:cNvSpPr>
                  <p:nvPr/>
                </p:nvSpPr>
                <p:spPr bwMode="auto">
                  <a:xfrm flipH="1" flipV="1">
                    <a:off x="3075" y="3711"/>
                    <a:ext cx="11" cy="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2" name="Rectangle 594"/>
              <p:cNvSpPr>
                <a:spLocks noChangeArrowheads="1"/>
              </p:cNvSpPr>
              <p:nvPr/>
            </p:nvSpPr>
            <p:spPr bwMode="auto">
              <a:xfrm>
                <a:off x="3111" y="3657"/>
                <a:ext cx="360"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8575" rIns="55562" bIns="28575">
                <a:spAutoFit/>
              </a:bodyPr>
              <a:lstStyle>
                <a:lvl1pPr algn="l" defTabSz="328613">
                  <a:defRPr sz="2400">
                    <a:solidFill>
                      <a:schemeClr val="tx1"/>
                    </a:solidFill>
                    <a:latin typeface="Times New Roman" panose="02020603050405020304" pitchFamily="18" charset="0"/>
                  </a:defRPr>
                </a:lvl1pPr>
                <a:lvl2pPr marL="274638" algn="l" defTabSz="328613">
                  <a:defRPr sz="2400">
                    <a:solidFill>
                      <a:schemeClr val="tx1"/>
                    </a:solidFill>
                    <a:latin typeface="Times New Roman" panose="02020603050405020304" pitchFamily="18" charset="0"/>
                  </a:defRPr>
                </a:lvl2pPr>
                <a:lvl3pPr marL="549275" algn="l" defTabSz="328613">
                  <a:defRPr sz="2400">
                    <a:solidFill>
                      <a:schemeClr val="tx1"/>
                    </a:solidFill>
                    <a:latin typeface="Times New Roman" panose="02020603050405020304" pitchFamily="18" charset="0"/>
                  </a:defRPr>
                </a:lvl3pPr>
                <a:lvl4pPr marL="822325" algn="l" defTabSz="328613">
                  <a:defRPr sz="2400">
                    <a:solidFill>
                      <a:schemeClr val="tx1"/>
                    </a:solidFill>
                    <a:latin typeface="Times New Roman" panose="02020603050405020304" pitchFamily="18" charset="0"/>
                  </a:defRPr>
                </a:lvl4pPr>
                <a:lvl5pPr marL="1096963" algn="l" defTabSz="328613">
                  <a:defRPr sz="2400">
                    <a:solidFill>
                      <a:schemeClr val="tx1"/>
                    </a:solidFill>
                    <a:latin typeface="Times New Roman" panose="02020603050405020304" pitchFamily="18" charset="0"/>
                  </a:defRPr>
                </a:lvl5pPr>
                <a:lvl6pPr marL="1554163" defTabSz="328613" fontAlgn="base">
                  <a:spcBef>
                    <a:spcPct val="0"/>
                  </a:spcBef>
                  <a:spcAft>
                    <a:spcPct val="0"/>
                  </a:spcAft>
                  <a:defRPr sz="2400">
                    <a:solidFill>
                      <a:schemeClr val="tx1"/>
                    </a:solidFill>
                    <a:latin typeface="Times New Roman" panose="02020603050405020304" pitchFamily="18" charset="0"/>
                  </a:defRPr>
                </a:lvl6pPr>
                <a:lvl7pPr marL="2011363" defTabSz="328613" fontAlgn="base">
                  <a:spcBef>
                    <a:spcPct val="0"/>
                  </a:spcBef>
                  <a:spcAft>
                    <a:spcPct val="0"/>
                  </a:spcAft>
                  <a:defRPr sz="2400">
                    <a:solidFill>
                      <a:schemeClr val="tx1"/>
                    </a:solidFill>
                    <a:latin typeface="Times New Roman" panose="02020603050405020304" pitchFamily="18" charset="0"/>
                  </a:defRPr>
                </a:lvl7pPr>
                <a:lvl8pPr marL="2468563" defTabSz="328613" fontAlgn="base">
                  <a:spcBef>
                    <a:spcPct val="0"/>
                  </a:spcBef>
                  <a:spcAft>
                    <a:spcPct val="0"/>
                  </a:spcAft>
                  <a:defRPr sz="2400">
                    <a:solidFill>
                      <a:schemeClr val="tx1"/>
                    </a:solidFill>
                    <a:latin typeface="Times New Roman" panose="02020603050405020304" pitchFamily="18" charset="0"/>
                  </a:defRPr>
                </a:lvl8pPr>
                <a:lvl9pPr marL="2925763" defTabSz="3286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000">
                    <a:solidFill>
                      <a:schemeClr val="bg1"/>
                    </a:solidFill>
                    <a:latin typeface="Arial" panose="020B0604020202020204" pitchFamily="34" charset="0"/>
                  </a:rPr>
                  <a:t>XC4000</a:t>
                </a:r>
              </a:p>
            </p:txBody>
          </p:sp>
        </p:grpSp>
      </p:grpSp>
      <p:sp>
        <p:nvSpPr>
          <p:cNvPr id="598" name="Rectangle 595"/>
          <p:cNvSpPr>
            <a:spLocks noChangeArrowheads="1"/>
          </p:cNvSpPr>
          <p:nvPr/>
        </p:nvSpPr>
        <p:spPr bwMode="auto">
          <a:xfrm>
            <a:off x="6851650" y="4237037"/>
            <a:ext cx="310984" cy="339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90000"/>
              </a:lnSpc>
            </a:pPr>
            <a:r>
              <a:rPr lang="en-US" altLang="en-US">
                <a:latin typeface="Arial" panose="020B0604020202020204" pitchFamily="34" charset="0"/>
              </a:rPr>
              <a:t>3</a:t>
            </a:r>
          </a:p>
        </p:txBody>
      </p:sp>
      <p:sp>
        <p:nvSpPr>
          <p:cNvPr id="599" name="Rectangle 596"/>
          <p:cNvSpPr>
            <a:spLocks noChangeArrowheads="1"/>
          </p:cNvSpPr>
          <p:nvPr/>
        </p:nvSpPr>
        <p:spPr bwMode="auto">
          <a:xfrm>
            <a:off x="2506664" y="695323"/>
            <a:ext cx="46132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90000"/>
              </a:lnSpc>
            </a:pPr>
            <a:r>
              <a:rPr lang="en-US" altLang="en-US" u="sng" dirty="0">
                <a:latin typeface="Arial" panose="020B0604020202020204" pitchFamily="34" charset="0"/>
              </a:rPr>
              <a:t>Design Entry</a:t>
            </a:r>
            <a:r>
              <a:rPr lang="en-US" altLang="en-US" dirty="0">
                <a:latin typeface="Arial" panose="020B0604020202020204" pitchFamily="34" charset="0"/>
              </a:rPr>
              <a:t> in schematic, ABEL, VHDL, and/or Verilog. Vendors include Synopsys, </a:t>
            </a:r>
            <a:r>
              <a:rPr lang="en-US" altLang="en-US" dirty="0" err="1">
                <a:latin typeface="Arial" panose="020B0604020202020204" pitchFamily="34" charset="0"/>
              </a:rPr>
              <a:t>Aldec</a:t>
            </a:r>
            <a:r>
              <a:rPr lang="en-US" altLang="en-US" dirty="0">
                <a:latin typeface="Arial" panose="020B0604020202020204" pitchFamily="34" charset="0"/>
              </a:rPr>
              <a:t> (Xilinx Foundation), Mentor, Cadence, </a:t>
            </a:r>
            <a:r>
              <a:rPr lang="en-US" altLang="en-US" dirty="0" err="1">
                <a:latin typeface="Arial" panose="020B0604020202020204" pitchFamily="34" charset="0"/>
              </a:rPr>
              <a:t>Viewlogic</a:t>
            </a:r>
            <a:r>
              <a:rPr lang="en-US" altLang="en-US" dirty="0">
                <a:latin typeface="Arial" panose="020B0604020202020204" pitchFamily="34" charset="0"/>
              </a:rPr>
              <a:t>, and 35 others.</a:t>
            </a:r>
          </a:p>
        </p:txBody>
      </p:sp>
      <p:sp>
        <p:nvSpPr>
          <p:cNvPr id="600" name="Rectangle 597"/>
          <p:cNvSpPr>
            <a:spLocks noChangeArrowheads="1"/>
          </p:cNvSpPr>
          <p:nvPr/>
        </p:nvSpPr>
        <p:spPr bwMode="auto">
          <a:xfrm>
            <a:off x="4830764" y="2187573"/>
            <a:ext cx="474662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90000"/>
              </a:lnSpc>
            </a:pPr>
            <a:r>
              <a:rPr lang="en-US" altLang="en-US" u="sng" dirty="0">
                <a:latin typeface="Arial" panose="020B0604020202020204" pitchFamily="34" charset="0"/>
              </a:rPr>
              <a:t>Implementation</a:t>
            </a:r>
            <a:r>
              <a:rPr lang="en-US" altLang="en-US" dirty="0">
                <a:latin typeface="Arial" panose="020B0604020202020204" pitchFamily="34" charset="0"/>
              </a:rPr>
              <a:t> includes Placement &amp; Routing and </a:t>
            </a:r>
            <a:r>
              <a:rPr lang="en-US" altLang="en-US" dirty="0" err="1">
                <a:latin typeface="Arial" panose="020B0604020202020204" pitchFamily="34" charset="0"/>
              </a:rPr>
              <a:t>bitstream</a:t>
            </a:r>
            <a:r>
              <a:rPr lang="en-US" altLang="en-US" dirty="0">
                <a:latin typeface="Arial" panose="020B0604020202020204" pitchFamily="34" charset="0"/>
              </a:rPr>
              <a:t> generation using Xilinx’s M1 Technology. Also, analyze timing, view layout, and more.</a:t>
            </a:r>
          </a:p>
        </p:txBody>
      </p:sp>
      <p:sp>
        <p:nvSpPr>
          <p:cNvPr id="601" name="Rectangle 598"/>
          <p:cNvSpPr>
            <a:spLocks noChangeArrowheads="1"/>
          </p:cNvSpPr>
          <p:nvPr/>
        </p:nvSpPr>
        <p:spPr bwMode="auto">
          <a:xfrm>
            <a:off x="3473451" y="4002086"/>
            <a:ext cx="33051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eaLnBrk="0" hangingPunct="0">
              <a:lnSpc>
                <a:spcPct val="90000"/>
              </a:lnSpc>
            </a:pPr>
            <a:r>
              <a:rPr lang="en-US" altLang="en-US" u="sng">
                <a:latin typeface="Arial" panose="020B0604020202020204" pitchFamily="34" charset="0"/>
              </a:rPr>
              <a:t>Download </a:t>
            </a:r>
            <a:r>
              <a:rPr lang="en-US" altLang="en-US">
                <a:latin typeface="Arial" panose="020B0604020202020204" pitchFamily="34" charset="0"/>
              </a:rPr>
              <a:t>directly to the Xilinx</a:t>
            </a:r>
          </a:p>
          <a:p>
            <a:pPr algn="r" eaLnBrk="0" hangingPunct="0">
              <a:lnSpc>
                <a:spcPct val="90000"/>
              </a:lnSpc>
            </a:pPr>
            <a:r>
              <a:rPr lang="en-US" altLang="en-US">
                <a:latin typeface="Arial" panose="020B0604020202020204" pitchFamily="34" charset="0"/>
              </a:rPr>
              <a:t>hardware device(s) with</a:t>
            </a:r>
          </a:p>
          <a:p>
            <a:pPr algn="r" eaLnBrk="0" hangingPunct="0">
              <a:lnSpc>
                <a:spcPct val="90000"/>
              </a:lnSpc>
            </a:pPr>
            <a:r>
              <a:rPr lang="en-US" altLang="en-US">
                <a:latin typeface="Arial" panose="020B0604020202020204" pitchFamily="34" charset="0"/>
              </a:rPr>
              <a:t>unlimited reconfigurations* !!</a:t>
            </a:r>
          </a:p>
        </p:txBody>
      </p:sp>
      <p:grpSp>
        <p:nvGrpSpPr>
          <p:cNvPr id="602" name="Group 599"/>
          <p:cNvGrpSpPr>
            <a:grpSpLocks/>
          </p:cNvGrpSpPr>
          <p:nvPr/>
        </p:nvGrpSpPr>
        <p:grpSpPr bwMode="auto">
          <a:xfrm>
            <a:off x="2047876" y="1014414"/>
            <a:ext cx="498475" cy="460375"/>
            <a:chOff x="2006" y="1007"/>
            <a:chExt cx="281" cy="290"/>
          </a:xfrm>
        </p:grpSpPr>
        <p:sp>
          <p:nvSpPr>
            <p:cNvPr id="603" name="Rectangle 600"/>
            <p:cNvSpPr>
              <a:spLocks noChangeArrowheads="1"/>
            </p:cNvSpPr>
            <p:nvPr/>
          </p:nvSpPr>
          <p:spPr bwMode="auto">
            <a:xfrm>
              <a:off x="2042" y="1035"/>
              <a:ext cx="17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90000"/>
                </a:lnSpc>
              </a:pPr>
              <a:r>
                <a:rPr lang="en-US" altLang="en-US">
                  <a:latin typeface="Arial" panose="020B0604020202020204" pitchFamily="34" charset="0"/>
                </a:rPr>
                <a:t>1</a:t>
              </a:r>
            </a:p>
          </p:txBody>
        </p:sp>
        <p:sp>
          <p:nvSpPr>
            <p:cNvPr id="604" name="Oval 601"/>
            <p:cNvSpPr>
              <a:spLocks noChangeArrowheads="1"/>
            </p:cNvSpPr>
            <p:nvPr/>
          </p:nvSpPr>
          <p:spPr bwMode="auto">
            <a:xfrm>
              <a:off x="2006" y="1007"/>
              <a:ext cx="281" cy="29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5" name="Group 602"/>
          <p:cNvGrpSpPr>
            <a:grpSpLocks/>
          </p:cNvGrpSpPr>
          <p:nvPr/>
        </p:nvGrpSpPr>
        <p:grpSpPr bwMode="auto">
          <a:xfrm>
            <a:off x="4319589" y="2486021"/>
            <a:ext cx="446087" cy="460375"/>
            <a:chOff x="2273" y="1958"/>
            <a:chExt cx="281" cy="290"/>
          </a:xfrm>
        </p:grpSpPr>
        <p:sp>
          <p:nvSpPr>
            <p:cNvPr id="606" name="Rectangle 603"/>
            <p:cNvSpPr>
              <a:spLocks noChangeArrowheads="1"/>
            </p:cNvSpPr>
            <p:nvPr/>
          </p:nvSpPr>
          <p:spPr bwMode="auto">
            <a:xfrm>
              <a:off x="2319" y="2004"/>
              <a:ext cx="19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90000"/>
                </a:lnSpc>
              </a:pPr>
              <a:r>
                <a:rPr lang="en-US" altLang="en-US">
                  <a:latin typeface="Arial" panose="020B0604020202020204" pitchFamily="34" charset="0"/>
                </a:rPr>
                <a:t>2</a:t>
              </a:r>
            </a:p>
          </p:txBody>
        </p:sp>
        <p:sp>
          <p:nvSpPr>
            <p:cNvPr id="607" name="Oval 604"/>
            <p:cNvSpPr>
              <a:spLocks noChangeArrowheads="1"/>
            </p:cNvSpPr>
            <p:nvPr/>
          </p:nvSpPr>
          <p:spPr bwMode="auto">
            <a:xfrm>
              <a:off x="2273" y="1958"/>
              <a:ext cx="281" cy="29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08" name="Oval 605"/>
          <p:cNvSpPr>
            <a:spLocks noChangeArrowheads="1"/>
          </p:cNvSpPr>
          <p:nvPr/>
        </p:nvSpPr>
        <p:spPr bwMode="auto">
          <a:xfrm>
            <a:off x="6815139" y="4186237"/>
            <a:ext cx="446087" cy="4603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 name="Rectangle 606"/>
          <p:cNvSpPr>
            <a:spLocks noChangeArrowheads="1"/>
          </p:cNvSpPr>
          <p:nvPr/>
        </p:nvSpPr>
        <p:spPr bwMode="auto">
          <a:xfrm>
            <a:off x="2001838" y="5535611"/>
            <a:ext cx="2859758" cy="255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90000"/>
              </a:lnSpc>
            </a:pPr>
            <a:r>
              <a:rPr lang="en-US" altLang="en-US" sz="1200">
                <a:latin typeface="Arial" panose="020B0604020202020204" pitchFamily="34" charset="0"/>
              </a:rPr>
              <a:t>*XC9500 has 10,000 write/erase cycles</a:t>
            </a:r>
          </a:p>
        </p:txBody>
      </p:sp>
      <p:pic>
        <p:nvPicPr>
          <p:cNvPr id="610" name="Picture 60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8651" y="634998"/>
            <a:ext cx="14827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1" name="Picture 60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5050" y="558799"/>
            <a:ext cx="127793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2" name="Picture 60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625" y="1036637"/>
            <a:ext cx="14541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 name="Picture 610" descr="synops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6451" y="1168398"/>
            <a:ext cx="1457325" cy="400050"/>
          </a:xfrm>
          <a:prstGeom prst="rect">
            <a:avLst/>
          </a:prstGeom>
          <a:noFill/>
          <a:extLst>
            <a:ext uri="{909E8E84-426E-40DD-AFC4-6F175D3DCCD1}">
              <a14:hiddenFill xmlns:a14="http://schemas.microsoft.com/office/drawing/2010/main">
                <a:solidFill>
                  <a:srgbClr val="FFFFFF"/>
                </a:solidFill>
              </a14:hiddenFill>
            </a:ext>
          </a:extLst>
        </p:spPr>
      </p:pic>
      <p:grpSp>
        <p:nvGrpSpPr>
          <p:cNvPr id="614" name="Group 611"/>
          <p:cNvGrpSpPr>
            <a:grpSpLocks/>
          </p:cNvGrpSpPr>
          <p:nvPr/>
        </p:nvGrpSpPr>
        <p:grpSpPr bwMode="auto">
          <a:xfrm>
            <a:off x="2752726" y="1952624"/>
            <a:ext cx="1731963" cy="1641475"/>
            <a:chOff x="926" y="1550"/>
            <a:chExt cx="1091" cy="1034"/>
          </a:xfrm>
        </p:grpSpPr>
        <p:grpSp>
          <p:nvGrpSpPr>
            <p:cNvPr id="615" name="Group 612"/>
            <p:cNvGrpSpPr>
              <a:grpSpLocks/>
            </p:cNvGrpSpPr>
            <p:nvPr/>
          </p:nvGrpSpPr>
          <p:grpSpPr bwMode="auto">
            <a:xfrm>
              <a:off x="999" y="1550"/>
              <a:ext cx="936" cy="315"/>
              <a:chOff x="1402" y="344"/>
              <a:chExt cx="2957" cy="996"/>
            </a:xfrm>
          </p:grpSpPr>
          <p:sp>
            <p:nvSpPr>
              <p:cNvPr id="618" name="Rectangle 613"/>
              <p:cNvSpPr>
                <a:spLocks noChangeArrowheads="1"/>
              </p:cNvSpPr>
              <p:nvPr/>
            </p:nvSpPr>
            <p:spPr bwMode="auto">
              <a:xfrm>
                <a:off x="1402" y="344"/>
                <a:ext cx="2957" cy="996"/>
              </a:xfrm>
              <a:prstGeom prst="rect">
                <a:avLst/>
              </a:prstGeom>
              <a:solidFill>
                <a:srgbClr val="FFFFFF"/>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 name="Freeform 614"/>
              <p:cNvSpPr>
                <a:spLocks/>
              </p:cNvSpPr>
              <p:nvPr/>
            </p:nvSpPr>
            <p:spPr bwMode="auto">
              <a:xfrm>
                <a:off x="2380" y="622"/>
                <a:ext cx="307" cy="441"/>
              </a:xfrm>
              <a:custGeom>
                <a:avLst/>
                <a:gdLst>
                  <a:gd name="T0" fmla="*/ 306 w 307"/>
                  <a:gd name="T1" fmla="*/ 0 h 441"/>
                  <a:gd name="T2" fmla="*/ 51 w 307"/>
                  <a:gd name="T3" fmla="*/ 440 h 441"/>
                  <a:gd name="T4" fmla="*/ 0 w 307"/>
                  <a:gd name="T5" fmla="*/ 440 h 441"/>
                  <a:gd name="T6" fmla="*/ 255 w 307"/>
                  <a:gd name="T7" fmla="*/ 0 h 441"/>
                  <a:gd name="T8" fmla="*/ 306 w 307"/>
                  <a:gd name="T9" fmla="*/ 0 h 441"/>
                </a:gdLst>
                <a:ahLst/>
                <a:cxnLst>
                  <a:cxn ang="0">
                    <a:pos x="T0" y="T1"/>
                  </a:cxn>
                  <a:cxn ang="0">
                    <a:pos x="T2" y="T3"/>
                  </a:cxn>
                  <a:cxn ang="0">
                    <a:pos x="T4" y="T5"/>
                  </a:cxn>
                  <a:cxn ang="0">
                    <a:pos x="T6" y="T7"/>
                  </a:cxn>
                  <a:cxn ang="0">
                    <a:pos x="T8" y="T9"/>
                  </a:cxn>
                </a:cxnLst>
                <a:rect l="0" t="0" r="r" b="b"/>
                <a:pathLst>
                  <a:path w="307" h="441">
                    <a:moveTo>
                      <a:pt x="306" y="0"/>
                    </a:moveTo>
                    <a:lnTo>
                      <a:pt x="51" y="440"/>
                    </a:lnTo>
                    <a:lnTo>
                      <a:pt x="0" y="440"/>
                    </a:lnTo>
                    <a:lnTo>
                      <a:pt x="255" y="0"/>
                    </a:lnTo>
                    <a:lnTo>
                      <a:pt x="306" y="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 name="Freeform 615"/>
              <p:cNvSpPr>
                <a:spLocks/>
              </p:cNvSpPr>
              <p:nvPr/>
            </p:nvSpPr>
            <p:spPr bwMode="auto">
              <a:xfrm>
                <a:off x="2380" y="622"/>
                <a:ext cx="307" cy="441"/>
              </a:xfrm>
              <a:custGeom>
                <a:avLst/>
                <a:gdLst>
                  <a:gd name="T0" fmla="*/ 87 w 307"/>
                  <a:gd name="T1" fmla="*/ 0 h 441"/>
                  <a:gd name="T2" fmla="*/ 306 w 307"/>
                  <a:gd name="T3" fmla="*/ 440 h 441"/>
                  <a:gd name="T4" fmla="*/ 222 w 307"/>
                  <a:gd name="T5" fmla="*/ 440 h 441"/>
                  <a:gd name="T6" fmla="*/ 0 w 307"/>
                  <a:gd name="T7" fmla="*/ 0 h 441"/>
                  <a:gd name="T8" fmla="*/ 87 w 307"/>
                  <a:gd name="T9" fmla="*/ 0 h 441"/>
                </a:gdLst>
                <a:ahLst/>
                <a:cxnLst>
                  <a:cxn ang="0">
                    <a:pos x="T0" y="T1"/>
                  </a:cxn>
                  <a:cxn ang="0">
                    <a:pos x="T2" y="T3"/>
                  </a:cxn>
                  <a:cxn ang="0">
                    <a:pos x="T4" y="T5"/>
                  </a:cxn>
                  <a:cxn ang="0">
                    <a:pos x="T6" y="T7"/>
                  </a:cxn>
                  <a:cxn ang="0">
                    <a:pos x="T8" y="T9"/>
                  </a:cxn>
                </a:cxnLst>
                <a:rect l="0" t="0" r="r" b="b"/>
                <a:pathLst>
                  <a:path w="307" h="441">
                    <a:moveTo>
                      <a:pt x="87" y="0"/>
                    </a:moveTo>
                    <a:lnTo>
                      <a:pt x="306" y="440"/>
                    </a:lnTo>
                    <a:lnTo>
                      <a:pt x="222" y="440"/>
                    </a:lnTo>
                    <a:lnTo>
                      <a:pt x="0" y="0"/>
                    </a:lnTo>
                    <a:lnTo>
                      <a:pt x="87" y="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 name="Freeform 616"/>
              <p:cNvSpPr>
                <a:spLocks/>
              </p:cNvSpPr>
              <p:nvPr/>
            </p:nvSpPr>
            <p:spPr bwMode="auto">
              <a:xfrm>
                <a:off x="2733" y="622"/>
                <a:ext cx="56" cy="437"/>
              </a:xfrm>
              <a:custGeom>
                <a:avLst/>
                <a:gdLst>
                  <a:gd name="T0" fmla="*/ 0 w 56"/>
                  <a:gd name="T1" fmla="*/ 0 h 437"/>
                  <a:gd name="T2" fmla="*/ 55 w 56"/>
                  <a:gd name="T3" fmla="*/ 0 h 437"/>
                  <a:gd name="T4" fmla="*/ 55 w 56"/>
                  <a:gd name="T5" fmla="*/ 436 h 437"/>
                  <a:gd name="T6" fmla="*/ 0 w 56"/>
                  <a:gd name="T7" fmla="*/ 436 h 437"/>
                  <a:gd name="T8" fmla="*/ 0 w 56"/>
                  <a:gd name="T9" fmla="*/ 0 h 437"/>
                </a:gdLst>
                <a:ahLst/>
                <a:cxnLst>
                  <a:cxn ang="0">
                    <a:pos x="T0" y="T1"/>
                  </a:cxn>
                  <a:cxn ang="0">
                    <a:pos x="T2" y="T3"/>
                  </a:cxn>
                  <a:cxn ang="0">
                    <a:pos x="T4" y="T5"/>
                  </a:cxn>
                  <a:cxn ang="0">
                    <a:pos x="T6" y="T7"/>
                  </a:cxn>
                  <a:cxn ang="0">
                    <a:pos x="T8" y="T9"/>
                  </a:cxn>
                </a:cxnLst>
                <a:rect l="0" t="0" r="r" b="b"/>
                <a:pathLst>
                  <a:path w="56" h="437">
                    <a:moveTo>
                      <a:pt x="0" y="0"/>
                    </a:moveTo>
                    <a:lnTo>
                      <a:pt x="55" y="0"/>
                    </a:lnTo>
                    <a:lnTo>
                      <a:pt x="55" y="436"/>
                    </a:lnTo>
                    <a:lnTo>
                      <a:pt x="0" y="436"/>
                    </a:lnTo>
                    <a:lnTo>
                      <a:pt x="0" y="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2" name="Freeform 617"/>
              <p:cNvSpPr>
                <a:spLocks/>
              </p:cNvSpPr>
              <p:nvPr/>
            </p:nvSpPr>
            <p:spPr bwMode="auto">
              <a:xfrm>
                <a:off x="2879" y="622"/>
                <a:ext cx="217" cy="437"/>
              </a:xfrm>
              <a:custGeom>
                <a:avLst/>
                <a:gdLst>
                  <a:gd name="T0" fmla="*/ 216 w 217"/>
                  <a:gd name="T1" fmla="*/ 436 h 437"/>
                  <a:gd name="T2" fmla="*/ 0 w 217"/>
                  <a:gd name="T3" fmla="*/ 436 h 437"/>
                  <a:gd name="T4" fmla="*/ 0 w 217"/>
                  <a:gd name="T5" fmla="*/ 0 h 437"/>
                  <a:gd name="T6" fmla="*/ 74 w 217"/>
                  <a:gd name="T7" fmla="*/ 0 h 437"/>
                  <a:gd name="T8" fmla="*/ 74 w 217"/>
                  <a:gd name="T9" fmla="*/ 402 h 437"/>
                  <a:gd name="T10" fmla="*/ 216 w 217"/>
                  <a:gd name="T11" fmla="*/ 402 h 437"/>
                  <a:gd name="T12" fmla="*/ 216 w 217"/>
                  <a:gd name="T13" fmla="*/ 436 h 437"/>
                </a:gdLst>
                <a:ahLst/>
                <a:cxnLst>
                  <a:cxn ang="0">
                    <a:pos x="T0" y="T1"/>
                  </a:cxn>
                  <a:cxn ang="0">
                    <a:pos x="T2" y="T3"/>
                  </a:cxn>
                  <a:cxn ang="0">
                    <a:pos x="T4" y="T5"/>
                  </a:cxn>
                  <a:cxn ang="0">
                    <a:pos x="T6" y="T7"/>
                  </a:cxn>
                  <a:cxn ang="0">
                    <a:pos x="T8" y="T9"/>
                  </a:cxn>
                  <a:cxn ang="0">
                    <a:pos x="T10" y="T11"/>
                  </a:cxn>
                  <a:cxn ang="0">
                    <a:pos x="T12" y="T13"/>
                  </a:cxn>
                </a:cxnLst>
                <a:rect l="0" t="0" r="r" b="b"/>
                <a:pathLst>
                  <a:path w="217" h="437">
                    <a:moveTo>
                      <a:pt x="216" y="436"/>
                    </a:moveTo>
                    <a:lnTo>
                      <a:pt x="0" y="436"/>
                    </a:lnTo>
                    <a:lnTo>
                      <a:pt x="0" y="0"/>
                    </a:lnTo>
                    <a:lnTo>
                      <a:pt x="74" y="0"/>
                    </a:lnTo>
                    <a:lnTo>
                      <a:pt x="74" y="402"/>
                    </a:lnTo>
                    <a:lnTo>
                      <a:pt x="216" y="402"/>
                    </a:lnTo>
                    <a:lnTo>
                      <a:pt x="216" y="436"/>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 name="Freeform 618"/>
              <p:cNvSpPr>
                <a:spLocks/>
              </p:cNvSpPr>
              <p:nvPr/>
            </p:nvSpPr>
            <p:spPr bwMode="auto">
              <a:xfrm>
                <a:off x="3157" y="622"/>
                <a:ext cx="56" cy="437"/>
              </a:xfrm>
              <a:custGeom>
                <a:avLst/>
                <a:gdLst>
                  <a:gd name="T0" fmla="*/ 0 w 56"/>
                  <a:gd name="T1" fmla="*/ 0 h 437"/>
                  <a:gd name="T2" fmla="*/ 55 w 56"/>
                  <a:gd name="T3" fmla="*/ 0 h 437"/>
                  <a:gd name="T4" fmla="*/ 55 w 56"/>
                  <a:gd name="T5" fmla="*/ 436 h 437"/>
                  <a:gd name="T6" fmla="*/ 0 w 56"/>
                  <a:gd name="T7" fmla="*/ 436 h 437"/>
                  <a:gd name="T8" fmla="*/ 0 w 56"/>
                  <a:gd name="T9" fmla="*/ 0 h 437"/>
                </a:gdLst>
                <a:ahLst/>
                <a:cxnLst>
                  <a:cxn ang="0">
                    <a:pos x="T0" y="T1"/>
                  </a:cxn>
                  <a:cxn ang="0">
                    <a:pos x="T2" y="T3"/>
                  </a:cxn>
                  <a:cxn ang="0">
                    <a:pos x="T4" y="T5"/>
                  </a:cxn>
                  <a:cxn ang="0">
                    <a:pos x="T6" y="T7"/>
                  </a:cxn>
                  <a:cxn ang="0">
                    <a:pos x="T8" y="T9"/>
                  </a:cxn>
                </a:cxnLst>
                <a:rect l="0" t="0" r="r" b="b"/>
                <a:pathLst>
                  <a:path w="56" h="437">
                    <a:moveTo>
                      <a:pt x="0" y="0"/>
                    </a:moveTo>
                    <a:lnTo>
                      <a:pt x="55" y="0"/>
                    </a:lnTo>
                    <a:lnTo>
                      <a:pt x="55" y="436"/>
                    </a:lnTo>
                    <a:lnTo>
                      <a:pt x="0" y="436"/>
                    </a:lnTo>
                    <a:lnTo>
                      <a:pt x="0" y="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 name="Freeform 619"/>
              <p:cNvSpPr>
                <a:spLocks/>
              </p:cNvSpPr>
              <p:nvPr/>
            </p:nvSpPr>
            <p:spPr bwMode="auto">
              <a:xfrm>
                <a:off x="3295" y="622"/>
                <a:ext cx="315" cy="441"/>
              </a:xfrm>
              <a:custGeom>
                <a:avLst/>
                <a:gdLst>
                  <a:gd name="T0" fmla="*/ 0 w 315"/>
                  <a:gd name="T1" fmla="*/ 440 h 441"/>
                  <a:gd name="T2" fmla="*/ 0 w 315"/>
                  <a:gd name="T3" fmla="*/ 0 h 441"/>
                  <a:gd name="T4" fmla="*/ 69 w 315"/>
                  <a:gd name="T5" fmla="*/ 0 h 441"/>
                  <a:gd name="T6" fmla="*/ 270 w 315"/>
                  <a:gd name="T7" fmla="*/ 339 h 441"/>
                  <a:gd name="T8" fmla="*/ 270 w 315"/>
                  <a:gd name="T9" fmla="*/ 0 h 441"/>
                  <a:gd name="T10" fmla="*/ 314 w 315"/>
                  <a:gd name="T11" fmla="*/ 0 h 441"/>
                  <a:gd name="T12" fmla="*/ 314 w 315"/>
                  <a:gd name="T13" fmla="*/ 440 h 441"/>
                  <a:gd name="T14" fmla="*/ 230 w 315"/>
                  <a:gd name="T15" fmla="*/ 440 h 441"/>
                  <a:gd name="T16" fmla="*/ 47 w 315"/>
                  <a:gd name="T17" fmla="*/ 123 h 441"/>
                  <a:gd name="T18" fmla="*/ 47 w 315"/>
                  <a:gd name="T19" fmla="*/ 440 h 441"/>
                  <a:gd name="T20" fmla="*/ 0 w 315"/>
                  <a:gd name="T21" fmla="*/ 44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 h="441">
                    <a:moveTo>
                      <a:pt x="0" y="440"/>
                    </a:moveTo>
                    <a:lnTo>
                      <a:pt x="0" y="0"/>
                    </a:lnTo>
                    <a:lnTo>
                      <a:pt x="69" y="0"/>
                    </a:lnTo>
                    <a:lnTo>
                      <a:pt x="270" y="339"/>
                    </a:lnTo>
                    <a:lnTo>
                      <a:pt x="270" y="0"/>
                    </a:lnTo>
                    <a:lnTo>
                      <a:pt x="314" y="0"/>
                    </a:lnTo>
                    <a:lnTo>
                      <a:pt x="314" y="440"/>
                    </a:lnTo>
                    <a:lnTo>
                      <a:pt x="230" y="440"/>
                    </a:lnTo>
                    <a:lnTo>
                      <a:pt x="47" y="123"/>
                    </a:lnTo>
                    <a:lnTo>
                      <a:pt x="47" y="440"/>
                    </a:lnTo>
                    <a:lnTo>
                      <a:pt x="0" y="44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 name="Freeform 620"/>
              <p:cNvSpPr>
                <a:spLocks/>
              </p:cNvSpPr>
              <p:nvPr/>
            </p:nvSpPr>
            <p:spPr bwMode="auto">
              <a:xfrm>
                <a:off x="1563" y="524"/>
                <a:ext cx="398" cy="637"/>
              </a:xfrm>
              <a:custGeom>
                <a:avLst/>
                <a:gdLst>
                  <a:gd name="T0" fmla="*/ 130 w 398"/>
                  <a:gd name="T1" fmla="*/ 0 h 637"/>
                  <a:gd name="T2" fmla="*/ 0 w 398"/>
                  <a:gd name="T3" fmla="*/ 129 h 637"/>
                  <a:gd name="T4" fmla="*/ 189 w 398"/>
                  <a:gd name="T5" fmla="*/ 318 h 637"/>
                  <a:gd name="T6" fmla="*/ 0 w 398"/>
                  <a:gd name="T7" fmla="*/ 507 h 637"/>
                  <a:gd name="T8" fmla="*/ 130 w 398"/>
                  <a:gd name="T9" fmla="*/ 636 h 637"/>
                  <a:gd name="T10" fmla="*/ 338 w 398"/>
                  <a:gd name="T11" fmla="*/ 636 h 637"/>
                  <a:gd name="T12" fmla="*/ 211 w 398"/>
                  <a:gd name="T13" fmla="*/ 507 h 637"/>
                  <a:gd name="T14" fmla="*/ 397 w 398"/>
                  <a:gd name="T15" fmla="*/ 318 h 637"/>
                  <a:gd name="T16" fmla="*/ 208 w 398"/>
                  <a:gd name="T17" fmla="*/ 129 h 637"/>
                  <a:gd name="T18" fmla="*/ 338 w 398"/>
                  <a:gd name="T19" fmla="*/ 0 h 637"/>
                  <a:gd name="T20" fmla="*/ 130 w 398"/>
                  <a:gd name="T21"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637">
                    <a:moveTo>
                      <a:pt x="130" y="0"/>
                    </a:moveTo>
                    <a:lnTo>
                      <a:pt x="0" y="129"/>
                    </a:lnTo>
                    <a:lnTo>
                      <a:pt x="189" y="318"/>
                    </a:lnTo>
                    <a:lnTo>
                      <a:pt x="0" y="507"/>
                    </a:lnTo>
                    <a:lnTo>
                      <a:pt x="130" y="636"/>
                    </a:lnTo>
                    <a:lnTo>
                      <a:pt x="338" y="636"/>
                    </a:lnTo>
                    <a:lnTo>
                      <a:pt x="211" y="507"/>
                    </a:lnTo>
                    <a:lnTo>
                      <a:pt x="397" y="318"/>
                    </a:lnTo>
                    <a:lnTo>
                      <a:pt x="208" y="129"/>
                    </a:lnTo>
                    <a:lnTo>
                      <a:pt x="338" y="0"/>
                    </a:lnTo>
                    <a:lnTo>
                      <a:pt x="130" y="0"/>
                    </a:lnTo>
                  </a:path>
                </a:pathLst>
              </a:custGeom>
              <a:solidFill>
                <a:srgbClr val="6E0043"/>
              </a:solidFill>
              <a:ln w="12700" cap="rnd" cmpd="sng">
                <a:solidFill>
                  <a:srgbClr val="6E004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6" name="Freeform 621"/>
              <p:cNvSpPr>
                <a:spLocks/>
              </p:cNvSpPr>
              <p:nvPr/>
            </p:nvSpPr>
            <p:spPr bwMode="auto">
              <a:xfrm>
                <a:off x="1916" y="524"/>
                <a:ext cx="319" cy="146"/>
              </a:xfrm>
              <a:custGeom>
                <a:avLst/>
                <a:gdLst>
                  <a:gd name="T0" fmla="*/ 0 w 319"/>
                  <a:gd name="T1" fmla="*/ 0 h 146"/>
                  <a:gd name="T2" fmla="*/ 62 w 319"/>
                  <a:gd name="T3" fmla="*/ 54 h 146"/>
                  <a:gd name="T4" fmla="*/ 161 w 319"/>
                  <a:gd name="T5" fmla="*/ 145 h 146"/>
                  <a:gd name="T6" fmla="*/ 318 w 319"/>
                  <a:gd name="T7" fmla="*/ 3 h 146"/>
                  <a:gd name="T8" fmla="*/ 117 w 319"/>
                  <a:gd name="T9" fmla="*/ 3 h 146"/>
                  <a:gd name="T10" fmla="*/ 62 w 319"/>
                  <a:gd name="T11" fmla="*/ 54 h 146"/>
                  <a:gd name="T12" fmla="*/ 0 w 319"/>
                  <a:gd name="T13" fmla="*/ 0 h 146"/>
                </a:gdLst>
                <a:ahLst/>
                <a:cxnLst>
                  <a:cxn ang="0">
                    <a:pos x="T0" y="T1"/>
                  </a:cxn>
                  <a:cxn ang="0">
                    <a:pos x="T2" y="T3"/>
                  </a:cxn>
                  <a:cxn ang="0">
                    <a:pos x="T4" y="T5"/>
                  </a:cxn>
                  <a:cxn ang="0">
                    <a:pos x="T6" y="T7"/>
                  </a:cxn>
                  <a:cxn ang="0">
                    <a:pos x="T8" y="T9"/>
                  </a:cxn>
                  <a:cxn ang="0">
                    <a:pos x="T10" y="T11"/>
                  </a:cxn>
                  <a:cxn ang="0">
                    <a:pos x="T12" y="T13"/>
                  </a:cxn>
                </a:cxnLst>
                <a:rect l="0" t="0" r="r" b="b"/>
                <a:pathLst>
                  <a:path w="319" h="146">
                    <a:moveTo>
                      <a:pt x="0" y="0"/>
                    </a:moveTo>
                    <a:lnTo>
                      <a:pt x="62" y="54"/>
                    </a:lnTo>
                    <a:lnTo>
                      <a:pt x="161" y="145"/>
                    </a:lnTo>
                    <a:lnTo>
                      <a:pt x="318" y="3"/>
                    </a:lnTo>
                    <a:lnTo>
                      <a:pt x="117" y="3"/>
                    </a:lnTo>
                    <a:lnTo>
                      <a:pt x="62" y="54"/>
                    </a:lnTo>
                    <a:lnTo>
                      <a:pt x="0" y="0"/>
                    </a:lnTo>
                  </a:path>
                </a:pathLst>
              </a:custGeom>
              <a:solidFill>
                <a:srgbClr val="6E0043"/>
              </a:solidFill>
              <a:ln w="12700" cap="rnd" cmpd="sng">
                <a:solidFill>
                  <a:srgbClr val="6E004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 name="Freeform 622"/>
              <p:cNvSpPr>
                <a:spLocks/>
              </p:cNvSpPr>
              <p:nvPr/>
            </p:nvSpPr>
            <p:spPr bwMode="auto">
              <a:xfrm>
                <a:off x="1916" y="524"/>
                <a:ext cx="343" cy="170"/>
              </a:xfrm>
              <a:custGeom>
                <a:avLst/>
                <a:gdLst>
                  <a:gd name="T0" fmla="*/ 0 w 343"/>
                  <a:gd name="T1" fmla="*/ 0 h 170"/>
                  <a:gd name="T2" fmla="*/ 67 w 343"/>
                  <a:gd name="T3" fmla="*/ 63 h 170"/>
                  <a:gd name="T4" fmla="*/ 173 w 343"/>
                  <a:gd name="T5" fmla="*/ 169 h 170"/>
                  <a:gd name="T6" fmla="*/ 342 w 343"/>
                  <a:gd name="T7" fmla="*/ 4 h 170"/>
                  <a:gd name="T8" fmla="*/ 126 w 343"/>
                  <a:gd name="T9" fmla="*/ 4 h 170"/>
                  <a:gd name="T10" fmla="*/ 67 w 343"/>
                  <a:gd name="T11" fmla="*/ 63 h 170"/>
                </a:gdLst>
                <a:ahLst/>
                <a:cxnLst>
                  <a:cxn ang="0">
                    <a:pos x="T0" y="T1"/>
                  </a:cxn>
                  <a:cxn ang="0">
                    <a:pos x="T2" y="T3"/>
                  </a:cxn>
                  <a:cxn ang="0">
                    <a:pos x="T4" y="T5"/>
                  </a:cxn>
                  <a:cxn ang="0">
                    <a:pos x="T6" y="T7"/>
                  </a:cxn>
                  <a:cxn ang="0">
                    <a:pos x="T8" y="T9"/>
                  </a:cxn>
                  <a:cxn ang="0">
                    <a:pos x="T10" y="T11"/>
                  </a:cxn>
                </a:cxnLst>
                <a:rect l="0" t="0" r="r" b="b"/>
                <a:pathLst>
                  <a:path w="343" h="170">
                    <a:moveTo>
                      <a:pt x="0" y="0"/>
                    </a:moveTo>
                    <a:lnTo>
                      <a:pt x="67" y="63"/>
                    </a:lnTo>
                    <a:lnTo>
                      <a:pt x="173" y="169"/>
                    </a:lnTo>
                    <a:lnTo>
                      <a:pt x="342" y="4"/>
                    </a:lnTo>
                    <a:lnTo>
                      <a:pt x="126" y="4"/>
                    </a:lnTo>
                    <a:lnTo>
                      <a:pt x="67" y="63"/>
                    </a:lnTo>
                  </a:path>
                </a:pathLst>
              </a:custGeom>
              <a:solidFill>
                <a:srgbClr val="6E0043"/>
              </a:solidFill>
              <a:ln w="12700" cap="rnd" cmpd="sng">
                <a:solidFill>
                  <a:srgbClr val="6E004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 name="Freeform 623"/>
              <p:cNvSpPr>
                <a:spLocks/>
              </p:cNvSpPr>
              <p:nvPr/>
            </p:nvSpPr>
            <p:spPr bwMode="auto">
              <a:xfrm>
                <a:off x="1920" y="1015"/>
                <a:ext cx="323" cy="142"/>
              </a:xfrm>
              <a:custGeom>
                <a:avLst/>
                <a:gdLst>
                  <a:gd name="T0" fmla="*/ 0 w 323"/>
                  <a:gd name="T1" fmla="*/ 141 h 142"/>
                  <a:gd name="T2" fmla="*/ 0 w 323"/>
                  <a:gd name="T3" fmla="*/ 141 h 142"/>
                  <a:gd name="T4" fmla="*/ 161 w 323"/>
                  <a:gd name="T5" fmla="*/ 0 h 142"/>
                  <a:gd name="T6" fmla="*/ 322 w 323"/>
                  <a:gd name="T7" fmla="*/ 141 h 142"/>
                  <a:gd name="T8" fmla="*/ 117 w 323"/>
                  <a:gd name="T9" fmla="*/ 141 h 142"/>
                  <a:gd name="T10" fmla="*/ 59 w 323"/>
                  <a:gd name="T11" fmla="*/ 91 h 142"/>
                  <a:gd name="T12" fmla="*/ 0 w 323"/>
                  <a:gd name="T13" fmla="*/ 141 h 142"/>
                </a:gdLst>
                <a:ahLst/>
                <a:cxnLst>
                  <a:cxn ang="0">
                    <a:pos x="T0" y="T1"/>
                  </a:cxn>
                  <a:cxn ang="0">
                    <a:pos x="T2" y="T3"/>
                  </a:cxn>
                  <a:cxn ang="0">
                    <a:pos x="T4" y="T5"/>
                  </a:cxn>
                  <a:cxn ang="0">
                    <a:pos x="T6" y="T7"/>
                  </a:cxn>
                  <a:cxn ang="0">
                    <a:pos x="T8" y="T9"/>
                  </a:cxn>
                  <a:cxn ang="0">
                    <a:pos x="T10" y="T11"/>
                  </a:cxn>
                  <a:cxn ang="0">
                    <a:pos x="T12" y="T13"/>
                  </a:cxn>
                </a:cxnLst>
                <a:rect l="0" t="0" r="r" b="b"/>
                <a:pathLst>
                  <a:path w="323" h="142">
                    <a:moveTo>
                      <a:pt x="0" y="141"/>
                    </a:moveTo>
                    <a:lnTo>
                      <a:pt x="0" y="141"/>
                    </a:lnTo>
                    <a:lnTo>
                      <a:pt x="161" y="0"/>
                    </a:lnTo>
                    <a:lnTo>
                      <a:pt x="322" y="141"/>
                    </a:lnTo>
                    <a:lnTo>
                      <a:pt x="117" y="141"/>
                    </a:lnTo>
                    <a:lnTo>
                      <a:pt x="59" y="91"/>
                    </a:lnTo>
                    <a:lnTo>
                      <a:pt x="0" y="141"/>
                    </a:lnTo>
                  </a:path>
                </a:pathLst>
              </a:custGeom>
              <a:solidFill>
                <a:srgbClr val="6E0043"/>
              </a:solidFill>
              <a:ln w="12700" cap="rnd" cmpd="sng">
                <a:solidFill>
                  <a:srgbClr val="6E004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 name="Freeform 624"/>
              <p:cNvSpPr>
                <a:spLocks/>
              </p:cNvSpPr>
              <p:nvPr/>
            </p:nvSpPr>
            <p:spPr bwMode="auto">
              <a:xfrm>
                <a:off x="1920" y="1015"/>
                <a:ext cx="347" cy="165"/>
              </a:xfrm>
              <a:custGeom>
                <a:avLst/>
                <a:gdLst>
                  <a:gd name="T0" fmla="*/ 0 w 347"/>
                  <a:gd name="T1" fmla="*/ 164 h 165"/>
                  <a:gd name="T2" fmla="*/ 0 w 347"/>
                  <a:gd name="T3" fmla="*/ 164 h 165"/>
                  <a:gd name="T4" fmla="*/ 173 w 347"/>
                  <a:gd name="T5" fmla="*/ 0 h 165"/>
                  <a:gd name="T6" fmla="*/ 346 w 347"/>
                  <a:gd name="T7" fmla="*/ 164 h 165"/>
                  <a:gd name="T8" fmla="*/ 126 w 347"/>
                  <a:gd name="T9" fmla="*/ 164 h 165"/>
                  <a:gd name="T10" fmla="*/ 63 w 347"/>
                  <a:gd name="T11" fmla="*/ 105 h 165"/>
                </a:gdLst>
                <a:ahLst/>
                <a:cxnLst>
                  <a:cxn ang="0">
                    <a:pos x="T0" y="T1"/>
                  </a:cxn>
                  <a:cxn ang="0">
                    <a:pos x="T2" y="T3"/>
                  </a:cxn>
                  <a:cxn ang="0">
                    <a:pos x="T4" y="T5"/>
                  </a:cxn>
                  <a:cxn ang="0">
                    <a:pos x="T6" y="T7"/>
                  </a:cxn>
                  <a:cxn ang="0">
                    <a:pos x="T8" y="T9"/>
                  </a:cxn>
                  <a:cxn ang="0">
                    <a:pos x="T10" y="T11"/>
                  </a:cxn>
                </a:cxnLst>
                <a:rect l="0" t="0" r="r" b="b"/>
                <a:pathLst>
                  <a:path w="347" h="165">
                    <a:moveTo>
                      <a:pt x="0" y="164"/>
                    </a:moveTo>
                    <a:lnTo>
                      <a:pt x="0" y="164"/>
                    </a:lnTo>
                    <a:lnTo>
                      <a:pt x="173" y="0"/>
                    </a:lnTo>
                    <a:lnTo>
                      <a:pt x="346" y="164"/>
                    </a:lnTo>
                    <a:lnTo>
                      <a:pt x="126" y="164"/>
                    </a:lnTo>
                    <a:lnTo>
                      <a:pt x="63" y="105"/>
                    </a:lnTo>
                  </a:path>
                </a:pathLst>
              </a:custGeom>
              <a:solidFill>
                <a:srgbClr val="6E0043"/>
              </a:solidFill>
              <a:ln w="12700" cap="rnd" cmpd="sng">
                <a:solidFill>
                  <a:srgbClr val="6E004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0" name="Freeform 625"/>
              <p:cNvSpPr>
                <a:spLocks/>
              </p:cNvSpPr>
              <p:nvPr/>
            </p:nvSpPr>
            <p:spPr bwMode="auto">
              <a:xfrm>
                <a:off x="3664" y="622"/>
                <a:ext cx="307" cy="441"/>
              </a:xfrm>
              <a:custGeom>
                <a:avLst/>
                <a:gdLst>
                  <a:gd name="T0" fmla="*/ 306 w 307"/>
                  <a:gd name="T1" fmla="*/ 0 h 441"/>
                  <a:gd name="T2" fmla="*/ 51 w 307"/>
                  <a:gd name="T3" fmla="*/ 440 h 441"/>
                  <a:gd name="T4" fmla="*/ 0 w 307"/>
                  <a:gd name="T5" fmla="*/ 440 h 441"/>
                  <a:gd name="T6" fmla="*/ 255 w 307"/>
                  <a:gd name="T7" fmla="*/ 0 h 441"/>
                  <a:gd name="T8" fmla="*/ 306 w 307"/>
                  <a:gd name="T9" fmla="*/ 0 h 441"/>
                </a:gdLst>
                <a:ahLst/>
                <a:cxnLst>
                  <a:cxn ang="0">
                    <a:pos x="T0" y="T1"/>
                  </a:cxn>
                  <a:cxn ang="0">
                    <a:pos x="T2" y="T3"/>
                  </a:cxn>
                  <a:cxn ang="0">
                    <a:pos x="T4" y="T5"/>
                  </a:cxn>
                  <a:cxn ang="0">
                    <a:pos x="T6" y="T7"/>
                  </a:cxn>
                  <a:cxn ang="0">
                    <a:pos x="T8" y="T9"/>
                  </a:cxn>
                </a:cxnLst>
                <a:rect l="0" t="0" r="r" b="b"/>
                <a:pathLst>
                  <a:path w="307" h="441">
                    <a:moveTo>
                      <a:pt x="306" y="0"/>
                    </a:moveTo>
                    <a:lnTo>
                      <a:pt x="51" y="440"/>
                    </a:lnTo>
                    <a:lnTo>
                      <a:pt x="0" y="440"/>
                    </a:lnTo>
                    <a:lnTo>
                      <a:pt x="255" y="0"/>
                    </a:lnTo>
                    <a:lnTo>
                      <a:pt x="306" y="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 name="Freeform 626"/>
              <p:cNvSpPr>
                <a:spLocks/>
              </p:cNvSpPr>
              <p:nvPr/>
            </p:nvSpPr>
            <p:spPr bwMode="auto">
              <a:xfrm>
                <a:off x="3664" y="622"/>
                <a:ext cx="307" cy="441"/>
              </a:xfrm>
              <a:custGeom>
                <a:avLst/>
                <a:gdLst>
                  <a:gd name="T0" fmla="*/ 87 w 307"/>
                  <a:gd name="T1" fmla="*/ 0 h 441"/>
                  <a:gd name="T2" fmla="*/ 306 w 307"/>
                  <a:gd name="T3" fmla="*/ 440 h 441"/>
                  <a:gd name="T4" fmla="*/ 222 w 307"/>
                  <a:gd name="T5" fmla="*/ 440 h 441"/>
                  <a:gd name="T6" fmla="*/ 0 w 307"/>
                  <a:gd name="T7" fmla="*/ 0 h 441"/>
                  <a:gd name="T8" fmla="*/ 87 w 307"/>
                  <a:gd name="T9" fmla="*/ 0 h 441"/>
                </a:gdLst>
                <a:ahLst/>
                <a:cxnLst>
                  <a:cxn ang="0">
                    <a:pos x="T0" y="T1"/>
                  </a:cxn>
                  <a:cxn ang="0">
                    <a:pos x="T2" y="T3"/>
                  </a:cxn>
                  <a:cxn ang="0">
                    <a:pos x="T4" y="T5"/>
                  </a:cxn>
                  <a:cxn ang="0">
                    <a:pos x="T6" y="T7"/>
                  </a:cxn>
                  <a:cxn ang="0">
                    <a:pos x="T8" y="T9"/>
                  </a:cxn>
                </a:cxnLst>
                <a:rect l="0" t="0" r="r" b="b"/>
                <a:pathLst>
                  <a:path w="307" h="441">
                    <a:moveTo>
                      <a:pt x="87" y="0"/>
                    </a:moveTo>
                    <a:lnTo>
                      <a:pt x="306" y="440"/>
                    </a:lnTo>
                    <a:lnTo>
                      <a:pt x="222" y="440"/>
                    </a:lnTo>
                    <a:lnTo>
                      <a:pt x="0" y="0"/>
                    </a:lnTo>
                    <a:lnTo>
                      <a:pt x="87" y="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2" name="Freeform 627"/>
              <p:cNvSpPr>
                <a:spLocks/>
              </p:cNvSpPr>
              <p:nvPr/>
            </p:nvSpPr>
            <p:spPr bwMode="auto">
              <a:xfrm>
                <a:off x="4104" y="658"/>
                <a:ext cx="56" cy="63"/>
              </a:xfrm>
              <a:custGeom>
                <a:avLst/>
                <a:gdLst>
                  <a:gd name="T0" fmla="*/ 0 w 56"/>
                  <a:gd name="T1" fmla="*/ 62 h 63"/>
                  <a:gd name="T2" fmla="*/ 0 w 56"/>
                  <a:gd name="T3" fmla="*/ 0 h 63"/>
                  <a:gd name="T4" fmla="*/ 30 w 56"/>
                  <a:gd name="T5" fmla="*/ 0 h 63"/>
                  <a:gd name="T6" fmla="*/ 36 w 56"/>
                  <a:gd name="T7" fmla="*/ 0 h 63"/>
                  <a:gd name="T8" fmla="*/ 39 w 56"/>
                  <a:gd name="T9" fmla="*/ 0 h 63"/>
                  <a:gd name="T10" fmla="*/ 41 w 56"/>
                  <a:gd name="T11" fmla="*/ 3 h 63"/>
                  <a:gd name="T12" fmla="*/ 44 w 56"/>
                  <a:gd name="T13" fmla="*/ 3 h 63"/>
                  <a:gd name="T14" fmla="*/ 47 w 56"/>
                  <a:gd name="T15" fmla="*/ 6 h 63"/>
                  <a:gd name="T16" fmla="*/ 50 w 56"/>
                  <a:gd name="T17" fmla="*/ 11 h 63"/>
                  <a:gd name="T18" fmla="*/ 52 w 56"/>
                  <a:gd name="T19" fmla="*/ 14 h 63"/>
                  <a:gd name="T20" fmla="*/ 52 w 56"/>
                  <a:gd name="T21" fmla="*/ 17 h 63"/>
                  <a:gd name="T22" fmla="*/ 50 w 56"/>
                  <a:gd name="T23" fmla="*/ 23 h 63"/>
                  <a:gd name="T24" fmla="*/ 50 w 56"/>
                  <a:gd name="T25" fmla="*/ 25 h 63"/>
                  <a:gd name="T26" fmla="*/ 47 w 56"/>
                  <a:gd name="T27" fmla="*/ 28 h 63"/>
                  <a:gd name="T28" fmla="*/ 44 w 56"/>
                  <a:gd name="T29" fmla="*/ 31 h 63"/>
                  <a:gd name="T30" fmla="*/ 44 w 56"/>
                  <a:gd name="T31" fmla="*/ 34 h 63"/>
                  <a:gd name="T32" fmla="*/ 47 w 56"/>
                  <a:gd name="T33" fmla="*/ 34 h 63"/>
                  <a:gd name="T34" fmla="*/ 47 w 56"/>
                  <a:gd name="T35" fmla="*/ 37 h 63"/>
                  <a:gd name="T36" fmla="*/ 50 w 56"/>
                  <a:gd name="T37" fmla="*/ 39 h 63"/>
                  <a:gd name="T38" fmla="*/ 50 w 56"/>
                  <a:gd name="T39" fmla="*/ 42 h 63"/>
                  <a:gd name="T40" fmla="*/ 50 w 56"/>
                  <a:gd name="T41" fmla="*/ 45 h 63"/>
                  <a:gd name="T42" fmla="*/ 50 w 56"/>
                  <a:gd name="T43" fmla="*/ 48 h 63"/>
                  <a:gd name="T44" fmla="*/ 50 w 56"/>
                  <a:gd name="T45" fmla="*/ 51 h 63"/>
                  <a:gd name="T46" fmla="*/ 50 w 56"/>
                  <a:gd name="T47" fmla="*/ 54 h 63"/>
                  <a:gd name="T48" fmla="*/ 50 w 56"/>
                  <a:gd name="T49" fmla="*/ 56 h 63"/>
                  <a:gd name="T50" fmla="*/ 52 w 56"/>
                  <a:gd name="T51" fmla="*/ 59 h 63"/>
                  <a:gd name="T52" fmla="*/ 52 w 56"/>
                  <a:gd name="T53" fmla="*/ 62 h 63"/>
                  <a:gd name="T54" fmla="*/ 55 w 56"/>
                  <a:gd name="T55" fmla="*/ 62 h 63"/>
                  <a:gd name="T56" fmla="*/ 44 w 56"/>
                  <a:gd name="T57" fmla="*/ 62 h 63"/>
                  <a:gd name="T58" fmla="*/ 41 w 56"/>
                  <a:gd name="T59" fmla="*/ 62 h 63"/>
                  <a:gd name="T60" fmla="*/ 41 w 56"/>
                  <a:gd name="T61" fmla="*/ 59 h 63"/>
                  <a:gd name="T62" fmla="*/ 41 w 56"/>
                  <a:gd name="T63" fmla="*/ 56 h 63"/>
                  <a:gd name="T64" fmla="*/ 41 w 56"/>
                  <a:gd name="T65" fmla="*/ 54 h 63"/>
                  <a:gd name="T66" fmla="*/ 41 w 56"/>
                  <a:gd name="T67" fmla="*/ 48 h 63"/>
                  <a:gd name="T68" fmla="*/ 41 w 56"/>
                  <a:gd name="T69" fmla="*/ 45 h 63"/>
                  <a:gd name="T70" fmla="*/ 41 w 56"/>
                  <a:gd name="T71" fmla="*/ 42 h 63"/>
                  <a:gd name="T72" fmla="*/ 41 w 56"/>
                  <a:gd name="T73" fmla="*/ 39 h 63"/>
                  <a:gd name="T74" fmla="*/ 39 w 56"/>
                  <a:gd name="T75" fmla="*/ 39 h 63"/>
                  <a:gd name="T76" fmla="*/ 36 w 56"/>
                  <a:gd name="T77" fmla="*/ 37 h 63"/>
                  <a:gd name="T78" fmla="*/ 33 w 56"/>
                  <a:gd name="T79" fmla="*/ 37 h 63"/>
                  <a:gd name="T80" fmla="*/ 30 w 56"/>
                  <a:gd name="T81" fmla="*/ 37 h 63"/>
                  <a:gd name="T82" fmla="*/ 8 w 56"/>
                  <a:gd name="T83" fmla="*/ 37 h 63"/>
                  <a:gd name="T84" fmla="*/ 8 w 56"/>
                  <a:gd name="T85" fmla="*/ 62 h 63"/>
                  <a:gd name="T86" fmla="*/ 0 w 56"/>
                  <a:gd name="T87" fmla="*/ 62 h 63"/>
                  <a:gd name="T88" fmla="*/ 8 w 56"/>
                  <a:gd name="T89" fmla="*/ 28 h 63"/>
                  <a:gd name="T90" fmla="*/ 30 w 56"/>
                  <a:gd name="T91" fmla="*/ 28 h 63"/>
                  <a:gd name="T92" fmla="*/ 33 w 56"/>
                  <a:gd name="T93" fmla="*/ 28 h 63"/>
                  <a:gd name="T94" fmla="*/ 36 w 56"/>
                  <a:gd name="T95" fmla="*/ 28 h 63"/>
                  <a:gd name="T96" fmla="*/ 39 w 56"/>
                  <a:gd name="T97" fmla="*/ 25 h 63"/>
                  <a:gd name="T98" fmla="*/ 41 w 56"/>
                  <a:gd name="T99" fmla="*/ 23 h 63"/>
                  <a:gd name="T100" fmla="*/ 44 w 56"/>
                  <a:gd name="T101" fmla="*/ 20 h 63"/>
                  <a:gd name="T102" fmla="*/ 44 w 56"/>
                  <a:gd name="T103" fmla="*/ 17 h 63"/>
                  <a:gd name="T104" fmla="*/ 44 w 56"/>
                  <a:gd name="T105" fmla="*/ 14 h 63"/>
                  <a:gd name="T106" fmla="*/ 41 w 56"/>
                  <a:gd name="T107" fmla="*/ 14 h 63"/>
                  <a:gd name="T108" fmla="*/ 41 w 56"/>
                  <a:gd name="T109" fmla="*/ 11 h 63"/>
                  <a:gd name="T110" fmla="*/ 39 w 56"/>
                  <a:gd name="T111" fmla="*/ 8 h 63"/>
                  <a:gd name="T112" fmla="*/ 36 w 56"/>
                  <a:gd name="T113" fmla="*/ 8 h 63"/>
                  <a:gd name="T114" fmla="*/ 36 w 56"/>
                  <a:gd name="T115" fmla="*/ 6 h 63"/>
                  <a:gd name="T116" fmla="*/ 33 w 56"/>
                  <a:gd name="T117" fmla="*/ 6 h 63"/>
                  <a:gd name="T118" fmla="*/ 8 w 56"/>
                  <a:gd name="T119" fmla="*/ 6 h 63"/>
                  <a:gd name="T120" fmla="*/ 8 w 56"/>
                  <a:gd name="T121" fmla="*/ 28 h 63"/>
                  <a:gd name="T122" fmla="*/ 0 w 56"/>
                  <a:gd name="T123"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 h="63">
                    <a:moveTo>
                      <a:pt x="0" y="62"/>
                    </a:moveTo>
                    <a:lnTo>
                      <a:pt x="0" y="0"/>
                    </a:lnTo>
                    <a:lnTo>
                      <a:pt x="30" y="0"/>
                    </a:lnTo>
                    <a:lnTo>
                      <a:pt x="36" y="0"/>
                    </a:lnTo>
                    <a:lnTo>
                      <a:pt x="39" y="0"/>
                    </a:lnTo>
                    <a:lnTo>
                      <a:pt x="41" y="3"/>
                    </a:lnTo>
                    <a:lnTo>
                      <a:pt x="44" y="3"/>
                    </a:lnTo>
                    <a:lnTo>
                      <a:pt x="47" y="6"/>
                    </a:lnTo>
                    <a:lnTo>
                      <a:pt x="50" y="11"/>
                    </a:lnTo>
                    <a:lnTo>
                      <a:pt x="52" y="14"/>
                    </a:lnTo>
                    <a:lnTo>
                      <a:pt x="52" y="17"/>
                    </a:lnTo>
                    <a:lnTo>
                      <a:pt x="50" y="23"/>
                    </a:lnTo>
                    <a:lnTo>
                      <a:pt x="50" y="25"/>
                    </a:lnTo>
                    <a:lnTo>
                      <a:pt x="47" y="28"/>
                    </a:lnTo>
                    <a:lnTo>
                      <a:pt x="44" y="31"/>
                    </a:lnTo>
                    <a:lnTo>
                      <a:pt x="44" y="34"/>
                    </a:lnTo>
                    <a:lnTo>
                      <a:pt x="47" y="34"/>
                    </a:lnTo>
                    <a:lnTo>
                      <a:pt x="47" y="37"/>
                    </a:lnTo>
                    <a:lnTo>
                      <a:pt x="50" y="39"/>
                    </a:lnTo>
                    <a:lnTo>
                      <a:pt x="50" y="42"/>
                    </a:lnTo>
                    <a:lnTo>
                      <a:pt x="50" y="45"/>
                    </a:lnTo>
                    <a:lnTo>
                      <a:pt x="50" y="48"/>
                    </a:lnTo>
                    <a:lnTo>
                      <a:pt x="50" y="51"/>
                    </a:lnTo>
                    <a:lnTo>
                      <a:pt x="50" y="54"/>
                    </a:lnTo>
                    <a:lnTo>
                      <a:pt x="50" y="56"/>
                    </a:lnTo>
                    <a:lnTo>
                      <a:pt x="52" y="59"/>
                    </a:lnTo>
                    <a:lnTo>
                      <a:pt x="52" y="62"/>
                    </a:lnTo>
                    <a:lnTo>
                      <a:pt x="55" y="62"/>
                    </a:lnTo>
                    <a:lnTo>
                      <a:pt x="44" y="62"/>
                    </a:lnTo>
                    <a:lnTo>
                      <a:pt x="41" y="62"/>
                    </a:lnTo>
                    <a:lnTo>
                      <a:pt x="41" y="59"/>
                    </a:lnTo>
                    <a:lnTo>
                      <a:pt x="41" y="56"/>
                    </a:lnTo>
                    <a:lnTo>
                      <a:pt x="41" y="54"/>
                    </a:lnTo>
                    <a:lnTo>
                      <a:pt x="41" y="48"/>
                    </a:lnTo>
                    <a:lnTo>
                      <a:pt x="41" y="45"/>
                    </a:lnTo>
                    <a:lnTo>
                      <a:pt x="41" y="42"/>
                    </a:lnTo>
                    <a:lnTo>
                      <a:pt x="41" y="39"/>
                    </a:lnTo>
                    <a:lnTo>
                      <a:pt x="39" y="39"/>
                    </a:lnTo>
                    <a:lnTo>
                      <a:pt x="36" y="37"/>
                    </a:lnTo>
                    <a:lnTo>
                      <a:pt x="33" y="37"/>
                    </a:lnTo>
                    <a:lnTo>
                      <a:pt x="30" y="37"/>
                    </a:lnTo>
                    <a:lnTo>
                      <a:pt x="8" y="37"/>
                    </a:lnTo>
                    <a:lnTo>
                      <a:pt x="8" y="62"/>
                    </a:lnTo>
                    <a:lnTo>
                      <a:pt x="0" y="62"/>
                    </a:lnTo>
                    <a:lnTo>
                      <a:pt x="8" y="28"/>
                    </a:lnTo>
                    <a:lnTo>
                      <a:pt x="30" y="28"/>
                    </a:lnTo>
                    <a:lnTo>
                      <a:pt x="33" y="28"/>
                    </a:lnTo>
                    <a:lnTo>
                      <a:pt x="36" y="28"/>
                    </a:lnTo>
                    <a:lnTo>
                      <a:pt x="39" y="25"/>
                    </a:lnTo>
                    <a:lnTo>
                      <a:pt x="41" y="23"/>
                    </a:lnTo>
                    <a:lnTo>
                      <a:pt x="44" y="20"/>
                    </a:lnTo>
                    <a:lnTo>
                      <a:pt x="44" y="17"/>
                    </a:lnTo>
                    <a:lnTo>
                      <a:pt x="44" y="14"/>
                    </a:lnTo>
                    <a:lnTo>
                      <a:pt x="41" y="14"/>
                    </a:lnTo>
                    <a:lnTo>
                      <a:pt x="41" y="11"/>
                    </a:lnTo>
                    <a:lnTo>
                      <a:pt x="39" y="8"/>
                    </a:lnTo>
                    <a:lnTo>
                      <a:pt x="36" y="8"/>
                    </a:lnTo>
                    <a:lnTo>
                      <a:pt x="36" y="6"/>
                    </a:lnTo>
                    <a:lnTo>
                      <a:pt x="33" y="6"/>
                    </a:lnTo>
                    <a:lnTo>
                      <a:pt x="8" y="6"/>
                    </a:lnTo>
                    <a:lnTo>
                      <a:pt x="8" y="28"/>
                    </a:lnTo>
                    <a:lnTo>
                      <a:pt x="0" y="6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 name="Freeform 628"/>
              <p:cNvSpPr>
                <a:spLocks/>
              </p:cNvSpPr>
              <p:nvPr/>
            </p:nvSpPr>
            <p:spPr bwMode="auto">
              <a:xfrm>
                <a:off x="4143" y="701"/>
                <a:ext cx="64" cy="64"/>
              </a:xfrm>
              <a:custGeom>
                <a:avLst/>
                <a:gdLst>
                  <a:gd name="T0" fmla="*/ 57 w 64"/>
                  <a:gd name="T1" fmla="*/ 0 h 64"/>
                  <a:gd name="T2" fmla="*/ 57 w 64"/>
                  <a:gd name="T3" fmla="*/ 0 h 64"/>
                  <a:gd name="T4" fmla="*/ 57 w 64"/>
                  <a:gd name="T5" fmla="*/ 11 h 64"/>
                  <a:gd name="T6" fmla="*/ 52 w 64"/>
                  <a:gd name="T7" fmla="*/ 23 h 64"/>
                  <a:gd name="T8" fmla="*/ 46 w 64"/>
                  <a:gd name="T9" fmla="*/ 32 h 64"/>
                  <a:gd name="T10" fmla="*/ 40 w 64"/>
                  <a:gd name="T11" fmla="*/ 40 h 64"/>
                  <a:gd name="T12" fmla="*/ 32 w 64"/>
                  <a:gd name="T13" fmla="*/ 46 h 64"/>
                  <a:gd name="T14" fmla="*/ 23 w 64"/>
                  <a:gd name="T15" fmla="*/ 52 h 64"/>
                  <a:gd name="T16" fmla="*/ 11 w 64"/>
                  <a:gd name="T17" fmla="*/ 54 h 64"/>
                  <a:gd name="T18" fmla="*/ 0 w 64"/>
                  <a:gd name="T19" fmla="*/ 54 h 64"/>
                  <a:gd name="T20" fmla="*/ 0 w 64"/>
                  <a:gd name="T21" fmla="*/ 63 h 64"/>
                  <a:gd name="T22" fmla="*/ 11 w 64"/>
                  <a:gd name="T23" fmla="*/ 60 h 64"/>
                  <a:gd name="T24" fmla="*/ 26 w 64"/>
                  <a:gd name="T25" fmla="*/ 57 h 64"/>
                  <a:gd name="T26" fmla="*/ 37 w 64"/>
                  <a:gd name="T27" fmla="*/ 52 h 64"/>
                  <a:gd name="T28" fmla="*/ 46 w 64"/>
                  <a:gd name="T29" fmla="*/ 43 h 64"/>
                  <a:gd name="T30" fmla="*/ 52 w 64"/>
                  <a:gd name="T31" fmla="*/ 34 h 64"/>
                  <a:gd name="T32" fmla="*/ 57 w 64"/>
                  <a:gd name="T33" fmla="*/ 23 h 64"/>
                  <a:gd name="T34" fmla="*/ 63 w 64"/>
                  <a:gd name="T35" fmla="*/ 11 h 64"/>
                  <a:gd name="T36" fmla="*/ 63 w 64"/>
                  <a:gd name="T37" fmla="*/ 0 h 64"/>
                  <a:gd name="T38" fmla="*/ 57 w 64"/>
                  <a:gd name="T3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64">
                    <a:moveTo>
                      <a:pt x="57" y="0"/>
                    </a:moveTo>
                    <a:lnTo>
                      <a:pt x="57" y="0"/>
                    </a:lnTo>
                    <a:lnTo>
                      <a:pt x="57" y="11"/>
                    </a:lnTo>
                    <a:lnTo>
                      <a:pt x="52" y="23"/>
                    </a:lnTo>
                    <a:lnTo>
                      <a:pt x="46" y="32"/>
                    </a:lnTo>
                    <a:lnTo>
                      <a:pt x="40" y="40"/>
                    </a:lnTo>
                    <a:lnTo>
                      <a:pt x="32" y="46"/>
                    </a:lnTo>
                    <a:lnTo>
                      <a:pt x="23" y="52"/>
                    </a:lnTo>
                    <a:lnTo>
                      <a:pt x="11" y="54"/>
                    </a:lnTo>
                    <a:lnTo>
                      <a:pt x="0" y="54"/>
                    </a:lnTo>
                    <a:lnTo>
                      <a:pt x="0" y="63"/>
                    </a:lnTo>
                    <a:lnTo>
                      <a:pt x="11" y="60"/>
                    </a:lnTo>
                    <a:lnTo>
                      <a:pt x="26" y="57"/>
                    </a:lnTo>
                    <a:lnTo>
                      <a:pt x="37" y="52"/>
                    </a:lnTo>
                    <a:lnTo>
                      <a:pt x="46" y="43"/>
                    </a:lnTo>
                    <a:lnTo>
                      <a:pt x="52" y="34"/>
                    </a:lnTo>
                    <a:lnTo>
                      <a:pt x="57" y="23"/>
                    </a:lnTo>
                    <a:lnTo>
                      <a:pt x="63" y="11"/>
                    </a:lnTo>
                    <a:lnTo>
                      <a:pt x="63" y="0"/>
                    </a:lnTo>
                    <a:lnTo>
                      <a:pt x="5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 name="Freeform 629"/>
              <p:cNvSpPr>
                <a:spLocks/>
              </p:cNvSpPr>
              <p:nvPr/>
            </p:nvSpPr>
            <p:spPr bwMode="auto">
              <a:xfrm>
                <a:off x="4143" y="615"/>
                <a:ext cx="64" cy="63"/>
              </a:xfrm>
              <a:custGeom>
                <a:avLst/>
                <a:gdLst>
                  <a:gd name="T0" fmla="*/ 0 w 64"/>
                  <a:gd name="T1" fmla="*/ 8 h 63"/>
                  <a:gd name="T2" fmla="*/ 0 w 64"/>
                  <a:gd name="T3" fmla="*/ 8 h 63"/>
                  <a:gd name="T4" fmla="*/ 11 w 64"/>
                  <a:gd name="T5" fmla="*/ 8 h 63"/>
                  <a:gd name="T6" fmla="*/ 23 w 64"/>
                  <a:gd name="T7" fmla="*/ 11 h 63"/>
                  <a:gd name="T8" fmla="*/ 32 w 64"/>
                  <a:gd name="T9" fmla="*/ 17 h 63"/>
                  <a:gd name="T10" fmla="*/ 40 w 64"/>
                  <a:gd name="T11" fmla="*/ 23 h 63"/>
                  <a:gd name="T12" fmla="*/ 46 w 64"/>
                  <a:gd name="T13" fmla="*/ 31 h 63"/>
                  <a:gd name="T14" fmla="*/ 52 w 64"/>
                  <a:gd name="T15" fmla="*/ 42 h 63"/>
                  <a:gd name="T16" fmla="*/ 57 w 64"/>
                  <a:gd name="T17" fmla="*/ 51 h 63"/>
                  <a:gd name="T18" fmla="*/ 57 w 64"/>
                  <a:gd name="T19" fmla="*/ 62 h 63"/>
                  <a:gd name="T20" fmla="*/ 63 w 64"/>
                  <a:gd name="T21" fmla="*/ 62 h 63"/>
                  <a:gd name="T22" fmla="*/ 63 w 64"/>
                  <a:gd name="T23" fmla="*/ 51 h 63"/>
                  <a:gd name="T24" fmla="*/ 57 w 64"/>
                  <a:gd name="T25" fmla="*/ 39 h 63"/>
                  <a:gd name="T26" fmla="*/ 52 w 64"/>
                  <a:gd name="T27" fmla="*/ 28 h 63"/>
                  <a:gd name="T28" fmla="*/ 46 w 64"/>
                  <a:gd name="T29" fmla="*/ 20 h 63"/>
                  <a:gd name="T30" fmla="*/ 37 w 64"/>
                  <a:gd name="T31" fmla="*/ 11 h 63"/>
                  <a:gd name="T32" fmla="*/ 26 w 64"/>
                  <a:gd name="T33" fmla="*/ 6 h 63"/>
                  <a:gd name="T34" fmla="*/ 11 w 64"/>
                  <a:gd name="T35" fmla="*/ 3 h 63"/>
                  <a:gd name="T36" fmla="*/ 0 w 64"/>
                  <a:gd name="T37" fmla="*/ 0 h 63"/>
                  <a:gd name="T38" fmla="*/ 0 w 64"/>
                  <a:gd name="T39"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63">
                    <a:moveTo>
                      <a:pt x="0" y="8"/>
                    </a:moveTo>
                    <a:lnTo>
                      <a:pt x="0" y="8"/>
                    </a:lnTo>
                    <a:lnTo>
                      <a:pt x="11" y="8"/>
                    </a:lnTo>
                    <a:lnTo>
                      <a:pt x="23" y="11"/>
                    </a:lnTo>
                    <a:lnTo>
                      <a:pt x="32" y="17"/>
                    </a:lnTo>
                    <a:lnTo>
                      <a:pt x="40" y="23"/>
                    </a:lnTo>
                    <a:lnTo>
                      <a:pt x="46" y="31"/>
                    </a:lnTo>
                    <a:lnTo>
                      <a:pt x="52" y="42"/>
                    </a:lnTo>
                    <a:lnTo>
                      <a:pt x="57" y="51"/>
                    </a:lnTo>
                    <a:lnTo>
                      <a:pt x="57" y="62"/>
                    </a:lnTo>
                    <a:lnTo>
                      <a:pt x="63" y="62"/>
                    </a:lnTo>
                    <a:lnTo>
                      <a:pt x="63" y="51"/>
                    </a:lnTo>
                    <a:lnTo>
                      <a:pt x="57" y="39"/>
                    </a:lnTo>
                    <a:lnTo>
                      <a:pt x="52" y="28"/>
                    </a:lnTo>
                    <a:lnTo>
                      <a:pt x="46" y="20"/>
                    </a:lnTo>
                    <a:lnTo>
                      <a:pt x="37" y="11"/>
                    </a:lnTo>
                    <a:lnTo>
                      <a:pt x="26" y="6"/>
                    </a:lnTo>
                    <a:lnTo>
                      <a:pt x="11" y="3"/>
                    </a:lnTo>
                    <a:lnTo>
                      <a:pt x="0" y="0"/>
                    </a:lnTo>
                    <a:lnTo>
                      <a:pt x="0"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 name="Freeform 630"/>
              <p:cNvSpPr>
                <a:spLocks/>
              </p:cNvSpPr>
              <p:nvPr/>
            </p:nvSpPr>
            <p:spPr bwMode="auto">
              <a:xfrm>
                <a:off x="4061" y="615"/>
                <a:ext cx="60" cy="63"/>
              </a:xfrm>
              <a:custGeom>
                <a:avLst/>
                <a:gdLst>
                  <a:gd name="T0" fmla="*/ 8 w 60"/>
                  <a:gd name="T1" fmla="*/ 62 h 63"/>
                  <a:gd name="T2" fmla="*/ 8 w 60"/>
                  <a:gd name="T3" fmla="*/ 62 h 63"/>
                  <a:gd name="T4" fmla="*/ 8 w 60"/>
                  <a:gd name="T5" fmla="*/ 51 h 63"/>
                  <a:gd name="T6" fmla="*/ 11 w 60"/>
                  <a:gd name="T7" fmla="*/ 42 h 63"/>
                  <a:gd name="T8" fmla="*/ 17 w 60"/>
                  <a:gd name="T9" fmla="*/ 31 h 63"/>
                  <a:gd name="T10" fmla="*/ 22 w 60"/>
                  <a:gd name="T11" fmla="*/ 23 h 63"/>
                  <a:gd name="T12" fmla="*/ 31 w 60"/>
                  <a:gd name="T13" fmla="*/ 17 h 63"/>
                  <a:gd name="T14" fmla="*/ 39 w 60"/>
                  <a:gd name="T15" fmla="*/ 11 h 63"/>
                  <a:gd name="T16" fmla="*/ 48 w 60"/>
                  <a:gd name="T17" fmla="*/ 8 h 63"/>
                  <a:gd name="T18" fmla="*/ 59 w 60"/>
                  <a:gd name="T19" fmla="*/ 8 h 63"/>
                  <a:gd name="T20" fmla="*/ 59 w 60"/>
                  <a:gd name="T21" fmla="*/ 0 h 63"/>
                  <a:gd name="T22" fmla="*/ 48 w 60"/>
                  <a:gd name="T23" fmla="*/ 3 h 63"/>
                  <a:gd name="T24" fmla="*/ 37 w 60"/>
                  <a:gd name="T25" fmla="*/ 6 h 63"/>
                  <a:gd name="T26" fmla="*/ 28 w 60"/>
                  <a:gd name="T27" fmla="*/ 11 h 63"/>
                  <a:gd name="T28" fmla="*/ 20 w 60"/>
                  <a:gd name="T29" fmla="*/ 20 h 63"/>
                  <a:gd name="T30" fmla="*/ 11 w 60"/>
                  <a:gd name="T31" fmla="*/ 28 h 63"/>
                  <a:gd name="T32" fmla="*/ 6 w 60"/>
                  <a:gd name="T33" fmla="*/ 39 h 63"/>
                  <a:gd name="T34" fmla="*/ 3 w 60"/>
                  <a:gd name="T35" fmla="*/ 51 h 63"/>
                  <a:gd name="T36" fmla="*/ 0 w 60"/>
                  <a:gd name="T37" fmla="*/ 62 h 63"/>
                  <a:gd name="T38" fmla="*/ 8 w 60"/>
                  <a:gd name="T39"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3">
                    <a:moveTo>
                      <a:pt x="8" y="62"/>
                    </a:moveTo>
                    <a:lnTo>
                      <a:pt x="8" y="62"/>
                    </a:lnTo>
                    <a:lnTo>
                      <a:pt x="8" y="51"/>
                    </a:lnTo>
                    <a:lnTo>
                      <a:pt x="11" y="42"/>
                    </a:lnTo>
                    <a:lnTo>
                      <a:pt x="17" y="31"/>
                    </a:lnTo>
                    <a:lnTo>
                      <a:pt x="22" y="23"/>
                    </a:lnTo>
                    <a:lnTo>
                      <a:pt x="31" y="17"/>
                    </a:lnTo>
                    <a:lnTo>
                      <a:pt x="39" y="11"/>
                    </a:lnTo>
                    <a:lnTo>
                      <a:pt x="48" y="8"/>
                    </a:lnTo>
                    <a:lnTo>
                      <a:pt x="59" y="8"/>
                    </a:lnTo>
                    <a:lnTo>
                      <a:pt x="59" y="0"/>
                    </a:lnTo>
                    <a:lnTo>
                      <a:pt x="48" y="3"/>
                    </a:lnTo>
                    <a:lnTo>
                      <a:pt x="37" y="6"/>
                    </a:lnTo>
                    <a:lnTo>
                      <a:pt x="28" y="11"/>
                    </a:lnTo>
                    <a:lnTo>
                      <a:pt x="20" y="20"/>
                    </a:lnTo>
                    <a:lnTo>
                      <a:pt x="11" y="28"/>
                    </a:lnTo>
                    <a:lnTo>
                      <a:pt x="6" y="39"/>
                    </a:lnTo>
                    <a:lnTo>
                      <a:pt x="3" y="51"/>
                    </a:lnTo>
                    <a:lnTo>
                      <a:pt x="0" y="62"/>
                    </a:lnTo>
                    <a:lnTo>
                      <a:pt x="8" y="6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 name="Freeform 631"/>
              <p:cNvSpPr>
                <a:spLocks/>
              </p:cNvSpPr>
              <p:nvPr/>
            </p:nvSpPr>
            <p:spPr bwMode="auto">
              <a:xfrm>
                <a:off x="4061" y="701"/>
                <a:ext cx="60" cy="64"/>
              </a:xfrm>
              <a:custGeom>
                <a:avLst/>
                <a:gdLst>
                  <a:gd name="T0" fmla="*/ 59 w 60"/>
                  <a:gd name="T1" fmla="*/ 54 h 64"/>
                  <a:gd name="T2" fmla="*/ 59 w 60"/>
                  <a:gd name="T3" fmla="*/ 54 h 64"/>
                  <a:gd name="T4" fmla="*/ 48 w 60"/>
                  <a:gd name="T5" fmla="*/ 54 h 64"/>
                  <a:gd name="T6" fmla="*/ 39 w 60"/>
                  <a:gd name="T7" fmla="*/ 52 h 64"/>
                  <a:gd name="T8" fmla="*/ 31 w 60"/>
                  <a:gd name="T9" fmla="*/ 46 h 64"/>
                  <a:gd name="T10" fmla="*/ 22 w 60"/>
                  <a:gd name="T11" fmla="*/ 40 h 64"/>
                  <a:gd name="T12" fmla="*/ 17 w 60"/>
                  <a:gd name="T13" fmla="*/ 32 h 64"/>
                  <a:gd name="T14" fmla="*/ 11 w 60"/>
                  <a:gd name="T15" fmla="*/ 23 h 64"/>
                  <a:gd name="T16" fmla="*/ 8 w 60"/>
                  <a:gd name="T17" fmla="*/ 11 h 64"/>
                  <a:gd name="T18" fmla="*/ 8 w 60"/>
                  <a:gd name="T19" fmla="*/ 0 h 64"/>
                  <a:gd name="T20" fmla="*/ 0 w 60"/>
                  <a:gd name="T21" fmla="*/ 0 h 64"/>
                  <a:gd name="T22" fmla="*/ 3 w 60"/>
                  <a:gd name="T23" fmla="*/ 11 h 64"/>
                  <a:gd name="T24" fmla="*/ 6 w 60"/>
                  <a:gd name="T25" fmla="*/ 23 h 64"/>
                  <a:gd name="T26" fmla="*/ 11 w 60"/>
                  <a:gd name="T27" fmla="*/ 34 h 64"/>
                  <a:gd name="T28" fmla="*/ 20 w 60"/>
                  <a:gd name="T29" fmla="*/ 43 h 64"/>
                  <a:gd name="T30" fmla="*/ 28 w 60"/>
                  <a:gd name="T31" fmla="*/ 52 h 64"/>
                  <a:gd name="T32" fmla="*/ 37 w 60"/>
                  <a:gd name="T33" fmla="*/ 57 h 64"/>
                  <a:gd name="T34" fmla="*/ 48 w 60"/>
                  <a:gd name="T35" fmla="*/ 60 h 64"/>
                  <a:gd name="T36" fmla="*/ 59 w 60"/>
                  <a:gd name="T37" fmla="*/ 63 h 64"/>
                  <a:gd name="T38" fmla="*/ 59 w 60"/>
                  <a:gd name="T3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4">
                    <a:moveTo>
                      <a:pt x="59" y="54"/>
                    </a:moveTo>
                    <a:lnTo>
                      <a:pt x="59" y="54"/>
                    </a:lnTo>
                    <a:lnTo>
                      <a:pt x="48" y="54"/>
                    </a:lnTo>
                    <a:lnTo>
                      <a:pt x="39" y="52"/>
                    </a:lnTo>
                    <a:lnTo>
                      <a:pt x="31" y="46"/>
                    </a:lnTo>
                    <a:lnTo>
                      <a:pt x="22" y="40"/>
                    </a:lnTo>
                    <a:lnTo>
                      <a:pt x="17" y="32"/>
                    </a:lnTo>
                    <a:lnTo>
                      <a:pt x="11" y="23"/>
                    </a:lnTo>
                    <a:lnTo>
                      <a:pt x="8" y="11"/>
                    </a:lnTo>
                    <a:lnTo>
                      <a:pt x="8" y="0"/>
                    </a:lnTo>
                    <a:lnTo>
                      <a:pt x="0" y="0"/>
                    </a:lnTo>
                    <a:lnTo>
                      <a:pt x="3" y="11"/>
                    </a:lnTo>
                    <a:lnTo>
                      <a:pt x="6" y="23"/>
                    </a:lnTo>
                    <a:lnTo>
                      <a:pt x="11" y="34"/>
                    </a:lnTo>
                    <a:lnTo>
                      <a:pt x="20" y="43"/>
                    </a:lnTo>
                    <a:lnTo>
                      <a:pt x="28" y="52"/>
                    </a:lnTo>
                    <a:lnTo>
                      <a:pt x="37" y="57"/>
                    </a:lnTo>
                    <a:lnTo>
                      <a:pt x="48" y="60"/>
                    </a:lnTo>
                    <a:lnTo>
                      <a:pt x="59" y="63"/>
                    </a:lnTo>
                    <a:lnTo>
                      <a:pt x="59" y="5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 name="Freeform 632"/>
              <p:cNvSpPr>
                <a:spLocks/>
              </p:cNvSpPr>
              <p:nvPr/>
            </p:nvSpPr>
            <p:spPr bwMode="auto">
              <a:xfrm>
                <a:off x="1911" y="1121"/>
                <a:ext cx="78" cy="78"/>
              </a:xfrm>
              <a:custGeom>
                <a:avLst/>
                <a:gdLst>
                  <a:gd name="T0" fmla="*/ 14 w 78"/>
                  <a:gd name="T1" fmla="*/ 77 h 78"/>
                  <a:gd name="T2" fmla="*/ 77 w 78"/>
                  <a:gd name="T3" fmla="*/ 14 h 78"/>
                  <a:gd name="T4" fmla="*/ 63 w 78"/>
                  <a:gd name="T5" fmla="*/ 0 h 78"/>
                  <a:gd name="T6" fmla="*/ 0 w 78"/>
                  <a:gd name="T7" fmla="*/ 60 h 78"/>
                  <a:gd name="T8" fmla="*/ 14 w 78"/>
                  <a:gd name="T9" fmla="*/ 77 h 78"/>
                </a:gdLst>
                <a:ahLst/>
                <a:cxnLst>
                  <a:cxn ang="0">
                    <a:pos x="T0" y="T1"/>
                  </a:cxn>
                  <a:cxn ang="0">
                    <a:pos x="T2" y="T3"/>
                  </a:cxn>
                  <a:cxn ang="0">
                    <a:pos x="T4" y="T5"/>
                  </a:cxn>
                  <a:cxn ang="0">
                    <a:pos x="T6" y="T7"/>
                  </a:cxn>
                  <a:cxn ang="0">
                    <a:pos x="T8" y="T9"/>
                  </a:cxn>
                </a:cxnLst>
                <a:rect l="0" t="0" r="r" b="b"/>
                <a:pathLst>
                  <a:path w="78" h="78">
                    <a:moveTo>
                      <a:pt x="14" y="77"/>
                    </a:moveTo>
                    <a:lnTo>
                      <a:pt x="77" y="14"/>
                    </a:lnTo>
                    <a:lnTo>
                      <a:pt x="63" y="0"/>
                    </a:lnTo>
                    <a:lnTo>
                      <a:pt x="0" y="60"/>
                    </a:lnTo>
                    <a:lnTo>
                      <a:pt x="14" y="77"/>
                    </a:lnTo>
                  </a:path>
                </a:pathLst>
              </a:custGeom>
              <a:solidFill>
                <a:schemeClr val="bg1"/>
              </a:solid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616" name="Picture 633" descr="m1sh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 y="1865"/>
              <a:ext cx="643" cy="509"/>
            </a:xfrm>
            <a:prstGeom prst="rect">
              <a:avLst/>
            </a:prstGeom>
            <a:noFill/>
            <a:extLst>
              <a:ext uri="{909E8E84-426E-40DD-AFC4-6F175D3DCCD1}">
                <a14:hiddenFill xmlns:a14="http://schemas.microsoft.com/office/drawing/2010/main">
                  <a:solidFill>
                    <a:srgbClr val="FFFFFF"/>
                  </a:solidFill>
                </a14:hiddenFill>
              </a:ext>
            </a:extLst>
          </p:spPr>
        </p:pic>
        <p:sp>
          <p:nvSpPr>
            <p:cNvPr id="617" name="Text Box 634"/>
            <p:cNvSpPr txBox="1">
              <a:spLocks noChangeArrowheads="1"/>
            </p:cNvSpPr>
            <p:nvPr/>
          </p:nvSpPr>
          <p:spPr bwMode="auto">
            <a:xfrm>
              <a:off x="926" y="2351"/>
              <a:ext cx="10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latin typeface="Arial" panose="020B0604020202020204" pitchFamily="34" charset="0"/>
                </a:rPr>
                <a:t>M1 Technology</a:t>
              </a:r>
              <a:endParaRPr lang="en-US" altLang="en-US"/>
            </a:p>
          </p:txBody>
        </p:sp>
      </p:grpSp>
    </p:spTree>
    <p:extLst>
      <p:ext uri="{BB962C8B-B14F-4D97-AF65-F5344CB8AC3E}">
        <p14:creationId xmlns:p14="http://schemas.microsoft.com/office/powerpoint/2010/main" val="507727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15</a:t>
            </a:fld>
            <a:endParaRPr lang="en-US"/>
          </a:p>
        </p:txBody>
      </p:sp>
      <p:sp>
        <p:nvSpPr>
          <p:cNvPr id="5" name="Rectangle 2"/>
          <p:cNvSpPr txBox="1">
            <a:spLocks noChangeArrowheads="1"/>
          </p:cNvSpPr>
          <p:nvPr/>
        </p:nvSpPr>
        <p:spPr>
          <a:xfrm>
            <a:off x="3419168" y="2802193"/>
            <a:ext cx="4348316" cy="634181"/>
          </a:xfrm>
          <a:prstGeom prst="rect">
            <a:avLst/>
          </a:prstGeom>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Standard Cell Based Design</a:t>
            </a:r>
          </a:p>
        </p:txBody>
      </p:sp>
    </p:spTree>
    <p:extLst>
      <p:ext uri="{BB962C8B-B14F-4D97-AF65-F5344CB8AC3E}">
        <p14:creationId xmlns:p14="http://schemas.microsoft.com/office/powerpoint/2010/main" val="2388952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16</a:t>
            </a:fld>
            <a:endParaRPr lang="en-US"/>
          </a:p>
        </p:txBody>
      </p:sp>
      <p:sp>
        <p:nvSpPr>
          <p:cNvPr id="5" name="Rectangle 1026"/>
          <p:cNvSpPr txBox="1">
            <a:spLocks noChangeArrowheads="1"/>
          </p:cNvSpPr>
          <p:nvPr/>
        </p:nvSpPr>
        <p:spPr>
          <a:xfrm>
            <a:off x="127819" y="0"/>
            <a:ext cx="2081981" cy="519778"/>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Introduction</a:t>
            </a:r>
          </a:p>
        </p:txBody>
      </p:sp>
      <p:sp>
        <p:nvSpPr>
          <p:cNvPr id="6" name="Rectangle 1027"/>
          <p:cNvSpPr txBox="1">
            <a:spLocks noChangeArrowheads="1"/>
          </p:cNvSpPr>
          <p:nvPr/>
        </p:nvSpPr>
        <p:spPr>
          <a:xfrm>
            <a:off x="127819" y="549376"/>
            <a:ext cx="11872452" cy="4870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One of the most prevalent  custom design styles</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Also called semi-custom design style</a:t>
            </a:r>
          </a:p>
          <a:p>
            <a:pPr marL="457200" lvl="1" indent="0">
              <a:buNone/>
            </a:pP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Basic idea:</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All of the commonly used logic cells are developed, characterized, and stored in a standard cell library</a:t>
            </a:r>
          </a:p>
          <a:p>
            <a:pPr lvl="1"/>
            <a:r>
              <a:rPr lang="en-US" altLang="en-US" dirty="0">
                <a:latin typeface="Times New Roman" panose="02020603050405020304" pitchFamily="18" charset="0"/>
                <a:cs typeface="Times New Roman" panose="02020603050405020304" pitchFamily="18" charset="0"/>
              </a:rPr>
              <a:t>A typical library may contain a few hundred cells including inverters, NAND gates, NOR gates, complex AOI, OAI gates, D-latches, and flip-flops </a:t>
            </a:r>
          </a:p>
        </p:txBody>
      </p:sp>
    </p:spTree>
    <p:extLst>
      <p:ext uri="{BB962C8B-B14F-4D97-AF65-F5344CB8AC3E}">
        <p14:creationId xmlns:p14="http://schemas.microsoft.com/office/powerpoint/2010/main" val="73165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17</a:t>
            </a:fld>
            <a:endParaRPr lang="en-US"/>
          </a:p>
        </p:txBody>
      </p:sp>
      <p:sp>
        <p:nvSpPr>
          <p:cNvPr id="5" name="Rectangle 2"/>
          <p:cNvSpPr txBox="1">
            <a:spLocks noChangeArrowheads="1"/>
          </p:cNvSpPr>
          <p:nvPr/>
        </p:nvSpPr>
        <p:spPr>
          <a:xfrm>
            <a:off x="10500850" y="0"/>
            <a:ext cx="1575619" cy="475533"/>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Contd.</a:t>
            </a:r>
          </a:p>
        </p:txBody>
      </p:sp>
      <p:sp>
        <p:nvSpPr>
          <p:cNvPr id="6" name="Rectangle 3"/>
          <p:cNvSpPr txBox="1">
            <a:spLocks noChangeArrowheads="1"/>
          </p:cNvSpPr>
          <p:nvPr/>
        </p:nvSpPr>
        <p:spPr>
          <a:xfrm>
            <a:off x="189270" y="763741"/>
            <a:ext cx="1188719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z="2800" dirty="0">
                <a:latin typeface="Times New Roman" panose="02020603050405020304" pitchFamily="18" charset="0"/>
                <a:cs typeface="Times New Roman" panose="02020603050405020304" pitchFamily="18" charset="0"/>
              </a:rPr>
              <a:t>Each gate type can have multiple implementations to provide adequate driving capability for different </a:t>
            </a:r>
            <a:r>
              <a:rPr lang="en-US" altLang="en-US" sz="2800" dirty="0" err="1">
                <a:latin typeface="Times New Roman" panose="02020603050405020304" pitchFamily="18" charset="0"/>
                <a:cs typeface="Times New Roman" panose="02020603050405020304" pitchFamily="18" charset="0"/>
              </a:rPr>
              <a:t>fanouts</a:t>
            </a:r>
            <a:r>
              <a:rPr lang="en-US" altLang="en-US" sz="2800" dirty="0">
                <a:latin typeface="Times New Roman" panose="02020603050405020304" pitchFamily="18" charset="0"/>
                <a:cs typeface="Times New Roman" panose="02020603050405020304" pitchFamily="18" charset="0"/>
              </a:rPr>
              <a:t>.</a:t>
            </a:r>
          </a:p>
          <a:p>
            <a:pPr marL="457200" lvl="1" indent="0">
              <a:buNone/>
            </a:pPr>
            <a:endParaRPr lang="en-US" altLang="en-US" sz="2800" dirty="0">
              <a:latin typeface="Times New Roman" panose="02020603050405020304" pitchFamily="18" charset="0"/>
              <a:cs typeface="Times New Roman" panose="02020603050405020304" pitchFamily="18" charset="0"/>
            </a:endParaRPr>
          </a:p>
          <a:p>
            <a:pPr lvl="2"/>
            <a:r>
              <a:rPr lang="en-US" altLang="en-US" sz="2800" dirty="0">
                <a:latin typeface="Times New Roman" panose="02020603050405020304" pitchFamily="18" charset="0"/>
                <a:cs typeface="Times New Roman" panose="02020603050405020304" pitchFamily="18" charset="0"/>
              </a:rPr>
              <a:t>For instance, the inverter  can have </a:t>
            </a:r>
          </a:p>
          <a:p>
            <a:pPr lvl="3"/>
            <a:r>
              <a:rPr lang="en-US" altLang="en-US" sz="2800" dirty="0">
                <a:latin typeface="Times New Roman" panose="02020603050405020304" pitchFamily="18" charset="0"/>
                <a:cs typeface="Times New Roman" panose="02020603050405020304" pitchFamily="18" charset="0"/>
              </a:rPr>
              <a:t>standard size transistors</a:t>
            </a:r>
          </a:p>
          <a:p>
            <a:pPr lvl="3"/>
            <a:r>
              <a:rPr lang="en-US" altLang="en-US" sz="2800" dirty="0">
                <a:latin typeface="Times New Roman" panose="02020603050405020304" pitchFamily="18" charset="0"/>
                <a:cs typeface="Times New Roman" panose="02020603050405020304" pitchFamily="18" charset="0"/>
              </a:rPr>
              <a:t>double size transistors, and </a:t>
            </a:r>
          </a:p>
          <a:p>
            <a:pPr lvl="3"/>
            <a:r>
              <a:rPr lang="en-US" altLang="en-US" sz="2800" dirty="0">
                <a:latin typeface="Times New Roman" panose="02020603050405020304" pitchFamily="18" charset="0"/>
                <a:cs typeface="Times New Roman" panose="02020603050405020304" pitchFamily="18" charset="0"/>
              </a:rPr>
              <a:t>quadruple size transistors </a:t>
            </a:r>
          </a:p>
          <a:p>
            <a:pPr marL="1371600" lvl="3" indent="0">
              <a:buNone/>
            </a:pPr>
            <a:endParaRPr lang="en-US" altLang="en-US" sz="2800" dirty="0">
              <a:latin typeface="Times New Roman" panose="02020603050405020304" pitchFamily="18" charset="0"/>
              <a:cs typeface="Times New Roman" panose="02020603050405020304" pitchFamily="18" charset="0"/>
            </a:endParaRPr>
          </a:p>
          <a:p>
            <a:pPr lvl="2"/>
            <a:r>
              <a:rPr lang="en-US" altLang="en-US" sz="2800" dirty="0">
                <a:latin typeface="Times New Roman" panose="02020603050405020304" pitchFamily="18" charset="0"/>
                <a:cs typeface="Times New Roman" panose="02020603050405020304" pitchFamily="18" charset="0"/>
              </a:rPr>
              <a:t>The chip designer can choose the proper size to achieve high circuit speed and layout density.</a:t>
            </a:r>
          </a:p>
        </p:txBody>
      </p:sp>
      <p:sp>
        <p:nvSpPr>
          <p:cNvPr id="7" name="Rectangle 1026"/>
          <p:cNvSpPr txBox="1">
            <a:spLocks noChangeArrowheads="1"/>
          </p:cNvSpPr>
          <p:nvPr/>
        </p:nvSpPr>
        <p:spPr>
          <a:xfrm>
            <a:off x="127819" y="0"/>
            <a:ext cx="2081981" cy="519778"/>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3608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18</a:t>
            </a:fld>
            <a:endParaRPr lang="en-US"/>
          </a:p>
        </p:txBody>
      </p:sp>
      <p:sp>
        <p:nvSpPr>
          <p:cNvPr id="5" name="Rectangle 2"/>
          <p:cNvSpPr txBox="1">
            <a:spLocks noChangeArrowheads="1"/>
          </p:cNvSpPr>
          <p:nvPr/>
        </p:nvSpPr>
        <p:spPr>
          <a:xfrm>
            <a:off x="0" y="0"/>
            <a:ext cx="3984523" cy="446036"/>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Characteristic of the Cells</a:t>
            </a:r>
          </a:p>
        </p:txBody>
      </p:sp>
      <p:sp>
        <p:nvSpPr>
          <p:cNvPr id="6" name="Rectangle 3"/>
          <p:cNvSpPr txBox="1">
            <a:spLocks noChangeArrowheads="1"/>
          </p:cNvSpPr>
          <p:nvPr/>
        </p:nvSpPr>
        <p:spPr>
          <a:xfrm>
            <a:off x="103239" y="542516"/>
            <a:ext cx="11960941" cy="5784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Each cell is designed with a fixed height</a:t>
            </a:r>
          </a:p>
          <a:p>
            <a:pPr lvl="1"/>
            <a:r>
              <a:rPr lang="en-US" altLang="en-US" sz="2800" dirty="0">
                <a:latin typeface="Times New Roman" panose="02020603050405020304" pitchFamily="18" charset="0"/>
                <a:cs typeface="Times New Roman" panose="02020603050405020304" pitchFamily="18" charset="0"/>
              </a:rPr>
              <a:t>To enable automated placement of the cells, and </a:t>
            </a:r>
          </a:p>
          <a:p>
            <a:pPr lvl="1"/>
            <a:r>
              <a:rPr lang="en-US" altLang="en-US" sz="2800" dirty="0">
                <a:latin typeface="Times New Roman" panose="02020603050405020304" pitchFamily="18" charset="0"/>
                <a:cs typeface="Times New Roman" panose="02020603050405020304" pitchFamily="18" charset="0"/>
              </a:rPr>
              <a:t>Routing of inter-cell connections</a:t>
            </a:r>
          </a:p>
          <a:p>
            <a:pPr lvl="1"/>
            <a:r>
              <a:rPr lang="en-US" altLang="en-US" sz="2800" dirty="0">
                <a:latin typeface="Times New Roman" panose="02020603050405020304" pitchFamily="18" charset="0"/>
                <a:cs typeface="Times New Roman" panose="02020603050405020304" pitchFamily="18" charset="0"/>
              </a:rPr>
              <a:t>A number of cells can be abutted side-by-side to form rows</a:t>
            </a:r>
          </a:p>
          <a:p>
            <a:pPr marL="457200" lvl="1" indent="0">
              <a:buNone/>
            </a:pPr>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power and ground rails typically run parallel to the upper and lower boundaries of the cell</a:t>
            </a:r>
          </a:p>
          <a:p>
            <a:pPr lvl="1"/>
            <a:r>
              <a:rPr lang="en-US" altLang="en-US" sz="2800" dirty="0">
                <a:latin typeface="Times New Roman" panose="02020603050405020304" pitchFamily="18" charset="0"/>
                <a:cs typeface="Times New Roman" panose="02020603050405020304" pitchFamily="18" charset="0"/>
              </a:rPr>
              <a:t>Neighboring cells share a common power and ground bus</a:t>
            </a:r>
          </a:p>
          <a:p>
            <a:pPr lvl="1"/>
            <a:r>
              <a:rPr lang="en-US" altLang="en-US" sz="2800" dirty="0" err="1">
                <a:latin typeface="Times New Roman" panose="02020603050405020304" pitchFamily="18" charset="0"/>
                <a:cs typeface="Times New Roman" panose="02020603050405020304" pitchFamily="18" charset="0"/>
              </a:rPr>
              <a:t>nMOS</a:t>
            </a:r>
            <a:r>
              <a:rPr lang="en-US" altLang="en-US" sz="2800" dirty="0">
                <a:latin typeface="Times New Roman" panose="02020603050405020304" pitchFamily="18" charset="0"/>
                <a:cs typeface="Times New Roman" panose="02020603050405020304" pitchFamily="18" charset="0"/>
              </a:rPr>
              <a:t> transistors are located closer to the ground rail while the </a:t>
            </a:r>
            <a:r>
              <a:rPr lang="en-US" altLang="en-US" sz="2800" dirty="0" err="1">
                <a:latin typeface="Times New Roman" panose="02020603050405020304" pitchFamily="18" charset="0"/>
                <a:cs typeface="Times New Roman" panose="02020603050405020304" pitchFamily="18" charset="0"/>
              </a:rPr>
              <a:t>pMOS</a:t>
            </a:r>
            <a:r>
              <a:rPr lang="en-US" altLang="en-US" sz="2800" dirty="0">
                <a:latin typeface="Times New Roman" panose="02020603050405020304" pitchFamily="18" charset="0"/>
                <a:cs typeface="Times New Roman" panose="02020603050405020304" pitchFamily="18" charset="0"/>
              </a:rPr>
              <a:t> transistors are placed closer to the power rail</a:t>
            </a:r>
          </a:p>
          <a:p>
            <a:pPr marL="457200" lvl="1" indent="0">
              <a:buNone/>
            </a:pPr>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input and output pins are located on the upper and lower boundaries of the cell</a:t>
            </a:r>
          </a:p>
          <a:p>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24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19</a:t>
            </a:fld>
            <a:endParaRPr lang="en-US"/>
          </a:p>
        </p:txBody>
      </p:sp>
      <p:sp>
        <p:nvSpPr>
          <p:cNvPr id="5" name="Rectangle 2"/>
          <p:cNvSpPr txBox="1">
            <a:spLocks noChangeArrowheads="1"/>
          </p:cNvSpPr>
          <p:nvPr/>
        </p:nvSpPr>
        <p:spPr>
          <a:xfrm>
            <a:off x="0" y="0"/>
            <a:ext cx="5208639" cy="49028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Layout of a Typical Standard Cell</a:t>
            </a:r>
          </a:p>
        </p:txBody>
      </p:sp>
      <p:pic>
        <p:nvPicPr>
          <p:cNvPr id="6" name="Picture 3" descr="Figure-1"/>
          <p:cNvPicPr>
            <a:picLocks noChangeAspect="1" noChangeArrowheads="1"/>
          </p:cNvPicPr>
          <p:nvPr/>
        </p:nvPicPr>
        <p:blipFill>
          <a:blip r:embed="rId2">
            <a:lum bright="-12000" contrast="36000"/>
            <a:extLst>
              <a:ext uri="{28A0092B-C50C-407E-A947-70E740481C1C}">
                <a14:useLocalDpi xmlns:a14="http://schemas.microsoft.com/office/drawing/2010/main" val="0"/>
              </a:ext>
            </a:extLst>
          </a:blip>
          <a:srcRect/>
          <a:stretch>
            <a:fillRect/>
          </a:stretch>
        </p:blipFill>
        <p:spPr bwMode="auto">
          <a:xfrm>
            <a:off x="2843878" y="889512"/>
            <a:ext cx="5532438"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92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a:t>
            </a:fld>
            <a:endParaRPr lang="en-US"/>
          </a:p>
        </p:txBody>
      </p:sp>
      <p:sp>
        <p:nvSpPr>
          <p:cNvPr id="32" name="Rectangle 2"/>
          <p:cNvSpPr txBox="1">
            <a:spLocks noChangeArrowheads="1"/>
          </p:cNvSpPr>
          <p:nvPr/>
        </p:nvSpPr>
        <p:spPr>
          <a:xfrm>
            <a:off x="2590800" y="-19734"/>
            <a:ext cx="8229600" cy="609600"/>
          </a:xfr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Digital IC Design Flow: A quick look</a:t>
            </a:r>
          </a:p>
        </p:txBody>
      </p:sp>
      <p:grpSp>
        <p:nvGrpSpPr>
          <p:cNvPr id="170" name="Group 169"/>
          <p:cNvGrpSpPr/>
          <p:nvPr/>
        </p:nvGrpSpPr>
        <p:grpSpPr>
          <a:xfrm>
            <a:off x="105421" y="589866"/>
            <a:ext cx="11413069" cy="5596810"/>
            <a:chOff x="75924" y="656743"/>
            <a:chExt cx="11413069" cy="5596810"/>
          </a:xfrm>
        </p:grpSpPr>
        <p:sp>
          <p:nvSpPr>
            <p:cNvPr id="34" name="Rectangle 33"/>
            <p:cNvSpPr/>
            <p:nvPr/>
          </p:nvSpPr>
          <p:spPr>
            <a:xfrm>
              <a:off x="5114874" y="656743"/>
              <a:ext cx="2642419" cy="434533"/>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58986" y="851408"/>
              <a:ext cx="2642419" cy="480659"/>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189092" y="2138884"/>
              <a:ext cx="2642419" cy="40827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129901" y="1477258"/>
              <a:ext cx="2642419" cy="38364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81697" y="2320632"/>
              <a:ext cx="2642419" cy="64407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62471" y="3292954"/>
              <a:ext cx="2642419" cy="487059"/>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78655" y="4038863"/>
              <a:ext cx="2642419" cy="64407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444372" y="1086939"/>
              <a:ext cx="2292580" cy="455243"/>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21959" y="887107"/>
              <a:ext cx="2188804" cy="369332"/>
            </a:xfrm>
            <a:prstGeom prst="rect">
              <a:avLst/>
            </a:prstGeom>
            <a:noFill/>
          </p:spPr>
          <p:txBody>
            <a:bodyPr wrap="none" rtlCol="0">
              <a:spAutoFit/>
            </a:bodyPr>
            <a:lstStyle/>
            <a:p>
              <a:r>
                <a:rPr lang="en-US" dirty="0"/>
                <a:t>System Specifications</a:t>
              </a:r>
            </a:p>
          </p:txBody>
        </p:sp>
        <p:grpSp>
          <p:nvGrpSpPr>
            <p:cNvPr id="48" name="Group 47"/>
            <p:cNvGrpSpPr/>
            <p:nvPr/>
          </p:nvGrpSpPr>
          <p:grpSpPr>
            <a:xfrm>
              <a:off x="541779" y="1550143"/>
              <a:ext cx="2642419" cy="434048"/>
              <a:chOff x="2617836" y="1873862"/>
              <a:chExt cx="2642419" cy="644070"/>
            </a:xfrm>
          </p:grpSpPr>
          <p:sp>
            <p:nvSpPr>
              <p:cNvPr id="36" name="Rectangle 35"/>
              <p:cNvSpPr/>
              <p:nvPr/>
            </p:nvSpPr>
            <p:spPr>
              <a:xfrm>
                <a:off x="2617836" y="1873862"/>
                <a:ext cx="2642419" cy="64407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259379" y="1934772"/>
                <a:ext cx="1193596" cy="369332"/>
              </a:xfrm>
              <a:prstGeom prst="rect">
                <a:avLst/>
              </a:prstGeom>
              <a:noFill/>
            </p:spPr>
            <p:txBody>
              <a:bodyPr wrap="none" rtlCol="0">
                <a:spAutoFit/>
              </a:bodyPr>
              <a:lstStyle/>
              <a:p>
                <a:r>
                  <a:rPr lang="en-US" dirty="0"/>
                  <a:t>RTL coding</a:t>
                </a:r>
              </a:p>
            </p:txBody>
          </p:sp>
        </p:grpSp>
        <p:sp>
          <p:nvSpPr>
            <p:cNvPr id="45" name="TextBox 44"/>
            <p:cNvSpPr txBox="1"/>
            <p:nvPr/>
          </p:nvSpPr>
          <p:spPr>
            <a:xfrm>
              <a:off x="678839" y="2331983"/>
              <a:ext cx="2459135" cy="646331"/>
            </a:xfrm>
            <a:prstGeom prst="rect">
              <a:avLst/>
            </a:prstGeom>
            <a:noFill/>
          </p:spPr>
          <p:txBody>
            <a:bodyPr wrap="none" rtlCol="0">
              <a:spAutoFit/>
            </a:bodyPr>
            <a:lstStyle/>
            <a:p>
              <a:r>
                <a:rPr lang="en-US" dirty="0"/>
                <a:t>Pre-synthesis simulation</a:t>
              </a:r>
            </a:p>
            <a:p>
              <a:r>
                <a:rPr lang="en-US" dirty="0"/>
                <a:t>(functional simulation)</a:t>
              </a:r>
            </a:p>
          </p:txBody>
        </p:sp>
        <p:sp>
          <p:nvSpPr>
            <p:cNvPr id="46" name="TextBox 45"/>
            <p:cNvSpPr txBox="1"/>
            <p:nvPr/>
          </p:nvSpPr>
          <p:spPr>
            <a:xfrm>
              <a:off x="969927" y="3351817"/>
              <a:ext cx="1572995" cy="369332"/>
            </a:xfrm>
            <a:prstGeom prst="rect">
              <a:avLst/>
            </a:prstGeom>
            <a:noFill/>
          </p:spPr>
          <p:txBody>
            <a:bodyPr wrap="none" rtlCol="0">
              <a:spAutoFit/>
            </a:bodyPr>
            <a:lstStyle/>
            <a:p>
              <a:r>
                <a:rPr lang="en-US" dirty="0"/>
                <a:t>Logic synthesis</a:t>
              </a:r>
            </a:p>
          </p:txBody>
        </p:sp>
        <p:sp>
          <p:nvSpPr>
            <p:cNvPr id="47" name="TextBox 46"/>
            <p:cNvSpPr txBox="1"/>
            <p:nvPr/>
          </p:nvSpPr>
          <p:spPr>
            <a:xfrm>
              <a:off x="930946" y="4051289"/>
              <a:ext cx="1864083" cy="646331"/>
            </a:xfrm>
            <a:prstGeom prst="rect">
              <a:avLst/>
            </a:prstGeom>
            <a:noFill/>
          </p:spPr>
          <p:txBody>
            <a:bodyPr wrap="square" rtlCol="0">
              <a:spAutoFit/>
            </a:bodyPr>
            <a:lstStyle/>
            <a:p>
              <a:r>
                <a:rPr lang="en-US" dirty="0"/>
                <a:t>Post-synthesis simulation(GLS)</a:t>
              </a:r>
            </a:p>
          </p:txBody>
        </p:sp>
        <p:sp>
          <p:nvSpPr>
            <p:cNvPr id="49" name="TextBox 48"/>
            <p:cNvSpPr txBox="1"/>
            <p:nvPr/>
          </p:nvSpPr>
          <p:spPr>
            <a:xfrm>
              <a:off x="5664716" y="721944"/>
              <a:ext cx="1532792" cy="369332"/>
            </a:xfrm>
            <a:prstGeom prst="rect">
              <a:avLst/>
            </a:prstGeom>
            <a:noFill/>
          </p:spPr>
          <p:txBody>
            <a:bodyPr wrap="none" rtlCol="0">
              <a:spAutoFit/>
            </a:bodyPr>
            <a:lstStyle/>
            <a:p>
              <a:r>
                <a:rPr lang="en-US" dirty="0"/>
                <a:t>Floor planning</a:t>
              </a:r>
            </a:p>
          </p:txBody>
        </p:sp>
        <p:sp>
          <p:nvSpPr>
            <p:cNvPr id="50" name="TextBox 49"/>
            <p:cNvSpPr txBox="1"/>
            <p:nvPr/>
          </p:nvSpPr>
          <p:spPr>
            <a:xfrm>
              <a:off x="5961805" y="2146429"/>
              <a:ext cx="1176412" cy="369332"/>
            </a:xfrm>
            <a:prstGeom prst="rect">
              <a:avLst/>
            </a:prstGeom>
            <a:noFill/>
          </p:spPr>
          <p:txBody>
            <a:bodyPr wrap="none" rtlCol="0">
              <a:spAutoFit/>
            </a:bodyPr>
            <a:lstStyle/>
            <a:p>
              <a:r>
                <a:rPr lang="en-US" dirty="0"/>
                <a:t>Placement</a:t>
              </a:r>
            </a:p>
          </p:txBody>
        </p:sp>
        <p:sp>
          <p:nvSpPr>
            <p:cNvPr id="51" name="TextBox 50"/>
            <p:cNvSpPr txBox="1"/>
            <p:nvPr/>
          </p:nvSpPr>
          <p:spPr>
            <a:xfrm>
              <a:off x="5747230" y="1465168"/>
              <a:ext cx="1643848" cy="369332"/>
            </a:xfrm>
            <a:prstGeom prst="rect">
              <a:avLst/>
            </a:prstGeom>
            <a:noFill/>
          </p:spPr>
          <p:txBody>
            <a:bodyPr wrap="none" rtlCol="0">
              <a:spAutoFit/>
            </a:bodyPr>
            <a:lstStyle/>
            <a:p>
              <a:r>
                <a:rPr lang="en-US" dirty="0"/>
                <a:t>Power planning</a:t>
              </a:r>
            </a:p>
          </p:txBody>
        </p:sp>
        <p:sp>
          <p:nvSpPr>
            <p:cNvPr id="53" name="Rectangle 52"/>
            <p:cNvSpPr/>
            <p:nvPr/>
          </p:nvSpPr>
          <p:spPr>
            <a:xfrm>
              <a:off x="5204842" y="4118762"/>
              <a:ext cx="2642419" cy="355002"/>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189092" y="3530898"/>
              <a:ext cx="2642419" cy="384593"/>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161390" y="2831039"/>
              <a:ext cx="2642419" cy="40563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575892" y="2858476"/>
              <a:ext cx="2031646" cy="369332"/>
            </a:xfrm>
            <a:prstGeom prst="rect">
              <a:avLst/>
            </a:prstGeom>
            <a:noFill/>
          </p:spPr>
          <p:txBody>
            <a:bodyPr wrap="none" rtlCol="0">
              <a:spAutoFit/>
            </a:bodyPr>
            <a:lstStyle/>
            <a:p>
              <a:r>
                <a:rPr lang="en-US" dirty="0"/>
                <a:t>Clock tree synthesis</a:t>
              </a:r>
            </a:p>
          </p:txBody>
        </p:sp>
        <p:sp>
          <p:nvSpPr>
            <p:cNvPr id="58" name="TextBox 57"/>
            <p:cNvSpPr txBox="1"/>
            <p:nvPr/>
          </p:nvSpPr>
          <p:spPr>
            <a:xfrm>
              <a:off x="6022705" y="3521097"/>
              <a:ext cx="909288" cy="369332"/>
            </a:xfrm>
            <a:prstGeom prst="rect">
              <a:avLst/>
            </a:prstGeom>
            <a:noFill/>
          </p:spPr>
          <p:txBody>
            <a:bodyPr wrap="none" rtlCol="0">
              <a:spAutoFit/>
            </a:bodyPr>
            <a:lstStyle/>
            <a:p>
              <a:r>
                <a:rPr lang="en-US" dirty="0"/>
                <a:t>Routing</a:t>
              </a:r>
            </a:p>
          </p:txBody>
        </p:sp>
        <p:sp>
          <p:nvSpPr>
            <p:cNvPr id="59" name="TextBox 58"/>
            <p:cNvSpPr txBox="1"/>
            <p:nvPr/>
          </p:nvSpPr>
          <p:spPr>
            <a:xfrm>
              <a:off x="5873462" y="4109438"/>
              <a:ext cx="1430520" cy="369332"/>
            </a:xfrm>
            <a:prstGeom prst="rect">
              <a:avLst/>
            </a:prstGeom>
            <a:noFill/>
          </p:spPr>
          <p:txBody>
            <a:bodyPr wrap="none" rtlCol="0">
              <a:spAutoFit/>
            </a:bodyPr>
            <a:lstStyle/>
            <a:p>
              <a:r>
                <a:rPr lang="en-US" dirty="0"/>
                <a:t>RC Extraction</a:t>
              </a:r>
            </a:p>
          </p:txBody>
        </p:sp>
        <p:sp>
          <p:nvSpPr>
            <p:cNvPr id="61" name="TextBox 60"/>
            <p:cNvSpPr txBox="1"/>
            <p:nvPr/>
          </p:nvSpPr>
          <p:spPr>
            <a:xfrm>
              <a:off x="8473214" y="1106368"/>
              <a:ext cx="2192588" cy="369332"/>
            </a:xfrm>
            <a:prstGeom prst="rect">
              <a:avLst/>
            </a:prstGeom>
            <a:noFill/>
          </p:spPr>
          <p:txBody>
            <a:bodyPr wrap="none" rtlCol="0">
              <a:spAutoFit/>
            </a:bodyPr>
            <a:lstStyle/>
            <a:p>
              <a:r>
                <a:rPr lang="en-US" dirty="0"/>
                <a:t>Static Timing Analysis</a:t>
              </a:r>
            </a:p>
          </p:txBody>
        </p:sp>
        <p:sp>
          <p:nvSpPr>
            <p:cNvPr id="65" name="Right Brace 64"/>
            <p:cNvSpPr/>
            <p:nvPr/>
          </p:nvSpPr>
          <p:spPr>
            <a:xfrm rot="5400000">
              <a:off x="1808561" y="3431225"/>
              <a:ext cx="409037" cy="356576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p:cNvSpPr txBox="1"/>
            <p:nvPr/>
          </p:nvSpPr>
          <p:spPr>
            <a:xfrm>
              <a:off x="455752" y="5537241"/>
              <a:ext cx="3762286"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Phase1: Logical design(Frontend design)</a:t>
              </a:r>
            </a:p>
          </p:txBody>
        </p:sp>
        <p:grpSp>
          <p:nvGrpSpPr>
            <p:cNvPr id="77" name="Group 76"/>
            <p:cNvGrpSpPr/>
            <p:nvPr/>
          </p:nvGrpSpPr>
          <p:grpSpPr>
            <a:xfrm>
              <a:off x="75924" y="1767167"/>
              <a:ext cx="500004" cy="839041"/>
              <a:chOff x="4573441" y="4585953"/>
              <a:chExt cx="500004" cy="839041"/>
            </a:xfrm>
          </p:grpSpPr>
          <p:cxnSp>
            <p:nvCxnSpPr>
              <p:cNvPr id="68" name="Straight Connector 67"/>
              <p:cNvCxnSpPr/>
              <p:nvPr/>
            </p:nvCxnSpPr>
            <p:spPr>
              <a:xfrm flipH="1">
                <a:off x="4586748" y="5424994"/>
                <a:ext cx="4866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586748" y="4586794"/>
                <a:ext cx="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6" idx="1"/>
              </p:cNvCxnSpPr>
              <p:nvPr/>
            </p:nvCxnSpPr>
            <p:spPr>
              <a:xfrm flipV="1">
                <a:off x="4573441" y="4585953"/>
                <a:ext cx="465855" cy="101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89231" y="2606208"/>
              <a:ext cx="507267" cy="1805905"/>
              <a:chOff x="4566178" y="3619089"/>
              <a:chExt cx="507267" cy="1805905"/>
            </a:xfrm>
          </p:grpSpPr>
          <p:cxnSp>
            <p:nvCxnSpPr>
              <p:cNvPr id="80" name="Straight Connector 79"/>
              <p:cNvCxnSpPr/>
              <p:nvPr/>
            </p:nvCxnSpPr>
            <p:spPr>
              <a:xfrm flipH="1">
                <a:off x="4586748" y="5424994"/>
                <a:ext cx="4866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566178" y="3619089"/>
                <a:ext cx="20570" cy="1805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Arrow Connector 84"/>
            <p:cNvCxnSpPr/>
            <p:nvPr/>
          </p:nvCxnSpPr>
          <p:spPr>
            <a:xfrm>
              <a:off x="1656560" y="1321339"/>
              <a:ext cx="14885" cy="2479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616573" y="2980381"/>
              <a:ext cx="4886" cy="320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1621459" y="1994732"/>
              <a:ext cx="4689" cy="3707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1597568" y="3780012"/>
              <a:ext cx="14885" cy="311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619016" y="4697620"/>
              <a:ext cx="7132" cy="2833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626148" y="4974062"/>
              <a:ext cx="3194429" cy="138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4798218" y="870954"/>
              <a:ext cx="38670" cy="40938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34" idx="1"/>
            </p:cNvCxnSpPr>
            <p:nvPr/>
          </p:nvCxnSpPr>
          <p:spPr>
            <a:xfrm>
              <a:off x="4820577" y="870954"/>
              <a:ext cx="294297" cy="30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6271400" y="3900438"/>
              <a:ext cx="9655" cy="2414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6245461" y="3205432"/>
              <a:ext cx="2736" cy="3326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6248197" y="2559316"/>
              <a:ext cx="10116" cy="2600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a:off x="6248197" y="1870021"/>
              <a:ext cx="14225" cy="2917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6281851" y="1094336"/>
              <a:ext cx="2274" cy="3962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Right Brace 125"/>
            <p:cNvSpPr/>
            <p:nvPr/>
          </p:nvSpPr>
          <p:spPr>
            <a:xfrm rot="5400000">
              <a:off x="8031180" y="2370864"/>
              <a:ext cx="472113" cy="644351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TextBox 126"/>
            <p:cNvSpPr txBox="1"/>
            <p:nvPr/>
          </p:nvSpPr>
          <p:spPr>
            <a:xfrm>
              <a:off x="5360315" y="5853443"/>
              <a:ext cx="5263023" cy="400110"/>
            </a:xfrm>
            <a:prstGeom prst="rect">
              <a:avLst/>
            </a:prstGeom>
            <a:noFill/>
          </p:spPr>
          <p:txBody>
            <a:bodyPr wrap="square" rtlCol="0">
              <a:spAutoFit/>
            </a:bodyPr>
            <a:lstStyle/>
            <a:p>
              <a:r>
                <a:rPr lang="en-US" sz="2000" b="1" dirty="0"/>
                <a:t>Phase2: Physical design (Backend design)</a:t>
              </a:r>
            </a:p>
          </p:txBody>
        </p:sp>
        <p:cxnSp>
          <p:nvCxnSpPr>
            <p:cNvPr id="139" name="Straight Connector 138"/>
            <p:cNvCxnSpPr/>
            <p:nvPr/>
          </p:nvCxnSpPr>
          <p:spPr>
            <a:xfrm flipH="1" flipV="1">
              <a:off x="8024245" y="1279536"/>
              <a:ext cx="715" cy="3014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7998426" y="1260555"/>
              <a:ext cx="459774" cy="168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8473214" y="2450832"/>
              <a:ext cx="2347186" cy="504547"/>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8599318" y="2383028"/>
              <a:ext cx="2063657" cy="646331"/>
            </a:xfrm>
            <a:prstGeom prst="rect">
              <a:avLst/>
            </a:prstGeom>
            <a:noFill/>
          </p:spPr>
          <p:txBody>
            <a:bodyPr wrap="square" rtlCol="0">
              <a:spAutoFit/>
            </a:bodyPr>
            <a:lstStyle/>
            <a:p>
              <a:r>
                <a:rPr lang="en-US" dirty="0"/>
                <a:t>Engineering Change</a:t>
              </a:r>
            </a:p>
            <a:p>
              <a:r>
                <a:rPr lang="en-US" dirty="0"/>
                <a:t>Order</a:t>
              </a:r>
            </a:p>
          </p:txBody>
        </p:sp>
        <p:cxnSp>
          <p:nvCxnSpPr>
            <p:cNvPr id="146" name="Straight Arrow Connector 145"/>
            <p:cNvCxnSpPr/>
            <p:nvPr/>
          </p:nvCxnSpPr>
          <p:spPr>
            <a:xfrm flipH="1">
              <a:off x="9543832" y="1552148"/>
              <a:ext cx="1" cy="932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H="1">
              <a:off x="9539367" y="2979297"/>
              <a:ext cx="4465" cy="3178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8599318" y="3271176"/>
              <a:ext cx="1942656" cy="4349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p:cNvSpPr txBox="1"/>
            <p:nvPr/>
          </p:nvSpPr>
          <p:spPr>
            <a:xfrm>
              <a:off x="8944671" y="3320444"/>
              <a:ext cx="1546834" cy="369332"/>
            </a:xfrm>
            <a:prstGeom prst="rect">
              <a:avLst/>
            </a:prstGeom>
            <a:noFill/>
          </p:spPr>
          <p:txBody>
            <a:bodyPr wrap="none" rtlCol="0">
              <a:spAutoFit/>
            </a:bodyPr>
            <a:lstStyle/>
            <a:p>
              <a:r>
                <a:rPr lang="en-US" dirty="0" err="1"/>
                <a:t>Tapeout</a:t>
              </a:r>
              <a:r>
                <a:rPr lang="en-US" dirty="0"/>
                <a:t>/GDSII</a:t>
              </a:r>
            </a:p>
          </p:txBody>
        </p:sp>
        <p:grpSp>
          <p:nvGrpSpPr>
            <p:cNvPr id="162" name="Group 161"/>
            <p:cNvGrpSpPr/>
            <p:nvPr/>
          </p:nvGrpSpPr>
          <p:grpSpPr>
            <a:xfrm>
              <a:off x="10730697" y="1263643"/>
              <a:ext cx="394541" cy="1450353"/>
              <a:chOff x="9085180" y="4210045"/>
              <a:chExt cx="394541" cy="1108630"/>
            </a:xfrm>
          </p:grpSpPr>
          <p:cxnSp>
            <p:nvCxnSpPr>
              <p:cNvPr id="155" name="Straight Connector 154"/>
              <p:cNvCxnSpPr>
                <a:stCxn id="142" idx="3"/>
              </p:cNvCxnSpPr>
              <p:nvPr/>
            </p:nvCxnSpPr>
            <p:spPr>
              <a:xfrm>
                <a:off x="9174883" y="5310365"/>
                <a:ext cx="290989" cy="83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9458048" y="4210045"/>
                <a:ext cx="6926" cy="6911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a:off x="9085180" y="4222197"/>
                <a:ext cx="394541" cy="80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39" name="TextBox 238"/>
          <p:cNvSpPr txBox="1"/>
          <p:nvPr/>
        </p:nvSpPr>
        <p:spPr>
          <a:xfrm>
            <a:off x="8273939" y="508428"/>
            <a:ext cx="3713438" cy="369332"/>
          </a:xfrm>
          <a:prstGeom prst="rect">
            <a:avLst/>
          </a:prstGeom>
          <a:noFill/>
        </p:spPr>
        <p:txBody>
          <a:bodyPr wrap="square" rtlCol="0">
            <a:spAutoFit/>
          </a:bodyPr>
          <a:lstStyle/>
          <a:p>
            <a:r>
              <a:rPr lang="en-US" dirty="0"/>
              <a:t>LEC=Logical Equivalence Checking</a:t>
            </a:r>
          </a:p>
        </p:txBody>
      </p:sp>
      <p:grpSp>
        <p:nvGrpSpPr>
          <p:cNvPr id="245" name="Group 244"/>
          <p:cNvGrpSpPr/>
          <p:nvPr/>
        </p:nvGrpSpPr>
        <p:grpSpPr>
          <a:xfrm>
            <a:off x="5224511" y="1038533"/>
            <a:ext cx="5946605" cy="4345664"/>
            <a:chOff x="5224511" y="1038533"/>
            <a:chExt cx="5946605" cy="4345664"/>
          </a:xfrm>
        </p:grpSpPr>
        <p:cxnSp>
          <p:nvCxnSpPr>
            <p:cNvPr id="173" name="Straight Connector 172"/>
            <p:cNvCxnSpPr>
              <a:endCxn id="53" idx="3"/>
            </p:cNvCxnSpPr>
            <p:nvPr/>
          </p:nvCxnSpPr>
          <p:spPr>
            <a:xfrm flipH="1">
              <a:off x="7876758" y="4227227"/>
              <a:ext cx="204464" cy="21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Rectangle 184"/>
            <p:cNvSpPr/>
            <p:nvPr/>
          </p:nvSpPr>
          <p:spPr>
            <a:xfrm>
              <a:off x="5224511" y="4720473"/>
              <a:ext cx="2642419" cy="355002"/>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476931" y="4704164"/>
              <a:ext cx="2047548" cy="369332"/>
            </a:xfrm>
            <a:prstGeom prst="rect">
              <a:avLst/>
            </a:prstGeom>
            <a:noFill/>
          </p:spPr>
          <p:txBody>
            <a:bodyPr wrap="none" rtlCol="0">
              <a:spAutoFit/>
            </a:bodyPr>
            <a:lstStyle/>
            <a:p>
              <a:r>
                <a:rPr lang="en-US" dirty="0"/>
                <a:t>Physical Verification</a:t>
              </a:r>
            </a:p>
          </p:txBody>
        </p:sp>
        <p:cxnSp>
          <p:nvCxnSpPr>
            <p:cNvPr id="187" name="Straight Arrow Connector 186"/>
            <p:cNvCxnSpPr/>
            <p:nvPr/>
          </p:nvCxnSpPr>
          <p:spPr>
            <a:xfrm flipH="1">
              <a:off x="6280208" y="4400226"/>
              <a:ext cx="2544" cy="3282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11131781" y="2037140"/>
              <a:ext cx="3475" cy="3268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6235962" y="5319889"/>
              <a:ext cx="4918773" cy="322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flipH="1" flipV="1">
              <a:off x="6274958" y="5073497"/>
              <a:ext cx="6522" cy="3107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flipH="1" flipV="1">
              <a:off x="8241367" y="2618150"/>
              <a:ext cx="3375" cy="2279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185" idx="3"/>
            </p:cNvCxnSpPr>
            <p:nvPr/>
          </p:nvCxnSpPr>
          <p:spPr>
            <a:xfrm>
              <a:off x="7866930" y="4897974"/>
              <a:ext cx="3908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a:endCxn id="142" idx="1"/>
            </p:cNvCxnSpPr>
            <p:nvPr/>
          </p:nvCxnSpPr>
          <p:spPr>
            <a:xfrm>
              <a:off x="8226819" y="2636061"/>
              <a:ext cx="275892" cy="1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9628938" y="1634118"/>
              <a:ext cx="1518872"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Iterations until</a:t>
              </a:r>
            </a:p>
            <a:p>
              <a:r>
                <a:rPr lang="en-US" sz="1400" b="1" dirty="0">
                  <a:latin typeface="Times New Roman" panose="02020603050405020304" pitchFamily="18" charset="0"/>
                  <a:cs typeface="Times New Roman" panose="02020603050405020304" pitchFamily="18" charset="0"/>
                </a:rPr>
                <a:t>STA is clean</a:t>
              </a:r>
            </a:p>
          </p:txBody>
        </p:sp>
        <p:sp>
          <p:nvSpPr>
            <p:cNvPr id="237" name="TextBox 236"/>
            <p:cNvSpPr txBox="1"/>
            <p:nvPr/>
          </p:nvSpPr>
          <p:spPr>
            <a:xfrm>
              <a:off x="8817587" y="4114760"/>
              <a:ext cx="2353529" cy="523220"/>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Iterations until</a:t>
              </a:r>
            </a:p>
            <a:p>
              <a:r>
                <a:rPr lang="en-US" sz="1400" b="1" dirty="0">
                  <a:latin typeface="Times New Roman" panose="02020603050405020304" pitchFamily="18" charset="0"/>
                  <a:cs typeface="Times New Roman" panose="02020603050405020304" pitchFamily="18" charset="0"/>
                </a:rPr>
                <a:t>Physical verification is clean</a:t>
              </a:r>
            </a:p>
          </p:txBody>
        </p:sp>
        <p:sp>
          <p:nvSpPr>
            <p:cNvPr id="238" name="TextBox 237"/>
            <p:cNvSpPr txBox="1"/>
            <p:nvPr/>
          </p:nvSpPr>
          <p:spPr>
            <a:xfrm>
              <a:off x="6430937" y="1038533"/>
              <a:ext cx="672464" cy="369332"/>
            </a:xfrm>
            <a:prstGeom prst="rect">
              <a:avLst/>
            </a:prstGeom>
            <a:noFill/>
          </p:spPr>
          <p:txBody>
            <a:bodyPr wrap="square" rtlCol="0">
              <a:spAutoFit/>
            </a:bodyPr>
            <a:lstStyle/>
            <a:p>
              <a:r>
                <a:rPr lang="en-US" dirty="0"/>
                <a:t>LEC</a:t>
              </a:r>
            </a:p>
          </p:txBody>
        </p:sp>
        <p:sp>
          <p:nvSpPr>
            <p:cNvPr id="240" name="TextBox 239"/>
            <p:cNvSpPr txBox="1"/>
            <p:nvPr/>
          </p:nvSpPr>
          <p:spPr>
            <a:xfrm>
              <a:off x="6555548" y="1735220"/>
              <a:ext cx="672464" cy="369332"/>
            </a:xfrm>
            <a:prstGeom prst="rect">
              <a:avLst/>
            </a:prstGeom>
            <a:noFill/>
          </p:spPr>
          <p:txBody>
            <a:bodyPr wrap="square" rtlCol="0">
              <a:spAutoFit/>
            </a:bodyPr>
            <a:lstStyle/>
            <a:p>
              <a:r>
                <a:rPr lang="en-US" dirty="0"/>
                <a:t>LEC</a:t>
              </a:r>
            </a:p>
          </p:txBody>
        </p:sp>
        <p:sp>
          <p:nvSpPr>
            <p:cNvPr id="241" name="TextBox 240"/>
            <p:cNvSpPr txBox="1"/>
            <p:nvPr/>
          </p:nvSpPr>
          <p:spPr>
            <a:xfrm>
              <a:off x="6434689" y="2458165"/>
              <a:ext cx="672464" cy="369332"/>
            </a:xfrm>
            <a:prstGeom prst="rect">
              <a:avLst/>
            </a:prstGeom>
            <a:noFill/>
          </p:spPr>
          <p:txBody>
            <a:bodyPr wrap="square" rtlCol="0">
              <a:spAutoFit/>
            </a:bodyPr>
            <a:lstStyle/>
            <a:p>
              <a:r>
                <a:rPr lang="en-US" dirty="0"/>
                <a:t>LEC</a:t>
              </a:r>
            </a:p>
          </p:txBody>
        </p:sp>
        <p:sp>
          <p:nvSpPr>
            <p:cNvPr id="242" name="TextBox 241"/>
            <p:cNvSpPr txBox="1"/>
            <p:nvPr/>
          </p:nvSpPr>
          <p:spPr>
            <a:xfrm>
              <a:off x="6521725" y="3094029"/>
              <a:ext cx="672464" cy="369332"/>
            </a:xfrm>
            <a:prstGeom prst="rect">
              <a:avLst/>
            </a:prstGeom>
            <a:noFill/>
          </p:spPr>
          <p:txBody>
            <a:bodyPr wrap="square" rtlCol="0">
              <a:spAutoFit/>
            </a:bodyPr>
            <a:lstStyle/>
            <a:p>
              <a:r>
                <a:rPr lang="en-US" dirty="0"/>
                <a:t>LEC</a:t>
              </a:r>
            </a:p>
          </p:txBody>
        </p:sp>
        <p:sp>
          <p:nvSpPr>
            <p:cNvPr id="243" name="TextBox 242"/>
            <p:cNvSpPr txBox="1"/>
            <p:nvPr/>
          </p:nvSpPr>
          <p:spPr>
            <a:xfrm>
              <a:off x="6525477" y="3772683"/>
              <a:ext cx="672464" cy="369332"/>
            </a:xfrm>
            <a:prstGeom prst="rect">
              <a:avLst/>
            </a:prstGeom>
            <a:noFill/>
          </p:spPr>
          <p:txBody>
            <a:bodyPr wrap="square" rtlCol="0">
              <a:spAutoFit/>
            </a:bodyPr>
            <a:lstStyle/>
            <a:p>
              <a:r>
                <a:rPr lang="en-US" dirty="0"/>
                <a:t>LEC</a:t>
              </a:r>
            </a:p>
          </p:txBody>
        </p:sp>
        <p:sp>
          <p:nvSpPr>
            <p:cNvPr id="244" name="TextBox 243"/>
            <p:cNvSpPr txBox="1"/>
            <p:nvPr/>
          </p:nvSpPr>
          <p:spPr>
            <a:xfrm>
              <a:off x="6509066" y="4389668"/>
              <a:ext cx="672464" cy="369332"/>
            </a:xfrm>
            <a:prstGeom prst="rect">
              <a:avLst/>
            </a:prstGeom>
            <a:noFill/>
          </p:spPr>
          <p:txBody>
            <a:bodyPr wrap="square" rtlCol="0">
              <a:spAutoFit/>
            </a:bodyPr>
            <a:lstStyle/>
            <a:p>
              <a:r>
                <a:rPr lang="en-US" dirty="0"/>
                <a:t>LEC</a:t>
              </a:r>
            </a:p>
          </p:txBody>
        </p:sp>
      </p:grpSp>
    </p:spTree>
    <p:extLst>
      <p:ext uri="{BB962C8B-B14F-4D97-AF65-F5344CB8AC3E}">
        <p14:creationId xmlns:p14="http://schemas.microsoft.com/office/powerpoint/2010/main" val="1321793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20</a:t>
            </a:fld>
            <a:endParaRPr lang="en-US"/>
          </a:p>
        </p:txBody>
      </p:sp>
      <p:sp>
        <p:nvSpPr>
          <p:cNvPr id="5" name="Rectangle 2"/>
          <p:cNvSpPr txBox="1">
            <a:spLocks noChangeArrowheads="1"/>
          </p:cNvSpPr>
          <p:nvPr/>
        </p:nvSpPr>
        <p:spPr>
          <a:xfrm>
            <a:off x="167148" y="0"/>
            <a:ext cx="5208639" cy="49028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Floorplan for Standard Cell Design</a:t>
            </a:r>
          </a:p>
        </p:txBody>
      </p:sp>
      <p:sp>
        <p:nvSpPr>
          <p:cNvPr id="6" name="Rectangle 3"/>
          <p:cNvSpPr txBox="1">
            <a:spLocks noChangeArrowheads="1"/>
          </p:cNvSpPr>
          <p:nvPr/>
        </p:nvSpPr>
        <p:spPr>
          <a:xfrm>
            <a:off x="167148" y="734243"/>
            <a:ext cx="11857703" cy="50913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Inside the I/O frame which is reserved for I/O cells, the chip area contains rows or columns of standard cells</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Between cell rows are channels for dedicated inter-cell routing</a:t>
            </a:r>
          </a:p>
          <a:p>
            <a:pPr lvl="1"/>
            <a:r>
              <a:rPr lang="en-US" altLang="en-US" sz="2800" dirty="0">
                <a:latin typeface="Times New Roman" panose="02020603050405020304" pitchFamily="18" charset="0"/>
                <a:cs typeface="Times New Roman" panose="02020603050405020304" pitchFamily="18" charset="0"/>
              </a:rPr>
              <a:t>Over-the-cell routing is also possible</a:t>
            </a:r>
          </a:p>
          <a:p>
            <a:pPr marL="457200" lvl="1" indent="0">
              <a:buNone/>
            </a:pPr>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physical design and layout of logic cells ensure that </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When placed into rows, their heights match</a:t>
            </a:r>
          </a:p>
          <a:p>
            <a:pPr lvl="1"/>
            <a:r>
              <a:rPr lang="en-US" altLang="en-US" sz="2800" dirty="0">
                <a:latin typeface="Times New Roman" panose="02020603050405020304" pitchFamily="18" charset="0"/>
                <a:cs typeface="Times New Roman" panose="02020603050405020304" pitchFamily="18" charset="0"/>
              </a:rPr>
              <a:t>Neighboring cells can be abutted side-by-side, which provides natural connections for power and ground lines in each row </a:t>
            </a:r>
          </a:p>
          <a:p>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024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21</a:t>
            </a:fld>
            <a:endParaRPr lang="en-US"/>
          </a:p>
        </p:txBody>
      </p:sp>
      <p:sp>
        <p:nvSpPr>
          <p:cNvPr id="5" name="Rectangle 2"/>
          <p:cNvSpPr txBox="1">
            <a:spLocks noChangeArrowheads="1"/>
          </p:cNvSpPr>
          <p:nvPr/>
        </p:nvSpPr>
        <p:spPr>
          <a:xfrm>
            <a:off x="10450819" y="0"/>
            <a:ext cx="1315780" cy="40179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Contd.</a:t>
            </a:r>
          </a:p>
        </p:txBody>
      </p:sp>
      <p:pic>
        <p:nvPicPr>
          <p:cNvPr id="6" name="Picture 3" descr="Figure-1"/>
          <p:cNvPicPr>
            <a:picLocks noChangeAspect="1" noChangeArrowheads="1"/>
          </p:cNvPicPr>
          <p:nvPr/>
        </p:nvPicPr>
        <p:blipFill>
          <a:blip r:embed="rId2">
            <a:lum bright="-12000" contrast="36000"/>
            <a:extLst>
              <a:ext uri="{28A0092B-C50C-407E-A947-70E740481C1C}">
                <a14:useLocalDpi xmlns:a14="http://schemas.microsoft.com/office/drawing/2010/main" val="0"/>
              </a:ext>
            </a:extLst>
          </a:blip>
          <a:srcRect/>
          <a:stretch>
            <a:fillRect/>
          </a:stretch>
        </p:blipFill>
        <p:spPr bwMode="auto">
          <a:xfrm>
            <a:off x="3078164" y="1268414"/>
            <a:ext cx="6035675" cy="43211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txBox="1">
            <a:spLocks noChangeArrowheads="1"/>
          </p:cNvSpPr>
          <p:nvPr/>
        </p:nvSpPr>
        <p:spPr>
          <a:xfrm>
            <a:off x="167148" y="0"/>
            <a:ext cx="5208639" cy="49028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Floorplan for Standard Cell Design</a:t>
            </a:r>
          </a:p>
        </p:txBody>
      </p:sp>
    </p:spTree>
    <p:extLst>
      <p:ext uri="{BB962C8B-B14F-4D97-AF65-F5344CB8AC3E}">
        <p14:creationId xmlns:p14="http://schemas.microsoft.com/office/powerpoint/2010/main" val="2224662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22</a:t>
            </a:fld>
            <a:endParaRPr lang="en-US"/>
          </a:p>
        </p:txBody>
      </p:sp>
      <p:sp>
        <p:nvSpPr>
          <p:cNvPr id="5" name="Rectangle 3"/>
          <p:cNvSpPr txBox="1">
            <a:spLocks noChangeArrowheads="1"/>
          </p:cNvSpPr>
          <p:nvPr/>
        </p:nvSpPr>
        <p:spPr>
          <a:xfrm>
            <a:off x="0" y="763740"/>
            <a:ext cx="12192000" cy="45604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After chip logic design is done using standard cells in the library:</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The most challenging task is to place individual cells into rows.</a:t>
            </a:r>
          </a:p>
          <a:p>
            <a:pPr lvl="1"/>
            <a:r>
              <a:rPr lang="en-US" altLang="en-US" sz="2800" dirty="0">
                <a:latin typeface="Times New Roman" panose="02020603050405020304" pitchFamily="18" charset="0"/>
                <a:cs typeface="Times New Roman" panose="02020603050405020304" pitchFamily="18" charset="0"/>
              </a:rPr>
              <a:t>Interconnect them in a way that meets stringent design goals in </a:t>
            </a:r>
          </a:p>
          <a:p>
            <a:pPr lvl="2"/>
            <a:r>
              <a:rPr lang="en-US" altLang="en-US" sz="2800" dirty="0">
                <a:latin typeface="Times New Roman" panose="02020603050405020304" pitchFamily="18" charset="0"/>
                <a:cs typeface="Times New Roman" panose="02020603050405020304" pitchFamily="18" charset="0"/>
              </a:rPr>
              <a:t>circuit speed</a:t>
            </a:r>
          </a:p>
          <a:p>
            <a:pPr lvl="2"/>
            <a:r>
              <a:rPr lang="en-US" altLang="en-US" sz="2800" dirty="0">
                <a:latin typeface="Times New Roman" panose="02020603050405020304" pitchFamily="18" charset="0"/>
                <a:cs typeface="Times New Roman" panose="02020603050405020304" pitchFamily="18" charset="0"/>
              </a:rPr>
              <a:t>chip area</a:t>
            </a:r>
          </a:p>
          <a:p>
            <a:pPr lvl="2"/>
            <a:r>
              <a:rPr lang="en-US" altLang="en-US" sz="2800" dirty="0">
                <a:latin typeface="Times New Roman" panose="02020603050405020304" pitchFamily="18" charset="0"/>
                <a:cs typeface="Times New Roman" panose="02020603050405020304" pitchFamily="18" charset="0"/>
              </a:rPr>
              <a:t>power consumption</a:t>
            </a:r>
          </a:p>
          <a:p>
            <a:pPr marL="914400" lvl="2" indent="0">
              <a:buNone/>
            </a:pPr>
            <a:endParaRPr lang="en-US" altLang="en-US" sz="2800"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Many advanced CAD tools for place-and-route have been developed and used to achieve the above goals</a:t>
            </a:r>
          </a:p>
          <a:p>
            <a:endParaRPr lang="en-US" altLang="en-US" dirty="0">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0752088" y="0"/>
            <a:ext cx="1203424" cy="40179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Contd.</a:t>
            </a:r>
          </a:p>
        </p:txBody>
      </p:sp>
      <p:sp>
        <p:nvSpPr>
          <p:cNvPr id="7" name="Rectangle 2"/>
          <p:cNvSpPr txBox="1">
            <a:spLocks noChangeArrowheads="1"/>
          </p:cNvSpPr>
          <p:nvPr/>
        </p:nvSpPr>
        <p:spPr>
          <a:xfrm>
            <a:off x="167148" y="0"/>
            <a:ext cx="5208639" cy="49028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Floorplan for Standard Cell Design</a:t>
            </a:r>
          </a:p>
        </p:txBody>
      </p:sp>
    </p:spTree>
    <p:extLst>
      <p:ext uri="{BB962C8B-B14F-4D97-AF65-F5344CB8AC3E}">
        <p14:creationId xmlns:p14="http://schemas.microsoft.com/office/powerpoint/2010/main" val="406864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23</a:t>
            </a:fld>
            <a:endParaRPr lang="en-US"/>
          </a:p>
        </p:txBody>
      </p:sp>
      <p:sp>
        <p:nvSpPr>
          <p:cNvPr id="5" name="Rectangle 2"/>
          <p:cNvSpPr txBox="1">
            <a:spLocks noChangeArrowheads="1"/>
          </p:cNvSpPr>
          <p:nvPr/>
        </p:nvSpPr>
        <p:spPr>
          <a:xfrm>
            <a:off x="4038600" y="2610464"/>
            <a:ext cx="3215149" cy="530942"/>
          </a:xfrm>
          <a:prstGeom prst="rect">
            <a:avLst/>
          </a:prstGeom>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Full Custom Design</a:t>
            </a:r>
          </a:p>
        </p:txBody>
      </p:sp>
    </p:spTree>
    <p:extLst>
      <p:ext uri="{BB962C8B-B14F-4D97-AF65-F5344CB8AC3E}">
        <p14:creationId xmlns:p14="http://schemas.microsoft.com/office/powerpoint/2010/main" val="3391403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24</a:t>
            </a:fld>
            <a:endParaRPr lang="en-US"/>
          </a:p>
        </p:txBody>
      </p:sp>
      <p:sp>
        <p:nvSpPr>
          <p:cNvPr id="6" name="Rectangle 2"/>
          <p:cNvSpPr txBox="1">
            <a:spLocks noChangeArrowheads="1"/>
          </p:cNvSpPr>
          <p:nvPr/>
        </p:nvSpPr>
        <p:spPr>
          <a:xfrm>
            <a:off x="189271" y="11778"/>
            <a:ext cx="1949246" cy="387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Introduction</a:t>
            </a:r>
          </a:p>
        </p:txBody>
      </p:sp>
      <p:sp>
        <p:nvSpPr>
          <p:cNvPr id="7" name="Rectangle 3"/>
          <p:cNvSpPr txBox="1">
            <a:spLocks noChangeArrowheads="1"/>
          </p:cNvSpPr>
          <p:nvPr/>
        </p:nvSpPr>
        <p:spPr>
          <a:xfrm>
            <a:off x="0" y="689999"/>
            <a:ext cx="12192000" cy="49881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The standard-cells based design is often called semi custom design</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The cells are pre-designed for general use and the same cells are utilized in many different chip designs</a:t>
            </a:r>
          </a:p>
          <a:p>
            <a:pPr marL="457200" lvl="1" indent="0">
              <a:buNone/>
            </a:pPr>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In the full custom design, the entire mask design is done anew without use of any library</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The development cost of such a design style is prohibitively high</a:t>
            </a:r>
          </a:p>
          <a:p>
            <a:pPr lvl="1"/>
            <a:r>
              <a:rPr lang="en-US" altLang="en-US" sz="2800" dirty="0">
                <a:latin typeface="Times New Roman" panose="02020603050405020304" pitchFamily="18" charset="0"/>
                <a:cs typeface="Times New Roman" panose="02020603050405020304" pitchFamily="18" charset="0"/>
              </a:rPr>
              <a:t>The concept of design reuse is becoming popular in order to reduce design cycle time and cost</a:t>
            </a:r>
          </a:p>
        </p:txBody>
      </p:sp>
    </p:spTree>
    <p:extLst>
      <p:ext uri="{BB962C8B-B14F-4D97-AF65-F5344CB8AC3E}">
        <p14:creationId xmlns:p14="http://schemas.microsoft.com/office/powerpoint/2010/main" val="2140488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25</a:t>
            </a:fld>
            <a:endParaRPr lang="en-US"/>
          </a:p>
        </p:txBody>
      </p:sp>
      <p:sp>
        <p:nvSpPr>
          <p:cNvPr id="5" name="Rectangle 2"/>
          <p:cNvSpPr txBox="1">
            <a:spLocks noChangeArrowheads="1"/>
          </p:cNvSpPr>
          <p:nvPr/>
        </p:nvSpPr>
        <p:spPr>
          <a:xfrm>
            <a:off x="10402015" y="0"/>
            <a:ext cx="1413387" cy="4902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en-US" sz="2800" dirty="0">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145026" y="748993"/>
            <a:ext cx="11901948" cy="50028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The most rigorous full custom design can be the design of a memory cell</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Static or dynamic</a:t>
            </a:r>
          </a:p>
          <a:p>
            <a:pPr lvl="1"/>
            <a:r>
              <a:rPr lang="en-US" altLang="en-US" sz="2800" dirty="0">
                <a:latin typeface="Times New Roman" panose="02020603050405020304" pitchFamily="18" charset="0"/>
                <a:cs typeface="Times New Roman" panose="02020603050405020304" pitchFamily="18" charset="0"/>
              </a:rPr>
              <a:t>Since the same layout design is replicated, there would not be any alternative to high density memory chip design</a:t>
            </a:r>
          </a:p>
          <a:p>
            <a:pPr marL="457200" lvl="1" indent="0">
              <a:buNone/>
            </a:pPr>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For logic chip design, a good compromise can be achieved by using a combination of different design styles on the same chip</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Standard cells, data-path cells and PLAs</a:t>
            </a:r>
          </a:p>
          <a:p>
            <a:endParaRPr lang="en-US" altLang="en-US" dirty="0">
              <a:latin typeface="Times New Roman" panose="02020603050405020304" pitchFamily="18" charset="0"/>
              <a:cs typeface="Times New Roman" panose="02020603050405020304" pitchFamily="18" charset="0"/>
            </a:endParaRPr>
          </a:p>
        </p:txBody>
      </p:sp>
      <p:sp>
        <p:nvSpPr>
          <p:cNvPr id="7" name="Rectangle 2"/>
          <p:cNvSpPr txBox="1">
            <a:spLocks noChangeArrowheads="1"/>
          </p:cNvSpPr>
          <p:nvPr/>
        </p:nvSpPr>
        <p:spPr>
          <a:xfrm>
            <a:off x="189270" y="11778"/>
            <a:ext cx="11857703" cy="387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Introduction                                                                                                    Contd.</a:t>
            </a:r>
          </a:p>
          <a:p>
            <a:r>
              <a:rPr lang="en-US" alt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01876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26</a:t>
            </a:fld>
            <a:endParaRPr lang="en-US"/>
          </a:p>
        </p:txBody>
      </p:sp>
      <p:sp>
        <p:nvSpPr>
          <p:cNvPr id="5" name="Rectangle 2051"/>
          <p:cNvSpPr txBox="1">
            <a:spLocks noChangeArrowheads="1"/>
          </p:cNvSpPr>
          <p:nvPr/>
        </p:nvSpPr>
        <p:spPr>
          <a:xfrm>
            <a:off x="189271" y="589935"/>
            <a:ext cx="11680723" cy="57435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In real full-custom layout in which the geometry, orientation and placement of every transistor is done individually by the designer</a:t>
            </a:r>
          </a:p>
          <a:p>
            <a:pPr marL="0" indent="0">
              <a:buNone/>
            </a:pPr>
            <a:endParaRPr lang="en-US" altLang="en-US"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Design productivity is usually very low</a:t>
            </a:r>
          </a:p>
          <a:p>
            <a:endParaRPr lang="en-US" altLang="en-US"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Typically 10 to 20 transistors per day, per designer</a:t>
            </a:r>
          </a:p>
          <a:p>
            <a:pPr marL="914400" lvl="2" indent="0">
              <a:buNone/>
            </a:pPr>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In digital CMOS VLSI, full-custom design is rarely used due to the high labor cost</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Exceptions to this include the design of high-volume products such as memory chips, high-performance microprocessors and FPGA masters</a:t>
            </a:r>
            <a:endParaRPr lang="en-US" altLang="en-US" dirty="0">
              <a:latin typeface="Times New Roman" panose="02020603050405020304" pitchFamily="18" charset="0"/>
              <a:cs typeface="Times New Roman" panose="02020603050405020304" pitchFamily="18" charset="0"/>
            </a:endParaRPr>
          </a:p>
        </p:txBody>
      </p:sp>
      <p:sp>
        <p:nvSpPr>
          <p:cNvPr id="6" name="Rectangle 2050"/>
          <p:cNvSpPr txBox="1">
            <a:spLocks noChangeArrowheads="1"/>
          </p:cNvSpPr>
          <p:nvPr/>
        </p:nvSpPr>
        <p:spPr>
          <a:xfrm>
            <a:off x="10574595" y="34617"/>
            <a:ext cx="1192160" cy="387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en-US" sz="2800" dirty="0">
              <a:latin typeface="Times New Roman" panose="02020603050405020304" pitchFamily="18" charset="0"/>
              <a:cs typeface="Times New Roman" panose="02020603050405020304" pitchFamily="18" charset="0"/>
            </a:endParaRPr>
          </a:p>
        </p:txBody>
      </p:sp>
      <p:sp>
        <p:nvSpPr>
          <p:cNvPr id="7" name="Rectangle 2"/>
          <p:cNvSpPr txBox="1">
            <a:spLocks noChangeArrowheads="1"/>
          </p:cNvSpPr>
          <p:nvPr/>
        </p:nvSpPr>
        <p:spPr>
          <a:xfrm>
            <a:off x="189271" y="11778"/>
            <a:ext cx="11577484" cy="387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Introduction                                                                                                 Contd.</a:t>
            </a:r>
          </a:p>
          <a:p>
            <a:pPr algn="ctr"/>
            <a:r>
              <a:rPr lang="en-US" alt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854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27</a:t>
            </a:fld>
            <a:endParaRPr lang="en-US"/>
          </a:p>
        </p:txBody>
      </p:sp>
      <p:sp>
        <p:nvSpPr>
          <p:cNvPr id="5" name="Rectangle 2"/>
          <p:cNvSpPr txBox="1">
            <a:spLocks noChangeArrowheads="1"/>
          </p:cNvSpPr>
          <p:nvPr/>
        </p:nvSpPr>
        <p:spPr>
          <a:xfrm>
            <a:off x="147484" y="0"/>
            <a:ext cx="6445046" cy="5492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Comparison Among Various Design Styles </a:t>
            </a:r>
          </a:p>
        </p:txBody>
      </p:sp>
      <p:graphicFrame>
        <p:nvGraphicFramePr>
          <p:cNvPr id="6" name="Group 3"/>
          <p:cNvGraphicFramePr>
            <a:graphicFrameLocks noGrp="1"/>
          </p:cNvGraphicFramePr>
          <p:nvPr>
            <p:extLst>
              <p:ext uri="{D42A27DB-BD31-4B8C-83A1-F6EECF244321}">
                <p14:modId xmlns:p14="http://schemas.microsoft.com/office/powerpoint/2010/main" val="3333372328"/>
              </p:ext>
            </p:extLst>
          </p:nvPr>
        </p:nvGraphicFramePr>
        <p:xfrm>
          <a:off x="2438400" y="1143001"/>
          <a:ext cx="6705600" cy="4343401"/>
        </p:xfrm>
        <a:graphic>
          <a:graphicData uri="http://schemas.openxmlformats.org/drawingml/2006/table">
            <a:tbl>
              <a:tblPr/>
              <a:tblGrid>
                <a:gridCol w="1828800">
                  <a:extLst>
                    <a:ext uri="{9D8B030D-6E8A-4147-A177-3AD203B41FA5}">
                      <a16:colId xmlns:a16="http://schemas.microsoft.com/office/drawing/2014/main" val="351616213"/>
                    </a:ext>
                  </a:extLst>
                </a:gridCol>
                <a:gridCol w="1219200">
                  <a:extLst>
                    <a:ext uri="{9D8B030D-6E8A-4147-A177-3AD203B41FA5}">
                      <a16:colId xmlns:a16="http://schemas.microsoft.com/office/drawing/2014/main" val="2015191624"/>
                    </a:ext>
                  </a:extLst>
                </a:gridCol>
                <a:gridCol w="208280">
                  <a:extLst>
                    <a:ext uri="{9D8B030D-6E8A-4147-A177-3AD203B41FA5}">
                      <a16:colId xmlns:a16="http://schemas.microsoft.com/office/drawing/2014/main" val="4167740350"/>
                    </a:ext>
                  </a:extLst>
                </a:gridCol>
                <a:gridCol w="2230120">
                  <a:extLst>
                    <a:ext uri="{9D8B030D-6E8A-4147-A177-3AD203B41FA5}">
                      <a16:colId xmlns:a16="http://schemas.microsoft.com/office/drawing/2014/main" val="4171443701"/>
                    </a:ext>
                  </a:extLst>
                </a:gridCol>
                <a:gridCol w="1219200">
                  <a:extLst>
                    <a:ext uri="{9D8B030D-6E8A-4147-A177-3AD203B41FA5}">
                      <a16:colId xmlns:a16="http://schemas.microsoft.com/office/drawing/2014/main" val="3007849209"/>
                    </a:ext>
                  </a:extLst>
                </a:gridCol>
              </a:tblGrid>
              <a:tr h="533439">
                <a:tc rowSpan="2">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accent2"/>
                        </a:solidFill>
                        <a:effectLst/>
                        <a:latin typeface="Times New Roman" panose="02020603050405020304" pitchFamily="18"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CC3300"/>
                          </a:solidFill>
                          <a:effectLst/>
                          <a:latin typeface="Times New Roman" panose="02020603050405020304" pitchFamily="18" charset="0"/>
                        </a:rPr>
                        <a:t>Design Style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594914"/>
                  </a:ext>
                </a:extLst>
              </a:tr>
              <a:tr h="640127">
                <a:tc vMerge="1">
                  <a:txBody>
                    <a:bodyPr/>
                    <a:lstStyle/>
                    <a:p>
                      <a:endParaRPr lang="en-US"/>
                    </a:p>
                  </a:txBody>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rgbClr val="6600CC"/>
                          </a:solidFill>
                          <a:effectLst/>
                          <a:latin typeface="Times New Roman" panose="02020603050405020304" pitchFamily="18" charset="0"/>
                        </a:rPr>
                        <a:t>FPGA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6600CC"/>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6600CC"/>
                          </a:solidFill>
                          <a:effectLst/>
                          <a:latin typeface="Times New Roman" panose="02020603050405020304" pitchFamily="18" charset="0"/>
                        </a:rPr>
                        <a:t>Standard cell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rgbClr val="6600CC"/>
                          </a:solidFill>
                          <a:effectLst/>
                          <a:latin typeface="Times New Roman" panose="02020603050405020304" pitchFamily="18" charset="0"/>
                        </a:rPr>
                        <a:t>Full custom</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9280373"/>
                  </a:ext>
                </a:extLst>
              </a:tr>
              <a:tr h="640127">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accent2">
                              <a:lumMod val="50000"/>
                            </a:schemeClr>
                          </a:solidFill>
                          <a:effectLst/>
                          <a:latin typeface="Times New Roman" panose="02020603050405020304" pitchFamily="18" charset="0"/>
                        </a:rPr>
                        <a:t>Cell size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Fixed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Fixed height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Variable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5078733"/>
                  </a:ext>
                </a:extLst>
              </a:tr>
              <a:tr h="640127">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8000"/>
                          </a:solidFill>
                          <a:effectLst/>
                          <a:latin typeface="Times New Roman" panose="02020603050405020304" pitchFamily="18" charset="0"/>
                        </a:rPr>
                        <a:t>Cell type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Programmable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Variable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Variable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9082446"/>
                  </a:ext>
                </a:extLst>
              </a:tr>
              <a:tr h="639810">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8000"/>
                          </a:solidFill>
                          <a:effectLst/>
                          <a:latin typeface="Times New Roman" panose="02020603050405020304" pitchFamily="18" charset="0"/>
                        </a:rPr>
                        <a:t>Cell placement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Fixed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In row</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Variable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4269639"/>
                  </a:ext>
                </a:extLst>
              </a:tr>
              <a:tr h="640127">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8000"/>
                          </a:solidFill>
                          <a:effectLst/>
                          <a:latin typeface="Times New Roman" panose="02020603050405020304" pitchFamily="18" charset="0"/>
                        </a:rPr>
                        <a:t>Interconnections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Programmable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Variable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Variable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2753178"/>
                  </a:ext>
                </a:extLst>
              </a:tr>
              <a:tr h="609644">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8000"/>
                          </a:solidFill>
                          <a:effectLst/>
                          <a:latin typeface="Times New Roman" panose="02020603050405020304" pitchFamily="18" charset="0"/>
                        </a:rPr>
                        <a:t>Design time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Very fast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Medium</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Slow</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8585967"/>
                  </a:ext>
                </a:extLst>
              </a:tr>
            </a:tbl>
          </a:graphicData>
        </a:graphic>
      </p:graphicFrame>
    </p:spTree>
    <p:extLst>
      <p:ext uri="{BB962C8B-B14F-4D97-AF65-F5344CB8AC3E}">
        <p14:creationId xmlns:p14="http://schemas.microsoft.com/office/powerpoint/2010/main" val="1994143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28</a:t>
            </a:fld>
            <a:endParaRPr lang="en-US"/>
          </a:p>
        </p:txBody>
      </p:sp>
      <p:sp>
        <p:nvSpPr>
          <p:cNvPr id="5" name="TextBox 4"/>
          <p:cNvSpPr txBox="1"/>
          <p:nvPr/>
        </p:nvSpPr>
        <p:spPr>
          <a:xfrm>
            <a:off x="3878825" y="2448233"/>
            <a:ext cx="3672737"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Open source EDA Tools</a:t>
            </a:r>
          </a:p>
        </p:txBody>
      </p:sp>
    </p:spTree>
    <p:extLst>
      <p:ext uri="{BB962C8B-B14F-4D97-AF65-F5344CB8AC3E}">
        <p14:creationId xmlns:p14="http://schemas.microsoft.com/office/powerpoint/2010/main" val="4205443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endParaRPr lang="en-US" dirty="0"/>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endParaRPr lang="en-US" dirty="0"/>
          </a:p>
        </p:txBody>
      </p:sp>
      <p:sp>
        <p:nvSpPr>
          <p:cNvPr id="4" name="Slide Number Placeholder 3"/>
          <p:cNvSpPr>
            <a:spLocks noGrp="1"/>
          </p:cNvSpPr>
          <p:nvPr>
            <p:ph type="sldNum" sz="quarter" idx="12"/>
          </p:nvPr>
        </p:nvSpPr>
        <p:spPr/>
        <p:txBody>
          <a:bodyPr/>
          <a:lstStyle/>
          <a:p>
            <a:fld id="{A0DC60C1-0328-4411-89F9-1C6F7C72FBC8}" type="slidenum">
              <a:rPr lang="en-US" smtClean="0"/>
              <a:t>29</a:t>
            </a:fld>
            <a:endParaRPr lang="en-US" dirty="0"/>
          </a:p>
        </p:txBody>
      </p:sp>
      <p:sp>
        <p:nvSpPr>
          <p:cNvPr id="5" name="Rectangle 4"/>
          <p:cNvSpPr/>
          <p:nvPr/>
        </p:nvSpPr>
        <p:spPr>
          <a:xfrm>
            <a:off x="162233" y="662484"/>
            <a:ext cx="11916696" cy="5262979"/>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hlinkClick r:id="rId2"/>
              </a:rPr>
              <a:t>http://opencircuitdesign.com/</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514350" indent="-514350">
              <a:buAutoNum type="arabicPeriod"/>
            </a:pPr>
            <a:r>
              <a:rPr lang="en-US" sz="2800" dirty="0">
                <a:latin typeface="Times New Roman" panose="02020603050405020304" pitchFamily="18" charset="0"/>
                <a:cs typeface="Times New Roman" panose="02020603050405020304" pitchFamily="18" charset="0"/>
              </a:rPr>
              <a:t>Icarus </a:t>
            </a:r>
            <a:r>
              <a:rPr lang="en-US" sz="2800" dirty="0" err="1">
                <a:latin typeface="Times New Roman" panose="02020603050405020304" pitchFamily="18" charset="0"/>
                <a:cs typeface="Times New Roman" panose="02020603050405020304" pitchFamily="18" charset="0"/>
              </a:rPr>
              <a:t>verilog</a:t>
            </a:r>
            <a:r>
              <a:rPr lang="en-US" sz="2800" dirty="0">
                <a:latin typeface="Times New Roman" panose="02020603050405020304" pitchFamily="18" charset="0"/>
                <a:cs typeface="Times New Roman" panose="02020603050405020304" pitchFamily="18" charset="0"/>
              </a:rPr>
              <a:t>  – For simulation</a:t>
            </a:r>
          </a:p>
          <a:p>
            <a:pPr marL="514350" indent="-514350">
              <a:buAutoNum type="arabicPeriod"/>
            </a:pPr>
            <a:r>
              <a:rPr lang="en-US" sz="2800" dirty="0" err="1">
                <a:latin typeface="Times New Roman" panose="02020603050405020304" pitchFamily="18" charset="0"/>
                <a:cs typeface="Times New Roman" panose="02020603050405020304" pitchFamily="18" charset="0"/>
              </a:rPr>
              <a:t>Gtkwave</a:t>
            </a:r>
            <a:r>
              <a:rPr lang="en-US" sz="2800" dirty="0">
                <a:latin typeface="Times New Roman" panose="02020603050405020304" pitchFamily="18" charset="0"/>
                <a:cs typeface="Times New Roman" panose="02020603050405020304" pitchFamily="18" charset="0"/>
              </a:rPr>
              <a:t>          – For waveform viewer</a:t>
            </a:r>
          </a:p>
          <a:p>
            <a:pPr marL="514350" indent="-514350">
              <a:buAutoNum type="arabicPeriod"/>
            </a:pPr>
            <a:r>
              <a:rPr lang="en-US" sz="2800" dirty="0" err="1">
                <a:latin typeface="Times New Roman" panose="02020603050405020304" pitchFamily="18" charset="0"/>
                <a:cs typeface="Times New Roman" panose="02020603050405020304" pitchFamily="18" charset="0"/>
              </a:rPr>
              <a:t>Graphviz</a:t>
            </a:r>
            <a:r>
              <a:rPr lang="en-US" sz="2800" dirty="0">
                <a:latin typeface="Times New Roman" panose="02020603050405020304" pitchFamily="18" charset="0"/>
                <a:cs typeface="Times New Roman" panose="02020603050405020304" pitchFamily="18" charset="0"/>
              </a:rPr>
              <a:t>         – For visualization of netlist </a:t>
            </a:r>
          </a:p>
          <a:p>
            <a:pPr marL="514350" indent="-514350">
              <a:buAutoNum type="arabicPeriod"/>
            </a:pPr>
            <a:r>
              <a:rPr lang="en-US" sz="2800" dirty="0" err="1">
                <a:latin typeface="Times New Roman" panose="02020603050405020304" pitchFamily="18" charset="0"/>
                <a:cs typeface="Times New Roman" panose="02020603050405020304" pitchFamily="18" charset="0"/>
              </a:rPr>
              <a:t>Yosys</a:t>
            </a:r>
            <a:r>
              <a:rPr lang="en-US" sz="2800" dirty="0">
                <a:latin typeface="Times New Roman" panose="02020603050405020304" pitchFamily="18" charset="0"/>
                <a:cs typeface="Times New Roman" panose="02020603050405020304" pitchFamily="18" charset="0"/>
              </a:rPr>
              <a:t>               – For Synthesis   </a:t>
            </a:r>
          </a:p>
          <a:p>
            <a:pPr marL="514350" indent="-514350">
              <a:buAutoNum type="arabicPeriod"/>
            </a:pPr>
            <a:r>
              <a:rPr lang="en-US" sz="2800" dirty="0" err="1">
                <a:latin typeface="Times New Roman" panose="02020603050405020304" pitchFamily="18" charset="0"/>
                <a:cs typeface="Times New Roman" panose="02020603050405020304" pitchFamily="18" charset="0"/>
              </a:rPr>
              <a:t>Graywolf</a:t>
            </a:r>
            <a:r>
              <a:rPr lang="en-US" sz="2800" dirty="0">
                <a:latin typeface="Times New Roman" panose="02020603050405020304" pitchFamily="18" charset="0"/>
                <a:cs typeface="Times New Roman" panose="02020603050405020304" pitchFamily="18" charset="0"/>
              </a:rPr>
              <a:t>         – For Placement</a:t>
            </a:r>
          </a:p>
          <a:p>
            <a:pPr marL="514350" indent="-514350">
              <a:buAutoNum type="arabicPeriod"/>
            </a:pPr>
            <a:r>
              <a:rPr lang="en-US" sz="2800" dirty="0" err="1">
                <a:latin typeface="Times New Roman" panose="02020603050405020304" pitchFamily="18" charset="0"/>
                <a:cs typeface="Times New Roman" panose="02020603050405020304" pitchFamily="18" charset="0"/>
              </a:rPr>
              <a:t>Qrouter</a:t>
            </a:r>
            <a:r>
              <a:rPr lang="en-US" sz="2800" dirty="0">
                <a:latin typeface="Times New Roman" panose="02020603050405020304" pitchFamily="18" charset="0"/>
                <a:cs typeface="Times New Roman" panose="02020603050405020304" pitchFamily="18" charset="0"/>
              </a:rPr>
              <a:t>            – For Routing</a:t>
            </a:r>
          </a:p>
          <a:p>
            <a:pPr marL="514350" indent="-514350">
              <a:buAutoNum type="arabicPeriod"/>
            </a:pPr>
            <a:r>
              <a:rPr lang="en-US" sz="2800" dirty="0" err="1">
                <a:latin typeface="Times New Roman" panose="02020603050405020304" pitchFamily="18" charset="0"/>
                <a:cs typeface="Times New Roman" panose="02020603050405020304" pitchFamily="18" charset="0"/>
              </a:rPr>
              <a:t>Netgen</a:t>
            </a:r>
            <a:r>
              <a:rPr lang="en-US" sz="2800" dirty="0">
                <a:latin typeface="Times New Roman" panose="02020603050405020304" pitchFamily="18" charset="0"/>
                <a:cs typeface="Times New Roman" panose="02020603050405020304" pitchFamily="18" charset="0"/>
              </a:rPr>
              <a:t>             – For LVS</a:t>
            </a:r>
          </a:p>
          <a:p>
            <a:pPr marL="514350" indent="-514350">
              <a:buAutoNum type="arabicPeriod"/>
            </a:pPr>
            <a:r>
              <a:rPr lang="en-US" sz="2800" dirty="0">
                <a:latin typeface="Times New Roman" panose="02020603050405020304" pitchFamily="18" charset="0"/>
                <a:cs typeface="Times New Roman" panose="02020603050405020304" pitchFamily="18" charset="0"/>
              </a:rPr>
              <a:t>Magic              – For Layout and </a:t>
            </a:r>
            <a:r>
              <a:rPr lang="en-US" sz="2800" dirty="0" err="1">
                <a:latin typeface="Times New Roman" panose="02020603050405020304" pitchFamily="18" charset="0"/>
                <a:cs typeface="Times New Roman" panose="02020603050405020304" pitchFamily="18" charset="0"/>
              </a:rPr>
              <a:t>Floorplanning</a:t>
            </a:r>
            <a:endParaRPr lang="en-US" sz="2800" dirty="0">
              <a:latin typeface="Times New Roman" panose="02020603050405020304" pitchFamily="18" charset="0"/>
              <a:cs typeface="Times New Roman" panose="02020603050405020304" pitchFamily="18" charset="0"/>
            </a:endParaRPr>
          </a:p>
          <a:p>
            <a:pPr marL="514350" indent="-514350">
              <a:buAutoNum type="arabicPeriod"/>
            </a:pPr>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RTL2GDS integration</a:t>
            </a:r>
          </a:p>
          <a:p>
            <a:pPr marL="514350" indent="-514350">
              <a:buAutoNum type="arabicPeriod"/>
            </a:pPr>
            <a:r>
              <a:rPr lang="en-US" sz="2800" dirty="0" err="1">
                <a:latin typeface="Times New Roman" panose="02020603050405020304" pitchFamily="18" charset="0"/>
                <a:cs typeface="Times New Roman" panose="02020603050405020304" pitchFamily="18" charset="0"/>
              </a:rPr>
              <a:t>OpenSTA</a:t>
            </a:r>
            <a:r>
              <a:rPr lang="en-US" sz="2800" dirty="0">
                <a:latin typeface="Times New Roman" panose="02020603050405020304" pitchFamily="18" charset="0"/>
                <a:cs typeface="Times New Roman" panose="02020603050405020304" pitchFamily="18" charset="0"/>
              </a:rPr>
              <a:t> &amp; </a:t>
            </a:r>
            <a:r>
              <a:rPr lang="en-US" sz="2800" dirty="0" err="1">
                <a:latin typeface="Times New Roman" panose="02020603050405020304" pitchFamily="18" charset="0"/>
                <a:cs typeface="Times New Roman" panose="02020603050405020304" pitchFamily="18" charset="0"/>
              </a:rPr>
              <a:t>Opentimer</a:t>
            </a:r>
            <a:r>
              <a:rPr lang="en-US" sz="2800" dirty="0">
                <a:latin typeface="Times New Roman" panose="02020603050405020304" pitchFamily="18" charset="0"/>
                <a:cs typeface="Times New Roman" panose="02020603050405020304" pitchFamily="18" charset="0"/>
              </a:rPr>
              <a:t> – Pre-layout and Post-layout Static timing analysis</a:t>
            </a:r>
          </a:p>
        </p:txBody>
      </p:sp>
      <p:sp>
        <p:nvSpPr>
          <p:cNvPr id="6" name="Rectangle 5"/>
          <p:cNvSpPr/>
          <p:nvPr/>
        </p:nvSpPr>
        <p:spPr>
          <a:xfrm>
            <a:off x="162233" y="0"/>
            <a:ext cx="8790038"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List of Digital ASIC design open source EDA tools</a:t>
            </a:r>
            <a:endParaRPr lang="en-US" sz="2800" dirty="0"/>
          </a:p>
        </p:txBody>
      </p:sp>
    </p:spTree>
    <p:extLst>
      <p:ext uri="{BB962C8B-B14F-4D97-AF65-F5344CB8AC3E}">
        <p14:creationId xmlns:p14="http://schemas.microsoft.com/office/powerpoint/2010/main" val="189667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3</a:t>
            </a:fld>
            <a:endParaRPr lang="en-US"/>
          </a:p>
        </p:txBody>
      </p:sp>
      <p:sp>
        <p:nvSpPr>
          <p:cNvPr id="5" name="AutoShape 3"/>
          <p:cNvSpPr>
            <a:spLocks noChangeArrowheads="1"/>
          </p:cNvSpPr>
          <p:nvPr/>
        </p:nvSpPr>
        <p:spPr bwMode="auto">
          <a:xfrm>
            <a:off x="3810000" y="1295400"/>
            <a:ext cx="1676400" cy="609600"/>
          </a:xfrm>
          <a:prstGeom prst="roundRect">
            <a:avLst>
              <a:gd name="adj" fmla="val 16667"/>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Times New Roman" panose="02020603050405020304" pitchFamily="18" charset="0"/>
              </a:rPr>
              <a:t>Design Entry</a:t>
            </a:r>
          </a:p>
        </p:txBody>
      </p:sp>
      <p:sp>
        <p:nvSpPr>
          <p:cNvPr id="6" name="AutoShape 4"/>
          <p:cNvSpPr>
            <a:spLocks noChangeArrowheads="1"/>
          </p:cNvSpPr>
          <p:nvPr/>
        </p:nvSpPr>
        <p:spPr bwMode="auto">
          <a:xfrm>
            <a:off x="3810000" y="2590800"/>
            <a:ext cx="1676400" cy="609600"/>
          </a:xfrm>
          <a:prstGeom prst="roundRect">
            <a:avLst>
              <a:gd name="adj" fmla="val 16667"/>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Times New Roman" panose="02020603050405020304" pitchFamily="18" charset="0"/>
              </a:rPr>
              <a:t>Synthesis</a:t>
            </a:r>
          </a:p>
        </p:txBody>
      </p:sp>
      <p:sp>
        <p:nvSpPr>
          <p:cNvPr id="7" name="AutoShape 5"/>
          <p:cNvSpPr>
            <a:spLocks noChangeArrowheads="1"/>
          </p:cNvSpPr>
          <p:nvPr/>
        </p:nvSpPr>
        <p:spPr bwMode="auto">
          <a:xfrm>
            <a:off x="3810000" y="3886200"/>
            <a:ext cx="1676400" cy="609600"/>
          </a:xfrm>
          <a:prstGeom prst="roundRect">
            <a:avLst>
              <a:gd name="adj" fmla="val 16667"/>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Times New Roman" panose="02020603050405020304" pitchFamily="18" charset="0"/>
              </a:rPr>
              <a:t>Implementation</a:t>
            </a:r>
          </a:p>
        </p:txBody>
      </p:sp>
      <p:sp>
        <p:nvSpPr>
          <p:cNvPr id="8" name="AutoShape 6"/>
          <p:cNvSpPr>
            <a:spLocks noChangeArrowheads="1"/>
          </p:cNvSpPr>
          <p:nvPr/>
        </p:nvSpPr>
        <p:spPr bwMode="auto">
          <a:xfrm>
            <a:off x="3810000" y="5181600"/>
            <a:ext cx="1676400" cy="609600"/>
          </a:xfrm>
          <a:prstGeom prst="roundRect">
            <a:avLst>
              <a:gd name="adj" fmla="val 16667"/>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Times New Roman" panose="02020603050405020304" pitchFamily="18" charset="0"/>
              </a:rPr>
              <a:t>Device</a:t>
            </a:r>
          </a:p>
          <a:p>
            <a:pPr algn="ctr"/>
            <a:r>
              <a:rPr lang="en-US" altLang="en-US" b="1">
                <a:latin typeface="Times New Roman" panose="02020603050405020304" pitchFamily="18" charset="0"/>
              </a:rPr>
              <a:t>Programming</a:t>
            </a:r>
          </a:p>
        </p:txBody>
      </p:sp>
      <p:sp>
        <p:nvSpPr>
          <p:cNvPr id="9" name="AutoShape 7"/>
          <p:cNvSpPr>
            <a:spLocks noChangeArrowheads="1"/>
          </p:cNvSpPr>
          <p:nvPr/>
        </p:nvSpPr>
        <p:spPr bwMode="auto">
          <a:xfrm>
            <a:off x="1371600" y="1905000"/>
            <a:ext cx="1676400" cy="609600"/>
          </a:xfrm>
          <a:prstGeom prst="roundRect">
            <a:avLst>
              <a:gd name="adj" fmla="val 16667"/>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Times New Roman" panose="02020603050405020304" pitchFamily="18" charset="0"/>
              </a:rPr>
              <a:t>Functional</a:t>
            </a:r>
          </a:p>
          <a:p>
            <a:pPr algn="ctr"/>
            <a:r>
              <a:rPr lang="en-US" altLang="en-US" b="1">
                <a:latin typeface="Times New Roman" panose="02020603050405020304" pitchFamily="18" charset="0"/>
              </a:rPr>
              <a:t>Simulation</a:t>
            </a:r>
          </a:p>
        </p:txBody>
      </p:sp>
      <p:sp>
        <p:nvSpPr>
          <p:cNvPr id="10" name="AutoShape 8"/>
          <p:cNvSpPr>
            <a:spLocks noChangeArrowheads="1"/>
          </p:cNvSpPr>
          <p:nvPr/>
        </p:nvSpPr>
        <p:spPr bwMode="auto">
          <a:xfrm>
            <a:off x="1371600" y="4572000"/>
            <a:ext cx="1676400" cy="609600"/>
          </a:xfrm>
          <a:prstGeom prst="roundRect">
            <a:avLst>
              <a:gd name="adj" fmla="val 16667"/>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Times New Roman" panose="02020603050405020304" pitchFamily="18" charset="0"/>
              </a:rPr>
              <a:t>Timing</a:t>
            </a:r>
          </a:p>
          <a:p>
            <a:pPr algn="ctr"/>
            <a:r>
              <a:rPr lang="en-US" altLang="en-US" b="1">
                <a:latin typeface="Times New Roman" panose="02020603050405020304" pitchFamily="18" charset="0"/>
              </a:rPr>
              <a:t>Simulation</a:t>
            </a:r>
          </a:p>
        </p:txBody>
      </p:sp>
      <p:cxnSp>
        <p:nvCxnSpPr>
          <p:cNvPr id="11" name="AutoShape 9"/>
          <p:cNvCxnSpPr>
            <a:cxnSpLocks noChangeShapeType="1"/>
            <a:stCxn id="5" idx="2"/>
            <a:endCxn id="6" idx="0"/>
          </p:cNvCxnSpPr>
          <p:nvPr/>
        </p:nvCxnSpPr>
        <p:spPr bwMode="auto">
          <a:xfrm>
            <a:off x="4648200" y="1905000"/>
            <a:ext cx="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p:cNvCxnSpPr>
            <a:cxnSpLocks noChangeShapeType="1"/>
            <a:stCxn id="9" idx="0"/>
            <a:endCxn id="5" idx="1"/>
          </p:cNvCxnSpPr>
          <p:nvPr/>
        </p:nvCxnSpPr>
        <p:spPr bwMode="auto">
          <a:xfrm rot="16200000">
            <a:off x="2857500" y="952500"/>
            <a:ext cx="304800" cy="1600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p:cNvCxnSpPr>
            <a:cxnSpLocks noChangeShapeType="1"/>
            <a:stCxn id="6" idx="2"/>
            <a:endCxn id="7" idx="0"/>
          </p:cNvCxnSpPr>
          <p:nvPr/>
        </p:nvCxnSpPr>
        <p:spPr bwMode="auto">
          <a:xfrm>
            <a:off x="4648200" y="3200400"/>
            <a:ext cx="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7" idx="2"/>
            <a:endCxn id="8" idx="0"/>
          </p:cNvCxnSpPr>
          <p:nvPr/>
        </p:nvCxnSpPr>
        <p:spPr bwMode="auto">
          <a:xfrm>
            <a:off x="4648200" y="4495800"/>
            <a:ext cx="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Line 13"/>
          <p:cNvSpPr>
            <a:spLocks noChangeShapeType="1"/>
          </p:cNvSpPr>
          <p:nvPr/>
        </p:nvSpPr>
        <p:spPr bwMode="auto">
          <a:xfrm flipH="1">
            <a:off x="30480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6" name="AutoShape 14"/>
          <p:cNvCxnSpPr>
            <a:cxnSpLocks noChangeShapeType="1"/>
            <a:stCxn id="10" idx="0"/>
            <a:endCxn id="7" idx="1"/>
          </p:cNvCxnSpPr>
          <p:nvPr/>
        </p:nvCxnSpPr>
        <p:spPr bwMode="auto">
          <a:xfrm rot="16200000">
            <a:off x="2819400" y="3581400"/>
            <a:ext cx="381000" cy="1600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5"/>
          <p:cNvSpPr>
            <a:spLocks noChangeArrowheads="1"/>
          </p:cNvSpPr>
          <p:nvPr/>
        </p:nvSpPr>
        <p:spPr bwMode="auto">
          <a:xfrm>
            <a:off x="4648200" y="19050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r>
              <a:rPr lang="en-US" altLang="en-US">
                <a:latin typeface="Times New Roman" panose="02020603050405020304" pitchFamily="18" charset="0"/>
              </a:rPr>
              <a:t>HDL files,</a:t>
            </a:r>
          </a:p>
          <a:p>
            <a:pPr algn="ctr"/>
            <a:r>
              <a:rPr lang="en-US" altLang="en-US">
                <a:latin typeface="Times New Roman" panose="02020603050405020304" pitchFamily="18" charset="0"/>
              </a:rPr>
              <a:t>schematics</a:t>
            </a:r>
          </a:p>
        </p:txBody>
      </p:sp>
      <p:sp>
        <p:nvSpPr>
          <p:cNvPr id="18" name="Rectangle 16"/>
          <p:cNvSpPr>
            <a:spLocks noChangeArrowheads="1"/>
          </p:cNvSpPr>
          <p:nvPr/>
        </p:nvSpPr>
        <p:spPr bwMode="auto">
          <a:xfrm>
            <a:off x="4648200" y="32004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r>
              <a:rPr lang="en-US" altLang="en-US">
                <a:latin typeface="Times New Roman" panose="02020603050405020304" pitchFamily="18" charset="0"/>
              </a:rPr>
              <a:t>EDIF/XNF</a:t>
            </a:r>
          </a:p>
          <a:p>
            <a:pPr algn="ctr"/>
            <a:r>
              <a:rPr lang="en-US" altLang="en-US">
                <a:latin typeface="Times New Roman" panose="02020603050405020304" pitchFamily="18" charset="0"/>
              </a:rPr>
              <a:t>netlist</a:t>
            </a:r>
          </a:p>
        </p:txBody>
      </p:sp>
      <p:cxnSp>
        <p:nvCxnSpPr>
          <p:cNvPr id="19" name="AutoShape 17"/>
          <p:cNvCxnSpPr>
            <a:cxnSpLocks noChangeShapeType="1"/>
            <a:stCxn id="6" idx="1"/>
            <a:endCxn id="9" idx="2"/>
          </p:cNvCxnSpPr>
          <p:nvPr/>
        </p:nvCxnSpPr>
        <p:spPr bwMode="auto">
          <a:xfrm rot="10800000">
            <a:off x="2209800" y="2514600"/>
            <a:ext cx="1600200" cy="3810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tangle 18"/>
          <p:cNvSpPr>
            <a:spLocks noChangeArrowheads="1"/>
          </p:cNvSpPr>
          <p:nvPr/>
        </p:nvSpPr>
        <p:spPr bwMode="auto">
          <a:xfrm>
            <a:off x="4648200" y="44958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r>
              <a:rPr lang="en-US" altLang="en-US">
                <a:latin typeface="Times New Roman" panose="02020603050405020304" pitchFamily="18" charset="0"/>
              </a:rPr>
              <a:t>NGD Xilinx </a:t>
            </a:r>
          </a:p>
          <a:p>
            <a:pPr algn="ctr"/>
            <a:r>
              <a:rPr lang="en-US" altLang="en-US">
                <a:latin typeface="Times New Roman" panose="02020603050405020304" pitchFamily="18" charset="0"/>
              </a:rPr>
              <a:t>primitives file</a:t>
            </a:r>
          </a:p>
        </p:txBody>
      </p:sp>
      <p:sp>
        <p:nvSpPr>
          <p:cNvPr id="21" name="Line 20"/>
          <p:cNvSpPr>
            <a:spLocks noChangeShapeType="1"/>
          </p:cNvSpPr>
          <p:nvPr/>
        </p:nvSpPr>
        <p:spPr bwMode="auto">
          <a:xfrm>
            <a:off x="4648200" y="5791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Rectangle 2"/>
          <p:cNvSpPr txBox="1">
            <a:spLocks noChangeArrowheads="1"/>
          </p:cNvSpPr>
          <p:nvPr/>
        </p:nvSpPr>
        <p:spPr>
          <a:xfrm>
            <a:off x="0" y="38099"/>
            <a:ext cx="4495800" cy="533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FPGA Design Flow (Xilinx)</a:t>
            </a:r>
          </a:p>
        </p:txBody>
      </p:sp>
    </p:spTree>
    <p:extLst>
      <p:ext uri="{BB962C8B-B14F-4D97-AF65-F5344CB8AC3E}">
        <p14:creationId xmlns:p14="http://schemas.microsoft.com/office/powerpoint/2010/main" val="1709956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30</a:t>
            </a:fld>
            <a:endParaRPr lang="en-US"/>
          </a:p>
        </p:txBody>
      </p:sp>
      <p:sp>
        <p:nvSpPr>
          <p:cNvPr id="5" name="Rectangle 4"/>
          <p:cNvSpPr/>
          <p:nvPr/>
        </p:nvSpPr>
        <p:spPr>
          <a:xfrm>
            <a:off x="0" y="0"/>
            <a:ext cx="11681277"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Icarus </a:t>
            </a:r>
            <a:r>
              <a:rPr lang="en-US" sz="2800" dirty="0" err="1">
                <a:latin typeface="Times New Roman" panose="02020603050405020304" pitchFamily="18" charset="0"/>
                <a:cs typeface="Times New Roman" panose="02020603050405020304" pitchFamily="18" charset="0"/>
              </a:rPr>
              <a:t>verilog</a:t>
            </a:r>
            <a:r>
              <a:rPr lang="en-US" sz="2800" dirty="0">
                <a:latin typeface="Times New Roman" panose="02020603050405020304" pitchFamily="18" charset="0"/>
                <a:cs typeface="Times New Roman" panose="02020603050405020304" pitchFamily="18" charset="0"/>
              </a:rPr>
              <a:t> – For simulation                          </a:t>
            </a:r>
            <a:r>
              <a:rPr lang="en-US" sz="2800" dirty="0" err="1">
                <a:latin typeface="Times New Roman" panose="02020603050405020304" pitchFamily="18" charset="0"/>
                <a:cs typeface="Times New Roman" panose="02020603050405020304" pitchFamily="18" charset="0"/>
              </a:rPr>
              <a:t>Gtkwave</a:t>
            </a:r>
            <a:r>
              <a:rPr lang="en-US" sz="2800" dirty="0">
                <a:latin typeface="Times New Roman" panose="02020603050405020304" pitchFamily="18" charset="0"/>
                <a:cs typeface="Times New Roman" panose="02020603050405020304" pitchFamily="18" charset="0"/>
              </a:rPr>
              <a:t> – For waveform viewer</a:t>
            </a:r>
          </a:p>
        </p:txBody>
      </p:sp>
      <p:sp>
        <p:nvSpPr>
          <p:cNvPr id="7" name="Rectangle 6"/>
          <p:cNvSpPr/>
          <p:nvPr/>
        </p:nvSpPr>
        <p:spPr>
          <a:xfrm>
            <a:off x="88491" y="623629"/>
            <a:ext cx="12059265" cy="550920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What Is Icarus Verilog?</a:t>
            </a:r>
          </a:p>
          <a:p>
            <a:endParaRPr lang="en-US" sz="16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Icarus Verilog is a Verilog simulation and synthesis tool</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operates as a compiler, compiling source code written in Verilog (IEEE-1364) into some target format</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batch simulation, the compiler can generate an intermediate form called </a:t>
            </a:r>
            <a:r>
              <a:rPr lang="en-US" sz="2400" dirty="0" err="1">
                <a:latin typeface="Times New Roman" panose="02020603050405020304" pitchFamily="18" charset="0"/>
                <a:cs typeface="Times New Roman" panose="02020603050405020304" pitchFamily="18" charset="0"/>
              </a:rPr>
              <a:t>vvp</a:t>
            </a:r>
            <a:r>
              <a:rPr lang="en-US" sz="2400" dirty="0">
                <a:latin typeface="Times New Roman" panose="02020603050405020304" pitchFamily="18" charset="0"/>
                <a:cs typeface="Times New Roman" panose="02020603050405020304" pitchFamily="18" charset="0"/>
              </a:rPr>
              <a:t> assembly </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intermediate form is executed by the “</a:t>
            </a:r>
            <a:r>
              <a:rPr lang="en-US" sz="2400" dirty="0" err="1">
                <a:latin typeface="Times New Roman" panose="02020603050405020304" pitchFamily="18" charset="0"/>
                <a:cs typeface="Times New Roman" panose="02020603050405020304" pitchFamily="18" charset="0"/>
              </a:rPr>
              <a:t>vvp</a:t>
            </a:r>
            <a:r>
              <a:rPr lang="en-US" sz="2400" dirty="0">
                <a:latin typeface="Times New Roman" panose="02020603050405020304" pitchFamily="18" charset="0"/>
                <a:cs typeface="Times New Roman" panose="02020603050405020304" pitchFamily="18" charset="0"/>
              </a:rPr>
              <a:t>” command</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porting target is Linux, although it works well on many similar operating systems</a:t>
            </a:r>
          </a:p>
          <a:p>
            <a:endParaRPr lang="en-US" sz="2400" b="1"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GTKWave</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the preferred waveform viewer for Icarus Verilog</a:t>
            </a:r>
          </a:p>
        </p:txBody>
      </p:sp>
    </p:spTree>
    <p:extLst>
      <p:ext uri="{BB962C8B-B14F-4D97-AF65-F5344CB8AC3E}">
        <p14:creationId xmlns:p14="http://schemas.microsoft.com/office/powerpoint/2010/main" val="2276869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31</a:t>
            </a:fld>
            <a:endParaRPr lang="en-US"/>
          </a:p>
        </p:txBody>
      </p:sp>
      <p:sp>
        <p:nvSpPr>
          <p:cNvPr id="6" name="TextBox 5"/>
          <p:cNvSpPr txBox="1"/>
          <p:nvPr/>
        </p:nvSpPr>
        <p:spPr>
          <a:xfrm>
            <a:off x="351503" y="619432"/>
            <a:ext cx="6102953" cy="1477328"/>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Icarus Verilog for windows </a:t>
            </a:r>
            <a:r>
              <a:rPr lang="en-US" dirty="0">
                <a:latin typeface="Times New Roman" panose="02020603050405020304" pitchFamily="18" charset="0"/>
                <a:cs typeface="Times New Roman" panose="02020603050405020304" pitchFamily="18" charset="0"/>
                <a:hlinkClick r:id="rId2"/>
              </a:rPr>
              <a:t>https://bleyer.org/icarus/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 other </a:t>
            </a:r>
            <a:r>
              <a:rPr lang="en-US" dirty="0" err="1">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https://iverilog.fandom.com/wiki/Installation_Guide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More on </a:t>
            </a:r>
            <a:r>
              <a:rPr lang="en-US" dirty="0" err="1">
                <a:latin typeface="Times New Roman" panose="02020603050405020304" pitchFamily="18" charset="0"/>
                <a:cs typeface="Times New Roman" panose="02020603050405020304" pitchFamily="18" charset="0"/>
              </a:rPr>
              <a:t>gtkwave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https://iverilog.fandom.com/wiki/GTKWave</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132735" y="2413338"/>
            <a:ext cx="11439833" cy="3970318"/>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GTKWave</a:t>
            </a:r>
            <a:r>
              <a:rPr lang="en-US" dirty="0">
                <a:latin typeface="Times New Roman" panose="02020603050405020304" pitchFamily="18" charset="0"/>
                <a:cs typeface="Times New Roman" panose="02020603050405020304" pitchFamily="18" charset="0"/>
              </a:rPr>
              <a:t> is a VCD waveform viewer based on the GTK library. This viewer support VCD and LXT formats for signal dumps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Generating VCD/LXT files for GTKWAVE</a:t>
            </a:r>
          </a:p>
          <a:p>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Waveform dumps are written by the Icarus Verilog runtime program </a:t>
            </a:r>
            <a:r>
              <a:rPr lang="en-US" dirty="0" err="1">
                <a:latin typeface="Times New Roman" panose="02020603050405020304" pitchFamily="18" charset="0"/>
                <a:cs typeface="Times New Roman" panose="02020603050405020304" pitchFamily="18" charset="0"/>
              </a:rPr>
              <a:t>vvp</a:t>
            </a:r>
            <a:r>
              <a:rPr lang="en-US"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uses $</a:t>
            </a:r>
            <a:r>
              <a:rPr lang="en-US" dirty="0" err="1">
                <a:latin typeface="Times New Roman" panose="02020603050405020304" pitchFamily="18" charset="0"/>
                <a:cs typeface="Times New Roman" panose="02020603050405020304" pitchFamily="18" charset="0"/>
              </a:rPr>
              <a:t>dumpfile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dumpvars</a:t>
            </a:r>
            <a:r>
              <a:rPr lang="en-US" dirty="0">
                <a:latin typeface="Times New Roman" panose="02020603050405020304" pitchFamily="18" charset="0"/>
                <a:cs typeface="Times New Roman" panose="02020603050405020304" pitchFamily="18" charset="0"/>
              </a:rPr>
              <a:t> system tasks to enable waveform dumping, then the </a:t>
            </a:r>
            <a:r>
              <a:rPr lang="en-US" dirty="0" err="1">
                <a:latin typeface="Times New Roman" panose="02020603050405020304" pitchFamily="18" charset="0"/>
                <a:cs typeface="Times New Roman" panose="02020603050405020304" pitchFamily="18" charset="0"/>
              </a:rPr>
              <a:t>vvp</a:t>
            </a:r>
            <a:r>
              <a:rPr lang="en-US" dirty="0">
                <a:latin typeface="Times New Roman" panose="02020603050405020304" pitchFamily="18" charset="0"/>
                <a:cs typeface="Times New Roman" panose="02020603050405020304" pitchFamily="18" charset="0"/>
              </a:rPr>
              <a:t> runtime takes care of the rest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output is written into the file specified by the $</a:t>
            </a:r>
            <a:r>
              <a:rPr lang="en-US" dirty="0" err="1">
                <a:latin typeface="Times New Roman" panose="02020603050405020304" pitchFamily="18" charset="0"/>
                <a:cs typeface="Times New Roman" panose="02020603050405020304" pitchFamily="18" charset="0"/>
              </a:rPr>
              <a:t>dumpfile</a:t>
            </a:r>
            <a:r>
              <a:rPr lang="en-US" dirty="0">
                <a:latin typeface="Times New Roman" panose="02020603050405020304" pitchFamily="18" charset="0"/>
                <a:cs typeface="Times New Roman" panose="02020603050405020304" pitchFamily="18" charset="0"/>
              </a:rPr>
              <a:t> system task</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a:t>
            </a:r>
            <a:r>
              <a:rPr lang="en-US" dirty="0" err="1">
                <a:latin typeface="Times New Roman" panose="02020603050405020304" pitchFamily="18" charset="0"/>
                <a:cs typeface="Times New Roman" panose="02020603050405020304" pitchFamily="18" charset="0"/>
              </a:rPr>
              <a:t>dumpfile</a:t>
            </a:r>
            <a:r>
              <a:rPr lang="en-US" dirty="0">
                <a:latin typeface="Times New Roman" panose="02020603050405020304" pitchFamily="18" charset="0"/>
                <a:cs typeface="Times New Roman" panose="02020603050405020304" pitchFamily="18" charset="0"/>
              </a:rPr>
              <a:t> call is absent, the compiler will choose the file name </a:t>
            </a:r>
            <a:r>
              <a:rPr lang="en-US" dirty="0" err="1">
                <a:latin typeface="Times New Roman" panose="02020603050405020304" pitchFamily="18" charset="0"/>
                <a:cs typeface="Times New Roman" panose="02020603050405020304" pitchFamily="18" charset="0"/>
              </a:rPr>
              <a:t>dump.vcd</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dump.lxt</a:t>
            </a:r>
            <a:r>
              <a:rPr lang="en-US" dirty="0">
                <a:latin typeface="Times New Roman" panose="02020603050405020304" pitchFamily="18" charset="0"/>
                <a:cs typeface="Times New Roman" panose="02020603050405020304" pitchFamily="18" charset="0"/>
              </a:rPr>
              <a:t>, depending on runtime flags</a:t>
            </a:r>
          </a:p>
        </p:txBody>
      </p:sp>
      <p:sp>
        <p:nvSpPr>
          <p:cNvPr id="8" name="Rectangle 7"/>
          <p:cNvSpPr/>
          <p:nvPr/>
        </p:nvSpPr>
        <p:spPr>
          <a:xfrm>
            <a:off x="0" y="0"/>
            <a:ext cx="11681277"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Icarus </a:t>
            </a:r>
            <a:r>
              <a:rPr lang="en-US" sz="2800" dirty="0" err="1">
                <a:latin typeface="Times New Roman" panose="02020603050405020304" pitchFamily="18" charset="0"/>
                <a:cs typeface="Times New Roman" panose="02020603050405020304" pitchFamily="18" charset="0"/>
              </a:rPr>
              <a:t>verilog</a:t>
            </a:r>
            <a:r>
              <a:rPr lang="en-US" sz="2800" dirty="0">
                <a:latin typeface="Times New Roman" panose="02020603050405020304" pitchFamily="18" charset="0"/>
                <a:cs typeface="Times New Roman" panose="02020603050405020304" pitchFamily="18" charset="0"/>
              </a:rPr>
              <a:t> – For simulation                          </a:t>
            </a:r>
            <a:r>
              <a:rPr lang="en-US" sz="2800" dirty="0" err="1">
                <a:latin typeface="Times New Roman" panose="02020603050405020304" pitchFamily="18" charset="0"/>
                <a:cs typeface="Times New Roman" panose="02020603050405020304" pitchFamily="18" charset="0"/>
              </a:rPr>
              <a:t>Gtkwave</a:t>
            </a:r>
            <a:r>
              <a:rPr lang="en-US" sz="2800" dirty="0">
                <a:latin typeface="Times New Roman" panose="02020603050405020304" pitchFamily="18" charset="0"/>
                <a:cs typeface="Times New Roman" panose="02020603050405020304" pitchFamily="18" charset="0"/>
              </a:rPr>
              <a:t> – For waveform viewer</a:t>
            </a:r>
          </a:p>
        </p:txBody>
      </p:sp>
    </p:spTree>
    <p:extLst>
      <p:ext uri="{BB962C8B-B14F-4D97-AF65-F5344CB8AC3E}">
        <p14:creationId xmlns:p14="http://schemas.microsoft.com/office/powerpoint/2010/main" val="1181115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32</a:t>
            </a:fld>
            <a:endParaRPr lang="en-US"/>
          </a:p>
        </p:txBody>
      </p:sp>
      <p:sp>
        <p:nvSpPr>
          <p:cNvPr id="5" name="Rectangle 4">
            <a:extLst>
              <a:ext uri="{FF2B5EF4-FFF2-40B4-BE49-F238E27FC236}">
                <a16:creationId xmlns:a16="http://schemas.microsoft.com/office/drawing/2014/main" id="{DAA40113-68EE-4338-BAC0-B9084EDB89CE}"/>
              </a:ext>
            </a:extLst>
          </p:cNvPr>
          <p:cNvSpPr/>
          <p:nvPr/>
        </p:nvSpPr>
        <p:spPr>
          <a:xfrm>
            <a:off x="0" y="496947"/>
            <a:ext cx="12192000" cy="5632311"/>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Yosys is a framework for Verilog RTL synthesis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currently has extensive Verilog-2005 support </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Provides a basic set of synthesis algorithms for various application domains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Yosys is controlled using synthesis scripts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Example: </a:t>
            </a:r>
          </a:p>
          <a:p>
            <a:pPr marL="800100" lvl="1"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Yosys synthesis script reads a design (with the top module mytop) from the verilog file mydesign.v</a:t>
            </a:r>
          </a:p>
          <a:p>
            <a:pPr marL="800100" lvl="1"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synthesizes it to a gate-level netlist using the cell library in the Liberty file mycells.lib and </a:t>
            </a:r>
          </a:p>
          <a:p>
            <a:pPr marL="800100" lvl="1"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writes the synthesized results as Verilog netlist to synth.v:</a:t>
            </a:r>
          </a:p>
        </p:txBody>
      </p:sp>
      <p:sp>
        <p:nvSpPr>
          <p:cNvPr id="6" name="Rectangle 5"/>
          <p:cNvSpPr/>
          <p:nvPr/>
        </p:nvSpPr>
        <p:spPr>
          <a:xfrm>
            <a:off x="151778" y="-26273"/>
            <a:ext cx="3367525" cy="523220"/>
          </a:xfrm>
          <a:prstGeom prst="rect">
            <a:avLst/>
          </a:prstGeom>
        </p:spPr>
        <p:txBody>
          <a:bodyPr wrap="none">
            <a:spAutoFit/>
          </a:bodyPr>
          <a:lstStyle/>
          <a:p>
            <a:r>
              <a:rPr lang="en-IN" sz="2800" dirty="0" err="1">
                <a:latin typeface="Times New Roman" panose="02020603050405020304" pitchFamily="18" charset="0"/>
                <a:cs typeface="Times New Roman" panose="02020603050405020304" pitchFamily="18" charset="0"/>
              </a:rPr>
              <a:t>Yosys</a:t>
            </a:r>
            <a:r>
              <a:rPr lang="en-IN" sz="2800" dirty="0">
                <a:latin typeface="Times New Roman" panose="02020603050405020304" pitchFamily="18" charset="0"/>
                <a:cs typeface="Times New Roman" panose="02020603050405020304" pitchFamily="18" charset="0"/>
              </a:rPr>
              <a:t> – synthesis tool</a:t>
            </a:r>
            <a:endParaRPr lang="en-US" sz="2800" dirty="0"/>
          </a:p>
        </p:txBody>
      </p:sp>
    </p:spTree>
    <p:extLst>
      <p:ext uri="{BB962C8B-B14F-4D97-AF65-F5344CB8AC3E}">
        <p14:creationId xmlns:p14="http://schemas.microsoft.com/office/powerpoint/2010/main" val="1209778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F6B65-07F0-4D86-90CE-819C9B653506}"/>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C734B3E0-7D23-4838-A7E2-89954A224EBB}"/>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496C3955-C834-415E-A970-66972E9C532C}"/>
              </a:ext>
            </a:extLst>
          </p:cNvPr>
          <p:cNvSpPr>
            <a:spLocks noGrp="1"/>
          </p:cNvSpPr>
          <p:nvPr>
            <p:ph type="sldNum" sz="quarter" idx="12"/>
          </p:nvPr>
        </p:nvSpPr>
        <p:spPr/>
        <p:txBody>
          <a:bodyPr/>
          <a:lstStyle/>
          <a:p>
            <a:fld id="{A0DC60C1-0328-4411-89F9-1C6F7C72FBC8}" type="slidenum">
              <a:rPr lang="en-US" smtClean="0"/>
              <a:t>33</a:t>
            </a:fld>
            <a:endParaRPr lang="en-US"/>
          </a:p>
        </p:txBody>
      </p:sp>
      <p:sp>
        <p:nvSpPr>
          <p:cNvPr id="5" name="Rectangle 4">
            <a:extLst>
              <a:ext uri="{FF2B5EF4-FFF2-40B4-BE49-F238E27FC236}">
                <a16:creationId xmlns:a16="http://schemas.microsoft.com/office/drawing/2014/main" id="{8BB85AD7-0365-4CBF-BEFF-61E43DA9A25F}"/>
              </a:ext>
            </a:extLst>
          </p:cNvPr>
          <p:cNvSpPr/>
          <p:nvPr/>
        </p:nvSpPr>
        <p:spPr>
          <a:xfrm>
            <a:off x="647115" y="568641"/>
            <a:ext cx="11408898" cy="5755422"/>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 read design </a:t>
            </a:r>
          </a:p>
          <a:p>
            <a:r>
              <a:rPr lang="en-IN" sz="1600" dirty="0" err="1">
                <a:latin typeface="Times New Roman" panose="02020603050405020304" pitchFamily="18" charset="0"/>
                <a:cs typeface="Times New Roman" panose="02020603050405020304" pitchFamily="18" charset="0"/>
              </a:rPr>
              <a:t>read_verilog</a:t>
            </a:r>
            <a:r>
              <a:rPr lang="en-IN" sz="1600" dirty="0">
                <a:latin typeface="Times New Roman" panose="02020603050405020304" pitchFamily="18" charset="0"/>
                <a:cs typeface="Times New Roman" panose="02020603050405020304" pitchFamily="18" charset="0"/>
              </a:rPr>
              <a:t> mydesign.v</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elaborate design hierarchy</a:t>
            </a:r>
          </a:p>
          <a:p>
            <a:r>
              <a:rPr lang="en-IN" sz="1600" dirty="0">
                <a:latin typeface="Times New Roman" panose="02020603050405020304" pitchFamily="18" charset="0"/>
                <a:cs typeface="Times New Roman" panose="02020603050405020304" pitchFamily="18" charset="0"/>
              </a:rPr>
              <a:t>hierarchy -check -top mytop</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the high-level stuff</a:t>
            </a:r>
          </a:p>
          <a:p>
            <a:r>
              <a:rPr lang="en-IN" sz="1600" dirty="0">
                <a:latin typeface="Times New Roman" panose="02020603050405020304" pitchFamily="18" charset="0"/>
                <a:cs typeface="Times New Roman" panose="02020603050405020304" pitchFamily="18" charset="0"/>
              </a:rPr>
              <a:t>proc; opt; </a:t>
            </a:r>
            <a:r>
              <a:rPr lang="en-IN" sz="1600" dirty="0" err="1">
                <a:latin typeface="Times New Roman" panose="02020603050405020304" pitchFamily="18" charset="0"/>
                <a:cs typeface="Times New Roman" panose="02020603050405020304" pitchFamily="18" charset="0"/>
              </a:rPr>
              <a:t>fsm</a:t>
            </a:r>
            <a:r>
              <a:rPr lang="en-IN" sz="1600" dirty="0">
                <a:latin typeface="Times New Roman" panose="02020603050405020304" pitchFamily="18" charset="0"/>
                <a:cs typeface="Times New Roman" panose="02020603050405020304" pitchFamily="18" charset="0"/>
              </a:rPr>
              <a:t>; opt; memory; opt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mapping to internal cell library</a:t>
            </a:r>
          </a:p>
          <a:p>
            <a:r>
              <a:rPr lang="en-IN" sz="1600" dirty="0" err="1">
                <a:latin typeface="Times New Roman" panose="02020603050405020304" pitchFamily="18" charset="0"/>
                <a:cs typeface="Times New Roman" panose="02020603050405020304" pitchFamily="18" charset="0"/>
              </a:rPr>
              <a:t>techmap</a:t>
            </a:r>
            <a:r>
              <a:rPr lang="en-IN" sz="1600" dirty="0">
                <a:latin typeface="Times New Roman" panose="02020603050405020304" pitchFamily="18" charset="0"/>
                <a:cs typeface="Times New Roman" panose="02020603050405020304" pitchFamily="18" charset="0"/>
              </a:rPr>
              <a:t>; opt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mapping flip-flops to mycells.lib</a:t>
            </a:r>
          </a:p>
          <a:p>
            <a:r>
              <a:rPr lang="en-IN" sz="1600" dirty="0" err="1">
                <a:latin typeface="Times New Roman" panose="02020603050405020304" pitchFamily="18" charset="0"/>
                <a:cs typeface="Times New Roman" panose="02020603050405020304" pitchFamily="18" charset="0"/>
              </a:rPr>
              <a:t>dfflibmap</a:t>
            </a:r>
            <a:r>
              <a:rPr lang="en-IN" sz="1600" dirty="0">
                <a:latin typeface="Times New Roman" panose="02020603050405020304" pitchFamily="18" charset="0"/>
                <a:cs typeface="Times New Roman" panose="02020603050405020304" pitchFamily="18" charset="0"/>
              </a:rPr>
              <a:t> -liberty mycells.lib</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mapping logic to mycells.lib</a:t>
            </a:r>
          </a:p>
          <a:p>
            <a:r>
              <a:rPr lang="en-IN" sz="1600" dirty="0" err="1">
                <a:latin typeface="Times New Roman" panose="02020603050405020304" pitchFamily="18" charset="0"/>
                <a:cs typeface="Times New Roman" panose="02020603050405020304" pitchFamily="18" charset="0"/>
              </a:rPr>
              <a:t>abc</a:t>
            </a:r>
            <a:r>
              <a:rPr lang="en-IN" sz="1600" dirty="0">
                <a:latin typeface="Times New Roman" panose="02020603050405020304" pitchFamily="18" charset="0"/>
                <a:cs typeface="Times New Roman" panose="02020603050405020304" pitchFamily="18" charset="0"/>
              </a:rPr>
              <a:t> -liberty mycells.lib</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cleanup</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clean</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write synthesized design</a:t>
            </a:r>
          </a:p>
          <a:p>
            <a:r>
              <a:rPr lang="en-IN" sz="1600" dirty="0" err="1">
                <a:latin typeface="Times New Roman" panose="02020603050405020304" pitchFamily="18" charset="0"/>
                <a:cs typeface="Times New Roman" panose="02020603050405020304" pitchFamily="18" charset="0"/>
              </a:rPr>
              <a:t>write_verilog</a:t>
            </a:r>
            <a:r>
              <a:rPr lang="en-IN" sz="1600" dirty="0">
                <a:latin typeface="Times New Roman" panose="02020603050405020304" pitchFamily="18" charset="0"/>
                <a:cs typeface="Times New Roman" panose="02020603050405020304" pitchFamily="18" charset="0"/>
              </a:rPr>
              <a:t> synth.v</a:t>
            </a:r>
          </a:p>
        </p:txBody>
      </p:sp>
      <p:sp>
        <p:nvSpPr>
          <p:cNvPr id="6" name="Rectangle 5"/>
          <p:cNvSpPr/>
          <p:nvPr/>
        </p:nvSpPr>
        <p:spPr>
          <a:xfrm>
            <a:off x="151778" y="-26273"/>
            <a:ext cx="10630731"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Yosys                                                                                                Contd.</a:t>
            </a:r>
          </a:p>
        </p:txBody>
      </p:sp>
      <p:sp>
        <p:nvSpPr>
          <p:cNvPr id="8" name="Rectangle 7"/>
          <p:cNvSpPr/>
          <p:nvPr/>
        </p:nvSpPr>
        <p:spPr>
          <a:xfrm>
            <a:off x="151778" y="-26273"/>
            <a:ext cx="3367525" cy="523220"/>
          </a:xfrm>
          <a:prstGeom prst="rect">
            <a:avLst/>
          </a:prstGeom>
        </p:spPr>
        <p:txBody>
          <a:bodyPr wrap="none">
            <a:spAutoFit/>
          </a:bodyPr>
          <a:lstStyle/>
          <a:p>
            <a:r>
              <a:rPr lang="en-IN" sz="2800" dirty="0" err="1">
                <a:latin typeface="Times New Roman" panose="02020603050405020304" pitchFamily="18" charset="0"/>
                <a:cs typeface="Times New Roman" panose="02020603050405020304" pitchFamily="18" charset="0"/>
              </a:rPr>
              <a:t>Yosys</a:t>
            </a:r>
            <a:r>
              <a:rPr lang="en-IN" sz="2800" dirty="0">
                <a:latin typeface="Times New Roman" panose="02020603050405020304" pitchFamily="18" charset="0"/>
                <a:cs typeface="Times New Roman" panose="02020603050405020304" pitchFamily="18" charset="0"/>
              </a:rPr>
              <a:t> – synthesis tool</a:t>
            </a:r>
            <a:endParaRPr lang="en-US" sz="2800" dirty="0"/>
          </a:p>
        </p:txBody>
      </p:sp>
    </p:spTree>
    <p:extLst>
      <p:ext uri="{BB962C8B-B14F-4D97-AF65-F5344CB8AC3E}">
        <p14:creationId xmlns:p14="http://schemas.microsoft.com/office/powerpoint/2010/main" val="791258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65DF36-E9E0-48D3-A476-D8C2345F542B}"/>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EB847FA1-A6E8-454A-9A76-0F899D5FC6B9}"/>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9C9CA0AE-5C04-4995-BF15-123516AE4D70}"/>
              </a:ext>
            </a:extLst>
          </p:cNvPr>
          <p:cNvSpPr>
            <a:spLocks noGrp="1"/>
          </p:cNvSpPr>
          <p:nvPr>
            <p:ph type="sldNum" sz="quarter" idx="12"/>
          </p:nvPr>
        </p:nvSpPr>
        <p:spPr/>
        <p:txBody>
          <a:bodyPr/>
          <a:lstStyle/>
          <a:p>
            <a:fld id="{A0DC60C1-0328-4411-89F9-1C6F7C72FBC8}" type="slidenum">
              <a:rPr lang="en-US" smtClean="0"/>
              <a:t>34</a:t>
            </a:fld>
            <a:endParaRPr lang="en-US"/>
          </a:p>
        </p:txBody>
      </p:sp>
      <p:sp>
        <p:nvSpPr>
          <p:cNvPr id="5" name="Rectangle 4">
            <a:extLst>
              <a:ext uri="{FF2B5EF4-FFF2-40B4-BE49-F238E27FC236}">
                <a16:creationId xmlns:a16="http://schemas.microsoft.com/office/drawing/2014/main" id="{D3D5970C-83D4-4ACE-9419-FF9F4F661DDF}"/>
              </a:ext>
            </a:extLst>
          </p:cNvPr>
          <p:cNvSpPr/>
          <p:nvPr/>
        </p:nvSpPr>
        <p:spPr>
          <a:xfrm>
            <a:off x="450165" y="660406"/>
            <a:ext cx="11310425" cy="4247317"/>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The synth command provides a good default script that can be used as basis for simple synthesis scripts: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read design </a:t>
            </a:r>
          </a:p>
          <a:p>
            <a:r>
              <a:rPr lang="en-IN" dirty="0" err="1">
                <a:latin typeface="Times New Roman" panose="02020603050405020304" pitchFamily="18" charset="0"/>
                <a:cs typeface="Times New Roman" panose="02020603050405020304" pitchFamily="18" charset="0"/>
              </a:rPr>
              <a:t>read_verilog</a:t>
            </a:r>
            <a:r>
              <a:rPr lang="en-IN" dirty="0">
                <a:latin typeface="Times New Roman" panose="02020603050405020304" pitchFamily="18" charset="0"/>
                <a:cs typeface="Times New Roman" panose="02020603050405020304" pitchFamily="18" charset="0"/>
              </a:rPr>
              <a:t> mydesign.v</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generic synthesis</a:t>
            </a:r>
          </a:p>
          <a:p>
            <a:r>
              <a:rPr lang="en-IN" dirty="0">
                <a:latin typeface="Times New Roman" panose="02020603050405020304" pitchFamily="18" charset="0"/>
                <a:cs typeface="Times New Roman" panose="02020603050405020304" pitchFamily="18" charset="0"/>
              </a:rPr>
              <a:t>synth -top mytop</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mapping to mycells.lib</a:t>
            </a:r>
          </a:p>
          <a:p>
            <a:r>
              <a:rPr lang="en-IN" dirty="0" err="1">
                <a:latin typeface="Times New Roman" panose="02020603050405020304" pitchFamily="18" charset="0"/>
                <a:cs typeface="Times New Roman" panose="02020603050405020304" pitchFamily="18" charset="0"/>
              </a:rPr>
              <a:t>dfflibmap</a:t>
            </a:r>
            <a:r>
              <a:rPr lang="en-IN" dirty="0">
                <a:latin typeface="Times New Roman" panose="02020603050405020304" pitchFamily="18" charset="0"/>
                <a:cs typeface="Times New Roman" panose="02020603050405020304" pitchFamily="18" charset="0"/>
              </a:rPr>
              <a:t> -liberty mycells.lib</a:t>
            </a:r>
          </a:p>
          <a:p>
            <a:r>
              <a:rPr lang="en-IN" dirty="0" err="1">
                <a:latin typeface="Times New Roman" panose="02020603050405020304" pitchFamily="18" charset="0"/>
                <a:cs typeface="Times New Roman" panose="02020603050405020304" pitchFamily="18" charset="0"/>
              </a:rPr>
              <a:t>abc</a:t>
            </a:r>
            <a:r>
              <a:rPr lang="en-IN" dirty="0">
                <a:latin typeface="Times New Roman" panose="02020603050405020304" pitchFamily="18" charset="0"/>
                <a:cs typeface="Times New Roman" panose="02020603050405020304" pitchFamily="18" charset="0"/>
              </a:rPr>
              <a:t> -liberty mycells.lib</a:t>
            </a:r>
          </a:p>
          <a:p>
            <a:r>
              <a:rPr lang="en-IN" dirty="0">
                <a:latin typeface="Times New Roman" panose="02020603050405020304" pitchFamily="18" charset="0"/>
                <a:cs typeface="Times New Roman" panose="02020603050405020304" pitchFamily="18" charset="0"/>
              </a:rPr>
              <a:t>clean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write synthesized design</a:t>
            </a:r>
          </a:p>
          <a:p>
            <a:r>
              <a:rPr lang="en-IN" dirty="0" err="1">
                <a:latin typeface="Times New Roman" panose="02020603050405020304" pitchFamily="18" charset="0"/>
                <a:cs typeface="Times New Roman" panose="02020603050405020304" pitchFamily="18" charset="0"/>
              </a:rPr>
              <a:t>write_verilog</a:t>
            </a:r>
            <a:r>
              <a:rPr lang="en-IN" dirty="0">
                <a:latin typeface="Times New Roman" panose="02020603050405020304" pitchFamily="18" charset="0"/>
                <a:cs typeface="Times New Roman" panose="02020603050405020304" pitchFamily="18" charset="0"/>
              </a:rPr>
              <a:t> synth.v</a:t>
            </a:r>
          </a:p>
        </p:txBody>
      </p:sp>
      <p:sp>
        <p:nvSpPr>
          <p:cNvPr id="6" name="Rectangle 5"/>
          <p:cNvSpPr/>
          <p:nvPr/>
        </p:nvSpPr>
        <p:spPr>
          <a:xfrm>
            <a:off x="151778" y="-26273"/>
            <a:ext cx="10630731"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Yosys                                                                                                Contd.</a:t>
            </a:r>
          </a:p>
        </p:txBody>
      </p:sp>
      <p:sp>
        <p:nvSpPr>
          <p:cNvPr id="7" name="Rectangle 6"/>
          <p:cNvSpPr/>
          <p:nvPr/>
        </p:nvSpPr>
        <p:spPr>
          <a:xfrm>
            <a:off x="151778" y="-26273"/>
            <a:ext cx="3367525" cy="523220"/>
          </a:xfrm>
          <a:prstGeom prst="rect">
            <a:avLst/>
          </a:prstGeom>
        </p:spPr>
        <p:txBody>
          <a:bodyPr wrap="none">
            <a:spAutoFit/>
          </a:bodyPr>
          <a:lstStyle/>
          <a:p>
            <a:r>
              <a:rPr lang="en-IN" sz="2800" dirty="0" err="1">
                <a:latin typeface="Times New Roman" panose="02020603050405020304" pitchFamily="18" charset="0"/>
                <a:cs typeface="Times New Roman" panose="02020603050405020304" pitchFamily="18" charset="0"/>
              </a:rPr>
              <a:t>Yosys</a:t>
            </a:r>
            <a:r>
              <a:rPr lang="en-IN" sz="2800" dirty="0">
                <a:latin typeface="Times New Roman" panose="02020603050405020304" pitchFamily="18" charset="0"/>
                <a:cs typeface="Times New Roman" panose="02020603050405020304" pitchFamily="18" charset="0"/>
              </a:rPr>
              <a:t> – synthesis tool</a:t>
            </a:r>
            <a:endParaRPr lang="en-US" sz="2800" dirty="0"/>
          </a:p>
        </p:txBody>
      </p:sp>
    </p:spTree>
    <p:extLst>
      <p:ext uri="{BB962C8B-B14F-4D97-AF65-F5344CB8AC3E}">
        <p14:creationId xmlns:p14="http://schemas.microsoft.com/office/powerpoint/2010/main" val="3095400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1C0103-E9DD-484B-A695-9D88EE3D4CAC}"/>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6B240508-049E-4DDE-8154-96A1B8D7BF24}"/>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6CF9EF4C-180A-45C0-86B8-DB5BA3FB847C}"/>
              </a:ext>
            </a:extLst>
          </p:cNvPr>
          <p:cNvSpPr>
            <a:spLocks noGrp="1"/>
          </p:cNvSpPr>
          <p:nvPr>
            <p:ph type="sldNum" sz="quarter" idx="12"/>
          </p:nvPr>
        </p:nvSpPr>
        <p:spPr/>
        <p:txBody>
          <a:bodyPr/>
          <a:lstStyle/>
          <a:p>
            <a:fld id="{A0DC60C1-0328-4411-89F9-1C6F7C72FBC8}" type="slidenum">
              <a:rPr lang="en-US" smtClean="0"/>
              <a:t>35</a:t>
            </a:fld>
            <a:endParaRPr lang="en-US"/>
          </a:p>
        </p:txBody>
      </p:sp>
      <p:sp>
        <p:nvSpPr>
          <p:cNvPr id="5" name="Rectangle 4">
            <a:extLst>
              <a:ext uri="{FF2B5EF4-FFF2-40B4-BE49-F238E27FC236}">
                <a16:creationId xmlns:a16="http://schemas.microsoft.com/office/drawing/2014/main" id="{5C1EFB72-0870-41A4-A92D-B551FB74194A}"/>
              </a:ext>
            </a:extLst>
          </p:cNvPr>
          <p:cNvSpPr/>
          <p:nvPr/>
        </p:nvSpPr>
        <p:spPr>
          <a:xfrm>
            <a:off x="346412" y="523220"/>
            <a:ext cx="11555536" cy="4093428"/>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USAGE</a:t>
            </a:r>
          </a:p>
          <a:p>
            <a:r>
              <a:rPr lang="en-IN" sz="2000" dirty="0">
                <a:latin typeface="Times New Roman" panose="02020603050405020304" pitchFamily="18" charset="0"/>
                <a:cs typeface="Times New Roman" panose="02020603050405020304" pitchFamily="18" charset="0"/>
              </a:rPr>
              <a:t>       Typically,  you  would  be in a directory with a [DESIGN].</a:t>
            </a:r>
            <a:r>
              <a:rPr lang="en-IN" sz="2000" dirty="0" err="1">
                <a:latin typeface="Times New Roman" panose="02020603050405020304" pitchFamily="18" charset="0"/>
                <a:cs typeface="Times New Roman" panose="02020603050405020304" pitchFamily="18" charset="0"/>
              </a:rPr>
              <a:t>cel</a:t>
            </a:r>
            <a:r>
              <a:rPr lang="en-IN" sz="2000" dirty="0">
                <a:latin typeface="Times New Roman" panose="02020603050405020304" pitchFamily="18" charset="0"/>
                <a:cs typeface="Times New Roman" panose="02020603050405020304" pitchFamily="18" charset="0"/>
              </a:rPr>
              <a:t> file and a [DESIGN].par file</a:t>
            </a:r>
          </a:p>
          <a:p>
            <a:r>
              <a:rPr lang="en-IN" sz="2000" dirty="0">
                <a:latin typeface="Times New Roman" panose="02020603050405020304" pitchFamily="18" charset="0"/>
                <a:cs typeface="Times New Roman" panose="02020603050405020304" pitchFamily="18" charset="0"/>
              </a:rPr>
              <a:t>       and then run:</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graywolf</a:t>
            </a:r>
            <a:r>
              <a:rPr lang="en-IN" sz="2000" dirty="0">
                <a:latin typeface="Times New Roman" panose="02020603050405020304" pitchFamily="18" charset="0"/>
                <a:cs typeface="Times New Roman" panose="02020603050405020304" pitchFamily="18" charset="0"/>
              </a:rPr>
              <a:t> [DESIGN]</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where [DESIGN] is the file name of the design. More information about the input and output</a:t>
            </a:r>
          </a:p>
          <a:p>
            <a:r>
              <a:rPr lang="en-IN" sz="2000" dirty="0">
                <a:latin typeface="Times New Roman" panose="02020603050405020304" pitchFamily="18" charset="0"/>
                <a:cs typeface="Times New Roman" panose="02020603050405020304" pitchFamily="18" charset="0"/>
              </a:rPr>
              <a:t>       files is found below.</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However,  it  is  recommended  to  use  the  </a:t>
            </a:r>
            <a:r>
              <a:rPr lang="en-IN" sz="2000" dirty="0" err="1">
                <a:latin typeface="Times New Roman" panose="02020603050405020304" pitchFamily="18" charset="0"/>
                <a:cs typeface="Times New Roman" panose="02020603050405020304" pitchFamily="18" charset="0"/>
              </a:rPr>
              <a:t>qflow</a:t>
            </a:r>
            <a:r>
              <a:rPr lang="en-IN" sz="2000" dirty="0">
                <a:latin typeface="Times New Roman" panose="02020603050405020304" pitchFamily="18" charset="0"/>
                <a:cs typeface="Times New Roman" panose="02020603050405020304" pitchFamily="18" charset="0"/>
              </a:rPr>
              <a:t>  digital design flow instead of running</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graywolf</a:t>
            </a:r>
            <a:r>
              <a:rPr lang="en-IN" sz="2000" dirty="0">
                <a:latin typeface="Times New Roman" panose="02020603050405020304" pitchFamily="18" charset="0"/>
                <a:cs typeface="Times New Roman" panose="02020603050405020304" pitchFamily="18" charset="0"/>
              </a:rPr>
              <a:t> directly. </a:t>
            </a:r>
            <a:r>
              <a:rPr lang="en-IN" sz="2000" dirty="0" err="1">
                <a:latin typeface="Times New Roman" panose="02020603050405020304" pitchFamily="18" charset="0"/>
                <a:cs typeface="Times New Roman" panose="02020603050405020304" pitchFamily="18" charset="0"/>
              </a:rPr>
              <a:t>qflow</a:t>
            </a:r>
            <a:r>
              <a:rPr lang="en-IN" sz="2000" dirty="0">
                <a:latin typeface="Times New Roman" panose="02020603050405020304" pitchFamily="18" charset="0"/>
                <a:cs typeface="Times New Roman" panose="02020603050405020304" pitchFamily="18" charset="0"/>
              </a:rPr>
              <a:t> prepares the input files from standardized  files,  and  converts</a:t>
            </a:r>
          </a:p>
          <a:p>
            <a:r>
              <a:rPr lang="en-IN" sz="2000" dirty="0">
                <a:latin typeface="Times New Roman" panose="02020603050405020304" pitchFamily="18" charset="0"/>
                <a:cs typeface="Times New Roman" panose="02020603050405020304" pitchFamily="18" charset="0"/>
              </a:rPr>
              <a:t>       the output to standardized files.</a:t>
            </a:r>
          </a:p>
        </p:txBody>
      </p:sp>
      <p:sp>
        <p:nvSpPr>
          <p:cNvPr id="6" name="Rectangle 5"/>
          <p:cNvSpPr/>
          <p:nvPr/>
        </p:nvSpPr>
        <p:spPr>
          <a:xfrm>
            <a:off x="137935" y="0"/>
            <a:ext cx="7324377" cy="523220"/>
          </a:xfrm>
          <a:prstGeom prst="rect">
            <a:avLst/>
          </a:prstGeom>
        </p:spPr>
        <p:txBody>
          <a:bodyPr wrap="none">
            <a:spAutoFit/>
          </a:bodyPr>
          <a:lstStyle/>
          <a:p>
            <a:r>
              <a:rPr lang="en-IN" sz="2800" dirty="0" err="1">
                <a:latin typeface="Times New Roman" panose="02020603050405020304" pitchFamily="18" charset="0"/>
                <a:cs typeface="Times New Roman" panose="02020603050405020304" pitchFamily="18" charset="0"/>
              </a:rPr>
              <a:t>graywolf</a:t>
            </a:r>
            <a:r>
              <a:rPr lang="en-IN" sz="2800" dirty="0">
                <a:latin typeface="Times New Roman" panose="02020603050405020304" pitchFamily="18" charset="0"/>
                <a:cs typeface="Times New Roman" panose="02020603050405020304" pitchFamily="18" charset="0"/>
              </a:rPr>
              <a:t> - placement tool for digital VLSI design</a:t>
            </a:r>
          </a:p>
        </p:txBody>
      </p:sp>
    </p:spTree>
    <p:extLst>
      <p:ext uri="{BB962C8B-B14F-4D97-AF65-F5344CB8AC3E}">
        <p14:creationId xmlns:p14="http://schemas.microsoft.com/office/powerpoint/2010/main" val="1300792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5A4213-BA8B-4726-97CE-3710DEB59637}"/>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1A511572-53ED-4EFC-8A2D-50F6EB53978F}"/>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AD30963D-30A3-456A-9CBD-F653F340D5FD}"/>
              </a:ext>
            </a:extLst>
          </p:cNvPr>
          <p:cNvSpPr>
            <a:spLocks noGrp="1"/>
          </p:cNvSpPr>
          <p:nvPr>
            <p:ph type="sldNum" sz="quarter" idx="12"/>
          </p:nvPr>
        </p:nvSpPr>
        <p:spPr/>
        <p:txBody>
          <a:bodyPr/>
          <a:lstStyle/>
          <a:p>
            <a:fld id="{A0DC60C1-0328-4411-89F9-1C6F7C72FBC8}" type="slidenum">
              <a:rPr lang="en-US" smtClean="0"/>
              <a:t>36</a:t>
            </a:fld>
            <a:endParaRPr lang="en-US"/>
          </a:p>
        </p:txBody>
      </p:sp>
      <p:sp>
        <p:nvSpPr>
          <p:cNvPr id="5" name="Rectangle 4">
            <a:extLst>
              <a:ext uri="{FF2B5EF4-FFF2-40B4-BE49-F238E27FC236}">
                <a16:creationId xmlns:a16="http://schemas.microsoft.com/office/drawing/2014/main" id="{974C41FB-E373-480E-9C97-E7F50C52976D}"/>
              </a:ext>
            </a:extLst>
          </p:cNvPr>
          <p:cNvSpPr/>
          <p:nvPr/>
        </p:nvSpPr>
        <p:spPr>
          <a:xfrm>
            <a:off x="225083" y="672296"/>
            <a:ext cx="11765356" cy="5324535"/>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INPUT</a:t>
            </a:r>
          </a:p>
          <a:p>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Two  input  files  are necessary to run </a:t>
            </a:r>
            <a:r>
              <a:rPr lang="en-IN" sz="2000" dirty="0" err="1">
                <a:latin typeface="Times New Roman" panose="02020603050405020304" pitchFamily="18" charset="0"/>
                <a:cs typeface="Times New Roman" panose="02020603050405020304" pitchFamily="18" charset="0"/>
              </a:rPr>
              <a:t>graywolf</a:t>
            </a:r>
            <a:r>
              <a:rPr lang="en-IN"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cel</a:t>
            </a:r>
            <a:r>
              <a:rPr lang="en-IN" sz="2000" dirty="0">
                <a:latin typeface="Times New Roman" panose="02020603050405020304" pitchFamily="18" charset="0"/>
                <a:cs typeface="Times New Roman" panose="02020603050405020304" pitchFamily="18" charset="0"/>
              </a:rPr>
              <a:t> file containing the design, and a</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.par file containing the parameters which define the technology.</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a:t>
            </a:r>
            <a:r>
              <a:rPr lang="en-IN" sz="2000" dirty="0" err="1">
                <a:latin typeface="Times New Roman" panose="02020603050405020304" pitchFamily="18" charset="0"/>
                <a:cs typeface="Times New Roman" panose="02020603050405020304" pitchFamily="18" charset="0"/>
              </a:rPr>
              <a:t>cel</a:t>
            </a:r>
            <a:r>
              <a:rPr lang="en-IN" sz="2000" dirty="0">
                <a:latin typeface="Times New Roman" panose="02020603050405020304" pitchFamily="18" charset="0"/>
                <a:cs typeface="Times New Roman" panose="02020603050405020304" pitchFamily="18" charset="0"/>
              </a:rPr>
              <a:t>  file  may  be created from a .</a:t>
            </a:r>
            <a:r>
              <a:rPr lang="en-IN" sz="2000" dirty="0" err="1">
                <a:latin typeface="Times New Roman" panose="02020603050405020304" pitchFamily="18" charset="0"/>
                <a:cs typeface="Times New Roman" panose="02020603050405020304" pitchFamily="18" charset="0"/>
              </a:rPr>
              <a:t>blif</a:t>
            </a:r>
            <a:r>
              <a:rPr lang="en-IN" sz="2000" dirty="0">
                <a:latin typeface="Times New Roman" panose="02020603050405020304" pitchFamily="18" charset="0"/>
                <a:cs typeface="Times New Roman" panose="02020603050405020304" pitchFamily="18" charset="0"/>
              </a:rPr>
              <a:t> design file and a .</a:t>
            </a:r>
            <a:r>
              <a:rPr lang="en-IN" sz="2000" dirty="0" err="1">
                <a:latin typeface="Times New Roman" panose="02020603050405020304" pitchFamily="18" charset="0"/>
                <a:cs typeface="Times New Roman" panose="02020603050405020304" pitchFamily="18" charset="0"/>
              </a:rPr>
              <a:t>lef</a:t>
            </a:r>
            <a:r>
              <a:rPr lang="en-IN" sz="2000" dirty="0">
                <a:latin typeface="Times New Roman" panose="02020603050405020304" pitchFamily="18" charset="0"/>
                <a:cs typeface="Times New Roman" panose="02020603050405020304" pitchFamily="18" charset="0"/>
              </a:rPr>
              <a:t> library file with the script "blif2cel.tcl" in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the </a:t>
            </a:r>
            <a:r>
              <a:rPr lang="en-IN" sz="2000" dirty="0" err="1">
                <a:latin typeface="Times New Roman" panose="02020603050405020304" pitchFamily="18" charset="0"/>
                <a:cs typeface="Times New Roman" panose="02020603050405020304" pitchFamily="18" charset="0"/>
              </a:rPr>
              <a:t>qflow</a:t>
            </a:r>
            <a:r>
              <a:rPr lang="en-IN" sz="2000" dirty="0">
                <a:latin typeface="Times New Roman" panose="02020603050405020304" pitchFamily="18" charset="0"/>
                <a:cs typeface="Times New Roman" panose="02020603050405020304" pitchFamily="18" charset="0"/>
              </a:rPr>
              <a:t> package.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OUTPUT</a:t>
            </a:r>
          </a:p>
          <a:p>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main output from </a:t>
            </a:r>
            <a:r>
              <a:rPr lang="en-IN" sz="2000" dirty="0" err="1">
                <a:latin typeface="Times New Roman" panose="02020603050405020304" pitchFamily="18" charset="0"/>
                <a:cs typeface="Times New Roman" panose="02020603050405020304" pitchFamily="18" charset="0"/>
              </a:rPr>
              <a:t>graywolf</a:t>
            </a:r>
            <a:r>
              <a:rPr lang="en-IN" sz="2000" dirty="0">
                <a:latin typeface="Times New Roman" panose="02020603050405020304" pitchFamily="18" charset="0"/>
                <a:cs typeface="Times New Roman" panose="02020603050405020304" pitchFamily="18" charset="0"/>
              </a:rPr>
              <a:t> is a .pl1 file containing the layout of the design.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This may be  converted to a .def file using the script "place2def.tcl" in the </a:t>
            </a:r>
            <a:r>
              <a:rPr lang="en-IN" sz="2000" dirty="0" err="1">
                <a:latin typeface="Times New Roman" panose="02020603050405020304" pitchFamily="18" charset="0"/>
                <a:cs typeface="Times New Roman" panose="02020603050405020304" pitchFamily="18" charset="0"/>
              </a:rPr>
              <a:t>qflow</a:t>
            </a:r>
            <a:r>
              <a:rPr lang="en-IN" sz="2000" dirty="0">
                <a:latin typeface="Times New Roman" panose="02020603050405020304" pitchFamily="18" charset="0"/>
                <a:cs typeface="Times New Roman" panose="02020603050405020304" pitchFamily="18" charset="0"/>
              </a:rPr>
              <a:t> package.</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def</a:t>
            </a:r>
            <a:r>
              <a:rPr lang="en-IN" sz="2000" dirty="0">
                <a:latin typeface="Times New Roman" panose="02020603050405020304" pitchFamily="18" charset="0"/>
                <a:cs typeface="Times New Roman" panose="02020603050405020304" pitchFamily="18" charset="0"/>
              </a:rPr>
              <a:t> file is a standardized description of a layout.</a:t>
            </a:r>
          </a:p>
        </p:txBody>
      </p:sp>
      <p:sp>
        <p:nvSpPr>
          <p:cNvPr id="6" name="Rectangle 5"/>
          <p:cNvSpPr/>
          <p:nvPr/>
        </p:nvSpPr>
        <p:spPr>
          <a:xfrm>
            <a:off x="108437" y="29497"/>
            <a:ext cx="12083563" cy="523220"/>
          </a:xfrm>
          <a:prstGeom prst="rect">
            <a:avLst/>
          </a:prstGeom>
        </p:spPr>
        <p:txBody>
          <a:bodyPr wrap="square">
            <a:spAutoFit/>
          </a:bodyPr>
          <a:lstStyle/>
          <a:p>
            <a:r>
              <a:rPr lang="en-IN" sz="2800" dirty="0" err="1">
                <a:latin typeface="Times New Roman" panose="02020603050405020304" pitchFamily="18" charset="0"/>
                <a:cs typeface="Times New Roman" panose="02020603050405020304" pitchFamily="18" charset="0"/>
              </a:rPr>
              <a:t>graywolf</a:t>
            </a:r>
            <a:r>
              <a:rPr lang="en-IN" sz="2800" dirty="0">
                <a:latin typeface="Times New Roman" panose="02020603050405020304" pitchFamily="18" charset="0"/>
                <a:cs typeface="Times New Roman" panose="02020603050405020304" pitchFamily="18" charset="0"/>
              </a:rPr>
              <a:t> - placement tool for digital VLSI design	                                        Contd.</a:t>
            </a:r>
          </a:p>
        </p:txBody>
      </p:sp>
    </p:spTree>
    <p:extLst>
      <p:ext uri="{BB962C8B-B14F-4D97-AF65-F5344CB8AC3E}">
        <p14:creationId xmlns:p14="http://schemas.microsoft.com/office/powerpoint/2010/main" val="3451035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5D56A-663C-425F-B11A-A840AC699413}"/>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CFDF7ADF-76E2-41CA-88B4-3F959865EB73}"/>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9855B774-0E79-4B6C-B028-ED458E7534CE}"/>
              </a:ext>
            </a:extLst>
          </p:cNvPr>
          <p:cNvSpPr>
            <a:spLocks noGrp="1"/>
          </p:cNvSpPr>
          <p:nvPr>
            <p:ph type="sldNum" sz="quarter" idx="12"/>
          </p:nvPr>
        </p:nvSpPr>
        <p:spPr/>
        <p:txBody>
          <a:bodyPr/>
          <a:lstStyle/>
          <a:p>
            <a:fld id="{A0DC60C1-0328-4411-89F9-1C6F7C72FBC8}" type="slidenum">
              <a:rPr lang="en-US" smtClean="0"/>
              <a:t>37</a:t>
            </a:fld>
            <a:endParaRPr lang="en-US"/>
          </a:p>
        </p:txBody>
      </p:sp>
      <p:sp>
        <p:nvSpPr>
          <p:cNvPr id="5" name="Rectangle 4">
            <a:extLst>
              <a:ext uri="{FF2B5EF4-FFF2-40B4-BE49-F238E27FC236}">
                <a16:creationId xmlns:a16="http://schemas.microsoft.com/office/drawing/2014/main" id="{78D91698-2470-4B8D-90F5-0E2631D78803}"/>
              </a:ext>
            </a:extLst>
          </p:cNvPr>
          <p:cNvSpPr/>
          <p:nvPr/>
        </p:nvSpPr>
        <p:spPr>
          <a:xfrm>
            <a:off x="166467" y="561933"/>
            <a:ext cx="11859065" cy="5324535"/>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DESCRIPTION</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Qrouter</a:t>
            </a:r>
            <a:r>
              <a:rPr lang="en-IN" sz="2000" dirty="0">
                <a:latin typeface="Times New Roman" panose="02020603050405020304" pitchFamily="18" charset="0"/>
                <a:cs typeface="Times New Roman" panose="02020603050405020304" pitchFamily="18" charset="0"/>
              </a:rPr>
              <a:t> is a tool to generate metal layers and </a:t>
            </a:r>
            <a:r>
              <a:rPr lang="en-IN" sz="2000" dirty="0" err="1">
                <a:latin typeface="Times New Roman" panose="02020603050405020304" pitchFamily="18" charset="0"/>
                <a:cs typeface="Times New Roman" panose="02020603050405020304" pitchFamily="18" charset="0"/>
              </a:rPr>
              <a:t>vias</a:t>
            </a:r>
            <a:r>
              <a:rPr lang="en-IN" sz="2000" dirty="0">
                <a:latin typeface="Times New Roman" panose="02020603050405020304" pitchFamily="18" charset="0"/>
                <a:cs typeface="Times New Roman" panose="02020603050405020304" pitchFamily="18" charset="0"/>
              </a:rPr>
              <a:t> to physically connect together a netlist in a VLSI fabrication technology</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a maze router, otherwise known as an "over-the-cell" router or "sea-of-gates" router</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That is, unlike a channel router, it begins with a description of placed standard cells, usually packed together at minimum spacing, and places metal routes over the standard cells</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Qrouter</a:t>
            </a:r>
            <a:r>
              <a:rPr lang="en-IN" sz="2000" dirty="0">
                <a:latin typeface="Times New Roman" panose="02020603050405020304" pitchFamily="18" charset="0"/>
                <a:cs typeface="Times New Roman" panose="02020603050405020304" pitchFamily="18" charset="0"/>
              </a:rPr>
              <a:t> uses the open standard LEF and DEF formats as file input and output</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takes the cell definitions from a LEF file, and </a:t>
            </a:r>
            <a:r>
              <a:rPr lang="en-IN" sz="2000" dirty="0" err="1">
                <a:latin typeface="Times New Roman" panose="02020603050405020304" pitchFamily="18" charset="0"/>
                <a:cs typeface="Times New Roman" panose="02020603050405020304" pitchFamily="18" charset="0"/>
              </a:rPr>
              <a:t>analyzes</a:t>
            </a:r>
            <a:r>
              <a:rPr lang="en-IN" sz="2000" dirty="0">
                <a:latin typeface="Times New Roman" panose="02020603050405020304" pitchFamily="18" charset="0"/>
                <a:cs typeface="Times New Roman" panose="02020603050405020304" pitchFamily="18" charset="0"/>
              </a:rPr>
              <a:t> the geometry for each cell to determine contact points and route obstructions</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then reads the cell placement, pin placement, and netlist from a DEF file, performs the detailed route, and writes an annotated DEF file as output</a:t>
            </a:r>
          </a:p>
        </p:txBody>
      </p:sp>
      <p:sp>
        <p:nvSpPr>
          <p:cNvPr id="6" name="Rectangle 5"/>
          <p:cNvSpPr/>
          <p:nvPr/>
        </p:nvSpPr>
        <p:spPr>
          <a:xfrm>
            <a:off x="0" y="0"/>
            <a:ext cx="4389343" cy="523220"/>
          </a:xfrm>
          <a:prstGeom prst="rect">
            <a:avLst/>
          </a:prstGeom>
        </p:spPr>
        <p:txBody>
          <a:bodyPr wrap="none">
            <a:spAutoFit/>
          </a:bodyPr>
          <a:lstStyle/>
          <a:p>
            <a:r>
              <a:rPr lang="en-IN" sz="2800" dirty="0" err="1">
                <a:latin typeface="Times New Roman" panose="02020603050405020304" pitchFamily="18" charset="0"/>
                <a:cs typeface="Times New Roman" panose="02020603050405020304" pitchFamily="18" charset="0"/>
              </a:rPr>
              <a:t>Qrouter</a:t>
            </a:r>
            <a:r>
              <a:rPr lang="en-IN" sz="2800" dirty="0">
                <a:latin typeface="Times New Roman" panose="02020603050405020304" pitchFamily="18" charset="0"/>
                <a:cs typeface="Times New Roman" panose="02020603050405020304" pitchFamily="18" charset="0"/>
              </a:rPr>
              <a:t> – detailed router tool</a:t>
            </a:r>
            <a:endParaRPr lang="en-US" sz="2800" dirty="0"/>
          </a:p>
        </p:txBody>
      </p:sp>
    </p:spTree>
    <p:extLst>
      <p:ext uri="{BB962C8B-B14F-4D97-AF65-F5344CB8AC3E}">
        <p14:creationId xmlns:p14="http://schemas.microsoft.com/office/powerpoint/2010/main" val="1541921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38</a:t>
            </a:fld>
            <a:endParaRPr lang="en-US"/>
          </a:p>
        </p:txBody>
      </p:sp>
      <p:sp>
        <p:nvSpPr>
          <p:cNvPr id="5" name="Rectangle 4"/>
          <p:cNvSpPr/>
          <p:nvPr/>
        </p:nvSpPr>
        <p:spPr>
          <a:xfrm>
            <a:off x="139155" y="638444"/>
            <a:ext cx="11762793" cy="5262979"/>
          </a:xfrm>
          <a:prstGeom prst="rect">
            <a:avLst/>
          </a:prstGeom>
        </p:spPr>
        <p:txBody>
          <a:bodyPr wrap="square">
            <a:spAutoFit/>
          </a:bodyPr>
          <a:lstStyle/>
          <a:p>
            <a:pPr marL="342900" indent="-342900"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Netgen</a:t>
            </a:r>
            <a:r>
              <a:rPr lang="en-US" sz="2400" dirty="0">
                <a:latin typeface="Times New Roman" panose="02020603050405020304" pitchFamily="18" charset="0"/>
                <a:cs typeface="Times New Roman" panose="02020603050405020304" pitchFamily="18" charset="0"/>
              </a:rPr>
              <a:t> is a tool for comparing netlists, a process known as LVS, which stands for "Layout vs. Schematic"</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an important step in the integrated circuit design flow, ensuring that the geometry that has been laid out matches the expected circuit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Very small circuits can bypass this step by confirming circuit operation through extraction and simulation. Very large digital circuits are usually generated by tools from high-level descriptions, using compilers that ensure the correct layout geometry</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greatest need for LVS is in large analog or mixed-signal circuits that cannot be simulated in reasonable time. Even for small circuits, LVS can be done much faster than simulation, and provides feedback that makes it easier to find an error than does a simulation</a:t>
            </a:r>
          </a:p>
        </p:txBody>
      </p:sp>
      <p:sp>
        <p:nvSpPr>
          <p:cNvPr id="6" name="Rectangle 5"/>
          <p:cNvSpPr/>
          <p:nvPr/>
        </p:nvSpPr>
        <p:spPr>
          <a:xfrm>
            <a:off x="139155" y="0"/>
            <a:ext cx="2873607"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Netgen</a:t>
            </a:r>
            <a:r>
              <a:rPr lang="en-US" sz="2800" dirty="0">
                <a:latin typeface="Times New Roman" panose="02020603050405020304" pitchFamily="18" charset="0"/>
                <a:cs typeface="Times New Roman" panose="02020603050405020304" pitchFamily="18" charset="0"/>
              </a:rPr>
              <a:t> – LVS tool</a:t>
            </a:r>
          </a:p>
        </p:txBody>
      </p:sp>
    </p:spTree>
    <p:extLst>
      <p:ext uri="{BB962C8B-B14F-4D97-AF65-F5344CB8AC3E}">
        <p14:creationId xmlns:p14="http://schemas.microsoft.com/office/powerpoint/2010/main" val="1169780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457E4-D9CD-431F-8F7C-144C0E91161C}"/>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9BA5C75A-DF87-4252-8E17-37322F506881}"/>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492CB33D-8B93-49DD-87E8-E95E6EAC69DC}"/>
              </a:ext>
            </a:extLst>
          </p:cNvPr>
          <p:cNvSpPr>
            <a:spLocks noGrp="1"/>
          </p:cNvSpPr>
          <p:nvPr>
            <p:ph type="sldNum" sz="quarter" idx="12"/>
          </p:nvPr>
        </p:nvSpPr>
        <p:spPr/>
        <p:txBody>
          <a:bodyPr/>
          <a:lstStyle/>
          <a:p>
            <a:fld id="{A0DC60C1-0328-4411-89F9-1C6F7C72FBC8}" type="slidenum">
              <a:rPr lang="en-US" smtClean="0"/>
              <a:t>39</a:t>
            </a:fld>
            <a:endParaRPr lang="en-US"/>
          </a:p>
        </p:txBody>
      </p:sp>
      <p:sp>
        <p:nvSpPr>
          <p:cNvPr id="5" name="Rectangle 4">
            <a:extLst>
              <a:ext uri="{FF2B5EF4-FFF2-40B4-BE49-F238E27FC236}">
                <a16:creationId xmlns:a16="http://schemas.microsoft.com/office/drawing/2014/main" id="{97698FF9-5BA2-4A44-B222-2C2A91352F2B}"/>
              </a:ext>
            </a:extLst>
          </p:cNvPr>
          <p:cNvSpPr/>
          <p:nvPr/>
        </p:nvSpPr>
        <p:spPr>
          <a:xfrm>
            <a:off x="0" y="565944"/>
            <a:ext cx="12037255" cy="5693866"/>
          </a:xfrm>
          <a:prstGeom prst="rect">
            <a:avLst/>
          </a:prstGeom>
        </p:spPr>
        <p:txBody>
          <a:bodyPr wrap="square">
            <a:spAutoFit/>
          </a:bodyPr>
          <a:lstStyle/>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What is Magic?</a:t>
            </a:r>
          </a:p>
          <a:p>
            <a:pPr algn="just"/>
            <a:endParaRPr lang="en-IN" sz="2000"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Magic is an interactive system for creating and modifying VLSI circuit layouts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With Magic, you use a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graphics display and a mouse or graphics tablet to design basic cells and to combine them hierarchically into large structures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Magic is different from other layout editors you may have used</a:t>
            </a:r>
          </a:p>
          <a:p>
            <a:pPr algn="just"/>
            <a:endParaRPr lang="en-IN" sz="10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most important difference is that Magic is more than just a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painting tool: it understands quite a bit about the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nature of circuits and uses this information to provide you with additional operations. </a:t>
            </a:r>
          </a:p>
          <a:p>
            <a:pPr marL="1657350" lvl="3" indent="-28575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For example, Magic has built-in knowledge of layout rules; as you are editing, it continuously checks for rule violations</a:t>
            </a:r>
          </a:p>
          <a:p>
            <a:pPr marL="1657350" lvl="3" indent="-28575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Magic also knows about connectivity and transistors, and contains a built-in hierarchical circuit extractor</a:t>
            </a:r>
          </a:p>
          <a:p>
            <a:pPr marL="1657350" lvl="3" indent="-28575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Magic also has a </a:t>
            </a:r>
            <a:r>
              <a:rPr lang="en-IN" sz="2000" dirty="0" err="1">
                <a:latin typeface="Times New Roman" panose="02020603050405020304" pitchFamily="18" charset="0"/>
                <a:cs typeface="Times New Roman" panose="02020603050405020304" pitchFamily="18" charset="0"/>
              </a:rPr>
              <a:t>plow</a:t>
            </a:r>
            <a:r>
              <a:rPr lang="en-IN" sz="2000" dirty="0">
                <a:latin typeface="Times New Roman" panose="02020603050405020304" pitchFamily="18" charset="0"/>
                <a:cs typeface="Times New Roman" panose="02020603050405020304" pitchFamily="18" charset="0"/>
              </a:rPr>
              <a:t> operation that you can use to stretch or compact cells</a:t>
            </a:r>
          </a:p>
          <a:p>
            <a:pPr marL="1657350" lvl="3" indent="-28575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Lastly, Magic has routing tools that you can use to make the global interconnections in your circuits</a:t>
            </a:r>
          </a:p>
          <a:p>
            <a:pPr algn="just"/>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268034" y="0"/>
            <a:ext cx="3122971"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Magic – Layout tool</a:t>
            </a:r>
            <a:endParaRPr lang="en-US" sz="2800" dirty="0"/>
          </a:p>
        </p:txBody>
      </p:sp>
    </p:spTree>
    <p:extLst>
      <p:ext uri="{BB962C8B-B14F-4D97-AF65-F5344CB8AC3E}">
        <p14:creationId xmlns:p14="http://schemas.microsoft.com/office/powerpoint/2010/main" val="421381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a:t>
            </a:fld>
            <a:endParaRPr lang="en-US"/>
          </a:p>
        </p:txBody>
      </p:sp>
      <p:grpSp>
        <p:nvGrpSpPr>
          <p:cNvPr id="5" name="Group 4"/>
          <p:cNvGrpSpPr>
            <a:grpSpLocks/>
          </p:cNvGrpSpPr>
          <p:nvPr/>
        </p:nvGrpSpPr>
        <p:grpSpPr bwMode="auto">
          <a:xfrm>
            <a:off x="1506793" y="3268253"/>
            <a:ext cx="1143000" cy="914400"/>
            <a:chOff x="3312" y="1008"/>
            <a:chExt cx="2304" cy="1968"/>
          </a:xfrm>
        </p:grpSpPr>
        <p:sp>
          <p:nvSpPr>
            <p:cNvPr id="6" name="Rectangle 5"/>
            <p:cNvSpPr>
              <a:spLocks noChangeArrowheads="1"/>
            </p:cNvSpPr>
            <p:nvPr/>
          </p:nvSpPr>
          <p:spPr bwMode="auto">
            <a:xfrm>
              <a:off x="3504" y="1056"/>
              <a:ext cx="576" cy="576"/>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6"/>
            <p:cNvSpPr>
              <a:spLocks noChangeArrowheads="1"/>
            </p:cNvSpPr>
            <p:nvPr/>
          </p:nvSpPr>
          <p:spPr bwMode="auto">
            <a:xfrm>
              <a:off x="4800" y="1056"/>
              <a:ext cx="576" cy="576"/>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7"/>
            <p:cNvSpPr>
              <a:spLocks noChangeArrowheads="1"/>
            </p:cNvSpPr>
            <p:nvPr/>
          </p:nvSpPr>
          <p:spPr bwMode="auto">
            <a:xfrm>
              <a:off x="3504" y="2352"/>
              <a:ext cx="576" cy="576"/>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8"/>
            <p:cNvSpPr>
              <a:spLocks noChangeArrowheads="1"/>
            </p:cNvSpPr>
            <p:nvPr/>
          </p:nvSpPr>
          <p:spPr bwMode="auto">
            <a:xfrm>
              <a:off x="4800" y="2352"/>
              <a:ext cx="576" cy="576"/>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9"/>
            <p:cNvSpPr>
              <a:spLocks noChangeShapeType="1"/>
            </p:cNvSpPr>
            <p:nvPr/>
          </p:nvSpPr>
          <p:spPr bwMode="auto">
            <a:xfrm>
              <a:off x="3312" y="1728"/>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
            <p:cNvSpPr>
              <a:spLocks noChangeShapeType="1"/>
            </p:cNvSpPr>
            <p:nvPr/>
          </p:nvSpPr>
          <p:spPr bwMode="auto">
            <a:xfrm>
              <a:off x="3312" y="1776"/>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p:cNvSpPr>
              <a:spLocks noChangeShapeType="1"/>
            </p:cNvSpPr>
            <p:nvPr/>
          </p:nvSpPr>
          <p:spPr bwMode="auto">
            <a:xfrm>
              <a:off x="3312" y="1824"/>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2"/>
            <p:cNvSpPr>
              <a:spLocks noChangeShapeType="1"/>
            </p:cNvSpPr>
            <p:nvPr/>
          </p:nvSpPr>
          <p:spPr bwMode="auto">
            <a:xfrm>
              <a:off x="3312" y="1872"/>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3"/>
            <p:cNvSpPr>
              <a:spLocks noChangeShapeType="1"/>
            </p:cNvSpPr>
            <p:nvPr/>
          </p:nvSpPr>
          <p:spPr bwMode="auto">
            <a:xfrm>
              <a:off x="3312" y="1920"/>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4"/>
            <p:cNvSpPr>
              <a:spLocks noChangeShapeType="1"/>
            </p:cNvSpPr>
            <p:nvPr/>
          </p:nvSpPr>
          <p:spPr bwMode="auto">
            <a:xfrm>
              <a:off x="3312" y="1968"/>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5"/>
            <p:cNvSpPr>
              <a:spLocks noChangeShapeType="1"/>
            </p:cNvSpPr>
            <p:nvPr/>
          </p:nvSpPr>
          <p:spPr bwMode="auto">
            <a:xfrm>
              <a:off x="3312" y="2016"/>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6"/>
            <p:cNvSpPr>
              <a:spLocks noChangeShapeType="1"/>
            </p:cNvSpPr>
            <p:nvPr/>
          </p:nvSpPr>
          <p:spPr bwMode="auto">
            <a:xfrm>
              <a:off x="3312" y="2064"/>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7"/>
            <p:cNvSpPr>
              <a:spLocks noChangeShapeType="1"/>
            </p:cNvSpPr>
            <p:nvPr/>
          </p:nvSpPr>
          <p:spPr bwMode="auto">
            <a:xfrm>
              <a:off x="3312" y="2112"/>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8"/>
            <p:cNvSpPr>
              <a:spLocks noChangeShapeType="1"/>
            </p:cNvSpPr>
            <p:nvPr/>
          </p:nvSpPr>
          <p:spPr bwMode="auto">
            <a:xfrm>
              <a:off x="3312" y="2160"/>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9"/>
            <p:cNvSpPr>
              <a:spLocks noChangeShapeType="1"/>
            </p:cNvSpPr>
            <p:nvPr/>
          </p:nvSpPr>
          <p:spPr bwMode="auto">
            <a:xfrm>
              <a:off x="3312" y="2208"/>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0"/>
            <p:cNvSpPr>
              <a:spLocks noChangeShapeType="1"/>
            </p:cNvSpPr>
            <p:nvPr/>
          </p:nvSpPr>
          <p:spPr bwMode="auto">
            <a:xfrm>
              <a:off x="3312" y="2256"/>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1"/>
            <p:cNvSpPr>
              <a:spLocks noChangeShapeType="1"/>
            </p:cNvSpPr>
            <p:nvPr/>
          </p:nvSpPr>
          <p:spPr bwMode="auto">
            <a:xfrm>
              <a:off x="4176"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2"/>
            <p:cNvSpPr>
              <a:spLocks noChangeShapeType="1"/>
            </p:cNvSpPr>
            <p:nvPr/>
          </p:nvSpPr>
          <p:spPr bwMode="auto">
            <a:xfrm>
              <a:off x="4224"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3"/>
            <p:cNvSpPr>
              <a:spLocks noChangeShapeType="1"/>
            </p:cNvSpPr>
            <p:nvPr/>
          </p:nvSpPr>
          <p:spPr bwMode="auto">
            <a:xfrm>
              <a:off x="4272"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4"/>
            <p:cNvSpPr>
              <a:spLocks noChangeShapeType="1"/>
            </p:cNvSpPr>
            <p:nvPr/>
          </p:nvSpPr>
          <p:spPr bwMode="auto">
            <a:xfrm>
              <a:off x="4320"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5"/>
            <p:cNvSpPr>
              <a:spLocks noChangeShapeType="1"/>
            </p:cNvSpPr>
            <p:nvPr/>
          </p:nvSpPr>
          <p:spPr bwMode="auto">
            <a:xfrm>
              <a:off x="4368"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6"/>
            <p:cNvSpPr>
              <a:spLocks noChangeShapeType="1"/>
            </p:cNvSpPr>
            <p:nvPr/>
          </p:nvSpPr>
          <p:spPr bwMode="auto">
            <a:xfrm>
              <a:off x="4416"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7"/>
            <p:cNvSpPr>
              <a:spLocks noChangeShapeType="1"/>
            </p:cNvSpPr>
            <p:nvPr/>
          </p:nvSpPr>
          <p:spPr bwMode="auto">
            <a:xfrm>
              <a:off x="4464"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28"/>
            <p:cNvSpPr>
              <a:spLocks noChangeShapeType="1"/>
            </p:cNvSpPr>
            <p:nvPr/>
          </p:nvSpPr>
          <p:spPr bwMode="auto">
            <a:xfrm>
              <a:off x="4512"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9"/>
            <p:cNvSpPr>
              <a:spLocks noChangeShapeType="1"/>
            </p:cNvSpPr>
            <p:nvPr/>
          </p:nvSpPr>
          <p:spPr bwMode="auto">
            <a:xfrm>
              <a:off x="4560"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0"/>
            <p:cNvSpPr>
              <a:spLocks noChangeShapeType="1"/>
            </p:cNvSpPr>
            <p:nvPr/>
          </p:nvSpPr>
          <p:spPr bwMode="auto">
            <a:xfrm>
              <a:off x="4608"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1"/>
            <p:cNvSpPr>
              <a:spLocks noChangeShapeType="1"/>
            </p:cNvSpPr>
            <p:nvPr/>
          </p:nvSpPr>
          <p:spPr bwMode="auto">
            <a:xfrm>
              <a:off x="4656"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2"/>
            <p:cNvSpPr>
              <a:spLocks noChangeShapeType="1"/>
            </p:cNvSpPr>
            <p:nvPr/>
          </p:nvSpPr>
          <p:spPr bwMode="auto">
            <a:xfrm>
              <a:off x="4704"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33"/>
          <p:cNvGrpSpPr>
            <a:grpSpLocks/>
          </p:cNvGrpSpPr>
          <p:nvPr/>
        </p:nvGrpSpPr>
        <p:grpSpPr bwMode="auto">
          <a:xfrm>
            <a:off x="1278193" y="5422490"/>
            <a:ext cx="1447800" cy="533400"/>
            <a:chOff x="3696" y="1440"/>
            <a:chExt cx="2352" cy="864"/>
          </a:xfrm>
        </p:grpSpPr>
        <p:sp>
          <p:nvSpPr>
            <p:cNvPr id="35" name="AutoShape 34"/>
            <p:cNvSpPr>
              <a:spLocks noChangeArrowheads="1"/>
            </p:cNvSpPr>
            <p:nvPr/>
          </p:nvSpPr>
          <p:spPr bwMode="auto">
            <a:xfrm>
              <a:off x="3696" y="2016"/>
              <a:ext cx="192" cy="48"/>
            </a:xfrm>
            <a:prstGeom prst="parallelogram">
              <a:avLst>
                <a:gd name="adj" fmla="val 106259"/>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utoShape 35"/>
            <p:cNvSpPr>
              <a:spLocks noChangeArrowheads="1"/>
            </p:cNvSpPr>
            <p:nvPr/>
          </p:nvSpPr>
          <p:spPr bwMode="auto">
            <a:xfrm>
              <a:off x="3792" y="1920"/>
              <a:ext cx="192" cy="48"/>
            </a:xfrm>
            <a:prstGeom prst="parallelogram">
              <a:avLst>
                <a:gd name="adj" fmla="val 106259"/>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AutoShape 36"/>
            <p:cNvSpPr>
              <a:spLocks noChangeArrowheads="1"/>
            </p:cNvSpPr>
            <p:nvPr/>
          </p:nvSpPr>
          <p:spPr bwMode="auto">
            <a:xfrm>
              <a:off x="3888" y="1824"/>
              <a:ext cx="192" cy="48"/>
            </a:xfrm>
            <a:prstGeom prst="parallelogram">
              <a:avLst>
                <a:gd name="adj" fmla="val 106259"/>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utoShape 37"/>
            <p:cNvSpPr>
              <a:spLocks noChangeArrowheads="1"/>
            </p:cNvSpPr>
            <p:nvPr/>
          </p:nvSpPr>
          <p:spPr bwMode="auto">
            <a:xfrm>
              <a:off x="3984" y="1728"/>
              <a:ext cx="192" cy="48"/>
            </a:xfrm>
            <a:prstGeom prst="parallelogram">
              <a:avLst>
                <a:gd name="adj" fmla="val 106259"/>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AutoShape 38"/>
            <p:cNvSpPr>
              <a:spLocks noChangeArrowheads="1"/>
            </p:cNvSpPr>
            <p:nvPr/>
          </p:nvSpPr>
          <p:spPr bwMode="auto">
            <a:xfrm>
              <a:off x="4080" y="1632"/>
              <a:ext cx="192" cy="48"/>
            </a:xfrm>
            <a:prstGeom prst="parallelogram">
              <a:avLst>
                <a:gd name="adj" fmla="val 106259"/>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AutoShape 39"/>
            <p:cNvSpPr>
              <a:spLocks noChangeArrowheads="1"/>
            </p:cNvSpPr>
            <p:nvPr/>
          </p:nvSpPr>
          <p:spPr bwMode="auto">
            <a:xfrm>
              <a:off x="4176" y="1536"/>
              <a:ext cx="192" cy="48"/>
            </a:xfrm>
            <a:prstGeom prst="parallelogram">
              <a:avLst>
                <a:gd name="adj" fmla="val 106259"/>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AutoShape 40"/>
            <p:cNvSpPr>
              <a:spLocks noChangeArrowheads="1"/>
            </p:cNvSpPr>
            <p:nvPr/>
          </p:nvSpPr>
          <p:spPr bwMode="auto">
            <a:xfrm>
              <a:off x="3792" y="1440"/>
              <a:ext cx="2112" cy="717"/>
            </a:xfrm>
            <a:prstGeom prst="cube">
              <a:avLst>
                <a:gd name="adj" fmla="val 86194"/>
              </a:avLst>
            </a:prstGeom>
            <a:solidFill>
              <a:srgbClr val="003366"/>
            </a:solid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pl-PL" altLang="en-US" sz="2400">
                <a:latin typeface="Times New Roman" panose="02020603050405020304" pitchFamily="18" charset="0"/>
              </a:endParaRPr>
            </a:p>
          </p:txBody>
        </p:sp>
        <p:grpSp>
          <p:nvGrpSpPr>
            <p:cNvPr id="42" name="Group 41"/>
            <p:cNvGrpSpPr>
              <a:grpSpLocks/>
            </p:cNvGrpSpPr>
            <p:nvPr/>
          </p:nvGrpSpPr>
          <p:grpSpPr bwMode="auto">
            <a:xfrm>
              <a:off x="5808" y="1536"/>
              <a:ext cx="240" cy="96"/>
              <a:chOff x="2832" y="2784"/>
              <a:chExt cx="1629" cy="624"/>
            </a:xfrm>
          </p:grpSpPr>
          <p:sp>
            <p:nvSpPr>
              <p:cNvPr id="103" name="AutoShape 42"/>
              <p:cNvSpPr>
                <a:spLocks noChangeArrowheads="1"/>
              </p:cNvSpPr>
              <p:nvPr/>
            </p:nvSpPr>
            <p:spPr bwMode="auto">
              <a:xfrm>
                <a:off x="2832" y="2784"/>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AutoShape 43"/>
              <p:cNvSpPr>
                <a:spLocks noChangeArrowheads="1"/>
              </p:cNvSpPr>
              <p:nvPr/>
            </p:nvSpPr>
            <p:spPr bwMode="auto">
              <a:xfrm rot="2580000">
                <a:off x="3401" y="2907"/>
                <a:ext cx="528" cy="384"/>
              </a:xfrm>
              <a:prstGeom prst="parallelogram">
                <a:avLst>
                  <a:gd name="adj" fmla="val 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AutoShape 44"/>
              <p:cNvSpPr>
                <a:spLocks noChangeArrowheads="1"/>
              </p:cNvSpPr>
              <p:nvPr/>
            </p:nvSpPr>
            <p:spPr bwMode="auto">
              <a:xfrm>
                <a:off x="3696" y="3120"/>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45"/>
            <p:cNvGrpSpPr>
              <a:grpSpLocks/>
            </p:cNvGrpSpPr>
            <p:nvPr/>
          </p:nvGrpSpPr>
          <p:grpSpPr bwMode="auto">
            <a:xfrm>
              <a:off x="5712" y="1632"/>
              <a:ext cx="240" cy="96"/>
              <a:chOff x="2832" y="2784"/>
              <a:chExt cx="1629" cy="624"/>
            </a:xfrm>
          </p:grpSpPr>
          <p:sp>
            <p:nvSpPr>
              <p:cNvPr id="100" name="AutoShape 46"/>
              <p:cNvSpPr>
                <a:spLocks noChangeArrowheads="1"/>
              </p:cNvSpPr>
              <p:nvPr/>
            </p:nvSpPr>
            <p:spPr bwMode="auto">
              <a:xfrm>
                <a:off x="2832" y="2784"/>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AutoShape 47"/>
              <p:cNvSpPr>
                <a:spLocks noChangeArrowheads="1"/>
              </p:cNvSpPr>
              <p:nvPr/>
            </p:nvSpPr>
            <p:spPr bwMode="auto">
              <a:xfrm rot="2580000">
                <a:off x="3401" y="2907"/>
                <a:ext cx="528" cy="384"/>
              </a:xfrm>
              <a:prstGeom prst="parallelogram">
                <a:avLst>
                  <a:gd name="adj" fmla="val 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AutoShape 48"/>
              <p:cNvSpPr>
                <a:spLocks noChangeArrowheads="1"/>
              </p:cNvSpPr>
              <p:nvPr/>
            </p:nvSpPr>
            <p:spPr bwMode="auto">
              <a:xfrm>
                <a:off x="3696" y="3120"/>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49"/>
            <p:cNvGrpSpPr>
              <a:grpSpLocks/>
            </p:cNvGrpSpPr>
            <p:nvPr/>
          </p:nvGrpSpPr>
          <p:grpSpPr bwMode="auto">
            <a:xfrm>
              <a:off x="5616" y="1728"/>
              <a:ext cx="240" cy="96"/>
              <a:chOff x="2832" y="2784"/>
              <a:chExt cx="1629" cy="624"/>
            </a:xfrm>
          </p:grpSpPr>
          <p:sp>
            <p:nvSpPr>
              <p:cNvPr id="97" name="AutoShape 50"/>
              <p:cNvSpPr>
                <a:spLocks noChangeArrowheads="1"/>
              </p:cNvSpPr>
              <p:nvPr/>
            </p:nvSpPr>
            <p:spPr bwMode="auto">
              <a:xfrm>
                <a:off x="2832" y="2784"/>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AutoShape 51"/>
              <p:cNvSpPr>
                <a:spLocks noChangeArrowheads="1"/>
              </p:cNvSpPr>
              <p:nvPr/>
            </p:nvSpPr>
            <p:spPr bwMode="auto">
              <a:xfrm rot="2580000">
                <a:off x="3401" y="2907"/>
                <a:ext cx="528" cy="384"/>
              </a:xfrm>
              <a:prstGeom prst="parallelogram">
                <a:avLst>
                  <a:gd name="adj" fmla="val 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AutoShape 52"/>
              <p:cNvSpPr>
                <a:spLocks noChangeArrowheads="1"/>
              </p:cNvSpPr>
              <p:nvPr/>
            </p:nvSpPr>
            <p:spPr bwMode="auto">
              <a:xfrm>
                <a:off x="3696" y="3120"/>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5" name="Group 53"/>
            <p:cNvGrpSpPr>
              <a:grpSpLocks/>
            </p:cNvGrpSpPr>
            <p:nvPr/>
          </p:nvGrpSpPr>
          <p:grpSpPr bwMode="auto">
            <a:xfrm>
              <a:off x="5520" y="1824"/>
              <a:ext cx="240" cy="96"/>
              <a:chOff x="2832" y="2784"/>
              <a:chExt cx="1629" cy="624"/>
            </a:xfrm>
          </p:grpSpPr>
          <p:sp>
            <p:nvSpPr>
              <p:cNvPr id="94" name="AutoShape 54"/>
              <p:cNvSpPr>
                <a:spLocks noChangeArrowheads="1"/>
              </p:cNvSpPr>
              <p:nvPr/>
            </p:nvSpPr>
            <p:spPr bwMode="auto">
              <a:xfrm>
                <a:off x="2832" y="2784"/>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AutoShape 55"/>
              <p:cNvSpPr>
                <a:spLocks noChangeArrowheads="1"/>
              </p:cNvSpPr>
              <p:nvPr/>
            </p:nvSpPr>
            <p:spPr bwMode="auto">
              <a:xfrm rot="2580000">
                <a:off x="3401" y="2907"/>
                <a:ext cx="528" cy="384"/>
              </a:xfrm>
              <a:prstGeom prst="parallelogram">
                <a:avLst>
                  <a:gd name="adj" fmla="val 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AutoShape 56"/>
              <p:cNvSpPr>
                <a:spLocks noChangeArrowheads="1"/>
              </p:cNvSpPr>
              <p:nvPr/>
            </p:nvSpPr>
            <p:spPr bwMode="auto">
              <a:xfrm>
                <a:off x="3696" y="3120"/>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57"/>
            <p:cNvGrpSpPr>
              <a:grpSpLocks/>
            </p:cNvGrpSpPr>
            <p:nvPr/>
          </p:nvGrpSpPr>
          <p:grpSpPr bwMode="auto">
            <a:xfrm>
              <a:off x="5424" y="1920"/>
              <a:ext cx="240" cy="96"/>
              <a:chOff x="2832" y="2784"/>
              <a:chExt cx="1629" cy="624"/>
            </a:xfrm>
          </p:grpSpPr>
          <p:sp>
            <p:nvSpPr>
              <p:cNvPr id="91" name="AutoShape 58"/>
              <p:cNvSpPr>
                <a:spLocks noChangeArrowheads="1"/>
              </p:cNvSpPr>
              <p:nvPr/>
            </p:nvSpPr>
            <p:spPr bwMode="auto">
              <a:xfrm>
                <a:off x="2832" y="2784"/>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AutoShape 59"/>
              <p:cNvSpPr>
                <a:spLocks noChangeArrowheads="1"/>
              </p:cNvSpPr>
              <p:nvPr/>
            </p:nvSpPr>
            <p:spPr bwMode="auto">
              <a:xfrm rot="2580000">
                <a:off x="3401" y="2907"/>
                <a:ext cx="528" cy="384"/>
              </a:xfrm>
              <a:prstGeom prst="parallelogram">
                <a:avLst>
                  <a:gd name="adj" fmla="val 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AutoShape 60"/>
              <p:cNvSpPr>
                <a:spLocks noChangeArrowheads="1"/>
              </p:cNvSpPr>
              <p:nvPr/>
            </p:nvSpPr>
            <p:spPr bwMode="auto">
              <a:xfrm>
                <a:off x="3696" y="3120"/>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 name="Group 61"/>
            <p:cNvGrpSpPr>
              <a:grpSpLocks/>
            </p:cNvGrpSpPr>
            <p:nvPr/>
          </p:nvGrpSpPr>
          <p:grpSpPr bwMode="auto">
            <a:xfrm>
              <a:off x="5328" y="2016"/>
              <a:ext cx="240" cy="96"/>
              <a:chOff x="2832" y="2784"/>
              <a:chExt cx="1629" cy="624"/>
            </a:xfrm>
          </p:grpSpPr>
          <p:sp>
            <p:nvSpPr>
              <p:cNvPr id="88" name="AutoShape 62"/>
              <p:cNvSpPr>
                <a:spLocks noChangeArrowheads="1"/>
              </p:cNvSpPr>
              <p:nvPr/>
            </p:nvSpPr>
            <p:spPr bwMode="auto">
              <a:xfrm>
                <a:off x="2832" y="2784"/>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AutoShape 63"/>
              <p:cNvSpPr>
                <a:spLocks noChangeArrowheads="1"/>
              </p:cNvSpPr>
              <p:nvPr/>
            </p:nvSpPr>
            <p:spPr bwMode="auto">
              <a:xfrm rot="2580000">
                <a:off x="3401" y="2907"/>
                <a:ext cx="528" cy="384"/>
              </a:xfrm>
              <a:prstGeom prst="parallelogram">
                <a:avLst>
                  <a:gd name="adj" fmla="val 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AutoShape 64"/>
              <p:cNvSpPr>
                <a:spLocks noChangeArrowheads="1"/>
              </p:cNvSpPr>
              <p:nvPr/>
            </p:nvSpPr>
            <p:spPr bwMode="auto">
              <a:xfrm>
                <a:off x="3696" y="3120"/>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65"/>
            <p:cNvGrpSpPr>
              <a:grpSpLocks/>
            </p:cNvGrpSpPr>
            <p:nvPr/>
          </p:nvGrpSpPr>
          <p:grpSpPr bwMode="auto">
            <a:xfrm>
              <a:off x="5040" y="2112"/>
              <a:ext cx="192" cy="192"/>
              <a:chOff x="4032" y="2352"/>
              <a:chExt cx="960" cy="1056"/>
            </a:xfrm>
          </p:grpSpPr>
          <p:sp>
            <p:nvSpPr>
              <p:cNvPr id="85" name="AutoShape 66"/>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AutoShape 67"/>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AutoShape 68"/>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69"/>
            <p:cNvGrpSpPr>
              <a:grpSpLocks/>
            </p:cNvGrpSpPr>
            <p:nvPr/>
          </p:nvGrpSpPr>
          <p:grpSpPr bwMode="auto">
            <a:xfrm>
              <a:off x="4896" y="2112"/>
              <a:ext cx="192" cy="192"/>
              <a:chOff x="4032" y="2352"/>
              <a:chExt cx="960" cy="1056"/>
            </a:xfrm>
          </p:grpSpPr>
          <p:sp>
            <p:nvSpPr>
              <p:cNvPr id="82" name="AutoShape 70"/>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AutoShape 71"/>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AutoShape 72"/>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 name="Group 73"/>
            <p:cNvGrpSpPr>
              <a:grpSpLocks/>
            </p:cNvGrpSpPr>
            <p:nvPr/>
          </p:nvGrpSpPr>
          <p:grpSpPr bwMode="auto">
            <a:xfrm>
              <a:off x="4752" y="2112"/>
              <a:ext cx="192" cy="192"/>
              <a:chOff x="4032" y="2352"/>
              <a:chExt cx="960" cy="1056"/>
            </a:xfrm>
          </p:grpSpPr>
          <p:sp>
            <p:nvSpPr>
              <p:cNvPr id="79" name="AutoShape 74"/>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AutoShape 75"/>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AutoShape 76"/>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 name="Group 77"/>
            <p:cNvGrpSpPr>
              <a:grpSpLocks/>
            </p:cNvGrpSpPr>
            <p:nvPr/>
          </p:nvGrpSpPr>
          <p:grpSpPr bwMode="auto">
            <a:xfrm>
              <a:off x="4608" y="2112"/>
              <a:ext cx="192" cy="192"/>
              <a:chOff x="4032" y="2352"/>
              <a:chExt cx="960" cy="1056"/>
            </a:xfrm>
          </p:grpSpPr>
          <p:sp>
            <p:nvSpPr>
              <p:cNvPr id="76" name="AutoShape 78"/>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AutoShape 79"/>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AutoShape 80"/>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 name="Group 81"/>
            <p:cNvGrpSpPr>
              <a:grpSpLocks/>
            </p:cNvGrpSpPr>
            <p:nvPr/>
          </p:nvGrpSpPr>
          <p:grpSpPr bwMode="auto">
            <a:xfrm>
              <a:off x="4464" y="2112"/>
              <a:ext cx="192" cy="192"/>
              <a:chOff x="4032" y="2352"/>
              <a:chExt cx="960" cy="1056"/>
            </a:xfrm>
          </p:grpSpPr>
          <p:sp>
            <p:nvSpPr>
              <p:cNvPr id="73" name="AutoShape 82"/>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AutoShape 83"/>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AutoShape 84"/>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 name="Group 85"/>
            <p:cNvGrpSpPr>
              <a:grpSpLocks/>
            </p:cNvGrpSpPr>
            <p:nvPr/>
          </p:nvGrpSpPr>
          <p:grpSpPr bwMode="auto">
            <a:xfrm>
              <a:off x="4320" y="2112"/>
              <a:ext cx="192" cy="192"/>
              <a:chOff x="4032" y="2352"/>
              <a:chExt cx="960" cy="1056"/>
            </a:xfrm>
          </p:grpSpPr>
          <p:sp>
            <p:nvSpPr>
              <p:cNvPr id="70" name="AutoShape 86"/>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AutoShape 87"/>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AutoShape 88"/>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89"/>
            <p:cNvGrpSpPr>
              <a:grpSpLocks/>
            </p:cNvGrpSpPr>
            <p:nvPr/>
          </p:nvGrpSpPr>
          <p:grpSpPr bwMode="auto">
            <a:xfrm>
              <a:off x="4176" y="2112"/>
              <a:ext cx="192" cy="192"/>
              <a:chOff x="4032" y="2352"/>
              <a:chExt cx="960" cy="1056"/>
            </a:xfrm>
          </p:grpSpPr>
          <p:sp>
            <p:nvSpPr>
              <p:cNvPr id="67" name="AutoShape 90"/>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AutoShape 91"/>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AutoShape 92"/>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 name="Group 93"/>
            <p:cNvGrpSpPr>
              <a:grpSpLocks/>
            </p:cNvGrpSpPr>
            <p:nvPr/>
          </p:nvGrpSpPr>
          <p:grpSpPr bwMode="auto">
            <a:xfrm>
              <a:off x="4032" y="2112"/>
              <a:ext cx="192" cy="192"/>
              <a:chOff x="4032" y="2352"/>
              <a:chExt cx="960" cy="1056"/>
            </a:xfrm>
          </p:grpSpPr>
          <p:sp>
            <p:nvSpPr>
              <p:cNvPr id="64" name="AutoShape 94"/>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AutoShape 95"/>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utoShape 96"/>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6" name="Group 97"/>
            <p:cNvGrpSpPr>
              <a:grpSpLocks/>
            </p:cNvGrpSpPr>
            <p:nvPr/>
          </p:nvGrpSpPr>
          <p:grpSpPr bwMode="auto">
            <a:xfrm>
              <a:off x="3888" y="2112"/>
              <a:ext cx="192" cy="192"/>
              <a:chOff x="4032" y="2352"/>
              <a:chExt cx="960" cy="1056"/>
            </a:xfrm>
          </p:grpSpPr>
          <p:sp>
            <p:nvSpPr>
              <p:cNvPr id="61" name="AutoShape 98"/>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utoShape 99"/>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AutoShape 100"/>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 name="Group 101"/>
            <p:cNvGrpSpPr>
              <a:grpSpLocks/>
            </p:cNvGrpSpPr>
            <p:nvPr/>
          </p:nvGrpSpPr>
          <p:grpSpPr bwMode="auto">
            <a:xfrm>
              <a:off x="3744" y="2112"/>
              <a:ext cx="192" cy="192"/>
              <a:chOff x="4032" y="2352"/>
              <a:chExt cx="960" cy="1056"/>
            </a:xfrm>
          </p:grpSpPr>
          <p:sp>
            <p:nvSpPr>
              <p:cNvPr id="58" name="AutoShape 102"/>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AutoShape 103"/>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AutoShape 104"/>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06" name="Group 105"/>
          <p:cNvGrpSpPr>
            <a:grpSpLocks/>
          </p:cNvGrpSpPr>
          <p:nvPr/>
        </p:nvGrpSpPr>
        <p:grpSpPr bwMode="auto">
          <a:xfrm>
            <a:off x="5392993" y="3344453"/>
            <a:ext cx="2133600" cy="762000"/>
            <a:chOff x="3360" y="1152"/>
            <a:chExt cx="1680" cy="672"/>
          </a:xfrm>
        </p:grpSpPr>
        <p:sp>
          <p:nvSpPr>
            <p:cNvPr id="107" name="Line 106"/>
            <p:cNvSpPr>
              <a:spLocks noChangeShapeType="1"/>
            </p:cNvSpPr>
            <p:nvPr/>
          </p:nvSpPr>
          <p:spPr bwMode="auto">
            <a:xfrm flipV="1">
              <a:off x="3360" y="1152"/>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Line 107"/>
            <p:cNvSpPr>
              <a:spLocks noChangeShapeType="1"/>
            </p:cNvSpPr>
            <p:nvPr/>
          </p:nvSpPr>
          <p:spPr bwMode="auto">
            <a:xfrm>
              <a:off x="3360" y="1824"/>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Line 108"/>
            <p:cNvSpPr>
              <a:spLocks noChangeShapeType="1"/>
            </p:cNvSpPr>
            <p:nvPr/>
          </p:nvSpPr>
          <p:spPr bwMode="auto">
            <a:xfrm>
              <a:off x="3360" y="1488"/>
              <a:ext cx="24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Line 109"/>
            <p:cNvSpPr>
              <a:spLocks noChangeShapeType="1"/>
            </p:cNvSpPr>
            <p:nvPr/>
          </p:nvSpPr>
          <p:spPr bwMode="auto">
            <a:xfrm flipV="1">
              <a:off x="3600"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Line 110"/>
            <p:cNvSpPr>
              <a:spLocks noChangeShapeType="1"/>
            </p:cNvSpPr>
            <p:nvPr/>
          </p:nvSpPr>
          <p:spPr bwMode="auto">
            <a:xfrm>
              <a:off x="3600" y="1344"/>
              <a:ext cx="43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 name="Line 111"/>
            <p:cNvSpPr>
              <a:spLocks noChangeShapeType="1"/>
            </p:cNvSpPr>
            <p:nvPr/>
          </p:nvSpPr>
          <p:spPr bwMode="auto">
            <a:xfrm>
              <a:off x="4032"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Line 112"/>
            <p:cNvSpPr>
              <a:spLocks noChangeShapeType="1"/>
            </p:cNvSpPr>
            <p:nvPr/>
          </p:nvSpPr>
          <p:spPr bwMode="auto">
            <a:xfrm>
              <a:off x="4032" y="1488"/>
              <a:ext cx="528"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Line 113"/>
            <p:cNvSpPr>
              <a:spLocks noChangeShapeType="1"/>
            </p:cNvSpPr>
            <p:nvPr/>
          </p:nvSpPr>
          <p:spPr bwMode="auto">
            <a:xfrm>
              <a:off x="4560"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Line 114"/>
            <p:cNvSpPr>
              <a:spLocks noChangeShapeType="1"/>
            </p:cNvSpPr>
            <p:nvPr/>
          </p:nvSpPr>
          <p:spPr bwMode="auto">
            <a:xfrm>
              <a:off x="4560" y="1344"/>
              <a:ext cx="19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 name="Line 115"/>
            <p:cNvSpPr>
              <a:spLocks noChangeShapeType="1"/>
            </p:cNvSpPr>
            <p:nvPr/>
          </p:nvSpPr>
          <p:spPr bwMode="auto">
            <a:xfrm>
              <a:off x="4752"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Line 116"/>
            <p:cNvSpPr>
              <a:spLocks noChangeShapeType="1"/>
            </p:cNvSpPr>
            <p:nvPr/>
          </p:nvSpPr>
          <p:spPr bwMode="auto">
            <a:xfrm>
              <a:off x="4752" y="1488"/>
              <a:ext cx="19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 name="Line 117"/>
            <p:cNvSpPr>
              <a:spLocks noChangeShapeType="1"/>
            </p:cNvSpPr>
            <p:nvPr/>
          </p:nvSpPr>
          <p:spPr bwMode="auto">
            <a:xfrm>
              <a:off x="3360" y="1728"/>
              <a:ext cx="43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Line 118"/>
            <p:cNvSpPr>
              <a:spLocks noChangeShapeType="1"/>
            </p:cNvSpPr>
            <p:nvPr/>
          </p:nvSpPr>
          <p:spPr bwMode="auto">
            <a:xfrm>
              <a:off x="3792" y="158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 name="Line 119"/>
            <p:cNvSpPr>
              <a:spLocks noChangeShapeType="1"/>
            </p:cNvSpPr>
            <p:nvPr/>
          </p:nvSpPr>
          <p:spPr bwMode="auto">
            <a:xfrm>
              <a:off x="3792" y="1584"/>
              <a:ext cx="576"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 name="Line 120"/>
            <p:cNvSpPr>
              <a:spLocks noChangeShapeType="1"/>
            </p:cNvSpPr>
            <p:nvPr/>
          </p:nvSpPr>
          <p:spPr bwMode="auto">
            <a:xfrm>
              <a:off x="4368" y="158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 name="Line 121"/>
            <p:cNvSpPr>
              <a:spLocks noChangeShapeType="1"/>
            </p:cNvSpPr>
            <p:nvPr/>
          </p:nvSpPr>
          <p:spPr bwMode="auto">
            <a:xfrm>
              <a:off x="4368" y="1728"/>
              <a:ext cx="576"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3" name="Group 122"/>
          <p:cNvGrpSpPr>
            <a:grpSpLocks/>
          </p:cNvGrpSpPr>
          <p:nvPr/>
        </p:nvGrpSpPr>
        <p:grpSpPr bwMode="auto">
          <a:xfrm>
            <a:off x="5316793" y="5270090"/>
            <a:ext cx="2209800" cy="838200"/>
            <a:chOff x="2928" y="4272"/>
            <a:chExt cx="1920" cy="816"/>
          </a:xfrm>
        </p:grpSpPr>
        <p:sp>
          <p:nvSpPr>
            <p:cNvPr id="124" name="Rectangle 123"/>
            <p:cNvSpPr>
              <a:spLocks noChangeArrowheads="1"/>
            </p:cNvSpPr>
            <p:nvPr/>
          </p:nvSpPr>
          <p:spPr bwMode="auto">
            <a:xfrm>
              <a:off x="2928" y="4272"/>
              <a:ext cx="1920" cy="81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5" name="Group 124"/>
            <p:cNvGrpSpPr>
              <a:grpSpLocks/>
            </p:cNvGrpSpPr>
            <p:nvPr/>
          </p:nvGrpSpPr>
          <p:grpSpPr bwMode="auto">
            <a:xfrm>
              <a:off x="3072" y="4416"/>
              <a:ext cx="768" cy="528"/>
              <a:chOff x="3120" y="4416"/>
              <a:chExt cx="1344" cy="672"/>
            </a:xfrm>
          </p:grpSpPr>
          <p:sp>
            <p:nvSpPr>
              <p:cNvPr id="138" name="Rectangle 125"/>
              <p:cNvSpPr>
                <a:spLocks noChangeArrowheads="1"/>
              </p:cNvSpPr>
              <p:nvPr/>
            </p:nvSpPr>
            <p:spPr bwMode="auto">
              <a:xfrm>
                <a:off x="3120" y="4416"/>
                <a:ext cx="1344" cy="67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126"/>
              <p:cNvSpPr>
                <a:spLocks noChangeShapeType="1"/>
              </p:cNvSpPr>
              <p:nvPr/>
            </p:nvSpPr>
            <p:spPr bwMode="auto">
              <a:xfrm>
                <a:off x="3168" y="4567"/>
                <a:ext cx="19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 name="Line 127"/>
              <p:cNvSpPr>
                <a:spLocks noChangeShapeType="1"/>
              </p:cNvSpPr>
              <p:nvPr/>
            </p:nvSpPr>
            <p:spPr bwMode="auto">
              <a:xfrm flipV="1">
                <a:off x="3360" y="4464"/>
                <a:ext cx="0" cy="103"/>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 name="Line 128"/>
              <p:cNvSpPr>
                <a:spLocks noChangeShapeType="1"/>
              </p:cNvSpPr>
              <p:nvPr/>
            </p:nvSpPr>
            <p:spPr bwMode="auto">
              <a:xfrm>
                <a:off x="3360" y="4464"/>
                <a:ext cx="346"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 name="Line 129"/>
              <p:cNvSpPr>
                <a:spLocks noChangeShapeType="1"/>
              </p:cNvSpPr>
              <p:nvPr/>
            </p:nvSpPr>
            <p:spPr bwMode="auto">
              <a:xfrm>
                <a:off x="3706" y="4464"/>
                <a:ext cx="0" cy="103"/>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 name="Line 130"/>
              <p:cNvSpPr>
                <a:spLocks noChangeShapeType="1"/>
              </p:cNvSpPr>
              <p:nvPr/>
            </p:nvSpPr>
            <p:spPr bwMode="auto">
              <a:xfrm>
                <a:off x="3706" y="4567"/>
                <a:ext cx="42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 name="Line 131"/>
              <p:cNvSpPr>
                <a:spLocks noChangeShapeType="1"/>
              </p:cNvSpPr>
              <p:nvPr/>
            </p:nvSpPr>
            <p:spPr bwMode="auto">
              <a:xfrm>
                <a:off x="4128" y="4464"/>
                <a:ext cx="0" cy="103"/>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 name="Line 132"/>
              <p:cNvSpPr>
                <a:spLocks noChangeShapeType="1"/>
              </p:cNvSpPr>
              <p:nvPr/>
            </p:nvSpPr>
            <p:spPr bwMode="auto">
              <a:xfrm>
                <a:off x="4128" y="4464"/>
                <a:ext cx="154"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6" name="Line 133"/>
              <p:cNvSpPr>
                <a:spLocks noChangeShapeType="1"/>
              </p:cNvSpPr>
              <p:nvPr/>
            </p:nvSpPr>
            <p:spPr bwMode="auto">
              <a:xfrm>
                <a:off x="4282" y="4464"/>
                <a:ext cx="0" cy="103"/>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 name="Line 134"/>
              <p:cNvSpPr>
                <a:spLocks noChangeShapeType="1"/>
              </p:cNvSpPr>
              <p:nvPr/>
            </p:nvSpPr>
            <p:spPr bwMode="auto">
              <a:xfrm>
                <a:off x="4282" y="4567"/>
                <a:ext cx="153"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 name="Line 135"/>
              <p:cNvSpPr>
                <a:spLocks noChangeShapeType="1"/>
              </p:cNvSpPr>
              <p:nvPr/>
            </p:nvSpPr>
            <p:spPr bwMode="auto">
              <a:xfrm>
                <a:off x="3168" y="4738"/>
                <a:ext cx="346"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 name="Line 136"/>
              <p:cNvSpPr>
                <a:spLocks noChangeShapeType="1"/>
              </p:cNvSpPr>
              <p:nvPr/>
            </p:nvSpPr>
            <p:spPr bwMode="auto">
              <a:xfrm>
                <a:off x="3514" y="4636"/>
                <a:ext cx="0" cy="102"/>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 name="Line 137"/>
              <p:cNvSpPr>
                <a:spLocks noChangeShapeType="1"/>
              </p:cNvSpPr>
              <p:nvPr/>
            </p:nvSpPr>
            <p:spPr bwMode="auto">
              <a:xfrm>
                <a:off x="3514" y="4636"/>
                <a:ext cx="46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 name="Line 138"/>
              <p:cNvSpPr>
                <a:spLocks noChangeShapeType="1"/>
              </p:cNvSpPr>
              <p:nvPr/>
            </p:nvSpPr>
            <p:spPr bwMode="auto">
              <a:xfrm>
                <a:off x="3974" y="4636"/>
                <a:ext cx="0" cy="102"/>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2" name="Line 139"/>
              <p:cNvSpPr>
                <a:spLocks noChangeShapeType="1"/>
              </p:cNvSpPr>
              <p:nvPr/>
            </p:nvSpPr>
            <p:spPr bwMode="auto">
              <a:xfrm>
                <a:off x="3974" y="4738"/>
                <a:ext cx="461"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6" name="Oval 140"/>
            <p:cNvSpPr>
              <a:spLocks noChangeArrowheads="1"/>
            </p:cNvSpPr>
            <p:nvPr/>
          </p:nvSpPr>
          <p:spPr bwMode="auto">
            <a:xfrm>
              <a:off x="3984" y="45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Oval 141"/>
            <p:cNvSpPr>
              <a:spLocks noChangeArrowheads="1"/>
            </p:cNvSpPr>
            <p:nvPr/>
          </p:nvSpPr>
          <p:spPr bwMode="auto">
            <a:xfrm>
              <a:off x="4512" y="45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142"/>
            <p:cNvSpPr>
              <a:spLocks noChangeArrowheads="1"/>
            </p:cNvSpPr>
            <p:nvPr/>
          </p:nvSpPr>
          <p:spPr bwMode="auto">
            <a:xfrm>
              <a:off x="3984" y="48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143"/>
            <p:cNvSpPr>
              <a:spLocks noChangeArrowheads="1"/>
            </p:cNvSpPr>
            <p:nvPr/>
          </p:nvSpPr>
          <p:spPr bwMode="auto">
            <a:xfrm>
              <a:off x="4080" y="48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Oval 144"/>
            <p:cNvSpPr>
              <a:spLocks noChangeArrowheads="1"/>
            </p:cNvSpPr>
            <p:nvPr/>
          </p:nvSpPr>
          <p:spPr bwMode="auto">
            <a:xfrm>
              <a:off x="4176" y="48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Oval 145"/>
            <p:cNvSpPr>
              <a:spLocks noChangeArrowheads="1"/>
            </p:cNvSpPr>
            <p:nvPr/>
          </p:nvSpPr>
          <p:spPr bwMode="auto">
            <a:xfrm>
              <a:off x="4464" y="48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Oval 146"/>
            <p:cNvSpPr>
              <a:spLocks noChangeArrowheads="1"/>
            </p:cNvSpPr>
            <p:nvPr/>
          </p:nvSpPr>
          <p:spPr bwMode="auto">
            <a:xfrm>
              <a:off x="4560" y="48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Oval 147"/>
            <p:cNvSpPr>
              <a:spLocks noChangeArrowheads="1"/>
            </p:cNvSpPr>
            <p:nvPr/>
          </p:nvSpPr>
          <p:spPr bwMode="auto">
            <a:xfrm>
              <a:off x="4656" y="48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Rectangle 148"/>
            <p:cNvSpPr>
              <a:spLocks noChangeArrowheads="1"/>
            </p:cNvSpPr>
            <p:nvPr/>
          </p:nvSpPr>
          <p:spPr bwMode="auto">
            <a:xfrm>
              <a:off x="3984" y="4464"/>
              <a:ext cx="48"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Rectangle 149"/>
            <p:cNvSpPr>
              <a:spLocks noChangeArrowheads="1"/>
            </p:cNvSpPr>
            <p:nvPr/>
          </p:nvSpPr>
          <p:spPr bwMode="auto">
            <a:xfrm>
              <a:off x="4080" y="4464"/>
              <a:ext cx="48"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Rectangle 150"/>
            <p:cNvSpPr>
              <a:spLocks noChangeArrowheads="1"/>
            </p:cNvSpPr>
            <p:nvPr/>
          </p:nvSpPr>
          <p:spPr bwMode="auto">
            <a:xfrm>
              <a:off x="4512" y="4464"/>
              <a:ext cx="48"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Rectangle 151"/>
            <p:cNvSpPr>
              <a:spLocks noChangeArrowheads="1"/>
            </p:cNvSpPr>
            <p:nvPr/>
          </p:nvSpPr>
          <p:spPr bwMode="auto">
            <a:xfrm>
              <a:off x="4608" y="4464"/>
              <a:ext cx="48"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 name="Text Box 156"/>
          <p:cNvSpPr txBox="1">
            <a:spLocks noChangeArrowheads="1"/>
          </p:cNvSpPr>
          <p:nvPr/>
        </p:nvSpPr>
        <p:spPr bwMode="auto">
          <a:xfrm>
            <a:off x="2573593" y="2658653"/>
            <a:ext cx="191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tx2"/>
                </a:solidFill>
              </a:rPr>
              <a:t>Implementation</a:t>
            </a:r>
          </a:p>
        </p:txBody>
      </p:sp>
      <p:sp>
        <p:nvSpPr>
          <p:cNvPr id="154" name="Text Box 157"/>
          <p:cNvSpPr txBox="1">
            <a:spLocks noChangeArrowheads="1"/>
          </p:cNvSpPr>
          <p:nvPr/>
        </p:nvSpPr>
        <p:spPr bwMode="auto">
          <a:xfrm>
            <a:off x="2573593" y="4279490"/>
            <a:ext cx="1695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tx2"/>
                </a:solidFill>
              </a:rPr>
              <a:t>Configuration</a:t>
            </a:r>
          </a:p>
        </p:txBody>
      </p:sp>
      <p:sp>
        <p:nvSpPr>
          <p:cNvPr id="155" name="Text Box 158"/>
          <p:cNvSpPr txBox="1">
            <a:spLocks noChangeArrowheads="1"/>
          </p:cNvSpPr>
          <p:nvPr/>
        </p:nvSpPr>
        <p:spPr bwMode="auto">
          <a:xfrm>
            <a:off x="5392993" y="2963453"/>
            <a:ext cx="2162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rPr>
              <a:t>Timing simulation</a:t>
            </a:r>
          </a:p>
        </p:txBody>
      </p:sp>
      <p:sp>
        <p:nvSpPr>
          <p:cNvPr id="156" name="Text Box 159"/>
          <p:cNvSpPr txBox="1">
            <a:spLocks noChangeArrowheads="1"/>
          </p:cNvSpPr>
          <p:nvPr/>
        </p:nvSpPr>
        <p:spPr bwMode="auto">
          <a:xfrm>
            <a:off x="5497768" y="4736690"/>
            <a:ext cx="187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rPr>
              <a:t>On chip testing</a:t>
            </a:r>
          </a:p>
        </p:txBody>
      </p:sp>
      <p:sp>
        <p:nvSpPr>
          <p:cNvPr id="157" name="AutoShape 160"/>
          <p:cNvSpPr>
            <a:spLocks noChangeArrowheads="1"/>
          </p:cNvSpPr>
          <p:nvPr/>
        </p:nvSpPr>
        <p:spPr bwMode="auto">
          <a:xfrm>
            <a:off x="1811593" y="4733515"/>
            <a:ext cx="533400" cy="512763"/>
          </a:xfrm>
          <a:prstGeom prst="downArrow">
            <a:avLst>
              <a:gd name="adj1" fmla="val 50000"/>
              <a:gd name="adj2" fmla="val 349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AutoShape 161"/>
          <p:cNvSpPr>
            <a:spLocks noChangeArrowheads="1"/>
          </p:cNvSpPr>
          <p:nvPr/>
        </p:nvSpPr>
        <p:spPr bwMode="auto">
          <a:xfrm>
            <a:off x="1811593" y="2526890"/>
            <a:ext cx="533400" cy="512763"/>
          </a:xfrm>
          <a:prstGeom prst="downArrow">
            <a:avLst>
              <a:gd name="adj1" fmla="val 50000"/>
              <a:gd name="adj2" fmla="val 349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AutoShape 162"/>
          <p:cNvSpPr>
            <a:spLocks noChangeArrowheads="1"/>
          </p:cNvSpPr>
          <p:nvPr/>
        </p:nvSpPr>
        <p:spPr bwMode="auto">
          <a:xfrm>
            <a:off x="3259393" y="3573053"/>
            <a:ext cx="1752600" cy="304800"/>
          </a:xfrm>
          <a:prstGeom prst="rightArrow">
            <a:avLst>
              <a:gd name="adj1" fmla="val 50000"/>
              <a:gd name="adj2" fmla="val 11457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AutoShape 163"/>
          <p:cNvSpPr>
            <a:spLocks noChangeArrowheads="1"/>
          </p:cNvSpPr>
          <p:nvPr/>
        </p:nvSpPr>
        <p:spPr bwMode="auto">
          <a:xfrm>
            <a:off x="3259393" y="5422490"/>
            <a:ext cx="1752600" cy="304800"/>
          </a:xfrm>
          <a:prstGeom prst="rightArrow">
            <a:avLst>
              <a:gd name="adj1" fmla="val 50000"/>
              <a:gd name="adj2" fmla="val 11457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1" name="Group 164"/>
          <p:cNvGrpSpPr>
            <a:grpSpLocks noChangeAspect="1"/>
          </p:cNvGrpSpPr>
          <p:nvPr/>
        </p:nvGrpSpPr>
        <p:grpSpPr bwMode="auto">
          <a:xfrm>
            <a:off x="1125793" y="906053"/>
            <a:ext cx="2349500" cy="1222375"/>
            <a:chOff x="804" y="2256"/>
            <a:chExt cx="989" cy="563"/>
          </a:xfrm>
        </p:grpSpPr>
        <p:sp>
          <p:nvSpPr>
            <p:cNvPr id="162" name="AutoShape 165"/>
            <p:cNvSpPr>
              <a:spLocks noChangeAspect="1" noChangeArrowheads="1"/>
            </p:cNvSpPr>
            <p:nvPr/>
          </p:nvSpPr>
          <p:spPr bwMode="auto">
            <a:xfrm>
              <a:off x="1673" y="2713"/>
              <a:ext cx="74" cy="85"/>
            </a:xfrm>
            <a:prstGeom prst="flowChartDelay">
              <a:avLst/>
            </a:prstGeom>
            <a:solidFill>
              <a:schemeClr val="accent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Oval 166"/>
            <p:cNvSpPr>
              <a:spLocks noChangeAspect="1" noChangeArrowheads="1"/>
            </p:cNvSpPr>
            <p:nvPr/>
          </p:nvSpPr>
          <p:spPr bwMode="auto">
            <a:xfrm>
              <a:off x="1747" y="2745"/>
              <a:ext cx="18" cy="21"/>
            </a:xfrm>
            <a:prstGeom prst="ellipse">
              <a:avLst/>
            </a:prstGeom>
            <a:solidFill>
              <a:schemeClr val="accent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Line 167"/>
            <p:cNvSpPr>
              <a:spLocks noChangeAspect="1" noChangeShapeType="1"/>
            </p:cNvSpPr>
            <p:nvPr/>
          </p:nvSpPr>
          <p:spPr bwMode="auto">
            <a:xfrm>
              <a:off x="1765" y="2755"/>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Line 168"/>
            <p:cNvSpPr>
              <a:spLocks noChangeAspect="1" noChangeShapeType="1"/>
            </p:cNvSpPr>
            <p:nvPr/>
          </p:nvSpPr>
          <p:spPr bwMode="auto">
            <a:xfrm>
              <a:off x="1645" y="2734"/>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Line 169"/>
            <p:cNvSpPr>
              <a:spLocks noChangeAspect="1" noChangeShapeType="1"/>
            </p:cNvSpPr>
            <p:nvPr/>
          </p:nvSpPr>
          <p:spPr bwMode="auto">
            <a:xfrm>
              <a:off x="1645" y="2777"/>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Line 170"/>
            <p:cNvSpPr>
              <a:spLocks noChangeAspect="1" noChangeShapeType="1"/>
            </p:cNvSpPr>
            <p:nvPr/>
          </p:nvSpPr>
          <p:spPr bwMode="auto">
            <a:xfrm>
              <a:off x="814" y="2256"/>
              <a:ext cx="0" cy="39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Line 171"/>
            <p:cNvSpPr>
              <a:spLocks noChangeAspect="1" noChangeShapeType="1"/>
            </p:cNvSpPr>
            <p:nvPr/>
          </p:nvSpPr>
          <p:spPr bwMode="auto">
            <a:xfrm>
              <a:off x="869" y="2256"/>
              <a:ext cx="0" cy="44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Line 172"/>
            <p:cNvSpPr>
              <a:spLocks noChangeAspect="1" noChangeShapeType="1"/>
            </p:cNvSpPr>
            <p:nvPr/>
          </p:nvSpPr>
          <p:spPr bwMode="auto">
            <a:xfrm>
              <a:off x="924" y="2394"/>
              <a:ext cx="0" cy="361"/>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Line 173"/>
            <p:cNvSpPr>
              <a:spLocks noChangeAspect="1" noChangeShapeType="1"/>
            </p:cNvSpPr>
            <p:nvPr/>
          </p:nvSpPr>
          <p:spPr bwMode="auto">
            <a:xfrm>
              <a:off x="980" y="2256"/>
              <a:ext cx="0" cy="54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AutoShape 174"/>
            <p:cNvSpPr>
              <a:spLocks noChangeAspect="1" noChangeArrowheads="1"/>
            </p:cNvSpPr>
            <p:nvPr/>
          </p:nvSpPr>
          <p:spPr bwMode="auto">
            <a:xfrm rot="10800000">
              <a:off x="887" y="2288"/>
              <a:ext cx="74" cy="85"/>
            </a:xfrm>
            <a:prstGeom prst="triangle">
              <a:avLst>
                <a:gd name="adj" fmla="val 50000"/>
              </a:avLst>
            </a:prstGeom>
            <a:solidFill>
              <a:srgbClr val="3333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Oval 175"/>
            <p:cNvSpPr>
              <a:spLocks noChangeAspect="1" noChangeArrowheads="1"/>
            </p:cNvSpPr>
            <p:nvPr/>
          </p:nvSpPr>
          <p:spPr bwMode="auto">
            <a:xfrm rot="5400000">
              <a:off x="914" y="2374"/>
              <a:ext cx="21" cy="19"/>
            </a:xfrm>
            <a:prstGeom prst="ellipse">
              <a:avLst/>
            </a:prstGeom>
            <a:solidFill>
              <a:srgbClr val="3333FF"/>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Line 176"/>
            <p:cNvSpPr>
              <a:spLocks noChangeAspect="1" noChangeShapeType="1"/>
            </p:cNvSpPr>
            <p:nvPr/>
          </p:nvSpPr>
          <p:spPr bwMode="auto">
            <a:xfrm rot="5400000">
              <a:off x="908" y="2410"/>
              <a:ext cx="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Line 177"/>
            <p:cNvSpPr>
              <a:spLocks noChangeAspect="1" noChangeShapeType="1"/>
            </p:cNvSpPr>
            <p:nvPr/>
          </p:nvSpPr>
          <p:spPr bwMode="auto">
            <a:xfrm rot="5400000">
              <a:off x="908" y="2272"/>
              <a:ext cx="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AutoShape 178"/>
            <p:cNvSpPr>
              <a:spLocks noChangeAspect="1" noChangeArrowheads="1"/>
            </p:cNvSpPr>
            <p:nvPr/>
          </p:nvSpPr>
          <p:spPr bwMode="auto">
            <a:xfrm rot="5400000">
              <a:off x="1076" y="2432"/>
              <a:ext cx="85" cy="73"/>
            </a:xfrm>
            <a:prstGeom prst="triangle">
              <a:avLst>
                <a:gd name="adj" fmla="val 50000"/>
              </a:avLst>
            </a:prstGeom>
            <a:solidFill>
              <a:srgbClr val="3333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1" hangingPunct="1"/>
              <a:endParaRPr lang="pl-PL" altLang="en-US" sz="2400">
                <a:solidFill>
                  <a:srgbClr val="3333FF"/>
                </a:solidFill>
                <a:latin typeface="Times New Roman" panose="02020603050405020304" pitchFamily="18" charset="0"/>
              </a:endParaRPr>
            </a:p>
          </p:txBody>
        </p:sp>
        <p:sp>
          <p:nvSpPr>
            <p:cNvPr id="176" name="Oval 179"/>
            <p:cNvSpPr>
              <a:spLocks noChangeAspect="1" noChangeArrowheads="1"/>
            </p:cNvSpPr>
            <p:nvPr/>
          </p:nvSpPr>
          <p:spPr bwMode="auto">
            <a:xfrm>
              <a:off x="1155" y="2458"/>
              <a:ext cx="19" cy="21"/>
            </a:xfrm>
            <a:prstGeom prst="ellipse">
              <a:avLst/>
            </a:prstGeom>
            <a:solidFill>
              <a:srgbClr val="3333FF"/>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Line 180"/>
            <p:cNvSpPr>
              <a:spLocks noChangeAspect="1" noChangeShapeType="1"/>
            </p:cNvSpPr>
            <p:nvPr/>
          </p:nvSpPr>
          <p:spPr bwMode="auto">
            <a:xfrm>
              <a:off x="1174" y="2469"/>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Line 181"/>
            <p:cNvSpPr>
              <a:spLocks noChangeAspect="1" noChangeShapeType="1"/>
            </p:cNvSpPr>
            <p:nvPr/>
          </p:nvSpPr>
          <p:spPr bwMode="auto">
            <a:xfrm>
              <a:off x="1054" y="2469"/>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Line 182"/>
            <p:cNvSpPr>
              <a:spLocks noChangeAspect="1" noChangeShapeType="1"/>
            </p:cNvSpPr>
            <p:nvPr/>
          </p:nvSpPr>
          <p:spPr bwMode="auto">
            <a:xfrm flipH="1">
              <a:off x="814" y="2469"/>
              <a:ext cx="240"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Oval 183"/>
            <p:cNvSpPr>
              <a:spLocks noChangeAspect="1" noChangeArrowheads="1"/>
            </p:cNvSpPr>
            <p:nvPr/>
          </p:nvSpPr>
          <p:spPr bwMode="auto">
            <a:xfrm>
              <a:off x="804" y="2458"/>
              <a:ext cx="19" cy="21"/>
            </a:xfrm>
            <a:prstGeom prst="ellipse">
              <a:avLst/>
            </a:prstGeom>
            <a:solidFill>
              <a:srgbClr val="0000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AutoShape 184"/>
            <p:cNvSpPr>
              <a:spLocks noChangeAspect="1" noChangeArrowheads="1"/>
            </p:cNvSpPr>
            <p:nvPr/>
          </p:nvSpPr>
          <p:spPr bwMode="auto">
            <a:xfrm>
              <a:off x="1229" y="2479"/>
              <a:ext cx="74" cy="85"/>
            </a:xfrm>
            <a:prstGeom prst="flowChartDelay">
              <a:avLst/>
            </a:prstGeom>
            <a:solidFill>
              <a:schemeClr val="accent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Oval 185"/>
            <p:cNvSpPr>
              <a:spLocks noChangeAspect="1" noChangeArrowheads="1"/>
            </p:cNvSpPr>
            <p:nvPr/>
          </p:nvSpPr>
          <p:spPr bwMode="auto">
            <a:xfrm>
              <a:off x="1303" y="2511"/>
              <a:ext cx="19" cy="21"/>
            </a:xfrm>
            <a:prstGeom prst="ellipse">
              <a:avLst/>
            </a:prstGeom>
            <a:solidFill>
              <a:schemeClr val="accent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Line 186"/>
            <p:cNvSpPr>
              <a:spLocks noChangeAspect="1" noChangeShapeType="1"/>
            </p:cNvSpPr>
            <p:nvPr/>
          </p:nvSpPr>
          <p:spPr bwMode="auto">
            <a:xfrm>
              <a:off x="1322" y="2522"/>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Line 187"/>
            <p:cNvSpPr>
              <a:spLocks noChangeAspect="1" noChangeShapeType="1"/>
            </p:cNvSpPr>
            <p:nvPr/>
          </p:nvSpPr>
          <p:spPr bwMode="auto">
            <a:xfrm>
              <a:off x="1202" y="2501"/>
              <a:ext cx="27"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Line 188"/>
            <p:cNvSpPr>
              <a:spLocks noChangeAspect="1" noChangeShapeType="1"/>
            </p:cNvSpPr>
            <p:nvPr/>
          </p:nvSpPr>
          <p:spPr bwMode="auto">
            <a:xfrm>
              <a:off x="1202" y="2543"/>
              <a:ext cx="27"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Line 189"/>
            <p:cNvSpPr>
              <a:spLocks noChangeAspect="1" noChangeShapeType="1"/>
            </p:cNvSpPr>
            <p:nvPr/>
          </p:nvSpPr>
          <p:spPr bwMode="auto">
            <a:xfrm>
              <a:off x="1202" y="2469"/>
              <a:ext cx="0" cy="3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Line 190"/>
            <p:cNvSpPr>
              <a:spLocks noChangeAspect="1" noChangeShapeType="1"/>
            </p:cNvSpPr>
            <p:nvPr/>
          </p:nvSpPr>
          <p:spPr bwMode="auto">
            <a:xfrm flipH="1">
              <a:off x="980" y="2543"/>
              <a:ext cx="22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AutoShape 191"/>
            <p:cNvSpPr>
              <a:spLocks noChangeAspect="1" noChangeArrowheads="1"/>
            </p:cNvSpPr>
            <p:nvPr/>
          </p:nvSpPr>
          <p:spPr bwMode="auto">
            <a:xfrm>
              <a:off x="1082" y="2585"/>
              <a:ext cx="73" cy="85"/>
            </a:xfrm>
            <a:prstGeom prst="flowChartDelay">
              <a:avLst/>
            </a:prstGeom>
            <a:solidFill>
              <a:schemeClr val="accent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Oval 192"/>
            <p:cNvSpPr>
              <a:spLocks noChangeAspect="1" noChangeArrowheads="1"/>
            </p:cNvSpPr>
            <p:nvPr/>
          </p:nvSpPr>
          <p:spPr bwMode="auto">
            <a:xfrm>
              <a:off x="1155" y="2617"/>
              <a:ext cx="19" cy="22"/>
            </a:xfrm>
            <a:prstGeom prst="ellipse">
              <a:avLst/>
            </a:prstGeom>
            <a:solidFill>
              <a:schemeClr val="accent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Line 193"/>
            <p:cNvSpPr>
              <a:spLocks noChangeAspect="1" noChangeShapeType="1"/>
            </p:cNvSpPr>
            <p:nvPr/>
          </p:nvSpPr>
          <p:spPr bwMode="auto">
            <a:xfrm>
              <a:off x="1174" y="2628"/>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Line 194"/>
            <p:cNvSpPr>
              <a:spLocks noChangeAspect="1" noChangeShapeType="1"/>
            </p:cNvSpPr>
            <p:nvPr/>
          </p:nvSpPr>
          <p:spPr bwMode="auto">
            <a:xfrm>
              <a:off x="1054" y="2607"/>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Line 195"/>
            <p:cNvSpPr>
              <a:spLocks noChangeAspect="1" noChangeShapeType="1"/>
            </p:cNvSpPr>
            <p:nvPr/>
          </p:nvSpPr>
          <p:spPr bwMode="auto">
            <a:xfrm>
              <a:off x="1054" y="2649"/>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Line 196"/>
            <p:cNvSpPr>
              <a:spLocks noChangeAspect="1" noChangeShapeType="1"/>
            </p:cNvSpPr>
            <p:nvPr/>
          </p:nvSpPr>
          <p:spPr bwMode="auto">
            <a:xfrm flipH="1">
              <a:off x="924" y="2607"/>
              <a:ext cx="130"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Line 197"/>
            <p:cNvSpPr>
              <a:spLocks noChangeAspect="1" noChangeShapeType="1"/>
            </p:cNvSpPr>
            <p:nvPr/>
          </p:nvSpPr>
          <p:spPr bwMode="auto">
            <a:xfrm flipH="1">
              <a:off x="814" y="2649"/>
              <a:ext cx="240"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AutoShape 198"/>
            <p:cNvSpPr>
              <a:spLocks noChangeAspect="1" noChangeArrowheads="1"/>
            </p:cNvSpPr>
            <p:nvPr/>
          </p:nvSpPr>
          <p:spPr bwMode="auto">
            <a:xfrm>
              <a:off x="1377" y="2564"/>
              <a:ext cx="74" cy="85"/>
            </a:xfrm>
            <a:prstGeom prst="flowChartDelay">
              <a:avLst/>
            </a:prstGeom>
            <a:solidFill>
              <a:schemeClr val="accent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Oval 199"/>
            <p:cNvSpPr>
              <a:spLocks noChangeAspect="1" noChangeArrowheads="1"/>
            </p:cNvSpPr>
            <p:nvPr/>
          </p:nvSpPr>
          <p:spPr bwMode="auto">
            <a:xfrm>
              <a:off x="1451" y="2596"/>
              <a:ext cx="19" cy="21"/>
            </a:xfrm>
            <a:prstGeom prst="ellipse">
              <a:avLst/>
            </a:prstGeom>
            <a:solidFill>
              <a:schemeClr val="accent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Line 200"/>
            <p:cNvSpPr>
              <a:spLocks noChangeAspect="1" noChangeShapeType="1"/>
            </p:cNvSpPr>
            <p:nvPr/>
          </p:nvSpPr>
          <p:spPr bwMode="auto">
            <a:xfrm>
              <a:off x="1470" y="2607"/>
              <a:ext cx="27"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Line 201"/>
            <p:cNvSpPr>
              <a:spLocks noChangeAspect="1" noChangeShapeType="1"/>
            </p:cNvSpPr>
            <p:nvPr/>
          </p:nvSpPr>
          <p:spPr bwMode="auto">
            <a:xfrm>
              <a:off x="1350" y="2585"/>
              <a:ext cx="27"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Line 202"/>
            <p:cNvSpPr>
              <a:spLocks noChangeAspect="1" noChangeShapeType="1"/>
            </p:cNvSpPr>
            <p:nvPr/>
          </p:nvSpPr>
          <p:spPr bwMode="auto">
            <a:xfrm>
              <a:off x="1350" y="2628"/>
              <a:ext cx="27"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 name="Line 203"/>
            <p:cNvSpPr>
              <a:spLocks noChangeAspect="1" noChangeShapeType="1"/>
            </p:cNvSpPr>
            <p:nvPr/>
          </p:nvSpPr>
          <p:spPr bwMode="auto">
            <a:xfrm>
              <a:off x="1350" y="2522"/>
              <a:ext cx="0" cy="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Line 204"/>
            <p:cNvSpPr>
              <a:spLocks noChangeAspect="1" noChangeShapeType="1"/>
            </p:cNvSpPr>
            <p:nvPr/>
          </p:nvSpPr>
          <p:spPr bwMode="auto">
            <a:xfrm>
              <a:off x="1202" y="2628"/>
              <a:ext cx="157"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 name="AutoShape 205"/>
            <p:cNvSpPr>
              <a:spLocks noChangeAspect="1" noChangeArrowheads="1"/>
            </p:cNvSpPr>
            <p:nvPr/>
          </p:nvSpPr>
          <p:spPr bwMode="auto">
            <a:xfrm>
              <a:off x="1525" y="2639"/>
              <a:ext cx="74" cy="85"/>
            </a:xfrm>
            <a:prstGeom prst="flowChartDelay">
              <a:avLst/>
            </a:prstGeom>
            <a:solidFill>
              <a:schemeClr val="accent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Oval 206"/>
            <p:cNvSpPr>
              <a:spLocks noChangeAspect="1" noChangeArrowheads="1"/>
            </p:cNvSpPr>
            <p:nvPr/>
          </p:nvSpPr>
          <p:spPr bwMode="auto">
            <a:xfrm>
              <a:off x="1599" y="2670"/>
              <a:ext cx="18" cy="22"/>
            </a:xfrm>
            <a:prstGeom prst="ellipse">
              <a:avLst/>
            </a:prstGeom>
            <a:solidFill>
              <a:schemeClr val="accent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Line 207"/>
            <p:cNvSpPr>
              <a:spLocks noChangeAspect="1" noChangeShapeType="1"/>
            </p:cNvSpPr>
            <p:nvPr/>
          </p:nvSpPr>
          <p:spPr bwMode="auto">
            <a:xfrm>
              <a:off x="1617" y="2681"/>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Line 208"/>
            <p:cNvSpPr>
              <a:spLocks noChangeAspect="1" noChangeShapeType="1"/>
            </p:cNvSpPr>
            <p:nvPr/>
          </p:nvSpPr>
          <p:spPr bwMode="auto">
            <a:xfrm>
              <a:off x="1497" y="2660"/>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Line 209"/>
            <p:cNvSpPr>
              <a:spLocks noChangeAspect="1" noChangeShapeType="1"/>
            </p:cNvSpPr>
            <p:nvPr/>
          </p:nvSpPr>
          <p:spPr bwMode="auto">
            <a:xfrm>
              <a:off x="1497" y="2702"/>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Line 210"/>
            <p:cNvSpPr>
              <a:spLocks noChangeAspect="1" noChangeShapeType="1"/>
            </p:cNvSpPr>
            <p:nvPr/>
          </p:nvSpPr>
          <p:spPr bwMode="auto">
            <a:xfrm>
              <a:off x="1497" y="2607"/>
              <a:ext cx="0" cy="5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Line 211"/>
            <p:cNvSpPr>
              <a:spLocks noChangeAspect="1" noChangeShapeType="1"/>
            </p:cNvSpPr>
            <p:nvPr/>
          </p:nvSpPr>
          <p:spPr bwMode="auto">
            <a:xfrm flipH="1">
              <a:off x="869" y="2702"/>
              <a:ext cx="6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AutoShape 212"/>
            <p:cNvSpPr>
              <a:spLocks noChangeAspect="1" noChangeArrowheads="1"/>
            </p:cNvSpPr>
            <p:nvPr/>
          </p:nvSpPr>
          <p:spPr bwMode="auto">
            <a:xfrm>
              <a:off x="1082" y="2734"/>
              <a:ext cx="73" cy="85"/>
            </a:xfrm>
            <a:prstGeom prst="flowChartDelay">
              <a:avLst/>
            </a:prstGeom>
            <a:solidFill>
              <a:schemeClr val="accent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Oval 213"/>
            <p:cNvSpPr>
              <a:spLocks noChangeAspect="1" noChangeArrowheads="1"/>
            </p:cNvSpPr>
            <p:nvPr/>
          </p:nvSpPr>
          <p:spPr bwMode="auto">
            <a:xfrm>
              <a:off x="1155" y="2766"/>
              <a:ext cx="19" cy="21"/>
            </a:xfrm>
            <a:prstGeom prst="ellipse">
              <a:avLst/>
            </a:prstGeom>
            <a:solidFill>
              <a:schemeClr val="accent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Line 214"/>
            <p:cNvSpPr>
              <a:spLocks noChangeAspect="1" noChangeShapeType="1"/>
            </p:cNvSpPr>
            <p:nvPr/>
          </p:nvSpPr>
          <p:spPr bwMode="auto">
            <a:xfrm>
              <a:off x="1174" y="2777"/>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Line 215"/>
            <p:cNvSpPr>
              <a:spLocks noChangeAspect="1" noChangeShapeType="1"/>
            </p:cNvSpPr>
            <p:nvPr/>
          </p:nvSpPr>
          <p:spPr bwMode="auto">
            <a:xfrm>
              <a:off x="1054" y="2755"/>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Line 216"/>
            <p:cNvSpPr>
              <a:spLocks noChangeAspect="1" noChangeShapeType="1"/>
            </p:cNvSpPr>
            <p:nvPr/>
          </p:nvSpPr>
          <p:spPr bwMode="auto">
            <a:xfrm>
              <a:off x="1054" y="2798"/>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Line 217"/>
            <p:cNvSpPr>
              <a:spLocks noChangeAspect="1" noChangeShapeType="1"/>
            </p:cNvSpPr>
            <p:nvPr/>
          </p:nvSpPr>
          <p:spPr bwMode="auto">
            <a:xfrm flipH="1">
              <a:off x="924" y="2755"/>
              <a:ext cx="130"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Line 218"/>
            <p:cNvSpPr>
              <a:spLocks noChangeAspect="1" noChangeShapeType="1"/>
            </p:cNvSpPr>
            <p:nvPr/>
          </p:nvSpPr>
          <p:spPr bwMode="auto">
            <a:xfrm flipH="1">
              <a:off x="980" y="2798"/>
              <a:ext cx="74"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Line 219"/>
            <p:cNvSpPr>
              <a:spLocks noChangeAspect="1" noChangeShapeType="1"/>
            </p:cNvSpPr>
            <p:nvPr/>
          </p:nvSpPr>
          <p:spPr bwMode="auto">
            <a:xfrm>
              <a:off x="1202" y="2777"/>
              <a:ext cx="443"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Line 220"/>
            <p:cNvSpPr>
              <a:spLocks noChangeAspect="1" noChangeShapeType="1"/>
            </p:cNvSpPr>
            <p:nvPr/>
          </p:nvSpPr>
          <p:spPr bwMode="auto">
            <a:xfrm>
              <a:off x="1645" y="2681"/>
              <a:ext cx="0" cy="5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Oval 221"/>
            <p:cNvSpPr>
              <a:spLocks noChangeAspect="1" noChangeArrowheads="1"/>
            </p:cNvSpPr>
            <p:nvPr/>
          </p:nvSpPr>
          <p:spPr bwMode="auto">
            <a:xfrm>
              <a:off x="971" y="2532"/>
              <a:ext cx="18" cy="22"/>
            </a:xfrm>
            <a:prstGeom prst="ellipse">
              <a:avLst/>
            </a:prstGeom>
            <a:solidFill>
              <a:srgbClr val="0000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Oval 222"/>
            <p:cNvSpPr>
              <a:spLocks noChangeAspect="1" noChangeArrowheads="1"/>
            </p:cNvSpPr>
            <p:nvPr/>
          </p:nvSpPr>
          <p:spPr bwMode="auto">
            <a:xfrm>
              <a:off x="915" y="2596"/>
              <a:ext cx="19" cy="21"/>
            </a:xfrm>
            <a:prstGeom prst="ellipse">
              <a:avLst/>
            </a:prstGeom>
            <a:solidFill>
              <a:srgbClr val="0000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0" name="Group 223"/>
          <p:cNvGrpSpPr>
            <a:grpSpLocks/>
          </p:cNvGrpSpPr>
          <p:nvPr/>
        </p:nvGrpSpPr>
        <p:grpSpPr bwMode="auto">
          <a:xfrm>
            <a:off x="5926393" y="1079090"/>
            <a:ext cx="2133600" cy="762000"/>
            <a:chOff x="3360" y="1152"/>
            <a:chExt cx="1680" cy="672"/>
          </a:xfrm>
        </p:grpSpPr>
        <p:sp>
          <p:nvSpPr>
            <p:cNvPr id="221" name="Line 224"/>
            <p:cNvSpPr>
              <a:spLocks noChangeShapeType="1"/>
            </p:cNvSpPr>
            <p:nvPr/>
          </p:nvSpPr>
          <p:spPr bwMode="auto">
            <a:xfrm flipV="1">
              <a:off x="3360" y="1152"/>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2" name="Line 225"/>
            <p:cNvSpPr>
              <a:spLocks noChangeShapeType="1"/>
            </p:cNvSpPr>
            <p:nvPr/>
          </p:nvSpPr>
          <p:spPr bwMode="auto">
            <a:xfrm>
              <a:off x="3360" y="1824"/>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 name="Line 226"/>
            <p:cNvSpPr>
              <a:spLocks noChangeShapeType="1"/>
            </p:cNvSpPr>
            <p:nvPr/>
          </p:nvSpPr>
          <p:spPr bwMode="auto">
            <a:xfrm>
              <a:off x="3360" y="1488"/>
              <a:ext cx="24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4" name="Line 227"/>
            <p:cNvSpPr>
              <a:spLocks noChangeShapeType="1"/>
            </p:cNvSpPr>
            <p:nvPr/>
          </p:nvSpPr>
          <p:spPr bwMode="auto">
            <a:xfrm flipV="1">
              <a:off x="3600"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 name="Line 228"/>
            <p:cNvSpPr>
              <a:spLocks noChangeShapeType="1"/>
            </p:cNvSpPr>
            <p:nvPr/>
          </p:nvSpPr>
          <p:spPr bwMode="auto">
            <a:xfrm>
              <a:off x="3600" y="1344"/>
              <a:ext cx="43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 name="Line 229"/>
            <p:cNvSpPr>
              <a:spLocks noChangeShapeType="1"/>
            </p:cNvSpPr>
            <p:nvPr/>
          </p:nvSpPr>
          <p:spPr bwMode="auto">
            <a:xfrm>
              <a:off x="4032"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 name="Line 230"/>
            <p:cNvSpPr>
              <a:spLocks noChangeShapeType="1"/>
            </p:cNvSpPr>
            <p:nvPr/>
          </p:nvSpPr>
          <p:spPr bwMode="auto">
            <a:xfrm>
              <a:off x="4032" y="1488"/>
              <a:ext cx="528"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8" name="Line 231"/>
            <p:cNvSpPr>
              <a:spLocks noChangeShapeType="1"/>
            </p:cNvSpPr>
            <p:nvPr/>
          </p:nvSpPr>
          <p:spPr bwMode="auto">
            <a:xfrm>
              <a:off x="4560"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 name="Line 232"/>
            <p:cNvSpPr>
              <a:spLocks noChangeShapeType="1"/>
            </p:cNvSpPr>
            <p:nvPr/>
          </p:nvSpPr>
          <p:spPr bwMode="auto">
            <a:xfrm>
              <a:off x="4560" y="1344"/>
              <a:ext cx="19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0" name="Line 233"/>
            <p:cNvSpPr>
              <a:spLocks noChangeShapeType="1"/>
            </p:cNvSpPr>
            <p:nvPr/>
          </p:nvSpPr>
          <p:spPr bwMode="auto">
            <a:xfrm>
              <a:off x="4752"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 name="Line 234"/>
            <p:cNvSpPr>
              <a:spLocks noChangeShapeType="1"/>
            </p:cNvSpPr>
            <p:nvPr/>
          </p:nvSpPr>
          <p:spPr bwMode="auto">
            <a:xfrm>
              <a:off x="4752" y="1488"/>
              <a:ext cx="19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 name="Line 235"/>
            <p:cNvSpPr>
              <a:spLocks noChangeShapeType="1"/>
            </p:cNvSpPr>
            <p:nvPr/>
          </p:nvSpPr>
          <p:spPr bwMode="auto">
            <a:xfrm>
              <a:off x="3360" y="1728"/>
              <a:ext cx="43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 name="Line 236"/>
            <p:cNvSpPr>
              <a:spLocks noChangeShapeType="1"/>
            </p:cNvSpPr>
            <p:nvPr/>
          </p:nvSpPr>
          <p:spPr bwMode="auto">
            <a:xfrm>
              <a:off x="3792" y="158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 name="Line 237"/>
            <p:cNvSpPr>
              <a:spLocks noChangeShapeType="1"/>
            </p:cNvSpPr>
            <p:nvPr/>
          </p:nvSpPr>
          <p:spPr bwMode="auto">
            <a:xfrm>
              <a:off x="3792" y="1584"/>
              <a:ext cx="576"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 name="Line 238"/>
            <p:cNvSpPr>
              <a:spLocks noChangeShapeType="1"/>
            </p:cNvSpPr>
            <p:nvPr/>
          </p:nvSpPr>
          <p:spPr bwMode="auto">
            <a:xfrm>
              <a:off x="4368" y="158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 name="Line 239"/>
            <p:cNvSpPr>
              <a:spLocks noChangeShapeType="1"/>
            </p:cNvSpPr>
            <p:nvPr/>
          </p:nvSpPr>
          <p:spPr bwMode="auto">
            <a:xfrm>
              <a:off x="4368" y="1728"/>
              <a:ext cx="576"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7" name="AutoShape 240"/>
          <p:cNvSpPr>
            <a:spLocks noChangeArrowheads="1"/>
          </p:cNvSpPr>
          <p:nvPr/>
        </p:nvSpPr>
        <p:spPr bwMode="auto">
          <a:xfrm>
            <a:off x="1811593" y="621890"/>
            <a:ext cx="533400" cy="512763"/>
          </a:xfrm>
          <a:prstGeom prst="downArrow">
            <a:avLst>
              <a:gd name="adj1" fmla="val 50000"/>
              <a:gd name="adj2" fmla="val 349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Text Box 241"/>
          <p:cNvSpPr txBox="1">
            <a:spLocks noChangeArrowheads="1"/>
          </p:cNvSpPr>
          <p:nvPr/>
        </p:nvSpPr>
        <p:spPr bwMode="auto">
          <a:xfrm>
            <a:off x="5469193" y="682215"/>
            <a:ext cx="3206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solidFill>
                  <a:schemeClr val="tx2"/>
                </a:solidFill>
              </a:rPr>
              <a:t>Post-synthesis simulation</a:t>
            </a:r>
          </a:p>
        </p:txBody>
      </p:sp>
      <p:sp>
        <p:nvSpPr>
          <p:cNvPr id="239" name="Text Box 242"/>
          <p:cNvSpPr txBox="1">
            <a:spLocks noChangeArrowheads="1"/>
          </p:cNvSpPr>
          <p:nvPr/>
        </p:nvSpPr>
        <p:spPr bwMode="auto">
          <a:xfrm>
            <a:off x="2497393" y="680628"/>
            <a:ext cx="1568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rPr>
              <a:t>Synthesized</a:t>
            </a:r>
          </a:p>
          <a:p>
            <a:pPr algn="ctr"/>
            <a:r>
              <a:rPr lang="en-US" altLang="en-US" sz="2000">
                <a:solidFill>
                  <a:schemeClr val="tx2"/>
                </a:solidFill>
              </a:rPr>
              <a:t>Circuit</a:t>
            </a:r>
          </a:p>
        </p:txBody>
      </p:sp>
      <p:sp>
        <p:nvSpPr>
          <p:cNvPr id="240" name="AutoShape 243"/>
          <p:cNvSpPr>
            <a:spLocks noChangeArrowheads="1"/>
          </p:cNvSpPr>
          <p:nvPr/>
        </p:nvSpPr>
        <p:spPr bwMode="auto">
          <a:xfrm>
            <a:off x="3945193" y="1287053"/>
            <a:ext cx="1752600" cy="304800"/>
          </a:xfrm>
          <a:prstGeom prst="rightArrow">
            <a:avLst>
              <a:gd name="adj1" fmla="val 50000"/>
              <a:gd name="adj2" fmla="val 11457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Rectangle 240"/>
          <p:cNvSpPr/>
          <p:nvPr/>
        </p:nvSpPr>
        <p:spPr>
          <a:xfrm>
            <a:off x="100527" y="58493"/>
            <a:ext cx="3522631" cy="523220"/>
          </a:xfrm>
          <a:prstGeom prst="rect">
            <a:avLst/>
          </a:prstGeom>
        </p:spPr>
        <p:txBody>
          <a:bodyPr wrap="none">
            <a:spAutoFit/>
          </a:bodyPr>
          <a:lstStyle/>
          <a:p>
            <a:r>
              <a:rPr lang="en-US" altLang="en-US" sz="2800" dirty="0">
                <a:latin typeface="Times New Roman" panose="02020603050405020304" pitchFamily="18" charset="0"/>
                <a:cs typeface="Times New Roman" panose="02020603050405020304" pitchFamily="18" charset="0"/>
              </a:rPr>
              <a:t>Design Flow with Test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6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7EF279-49A6-4B24-946D-E6A88898C322}"/>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886CDF76-39F5-4BE7-AB76-7A7745B9EEB7}"/>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003892F7-BE46-418E-933E-78CAC6AF7855}"/>
              </a:ext>
            </a:extLst>
          </p:cNvPr>
          <p:cNvSpPr>
            <a:spLocks noGrp="1"/>
          </p:cNvSpPr>
          <p:nvPr>
            <p:ph type="sldNum" sz="quarter" idx="12"/>
          </p:nvPr>
        </p:nvSpPr>
        <p:spPr/>
        <p:txBody>
          <a:bodyPr/>
          <a:lstStyle/>
          <a:p>
            <a:fld id="{A0DC60C1-0328-4411-89F9-1C6F7C72FBC8}" type="slidenum">
              <a:rPr lang="en-US" smtClean="0"/>
              <a:t>40</a:t>
            </a:fld>
            <a:endParaRPr lang="en-US"/>
          </a:p>
        </p:txBody>
      </p:sp>
      <p:sp>
        <p:nvSpPr>
          <p:cNvPr id="5" name="Rectangle 4">
            <a:extLst>
              <a:ext uri="{FF2B5EF4-FFF2-40B4-BE49-F238E27FC236}">
                <a16:creationId xmlns:a16="http://schemas.microsoft.com/office/drawing/2014/main" id="{85E02643-E9C3-4ADC-BB38-BEDD1A750F1B}"/>
              </a:ext>
            </a:extLst>
          </p:cNvPr>
          <p:cNvSpPr/>
          <p:nvPr/>
        </p:nvSpPr>
        <p:spPr>
          <a:xfrm>
            <a:off x="178069" y="630093"/>
            <a:ext cx="11851321" cy="5632311"/>
          </a:xfrm>
          <a:prstGeom prst="rect">
            <a:avLst/>
          </a:prstGeom>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Magic is based on the Mead-Conway style of design</a:t>
            </a:r>
          </a:p>
          <a:p>
            <a:pPr algn="just"/>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means that it uses simplified design rules and circuit structures</a:t>
            </a: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simplifications make it easier for you to design circuits and permit Magic to provide</a:t>
            </a:r>
          </a:p>
          <a:p>
            <a:pPr lvl="1" algn="just"/>
            <a:r>
              <a:rPr lang="en-IN" sz="2000" dirty="0">
                <a:latin typeface="Times New Roman" panose="02020603050405020304" pitchFamily="18" charset="0"/>
                <a:cs typeface="Times New Roman" panose="02020603050405020304" pitchFamily="18" charset="0"/>
              </a:rPr>
              <a:t>     powerful assistance that would not be possible otherwise</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However, they result in slightly less dense circuits than you could get with more complex rules and structures</a:t>
            </a:r>
          </a:p>
          <a:p>
            <a:pPr marL="1257300" lvl="2"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example, Magic permits only Manhattan designs (those whose edges are vertical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or horizontal)</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Circuit designers tell us that our conservative design rules cost 5-10% in density. We think that the density sacrifice is compensated for by reduced design time</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Magic uses two windows: one for text and a separate window for displaying layouts</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Magic runs under the window system X11 (use under Cygwin requires the presence of an X11 server in Windows; the server that comes packaged with Cygwin works well)</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178069" y="0"/>
            <a:ext cx="11989180"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Magic – Layout tool                                                                                    Contd.</a:t>
            </a:r>
            <a:endParaRPr lang="en-US" sz="2800" dirty="0"/>
          </a:p>
        </p:txBody>
      </p:sp>
    </p:spTree>
    <p:extLst>
      <p:ext uri="{BB962C8B-B14F-4D97-AF65-F5344CB8AC3E}">
        <p14:creationId xmlns:p14="http://schemas.microsoft.com/office/powerpoint/2010/main" val="171654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41</a:t>
            </a:fld>
            <a:endParaRPr lang="en-US"/>
          </a:p>
        </p:txBody>
      </p:sp>
      <p:sp>
        <p:nvSpPr>
          <p:cNvPr id="5" name="Rectangle 4"/>
          <p:cNvSpPr/>
          <p:nvPr/>
        </p:nvSpPr>
        <p:spPr>
          <a:xfrm>
            <a:off x="106740" y="0"/>
            <a:ext cx="7165167"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An Open-Source Digital Synthesis Flow</a:t>
            </a:r>
          </a:p>
        </p:txBody>
      </p:sp>
      <p:sp>
        <p:nvSpPr>
          <p:cNvPr id="6" name="Rectangle 5"/>
          <p:cNvSpPr/>
          <p:nvPr/>
        </p:nvSpPr>
        <p:spPr>
          <a:xfrm>
            <a:off x="106740" y="729478"/>
            <a:ext cx="11927944" cy="5262979"/>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Digital Synthesis Flow using Open Source EDA Tools</a:t>
            </a:r>
          </a:p>
          <a:p>
            <a:pPr algn="just"/>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digital synthesis flow is a set of tools and methods used to turn a circuit design written in a high-level behavioral language like </a:t>
            </a:r>
            <a:r>
              <a:rPr lang="en-US" sz="2400" dirty="0" err="1">
                <a:latin typeface="Times New Roman" panose="02020603050405020304" pitchFamily="18" charset="0"/>
                <a:cs typeface="Times New Roman" panose="02020603050405020304" pitchFamily="18" charset="0"/>
              </a:rPr>
              <a:t>verilog</a:t>
            </a:r>
            <a:r>
              <a:rPr lang="en-US" sz="2400" dirty="0">
                <a:latin typeface="Times New Roman" panose="02020603050405020304" pitchFamily="18" charset="0"/>
                <a:cs typeface="Times New Roman" panose="02020603050405020304" pitchFamily="18" charset="0"/>
              </a:rPr>
              <a:t> or VHDL into a physical circuit</a:t>
            </a:r>
          </a:p>
          <a:p>
            <a:pPr marL="8001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Which can either be configuration code for an FPGA target like a Xilinx or Altera chip, or </a:t>
            </a:r>
          </a:p>
          <a:p>
            <a:pPr marL="8001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layout in a specific fabrication process technology, that would become part of a fabricated circuit chip</a:t>
            </a:r>
          </a:p>
          <a:p>
            <a:pPr marL="8001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Several digital synthesis flows targeting FPGAs are available, usually from the FPGA manufacturers, and while they are typically not open source, they are generally distributed for free</a:t>
            </a:r>
          </a:p>
        </p:txBody>
      </p:sp>
    </p:spTree>
    <p:extLst>
      <p:ext uri="{BB962C8B-B14F-4D97-AF65-F5344CB8AC3E}">
        <p14:creationId xmlns:p14="http://schemas.microsoft.com/office/powerpoint/2010/main" val="1283484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42</a:t>
            </a:fld>
            <a:endParaRPr lang="en-US"/>
          </a:p>
        </p:txBody>
      </p:sp>
      <p:sp>
        <p:nvSpPr>
          <p:cNvPr id="5" name="Rectangle 4"/>
          <p:cNvSpPr/>
          <p:nvPr/>
        </p:nvSpPr>
        <p:spPr>
          <a:xfrm>
            <a:off x="142567" y="603183"/>
            <a:ext cx="11862619" cy="5632311"/>
          </a:xfrm>
          <a:prstGeom prst="rect">
            <a:avLst/>
          </a:prstGeom>
        </p:spPr>
        <p:txBody>
          <a:bodyPr wrap="square">
            <a:spAutoFit/>
          </a:bodyPr>
          <a:lstStyle/>
          <a:p>
            <a:pPr algn="just"/>
            <a:r>
              <a:rPr lang="en-US" sz="2400" dirty="0" err="1">
                <a:latin typeface="Times New Roman" panose="02020603050405020304" pitchFamily="18" charset="0"/>
                <a:cs typeface="Times New Roman" panose="02020603050405020304" pitchFamily="18" charset="0"/>
              </a:rPr>
              <a:t>Qflow</a:t>
            </a:r>
            <a:r>
              <a:rPr lang="en-US" sz="2400" dirty="0">
                <a:latin typeface="Times New Roman" panose="02020603050405020304" pitchFamily="18" charset="0"/>
                <a:cs typeface="Times New Roman" panose="02020603050405020304" pitchFamily="18" charset="0"/>
              </a:rPr>
              <a:t> is a complete tool chain for synthesizing digital circuits starting from </a:t>
            </a:r>
            <a:r>
              <a:rPr lang="en-US" sz="2400" dirty="0" err="1">
                <a:latin typeface="Times New Roman" panose="02020603050405020304" pitchFamily="18" charset="0"/>
                <a:cs typeface="Times New Roman" panose="02020603050405020304" pitchFamily="18" charset="0"/>
              </a:rPr>
              <a:t>verilog</a:t>
            </a:r>
            <a:r>
              <a:rPr lang="en-US" sz="2400" dirty="0">
                <a:latin typeface="Times New Roman" panose="02020603050405020304" pitchFamily="18" charset="0"/>
                <a:cs typeface="Times New Roman" panose="02020603050405020304" pitchFamily="18" charset="0"/>
              </a:rPr>
              <a:t> source and ending in physical layout for a specific target fabrication process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the world of commercial electronics, digital synthesis with a target application of a chip design is usually bundled into large EDA software systems like Cadence or Synopsys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As commercial electronics designers need to maintain cutting-edge performance, these commercial toolchains get more and more expensive, and have largely priced themselves out of all but the established integrated circuit manufacturers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leaves an unfortunate gap where startup companies and small businesses cannot afford to do any sort of integrated circuit design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algorithms for digital synthesis are all tied up in closed-source software, and development is controlled by a few EDA software vendors</a:t>
            </a:r>
          </a:p>
        </p:txBody>
      </p:sp>
      <p:sp>
        <p:nvSpPr>
          <p:cNvPr id="6" name="Rectangle 5"/>
          <p:cNvSpPr/>
          <p:nvPr/>
        </p:nvSpPr>
        <p:spPr>
          <a:xfrm>
            <a:off x="106740" y="0"/>
            <a:ext cx="12171345"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An Open-Source Digital Synthesis Flow                                             Contd.</a:t>
            </a:r>
          </a:p>
        </p:txBody>
      </p:sp>
    </p:spTree>
    <p:extLst>
      <p:ext uri="{BB962C8B-B14F-4D97-AF65-F5344CB8AC3E}">
        <p14:creationId xmlns:p14="http://schemas.microsoft.com/office/powerpoint/2010/main" val="2007556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43</a:t>
            </a:fld>
            <a:endParaRPr lang="en-US"/>
          </a:p>
        </p:txBody>
      </p:sp>
      <p:sp>
        <p:nvSpPr>
          <p:cNvPr id="5" name="Rectangle 4"/>
          <p:cNvSpPr/>
          <p:nvPr/>
        </p:nvSpPr>
        <p:spPr>
          <a:xfrm>
            <a:off x="0" y="577584"/>
            <a:ext cx="12064181" cy="5016758"/>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Digital standard cell libraries are a major component of the flow</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While synthesis tools can make use of proprietary digital standard cells provided by various vendors (usually the fabrication facility, such as X-Fab, or IBM, or TSMC, but sometimes by 3rd-party vendors), the problem with proprietary standard cell libraries is that they cannot be distributed, and cannot therefore be used for examples and posted on public websites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Fortunately, there have been a few sets of open-source standard cells for popular processes. Some of these are based on the "scalable CMOS rules" from MOSIS, a set of design rules that are more conservative than the vendor rules and are allowed by the vendors to be distributed openly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Physical layout generated using the scalable CMOS rules may be distributed as open-source, and can be fabricated in the processes for which the rules were designed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Oklahome</a:t>
            </a:r>
            <a:r>
              <a:rPr lang="en-US" sz="2000" dirty="0">
                <a:latin typeface="Times New Roman" panose="02020603050405020304" pitchFamily="18" charset="0"/>
                <a:cs typeface="Times New Roman" panose="02020603050405020304" pitchFamily="18" charset="0"/>
              </a:rPr>
              <a:t> State University (OSU) open-source standard cell library.</a:t>
            </a:r>
          </a:p>
          <a:p>
            <a:pPr algn="just"/>
            <a:r>
              <a:rPr lang="en-US" sz="2000" dirty="0">
                <a:latin typeface="Times New Roman" panose="02020603050405020304" pitchFamily="18" charset="0"/>
                <a:cs typeface="Times New Roman" panose="02020603050405020304" pitchFamily="18" charset="0"/>
              </a:rPr>
              <a:t>support for the open-source libraries from VLSI Technology (</a:t>
            </a:r>
            <a:r>
              <a:rPr lang="en-US" sz="2000" dirty="0">
                <a:latin typeface="Times New Roman" panose="02020603050405020304" pitchFamily="18" charset="0"/>
                <a:cs typeface="Times New Roman" panose="02020603050405020304" pitchFamily="18" charset="0"/>
                <a:hlinkClick r:id="rId2" action="ppaction://hlinkfile"/>
              </a:rPr>
              <a:t>vlsitechnology.org</a:t>
            </a:r>
            <a:r>
              <a:rPr lang="en-US" sz="2000" dirty="0">
                <a:latin typeface="Times New Roman" panose="02020603050405020304" pitchFamily="18" charset="0"/>
                <a:cs typeface="Times New Roman" panose="02020603050405020304" pitchFamily="18" charset="0"/>
              </a:rPr>
              <a:t>)</a:t>
            </a:r>
          </a:p>
        </p:txBody>
      </p:sp>
      <p:sp>
        <p:nvSpPr>
          <p:cNvPr id="6" name="Rectangle 5"/>
          <p:cNvSpPr/>
          <p:nvPr/>
        </p:nvSpPr>
        <p:spPr>
          <a:xfrm>
            <a:off x="106740" y="0"/>
            <a:ext cx="12171345"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An Open-Source Digital Synthesis Flow                                             Contd.</a:t>
            </a:r>
          </a:p>
        </p:txBody>
      </p:sp>
    </p:spTree>
    <p:extLst>
      <p:ext uri="{BB962C8B-B14F-4D97-AF65-F5344CB8AC3E}">
        <p14:creationId xmlns:p14="http://schemas.microsoft.com/office/powerpoint/2010/main" val="4061315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44</a:t>
            </a:fld>
            <a:endParaRPr lang="en-US"/>
          </a:p>
        </p:txBody>
      </p:sp>
      <p:sp>
        <p:nvSpPr>
          <p:cNvPr id="5" name="Rectangle 4"/>
          <p:cNvSpPr/>
          <p:nvPr/>
        </p:nvSpPr>
        <p:spPr>
          <a:xfrm>
            <a:off x="245807" y="699981"/>
            <a:ext cx="11759380" cy="3170099"/>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After mapping onto a standard cell library, a design needs to be placed and routed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placement stage determines a rough estimate of the routing required, and tries to put all the cells into a block, ordering them to minimize the total amount of wiring connecting all the pins together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placement tool known as </a:t>
            </a:r>
            <a:r>
              <a:rPr lang="en-US" sz="2000" dirty="0" err="1">
                <a:latin typeface="Times New Roman" panose="02020603050405020304" pitchFamily="18" charset="0"/>
                <a:cs typeface="Times New Roman" panose="02020603050405020304" pitchFamily="18" charset="0"/>
              </a:rPr>
              <a:t>graywolf</a:t>
            </a:r>
            <a:r>
              <a:rPr lang="en-US" sz="2000" dirty="0">
                <a:latin typeface="Times New Roman" panose="02020603050405020304" pitchFamily="18" charset="0"/>
                <a:cs typeface="Times New Roman" panose="02020603050405020304" pitchFamily="18" charset="0"/>
              </a:rPr>
              <a:t> was developed (under the name "</a:t>
            </a:r>
            <a:r>
              <a:rPr lang="en-US" sz="2000" dirty="0" err="1">
                <a:latin typeface="Times New Roman" panose="02020603050405020304" pitchFamily="18" charset="0"/>
                <a:cs typeface="Times New Roman" panose="02020603050405020304" pitchFamily="18" charset="0"/>
              </a:rPr>
              <a:t>TimberWolf</a:t>
            </a:r>
            <a:r>
              <a:rPr lang="en-US" sz="2000" dirty="0">
                <a:latin typeface="Times New Roman" panose="02020603050405020304" pitchFamily="18" charset="0"/>
                <a:cs typeface="Times New Roman" panose="02020603050405020304" pitchFamily="18" charset="0"/>
              </a:rPr>
              <a:t>") at Yale University, and was distributed as open source for a time until it was taken commercial</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last open-source version of this tool does not perform detail routing, but is a professional-grade placement tool</a:t>
            </a:r>
          </a:p>
        </p:txBody>
      </p:sp>
      <p:sp>
        <p:nvSpPr>
          <p:cNvPr id="6" name="Rectangle 5"/>
          <p:cNvSpPr/>
          <p:nvPr/>
        </p:nvSpPr>
        <p:spPr>
          <a:xfrm>
            <a:off x="106740" y="0"/>
            <a:ext cx="12171345"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An Open-Source Digital Synthesis Flow                                             Contd.</a:t>
            </a:r>
          </a:p>
        </p:txBody>
      </p:sp>
    </p:spTree>
    <p:extLst>
      <p:ext uri="{BB962C8B-B14F-4D97-AF65-F5344CB8AC3E}">
        <p14:creationId xmlns:p14="http://schemas.microsoft.com/office/powerpoint/2010/main" val="316337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45</a:t>
            </a:fld>
            <a:endParaRPr lang="en-US"/>
          </a:p>
        </p:txBody>
      </p:sp>
      <p:sp>
        <p:nvSpPr>
          <p:cNvPr id="5" name="Rectangle 4"/>
          <p:cNvSpPr/>
          <p:nvPr/>
        </p:nvSpPr>
        <p:spPr>
          <a:xfrm>
            <a:off x="103239" y="596742"/>
            <a:ext cx="11916696"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final step in creating a digital standard-cell layout is the detail route, describing exactly how the physical wiring should be generated to connect together all the pins in the design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An open source detail router has been pointedly missing. Eventually, knowing that an open source digital synthesis tool flow for chip design would never be created without one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and deciding that lack of cutting-edge performance should not be an impediment to the creation of a working flow, I coded up a moderately capable detail router, called </a:t>
            </a:r>
            <a:r>
              <a:rPr lang="en-US" sz="2400" dirty="0" err="1">
                <a:latin typeface="Times New Roman" panose="02020603050405020304" pitchFamily="18" charset="0"/>
                <a:cs typeface="Times New Roman" panose="02020603050405020304" pitchFamily="18" charset="0"/>
              </a:rPr>
              <a:t>qrouter</a:t>
            </a:r>
            <a:r>
              <a:rPr lang="en-US" sz="2400" dirty="0">
                <a:latin typeface="Times New Roman" panose="02020603050405020304" pitchFamily="18" charset="0"/>
                <a:cs typeface="Times New Roman" panose="02020603050405020304" pitchFamily="18" charset="0"/>
              </a:rPr>
              <a:t>, which has now become the final link in the open source synthesis chain.</a:t>
            </a:r>
          </a:p>
        </p:txBody>
      </p:sp>
      <p:sp>
        <p:nvSpPr>
          <p:cNvPr id="6" name="Rectangle 5"/>
          <p:cNvSpPr/>
          <p:nvPr/>
        </p:nvSpPr>
        <p:spPr>
          <a:xfrm>
            <a:off x="106740" y="0"/>
            <a:ext cx="12171345"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An Open-Source Digital Synthesis Flow                                             Contd.</a:t>
            </a:r>
          </a:p>
        </p:txBody>
      </p:sp>
    </p:spTree>
    <p:extLst>
      <p:ext uri="{BB962C8B-B14F-4D97-AF65-F5344CB8AC3E}">
        <p14:creationId xmlns:p14="http://schemas.microsoft.com/office/powerpoint/2010/main" val="4014717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46</a:t>
            </a:fld>
            <a:endParaRPr lang="en-US"/>
          </a:p>
        </p:txBody>
      </p:sp>
      <p:sp>
        <p:nvSpPr>
          <p:cNvPr id="5" name="Rectangle 4"/>
          <p:cNvSpPr/>
          <p:nvPr/>
        </p:nvSpPr>
        <p:spPr>
          <a:xfrm>
            <a:off x="245806" y="847465"/>
            <a:ext cx="11788878"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It should not be assumed that the </a:t>
            </a:r>
            <a:r>
              <a:rPr lang="en-US" sz="2400" dirty="0" err="1">
                <a:latin typeface="Times New Roman" panose="02020603050405020304" pitchFamily="18" charset="0"/>
                <a:cs typeface="Times New Roman" panose="02020603050405020304" pitchFamily="18" charset="0"/>
              </a:rPr>
              <a:t>qflow</a:t>
            </a:r>
            <a:r>
              <a:rPr lang="en-US" sz="2400" dirty="0">
                <a:latin typeface="Times New Roman" panose="02020603050405020304" pitchFamily="18" charset="0"/>
                <a:cs typeface="Times New Roman" panose="02020603050405020304" pitchFamily="18" charset="0"/>
              </a:rPr>
              <a:t> tool chain can be used to create the next generation of multi-gigahertz microprocessors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But the </a:t>
            </a:r>
            <a:r>
              <a:rPr lang="en-US" sz="2400" dirty="0" err="1">
                <a:latin typeface="Times New Roman" panose="02020603050405020304" pitchFamily="18" charset="0"/>
                <a:cs typeface="Times New Roman" panose="02020603050405020304" pitchFamily="18" charset="0"/>
              </a:rPr>
              <a:t>qflow</a:t>
            </a:r>
            <a:r>
              <a:rPr lang="en-US" sz="2400" dirty="0">
                <a:latin typeface="Times New Roman" panose="02020603050405020304" pitchFamily="18" charset="0"/>
                <a:cs typeface="Times New Roman" panose="02020603050405020304" pitchFamily="18" charset="0"/>
              </a:rPr>
              <a:t> tool chain is perfectly capable of handling digital subsystems needed by many chips, including </a:t>
            </a:r>
          </a:p>
          <a:p>
            <a:pPr algn="just"/>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host-to-device communications (SPI and I2C, for example)</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signal processing (digital filters, sigma-delta modulators)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arithmetic logic units, and so forth</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Early versions of the </a:t>
            </a:r>
            <a:r>
              <a:rPr lang="en-US" sz="2400" dirty="0" err="1">
                <a:latin typeface="Times New Roman" panose="02020603050405020304" pitchFamily="18" charset="0"/>
                <a:cs typeface="Times New Roman" panose="02020603050405020304" pitchFamily="18" charset="0"/>
              </a:rPr>
              <a:t>qflow</a:t>
            </a:r>
            <a:r>
              <a:rPr lang="en-US" sz="2400" dirty="0">
                <a:latin typeface="Times New Roman" panose="02020603050405020304" pitchFamily="18" charset="0"/>
                <a:cs typeface="Times New Roman" panose="02020603050405020304" pitchFamily="18" charset="0"/>
              </a:rPr>
              <a:t> digital flow were used to create digital circuits used in high-performance commercial integrated circuits. It's real, and it works!</a:t>
            </a:r>
          </a:p>
        </p:txBody>
      </p:sp>
      <p:sp>
        <p:nvSpPr>
          <p:cNvPr id="6" name="Rectangle 5"/>
          <p:cNvSpPr/>
          <p:nvPr/>
        </p:nvSpPr>
        <p:spPr>
          <a:xfrm>
            <a:off x="106740" y="0"/>
            <a:ext cx="12171345"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An Open-Source Digital Synthesis Flow                                             Contd.</a:t>
            </a:r>
          </a:p>
        </p:txBody>
      </p:sp>
    </p:spTree>
    <p:extLst>
      <p:ext uri="{BB962C8B-B14F-4D97-AF65-F5344CB8AC3E}">
        <p14:creationId xmlns:p14="http://schemas.microsoft.com/office/powerpoint/2010/main" val="24766378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47</a:t>
            </a:fld>
            <a:endParaRPr lang="en-US"/>
          </a:p>
        </p:txBody>
      </p:sp>
      <p:sp>
        <p:nvSpPr>
          <p:cNvPr id="6" name="TextBox 5"/>
          <p:cNvSpPr txBox="1"/>
          <p:nvPr/>
        </p:nvSpPr>
        <p:spPr>
          <a:xfrm>
            <a:off x="0" y="60116"/>
            <a:ext cx="411202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Full custom IC design flow</a:t>
            </a:r>
          </a:p>
        </p:txBody>
      </p:sp>
      <p:grpSp>
        <p:nvGrpSpPr>
          <p:cNvPr id="121" name="Group 120"/>
          <p:cNvGrpSpPr/>
          <p:nvPr/>
        </p:nvGrpSpPr>
        <p:grpSpPr>
          <a:xfrm>
            <a:off x="1567407" y="665576"/>
            <a:ext cx="7580531" cy="5425308"/>
            <a:chOff x="107317" y="891219"/>
            <a:chExt cx="7580531" cy="5425308"/>
          </a:xfrm>
        </p:grpSpPr>
        <p:sp>
          <p:nvSpPr>
            <p:cNvPr id="7" name="Rectangle 6"/>
            <p:cNvSpPr/>
            <p:nvPr/>
          </p:nvSpPr>
          <p:spPr>
            <a:xfrm>
              <a:off x="107317" y="959802"/>
              <a:ext cx="2072274" cy="575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p:cNvSpPr/>
            <p:nvPr/>
          </p:nvSpPr>
          <p:spPr>
            <a:xfrm>
              <a:off x="2580011" y="926792"/>
              <a:ext cx="2002778" cy="575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Rectangle 8"/>
            <p:cNvSpPr/>
            <p:nvPr/>
          </p:nvSpPr>
          <p:spPr>
            <a:xfrm>
              <a:off x="2143747" y="1817616"/>
              <a:ext cx="2458232" cy="10274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ectangle 9"/>
            <p:cNvSpPr/>
            <p:nvPr/>
          </p:nvSpPr>
          <p:spPr>
            <a:xfrm>
              <a:off x="2143747" y="3113703"/>
              <a:ext cx="2458232" cy="37664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ectangle 10"/>
            <p:cNvSpPr/>
            <p:nvPr/>
          </p:nvSpPr>
          <p:spPr>
            <a:xfrm>
              <a:off x="2124557" y="3844102"/>
              <a:ext cx="2458232" cy="575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ectangle 11"/>
            <p:cNvSpPr/>
            <p:nvPr/>
          </p:nvSpPr>
          <p:spPr>
            <a:xfrm>
              <a:off x="2124557" y="4764601"/>
              <a:ext cx="2458232" cy="3895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Rectangle 12"/>
            <p:cNvSpPr/>
            <p:nvPr/>
          </p:nvSpPr>
          <p:spPr>
            <a:xfrm>
              <a:off x="2124557" y="5390021"/>
              <a:ext cx="2458232" cy="4094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13"/>
            <p:cNvSpPr/>
            <p:nvPr/>
          </p:nvSpPr>
          <p:spPr>
            <a:xfrm>
              <a:off x="5486400" y="4774508"/>
              <a:ext cx="1944664" cy="575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Rectangle 14"/>
            <p:cNvSpPr/>
            <p:nvPr/>
          </p:nvSpPr>
          <p:spPr>
            <a:xfrm>
              <a:off x="5229616" y="3806450"/>
              <a:ext cx="2458232" cy="575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ectangle 15"/>
            <p:cNvSpPr/>
            <p:nvPr/>
          </p:nvSpPr>
          <p:spPr>
            <a:xfrm>
              <a:off x="5229616" y="2389239"/>
              <a:ext cx="2458232" cy="83088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ectangle 16"/>
            <p:cNvSpPr/>
            <p:nvPr/>
          </p:nvSpPr>
          <p:spPr>
            <a:xfrm>
              <a:off x="5229616" y="1349773"/>
              <a:ext cx="2458232" cy="6848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TextBox 17"/>
            <p:cNvSpPr txBox="1"/>
            <p:nvPr/>
          </p:nvSpPr>
          <p:spPr>
            <a:xfrm>
              <a:off x="365162" y="891219"/>
              <a:ext cx="1379673" cy="646331"/>
            </a:xfrm>
            <a:prstGeom prst="rect">
              <a:avLst/>
            </a:prstGeom>
            <a:noFill/>
          </p:spPr>
          <p:txBody>
            <a:bodyPr wrap="none" rtlCol="0">
              <a:spAutoFit/>
            </a:bodyPr>
            <a:lstStyle/>
            <a:p>
              <a:pPr algn="ctr"/>
              <a:r>
                <a:rPr lang="en-US" dirty="0"/>
                <a:t>Design</a:t>
              </a:r>
            </a:p>
            <a:p>
              <a:r>
                <a:rPr lang="en-US" dirty="0"/>
                <a:t>Specification</a:t>
              </a:r>
            </a:p>
          </p:txBody>
        </p:sp>
        <p:sp>
          <p:nvSpPr>
            <p:cNvPr id="19" name="TextBox 18"/>
            <p:cNvSpPr txBox="1"/>
            <p:nvPr/>
          </p:nvSpPr>
          <p:spPr>
            <a:xfrm>
              <a:off x="2807228" y="976968"/>
              <a:ext cx="1345946" cy="369332"/>
            </a:xfrm>
            <a:prstGeom prst="rect">
              <a:avLst/>
            </a:prstGeom>
            <a:noFill/>
          </p:spPr>
          <p:txBody>
            <a:bodyPr wrap="none" rtlCol="0">
              <a:spAutoFit/>
            </a:bodyPr>
            <a:lstStyle/>
            <a:p>
              <a:r>
                <a:rPr lang="en-US" dirty="0"/>
                <a:t>Architecture</a:t>
              </a:r>
            </a:p>
          </p:txBody>
        </p:sp>
        <p:sp>
          <p:nvSpPr>
            <p:cNvPr id="20" name="TextBox 19"/>
            <p:cNvSpPr txBox="1"/>
            <p:nvPr/>
          </p:nvSpPr>
          <p:spPr>
            <a:xfrm>
              <a:off x="2124557" y="1968170"/>
              <a:ext cx="2414572" cy="646331"/>
            </a:xfrm>
            <a:prstGeom prst="rect">
              <a:avLst/>
            </a:prstGeom>
            <a:noFill/>
          </p:spPr>
          <p:txBody>
            <a:bodyPr wrap="none" rtlCol="0">
              <a:spAutoFit/>
            </a:bodyPr>
            <a:lstStyle/>
            <a:p>
              <a:r>
                <a:rPr lang="en-US" dirty="0"/>
                <a:t>Design/Schematic Entry</a:t>
              </a:r>
            </a:p>
            <a:p>
              <a:pPr algn="ctr"/>
              <a:r>
                <a:rPr lang="en-US" dirty="0"/>
                <a:t>(Transistor level)</a:t>
              </a:r>
            </a:p>
          </p:txBody>
        </p:sp>
        <p:sp>
          <p:nvSpPr>
            <p:cNvPr id="21" name="TextBox 20"/>
            <p:cNvSpPr txBox="1"/>
            <p:nvPr/>
          </p:nvSpPr>
          <p:spPr>
            <a:xfrm>
              <a:off x="2364334" y="3146935"/>
              <a:ext cx="1839863" cy="369332"/>
            </a:xfrm>
            <a:prstGeom prst="rect">
              <a:avLst/>
            </a:prstGeom>
            <a:noFill/>
          </p:spPr>
          <p:txBody>
            <a:bodyPr wrap="none" rtlCol="0">
              <a:spAutoFit/>
            </a:bodyPr>
            <a:lstStyle/>
            <a:p>
              <a:r>
                <a:rPr lang="en-US" dirty="0"/>
                <a:t>Circuit Simulation</a:t>
              </a:r>
            </a:p>
          </p:txBody>
        </p:sp>
        <p:sp>
          <p:nvSpPr>
            <p:cNvPr id="22" name="TextBox 21"/>
            <p:cNvSpPr txBox="1"/>
            <p:nvPr/>
          </p:nvSpPr>
          <p:spPr>
            <a:xfrm>
              <a:off x="2364334" y="3835661"/>
              <a:ext cx="1861792" cy="646331"/>
            </a:xfrm>
            <a:prstGeom prst="rect">
              <a:avLst/>
            </a:prstGeom>
            <a:noFill/>
          </p:spPr>
          <p:txBody>
            <a:bodyPr wrap="none" rtlCol="0">
              <a:spAutoFit/>
            </a:bodyPr>
            <a:lstStyle/>
            <a:p>
              <a:r>
                <a:rPr lang="en-US" dirty="0"/>
                <a:t>Does design meet</a:t>
              </a:r>
            </a:p>
            <a:p>
              <a:pPr algn="ctr"/>
              <a:r>
                <a:rPr lang="en-US" dirty="0"/>
                <a:t>specifications?</a:t>
              </a:r>
            </a:p>
          </p:txBody>
        </p:sp>
        <p:sp>
          <p:nvSpPr>
            <p:cNvPr id="23" name="TextBox 22"/>
            <p:cNvSpPr txBox="1"/>
            <p:nvPr/>
          </p:nvSpPr>
          <p:spPr>
            <a:xfrm>
              <a:off x="2473883" y="4740281"/>
              <a:ext cx="1495346" cy="369332"/>
            </a:xfrm>
            <a:prstGeom prst="rect">
              <a:avLst/>
            </a:prstGeom>
            <a:noFill/>
          </p:spPr>
          <p:txBody>
            <a:bodyPr wrap="none" rtlCol="0">
              <a:spAutoFit/>
            </a:bodyPr>
            <a:lstStyle/>
            <a:p>
              <a:r>
                <a:rPr lang="en-US" dirty="0"/>
                <a:t>Layout Design</a:t>
              </a:r>
            </a:p>
          </p:txBody>
        </p:sp>
        <p:sp>
          <p:nvSpPr>
            <p:cNvPr id="24" name="TextBox 23"/>
            <p:cNvSpPr txBox="1"/>
            <p:nvPr/>
          </p:nvSpPr>
          <p:spPr>
            <a:xfrm>
              <a:off x="2260491" y="5441855"/>
              <a:ext cx="2047548" cy="369332"/>
            </a:xfrm>
            <a:prstGeom prst="rect">
              <a:avLst/>
            </a:prstGeom>
            <a:noFill/>
          </p:spPr>
          <p:txBody>
            <a:bodyPr wrap="none" rtlCol="0">
              <a:spAutoFit/>
            </a:bodyPr>
            <a:lstStyle/>
            <a:p>
              <a:r>
                <a:rPr lang="en-US" dirty="0"/>
                <a:t>Physical Verification</a:t>
              </a:r>
            </a:p>
          </p:txBody>
        </p:sp>
        <p:sp>
          <p:nvSpPr>
            <p:cNvPr id="25" name="TextBox 24"/>
            <p:cNvSpPr txBox="1"/>
            <p:nvPr/>
          </p:nvSpPr>
          <p:spPr>
            <a:xfrm>
              <a:off x="5982576" y="1418701"/>
              <a:ext cx="1130951" cy="646331"/>
            </a:xfrm>
            <a:prstGeom prst="rect">
              <a:avLst/>
            </a:prstGeom>
            <a:noFill/>
          </p:spPr>
          <p:txBody>
            <a:bodyPr wrap="none" rtlCol="0">
              <a:spAutoFit/>
            </a:bodyPr>
            <a:lstStyle/>
            <a:p>
              <a:pPr algn="ctr"/>
              <a:r>
                <a:rPr lang="en-US" dirty="0"/>
                <a:t>Parasitic</a:t>
              </a:r>
            </a:p>
            <a:p>
              <a:r>
                <a:rPr lang="en-US" dirty="0"/>
                <a:t>extraction</a:t>
              </a:r>
            </a:p>
          </p:txBody>
        </p:sp>
        <p:sp>
          <p:nvSpPr>
            <p:cNvPr id="26" name="TextBox 25"/>
            <p:cNvSpPr txBox="1"/>
            <p:nvPr/>
          </p:nvSpPr>
          <p:spPr>
            <a:xfrm>
              <a:off x="5884905" y="2343857"/>
              <a:ext cx="1236492" cy="923330"/>
            </a:xfrm>
            <a:prstGeom prst="rect">
              <a:avLst/>
            </a:prstGeom>
            <a:noFill/>
          </p:spPr>
          <p:txBody>
            <a:bodyPr wrap="none" rtlCol="0">
              <a:spAutoFit/>
            </a:bodyPr>
            <a:lstStyle/>
            <a:p>
              <a:r>
                <a:rPr lang="en-US" dirty="0"/>
                <a:t>Post-layout</a:t>
              </a:r>
            </a:p>
            <a:p>
              <a:pPr algn="ctr"/>
              <a:r>
                <a:rPr lang="en-US" dirty="0"/>
                <a:t>SPICE</a:t>
              </a:r>
            </a:p>
            <a:p>
              <a:r>
                <a:rPr lang="en-US" dirty="0"/>
                <a:t>simulation</a:t>
              </a:r>
            </a:p>
          </p:txBody>
        </p:sp>
        <p:sp>
          <p:nvSpPr>
            <p:cNvPr id="27" name="TextBox 26"/>
            <p:cNvSpPr txBox="1"/>
            <p:nvPr/>
          </p:nvSpPr>
          <p:spPr>
            <a:xfrm>
              <a:off x="5705826" y="3748546"/>
              <a:ext cx="1861792" cy="646331"/>
            </a:xfrm>
            <a:prstGeom prst="rect">
              <a:avLst/>
            </a:prstGeom>
            <a:noFill/>
          </p:spPr>
          <p:txBody>
            <a:bodyPr wrap="none" rtlCol="0">
              <a:spAutoFit/>
            </a:bodyPr>
            <a:lstStyle/>
            <a:p>
              <a:r>
                <a:rPr lang="en-US" dirty="0"/>
                <a:t>Does design meet</a:t>
              </a:r>
            </a:p>
            <a:p>
              <a:pPr algn="ctr"/>
              <a:r>
                <a:rPr lang="en-US" dirty="0"/>
                <a:t>specifications?</a:t>
              </a:r>
            </a:p>
          </p:txBody>
        </p:sp>
        <p:sp>
          <p:nvSpPr>
            <p:cNvPr id="28" name="TextBox 27"/>
            <p:cNvSpPr txBox="1"/>
            <p:nvPr/>
          </p:nvSpPr>
          <p:spPr>
            <a:xfrm>
              <a:off x="5934261" y="4902705"/>
              <a:ext cx="1227580" cy="369332"/>
            </a:xfrm>
            <a:prstGeom prst="rect">
              <a:avLst/>
            </a:prstGeom>
            <a:noFill/>
          </p:spPr>
          <p:txBody>
            <a:bodyPr wrap="none" rtlCol="0">
              <a:spAutoFit/>
            </a:bodyPr>
            <a:lstStyle/>
            <a:p>
              <a:r>
                <a:rPr lang="en-US" dirty="0"/>
                <a:t>Fabrication</a:t>
              </a:r>
            </a:p>
          </p:txBody>
        </p:sp>
        <p:cxnSp>
          <p:nvCxnSpPr>
            <p:cNvPr id="36" name="Straight Connector 35"/>
            <p:cNvCxnSpPr/>
            <p:nvPr/>
          </p:nvCxnSpPr>
          <p:spPr>
            <a:xfrm>
              <a:off x="3366031" y="5811187"/>
              <a:ext cx="0" cy="170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366031" y="5981312"/>
              <a:ext cx="16388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004902" y="958646"/>
              <a:ext cx="0" cy="50226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990154" y="958646"/>
              <a:ext cx="12164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206638" y="958645"/>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334076" y="5154195"/>
              <a:ext cx="18333" cy="2358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351282" y="4407779"/>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380781" y="3513703"/>
              <a:ext cx="6094" cy="330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351282" y="2845081"/>
              <a:ext cx="6004" cy="2686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9" idx="0"/>
            </p:cNvCxnSpPr>
            <p:nvPr/>
          </p:nvCxnSpPr>
          <p:spPr>
            <a:xfrm flipH="1">
              <a:off x="3372863" y="1501979"/>
              <a:ext cx="10374" cy="3156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458732" y="4362037"/>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458732" y="3251355"/>
              <a:ext cx="0" cy="5549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464660" y="2046465"/>
              <a:ext cx="3412" cy="3277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1814625" y="5590006"/>
              <a:ext cx="307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96300" y="4889942"/>
              <a:ext cx="18325" cy="700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796300" y="4889942"/>
              <a:ext cx="325583" cy="1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667647" y="4165066"/>
              <a:ext cx="481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638906" y="2215453"/>
              <a:ext cx="28741" cy="19496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638906" y="2215453"/>
              <a:ext cx="54068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4610375" y="2184163"/>
              <a:ext cx="650185" cy="2775235"/>
              <a:chOff x="4581009" y="2215453"/>
              <a:chExt cx="650185" cy="2775235"/>
            </a:xfrm>
          </p:grpSpPr>
          <p:grpSp>
            <p:nvGrpSpPr>
              <p:cNvPr id="103" name="Group 102"/>
              <p:cNvGrpSpPr/>
              <p:nvPr/>
            </p:nvGrpSpPr>
            <p:grpSpPr>
              <a:xfrm>
                <a:off x="4581009" y="2215453"/>
                <a:ext cx="242727" cy="2775235"/>
                <a:chOff x="259717" y="2964426"/>
                <a:chExt cx="448206" cy="1200640"/>
              </a:xfrm>
            </p:grpSpPr>
            <p:cxnSp>
              <p:nvCxnSpPr>
                <p:cNvPr id="93" name="Straight Arrow Connector 92"/>
                <p:cNvCxnSpPr/>
                <p:nvPr/>
              </p:nvCxnSpPr>
              <p:spPr>
                <a:xfrm flipH="1">
                  <a:off x="259718" y="4165066"/>
                  <a:ext cx="4482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259717" y="2964426"/>
                  <a:ext cx="448206" cy="117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07923" y="2964426"/>
                  <a:ext cx="0" cy="1200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Straight Connector 104"/>
              <p:cNvCxnSpPr/>
              <p:nvPr/>
            </p:nvCxnSpPr>
            <p:spPr>
              <a:xfrm flipV="1">
                <a:off x="4822566" y="4095409"/>
                <a:ext cx="408628" cy="67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3" name="Straight Arrow Connector 112"/>
            <p:cNvCxnSpPr>
              <a:endCxn id="8" idx="1"/>
            </p:cNvCxnSpPr>
            <p:nvPr/>
          </p:nvCxnSpPr>
          <p:spPr>
            <a:xfrm flipV="1">
              <a:off x="2179591" y="1214386"/>
              <a:ext cx="400420" cy="1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209658" y="3012582"/>
              <a:ext cx="455574" cy="369332"/>
            </a:xfrm>
            <a:prstGeom prst="rect">
              <a:avLst/>
            </a:prstGeom>
            <a:noFill/>
          </p:spPr>
          <p:txBody>
            <a:bodyPr wrap="none" rtlCol="0">
              <a:spAutoFit/>
            </a:bodyPr>
            <a:lstStyle/>
            <a:p>
              <a:r>
                <a:rPr lang="en-US" dirty="0"/>
                <a:t>No</a:t>
              </a:r>
            </a:p>
          </p:txBody>
        </p:sp>
        <p:sp>
          <p:nvSpPr>
            <p:cNvPr id="117" name="TextBox 116"/>
            <p:cNvSpPr txBox="1"/>
            <p:nvPr/>
          </p:nvSpPr>
          <p:spPr>
            <a:xfrm>
              <a:off x="457641" y="4939706"/>
              <a:ext cx="1350306" cy="646331"/>
            </a:xfrm>
            <a:prstGeom prst="rect">
              <a:avLst/>
            </a:prstGeom>
            <a:noFill/>
          </p:spPr>
          <p:txBody>
            <a:bodyPr wrap="none" rtlCol="0">
              <a:spAutoFit/>
            </a:bodyPr>
            <a:lstStyle/>
            <a:p>
              <a:r>
                <a:rPr lang="en-US" dirty="0"/>
                <a:t>DRC/LVS</a:t>
              </a:r>
            </a:p>
            <a:p>
              <a:r>
                <a:rPr lang="en-US" dirty="0"/>
                <a:t>errors found</a:t>
              </a:r>
            </a:p>
          </p:txBody>
        </p:sp>
        <p:sp>
          <p:nvSpPr>
            <p:cNvPr id="118" name="TextBox 117"/>
            <p:cNvSpPr txBox="1"/>
            <p:nvPr/>
          </p:nvSpPr>
          <p:spPr>
            <a:xfrm>
              <a:off x="4549328" y="3914953"/>
              <a:ext cx="372218"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No</a:t>
              </a:r>
            </a:p>
          </p:txBody>
        </p:sp>
        <p:sp>
          <p:nvSpPr>
            <p:cNvPr id="119" name="TextBox 118"/>
            <p:cNvSpPr txBox="1"/>
            <p:nvPr/>
          </p:nvSpPr>
          <p:spPr>
            <a:xfrm>
              <a:off x="5108426" y="5670196"/>
              <a:ext cx="1350306" cy="646331"/>
            </a:xfrm>
            <a:prstGeom prst="rect">
              <a:avLst/>
            </a:prstGeom>
            <a:noFill/>
          </p:spPr>
          <p:txBody>
            <a:bodyPr wrap="none" rtlCol="0">
              <a:spAutoFit/>
            </a:bodyPr>
            <a:lstStyle/>
            <a:p>
              <a:r>
                <a:rPr lang="en-US" dirty="0"/>
                <a:t>No DRC/LVS</a:t>
              </a:r>
            </a:p>
            <a:p>
              <a:r>
                <a:rPr lang="en-US" dirty="0"/>
                <a:t>errors found</a:t>
              </a:r>
            </a:p>
          </p:txBody>
        </p:sp>
        <p:sp>
          <p:nvSpPr>
            <p:cNvPr id="120" name="TextBox 119"/>
            <p:cNvSpPr txBox="1"/>
            <p:nvPr/>
          </p:nvSpPr>
          <p:spPr>
            <a:xfrm>
              <a:off x="6447756" y="4418416"/>
              <a:ext cx="485518" cy="369332"/>
            </a:xfrm>
            <a:prstGeom prst="rect">
              <a:avLst/>
            </a:prstGeom>
            <a:noFill/>
          </p:spPr>
          <p:txBody>
            <a:bodyPr wrap="none" rtlCol="0">
              <a:spAutoFit/>
            </a:bodyPr>
            <a:lstStyle/>
            <a:p>
              <a:r>
                <a:rPr lang="en-US" dirty="0"/>
                <a:t>Yes</a:t>
              </a:r>
            </a:p>
          </p:txBody>
        </p:sp>
      </p:grpSp>
    </p:spTree>
    <p:extLst>
      <p:ext uri="{BB962C8B-B14F-4D97-AF65-F5344CB8AC3E}">
        <p14:creationId xmlns:p14="http://schemas.microsoft.com/office/powerpoint/2010/main" val="3082195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48</a:t>
            </a:fld>
            <a:endParaRPr lang="en-US"/>
          </a:p>
        </p:txBody>
      </p:sp>
      <p:sp>
        <p:nvSpPr>
          <p:cNvPr id="6" name="TextBox 5"/>
          <p:cNvSpPr txBox="1"/>
          <p:nvPr/>
        </p:nvSpPr>
        <p:spPr>
          <a:xfrm>
            <a:off x="103239" y="50094"/>
            <a:ext cx="5803192"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Standard cell library development flow</a:t>
            </a:r>
          </a:p>
        </p:txBody>
      </p:sp>
      <p:grpSp>
        <p:nvGrpSpPr>
          <p:cNvPr id="79" name="Group 78"/>
          <p:cNvGrpSpPr/>
          <p:nvPr/>
        </p:nvGrpSpPr>
        <p:grpSpPr>
          <a:xfrm>
            <a:off x="1915230" y="662078"/>
            <a:ext cx="7435043" cy="5236608"/>
            <a:chOff x="750108" y="706323"/>
            <a:chExt cx="7435043" cy="5236608"/>
          </a:xfrm>
        </p:grpSpPr>
        <p:sp>
          <p:nvSpPr>
            <p:cNvPr id="7" name="Rounded Rectangle 6"/>
            <p:cNvSpPr/>
            <p:nvPr/>
          </p:nvSpPr>
          <p:spPr>
            <a:xfrm>
              <a:off x="750109" y="706323"/>
              <a:ext cx="1757012" cy="4866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ounded Rectangle 7"/>
            <p:cNvSpPr/>
            <p:nvPr/>
          </p:nvSpPr>
          <p:spPr>
            <a:xfrm>
              <a:off x="750108" y="1682552"/>
              <a:ext cx="1757012" cy="6463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Rounded Rectangle 8"/>
            <p:cNvSpPr/>
            <p:nvPr/>
          </p:nvSpPr>
          <p:spPr>
            <a:xfrm>
              <a:off x="868390" y="2675803"/>
              <a:ext cx="1638730" cy="8474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868390" y="3837920"/>
              <a:ext cx="1473160" cy="3764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ounded Rectangle 10"/>
            <p:cNvSpPr/>
            <p:nvPr/>
          </p:nvSpPr>
          <p:spPr>
            <a:xfrm>
              <a:off x="868390" y="4599898"/>
              <a:ext cx="1473160" cy="6463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961877" y="755669"/>
              <a:ext cx="1379673" cy="369332"/>
            </a:xfrm>
            <a:prstGeom prst="rect">
              <a:avLst/>
            </a:prstGeom>
            <a:noFill/>
          </p:spPr>
          <p:txBody>
            <a:bodyPr wrap="none" rtlCol="0">
              <a:spAutoFit/>
            </a:bodyPr>
            <a:lstStyle/>
            <a:p>
              <a:r>
                <a:rPr lang="en-US" dirty="0"/>
                <a:t>Specification</a:t>
              </a:r>
            </a:p>
          </p:txBody>
        </p:sp>
        <p:sp>
          <p:nvSpPr>
            <p:cNvPr id="13" name="TextBox 12"/>
            <p:cNvSpPr txBox="1"/>
            <p:nvPr/>
          </p:nvSpPr>
          <p:spPr>
            <a:xfrm>
              <a:off x="1002913" y="1725827"/>
              <a:ext cx="1297599" cy="646331"/>
            </a:xfrm>
            <a:prstGeom prst="rect">
              <a:avLst/>
            </a:prstGeom>
            <a:noFill/>
          </p:spPr>
          <p:txBody>
            <a:bodyPr wrap="none" rtlCol="0">
              <a:spAutoFit/>
            </a:bodyPr>
            <a:lstStyle/>
            <a:p>
              <a:r>
                <a:rPr lang="en-US" dirty="0"/>
                <a:t>Design New</a:t>
              </a:r>
            </a:p>
            <a:p>
              <a:pPr algn="ctr"/>
              <a:r>
                <a:rPr lang="en-US" dirty="0"/>
                <a:t>Schematic</a:t>
              </a:r>
            </a:p>
          </p:txBody>
        </p:sp>
        <p:sp>
          <p:nvSpPr>
            <p:cNvPr id="14" name="TextBox 13"/>
            <p:cNvSpPr txBox="1"/>
            <p:nvPr/>
          </p:nvSpPr>
          <p:spPr>
            <a:xfrm>
              <a:off x="1059498" y="2643374"/>
              <a:ext cx="1184427" cy="923330"/>
            </a:xfrm>
            <a:prstGeom prst="rect">
              <a:avLst/>
            </a:prstGeom>
            <a:noFill/>
          </p:spPr>
          <p:txBody>
            <a:bodyPr wrap="none" rtlCol="0">
              <a:spAutoFit/>
            </a:bodyPr>
            <a:lstStyle/>
            <a:p>
              <a:pPr algn="ctr"/>
              <a:r>
                <a:rPr lang="en-US" dirty="0"/>
                <a:t>Generate</a:t>
              </a:r>
            </a:p>
            <a:p>
              <a:r>
                <a:rPr lang="en-US" dirty="0"/>
                <a:t>Simulation</a:t>
              </a:r>
            </a:p>
            <a:p>
              <a:pPr algn="ctr"/>
              <a:r>
                <a:rPr lang="en-US" dirty="0"/>
                <a:t>Model</a:t>
              </a:r>
            </a:p>
          </p:txBody>
        </p:sp>
        <p:sp>
          <p:nvSpPr>
            <p:cNvPr id="15" name="TextBox 14"/>
            <p:cNvSpPr txBox="1"/>
            <p:nvPr/>
          </p:nvSpPr>
          <p:spPr>
            <a:xfrm>
              <a:off x="961877" y="3818753"/>
              <a:ext cx="1184427" cy="369332"/>
            </a:xfrm>
            <a:prstGeom prst="rect">
              <a:avLst/>
            </a:prstGeom>
            <a:noFill/>
          </p:spPr>
          <p:txBody>
            <a:bodyPr wrap="none" rtlCol="0">
              <a:spAutoFit/>
            </a:bodyPr>
            <a:lstStyle/>
            <a:p>
              <a:r>
                <a:rPr lang="en-US" dirty="0"/>
                <a:t>Simulation</a:t>
              </a:r>
            </a:p>
          </p:txBody>
        </p:sp>
        <p:sp>
          <p:nvSpPr>
            <p:cNvPr id="16" name="TextBox 15"/>
            <p:cNvSpPr txBox="1"/>
            <p:nvPr/>
          </p:nvSpPr>
          <p:spPr>
            <a:xfrm>
              <a:off x="868390" y="4599898"/>
              <a:ext cx="1277914" cy="646331"/>
            </a:xfrm>
            <a:prstGeom prst="rect">
              <a:avLst/>
            </a:prstGeom>
            <a:noFill/>
          </p:spPr>
          <p:txBody>
            <a:bodyPr wrap="none" rtlCol="0">
              <a:spAutoFit/>
            </a:bodyPr>
            <a:lstStyle/>
            <a:p>
              <a:r>
                <a:rPr lang="en-US" dirty="0"/>
                <a:t>Select best </a:t>
              </a:r>
            </a:p>
            <a:p>
              <a:r>
                <a:rPr lang="en-US" dirty="0"/>
                <a:t>Dimensions</a:t>
              </a:r>
            </a:p>
          </p:txBody>
        </p:sp>
        <p:sp>
          <p:nvSpPr>
            <p:cNvPr id="17" name="Rounded Rectangle 16"/>
            <p:cNvSpPr/>
            <p:nvPr/>
          </p:nvSpPr>
          <p:spPr>
            <a:xfrm>
              <a:off x="3327884" y="976716"/>
              <a:ext cx="1297857" cy="622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328142" y="976716"/>
              <a:ext cx="1297599"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Design New</a:t>
              </a:r>
            </a:p>
            <a:p>
              <a:pPr algn="ctr"/>
              <a:r>
                <a:rPr lang="en-US" dirty="0"/>
                <a:t>Layout</a:t>
              </a:r>
            </a:p>
          </p:txBody>
        </p:sp>
        <p:sp>
          <p:nvSpPr>
            <p:cNvPr id="20" name="Rounded Rectangle 19"/>
            <p:cNvSpPr/>
            <p:nvPr/>
          </p:nvSpPr>
          <p:spPr>
            <a:xfrm>
              <a:off x="3321871" y="2009145"/>
              <a:ext cx="1398398" cy="39384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TextBox 18"/>
            <p:cNvSpPr txBox="1"/>
            <p:nvPr/>
          </p:nvSpPr>
          <p:spPr>
            <a:xfrm>
              <a:off x="3437621" y="2000534"/>
              <a:ext cx="1208408" cy="369332"/>
            </a:xfrm>
            <a:prstGeom prst="rect">
              <a:avLst/>
            </a:prstGeom>
            <a:noFill/>
          </p:spPr>
          <p:txBody>
            <a:bodyPr wrap="none" rtlCol="0">
              <a:spAutoFit/>
            </a:bodyPr>
            <a:lstStyle/>
            <a:p>
              <a:r>
                <a:rPr lang="en-US" dirty="0"/>
                <a:t>Cell Layout</a:t>
              </a:r>
            </a:p>
          </p:txBody>
        </p:sp>
        <p:sp>
          <p:nvSpPr>
            <p:cNvPr id="21" name="Rounded Rectangle 20"/>
            <p:cNvSpPr/>
            <p:nvPr/>
          </p:nvSpPr>
          <p:spPr>
            <a:xfrm>
              <a:off x="3528644" y="2781176"/>
              <a:ext cx="1052937"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528644" y="2781176"/>
              <a:ext cx="98065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DRC/LVS</a:t>
              </a:r>
            </a:p>
          </p:txBody>
        </p:sp>
        <p:sp>
          <p:nvSpPr>
            <p:cNvPr id="23" name="Rounded Rectangle 22"/>
            <p:cNvSpPr/>
            <p:nvPr/>
          </p:nvSpPr>
          <p:spPr>
            <a:xfrm>
              <a:off x="3400435" y="3485288"/>
              <a:ext cx="1260671" cy="63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400435" y="3485288"/>
              <a:ext cx="1297857"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Parasitic</a:t>
              </a:r>
            </a:p>
            <a:p>
              <a:r>
                <a:rPr lang="en-US" dirty="0"/>
                <a:t>Extraction</a:t>
              </a:r>
            </a:p>
          </p:txBody>
        </p:sp>
        <p:sp>
          <p:nvSpPr>
            <p:cNvPr id="25" name="Rounded Rectangle 24"/>
            <p:cNvSpPr/>
            <p:nvPr/>
          </p:nvSpPr>
          <p:spPr>
            <a:xfrm>
              <a:off x="3296394" y="4540880"/>
              <a:ext cx="1716752" cy="640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296394" y="4574008"/>
              <a:ext cx="1716752"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dirty="0"/>
                <a:t>Cell</a:t>
              </a:r>
            </a:p>
            <a:p>
              <a:r>
                <a:rPr lang="en-US" dirty="0"/>
                <a:t>Characterization</a:t>
              </a:r>
            </a:p>
          </p:txBody>
        </p:sp>
        <p:cxnSp>
          <p:nvCxnSpPr>
            <p:cNvPr id="28" name="Straight Arrow Connector 27"/>
            <p:cNvCxnSpPr/>
            <p:nvPr/>
          </p:nvCxnSpPr>
          <p:spPr>
            <a:xfrm flipH="1">
              <a:off x="1626575" y="3526992"/>
              <a:ext cx="3" cy="3208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626572" y="2328883"/>
              <a:ext cx="0" cy="378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951571" y="3138014"/>
              <a:ext cx="0" cy="3472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97596" y="4233526"/>
              <a:ext cx="14748" cy="4287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8" idx="0"/>
            </p:cNvCxnSpPr>
            <p:nvPr/>
          </p:nvCxnSpPr>
          <p:spPr>
            <a:xfrm>
              <a:off x="1627242" y="1185054"/>
              <a:ext cx="1372" cy="4974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952232" y="4059616"/>
              <a:ext cx="14748" cy="5143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492224" y="1852180"/>
              <a:ext cx="14748" cy="456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477476" y="2773400"/>
              <a:ext cx="14748" cy="456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959979" y="2402994"/>
              <a:ext cx="2099" cy="378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952232" y="1598717"/>
              <a:ext cx="14748" cy="456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p:cNvSpPr/>
            <p:nvPr/>
          </p:nvSpPr>
          <p:spPr>
            <a:xfrm>
              <a:off x="5418397" y="942303"/>
              <a:ext cx="2181579" cy="914400"/>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5" name="TextBox 54"/>
            <p:cNvSpPr txBox="1"/>
            <p:nvPr/>
          </p:nvSpPr>
          <p:spPr>
            <a:xfrm>
              <a:off x="5832803" y="1050724"/>
              <a:ext cx="1469441" cy="646331"/>
            </a:xfrm>
            <a:prstGeom prst="rect">
              <a:avLst/>
            </a:prstGeom>
            <a:noFill/>
          </p:spPr>
          <p:txBody>
            <a:bodyPr wrap="none" rtlCol="0">
              <a:spAutoFit/>
            </a:bodyPr>
            <a:lstStyle/>
            <a:p>
              <a:pPr algn="ctr"/>
              <a:r>
                <a:rPr lang="en-US" dirty="0"/>
                <a:t>Meet</a:t>
              </a:r>
            </a:p>
            <a:p>
              <a:r>
                <a:rPr lang="en-US" dirty="0"/>
                <a:t>Specifications</a:t>
              </a:r>
            </a:p>
          </p:txBody>
        </p:sp>
        <p:sp>
          <p:nvSpPr>
            <p:cNvPr id="57" name="Rounded Rectangle 56"/>
            <p:cNvSpPr/>
            <p:nvPr/>
          </p:nvSpPr>
          <p:spPr>
            <a:xfrm>
              <a:off x="5501256" y="2312307"/>
              <a:ext cx="2113540" cy="4776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8" name="TextBox 57"/>
            <p:cNvSpPr txBox="1"/>
            <p:nvPr/>
          </p:nvSpPr>
          <p:spPr>
            <a:xfrm>
              <a:off x="5573540" y="2325788"/>
              <a:ext cx="2072106" cy="369332"/>
            </a:xfrm>
            <a:prstGeom prst="rect">
              <a:avLst/>
            </a:prstGeom>
            <a:noFill/>
          </p:spPr>
          <p:txBody>
            <a:bodyPr wrap="none" rtlCol="0">
              <a:spAutoFit/>
            </a:bodyPr>
            <a:lstStyle/>
            <a:p>
              <a:r>
                <a:rPr lang="en-US" dirty="0"/>
                <a:t>Abstract Generation</a:t>
              </a:r>
            </a:p>
          </p:txBody>
        </p:sp>
        <p:cxnSp>
          <p:nvCxnSpPr>
            <p:cNvPr id="59" name="Straight Arrow Connector 58"/>
            <p:cNvCxnSpPr/>
            <p:nvPr/>
          </p:nvCxnSpPr>
          <p:spPr>
            <a:xfrm>
              <a:off x="6484850" y="3736891"/>
              <a:ext cx="14748" cy="456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5666856" y="3230334"/>
              <a:ext cx="1707647" cy="5320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1" name="TextBox 60"/>
            <p:cNvSpPr txBox="1"/>
            <p:nvPr/>
          </p:nvSpPr>
          <p:spPr>
            <a:xfrm>
              <a:off x="5850517" y="3187724"/>
              <a:ext cx="1240596" cy="646331"/>
            </a:xfrm>
            <a:prstGeom prst="rect">
              <a:avLst/>
            </a:prstGeom>
            <a:noFill/>
          </p:spPr>
          <p:txBody>
            <a:bodyPr wrap="none" rtlCol="0">
              <a:spAutoFit/>
            </a:bodyPr>
            <a:lstStyle/>
            <a:p>
              <a:pPr algn="ctr"/>
              <a:r>
                <a:rPr lang="en-US" dirty="0"/>
                <a:t>Symbol</a:t>
              </a:r>
            </a:p>
            <a:p>
              <a:r>
                <a:rPr lang="en-US" dirty="0"/>
                <a:t>Generation</a:t>
              </a:r>
            </a:p>
          </p:txBody>
        </p:sp>
        <p:sp>
          <p:nvSpPr>
            <p:cNvPr id="62" name="Rounded Rectangle 61"/>
            <p:cNvSpPr/>
            <p:nvPr/>
          </p:nvSpPr>
          <p:spPr>
            <a:xfrm>
              <a:off x="5635339" y="4192448"/>
              <a:ext cx="1912025" cy="6648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3" name="TextBox 62"/>
            <p:cNvSpPr txBox="1"/>
            <p:nvPr/>
          </p:nvSpPr>
          <p:spPr>
            <a:xfrm>
              <a:off x="5889913" y="4249699"/>
              <a:ext cx="1450975" cy="646331"/>
            </a:xfrm>
            <a:prstGeom prst="rect">
              <a:avLst/>
            </a:prstGeom>
            <a:noFill/>
          </p:spPr>
          <p:txBody>
            <a:bodyPr wrap="none" rtlCol="0">
              <a:spAutoFit/>
            </a:bodyPr>
            <a:lstStyle/>
            <a:p>
              <a:r>
                <a:rPr lang="en-US" dirty="0"/>
                <a:t>Verilog/VHDL</a:t>
              </a:r>
            </a:p>
            <a:p>
              <a:pPr algn="ctr"/>
              <a:r>
                <a:rPr lang="en-US" dirty="0"/>
                <a:t>Generation</a:t>
              </a:r>
            </a:p>
          </p:txBody>
        </p:sp>
        <p:cxnSp>
          <p:nvCxnSpPr>
            <p:cNvPr id="64" name="Straight Arrow Connector 63"/>
            <p:cNvCxnSpPr/>
            <p:nvPr/>
          </p:nvCxnSpPr>
          <p:spPr>
            <a:xfrm>
              <a:off x="6477476" y="4837441"/>
              <a:ext cx="14748" cy="456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5338712" y="5270710"/>
              <a:ext cx="2846439" cy="6551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6" name="TextBox 65"/>
            <p:cNvSpPr txBox="1"/>
            <p:nvPr/>
          </p:nvSpPr>
          <p:spPr>
            <a:xfrm>
              <a:off x="5602834" y="5296600"/>
              <a:ext cx="2122761" cy="646331"/>
            </a:xfrm>
            <a:prstGeom prst="rect">
              <a:avLst/>
            </a:prstGeom>
            <a:noFill/>
          </p:spPr>
          <p:txBody>
            <a:bodyPr wrap="none" rtlCol="0">
              <a:spAutoFit/>
            </a:bodyPr>
            <a:lstStyle/>
            <a:p>
              <a:r>
                <a:rPr lang="en-US" dirty="0"/>
                <a:t>Standard Cell Library</a:t>
              </a:r>
            </a:p>
            <a:p>
              <a:pPr algn="ctr"/>
              <a:r>
                <a:rPr lang="en-US" dirty="0"/>
                <a:t>Generation</a:t>
              </a:r>
            </a:p>
          </p:txBody>
        </p:sp>
        <p:grpSp>
          <p:nvGrpSpPr>
            <p:cNvPr id="74" name="Group 73"/>
            <p:cNvGrpSpPr/>
            <p:nvPr/>
          </p:nvGrpSpPr>
          <p:grpSpPr>
            <a:xfrm>
              <a:off x="2345380" y="1242366"/>
              <a:ext cx="1001919" cy="3697441"/>
              <a:chOff x="2271358" y="1852180"/>
              <a:chExt cx="1237001" cy="4073728"/>
            </a:xfrm>
          </p:grpSpPr>
          <p:cxnSp>
            <p:nvCxnSpPr>
              <p:cNvPr id="68" name="Straight Connector 67"/>
              <p:cNvCxnSpPr/>
              <p:nvPr/>
            </p:nvCxnSpPr>
            <p:spPr>
              <a:xfrm>
                <a:off x="2271358" y="5908216"/>
                <a:ext cx="6193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861187" y="1852180"/>
                <a:ext cx="29497" cy="40737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861187" y="1852180"/>
                <a:ext cx="6471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5003726" y="1401097"/>
              <a:ext cx="484997" cy="3509091"/>
              <a:chOff x="2271358" y="1852180"/>
              <a:chExt cx="1237001" cy="4073728"/>
            </a:xfrm>
          </p:grpSpPr>
          <p:cxnSp>
            <p:nvCxnSpPr>
              <p:cNvPr id="76" name="Straight Connector 75"/>
              <p:cNvCxnSpPr/>
              <p:nvPr/>
            </p:nvCxnSpPr>
            <p:spPr>
              <a:xfrm>
                <a:off x="2271358" y="5908216"/>
                <a:ext cx="6193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861187" y="1852180"/>
                <a:ext cx="29497" cy="40737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861187" y="1852180"/>
                <a:ext cx="6471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67622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49</a:t>
            </a:fld>
            <a:endParaRPr lang="en-US"/>
          </a:p>
        </p:txBody>
      </p:sp>
      <p:sp>
        <p:nvSpPr>
          <p:cNvPr id="6" name="TextBox 5"/>
          <p:cNvSpPr txBox="1"/>
          <p:nvPr/>
        </p:nvSpPr>
        <p:spPr>
          <a:xfrm>
            <a:off x="162233" y="0"/>
            <a:ext cx="325602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Frontend design flow</a:t>
            </a:r>
          </a:p>
        </p:txBody>
      </p:sp>
      <p:sp>
        <p:nvSpPr>
          <p:cNvPr id="12" name="Rectangle 11"/>
          <p:cNvSpPr/>
          <p:nvPr/>
        </p:nvSpPr>
        <p:spPr>
          <a:xfrm>
            <a:off x="3462092" y="1106129"/>
            <a:ext cx="2642419" cy="480659"/>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484803" y="2575353"/>
            <a:ext cx="2642419" cy="64407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465577" y="3547675"/>
            <a:ext cx="2642419" cy="487059"/>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81761" y="4293584"/>
            <a:ext cx="2642419" cy="64407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671691" y="1142465"/>
            <a:ext cx="2188804" cy="369332"/>
          </a:xfrm>
          <a:prstGeom prst="rect">
            <a:avLst/>
          </a:prstGeom>
          <a:noFill/>
        </p:spPr>
        <p:txBody>
          <a:bodyPr wrap="none" rtlCol="0">
            <a:spAutoFit/>
          </a:bodyPr>
          <a:lstStyle/>
          <a:p>
            <a:r>
              <a:rPr lang="en-US" dirty="0"/>
              <a:t>System Specifications</a:t>
            </a:r>
          </a:p>
        </p:txBody>
      </p:sp>
      <p:sp>
        <p:nvSpPr>
          <p:cNvPr id="19" name="Rectangle 18"/>
          <p:cNvSpPr/>
          <p:nvPr/>
        </p:nvSpPr>
        <p:spPr>
          <a:xfrm>
            <a:off x="3444885" y="1804864"/>
            <a:ext cx="2642419" cy="434048"/>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086428" y="1845912"/>
            <a:ext cx="1193596" cy="248898"/>
          </a:xfrm>
          <a:prstGeom prst="rect">
            <a:avLst/>
          </a:prstGeom>
          <a:noFill/>
        </p:spPr>
        <p:txBody>
          <a:bodyPr wrap="none" rtlCol="0">
            <a:spAutoFit/>
          </a:bodyPr>
          <a:lstStyle/>
          <a:p>
            <a:r>
              <a:rPr lang="en-US" dirty="0"/>
              <a:t>RTL coding</a:t>
            </a:r>
          </a:p>
        </p:txBody>
      </p:sp>
      <p:sp>
        <p:nvSpPr>
          <p:cNvPr id="21" name="TextBox 20"/>
          <p:cNvSpPr txBox="1"/>
          <p:nvPr/>
        </p:nvSpPr>
        <p:spPr>
          <a:xfrm>
            <a:off x="3581945" y="2586704"/>
            <a:ext cx="2459135" cy="646331"/>
          </a:xfrm>
          <a:prstGeom prst="rect">
            <a:avLst/>
          </a:prstGeom>
          <a:noFill/>
        </p:spPr>
        <p:txBody>
          <a:bodyPr wrap="none" rtlCol="0">
            <a:spAutoFit/>
          </a:bodyPr>
          <a:lstStyle/>
          <a:p>
            <a:r>
              <a:rPr lang="en-US" dirty="0"/>
              <a:t>Pre-synthesis simulation</a:t>
            </a:r>
          </a:p>
          <a:p>
            <a:r>
              <a:rPr lang="en-US" dirty="0"/>
              <a:t>(functional simulation)</a:t>
            </a:r>
          </a:p>
        </p:txBody>
      </p:sp>
      <p:sp>
        <p:nvSpPr>
          <p:cNvPr id="22" name="TextBox 21"/>
          <p:cNvSpPr txBox="1"/>
          <p:nvPr/>
        </p:nvSpPr>
        <p:spPr>
          <a:xfrm>
            <a:off x="3873033" y="3606538"/>
            <a:ext cx="1572995" cy="369332"/>
          </a:xfrm>
          <a:prstGeom prst="rect">
            <a:avLst/>
          </a:prstGeom>
          <a:noFill/>
        </p:spPr>
        <p:txBody>
          <a:bodyPr wrap="none" rtlCol="0">
            <a:spAutoFit/>
          </a:bodyPr>
          <a:lstStyle/>
          <a:p>
            <a:r>
              <a:rPr lang="en-US" dirty="0"/>
              <a:t>Logic synthesis</a:t>
            </a:r>
          </a:p>
        </p:txBody>
      </p:sp>
      <p:sp>
        <p:nvSpPr>
          <p:cNvPr id="23" name="TextBox 22"/>
          <p:cNvSpPr txBox="1"/>
          <p:nvPr/>
        </p:nvSpPr>
        <p:spPr>
          <a:xfrm>
            <a:off x="3834052" y="4306010"/>
            <a:ext cx="1864083" cy="646331"/>
          </a:xfrm>
          <a:prstGeom prst="rect">
            <a:avLst/>
          </a:prstGeom>
          <a:noFill/>
        </p:spPr>
        <p:txBody>
          <a:bodyPr wrap="square" rtlCol="0">
            <a:spAutoFit/>
          </a:bodyPr>
          <a:lstStyle/>
          <a:p>
            <a:r>
              <a:rPr lang="en-US" dirty="0"/>
              <a:t>Post-synthesis simulation(GLS)</a:t>
            </a:r>
          </a:p>
        </p:txBody>
      </p:sp>
      <p:cxnSp>
        <p:nvCxnSpPr>
          <p:cNvPr id="24" name="Straight Connector 23"/>
          <p:cNvCxnSpPr/>
          <p:nvPr/>
        </p:nvCxnSpPr>
        <p:spPr>
          <a:xfrm flipH="1">
            <a:off x="2992337" y="2860929"/>
            <a:ext cx="4866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9" idx="1"/>
          </p:cNvCxnSpPr>
          <p:nvPr/>
        </p:nvCxnSpPr>
        <p:spPr>
          <a:xfrm flipV="1">
            <a:off x="2979030" y="2021888"/>
            <a:ext cx="465855" cy="101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78991" y="2823270"/>
            <a:ext cx="20570" cy="1805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59666" y="1576060"/>
            <a:ext cx="14885" cy="2479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19679" y="3235102"/>
            <a:ext cx="4886" cy="320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24565" y="2249453"/>
            <a:ext cx="4689" cy="3707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500674" y="4034733"/>
            <a:ext cx="14885" cy="311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979030" y="2021888"/>
            <a:ext cx="0" cy="8390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1"/>
          </p:cNvCxnSpPr>
          <p:nvPr/>
        </p:nvCxnSpPr>
        <p:spPr>
          <a:xfrm flipH="1">
            <a:off x="2999561" y="4615619"/>
            <a:ext cx="482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8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a:t>
            </a:fld>
            <a:endParaRPr lang="en-US"/>
          </a:p>
        </p:txBody>
      </p:sp>
      <p:sp>
        <p:nvSpPr>
          <p:cNvPr id="5" name="Rectangle 3"/>
          <p:cNvSpPr>
            <a:spLocks noChangeArrowheads="1"/>
          </p:cNvSpPr>
          <p:nvPr/>
        </p:nvSpPr>
        <p:spPr bwMode="auto">
          <a:xfrm>
            <a:off x="2020939" y="4127500"/>
            <a:ext cx="3987800" cy="660400"/>
          </a:xfrm>
          <a:prstGeom prst="rect">
            <a:avLst/>
          </a:prstGeom>
          <a:solidFill>
            <a:srgbClr val="CC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bg1"/>
                </a:solidFill>
              </a:rPr>
              <a:t>Implementation</a:t>
            </a:r>
          </a:p>
        </p:txBody>
      </p:sp>
      <p:sp>
        <p:nvSpPr>
          <p:cNvPr id="6" name="AutoShape 4"/>
          <p:cNvSpPr>
            <a:spLocks noChangeArrowheads="1"/>
          </p:cNvSpPr>
          <p:nvPr/>
        </p:nvSpPr>
        <p:spPr bwMode="auto">
          <a:xfrm>
            <a:off x="5119739" y="3263900"/>
            <a:ext cx="685800" cy="381000"/>
          </a:xfrm>
          <a:prstGeom prst="roundRect">
            <a:avLst>
              <a:gd name="adj" fmla="val 16667"/>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tx2"/>
                </a:solidFill>
              </a:rPr>
              <a:t>UCF</a:t>
            </a:r>
          </a:p>
        </p:txBody>
      </p:sp>
      <p:sp>
        <p:nvSpPr>
          <p:cNvPr id="7" name="AutoShape 5"/>
          <p:cNvSpPr>
            <a:spLocks noChangeArrowheads="1"/>
          </p:cNvSpPr>
          <p:nvPr/>
        </p:nvSpPr>
        <p:spPr bwMode="auto">
          <a:xfrm>
            <a:off x="3697339" y="5308600"/>
            <a:ext cx="685800" cy="381000"/>
          </a:xfrm>
          <a:prstGeom prst="roundRect">
            <a:avLst>
              <a:gd name="adj" fmla="val 16667"/>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tx2"/>
                </a:solidFill>
              </a:rPr>
              <a:t>NGD</a:t>
            </a:r>
          </a:p>
        </p:txBody>
      </p:sp>
      <p:sp>
        <p:nvSpPr>
          <p:cNvPr id="8" name="AutoShape 6"/>
          <p:cNvSpPr>
            <a:spLocks noChangeArrowheads="1"/>
          </p:cNvSpPr>
          <p:nvPr/>
        </p:nvSpPr>
        <p:spPr bwMode="auto">
          <a:xfrm>
            <a:off x="3849739" y="4851400"/>
            <a:ext cx="381000" cy="381000"/>
          </a:xfrm>
          <a:prstGeom prst="downArrow">
            <a:avLst>
              <a:gd name="adj1" fmla="val 50000"/>
              <a:gd name="adj2" fmla="val 46667"/>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7"/>
          <p:cNvSpPr>
            <a:spLocks noChangeArrowheads="1"/>
          </p:cNvSpPr>
          <p:nvPr/>
        </p:nvSpPr>
        <p:spPr bwMode="auto">
          <a:xfrm>
            <a:off x="5272139" y="3721100"/>
            <a:ext cx="381000" cy="381000"/>
          </a:xfrm>
          <a:prstGeom prst="downArrow">
            <a:avLst>
              <a:gd name="adj1" fmla="val 50000"/>
              <a:gd name="adj2" fmla="val 46667"/>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 name="Picture 8" descr="Xilinx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9239" y="990600"/>
            <a:ext cx="1752600" cy="4683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9"/>
          <p:cNvSpPr>
            <a:spLocks noChangeArrowheads="1"/>
          </p:cNvSpPr>
          <p:nvPr/>
        </p:nvSpPr>
        <p:spPr bwMode="auto">
          <a:xfrm>
            <a:off x="2287639" y="3251200"/>
            <a:ext cx="685800" cy="381000"/>
          </a:xfrm>
          <a:prstGeom prst="roundRect">
            <a:avLst>
              <a:gd name="adj" fmla="val 16667"/>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tx2"/>
                </a:solidFill>
              </a:rPr>
              <a:t>EDIF</a:t>
            </a:r>
          </a:p>
        </p:txBody>
      </p:sp>
      <p:sp>
        <p:nvSpPr>
          <p:cNvPr id="12" name="AutoShape 10"/>
          <p:cNvSpPr>
            <a:spLocks noChangeArrowheads="1"/>
          </p:cNvSpPr>
          <p:nvPr/>
        </p:nvSpPr>
        <p:spPr bwMode="auto">
          <a:xfrm>
            <a:off x="2440039" y="3708400"/>
            <a:ext cx="381000" cy="381000"/>
          </a:xfrm>
          <a:prstGeom prst="downArrow">
            <a:avLst>
              <a:gd name="adj1" fmla="val 50000"/>
              <a:gd name="adj2" fmla="val 46667"/>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1"/>
          <p:cNvSpPr>
            <a:spLocks noChangeArrowheads="1"/>
          </p:cNvSpPr>
          <p:nvPr/>
        </p:nvSpPr>
        <p:spPr bwMode="auto">
          <a:xfrm>
            <a:off x="3684639" y="3263900"/>
            <a:ext cx="685800" cy="381000"/>
          </a:xfrm>
          <a:prstGeom prst="roundRect">
            <a:avLst>
              <a:gd name="adj" fmla="val 16667"/>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tx2"/>
                </a:solidFill>
              </a:rPr>
              <a:t>NCF</a:t>
            </a:r>
          </a:p>
        </p:txBody>
      </p:sp>
      <p:sp>
        <p:nvSpPr>
          <p:cNvPr id="14" name="AutoShape 12"/>
          <p:cNvSpPr>
            <a:spLocks noChangeArrowheads="1"/>
          </p:cNvSpPr>
          <p:nvPr/>
        </p:nvSpPr>
        <p:spPr bwMode="auto">
          <a:xfrm>
            <a:off x="3837039" y="3721100"/>
            <a:ext cx="381000" cy="381000"/>
          </a:xfrm>
          <a:prstGeom prst="downArrow">
            <a:avLst>
              <a:gd name="adj1" fmla="val 50000"/>
              <a:gd name="adj2" fmla="val 46667"/>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3"/>
          <p:cNvSpPr txBox="1">
            <a:spLocks noChangeArrowheads="1"/>
          </p:cNvSpPr>
          <p:nvPr/>
        </p:nvSpPr>
        <p:spPr bwMode="auto">
          <a:xfrm>
            <a:off x="4649839" y="5305425"/>
            <a:ext cx="3416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sz="2000">
                <a:solidFill>
                  <a:srgbClr val="990000"/>
                </a:solidFill>
              </a:rPr>
              <a:t>Native Generic Database file</a:t>
            </a:r>
          </a:p>
        </p:txBody>
      </p:sp>
      <p:sp>
        <p:nvSpPr>
          <p:cNvPr id="16" name="Rectangle 14"/>
          <p:cNvSpPr>
            <a:spLocks noChangeArrowheads="1"/>
          </p:cNvSpPr>
          <p:nvPr/>
        </p:nvSpPr>
        <p:spPr bwMode="auto">
          <a:xfrm>
            <a:off x="6313539" y="2057400"/>
            <a:ext cx="1981200" cy="4445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bg1"/>
                </a:solidFill>
              </a:rPr>
              <a:t>Constraint Editor</a:t>
            </a:r>
          </a:p>
        </p:txBody>
      </p:sp>
      <p:sp>
        <p:nvSpPr>
          <p:cNvPr id="17" name="Text Box 15"/>
          <p:cNvSpPr txBox="1">
            <a:spLocks noChangeArrowheads="1"/>
          </p:cNvSpPr>
          <p:nvPr/>
        </p:nvSpPr>
        <p:spPr bwMode="auto">
          <a:xfrm>
            <a:off x="6008739" y="3311525"/>
            <a:ext cx="2428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sz="2000">
                <a:solidFill>
                  <a:srgbClr val="990000"/>
                </a:solidFill>
              </a:rPr>
              <a:t>User Constraint File</a:t>
            </a:r>
          </a:p>
        </p:txBody>
      </p:sp>
      <p:sp>
        <p:nvSpPr>
          <p:cNvPr id="18" name="AutoShape 16"/>
          <p:cNvSpPr>
            <a:spLocks noChangeArrowheads="1"/>
          </p:cNvSpPr>
          <p:nvPr/>
        </p:nvSpPr>
        <p:spPr bwMode="auto">
          <a:xfrm rot="16200000" flipH="1">
            <a:off x="5208639" y="2159000"/>
            <a:ext cx="914400" cy="9906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7"/>
          <p:cNvSpPr txBox="1">
            <a:spLocks noChangeArrowheads="1"/>
          </p:cNvSpPr>
          <p:nvPr/>
        </p:nvSpPr>
        <p:spPr bwMode="auto">
          <a:xfrm>
            <a:off x="3392539" y="2209800"/>
            <a:ext cx="14112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en-US" sz="2000">
                <a:solidFill>
                  <a:srgbClr val="990000"/>
                </a:solidFill>
              </a:rPr>
              <a:t>Native </a:t>
            </a:r>
          </a:p>
          <a:p>
            <a:pPr algn="ctr"/>
            <a:r>
              <a:rPr kumimoji="1" lang="en-US" altLang="en-US" sz="2000">
                <a:solidFill>
                  <a:srgbClr val="990000"/>
                </a:solidFill>
              </a:rPr>
              <a:t>Constraint </a:t>
            </a:r>
          </a:p>
          <a:p>
            <a:pPr algn="ctr"/>
            <a:r>
              <a:rPr kumimoji="1" lang="en-US" altLang="en-US" sz="2000">
                <a:solidFill>
                  <a:srgbClr val="990000"/>
                </a:solidFill>
              </a:rPr>
              <a:t>File</a:t>
            </a:r>
          </a:p>
        </p:txBody>
      </p:sp>
      <p:sp>
        <p:nvSpPr>
          <p:cNvPr id="20" name="Text Box 18"/>
          <p:cNvSpPr txBox="1">
            <a:spLocks noChangeArrowheads="1"/>
          </p:cNvSpPr>
          <p:nvPr/>
        </p:nvSpPr>
        <p:spPr bwMode="auto">
          <a:xfrm>
            <a:off x="674739" y="2298700"/>
            <a:ext cx="2397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A50021"/>
                </a:solidFill>
              </a:rPr>
              <a:t>Electronic Design </a:t>
            </a:r>
          </a:p>
          <a:p>
            <a:pPr algn="ctr"/>
            <a:r>
              <a:rPr lang="en-US" altLang="en-US" sz="2000">
                <a:solidFill>
                  <a:srgbClr val="A50021"/>
                </a:solidFill>
              </a:rPr>
              <a:t>Interchange Format</a:t>
            </a:r>
            <a:endParaRPr lang="en-US" altLang="en-US" sz="2400">
              <a:solidFill>
                <a:srgbClr val="A50021"/>
              </a:solidFill>
              <a:latin typeface="Times New Roman" panose="02020603050405020304" pitchFamily="18" charset="0"/>
            </a:endParaRPr>
          </a:p>
        </p:txBody>
      </p:sp>
      <p:sp>
        <p:nvSpPr>
          <p:cNvPr id="21" name="Text Box 19"/>
          <p:cNvSpPr txBox="1">
            <a:spLocks noChangeArrowheads="1"/>
          </p:cNvSpPr>
          <p:nvPr/>
        </p:nvSpPr>
        <p:spPr bwMode="auto">
          <a:xfrm>
            <a:off x="954139" y="1765300"/>
            <a:ext cx="163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Circuit netlist</a:t>
            </a:r>
          </a:p>
        </p:txBody>
      </p:sp>
      <p:sp>
        <p:nvSpPr>
          <p:cNvPr id="22" name="Text Box 20"/>
          <p:cNvSpPr txBox="1">
            <a:spLocks noChangeArrowheads="1"/>
          </p:cNvSpPr>
          <p:nvPr/>
        </p:nvSpPr>
        <p:spPr bwMode="auto">
          <a:xfrm>
            <a:off x="3062339" y="1765300"/>
            <a:ext cx="2301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Timing Constraints</a:t>
            </a:r>
          </a:p>
        </p:txBody>
      </p:sp>
      <p:sp>
        <p:nvSpPr>
          <p:cNvPr id="23" name="Rectangle 21"/>
          <p:cNvSpPr>
            <a:spLocks noChangeArrowheads="1"/>
          </p:cNvSpPr>
          <p:nvPr/>
        </p:nvSpPr>
        <p:spPr bwMode="auto">
          <a:xfrm>
            <a:off x="1055739" y="914400"/>
            <a:ext cx="3987800" cy="4953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bg1"/>
                </a:solidFill>
              </a:rPr>
              <a:t>Synthesis</a:t>
            </a:r>
          </a:p>
        </p:txBody>
      </p:sp>
      <p:sp>
        <p:nvSpPr>
          <p:cNvPr id="24" name="AutoShape 22"/>
          <p:cNvSpPr>
            <a:spLocks noChangeArrowheads="1"/>
          </p:cNvSpPr>
          <p:nvPr/>
        </p:nvSpPr>
        <p:spPr bwMode="auto">
          <a:xfrm>
            <a:off x="1703439" y="1409700"/>
            <a:ext cx="381000" cy="381000"/>
          </a:xfrm>
          <a:prstGeom prst="downArrow">
            <a:avLst>
              <a:gd name="adj1" fmla="val 50000"/>
              <a:gd name="adj2" fmla="val 46667"/>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3"/>
          <p:cNvSpPr>
            <a:spLocks noChangeArrowheads="1"/>
          </p:cNvSpPr>
          <p:nvPr/>
        </p:nvSpPr>
        <p:spPr bwMode="auto">
          <a:xfrm>
            <a:off x="3900539" y="1397000"/>
            <a:ext cx="381000" cy="381000"/>
          </a:xfrm>
          <a:prstGeom prst="downArrow">
            <a:avLst>
              <a:gd name="adj1" fmla="val 50000"/>
              <a:gd name="adj2" fmla="val 46667"/>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
          <p:cNvSpPr txBox="1">
            <a:spLocks noChangeArrowheads="1"/>
          </p:cNvSpPr>
          <p:nvPr/>
        </p:nvSpPr>
        <p:spPr>
          <a:xfrm>
            <a:off x="177800" y="14287"/>
            <a:ext cx="3659239" cy="4667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FPGA Implementation</a:t>
            </a:r>
          </a:p>
        </p:txBody>
      </p:sp>
    </p:spTree>
    <p:extLst>
      <p:ext uri="{BB962C8B-B14F-4D97-AF65-F5344CB8AC3E}">
        <p14:creationId xmlns:p14="http://schemas.microsoft.com/office/powerpoint/2010/main" val="1157589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50</a:t>
            </a:fld>
            <a:endParaRPr lang="en-US"/>
          </a:p>
        </p:txBody>
      </p:sp>
      <p:sp>
        <p:nvSpPr>
          <p:cNvPr id="6" name="TextBox 5"/>
          <p:cNvSpPr txBox="1"/>
          <p:nvPr/>
        </p:nvSpPr>
        <p:spPr>
          <a:xfrm>
            <a:off x="103239" y="826532"/>
            <a:ext cx="11946193" cy="440120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Logical libraries: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 timing and functionality information for all standard cells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 timing information for hard macros (RAM,ROM)</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Defines DRV rules like max </a:t>
            </a:r>
            <a:r>
              <a:rPr lang="en-US" sz="2000" dirty="0" err="1">
                <a:latin typeface="Times New Roman" panose="02020603050405020304" pitchFamily="18" charset="0"/>
                <a:cs typeface="Times New Roman" panose="02020603050405020304" pitchFamily="18" charset="0"/>
              </a:rPr>
              <a:t>fanout</a:t>
            </a:r>
            <a:r>
              <a:rPr lang="en-US" sz="2000" dirty="0">
                <a:latin typeface="Times New Roman" panose="02020603050405020304" pitchFamily="18" charset="0"/>
                <a:cs typeface="Times New Roman" panose="02020603050405020304" pitchFamily="18" charset="0"/>
              </a:rPr>
              <a:t>, max transition and max capacitance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Physical Libraries: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Contain Physical information of standard, macro and pad(I/O) cells necessary for P&amp;R</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Define placement unit tile, height of placement rows, preferred routing directions, pitch of routing</a:t>
            </a:r>
          </a:p>
        </p:txBody>
      </p:sp>
      <p:sp>
        <p:nvSpPr>
          <p:cNvPr id="7" name="Rectangle 6"/>
          <p:cNvSpPr/>
          <p:nvPr/>
        </p:nvSpPr>
        <p:spPr>
          <a:xfrm>
            <a:off x="221226" y="0"/>
            <a:ext cx="2196948"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Library Types</a:t>
            </a:r>
          </a:p>
        </p:txBody>
      </p:sp>
    </p:spTree>
    <p:extLst>
      <p:ext uri="{BB962C8B-B14F-4D97-AF65-F5344CB8AC3E}">
        <p14:creationId xmlns:p14="http://schemas.microsoft.com/office/powerpoint/2010/main" val="3864913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51</a:t>
            </a:fld>
            <a:endParaRPr lang="en-US"/>
          </a:p>
        </p:txBody>
      </p:sp>
      <p:sp>
        <p:nvSpPr>
          <p:cNvPr id="6" name="TextBox 5"/>
          <p:cNvSpPr txBox="1"/>
          <p:nvPr/>
        </p:nvSpPr>
        <p:spPr>
          <a:xfrm>
            <a:off x="442451" y="914400"/>
            <a:ext cx="11547988"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Standard cell Library: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Gates, FFs</a:t>
            </a:r>
          </a:p>
          <a:p>
            <a:pPr lvl="1"/>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IO Library: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Input Buffer, Output Buffer and Bidirectional Buffer</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Macro:</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IP Library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Analog blocks, RAMs, ROMs</a:t>
            </a:r>
          </a:p>
        </p:txBody>
      </p:sp>
      <p:sp>
        <p:nvSpPr>
          <p:cNvPr id="7" name="Rectangle 6"/>
          <p:cNvSpPr/>
          <p:nvPr/>
        </p:nvSpPr>
        <p:spPr>
          <a:xfrm>
            <a:off x="181826" y="0"/>
            <a:ext cx="3381567"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Logical Library Types</a:t>
            </a:r>
          </a:p>
        </p:txBody>
      </p:sp>
    </p:spTree>
    <p:extLst>
      <p:ext uri="{BB962C8B-B14F-4D97-AF65-F5344CB8AC3E}">
        <p14:creationId xmlns:p14="http://schemas.microsoft.com/office/powerpoint/2010/main" val="4166680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52</a:t>
            </a:fld>
            <a:endParaRPr lang="en-US"/>
          </a:p>
        </p:txBody>
      </p:sp>
      <p:sp>
        <p:nvSpPr>
          <p:cNvPr id="6" name="TextBox 5"/>
          <p:cNvSpPr txBox="1"/>
          <p:nvPr/>
        </p:nvSpPr>
        <p:spPr>
          <a:xfrm>
            <a:off x="198610" y="619432"/>
            <a:ext cx="11850822"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Library has total about more than 800 cells of standard cells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which can be of type combinational and Sequential</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Combinational: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E.g.: AND, OR, NAND, NOR,XOR, AOI, OAI, OA, AO, Adders</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Wide range of drive strengths, X1, X2, X4, X8, X16, X32</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Different number of inputs 2,3 inputs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Sequential: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E.g.: Latches, F/F, Scan F/F</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Active high, Active low, clock gating cells</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Positive and negative edge triggered</a:t>
            </a:r>
          </a:p>
        </p:txBody>
      </p:sp>
      <p:sp>
        <p:nvSpPr>
          <p:cNvPr id="7" name="Rectangle 6"/>
          <p:cNvSpPr/>
          <p:nvPr/>
        </p:nvSpPr>
        <p:spPr>
          <a:xfrm>
            <a:off x="198609" y="13131"/>
            <a:ext cx="2366353"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Library Details</a:t>
            </a:r>
          </a:p>
        </p:txBody>
      </p:sp>
    </p:spTree>
    <p:extLst>
      <p:ext uri="{BB962C8B-B14F-4D97-AF65-F5344CB8AC3E}">
        <p14:creationId xmlns:p14="http://schemas.microsoft.com/office/powerpoint/2010/main" val="3570150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53</a:t>
            </a:fld>
            <a:endParaRPr lang="en-US"/>
          </a:p>
        </p:txBody>
      </p:sp>
      <p:sp>
        <p:nvSpPr>
          <p:cNvPr id="6" name="TextBox 5"/>
          <p:cNvSpPr txBox="1"/>
          <p:nvPr/>
        </p:nvSpPr>
        <p:spPr>
          <a:xfrm>
            <a:off x="115530" y="604683"/>
            <a:ext cx="1168318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LEF abstracts lower level geometric details of cell. LEF provides all</a:t>
            </a:r>
          </a:p>
          <a:p>
            <a:r>
              <a:rPr lang="en-US" sz="2000" dirty="0">
                <a:latin typeface="Times New Roman" panose="02020603050405020304" pitchFamily="18" charset="0"/>
                <a:cs typeface="Times New Roman" panose="02020603050405020304" pitchFamily="18" charset="0"/>
              </a:rPr>
              <a:t>details required by the router to connect to the cell without impacting internal cell constraints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 abstract view contains following info: Cell name, size of cell, Allowable orientation, pin names, layout geometries, routing blockages, power and ground pins, process antennae area</a:t>
            </a:r>
          </a:p>
        </p:txBody>
      </p:sp>
      <p:sp>
        <p:nvSpPr>
          <p:cNvPr id="7" name="Rectangle 6"/>
          <p:cNvSpPr/>
          <p:nvPr/>
        </p:nvSpPr>
        <p:spPr>
          <a:xfrm>
            <a:off x="115530" y="0"/>
            <a:ext cx="3155031"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Physical library(.</a:t>
            </a:r>
            <a:r>
              <a:rPr lang="en-US" sz="2800" dirty="0" err="1">
                <a:latin typeface="Times New Roman" panose="02020603050405020304" pitchFamily="18" charset="0"/>
                <a:cs typeface="Times New Roman" panose="02020603050405020304" pitchFamily="18" charset="0"/>
              </a:rPr>
              <a:t>lef</a:t>
            </a:r>
            <a:r>
              <a:rPr lang="en-US" sz="2800" dirty="0">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2"/>
          <a:stretch>
            <a:fillRect/>
          </a:stretch>
        </p:blipFill>
        <p:spPr>
          <a:xfrm>
            <a:off x="1784555" y="2771312"/>
            <a:ext cx="7226710" cy="3113293"/>
          </a:xfrm>
          <a:prstGeom prst="rect">
            <a:avLst/>
          </a:prstGeom>
        </p:spPr>
      </p:pic>
    </p:spTree>
    <p:extLst>
      <p:ext uri="{BB962C8B-B14F-4D97-AF65-F5344CB8AC3E}">
        <p14:creationId xmlns:p14="http://schemas.microsoft.com/office/powerpoint/2010/main" val="653471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54</a:t>
            </a:fld>
            <a:endParaRPr lang="en-US"/>
          </a:p>
        </p:txBody>
      </p:sp>
      <p:sp>
        <p:nvSpPr>
          <p:cNvPr id="6" name="TextBox 5"/>
          <p:cNvSpPr txBox="1"/>
          <p:nvPr/>
        </p:nvSpPr>
        <p:spPr>
          <a:xfrm>
            <a:off x="646471" y="884904"/>
            <a:ext cx="3126658"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Inverter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Inverting Buffer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Non-inverting Buffer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Tristate Non-inverting Buffer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 2,3,4 inputs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NAND 2,3,4 inputs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 2,3,4 inputs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NOR 2,3,4 inputs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XNOR 2,3,4 inputs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AND-OR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AND-OR-Inverter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OR-AND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OR-AND-Inverter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Multiplexer 2 to 1</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Multiplexer 4 to 1</a:t>
            </a:r>
          </a:p>
        </p:txBody>
      </p:sp>
      <p:sp>
        <p:nvSpPr>
          <p:cNvPr id="7" name="TextBox 6"/>
          <p:cNvSpPr txBox="1"/>
          <p:nvPr/>
        </p:nvSpPr>
        <p:spPr>
          <a:xfrm>
            <a:off x="6379857" y="855407"/>
            <a:ext cx="3105337" cy="4985980"/>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Decoder 2 to 4</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Half Adder 1-bit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Full Adder 1-bit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Pos</a:t>
            </a:r>
            <a:r>
              <a:rPr lang="en-US" sz="2000" dirty="0">
                <a:latin typeface="Times New Roman" panose="02020603050405020304" pitchFamily="18" charset="0"/>
                <a:cs typeface="Times New Roman" panose="02020603050405020304" pitchFamily="18" charset="0"/>
              </a:rPr>
              <a:t> edge DFF</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Neg</a:t>
            </a:r>
            <a:r>
              <a:rPr lang="en-US" sz="2000" dirty="0">
                <a:latin typeface="Times New Roman" panose="02020603050405020304" pitchFamily="18" charset="0"/>
                <a:cs typeface="Times New Roman" panose="02020603050405020304" pitchFamily="18" charset="0"/>
              </a:rPr>
              <a:t> edge DFF</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Scan </a:t>
            </a:r>
            <a:r>
              <a:rPr lang="en-US" sz="2000" dirty="0" err="1">
                <a:latin typeface="Times New Roman" panose="02020603050405020304" pitchFamily="18" charset="0"/>
                <a:cs typeface="Times New Roman" panose="02020603050405020304" pitchFamily="18" charset="0"/>
              </a:rPr>
              <a:t>Pos</a:t>
            </a:r>
            <a:r>
              <a:rPr lang="en-US" sz="2000" dirty="0">
                <a:latin typeface="Times New Roman" panose="02020603050405020304" pitchFamily="18" charset="0"/>
                <a:cs typeface="Times New Roman" panose="02020603050405020304" pitchFamily="18" charset="0"/>
              </a:rPr>
              <a:t> edge DFF</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Scan </a:t>
            </a:r>
            <a:r>
              <a:rPr lang="en-US" sz="2000" dirty="0" err="1">
                <a:latin typeface="Times New Roman" panose="02020603050405020304" pitchFamily="18" charset="0"/>
                <a:cs typeface="Times New Roman" panose="02020603050405020304" pitchFamily="18" charset="0"/>
              </a:rPr>
              <a:t>Neg</a:t>
            </a:r>
            <a:r>
              <a:rPr lang="en-US" sz="2000" dirty="0">
                <a:latin typeface="Times New Roman" panose="02020603050405020304" pitchFamily="18" charset="0"/>
                <a:cs typeface="Times New Roman" panose="02020603050405020304" pitchFamily="18" charset="0"/>
              </a:rPr>
              <a:t> edge DFF</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RS NAND Latch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High-Active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Clock Gating Latch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Non-inverting Delay line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Pass Gate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Bidirectional Switch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Hold 0/1 Isolation Cell</a:t>
            </a:r>
          </a:p>
          <a:p>
            <a:endParaRPr lang="en-US" dirty="0"/>
          </a:p>
        </p:txBody>
      </p:sp>
      <p:sp>
        <p:nvSpPr>
          <p:cNvPr id="8" name="Rectangle 7"/>
          <p:cNvSpPr/>
          <p:nvPr/>
        </p:nvSpPr>
        <p:spPr>
          <a:xfrm>
            <a:off x="12290" y="0"/>
            <a:ext cx="2794355"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Standard Cell List</a:t>
            </a:r>
          </a:p>
        </p:txBody>
      </p:sp>
    </p:spTree>
    <p:extLst>
      <p:ext uri="{BB962C8B-B14F-4D97-AF65-F5344CB8AC3E}">
        <p14:creationId xmlns:p14="http://schemas.microsoft.com/office/powerpoint/2010/main" val="7513090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55</a:t>
            </a:fld>
            <a:endParaRPr lang="en-US"/>
          </a:p>
        </p:txBody>
      </p:sp>
      <p:sp>
        <p:nvSpPr>
          <p:cNvPr id="6" name="TextBox 5"/>
          <p:cNvSpPr txBox="1"/>
          <p:nvPr/>
        </p:nvSpPr>
        <p:spPr>
          <a:xfrm>
            <a:off x="206477" y="0"/>
            <a:ext cx="304756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Process Design Kit</a:t>
            </a:r>
          </a:p>
        </p:txBody>
      </p:sp>
      <p:sp>
        <p:nvSpPr>
          <p:cNvPr id="7" name="TextBox 6"/>
          <p:cNvSpPr txBox="1"/>
          <p:nvPr/>
        </p:nvSpPr>
        <p:spPr>
          <a:xfrm>
            <a:off x="206477" y="685533"/>
            <a:ext cx="11326762" cy="4524315"/>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process design kit (PDK) is a collection of verified data files that are used by a set of custom IC design EDA tools to provide a complete analog/mixed-signal/RF design flow</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data files include </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schematic symbols</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SPICE models</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Parameterized Cells (PCELLS)</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DRC/LVS runsets</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parasitic extraction runsets</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scripts that run by the EDA tools to automate the generation and verification of design data</a:t>
            </a:r>
          </a:p>
        </p:txBody>
      </p:sp>
    </p:spTree>
    <p:extLst>
      <p:ext uri="{BB962C8B-B14F-4D97-AF65-F5344CB8AC3E}">
        <p14:creationId xmlns:p14="http://schemas.microsoft.com/office/powerpoint/2010/main" val="577111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705C6-C29C-4170-8293-637A5C9BF35C}"/>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DD68523F-222A-44C8-9130-FEE5A1FB04B9}"/>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0C0763C2-A37D-49EE-B364-2AEC1171A513}"/>
              </a:ext>
            </a:extLst>
          </p:cNvPr>
          <p:cNvSpPr>
            <a:spLocks noGrp="1"/>
          </p:cNvSpPr>
          <p:nvPr>
            <p:ph type="sldNum" sz="quarter" idx="12"/>
          </p:nvPr>
        </p:nvSpPr>
        <p:spPr/>
        <p:txBody>
          <a:bodyPr/>
          <a:lstStyle/>
          <a:p>
            <a:fld id="{A0DC60C1-0328-4411-89F9-1C6F7C72FBC8}" type="slidenum">
              <a:rPr lang="en-US" smtClean="0"/>
              <a:t>56</a:t>
            </a:fld>
            <a:endParaRPr lang="en-US"/>
          </a:p>
        </p:txBody>
      </p:sp>
      <p:sp>
        <p:nvSpPr>
          <p:cNvPr id="5" name="Rectangle 4">
            <a:extLst>
              <a:ext uri="{FF2B5EF4-FFF2-40B4-BE49-F238E27FC236}">
                <a16:creationId xmlns:a16="http://schemas.microsoft.com/office/drawing/2014/main" id="{11EDB111-06DB-4D9B-B11E-9AA5D0B246DB}"/>
              </a:ext>
            </a:extLst>
          </p:cNvPr>
          <p:cNvSpPr/>
          <p:nvPr/>
        </p:nvSpPr>
        <p:spPr>
          <a:xfrm>
            <a:off x="125928" y="807849"/>
            <a:ext cx="11835013" cy="3970318"/>
          </a:xfrm>
          <a:prstGeom prst="rect">
            <a:avLst/>
          </a:prstGeom>
        </p:spPr>
        <p:txBody>
          <a:bodyPr wrap="square">
            <a:spAutoFit/>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VLSI Physical Design Flow is an algorithm with several objectives. Some of them include </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1371600" lvl="2"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Minimum area</a:t>
            </a:r>
          </a:p>
          <a:p>
            <a:pPr marL="1371600" lvl="2"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Wirelength</a:t>
            </a:r>
          </a:p>
          <a:p>
            <a:pPr marL="1371600" lvl="2"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Power optimization </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also involves preparing timing constraints and making sure, that netlist generated after physical design flow meets those constraints</a:t>
            </a:r>
            <a:endParaRPr lang="en-IN"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9FDC999-7E0A-4E2C-B8F3-5F211656E349}"/>
              </a:ext>
            </a:extLst>
          </p:cNvPr>
          <p:cNvSpPr/>
          <p:nvPr/>
        </p:nvSpPr>
        <p:spPr>
          <a:xfrm>
            <a:off x="386068" y="0"/>
            <a:ext cx="3334567"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a:t>
            </a:r>
          </a:p>
        </p:txBody>
      </p:sp>
    </p:spTree>
    <p:extLst>
      <p:ext uri="{BB962C8B-B14F-4D97-AF65-F5344CB8AC3E}">
        <p14:creationId xmlns:p14="http://schemas.microsoft.com/office/powerpoint/2010/main" val="37959626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57</a:t>
            </a:fld>
            <a:endParaRPr lang="en-US"/>
          </a:p>
        </p:txBody>
      </p:sp>
      <p:sp>
        <p:nvSpPr>
          <p:cNvPr id="6" name="Rectangle 5">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grpSp>
        <p:nvGrpSpPr>
          <p:cNvPr id="19" name="Group 18">
            <a:extLst>
              <a:ext uri="{FF2B5EF4-FFF2-40B4-BE49-F238E27FC236}">
                <a16:creationId xmlns:a16="http://schemas.microsoft.com/office/drawing/2014/main" id="{0C7941C5-D396-4533-BCFB-7295F53E7F65}"/>
              </a:ext>
            </a:extLst>
          </p:cNvPr>
          <p:cNvGrpSpPr/>
          <p:nvPr/>
        </p:nvGrpSpPr>
        <p:grpSpPr>
          <a:xfrm>
            <a:off x="7228573" y="568463"/>
            <a:ext cx="4125227" cy="4171330"/>
            <a:chOff x="3501683" y="1292565"/>
            <a:chExt cx="4125227" cy="4171330"/>
          </a:xfrm>
        </p:grpSpPr>
        <p:sp>
          <p:nvSpPr>
            <p:cNvPr id="8" name="Rectangle 7">
              <a:extLst>
                <a:ext uri="{FF2B5EF4-FFF2-40B4-BE49-F238E27FC236}">
                  <a16:creationId xmlns:a16="http://schemas.microsoft.com/office/drawing/2014/main" id="{EF1EFA84-FAB9-436C-8AFE-BDCFE94AC042}"/>
                </a:ext>
              </a:extLst>
            </p:cNvPr>
            <p:cNvSpPr/>
            <p:nvPr/>
          </p:nvSpPr>
          <p:spPr>
            <a:xfrm>
              <a:off x="4009841" y="1292565"/>
              <a:ext cx="3617069" cy="32129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CA2EC25-2575-44D0-B877-38889FEDF7B0}"/>
                </a:ext>
              </a:extLst>
            </p:cNvPr>
            <p:cNvSpPr/>
            <p:nvPr/>
          </p:nvSpPr>
          <p:spPr>
            <a:xfrm>
              <a:off x="4359882" y="1761923"/>
              <a:ext cx="2932548" cy="22614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E0C5C03-5184-4FC7-8C71-504E2D41F380}"/>
                </a:ext>
              </a:extLst>
            </p:cNvPr>
            <p:cNvSpPr txBox="1"/>
            <p:nvPr/>
          </p:nvSpPr>
          <p:spPr>
            <a:xfrm>
              <a:off x="7171707" y="1294043"/>
              <a:ext cx="419076" cy="277570"/>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DIE</a:t>
              </a:r>
              <a:endParaRPr lang="en-IN" sz="1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17E6627-B511-47BC-9AC0-741CD1AAAD60}"/>
                </a:ext>
              </a:extLst>
            </p:cNvPr>
            <p:cNvSpPr txBox="1"/>
            <p:nvPr/>
          </p:nvSpPr>
          <p:spPr>
            <a:xfrm>
              <a:off x="6574315" y="1826968"/>
              <a:ext cx="718115" cy="27757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CORE</a:t>
              </a:r>
              <a:endParaRPr lang="en-IN" sz="1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9ABF37E-FA7C-4FD8-9420-E43207B213FF}"/>
                </a:ext>
              </a:extLst>
            </p:cNvPr>
            <p:cNvSpPr txBox="1"/>
            <p:nvPr/>
          </p:nvSpPr>
          <p:spPr>
            <a:xfrm>
              <a:off x="3501683" y="2728664"/>
              <a:ext cx="453644" cy="333084"/>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H</a:t>
              </a:r>
              <a:r>
                <a:rPr lang="en-US" sz="800" b="1" dirty="0">
                  <a:latin typeface="Times New Roman" panose="02020603050405020304" pitchFamily="18" charset="0"/>
                  <a:cs typeface="Times New Roman" panose="02020603050405020304" pitchFamily="18" charset="0"/>
                </a:rPr>
                <a:t>DIE</a:t>
              </a:r>
              <a:endParaRPr lang="en-IN" sz="12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01324EC-B352-41BD-8D5B-F818DBB1FF81}"/>
                </a:ext>
              </a:extLst>
            </p:cNvPr>
            <p:cNvSpPr txBox="1"/>
            <p:nvPr/>
          </p:nvSpPr>
          <p:spPr>
            <a:xfrm>
              <a:off x="4305494" y="2739234"/>
              <a:ext cx="548043" cy="333084"/>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H</a:t>
              </a:r>
              <a:r>
                <a:rPr lang="en-US" sz="800" b="1" dirty="0">
                  <a:latin typeface="Times New Roman" panose="02020603050405020304" pitchFamily="18" charset="0"/>
                  <a:cs typeface="Times New Roman" panose="02020603050405020304" pitchFamily="18" charset="0"/>
                </a:rPr>
                <a:t>CORE</a:t>
              </a:r>
              <a:endParaRPr lang="en-IN" sz="12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C33FEE5-0A09-4989-BE6E-F725674AB542}"/>
                </a:ext>
              </a:extLst>
            </p:cNvPr>
            <p:cNvSpPr txBox="1"/>
            <p:nvPr/>
          </p:nvSpPr>
          <p:spPr>
            <a:xfrm>
              <a:off x="5503342" y="3756939"/>
              <a:ext cx="651749" cy="333084"/>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W</a:t>
              </a:r>
              <a:r>
                <a:rPr lang="en-US" sz="1000" b="1" dirty="0">
                  <a:latin typeface="Times New Roman" panose="02020603050405020304" pitchFamily="18" charset="0"/>
                  <a:cs typeface="Times New Roman" panose="02020603050405020304" pitchFamily="18" charset="0"/>
                </a:rPr>
                <a:t>CORE</a:t>
              </a:r>
              <a:endParaRPr lang="en-IN"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DFA972A-CDBE-4F7C-BD8F-33C581C70FC4}"/>
                </a:ext>
              </a:extLst>
            </p:cNvPr>
            <p:cNvSpPr txBox="1"/>
            <p:nvPr/>
          </p:nvSpPr>
          <p:spPr>
            <a:xfrm>
              <a:off x="5585990" y="4521179"/>
              <a:ext cx="570645" cy="333084"/>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W</a:t>
              </a:r>
              <a:r>
                <a:rPr lang="en-US" sz="1100" b="1" dirty="0">
                  <a:latin typeface="Times New Roman" panose="02020603050405020304" pitchFamily="18" charset="0"/>
                  <a:cs typeface="Times New Roman" panose="02020603050405020304" pitchFamily="18" charset="0"/>
                </a:rPr>
                <a:t>DIE</a:t>
              </a:r>
              <a:endParaRPr lang="en-IN"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8F7241A-E16B-4933-96C7-5795F7A7AE54}"/>
                </a:ext>
              </a:extLst>
            </p:cNvPr>
            <p:cNvSpPr txBox="1"/>
            <p:nvPr/>
          </p:nvSpPr>
          <p:spPr>
            <a:xfrm>
              <a:off x="4623215" y="5002230"/>
              <a:ext cx="2656048" cy="461665"/>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DEFINE WIDTH AND HEIGHT OF </a:t>
              </a:r>
            </a:p>
            <a:p>
              <a:pPr algn="ctr"/>
              <a:r>
                <a:rPr lang="en-US" sz="1200" b="1" dirty="0">
                  <a:latin typeface="Times New Roman" panose="02020603050405020304" pitchFamily="18" charset="0"/>
                  <a:cs typeface="Times New Roman" panose="02020603050405020304" pitchFamily="18" charset="0"/>
                </a:rPr>
                <a:t>  CORE AND DIE</a:t>
              </a:r>
              <a:endParaRPr lang="en-IN" sz="1200" b="1" dirty="0">
                <a:latin typeface="Times New Roman" panose="02020603050405020304" pitchFamily="18" charset="0"/>
                <a:cs typeface="Times New Roman" panose="02020603050405020304" pitchFamily="18" charset="0"/>
              </a:endParaRPr>
            </a:p>
          </p:txBody>
        </p:sp>
      </p:grpSp>
      <p:sp>
        <p:nvSpPr>
          <p:cNvPr id="20" name="Rectangle 19">
            <a:extLst>
              <a:ext uri="{FF2B5EF4-FFF2-40B4-BE49-F238E27FC236}">
                <a16:creationId xmlns:a16="http://schemas.microsoft.com/office/drawing/2014/main" id="{893CC1B5-9B6D-43A9-96E0-5F335395B997}"/>
              </a:ext>
            </a:extLst>
          </p:cNvPr>
          <p:cNvSpPr/>
          <p:nvPr/>
        </p:nvSpPr>
        <p:spPr>
          <a:xfrm>
            <a:off x="135346" y="706966"/>
            <a:ext cx="6575170" cy="3539430"/>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very first step in chip design is floor planning</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which the width and height of the chip, </a:t>
            </a:r>
          </a:p>
          <a:p>
            <a:pPr algn="just"/>
            <a:r>
              <a:rPr lang="en-US" sz="2800" dirty="0">
                <a:latin typeface="Times New Roman" panose="02020603050405020304" pitchFamily="18" charset="0"/>
                <a:cs typeface="Times New Roman" panose="02020603050405020304" pitchFamily="18" charset="0"/>
              </a:rPr>
              <a:t>     basically the area of the chip, is defined</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chip consists of two parts, 'core' and 'die'</a:t>
            </a:r>
          </a:p>
        </p:txBody>
      </p:sp>
    </p:spTree>
    <p:extLst>
      <p:ext uri="{BB962C8B-B14F-4D97-AF65-F5344CB8AC3E}">
        <p14:creationId xmlns:p14="http://schemas.microsoft.com/office/powerpoint/2010/main" val="240131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58</a:t>
            </a:fld>
            <a:endParaRPr lang="en-US"/>
          </a:p>
        </p:txBody>
      </p:sp>
      <p:pic>
        <p:nvPicPr>
          <p:cNvPr id="6" name="Picture 5"/>
          <p:cNvPicPr>
            <a:picLocks noChangeAspect="1"/>
          </p:cNvPicPr>
          <p:nvPr/>
        </p:nvPicPr>
        <p:blipFill>
          <a:blip r:embed="rId2"/>
          <a:stretch>
            <a:fillRect/>
          </a:stretch>
        </p:blipFill>
        <p:spPr>
          <a:xfrm>
            <a:off x="5664591" y="760396"/>
            <a:ext cx="6527409" cy="4448175"/>
          </a:xfrm>
          <a:prstGeom prst="rect">
            <a:avLst/>
          </a:prstGeom>
        </p:spPr>
      </p:pic>
      <p:sp>
        <p:nvSpPr>
          <p:cNvPr id="8" name="Rectangle 7">
            <a:extLst>
              <a:ext uri="{FF2B5EF4-FFF2-40B4-BE49-F238E27FC236}">
                <a16:creationId xmlns:a16="http://schemas.microsoft.com/office/drawing/2014/main" id="{C8E4FDC2-DC21-4540-836F-4E0664D15155}"/>
              </a:ext>
            </a:extLst>
          </p:cNvPr>
          <p:cNvSpPr/>
          <p:nvPr/>
        </p:nvSpPr>
        <p:spPr>
          <a:xfrm>
            <a:off x="156713" y="716352"/>
            <a:ext cx="5006926" cy="4708981"/>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'core' is the section of the chip where the fundamental logic of the design is placed.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die, which consists of core, is small semiconductor material specimen on which the fundamental circuit is fabricated.</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IC's are fabricated on a single 9 inch or 12 inch diameter silicon wafer, which contains hundreds of mirror images of the fundamental logic.</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wafer is then cut into small pieces, each piece has similar functionality of the fundamental logic. This is called 'die'</a:t>
            </a:r>
          </a:p>
        </p:txBody>
      </p:sp>
      <p:sp>
        <p:nvSpPr>
          <p:cNvPr id="9" name="Rectangle 8">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5944064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59</a:t>
            </a:fld>
            <a:endParaRPr lang="en-US"/>
          </a:p>
        </p:txBody>
      </p:sp>
      <p:grpSp>
        <p:nvGrpSpPr>
          <p:cNvPr id="19" name="Group 18">
            <a:extLst>
              <a:ext uri="{FF2B5EF4-FFF2-40B4-BE49-F238E27FC236}">
                <a16:creationId xmlns:a16="http://schemas.microsoft.com/office/drawing/2014/main" id="{1BDD9E71-3CA6-48A2-9882-5D7F978F7428}"/>
              </a:ext>
            </a:extLst>
          </p:cNvPr>
          <p:cNvGrpSpPr/>
          <p:nvPr/>
        </p:nvGrpSpPr>
        <p:grpSpPr>
          <a:xfrm>
            <a:off x="7019778" y="787790"/>
            <a:ext cx="4725574" cy="4319747"/>
            <a:chOff x="1378634" y="1167618"/>
            <a:chExt cx="4725574" cy="4319747"/>
          </a:xfrm>
        </p:grpSpPr>
        <p:sp>
          <p:nvSpPr>
            <p:cNvPr id="8" name="Rectangle 7">
              <a:extLst>
                <a:ext uri="{FF2B5EF4-FFF2-40B4-BE49-F238E27FC236}">
                  <a16:creationId xmlns:a16="http://schemas.microsoft.com/office/drawing/2014/main" id="{68D07E7F-810C-49F2-8EFF-8C3CB5665F8A}"/>
                </a:ext>
              </a:extLst>
            </p:cNvPr>
            <p:cNvSpPr/>
            <p:nvPr/>
          </p:nvSpPr>
          <p:spPr>
            <a:xfrm>
              <a:off x="1378634" y="1167618"/>
              <a:ext cx="4717366" cy="37842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4C3575F-5F6B-41F5-A280-234E8F1C1EAD}"/>
                </a:ext>
              </a:extLst>
            </p:cNvPr>
            <p:cNvSpPr/>
            <p:nvPr/>
          </p:nvSpPr>
          <p:spPr>
            <a:xfrm>
              <a:off x="1856935" y="1617785"/>
              <a:ext cx="3699803" cy="28698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A1201D6-9101-4D52-8068-3287B071109D}"/>
                </a:ext>
              </a:extLst>
            </p:cNvPr>
            <p:cNvSpPr/>
            <p:nvPr/>
          </p:nvSpPr>
          <p:spPr>
            <a:xfrm>
              <a:off x="2124222" y="2110154"/>
              <a:ext cx="1266092" cy="9284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C413382-7CC4-4F4B-B2D8-7145E8A50AD9}"/>
                </a:ext>
              </a:extLst>
            </p:cNvPr>
            <p:cNvSpPr/>
            <p:nvPr/>
          </p:nvSpPr>
          <p:spPr>
            <a:xfrm>
              <a:off x="2124222" y="3298874"/>
              <a:ext cx="1266092" cy="9284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0795812-6013-4EBA-AA19-736A2296BB59}"/>
                </a:ext>
              </a:extLst>
            </p:cNvPr>
            <p:cNvSpPr/>
            <p:nvPr/>
          </p:nvSpPr>
          <p:spPr>
            <a:xfrm>
              <a:off x="4142937" y="2509911"/>
              <a:ext cx="1266092" cy="9284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001BC74-CE1B-418E-BD86-E36F977B755D}"/>
                </a:ext>
              </a:extLst>
            </p:cNvPr>
            <p:cNvSpPr txBox="1"/>
            <p:nvPr/>
          </p:nvSpPr>
          <p:spPr>
            <a:xfrm>
              <a:off x="5598941" y="1211873"/>
              <a:ext cx="505267"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DIE</a:t>
              </a:r>
              <a:endParaRPr lang="en-IN" sz="1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45CF3DB-C124-4F10-889F-A2519E6F1820}"/>
                </a:ext>
              </a:extLst>
            </p:cNvPr>
            <p:cNvSpPr txBox="1"/>
            <p:nvPr/>
          </p:nvSpPr>
          <p:spPr>
            <a:xfrm>
              <a:off x="4892774" y="1697411"/>
              <a:ext cx="704039"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CORE</a:t>
              </a:r>
              <a:endParaRPr lang="en-IN" sz="14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E9E919B-73CF-441A-AB9A-DE7BF697AAD5}"/>
                </a:ext>
              </a:extLst>
            </p:cNvPr>
            <p:cNvSpPr txBox="1"/>
            <p:nvPr/>
          </p:nvSpPr>
          <p:spPr>
            <a:xfrm>
              <a:off x="2321169" y="2321169"/>
              <a:ext cx="748923" cy="461665"/>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CLOCK</a:t>
              </a:r>
            </a:p>
            <a:p>
              <a:pPr algn="ctr"/>
              <a:r>
                <a:rPr lang="en-US" sz="1200" b="1" dirty="0">
                  <a:latin typeface="Times New Roman" panose="02020603050405020304" pitchFamily="18" charset="0"/>
                  <a:cs typeface="Times New Roman" panose="02020603050405020304" pitchFamily="18" charset="0"/>
                </a:rPr>
                <a:t>MUX</a:t>
              </a:r>
              <a:endParaRPr lang="en-IN" sz="1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A204BF3-2357-4FC5-ACD9-7EA87391D636}"/>
                </a:ext>
              </a:extLst>
            </p:cNvPr>
            <p:cNvSpPr txBox="1"/>
            <p:nvPr/>
          </p:nvSpPr>
          <p:spPr>
            <a:xfrm>
              <a:off x="2257040" y="3429000"/>
              <a:ext cx="902811" cy="738664"/>
            </a:xfrm>
            <a:prstGeom prst="rect">
              <a:avLst/>
            </a:prstGeom>
            <a:noFill/>
          </p:spPr>
          <p:txBody>
            <a:bodyPr wrap="none" rtlCol="0">
              <a:spAutoFit/>
            </a:bodyPr>
            <a:lstStyle/>
            <a:p>
              <a:pPr algn="ctr"/>
              <a:r>
                <a:rPr lang="en-US" sz="1400" b="1" dirty="0">
                  <a:latin typeface="Times New Roman" panose="02020603050405020304" pitchFamily="18" charset="0"/>
                  <a:cs typeface="Times New Roman" panose="02020603050405020304" pitchFamily="18" charset="0"/>
                </a:rPr>
                <a:t>INPUT</a:t>
              </a:r>
            </a:p>
            <a:p>
              <a:pPr algn="ctr"/>
              <a:r>
                <a:rPr lang="en-US" sz="1400" b="1" dirty="0">
                  <a:latin typeface="Times New Roman" panose="02020603050405020304" pitchFamily="18" charset="0"/>
                  <a:cs typeface="Times New Roman" panose="02020603050405020304" pitchFamily="18" charset="0"/>
                </a:rPr>
                <a:t>CLOCK</a:t>
              </a:r>
            </a:p>
            <a:p>
              <a:pPr algn="ctr"/>
              <a:r>
                <a:rPr lang="en-US" sz="1400" b="1" dirty="0">
                  <a:latin typeface="Times New Roman" panose="02020603050405020304" pitchFamily="18" charset="0"/>
                  <a:cs typeface="Times New Roman" panose="02020603050405020304" pitchFamily="18" charset="0"/>
                </a:rPr>
                <a:t>BUFFER</a:t>
              </a:r>
              <a:endParaRPr lang="en-IN" sz="14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E4F8F401-1D37-46F5-AC26-81DA977F8974}"/>
                </a:ext>
              </a:extLst>
            </p:cNvPr>
            <p:cNvSpPr txBox="1"/>
            <p:nvPr/>
          </p:nvSpPr>
          <p:spPr>
            <a:xfrm>
              <a:off x="4391822" y="2582595"/>
              <a:ext cx="933269" cy="738664"/>
            </a:xfrm>
            <a:prstGeom prst="rect">
              <a:avLst/>
            </a:prstGeom>
            <a:noFill/>
          </p:spPr>
          <p:txBody>
            <a:bodyPr wrap="none" rtlCol="0">
              <a:spAutoFit/>
            </a:bodyPr>
            <a:lstStyle/>
            <a:p>
              <a:pPr algn="ctr"/>
              <a:r>
                <a:rPr lang="en-US" sz="1400" b="1" dirty="0">
                  <a:latin typeface="Times New Roman" panose="02020603050405020304" pitchFamily="18" charset="0"/>
                  <a:cs typeface="Times New Roman" panose="02020603050405020304" pitchFamily="18" charset="0"/>
                </a:rPr>
                <a:t>OUTPUT</a:t>
              </a:r>
            </a:p>
            <a:p>
              <a:pPr algn="ctr"/>
              <a:r>
                <a:rPr lang="en-US" sz="1400" b="1" dirty="0">
                  <a:latin typeface="Times New Roman" panose="02020603050405020304" pitchFamily="18" charset="0"/>
                  <a:cs typeface="Times New Roman" panose="02020603050405020304" pitchFamily="18" charset="0"/>
                </a:rPr>
                <a:t>CLOCK</a:t>
              </a:r>
            </a:p>
            <a:p>
              <a:pPr algn="ctr"/>
              <a:r>
                <a:rPr lang="en-US" sz="1400" b="1" dirty="0">
                  <a:latin typeface="Times New Roman" panose="02020603050405020304" pitchFamily="18" charset="0"/>
                  <a:cs typeface="Times New Roman" panose="02020603050405020304" pitchFamily="18" charset="0"/>
                </a:rPr>
                <a:t>BUFFER</a:t>
              </a:r>
              <a:endParaRPr lang="en-IN" sz="14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749791D-154C-4B90-A024-420F7D3FCA7A}"/>
                </a:ext>
              </a:extLst>
            </p:cNvPr>
            <p:cNvSpPr txBox="1"/>
            <p:nvPr/>
          </p:nvSpPr>
          <p:spPr>
            <a:xfrm>
              <a:off x="1911881" y="5210366"/>
              <a:ext cx="3650871"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DEFINING LOCATIONS OF PREPLACED CELSS</a:t>
              </a:r>
              <a:endParaRPr lang="en-IN" sz="1200" b="1" dirty="0">
                <a:latin typeface="Times New Roman" panose="02020603050405020304" pitchFamily="18" charset="0"/>
                <a:cs typeface="Times New Roman" panose="02020603050405020304" pitchFamily="18" charset="0"/>
              </a:endParaRPr>
            </a:p>
          </p:txBody>
        </p:sp>
      </p:grpSp>
      <p:sp>
        <p:nvSpPr>
          <p:cNvPr id="20" name="Rectangle 19">
            <a:extLst>
              <a:ext uri="{FF2B5EF4-FFF2-40B4-BE49-F238E27FC236}">
                <a16:creationId xmlns:a16="http://schemas.microsoft.com/office/drawing/2014/main" id="{B5847D76-EDE1-4960-9BDB-733FB46CC3DE}"/>
              </a:ext>
            </a:extLst>
          </p:cNvPr>
          <p:cNvSpPr/>
          <p:nvPr/>
        </p:nvSpPr>
        <p:spPr>
          <a:xfrm>
            <a:off x="171155" y="861895"/>
            <a:ext cx="6096000" cy="4985980"/>
          </a:xfrm>
          <a:prstGeom prst="rect">
            <a:avLst/>
          </a:prstGeom>
        </p:spPr>
        <p:txBody>
          <a:bodyPr>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During placement and routing, most of the placement tools, place/move logic cells based on floorplan specifications.</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Some of the important or critical cell's locations has to be pre-defined before actual placement and routing stages.</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critical cells are mostly the cells related to clocks, viz. clock buffers, clock mux, etc. and also few other cells such as RAM's, ROM,s etc.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Since, these cells are placed in to core before placement and routing stage, they are called 'preplaced cells'. The above diagram describes the same.</a:t>
            </a:r>
          </a:p>
          <a:p>
            <a:pPr algn="just"/>
            <a:endParaRPr lang="en-IN" sz="20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242460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a:t>
            </a:fld>
            <a:endParaRPr lang="en-US"/>
          </a:p>
        </p:txBody>
      </p:sp>
      <p:sp>
        <p:nvSpPr>
          <p:cNvPr id="5" name="Rectangle 3"/>
          <p:cNvSpPr txBox="1">
            <a:spLocks noChangeArrowheads="1"/>
          </p:cNvSpPr>
          <p:nvPr/>
        </p:nvSpPr>
        <p:spPr>
          <a:xfrm>
            <a:off x="155151" y="801329"/>
            <a:ext cx="11628809" cy="28710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Once a design is implemented, you must create a file that the FPGA can understand</a:t>
            </a:r>
          </a:p>
          <a:p>
            <a:pPr lvl="1"/>
            <a:r>
              <a:rPr lang="en-US" altLang="en-US" sz="2800" dirty="0">
                <a:latin typeface="Times New Roman" panose="02020603050405020304" pitchFamily="18" charset="0"/>
                <a:cs typeface="Times New Roman" panose="02020603050405020304" pitchFamily="18" charset="0"/>
              </a:rPr>
              <a:t>This file is called a bit stream: a BIT file (.bit extension)</a:t>
            </a:r>
          </a:p>
          <a:p>
            <a:pPr lvl="1"/>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BIT file can be downloaded directly to the FPGA, or can be converted into a PROM file which stores the programming information</a:t>
            </a:r>
          </a:p>
        </p:txBody>
      </p:sp>
      <p:graphicFrame>
        <p:nvGraphicFramePr>
          <p:cNvPr id="6" name="Object 4"/>
          <p:cNvGraphicFramePr>
            <a:graphicFrameLocks noChangeAspect="1"/>
          </p:cNvGraphicFramePr>
          <p:nvPr>
            <p:extLst>
              <p:ext uri="{D42A27DB-BD31-4B8C-83A1-F6EECF244321}">
                <p14:modId xmlns:p14="http://schemas.microsoft.com/office/powerpoint/2010/main" val="589132252"/>
              </p:ext>
            </p:extLst>
          </p:nvPr>
        </p:nvGraphicFramePr>
        <p:xfrm>
          <a:off x="8303342" y="4151671"/>
          <a:ext cx="1981200" cy="1238250"/>
        </p:xfrm>
        <a:graphic>
          <a:graphicData uri="http://schemas.openxmlformats.org/presentationml/2006/ole">
            <mc:AlternateContent xmlns:mc="http://schemas.openxmlformats.org/markup-compatibility/2006">
              <mc:Choice xmlns:v="urn:schemas-microsoft-com:vml" Requires="v">
                <p:oleObj name="Photo Editor Photo" r:id="rId2" imgW="3048426" imgH="1905266" progId="MSPhotoEd.3">
                  <p:embed/>
                </p:oleObj>
              </mc:Choice>
              <mc:Fallback>
                <p:oleObj name="Photo Editor Photo" r:id="rId2" imgW="3048426" imgH="1905266" progId="MSPhotoEd.3">
                  <p:embed/>
                  <p:pic>
                    <p:nvPicPr>
                      <p:cNvPr id="230298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3342" y="4151671"/>
                        <a:ext cx="198120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2"/>
          <p:cNvSpPr txBox="1">
            <a:spLocks noChangeArrowheads="1"/>
          </p:cNvSpPr>
          <p:nvPr/>
        </p:nvSpPr>
        <p:spPr>
          <a:xfrm>
            <a:off x="346881" y="34413"/>
            <a:ext cx="3163235" cy="4080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FPGA Configuration</a:t>
            </a:r>
          </a:p>
        </p:txBody>
      </p:sp>
    </p:spTree>
    <p:extLst>
      <p:ext uri="{BB962C8B-B14F-4D97-AF65-F5344CB8AC3E}">
        <p14:creationId xmlns:p14="http://schemas.microsoft.com/office/powerpoint/2010/main" val="42370539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60</a:t>
            </a:fld>
            <a:endParaRPr lang="en-US"/>
          </a:p>
        </p:txBody>
      </p:sp>
      <p:grpSp>
        <p:nvGrpSpPr>
          <p:cNvPr id="54" name="Group 53">
            <a:extLst>
              <a:ext uri="{FF2B5EF4-FFF2-40B4-BE49-F238E27FC236}">
                <a16:creationId xmlns:a16="http://schemas.microsoft.com/office/drawing/2014/main" id="{600DBABC-3786-4347-90C7-86023C935F84}"/>
              </a:ext>
            </a:extLst>
          </p:cNvPr>
          <p:cNvGrpSpPr/>
          <p:nvPr/>
        </p:nvGrpSpPr>
        <p:grpSpPr>
          <a:xfrm>
            <a:off x="5466405" y="793329"/>
            <a:ext cx="6091312" cy="4254477"/>
            <a:chOff x="950676" y="1116886"/>
            <a:chExt cx="6091312" cy="4254477"/>
          </a:xfrm>
        </p:grpSpPr>
        <p:sp>
          <p:nvSpPr>
            <p:cNvPr id="10" name="Rectangle 9">
              <a:extLst>
                <a:ext uri="{FF2B5EF4-FFF2-40B4-BE49-F238E27FC236}">
                  <a16:creationId xmlns:a16="http://schemas.microsoft.com/office/drawing/2014/main" id="{D0B99B79-0B0C-4B2C-911C-CD61D7099BBD}"/>
                </a:ext>
              </a:extLst>
            </p:cNvPr>
            <p:cNvSpPr/>
            <p:nvPr/>
          </p:nvSpPr>
          <p:spPr>
            <a:xfrm>
              <a:off x="950676" y="1116886"/>
              <a:ext cx="6091312" cy="37842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CE245D8-7739-4834-AEC7-0E676708760F}"/>
                </a:ext>
              </a:extLst>
            </p:cNvPr>
            <p:cNvSpPr/>
            <p:nvPr/>
          </p:nvSpPr>
          <p:spPr>
            <a:xfrm>
              <a:off x="1344572" y="1567053"/>
              <a:ext cx="5247250" cy="28698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0DD6EC2-23F1-4A9F-9790-62DA56C3059D}"/>
                </a:ext>
              </a:extLst>
            </p:cNvPr>
            <p:cNvSpPr/>
            <p:nvPr/>
          </p:nvSpPr>
          <p:spPr>
            <a:xfrm>
              <a:off x="2022805" y="2270436"/>
              <a:ext cx="1546579" cy="3794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CD0A1CD-1674-4C6E-BBA8-8AC81512AB2B}"/>
                </a:ext>
              </a:extLst>
            </p:cNvPr>
            <p:cNvSpPr/>
            <p:nvPr/>
          </p:nvSpPr>
          <p:spPr>
            <a:xfrm>
              <a:off x="2020459" y="3476595"/>
              <a:ext cx="1526878" cy="4936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924E1039-E873-4A02-BDE6-ABD509995E9E}"/>
                </a:ext>
              </a:extLst>
            </p:cNvPr>
            <p:cNvSpPr/>
            <p:nvPr/>
          </p:nvSpPr>
          <p:spPr>
            <a:xfrm>
              <a:off x="4632482" y="2640719"/>
              <a:ext cx="1544783" cy="6266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FA85EA63-C980-44D6-BF16-0A8A82FF9F58}"/>
                </a:ext>
              </a:extLst>
            </p:cNvPr>
            <p:cNvSpPr txBox="1"/>
            <p:nvPr/>
          </p:nvSpPr>
          <p:spPr>
            <a:xfrm>
              <a:off x="5529193" y="1161141"/>
              <a:ext cx="52629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DIE</a:t>
              </a:r>
              <a:endParaRPr lang="en-IN" sz="1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E31B271-E131-4818-827F-D7B9E007A19A}"/>
                </a:ext>
              </a:extLst>
            </p:cNvPr>
            <p:cNvSpPr txBox="1"/>
            <p:nvPr/>
          </p:nvSpPr>
          <p:spPr>
            <a:xfrm>
              <a:off x="4814752" y="1646679"/>
              <a:ext cx="73334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CORE</a:t>
              </a:r>
              <a:endParaRPr lang="en-IN" sz="14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A25CED8-19A3-4F3D-98E9-9FFF92123BE2}"/>
                </a:ext>
              </a:extLst>
            </p:cNvPr>
            <p:cNvSpPr txBox="1"/>
            <p:nvPr/>
          </p:nvSpPr>
          <p:spPr>
            <a:xfrm>
              <a:off x="2245216" y="2270437"/>
              <a:ext cx="681583" cy="400110"/>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MUX</a:t>
              </a:r>
              <a:endParaRPr lang="en-IN" sz="10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D0FF25D-7022-453A-9E6B-8246DCA20CD8}"/>
                </a:ext>
              </a:extLst>
            </p:cNvPr>
            <p:cNvSpPr txBox="1"/>
            <p:nvPr/>
          </p:nvSpPr>
          <p:spPr>
            <a:xfrm>
              <a:off x="2196274" y="3433595"/>
              <a:ext cx="9806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INPUT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3ABE833-3904-4AE7-A636-4512A467D0C9}"/>
                </a:ext>
              </a:extLst>
            </p:cNvPr>
            <p:cNvSpPr txBox="1"/>
            <p:nvPr/>
          </p:nvSpPr>
          <p:spPr>
            <a:xfrm>
              <a:off x="4800786" y="2713403"/>
              <a:ext cx="869039"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OUTPUT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0DB34D18-E8C5-4D74-9826-C75396C9F4B8}"/>
                </a:ext>
              </a:extLst>
            </p:cNvPr>
            <p:cNvSpPr txBox="1"/>
            <p:nvPr/>
          </p:nvSpPr>
          <p:spPr>
            <a:xfrm>
              <a:off x="1835848" y="5094364"/>
              <a:ext cx="5206140"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DE-COUPLING CAPACITORS SURROUNDING  PREPLACED CELSS</a:t>
              </a:r>
              <a:endParaRPr lang="en-IN" sz="1200" b="1"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87A7ECB1-8149-47F4-9308-4F0D8078D4B5}"/>
                </a:ext>
              </a:extLst>
            </p:cNvPr>
            <p:cNvSpPr/>
            <p:nvPr/>
          </p:nvSpPr>
          <p:spPr>
            <a:xfrm>
              <a:off x="2011076" y="2005370"/>
              <a:ext cx="1550702" cy="2720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FC23BDE2-1881-422B-8BE6-8282F8C878F8}"/>
                </a:ext>
              </a:extLst>
            </p:cNvPr>
            <p:cNvSpPr txBox="1"/>
            <p:nvPr/>
          </p:nvSpPr>
          <p:spPr>
            <a:xfrm>
              <a:off x="2346181" y="2005370"/>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84A79535-68E7-44E7-BB19-DC453ECB1A5E}"/>
                </a:ext>
              </a:extLst>
            </p:cNvPr>
            <p:cNvSpPr/>
            <p:nvPr/>
          </p:nvSpPr>
          <p:spPr>
            <a:xfrm>
              <a:off x="2020457" y="2630380"/>
              <a:ext cx="1560943" cy="2800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E093AAFD-AC2F-4A49-88C9-51CF3298CD41}"/>
                </a:ext>
              </a:extLst>
            </p:cNvPr>
            <p:cNvSpPr txBox="1"/>
            <p:nvPr/>
          </p:nvSpPr>
          <p:spPr>
            <a:xfrm>
              <a:off x="2343833" y="2664201"/>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53B832D5-FFAC-4977-88C1-0D9C4E904D5E}"/>
                </a:ext>
              </a:extLst>
            </p:cNvPr>
            <p:cNvSpPr/>
            <p:nvPr/>
          </p:nvSpPr>
          <p:spPr>
            <a:xfrm>
              <a:off x="4627661" y="2333621"/>
              <a:ext cx="1575769" cy="2967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7A1682B5-31A8-49B6-91A4-7201BC3BCFB1}"/>
                </a:ext>
              </a:extLst>
            </p:cNvPr>
            <p:cNvSpPr txBox="1"/>
            <p:nvPr/>
          </p:nvSpPr>
          <p:spPr>
            <a:xfrm>
              <a:off x="4923405" y="2353378"/>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C5D3DAA0-9870-45C0-95BE-8042068B4418}"/>
                </a:ext>
              </a:extLst>
            </p:cNvPr>
            <p:cNvSpPr/>
            <p:nvPr/>
          </p:nvSpPr>
          <p:spPr>
            <a:xfrm>
              <a:off x="4627661" y="3287880"/>
              <a:ext cx="1549604" cy="1969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3C701E9B-BD9D-4FF5-9628-FCF183CD9A27}"/>
                </a:ext>
              </a:extLst>
            </p:cNvPr>
            <p:cNvSpPr txBox="1"/>
            <p:nvPr/>
          </p:nvSpPr>
          <p:spPr>
            <a:xfrm>
              <a:off x="4921062" y="3307635"/>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87CAC40F-3A20-4231-A3E8-D647201D550D}"/>
                </a:ext>
              </a:extLst>
            </p:cNvPr>
            <p:cNvSpPr/>
            <p:nvPr/>
          </p:nvSpPr>
          <p:spPr>
            <a:xfrm>
              <a:off x="2020460" y="3984647"/>
              <a:ext cx="1526878" cy="2441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821ACC91-AEE7-4AD1-AABF-7790D0E9F2F2}"/>
                </a:ext>
              </a:extLst>
            </p:cNvPr>
            <p:cNvSpPr txBox="1"/>
            <p:nvPr/>
          </p:nvSpPr>
          <p:spPr>
            <a:xfrm>
              <a:off x="2355556" y="3942023"/>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E079BBD7-B650-40C4-B22F-80C3381FF7C6}"/>
                </a:ext>
              </a:extLst>
            </p:cNvPr>
            <p:cNvSpPr/>
            <p:nvPr/>
          </p:nvSpPr>
          <p:spPr>
            <a:xfrm>
              <a:off x="2020459" y="3247022"/>
              <a:ext cx="1526879" cy="2035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74377D71-9BAD-48A0-B516-00D414B1B545}"/>
                </a:ext>
              </a:extLst>
            </p:cNvPr>
            <p:cNvSpPr txBox="1"/>
            <p:nvPr/>
          </p:nvSpPr>
          <p:spPr>
            <a:xfrm>
              <a:off x="2329702" y="3238643"/>
              <a:ext cx="652957"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727AA1F8-4DF6-4B9B-ADF7-79FC956667FC}"/>
                </a:ext>
              </a:extLst>
            </p:cNvPr>
            <p:cNvGrpSpPr/>
            <p:nvPr/>
          </p:nvGrpSpPr>
          <p:grpSpPr>
            <a:xfrm>
              <a:off x="1668805" y="2003323"/>
              <a:ext cx="355796" cy="907099"/>
              <a:chOff x="7948246" y="4340921"/>
              <a:chExt cx="277640" cy="1198219"/>
            </a:xfrm>
          </p:grpSpPr>
          <p:sp>
            <p:nvSpPr>
              <p:cNvPr id="33" name="Rectangle 32">
                <a:extLst>
                  <a:ext uri="{FF2B5EF4-FFF2-40B4-BE49-F238E27FC236}">
                    <a16:creationId xmlns:a16="http://schemas.microsoft.com/office/drawing/2014/main" id="{528D7352-5065-48E5-A707-1B703976E1F3}"/>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D5708C32-AAA5-4D17-8233-DE087C7CC66F}"/>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grpSp>
          <p:nvGrpSpPr>
            <p:cNvPr id="39" name="Group 38">
              <a:extLst>
                <a:ext uri="{FF2B5EF4-FFF2-40B4-BE49-F238E27FC236}">
                  <a16:creationId xmlns:a16="http://schemas.microsoft.com/office/drawing/2014/main" id="{B3502BDD-8FE0-414C-B404-62D8DECA19A9}"/>
                </a:ext>
              </a:extLst>
            </p:cNvPr>
            <p:cNvGrpSpPr/>
            <p:nvPr/>
          </p:nvGrpSpPr>
          <p:grpSpPr>
            <a:xfrm>
              <a:off x="1666467" y="3224870"/>
              <a:ext cx="367502" cy="1003958"/>
              <a:chOff x="7948246" y="4340921"/>
              <a:chExt cx="277640" cy="1198219"/>
            </a:xfrm>
          </p:grpSpPr>
          <p:sp>
            <p:nvSpPr>
              <p:cNvPr id="40" name="Rectangle 39">
                <a:extLst>
                  <a:ext uri="{FF2B5EF4-FFF2-40B4-BE49-F238E27FC236}">
                    <a16:creationId xmlns:a16="http://schemas.microsoft.com/office/drawing/2014/main" id="{D1DB82EE-70AD-463E-AFFB-476A550E4036}"/>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30485A1F-7C6A-4899-9168-8C682DB01777}"/>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sp>
          <p:nvSpPr>
            <p:cNvPr id="42" name="TextBox 41">
              <a:extLst>
                <a:ext uri="{FF2B5EF4-FFF2-40B4-BE49-F238E27FC236}">
                  <a16:creationId xmlns:a16="http://schemas.microsoft.com/office/drawing/2014/main" id="{113042F2-26D1-4DD4-9340-C3EC7A5A8F1B}"/>
                </a:ext>
              </a:extLst>
            </p:cNvPr>
            <p:cNvSpPr txBox="1"/>
            <p:nvPr/>
          </p:nvSpPr>
          <p:spPr>
            <a:xfrm>
              <a:off x="6229204" y="2556946"/>
              <a:ext cx="216698"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FC83CA18-D7F2-46CF-B6E2-A52879020ED0}"/>
                </a:ext>
              </a:extLst>
            </p:cNvPr>
            <p:cNvSpPr/>
            <p:nvPr/>
          </p:nvSpPr>
          <p:spPr>
            <a:xfrm>
              <a:off x="6185344" y="2325178"/>
              <a:ext cx="260557"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C4593B0D-B124-485A-8545-007FE87734AB}"/>
                </a:ext>
              </a:extLst>
            </p:cNvPr>
            <p:cNvSpPr txBox="1"/>
            <p:nvPr/>
          </p:nvSpPr>
          <p:spPr>
            <a:xfrm>
              <a:off x="3566263" y="3338850"/>
              <a:ext cx="235767"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7EF0A697-E38D-4057-9A10-BCD5E244D576}"/>
                </a:ext>
              </a:extLst>
            </p:cNvPr>
            <p:cNvSpPr/>
            <p:nvPr/>
          </p:nvSpPr>
          <p:spPr>
            <a:xfrm>
              <a:off x="3564260" y="3230570"/>
              <a:ext cx="298430" cy="1012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0848DA1A-4619-4081-8CEB-C6BBD9EEC257}"/>
                </a:ext>
              </a:extLst>
            </p:cNvPr>
            <p:cNvSpPr txBox="1"/>
            <p:nvPr/>
          </p:nvSpPr>
          <p:spPr>
            <a:xfrm>
              <a:off x="3634573" y="2057604"/>
              <a:ext cx="205391"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8468BD09-AC0B-43BC-BF06-6AA2A428B762}"/>
                </a:ext>
              </a:extLst>
            </p:cNvPr>
            <p:cNvSpPr/>
            <p:nvPr/>
          </p:nvSpPr>
          <p:spPr>
            <a:xfrm>
              <a:off x="3574205" y="2013246"/>
              <a:ext cx="270313" cy="9070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7B1FC8EA-2F1A-4B51-9C10-D35D3B1A1881}"/>
                </a:ext>
              </a:extLst>
            </p:cNvPr>
            <p:cNvSpPr txBox="1"/>
            <p:nvPr/>
          </p:nvSpPr>
          <p:spPr>
            <a:xfrm>
              <a:off x="4286996" y="2642940"/>
              <a:ext cx="334310" cy="652397"/>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56190C04-74E9-4F1C-A672-662D9E42A0F7}"/>
                </a:ext>
              </a:extLst>
            </p:cNvPr>
            <p:cNvSpPr/>
            <p:nvPr/>
          </p:nvSpPr>
          <p:spPr>
            <a:xfrm>
              <a:off x="4243136" y="2306484"/>
              <a:ext cx="384525"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Rectangle 55">
            <a:extLst>
              <a:ext uri="{FF2B5EF4-FFF2-40B4-BE49-F238E27FC236}">
                <a16:creationId xmlns:a16="http://schemas.microsoft.com/office/drawing/2014/main" id="{A8C57620-F636-4AD7-A44A-FF1AFD7FF656}"/>
              </a:ext>
            </a:extLst>
          </p:cNvPr>
          <p:cNvSpPr/>
          <p:nvPr/>
        </p:nvSpPr>
        <p:spPr>
          <a:xfrm>
            <a:off x="153247" y="871677"/>
            <a:ext cx="4728023" cy="3170099"/>
          </a:xfrm>
          <a:prstGeom prst="rect">
            <a:avLst/>
          </a:prstGeom>
        </p:spPr>
        <p:txBody>
          <a:bodyPr wrap="square">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Once the critical cells are placed on the chip, it becomes necessary to surround the critical cells by decoupling capacitors.</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placement of de-coupling capacitors surrounding the pre-placed cells improves the reliability and efficiency of the chip.</a:t>
            </a:r>
          </a:p>
          <a:p>
            <a:pPr algn="just"/>
            <a:endParaRPr lang="en-IN" sz="2000"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12430456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9F7678-D054-4F55-8A99-F232EECADCA9}"/>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454CFFEA-D6CA-4166-AD0D-B1CA22CCC023}"/>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3834E6D1-1CA5-4EF2-95C2-55D25F8AF26C}"/>
              </a:ext>
            </a:extLst>
          </p:cNvPr>
          <p:cNvSpPr>
            <a:spLocks noGrp="1"/>
          </p:cNvSpPr>
          <p:nvPr>
            <p:ph type="sldNum" sz="quarter" idx="12"/>
          </p:nvPr>
        </p:nvSpPr>
        <p:spPr/>
        <p:txBody>
          <a:bodyPr/>
          <a:lstStyle/>
          <a:p>
            <a:fld id="{A0DC60C1-0328-4411-89F9-1C6F7C72FBC8}" type="slidenum">
              <a:rPr lang="en-US" smtClean="0"/>
              <a:t>61</a:t>
            </a:fld>
            <a:endParaRPr lang="en-US"/>
          </a:p>
        </p:txBody>
      </p:sp>
      <p:sp>
        <p:nvSpPr>
          <p:cNvPr id="162" name="Rectangle 161">
            <a:extLst>
              <a:ext uri="{FF2B5EF4-FFF2-40B4-BE49-F238E27FC236}">
                <a16:creationId xmlns:a16="http://schemas.microsoft.com/office/drawing/2014/main" id="{786575D4-C47B-4DB6-84C0-F2DD4E3D606F}"/>
              </a:ext>
            </a:extLst>
          </p:cNvPr>
          <p:cNvSpPr/>
          <p:nvPr/>
        </p:nvSpPr>
        <p:spPr>
          <a:xfrm>
            <a:off x="302976" y="655219"/>
            <a:ext cx="4240149" cy="4093428"/>
          </a:xfrm>
          <a:prstGeom prst="rect">
            <a:avLst/>
          </a:prstGeom>
        </p:spPr>
        <p:txBody>
          <a:bodyPr wrap="square">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Usually, while drawing any circuit on paper, we have only one '</a:t>
            </a:r>
            <a:r>
              <a:rPr lang="en-IN" sz="2000" dirty="0" err="1">
                <a:latin typeface="Times New Roman" panose="02020603050405020304" pitchFamily="18" charset="0"/>
                <a:cs typeface="Times New Roman" panose="02020603050405020304" pitchFamily="18" charset="0"/>
              </a:rPr>
              <a:t>vdd</a:t>
            </a:r>
            <a:r>
              <a:rPr lang="en-IN" sz="2000" dirty="0">
                <a:latin typeface="Times New Roman" panose="02020603050405020304" pitchFamily="18" charset="0"/>
                <a:cs typeface="Times New Roman" panose="02020603050405020304" pitchFamily="18" charset="0"/>
              </a:rPr>
              <a:t>' at the top and one '</a:t>
            </a:r>
            <a:r>
              <a:rPr lang="en-IN" sz="2000" dirty="0" err="1">
                <a:latin typeface="Times New Roman" panose="02020603050405020304" pitchFamily="18" charset="0"/>
                <a:cs typeface="Times New Roman" panose="02020603050405020304" pitchFamily="18" charset="0"/>
              </a:rPr>
              <a:t>vss</a:t>
            </a:r>
            <a:r>
              <a:rPr lang="en-IN" sz="2000" dirty="0">
                <a:latin typeface="Times New Roman" panose="02020603050405020304" pitchFamily="18" charset="0"/>
                <a:cs typeface="Times New Roman" panose="02020603050405020304" pitchFamily="18" charset="0"/>
              </a:rPr>
              <a:t>' at the bottom. </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But on a chip, it becomes necessary to have a grid structure of power, with more than one '</a:t>
            </a:r>
            <a:r>
              <a:rPr lang="en-IN" sz="2000" dirty="0" err="1">
                <a:latin typeface="Times New Roman" panose="02020603050405020304" pitchFamily="18" charset="0"/>
                <a:cs typeface="Times New Roman" panose="02020603050405020304" pitchFamily="18" charset="0"/>
              </a:rPr>
              <a:t>vdd</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vss</a:t>
            </a:r>
            <a:r>
              <a:rPr lang="en-IN"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concept of power grid structure would be uploaded soon. It is actually the scaling trend that drives chip designers for power grid structure.</a:t>
            </a:r>
          </a:p>
        </p:txBody>
      </p:sp>
      <p:grpSp>
        <p:nvGrpSpPr>
          <p:cNvPr id="258" name="Group 257">
            <a:extLst>
              <a:ext uri="{FF2B5EF4-FFF2-40B4-BE49-F238E27FC236}">
                <a16:creationId xmlns:a16="http://schemas.microsoft.com/office/drawing/2014/main" id="{41A04765-076A-49FB-91B3-0C2E6631D30A}"/>
              </a:ext>
            </a:extLst>
          </p:cNvPr>
          <p:cNvGrpSpPr/>
          <p:nvPr/>
        </p:nvGrpSpPr>
        <p:grpSpPr>
          <a:xfrm>
            <a:off x="5017397" y="948073"/>
            <a:ext cx="6091312" cy="4316032"/>
            <a:chOff x="5017397" y="948073"/>
            <a:chExt cx="6091312" cy="4316032"/>
          </a:xfrm>
        </p:grpSpPr>
        <p:grpSp>
          <p:nvGrpSpPr>
            <p:cNvPr id="161" name="Group 160">
              <a:extLst>
                <a:ext uri="{FF2B5EF4-FFF2-40B4-BE49-F238E27FC236}">
                  <a16:creationId xmlns:a16="http://schemas.microsoft.com/office/drawing/2014/main" id="{BCE77BC1-4417-4308-8A8B-349C0DC3F5B2}"/>
                </a:ext>
              </a:extLst>
            </p:cNvPr>
            <p:cNvGrpSpPr/>
            <p:nvPr/>
          </p:nvGrpSpPr>
          <p:grpSpPr>
            <a:xfrm>
              <a:off x="5017397" y="948073"/>
              <a:ext cx="6091312" cy="4316032"/>
              <a:chOff x="2892018" y="990276"/>
              <a:chExt cx="6091312" cy="4316032"/>
            </a:xfrm>
          </p:grpSpPr>
          <p:grpSp>
            <p:nvGrpSpPr>
              <p:cNvPr id="6" name="Group 5">
                <a:extLst>
                  <a:ext uri="{FF2B5EF4-FFF2-40B4-BE49-F238E27FC236}">
                    <a16:creationId xmlns:a16="http://schemas.microsoft.com/office/drawing/2014/main" id="{17349A97-7563-4D91-A19F-D896AD2A15B2}"/>
                  </a:ext>
                </a:extLst>
              </p:cNvPr>
              <p:cNvGrpSpPr/>
              <p:nvPr/>
            </p:nvGrpSpPr>
            <p:grpSpPr>
              <a:xfrm>
                <a:off x="2892018" y="990276"/>
                <a:ext cx="6091312" cy="4316032"/>
                <a:chOff x="950676" y="1116886"/>
                <a:chExt cx="6091312" cy="4316032"/>
              </a:xfrm>
            </p:grpSpPr>
            <p:sp>
              <p:nvSpPr>
                <p:cNvPr id="7" name="Rectangle 6">
                  <a:extLst>
                    <a:ext uri="{FF2B5EF4-FFF2-40B4-BE49-F238E27FC236}">
                      <a16:creationId xmlns:a16="http://schemas.microsoft.com/office/drawing/2014/main" id="{47FE44B4-1137-4C4C-B502-F14E7A0C26CA}"/>
                    </a:ext>
                  </a:extLst>
                </p:cNvPr>
                <p:cNvSpPr/>
                <p:nvPr/>
              </p:nvSpPr>
              <p:spPr>
                <a:xfrm>
                  <a:off x="950676" y="1116886"/>
                  <a:ext cx="6091312" cy="37842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CD854FE-3AED-4C92-BFE1-45700768A1E1}"/>
                    </a:ext>
                  </a:extLst>
                </p:cNvPr>
                <p:cNvSpPr/>
                <p:nvPr/>
              </p:nvSpPr>
              <p:spPr>
                <a:xfrm>
                  <a:off x="1344572" y="1567053"/>
                  <a:ext cx="5247250" cy="28698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1212147-C858-4535-A843-78B402AEDEEF}"/>
                    </a:ext>
                  </a:extLst>
                </p:cNvPr>
                <p:cNvSpPr/>
                <p:nvPr/>
              </p:nvSpPr>
              <p:spPr>
                <a:xfrm>
                  <a:off x="2022805" y="2270436"/>
                  <a:ext cx="1546579" cy="3794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4129ACF-3973-4F85-8736-563534AAE72E}"/>
                    </a:ext>
                  </a:extLst>
                </p:cNvPr>
                <p:cNvSpPr/>
                <p:nvPr/>
              </p:nvSpPr>
              <p:spPr>
                <a:xfrm>
                  <a:off x="2020459" y="3476595"/>
                  <a:ext cx="1526878" cy="4936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93CD020-4427-47EE-91F3-8DE05E08E2A5}"/>
                    </a:ext>
                  </a:extLst>
                </p:cNvPr>
                <p:cNvSpPr/>
                <p:nvPr/>
              </p:nvSpPr>
              <p:spPr>
                <a:xfrm>
                  <a:off x="4632482" y="2640719"/>
                  <a:ext cx="1544783" cy="6266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A965FD3-BBD6-47BC-A285-50A369E0C127}"/>
                    </a:ext>
                  </a:extLst>
                </p:cNvPr>
                <p:cNvSpPr txBox="1"/>
                <p:nvPr/>
              </p:nvSpPr>
              <p:spPr>
                <a:xfrm>
                  <a:off x="5529193" y="1161141"/>
                  <a:ext cx="52629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DIE</a:t>
                  </a:r>
                  <a:endParaRPr lang="en-IN" sz="14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7BEE308-ED03-4EE0-B5EB-BB11133307CC}"/>
                    </a:ext>
                  </a:extLst>
                </p:cNvPr>
                <p:cNvSpPr txBox="1"/>
                <p:nvPr/>
              </p:nvSpPr>
              <p:spPr>
                <a:xfrm>
                  <a:off x="4814752" y="1646679"/>
                  <a:ext cx="73334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CORE</a:t>
                  </a:r>
                  <a:endParaRPr lang="en-IN" sz="1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448E4E4-12C3-44FA-966A-6E616A0F37D2}"/>
                    </a:ext>
                  </a:extLst>
                </p:cNvPr>
                <p:cNvSpPr txBox="1"/>
                <p:nvPr/>
              </p:nvSpPr>
              <p:spPr>
                <a:xfrm>
                  <a:off x="2245216" y="2270437"/>
                  <a:ext cx="681583" cy="400110"/>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MUX</a:t>
                  </a:r>
                  <a:endParaRPr lang="en-IN" sz="10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A130627-2E08-40BC-AB6E-B51D8919CBC0}"/>
                    </a:ext>
                  </a:extLst>
                </p:cNvPr>
                <p:cNvSpPr txBox="1"/>
                <p:nvPr/>
              </p:nvSpPr>
              <p:spPr>
                <a:xfrm>
                  <a:off x="2196274" y="3433595"/>
                  <a:ext cx="9806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INPUT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1140835-978B-419A-B071-EBF375C97795}"/>
                    </a:ext>
                  </a:extLst>
                </p:cNvPr>
                <p:cNvSpPr txBox="1"/>
                <p:nvPr/>
              </p:nvSpPr>
              <p:spPr>
                <a:xfrm>
                  <a:off x="4800786" y="2713403"/>
                  <a:ext cx="869039"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OUTPUT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A3252F9-F862-489E-91E9-813F8C685F82}"/>
                    </a:ext>
                  </a:extLst>
                </p:cNvPr>
                <p:cNvSpPr txBox="1"/>
                <p:nvPr/>
              </p:nvSpPr>
              <p:spPr>
                <a:xfrm>
                  <a:off x="1835848" y="5094364"/>
                  <a:ext cx="5206140"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Power planning</a:t>
                  </a:r>
                  <a:endParaRPr lang="en-IN" sz="1600" b="1"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06DD78B-43D4-4A03-84BF-A3BF849F531C}"/>
                    </a:ext>
                  </a:extLst>
                </p:cNvPr>
                <p:cNvSpPr/>
                <p:nvPr/>
              </p:nvSpPr>
              <p:spPr>
                <a:xfrm>
                  <a:off x="2011076" y="2005370"/>
                  <a:ext cx="1550702" cy="2720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FA4E895-A8F3-4F49-9715-97CEBACA0725}"/>
                    </a:ext>
                  </a:extLst>
                </p:cNvPr>
                <p:cNvSpPr txBox="1"/>
                <p:nvPr/>
              </p:nvSpPr>
              <p:spPr>
                <a:xfrm>
                  <a:off x="2346181" y="2005370"/>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8EA604A3-A856-4FCB-BD30-03F29524E5BF}"/>
                    </a:ext>
                  </a:extLst>
                </p:cNvPr>
                <p:cNvSpPr/>
                <p:nvPr/>
              </p:nvSpPr>
              <p:spPr>
                <a:xfrm>
                  <a:off x="2020457" y="2630380"/>
                  <a:ext cx="1560943" cy="2800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DF7CDF6A-6CC2-4A14-87E3-BE83F787F7FA}"/>
                    </a:ext>
                  </a:extLst>
                </p:cNvPr>
                <p:cNvSpPr txBox="1"/>
                <p:nvPr/>
              </p:nvSpPr>
              <p:spPr>
                <a:xfrm>
                  <a:off x="2343833" y="2664201"/>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F8B4F32-10EB-4478-9547-47BCA470ADC0}"/>
                    </a:ext>
                  </a:extLst>
                </p:cNvPr>
                <p:cNvSpPr/>
                <p:nvPr/>
              </p:nvSpPr>
              <p:spPr>
                <a:xfrm>
                  <a:off x="4627661" y="2333621"/>
                  <a:ext cx="1575769" cy="2967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3EAA5CE0-2408-4863-9C57-0F1A533C9858}"/>
                    </a:ext>
                  </a:extLst>
                </p:cNvPr>
                <p:cNvSpPr txBox="1"/>
                <p:nvPr/>
              </p:nvSpPr>
              <p:spPr>
                <a:xfrm>
                  <a:off x="4923405" y="2353378"/>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71C1E01D-843F-4B32-B184-355024CFEF0A}"/>
                    </a:ext>
                  </a:extLst>
                </p:cNvPr>
                <p:cNvSpPr/>
                <p:nvPr/>
              </p:nvSpPr>
              <p:spPr>
                <a:xfrm>
                  <a:off x="4627661" y="3287880"/>
                  <a:ext cx="1549604" cy="1969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C29D5CFB-D6C5-47B1-BE04-85A5EC7F32FB}"/>
                    </a:ext>
                  </a:extLst>
                </p:cNvPr>
                <p:cNvSpPr txBox="1"/>
                <p:nvPr/>
              </p:nvSpPr>
              <p:spPr>
                <a:xfrm>
                  <a:off x="4921062" y="3307635"/>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108BBB89-7500-41E7-AB3F-97D9FFA13443}"/>
                    </a:ext>
                  </a:extLst>
                </p:cNvPr>
                <p:cNvSpPr/>
                <p:nvPr/>
              </p:nvSpPr>
              <p:spPr>
                <a:xfrm>
                  <a:off x="2020460" y="3984647"/>
                  <a:ext cx="1526878" cy="2441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DA018722-8E1F-443A-94A0-EBCD86F018EF}"/>
                    </a:ext>
                  </a:extLst>
                </p:cNvPr>
                <p:cNvSpPr txBox="1"/>
                <p:nvPr/>
              </p:nvSpPr>
              <p:spPr>
                <a:xfrm>
                  <a:off x="2355556" y="3942023"/>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C55BBF82-5007-4D72-85E4-D2C688500343}"/>
                    </a:ext>
                  </a:extLst>
                </p:cNvPr>
                <p:cNvSpPr/>
                <p:nvPr/>
              </p:nvSpPr>
              <p:spPr>
                <a:xfrm>
                  <a:off x="2020459" y="3247022"/>
                  <a:ext cx="1526879" cy="2035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B7E75070-524D-44EF-98C6-73F266C6381E}"/>
                    </a:ext>
                  </a:extLst>
                </p:cNvPr>
                <p:cNvSpPr txBox="1"/>
                <p:nvPr/>
              </p:nvSpPr>
              <p:spPr>
                <a:xfrm>
                  <a:off x="2329702" y="3238643"/>
                  <a:ext cx="652957"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710A9FF2-FD8B-4F3B-8167-FDAF60FCB1EB}"/>
                    </a:ext>
                  </a:extLst>
                </p:cNvPr>
                <p:cNvGrpSpPr/>
                <p:nvPr/>
              </p:nvGrpSpPr>
              <p:grpSpPr>
                <a:xfrm>
                  <a:off x="1668805" y="2003323"/>
                  <a:ext cx="355796" cy="907099"/>
                  <a:chOff x="7948246" y="4340921"/>
                  <a:chExt cx="277640" cy="1198219"/>
                </a:xfrm>
              </p:grpSpPr>
              <p:sp>
                <p:nvSpPr>
                  <p:cNvPr id="42" name="Rectangle 41">
                    <a:extLst>
                      <a:ext uri="{FF2B5EF4-FFF2-40B4-BE49-F238E27FC236}">
                        <a16:creationId xmlns:a16="http://schemas.microsoft.com/office/drawing/2014/main" id="{2EB7B750-0F3B-4074-8DC7-ECBF3F1E7CE3}"/>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8DE05C50-D202-42ED-A786-401A0F2600BC}"/>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996F8468-0C59-4E74-9DA2-1026AC8FBCDD}"/>
                    </a:ext>
                  </a:extLst>
                </p:cNvPr>
                <p:cNvGrpSpPr/>
                <p:nvPr/>
              </p:nvGrpSpPr>
              <p:grpSpPr>
                <a:xfrm>
                  <a:off x="1666467" y="3224870"/>
                  <a:ext cx="367502" cy="1003958"/>
                  <a:chOff x="7948246" y="4340921"/>
                  <a:chExt cx="277640" cy="1198219"/>
                </a:xfrm>
              </p:grpSpPr>
              <p:sp>
                <p:nvSpPr>
                  <p:cNvPr id="40" name="Rectangle 39">
                    <a:extLst>
                      <a:ext uri="{FF2B5EF4-FFF2-40B4-BE49-F238E27FC236}">
                        <a16:creationId xmlns:a16="http://schemas.microsoft.com/office/drawing/2014/main" id="{C096F104-D186-4C74-AD45-AB3C21542FEA}"/>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976BC879-9146-419D-A036-C10B8C6D99B9}"/>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sp>
              <p:nvSpPr>
                <p:cNvPr id="32" name="TextBox 31">
                  <a:extLst>
                    <a:ext uri="{FF2B5EF4-FFF2-40B4-BE49-F238E27FC236}">
                      <a16:creationId xmlns:a16="http://schemas.microsoft.com/office/drawing/2014/main" id="{05902AF6-F7C0-44E3-9AD6-899E3E115195}"/>
                    </a:ext>
                  </a:extLst>
                </p:cNvPr>
                <p:cNvSpPr txBox="1"/>
                <p:nvPr/>
              </p:nvSpPr>
              <p:spPr>
                <a:xfrm>
                  <a:off x="6229204" y="2556946"/>
                  <a:ext cx="216698"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D3F5B5DF-36DC-4A6D-8A95-55D4F87F74B0}"/>
                    </a:ext>
                  </a:extLst>
                </p:cNvPr>
                <p:cNvSpPr/>
                <p:nvPr/>
              </p:nvSpPr>
              <p:spPr>
                <a:xfrm>
                  <a:off x="6185344" y="2325178"/>
                  <a:ext cx="260557"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3ABD03CA-613A-4475-9FF0-4E436730164B}"/>
                    </a:ext>
                  </a:extLst>
                </p:cNvPr>
                <p:cNvSpPr txBox="1"/>
                <p:nvPr/>
              </p:nvSpPr>
              <p:spPr>
                <a:xfrm>
                  <a:off x="3566263" y="3338850"/>
                  <a:ext cx="235767"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33AB2AA3-6F34-446C-A061-38EF41DABD2F}"/>
                    </a:ext>
                  </a:extLst>
                </p:cNvPr>
                <p:cNvSpPr/>
                <p:nvPr/>
              </p:nvSpPr>
              <p:spPr>
                <a:xfrm>
                  <a:off x="3564260" y="3230570"/>
                  <a:ext cx="298430" cy="1012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340B6060-85F1-4EF0-A430-7D757F24A4A2}"/>
                    </a:ext>
                  </a:extLst>
                </p:cNvPr>
                <p:cNvSpPr txBox="1"/>
                <p:nvPr/>
              </p:nvSpPr>
              <p:spPr>
                <a:xfrm>
                  <a:off x="3634573" y="2057604"/>
                  <a:ext cx="205391"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09624EC-D34A-43DB-8143-DC6372384F0A}"/>
                    </a:ext>
                  </a:extLst>
                </p:cNvPr>
                <p:cNvSpPr/>
                <p:nvPr/>
              </p:nvSpPr>
              <p:spPr>
                <a:xfrm>
                  <a:off x="3574205" y="2013246"/>
                  <a:ext cx="270313" cy="9070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2ABE13A7-6762-4B04-97AE-1BA37534A528}"/>
                    </a:ext>
                  </a:extLst>
                </p:cNvPr>
                <p:cNvSpPr txBox="1"/>
                <p:nvPr/>
              </p:nvSpPr>
              <p:spPr>
                <a:xfrm>
                  <a:off x="4286996" y="2642940"/>
                  <a:ext cx="334310" cy="652397"/>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43E091F5-F9A8-4FF6-8105-A70E8B67F9A2}"/>
                    </a:ext>
                  </a:extLst>
                </p:cNvPr>
                <p:cNvSpPr/>
                <p:nvPr/>
              </p:nvSpPr>
              <p:spPr>
                <a:xfrm>
                  <a:off x="4243136" y="2306484"/>
                  <a:ext cx="384525"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4" name="Straight Connector 43">
                <a:extLst>
                  <a:ext uri="{FF2B5EF4-FFF2-40B4-BE49-F238E27FC236}">
                    <a16:creationId xmlns:a16="http://schemas.microsoft.com/office/drawing/2014/main" id="{13DB5820-0C5B-45C9-8BD7-95280C834A77}"/>
                  </a:ext>
                </a:extLst>
              </p:cNvPr>
              <p:cNvCxnSpPr>
                <a:cxnSpLocks/>
              </p:cNvCxnSpPr>
              <p:nvPr/>
            </p:nvCxnSpPr>
            <p:spPr>
              <a:xfrm>
                <a:off x="3285914" y="1674058"/>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6DB2DBB-A420-4952-B1BD-8DAC372A501A}"/>
                  </a:ext>
                </a:extLst>
              </p:cNvPr>
              <p:cNvCxnSpPr>
                <a:cxnSpLocks/>
              </p:cNvCxnSpPr>
              <p:nvPr/>
            </p:nvCxnSpPr>
            <p:spPr>
              <a:xfrm>
                <a:off x="3285914" y="1784248"/>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75DF865-FC9F-4EF4-AB5C-9C08D7DAEFC0}"/>
                  </a:ext>
                </a:extLst>
              </p:cNvPr>
              <p:cNvCxnSpPr>
                <a:cxnSpLocks/>
              </p:cNvCxnSpPr>
              <p:nvPr/>
            </p:nvCxnSpPr>
            <p:spPr>
              <a:xfrm>
                <a:off x="3285914" y="2124981"/>
                <a:ext cx="5247250" cy="10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95A270-DD16-4677-A940-C2DD92EE0897}"/>
                  </a:ext>
                </a:extLst>
              </p:cNvPr>
              <p:cNvCxnSpPr>
                <a:cxnSpLocks/>
              </p:cNvCxnSpPr>
              <p:nvPr/>
            </p:nvCxnSpPr>
            <p:spPr>
              <a:xfrm>
                <a:off x="3285914" y="2243790"/>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41E0315-56D4-4EE8-BA40-F8F422CBA5AF}"/>
                  </a:ext>
                </a:extLst>
              </p:cNvPr>
              <p:cNvCxnSpPr>
                <a:cxnSpLocks/>
              </p:cNvCxnSpPr>
              <p:nvPr/>
            </p:nvCxnSpPr>
            <p:spPr>
              <a:xfrm>
                <a:off x="3285914" y="2678396"/>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7B5301A-618B-4094-A232-6BA601903BD7}"/>
                  </a:ext>
                </a:extLst>
              </p:cNvPr>
              <p:cNvCxnSpPr>
                <a:cxnSpLocks/>
              </p:cNvCxnSpPr>
              <p:nvPr/>
            </p:nvCxnSpPr>
            <p:spPr>
              <a:xfrm flipV="1">
                <a:off x="3285914" y="2766639"/>
                <a:ext cx="5247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8A3B659-8B03-471B-83EA-AF0D75C29B8D}"/>
                  </a:ext>
                </a:extLst>
              </p:cNvPr>
              <p:cNvCxnSpPr>
                <a:cxnSpLocks/>
              </p:cNvCxnSpPr>
              <p:nvPr/>
            </p:nvCxnSpPr>
            <p:spPr>
              <a:xfrm flipV="1">
                <a:off x="4714391" y="1440444"/>
                <a:ext cx="12349" cy="28698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F42BE37-D669-4671-9946-6A258D3EF493}"/>
                  </a:ext>
                </a:extLst>
              </p:cNvPr>
              <p:cNvCxnSpPr>
                <a:cxnSpLocks/>
              </p:cNvCxnSpPr>
              <p:nvPr/>
            </p:nvCxnSpPr>
            <p:spPr>
              <a:xfrm flipV="1">
                <a:off x="4615375" y="1440443"/>
                <a:ext cx="0" cy="28698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A8DF344-88DD-4EE2-A328-2E249AE11435}"/>
                  </a:ext>
                </a:extLst>
              </p:cNvPr>
              <p:cNvCxnSpPr>
                <a:cxnSpLocks/>
              </p:cNvCxnSpPr>
              <p:nvPr/>
            </p:nvCxnSpPr>
            <p:spPr>
              <a:xfrm flipV="1">
                <a:off x="5892014" y="1440443"/>
                <a:ext cx="0" cy="28698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AD8BA3F-AAE3-464B-9378-8C9649775487}"/>
                  </a:ext>
                </a:extLst>
              </p:cNvPr>
              <p:cNvCxnSpPr>
                <a:cxnSpLocks/>
              </p:cNvCxnSpPr>
              <p:nvPr/>
            </p:nvCxnSpPr>
            <p:spPr>
              <a:xfrm flipV="1">
                <a:off x="5821676" y="1440443"/>
                <a:ext cx="0" cy="28698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47BEFF0-AC8A-49D2-B299-820E716B77C6}"/>
                  </a:ext>
                </a:extLst>
              </p:cNvPr>
              <p:cNvCxnSpPr>
                <a:cxnSpLocks/>
              </p:cNvCxnSpPr>
              <p:nvPr/>
            </p:nvCxnSpPr>
            <p:spPr>
              <a:xfrm flipV="1">
                <a:off x="3777190" y="1440443"/>
                <a:ext cx="0" cy="28698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AFC23D-4429-46F6-9168-E9CF01343C38}"/>
                  </a:ext>
                </a:extLst>
              </p:cNvPr>
              <p:cNvCxnSpPr>
                <a:cxnSpLocks/>
              </p:cNvCxnSpPr>
              <p:nvPr/>
            </p:nvCxnSpPr>
            <p:spPr>
              <a:xfrm flipV="1">
                <a:off x="3697452" y="1440443"/>
                <a:ext cx="0" cy="28698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C8934A7-9E72-477C-A01A-34F073DD74FD}"/>
                  </a:ext>
                </a:extLst>
              </p:cNvPr>
              <p:cNvCxnSpPr>
                <a:cxnSpLocks/>
              </p:cNvCxnSpPr>
              <p:nvPr/>
            </p:nvCxnSpPr>
            <p:spPr>
              <a:xfrm flipV="1">
                <a:off x="6301147" y="1440443"/>
                <a:ext cx="0" cy="28698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800688E-AFC1-425F-A204-3FE76156F86D}"/>
                  </a:ext>
                </a:extLst>
              </p:cNvPr>
              <p:cNvCxnSpPr>
                <a:cxnSpLocks/>
              </p:cNvCxnSpPr>
              <p:nvPr/>
            </p:nvCxnSpPr>
            <p:spPr>
              <a:xfrm flipV="1">
                <a:off x="6184478" y="1440443"/>
                <a:ext cx="43860" cy="28698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32BA91D-0D4C-48C1-B5EB-64EFC13786DC}"/>
                  </a:ext>
                </a:extLst>
              </p:cNvPr>
              <p:cNvCxnSpPr>
                <a:cxnSpLocks/>
              </p:cNvCxnSpPr>
              <p:nvPr/>
            </p:nvCxnSpPr>
            <p:spPr>
              <a:xfrm flipV="1">
                <a:off x="8351512" y="1440444"/>
                <a:ext cx="0" cy="28698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4C8C7FD-981E-49DE-A845-B34465F8A0F7}"/>
                  </a:ext>
                </a:extLst>
              </p:cNvPr>
              <p:cNvCxnSpPr>
                <a:cxnSpLocks/>
              </p:cNvCxnSpPr>
              <p:nvPr/>
            </p:nvCxnSpPr>
            <p:spPr>
              <a:xfrm flipV="1">
                <a:off x="8267106" y="1440444"/>
                <a:ext cx="0" cy="28698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08E535B-6CB6-4661-A26D-CDDF89DB933A}"/>
                  </a:ext>
                </a:extLst>
              </p:cNvPr>
              <p:cNvCxnSpPr>
                <a:cxnSpLocks/>
              </p:cNvCxnSpPr>
              <p:nvPr/>
            </p:nvCxnSpPr>
            <p:spPr>
              <a:xfrm flipV="1">
                <a:off x="7408972" y="1440443"/>
                <a:ext cx="0" cy="28698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D0B7ABB-2C88-45C4-9ADE-20B2E2C76AF9}"/>
                  </a:ext>
                </a:extLst>
              </p:cNvPr>
              <p:cNvCxnSpPr>
                <a:cxnSpLocks/>
              </p:cNvCxnSpPr>
              <p:nvPr/>
            </p:nvCxnSpPr>
            <p:spPr>
              <a:xfrm flipV="1">
                <a:off x="7315787" y="1440443"/>
                <a:ext cx="18904" cy="28698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97F0A35-308F-46AC-8AD5-506C173C5F06}"/>
                  </a:ext>
                </a:extLst>
              </p:cNvPr>
              <p:cNvCxnSpPr>
                <a:cxnSpLocks/>
              </p:cNvCxnSpPr>
              <p:nvPr/>
            </p:nvCxnSpPr>
            <p:spPr>
              <a:xfrm>
                <a:off x="3285914" y="3289498"/>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245B342-4105-41FC-A9D5-A57D8470428D}"/>
                  </a:ext>
                </a:extLst>
              </p:cNvPr>
              <p:cNvCxnSpPr>
                <a:cxnSpLocks/>
              </p:cNvCxnSpPr>
              <p:nvPr/>
            </p:nvCxnSpPr>
            <p:spPr>
              <a:xfrm>
                <a:off x="3285914" y="3386381"/>
                <a:ext cx="5234412" cy="123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F2C3983-5EE9-4E28-BC49-683D0579AD9F}"/>
                  </a:ext>
                </a:extLst>
              </p:cNvPr>
              <p:cNvCxnSpPr>
                <a:cxnSpLocks/>
              </p:cNvCxnSpPr>
              <p:nvPr/>
            </p:nvCxnSpPr>
            <p:spPr>
              <a:xfrm>
                <a:off x="3285914" y="3650563"/>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9C08F7E-9755-46B8-8803-D2C725DFB6D0}"/>
                  </a:ext>
                </a:extLst>
              </p:cNvPr>
              <p:cNvCxnSpPr>
                <a:cxnSpLocks/>
              </p:cNvCxnSpPr>
              <p:nvPr/>
            </p:nvCxnSpPr>
            <p:spPr>
              <a:xfrm>
                <a:off x="3285914" y="3760751"/>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CD1ADE1-2426-4C55-AD12-398DBBC1EFDD}"/>
                  </a:ext>
                </a:extLst>
              </p:cNvPr>
              <p:cNvCxnSpPr>
                <a:cxnSpLocks/>
              </p:cNvCxnSpPr>
              <p:nvPr/>
            </p:nvCxnSpPr>
            <p:spPr>
              <a:xfrm>
                <a:off x="3285914" y="4124183"/>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29AD803-B7D2-41E6-962B-B77BCA4F9F4E}"/>
                  </a:ext>
                </a:extLst>
              </p:cNvPr>
              <p:cNvCxnSpPr>
                <a:cxnSpLocks/>
              </p:cNvCxnSpPr>
              <p:nvPr/>
            </p:nvCxnSpPr>
            <p:spPr>
              <a:xfrm>
                <a:off x="3285914" y="4229270"/>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3B0FEE30-5B23-462F-BFD8-01DBC8A796BE}"/>
                  </a:ext>
                </a:extLst>
              </p:cNvPr>
              <p:cNvSpPr txBox="1"/>
              <p:nvPr/>
            </p:nvSpPr>
            <p:spPr>
              <a:xfrm>
                <a:off x="3193218" y="2561080"/>
                <a:ext cx="507768" cy="338554"/>
              </a:xfrm>
              <a:prstGeom prst="rect">
                <a:avLst/>
              </a:prstGeom>
              <a:noFill/>
            </p:spPr>
            <p:txBody>
              <a:bodyPr wrap="none" rtlCol="0">
                <a:spAutoFit/>
              </a:bodyPr>
              <a:lstStyle/>
              <a:p>
                <a:r>
                  <a:rPr lang="en-US" sz="1600" dirty="0" err="1"/>
                  <a:t>Vdd</a:t>
                </a:r>
                <a:endParaRPr lang="en-IN" sz="1600" dirty="0"/>
              </a:p>
            </p:txBody>
          </p:sp>
          <p:sp>
            <p:nvSpPr>
              <p:cNvPr id="149" name="TextBox 148">
                <a:extLst>
                  <a:ext uri="{FF2B5EF4-FFF2-40B4-BE49-F238E27FC236}">
                    <a16:creationId xmlns:a16="http://schemas.microsoft.com/office/drawing/2014/main" id="{46E4C19C-4269-40B5-8D0F-841BDB55C853}"/>
                  </a:ext>
                </a:extLst>
              </p:cNvPr>
              <p:cNvSpPr txBox="1"/>
              <p:nvPr/>
            </p:nvSpPr>
            <p:spPr>
              <a:xfrm>
                <a:off x="3207359" y="3971651"/>
                <a:ext cx="452945" cy="338554"/>
              </a:xfrm>
              <a:prstGeom prst="rect">
                <a:avLst/>
              </a:prstGeom>
              <a:noFill/>
            </p:spPr>
            <p:txBody>
              <a:bodyPr wrap="none" rtlCol="0">
                <a:spAutoFit/>
              </a:bodyPr>
              <a:lstStyle/>
              <a:p>
                <a:r>
                  <a:rPr lang="en-US" sz="1600" dirty="0" err="1"/>
                  <a:t>Vss</a:t>
                </a:r>
                <a:endParaRPr lang="en-IN" sz="1600" dirty="0"/>
              </a:p>
            </p:txBody>
          </p:sp>
          <p:sp>
            <p:nvSpPr>
              <p:cNvPr id="150" name="TextBox 149">
                <a:extLst>
                  <a:ext uri="{FF2B5EF4-FFF2-40B4-BE49-F238E27FC236}">
                    <a16:creationId xmlns:a16="http://schemas.microsoft.com/office/drawing/2014/main" id="{EE611A2C-50C5-46BA-848F-517C6E0C3ADD}"/>
                  </a:ext>
                </a:extLst>
              </p:cNvPr>
              <p:cNvSpPr txBox="1"/>
              <p:nvPr/>
            </p:nvSpPr>
            <p:spPr>
              <a:xfrm>
                <a:off x="3231525" y="3529531"/>
                <a:ext cx="507768" cy="338554"/>
              </a:xfrm>
              <a:prstGeom prst="rect">
                <a:avLst/>
              </a:prstGeom>
              <a:noFill/>
            </p:spPr>
            <p:txBody>
              <a:bodyPr wrap="none" rtlCol="0">
                <a:spAutoFit/>
              </a:bodyPr>
              <a:lstStyle/>
              <a:p>
                <a:r>
                  <a:rPr lang="en-US" sz="1600" dirty="0" err="1"/>
                  <a:t>Vdd</a:t>
                </a:r>
                <a:endParaRPr lang="en-IN" sz="1600" dirty="0"/>
              </a:p>
            </p:txBody>
          </p:sp>
          <p:sp>
            <p:nvSpPr>
              <p:cNvPr id="151" name="TextBox 150">
                <a:extLst>
                  <a:ext uri="{FF2B5EF4-FFF2-40B4-BE49-F238E27FC236}">
                    <a16:creationId xmlns:a16="http://schemas.microsoft.com/office/drawing/2014/main" id="{9EBED73D-1A41-45BE-A0A3-2A01ADE71804}"/>
                  </a:ext>
                </a:extLst>
              </p:cNvPr>
              <p:cNvSpPr txBox="1"/>
              <p:nvPr/>
            </p:nvSpPr>
            <p:spPr>
              <a:xfrm>
                <a:off x="5593403" y="1345662"/>
                <a:ext cx="507768" cy="338554"/>
              </a:xfrm>
              <a:prstGeom prst="rect">
                <a:avLst/>
              </a:prstGeom>
              <a:noFill/>
            </p:spPr>
            <p:txBody>
              <a:bodyPr wrap="none" rtlCol="0">
                <a:spAutoFit/>
              </a:bodyPr>
              <a:lstStyle/>
              <a:p>
                <a:r>
                  <a:rPr lang="en-US" sz="1600" dirty="0" err="1"/>
                  <a:t>Vdd</a:t>
                </a:r>
                <a:endParaRPr lang="en-IN" sz="1600" dirty="0"/>
              </a:p>
            </p:txBody>
          </p:sp>
          <p:sp>
            <p:nvSpPr>
              <p:cNvPr id="152" name="TextBox 151">
                <a:extLst>
                  <a:ext uri="{FF2B5EF4-FFF2-40B4-BE49-F238E27FC236}">
                    <a16:creationId xmlns:a16="http://schemas.microsoft.com/office/drawing/2014/main" id="{7025A115-88B0-4CEB-BCE7-2ABCED684A5E}"/>
                  </a:ext>
                </a:extLst>
              </p:cNvPr>
              <p:cNvSpPr txBox="1"/>
              <p:nvPr/>
            </p:nvSpPr>
            <p:spPr>
              <a:xfrm>
                <a:off x="3214317" y="1555236"/>
                <a:ext cx="507768" cy="338554"/>
              </a:xfrm>
              <a:prstGeom prst="rect">
                <a:avLst/>
              </a:prstGeom>
              <a:noFill/>
            </p:spPr>
            <p:txBody>
              <a:bodyPr wrap="none" rtlCol="0">
                <a:spAutoFit/>
              </a:bodyPr>
              <a:lstStyle/>
              <a:p>
                <a:r>
                  <a:rPr lang="en-US" sz="1600" dirty="0" err="1"/>
                  <a:t>Vdd</a:t>
                </a:r>
                <a:endParaRPr lang="en-IN" sz="1600" dirty="0"/>
              </a:p>
            </p:txBody>
          </p:sp>
          <p:sp>
            <p:nvSpPr>
              <p:cNvPr id="153" name="TextBox 152">
                <a:extLst>
                  <a:ext uri="{FF2B5EF4-FFF2-40B4-BE49-F238E27FC236}">
                    <a16:creationId xmlns:a16="http://schemas.microsoft.com/office/drawing/2014/main" id="{4A898E3E-E9CF-4D3B-96F4-9A046A8A67F4}"/>
                  </a:ext>
                </a:extLst>
              </p:cNvPr>
              <p:cNvSpPr txBox="1"/>
              <p:nvPr/>
            </p:nvSpPr>
            <p:spPr>
              <a:xfrm>
                <a:off x="6090076" y="1353668"/>
                <a:ext cx="452945" cy="338554"/>
              </a:xfrm>
              <a:prstGeom prst="rect">
                <a:avLst/>
              </a:prstGeom>
              <a:noFill/>
            </p:spPr>
            <p:txBody>
              <a:bodyPr wrap="none" rtlCol="0">
                <a:spAutoFit/>
              </a:bodyPr>
              <a:lstStyle/>
              <a:p>
                <a:r>
                  <a:rPr lang="en-US" sz="1600" dirty="0" err="1"/>
                  <a:t>Vss</a:t>
                </a:r>
                <a:endParaRPr lang="en-IN" sz="1600" dirty="0"/>
              </a:p>
            </p:txBody>
          </p:sp>
          <p:sp>
            <p:nvSpPr>
              <p:cNvPr id="154" name="TextBox 153">
                <a:extLst>
                  <a:ext uri="{FF2B5EF4-FFF2-40B4-BE49-F238E27FC236}">
                    <a16:creationId xmlns:a16="http://schemas.microsoft.com/office/drawing/2014/main" id="{93CE1ACE-BC2B-44C3-8B1D-131C3C4B8C52}"/>
                  </a:ext>
                </a:extLst>
              </p:cNvPr>
              <p:cNvSpPr txBox="1"/>
              <p:nvPr/>
            </p:nvSpPr>
            <p:spPr>
              <a:xfrm>
                <a:off x="3234302" y="3179495"/>
                <a:ext cx="452945" cy="338554"/>
              </a:xfrm>
              <a:prstGeom prst="rect">
                <a:avLst/>
              </a:prstGeom>
              <a:noFill/>
            </p:spPr>
            <p:txBody>
              <a:bodyPr wrap="none" rtlCol="0">
                <a:spAutoFit/>
              </a:bodyPr>
              <a:lstStyle/>
              <a:p>
                <a:r>
                  <a:rPr lang="en-US" sz="1600" dirty="0" err="1"/>
                  <a:t>Vss</a:t>
                </a:r>
                <a:endParaRPr lang="en-IN" sz="1600" dirty="0"/>
              </a:p>
            </p:txBody>
          </p:sp>
          <p:sp>
            <p:nvSpPr>
              <p:cNvPr id="155" name="TextBox 154">
                <a:extLst>
                  <a:ext uri="{FF2B5EF4-FFF2-40B4-BE49-F238E27FC236}">
                    <a16:creationId xmlns:a16="http://schemas.microsoft.com/office/drawing/2014/main" id="{C5680C54-41AD-4F07-AB1B-5145B17BBF24}"/>
                  </a:ext>
                </a:extLst>
              </p:cNvPr>
              <p:cNvSpPr txBox="1"/>
              <p:nvPr/>
            </p:nvSpPr>
            <p:spPr>
              <a:xfrm>
                <a:off x="3214464" y="1995258"/>
                <a:ext cx="452945" cy="338554"/>
              </a:xfrm>
              <a:prstGeom prst="rect">
                <a:avLst/>
              </a:prstGeom>
              <a:noFill/>
            </p:spPr>
            <p:txBody>
              <a:bodyPr wrap="none" rtlCol="0">
                <a:spAutoFit/>
              </a:bodyPr>
              <a:lstStyle/>
              <a:p>
                <a:r>
                  <a:rPr lang="en-US" sz="1600" dirty="0" err="1"/>
                  <a:t>Vss</a:t>
                </a:r>
                <a:endParaRPr lang="en-IN" sz="1600" dirty="0"/>
              </a:p>
            </p:txBody>
          </p:sp>
          <p:sp>
            <p:nvSpPr>
              <p:cNvPr id="157" name="TextBox 156">
                <a:extLst>
                  <a:ext uri="{FF2B5EF4-FFF2-40B4-BE49-F238E27FC236}">
                    <a16:creationId xmlns:a16="http://schemas.microsoft.com/office/drawing/2014/main" id="{BAC1AD39-2223-43A5-A036-08300E25003C}"/>
                  </a:ext>
                </a:extLst>
              </p:cNvPr>
              <p:cNvSpPr txBox="1"/>
              <p:nvPr/>
            </p:nvSpPr>
            <p:spPr>
              <a:xfrm>
                <a:off x="7110034" y="1357870"/>
                <a:ext cx="507768" cy="338554"/>
              </a:xfrm>
              <a:prstGeom prst="rect">
                <a:avLst/>
              </a:prstGeom>
              <a:noFill/>
            </p:spPr>
            <p:txBody>
              <a:bodyPr wrap="none" rtlCol="0">
                <a:spAutoFit/>
              </a:bodyPr>
              <a:lstStyle/>
              <a:p>
                <a:r>
                  <a:rPr lang="en-US" sz="1600" dirty="0" err="1"/>
                  <a:t>Vdd</a:t>
                </a:r>
                <a:endParaRPr lang="en-IN" sz="1600" dirty="0"/>
              </a:p>
            </p:txBody>
          </p:sp>
          <p:sp>
            <p:nvSpPr>
              <p:cNvPr id="158" name="TextBox 157">
                <a:extLst>
                  <a:ext uri="{FF2B5EF4-FFF2-40B4-BE49-F238E27FC236}">
                    <a16:creationId xmlns:a16="http://schemas.microsoft.com/office/drawing/2014/main" id="{F039F570-4C63-454D-9946-CE323FDD847F}"/>
                  </a:ext>
                </a:extLst>
              </p:cNvPr>
              <p:cNvSpPr txBox="1"/>
              <p:nvPr/>
            </p:nvSpPr>
            <p:spPr>
              <a:xfrm>
                <a:off x="3507389" y="1327810"/>
                <a:ext cx="507768" cy="338554"/>
              </a:xfrm>
              <a:prstGeom prst="rect">
                <a:avLst/>
              </a:prstGeom>
              <a:noFill/>
            </p:spPr>
            <p:txBody>
              <a:bodyPr wrap="none" rtlCol="0">
                <a:spAutoFit/>
              </a:bodyPr>
              <a:lstStyle/>
              <a:p>
                <a:r>
                  <a:rPr lang="en-US" sz="1600" dirty="0" err="1"/>
                  <a:t>Vdd</a:t>
                </a:r>
                <a:endParaRPr lang="en-IN" sz="1600" dirty="0"/>
              </a:p>
            </p:txBody>
          </p:sp>
          <p:sp>
            <p:nvSpPr>
              <p:cNvPr id="159" name="TextBox 158">
                <a:extLst>
                  <a:ext uri="{FF2B5EF4-FFF2-40B4-BE49-F238E27FC236}">
                    <a16:creationId xmlns:a16="http://schemas.microsoft.com/office/drawing/2014/main" id="{C67DC494-474F-4E5F-8A40-AF9A9BDCACE1}"/>
                  </a:ext>
                </a:extLst>
              </p:cNvPr>
              <p:cNvSpPr txBox="1"/>
              <p:nvPr/>
            </p:nvSpPr>
            <p:spPr>
              <a:xfrm>
                <a:off x="8056452" y="1336924"/>
                <a:ext cx="452945" cy="338554"/>
              </a:xfrm>
              <a:prstGeom prst="rect">
                <a:avLst/>
              </a:prstGeom>
              <a:noFill/>
            </p:spPr>
            <p:txBody>
              <a:bodyPr wrap="none" rtlCol="0">
                <a:spAutoFit/>
              </a:bodyPr>
              <a:lstStyle/>
              <a:p>
                <a:r>
                  <a:rPr lang="en-US" sz="1600" dirty="0" err="1"/>
                  <a:t>Vss</a:t>
                </a:r>
                <a:endParaRPr lang="en-IN" sz="1600" dirty="0"/>
              </a:p>
            </p:txBody>
          </p:sp>
          <p:sp>
            <p:nvSpPr>
              <p:cNvPr id="160" name="TextBox 159">
                <a:extLst>
                  <a:ext uri="{FF2B5EF4-FFF2-40B4-BE49-F238E27FC236}">
                    <a16:creationId xmlns:a16="http://schemas.microsoft.com/office/drawing/2014/main" id="{4632FDF0-2723-4538-83A6-41BB7D2F7D48}"/>
                  </a:ext>
                </a:extLst>
              </p:cNvPr>
              <p:cNvSpPr txBox="1"/>
              <p:nvPr/>
            </p:nvSpPr>
            <p:spPr>
              <a:xfrm>
                <a:off x="4438357" y="1348139"/>
                <a:ext cx="452945" cy="338554"/>
              </a:xfrm>
              <a:prstGeom prst="rect">
                <a:avLst/>
              </a:prstGeom>
              <a:noFill/>
            </p:spPr>
            <p:txBody>
              <a:bodyPr wrap="none" rtlCol="0">
                <a:spAutoFit/>
              </a:bodyPr>
              <a:lstStyle/>
              <a:p>
                <a:r>
                  <a:rPr lang="en-US" sz="1600" dirty="0" err="1"/>
                  <a:t>Vss</a:t>
                </a:r>
                <a:endParaRPr lang="en-IN" sz="1600" dirty="0"/>
              </a:p>
            </p:txBody>
          </p:sp>
        </p:grpSp>
        <p:grpSp>
          <p:nvGrpSpPr>
            <p:cNvPr id="170" name="Group 169">
              <a:extLst>
                <a:ext uri="{FF2B5EF4-FFF2-40B4-BE49-F238E27FC236}">
                  <a16:creationId xmlns:a16="http://schemas.microsoft.com/office/drawing/2014/main" id="{09A1F072-4764-429A-8D8F-828896CD74D3}"/>
                </a:ext>
              </a:extLst>
            </p:cNvPr>
            <p:cNvGrpSpPr/>
            <p:nvPr/>
          </p:nvGrpSpPr>
          <p:grpSpPr>
            <a:xfrm>
              <a:off x="5767757" y="2630656"/>
              <a:ext cx="191086" cy="110045"/>
              <a:chOff x="3291840" y="4925551"/>
              <a:chExt cx="289560" cy="276999"/>
            </a:xfrm>
          </p:grpSpPr>
          <p:cxnSp>
            <p:nvCxnSpPr>
              <p:cNvPr id="165" name="Straight Connector 164">
                <a:extLst>
                  <a:ext uri="{FF2B5EF4-FFF2-40B4-BE49-F238E27FC236}">
                    <a16:creationId xmlns:a16="http://schemas.microsoft.com/office/drawing/2014/main" id="{1F15543B-B521-476C-928D-D85038CD1B1D}"/>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708F41D-B6BD-4F99-9FBC-4317A57B06E8}"/>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4" name="Group 173">
              <a:extLst>
                <a:ext uri="{FF2B5EF4-FFF2-40B4-BE49-F238E27FC236}">
                  <a16:creationId xmlns:a16="http://schemas.microsoft.com/office/drawing/2014/main" id="{5AEA5163-583E-430F-B064-B7DDAB2D1EFF}"/>
                </a:ext>
              </a:extLst>
            </p:cNvPr>
            <p:cNvGrpSpPr/>
            <p:nvPr/>
          </p:nvGrpSpPr>
          <p:grpSpPr>
            <a:xfrm>
              <a:off x="7887285" y="1627162"/>
              <a:ext cx="191086" cy="110045"/>
              <a:chOff x="3291840" y="4925551"/>
              <a:chExt cx="289560" cy="276999"/>
            </a:xfrm>
          </p:grpSpPr>
          <p:cxnSp>
            <p:nvCxnSpPr>
              <p:cNvPr id="175" name="Straight Connector 174">
                <a:extLst>
                  <a:ext uri="{FF2B5EF4-FFF2-40B4-BE49-F238E27FC236}">
                    <a16:creationId xmlns:a16="http://schemas.microsoft.com/office/drawing/2014/main" id="{777C6DFF-6068-4E1C-9FE5-A6D0ECD63629}"/>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1F41D07-AEEB-47AB-BC27-8A55A1502F36}"/>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Group 176">
              <a:extLst>
                <a:ext uri="{FF2B5EF4-FFF2-40B4-BE49-F238E27FC236}">
                  <a16:creationId xmlns:a16="http://schemas.microsoft.com/office/drawing/2014/main" id="{7F4FFB1F-FB57-4FBD-A1A0-2C22BEE87C8D}"/>
                </a:ext>
              </a:extLst>
            </p:cNvPr>
            <p:cNvGrpSpPr/>
            <p:nvPr/>
          </p:nvGrpSpPr>
          <p:grpSpPr>
            <a:xfrm>
              <a:off x="7899008" y="2651758"/>
              <a:ext cx="191086" cy="110045"/>
              <a:chOff x="3291840" y="4925551"/>
              <a:chExt cx="289560" cy="276999"/>
            </a:xfrm>
          </p:grpSpPr>
          <p:cxnSp>
            <p:nvCxnSpPr>
              <p:cNvPr id="178" name="Straight Connector 177">
                <a:extLst>
                  <a:ext uri="{FF2B5EF4-FFF2-40B4-BE49-F238E27FC236}">
                    <a16:creationId xmlns:a16="http://schemas.microsoft.com/office/drawing/2014/main" id="{D9E2FEC6-E611-4473-95B1-211DB5E40837}"/>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69F2D6B-2608-4CD1-9B8A-6EF0CF8DF4AE}"/>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32818F71-B5CB-4A6C-9F2F-8294672941D9}"/>
                </a:ext>
              </a:extLst>
            </p:cNvPr>
            <p:cNvGrpSpPr/>
            <p:nvPr/>
          </p:nvGrpSpPr>
          <p:grpSpPr>
            <a:xfrm>
              <a:off x="8292702" y="2070893"/>
              <a:ext cx="191086" cy="110049"/>
              <a:chOff x="3805111" y="4462402"/>
              <a:chExt cx="191086" cy="110049"/>
            </a:xfrm>
          </p:grpSpPr>
          <p:cxnSp>
            <p:nvCxnSpPr>
              <p:cNvPr id="181" name="Straight Connector 180">
                <a:extLst>
                  <a:ext uri="{FF2B5EF4-FFF2-40B4-BE49-F238E27FC236}">
                    <a16:creationId xmlns:a16="http://schemas.microsoft.com/office/drawing/2014/main" id="{202FD103-4FC3-47DA-ACA7-4258AF9420DD}"/>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E2736F7-D45A-4ACE-85F8-2D1FF816590A}"/>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EBC310E7-DB1D-427B-9D90-4263D50D662A}"/>
                </a:ext>
              </a:extLst>
            </p:cNvPr>
            <p:cNvGrpSpPr/>
            <p:nvPr/>
          </p:nvGrpSpPr>
          <p:grpSpPr>
            <a:xfrm>
              <a:off x="9413629" y="2618939"/>
              <a:ext cx="191086" cy="110045"/>
              <a:chOff x="3291840" y="4925551"/>
              <a:chExt cx="289560" cy="276999"/>
            </a:xfrm>
          </p:grpSpPr>
          <p:cxnSp>
            <p:nvCxnSpPr>
              <p:cNvPr id="184" name="Straight Connector 183">
                <a:extLst>
                  <a:ext uri="{FF2B5EF4-FFF2-40B4-BE49-F238E27FC236}">
                    <a16:creationId xmlns:a16="http://schemas.microsoft.com/office/drawing/2014/main" id="{532CBA46-00B1-4C67-89CE-DAAED2DB3B3B}"/>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D0C2AE-432A-41E4-B822-9F5E7728C0C4}"/>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Group 188">
              <a:extLst>
                <a:ext uri="{FF2B5EF4-FFF2-40B4-BE49-F238E27FC236}">
                  <a16:creationId xmlns:a16="http://schemas.microsoft.com/office/drawing/2014/main" id="{219CAC5F-A4C1-41DB-815E-B82D34C2C610}"/>
                </a:ext>
              </a:extLst>
            </p:cNvPr>
            <p:cNvGrpSpPr/>
            <p:nvPr/>
          </p:nvGrpSpPr>
          <p:grpSpPr>
            <a:xfrm>
              <a:off x="5765409" y="1615440"/>
              <a:ext cx="191086" cy="110045"/>
              <a:chOff x="3291840" y="4925551"/>
              <a:chExt cx="289560" cy="276999"/>
            </a:xfrm>
          </p:grpSpPr>
          <p:cxnSp>
            <p:nvCxnSpPr>
              <p:cNvPr id="190" name="Straight Connector 189">
                <a:extLst>
                  <a:ext uri="{FF2B5EF4-FFF2-40B4-BE49-F238E27FC236}">
                    <a16:creationId xmlns:a16="http://schemas.microsoft.com/office/drawing/2014/main" id="{08E8D1BB-BB49-44D3-A547-03E5EFDB64D3}"/>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50D53F7-2D94-449C-B2C0-6BCB58DF643B}"/>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02835B9E-4698-43B9-9EFB-D5A10EF898D9}"/>
                </a:ext>
              </a:extLst>
            </p:cNvPr>
            <p:cNvGrpSpPr/>
            <p:nvPr/>
          </p:nvGrpSpPr>
          <p:grpSpPr>
            <a:xfrm>
              <a:off x="7891980" y="3601329"/>
              <a:ext cx="191086" cy="110045"/>
              <a:chOff x="3010491" y="5387929"/>
              <a:chExt cx="191086" cy="110045"/>
            </a:xfrm>
          </p:grpSpPr>
          <p:cxnSp>
            <p:nvCxnSpPr>
              <p:cNvPr id="193" name="Straight Connector 192">
                <a:extLst>
                  <a:ext uri="{FF2B5EF4-FFF2-40B4-BE49-F238E27FC236}">
                    <a16:creationId xmlns:a16="http://schemas.microsoft.com/office/drawing/2014/main" id="{719C43AA-0C07-4C67-BEC0-CBAD2AFD9ADE}"/>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DCAF158C-10EE-4391-9DAB-320BBADAFDD1}"/>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052F5BF3-4178-4EF5-A01F-3B3156DFC69A}"/>
                </a:ext>
              </a:extLst>
            </p:cNvPr>
            <p:cNvGrpSpPr/>
            <p:nvPr/>
          </p:nvGrpSpPr>
          <p:grpSpPr>
            <a:xfrm>
              <a:off x="9415975" y="1608405"/>
              <a:ext cx="191086" cy="110045"/>
              <a:chOff x="3291840" y="4925551"/>
              <a:chExt cx="289560" cy="276999"/>
            </a:xfrm>
          </p:grpSpPr>
          <p:cxnSp>
            <p:nvCxnSpPr>
              <p:cNvPr id="205" name="Straight Connector 204">
                <a:extLst>
                  <a:ext uri="{FF2B5EF4-FFF2-40B4-BE49-F238E27FC236}">
                    <a16:creationId xmlns:a16="http://schemas.microsoft.com/office/drawing/2014/main" id="{C1F11599-386A-437C-B801-DD4CF44831F7}"/>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3D63061-A7A2-451B-A0D0-F87875D2F352}"/>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593EF8CB-AE8C-4B2E-812F-3825E76F611C}"/>
                </a:ext>
              </a:extLst>
            </p:cNvPr>
            <p:cNvGrpSpPr/>
            <p:nvPr/>
          </p:nvGrpSpPr>
          <p:grpSpPr>
            <a:xfrm>
              <a:off x="10358310" y="2068551"/>
              <a:ext cx="191086" cy="110049"/>
              <a:chOff x="3805111" y="4462402"/>
              <a:chExt cx="191086" cy="110049"/>
            </a:xfrm>
          </p:grpSpPr>
          <p:cxnSp>
            <p:nvCxnSpPr>
              <p:cNvPr id="216" name="Straight Connector 215">
                <a:extLst>
                  <a:ext uri="{FF2B5EF4-FFF2-40B4-BE49-F238E27FC236}">
                    <a16:creationId xmlns:a16="http://schemas.microsoft.com/office/drawing/2014/main" id="{C117394B-19A8-477B-8E2A-5EEFB99EB7C2}"/>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25777C5-0710-4284-8342-E5F1F952A985}"/>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3ADADCF6-A1B0-4AEC-8D0E-C57228B95C2D}"/>
                </a:ext>
              </a:extLst>
            </p:cNvPr>
            <p:cNvGrpSpPr/>
            <p:nvPr/>
          </p:nvGrpSpPr>
          <p:grpSpPr>
            <a:xfrm>
              <a:off x="6654858" y="3205367"/>
              <a:ext cx="191086" cy="110049"/>
              <a:chOff x="3805111" y="4462402"/>
              <a:chExt cx="191086" cy="110049"/>
            </a:xfrm>
          </p:grpSpPr>
          <p:cxnSp>
            <p:nvCxnSpPr>
              <p:cNvPr id="219" name="Straight Connector 218">
                <a:extLst>
                  <a:ext uri="{FF2B5EF4-FFF2-40B4-BE49-F238E27FC236}">
                    <a16:creationId xmlns:a16="http://schemas.microsoft.com/office/drawing/2014/main" id="{30E8FB36-9DD8-4FED-97AC-21BB40CCCE2F}"/>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12E48E9-06C0-4A2B-8CCE-4A9A721B86BC}"/>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974CA93A-DA4F-404A-B83D-626E3104954C}"/>
                </a:ext>
              </a:extLst>
            </p:cNvPr>
            <p:cNvGrpSpPr/>
            <p:nvPr/>
          </p:nvGrpSpPr>
          <p:grpSpPr>
            <a:xfrm>
              <a:off x="6737908" y="4089682"/>
              <a:ext cx="191086" cy="110049"/>
              <a:chOff x="3805111" y="4462402"/>
              <a:chExt cx="191086" cy="110049"/>
            </a:xfrm>
          </p:grpSpPr>
          <p:cxnSp>
            <p:nvCxnSpPr>
              <p:cNvPr id="222" name="Straight Connector 221">
                <a:extLst>
                  <a:ext uri="{FF2B5EF4-FFF2-40B4-BE49-F238E27FC236}">
                    <a16:creationId xmlns:a16="http://schemas.microsoft.com/office/drawing/2014/main" id="{470FC4BE-781F-45E4-A26E-3D9E48976798}"/>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0CE21EE-F732-473D-957F-D83987160FA9}"/>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967F80CF-4571-4FD3-9709-00B82AA7D04F}"/>
                </a:ext>
              </a:extLst>
            </p:cNvPr>
            <p:cNvGrpSpPr/>
            <p:nvPr/>
          </p:nvGrpSpPr>
          <p:grpSpPr>
            <a:xfrm>
              <a:off x="10337186" y="3258240"/>
              <a:ext cx="191086" cy="110049"/>
              <a:chOff x="3805111" y="4462402"/>
              <a:chExt cx="191086" cy="110049"/>
            </a:xfrm>
          </p:grpSpPr>
          <p:cxnSp>
            <p:nvCxnSpPr>
              <p:cNvPr id="225" name="Straight Connector 224">
                <a:extLst>
                  <a:ext uri="{FF2B5EF4-FFF2-40B4-BE49-F238E27FC236}">
                    <a16:creationId xmlns:a16="http://schemas.microsoft.com/office/drawing/2014/main" id="{A3126537-DE17-454B-BB44-E834FA0B27A1}"/>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460E3C3-39B2-447B-BC93-046F6D38A85C}"/>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E85DEA1E-9C7B-4062-BD54-4001F5582E7E}"/>
                </a:ext>
              </a:extLst>
            </p:cNvPr>
            <p:cNvGrpSpPr/>
            <p:nvPr/>
          </p:nvGrpSpPr>
          <p:grpSpPr>
            <a:xfrm>
              <a:off x="6689043" y="2059047"/>
              <a:ext cx="191086" cy="110049"/>
              <a:chOff x="3805111" y="4462402"/>
              <a:chExt cx="191086" cy="110049"/>
            </a:xfrm>
          </p:grpSpPr>
          <p:cxnSp>
            <p:nvCxnSpPr>
              <p:cNvPr id="228" name="Straight Connector 227">
                <a:extLst>
                  <a:ext uri="{FF2B5EF4-FFF2-40B4-BE49-F238E27FC236}">
                    <a16:creationId xmlns:a16="http://schemas.microsoft.com/office/drawing/2014/main" id="{C5D57995-D261-49F7-BFE3-6BE1818DC472}"/>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6AE49E6-6DAE-4411-BDBE-5CA4E49B07C8}"/>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CC3C03C2-D291-4148-A9D6-FD5D43A6AAED}"/>
                </a:ext>
              </a:extLst>
            </p:cNvPr>
            <p:cNvGrpSpPr/>
            <p:nvPr/>
          </p:nvGrpSpPr>
          <p:grpSpPr>
            <a:xfrm>
              <a:off x="9404828" y="3630326"/>
              <a:ext cx="191086" cy="110045"/>
              <a:chOff x="3010491" y="5387929"/>
              <a:chExt cx="191086" cy="110045"/>
            </a:xfrm>
          </p:grpSpPr>
          <p:cxnSp>
            <p:nvCxnSpPr>
              <p:cNvPr id="232" name="Straight Connector 231">
                <a:extLst>
                  <a:ext uri="{FF2B5EF4-FFF2-40B4-BE49-F238E27FC236}">
                    <a16:creationId xmlns:a16="http://schemas.microsoft.com/office/drawing/2014/main" id="{4479966D-6BE3-4984-8036-75FA1593229F}"/>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DE8BDA96-9E24-4E54-B9B1-E65E1CC1150A}"/>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0" name="Group 239">
              <a:extLst>
                <a:ext uri="{FF2B5EF4-FFF2-40B4-BE49-F238E27FC236}">
                  <a16:creationId xmlns:a16="http://schemas.microsoft.com/office/drawing/2014/main" id="{380726E2-AB8B-4E46-8869-BB141EF390ED}"/>
                </a:ext>
              </a:extLst>
            </p:cNvPr>
            <p:cNvGrpSpPr/>
            <p:nvPr/>
          </p:nvGrpSpPr>
          <p:grpSpPr>
            <a:xfrm>
              <a:off x="5744287" y="3618714"/>
              <a:ext cx="191086" cy="110045"/>
              <a:chOff x="3010491" y="5387929"/>
              <a:chExt cx="191086" cy="110045"/>
            </a:xfrm>
          </p:grpSpPr>
          <p:cxnSp>
            <p:nvCxnSpPr>
              <p:cNvPr id="241" name="Straight Connector 240">
                <a:extLst>
                  <a:ext uri="{FF2B5EF4-FFF2-40B4-BE49-F238E27FC236}">
                    <a16:creationId xmlns:a16="http://schemas.microsoft.com/office/drawing/2014/main" id="{9A333CA1-C2AE-4AC4-9EA0-3BB554AD270B}"/>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2D035049-16E0-4898-85C6-E3855DD5AA7C}"/>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3" name="Group 242">
              <a:extLst>
                <a:ext uri="{FF2B5EF4-FFF2-40B4-BE49-F238E27FC236}">
                  <a16:creationId xmlns:a16="http://schemas.microsoft.com/office/drawing/2014/main" id="{286C149E-9DE2-40DC-9D69-9A7D6CCF1528}"/>
                </a:ext>
              </a:extLst>
            </p:cNvPr>
            <p:cNvGrpSpPr/>
            <p:nvPr/>
          </p:nvGrpSpPr>
          <p:grpSpPr>
            <a:xfrm>
              <a:off x="10308731" y="4056677"/>
              <a:ext cx="191086" cy="110049"/>
              <a:chOff x="3805111" y="4462402"/>
              <a:chExt cx="191086" cy="110049"/>
            </a:xfrm>
          </p:grpSpPr>
          <p:cxnSp>
            <p:nvCxnSpPr>
              <p:cNvPr id="244" name="Straight Connector 243">
                <a:extLst>
                  <a:ext uri="{FF2B5EF4-FFF2-40B4-BE49-F238E27FC236}">
                    <a16:creationId xmlns:a16="http://schemas.microsoft.com/office/drawing/2014/main" id="{C39A28A2-B148-417E-AEF6-6A9A47322B50}"/>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AFF6B2D-02F0-4837-922A-231E7BBCC2B0}"/>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52" name="Group 251">
              <a:extLst>
                <a:ext uri="{FF2B5EF4-FFF2-40B4-BE49-F238E27FC236}">
                  <a16:creationId xmlns:a16="http://schemas.microsoft.com/office/drawing/2014/main" id="{EAC347F7-2645-4FB0-933A-1FAABA26A5FF}"/>
                </a:ext>
              </a:extLst>
            </p:cNvPr>
            <p:cNvGrpSpPr/>
            <p:nvPr/>
          </p:nvGrpSpPr>
          <p:grpSpPr>
            <a:xfrm>
              <a:off x="8273133" y="4078451"/>
              <a:ext cx="191086" cy="110049"/>
              <a:chOff x="3805111" y="4462402"/>
              <a:chExt cx="191086" cy="110049"/>
            </a:xfrm>
          </p:grpSpPr>
          <p:cxnSp>
            <p:nvCxnSpPr>
              <p:cNvPr id="253" name="Straight Connector 252">
                <a:extLst>
                  <a:ext uri="{FF2B5EF4-FFF2-40B4-BE49-F238E27FC236}">
                    <a16:creationId xmlns:a16="http://schemas.microsoft.com/office/drawing/2014/main" id="{91134BAE-9C6C-4C84-A246-BDAB6A592E79}"/>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E260B6-B93D-4BE3-AAFA-CF06A06DA7D2}"/>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id="{E8433011-CB1B-4ED1-9046-F72321906A7C}"/>
                </a:ext>
              </a:extLst>
            </p:cNvPr>
            <p:cNvGrpSpPr/>
            <p:nvPr/>
          </p:nvGrpSpPr>
          <p:grpSpPr>
            <a:xfrm>
              <a:off x="8314553" y="3274086"/>
              <a:ext cx="191086" cy="110049"/>
              <a:chOff x="3805111" y="4462402"/>
              <a:chExt cx="191086" cy="110049"/>
            </a:xfrm>
          </p:grpSpPr>
          <p:cxnSp>
            <p:nvCxnSpPr>
              <p:cNvPr id="256" name="Straight Connector 255">
                <a:extLst>
                  <a:ext uri="{FF2B5EF4-FFF2-40B4-BE49-F238E27FC236}">
                    <a16:creationId xmlns:a16="http://schemas.microsoft.com/office/drawing/2014/main" id="{9D48800C-0AE3-4E6B-84A0-B21F46EF5CF2}"/>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BC15349-071C-4E5B-A754-068C199646E1}"/>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37" name="Rectangle 136">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27482838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341D6-5933-410A-8E4E-307DC50F4A02}"/>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13536B82-4C0E-4F63-9283-BF05F80F5143}"/>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EB658B83-DDDB-44D3-B569-B1551AACD67F}"/>
              </a:ext>
            </a:extLst>
          </p:cNvPr>
          <p:cNvSpPr>
            <a:spLocks noGrp="1"/>
          </p:cNvSpPr>
          <p:nvPr>
            <p:ph type="sldNum" sz="quarter" idx="12"/>
          </p:nvPr>
        </p:nvSpPr>
        <p:spPr/>
        <p:txBody>
          <a:bodyPr/>
          <a:lstStyle/>
          <a:p>
            <a:fld id="{A0DC60C1-0328-4411-89F9-1C6F7C72FBC8}" type="slidenum">
              <a:rPr lang="en-US" smtClean="0"/>
              <a:t>62</a:t>
            </a:fld>
            <a:endParaRPr lang="en-US"/>
          </a:p>
        </p:txBody>
      </p:sp>
      <p:sp>
        <p:nvSpPr>
          <p:cNvPr id="361" name="Rectangle 360">
            <a:extLst>
              <a:ext uri="{FF2B5EF4-FFF2-40B4-BE49-F238E27FC236}">
                <a16:creationId xmlns:a16="http://schemas.microsoft.com/office/drawing/2014/main" id="{EFFEDB39-809B-4E9C-92FF-07424CFDE390}"/>
              </a:ext>
            </a:extLst>
          </p:cNvPr>
          <p:cNvSpPr/>
          <p:nvPr/>
        </p:nvSpPr>
        <p:spPr>
          <a:xfrm>
            <a:off x="161050" y="648383"/>
            <a:ext cx="4126322" cy="5324535"/>
          </a:xfrm>
          <a:prstGeom prst="rect">
            <a:avLst/>
          </a:prstGeom>
        </p:spPr>
        <p:txBody>
          <a:bodyPr wrap="square">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During floorplan, we define the width and height of both, core and die. The space between core and die is reserved for pin placement. 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an 8085 has around 40 pins viz. reset, AD0, AD1, etc.</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Also, the clock pins (for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CLK1, CLK2, CLKOUT1, CLKOUT2 in above diagram) are wider compared to other pins on the chip. It is the clock on a chip that drives most of the logic inside the chip. Hence, it should have very low resistance, and thus wide area, as resistance is inversely proportional to area.</a:t>
            </a:r>
          </a:p>
        </p:txBody>
      </p:sp>
      <p:sp>
        <p:nvSpPr>
          <p:cNvPr id="381" name="TextBox 380">
            <a:extLst>
              <a:ext uri="{FF2B5EF4-FFF2-40B4-BE49-F238E27FC236}">
                <a16:creationId xmlns:a16="http://schemas.microsoft.com/office/drawing/2014/main" id="{CF61C1B8-1D0C-4370-8443-283D563FD399}"/>
              </a:ext>
            </a:extLst>
          </p:cNvPr>
          <p:cNvSpPr txBox="1"/>
          <p:nvPr/>
        </p:nvSpPr>
        <p:spPr>
          <a:xfrm>
            <a:off x="5781739" y="585659"/>
            <a:ext cx="577402" cy="369332"/>
          </a:xfrm>
          <a:prstGeom prst="rect">
            <a:avLst/>
          </a:prstGeom>
          <a:noFill/>
        </p:spPr>
        <p:txBody>
          <a:bodyPr wrap="none" rtlCol="0">
            <a:spAutoFit/>
          </a:bodyPr>
          <a:lstStyle/>
          <a:p>
            <a:r>
              <a:rPr lang="en-US" dirty="0"/>
              <a:t>AD6</a:t>
            </a:r>
            <a:endParaRPr lang="en-IN" dirty="0"/>
          </a:p>
        </p:txBody>
      </p:sp>
      <p:sp>
        <p:nvSpPr>
          <p:cNvPr id="383" name="TextBox 382">
            <a:extLst>
              <a:ext uri="{FF2B5EF4-FFF2-40B4-BE49-F238E27FC236}">
                <a16:creationId xmlns:a16="http://schemas.microsoft.com/office/drawing/2014/main" id="{AEF83E1B-34DE-4F66-97EB-AB59119BCC96}"/>
              </a:ext>
            </a:extLst>
          </p:cNvPr>
          <p:cNvSpPr txBox="1"/>
          <p:nvPr/>
        </p:nvSpPr>
        <p:spPr>
          <a:xfrm>
            <a:off x="7393946" y="555048"/>
            <a:ext cx="749885" cy="369332"/>
          </a:xfrm>
          <a:prstGeom prst="rect">
            <a:avLst/>
          </a:prstGeom>
          <a:noFill/>
        </p:spPr>
        <p:txBody>
          <a:bodyPr wrap="none" rtlCol="0">
            <a:spAutoFit/>
          </a:bodyPr>
          <a:lstStyle/>
          <a:p>
            <a:r>
              <a:rPr lang="en-US" dirty="0"/>
              <a:t>RESET</a:t>
            </a:r>
            <a:endParaRPr lang="en-IN" dirty="0"/>
          </a:p>
        </p:txBody>
      </p:sp>
      <p:grpSp>
        <p:nvGrpSpPr>
          <p:cNvPr id="414" name="Group 413">
            <a:extLst>
              <a:ext uri="{FF2B5EF4-FFF2-40B4-BE49-F238E27FC236}">
                <a16:creationId xmlns:a16="http://schemas.microsoft.com/office/drawing/2014/main" id="{E8AB02E8-CC20-4012-9936-5F41B47DABCF}"/>
              </a:ext>
            </a:extLst>
          </p:cNvPr>
          <p:cNvGrpSpPr/>
          <p:nvPr/>
        </p:nvGrpSpPr>
        <p:grpSpPr>
          <a:xfrm>
            <a:off x="4531359" y="602143"/>
            <a:ext cx="7431692" cy="5171591"/>
            <a:chOff x="4531359" y="602143"/>
            <a:chExt cx="7431692" cy="5171591"/>
          </a:xfrm>
        </p:grpSpPr>
        <p:grpSp>
          <p:nvGrpSpPr>
            <p:cNvPr id="360" name="Group 359">
              <a:extLst>
                <a:ext uri="{FF2B5EF4-FFF2-40B4-BE49-F238E27FC236}">
                  <a16:creationId xmlns:a16="http://schemas.microsoft.com/office/drawing/2014/main" id="{F44FCBEA-BF4D-4DFD-A680-433C3368C29A}"/>
                </a:ext>
              </a:extLst>
            </p:cNvPr>
            <p:cNvGrpSpPr/>
            <p:nvPr/>
          </p:nvGrpSpPr>
          <p:grpSpPr>
            <a:xfrm>
              <a:off x="5107595" y="914123"/>
              <a:ext cx="6133198" cy="4859611"/>
              <a:chOff x="5007973" y="911254"/>
              <a:chExt cx="6133198" cy="4859611"/>
            </a:xfrm>
          </p:grpSpPr>
          <p:grpSp>
            <p:nvGrpSpPr>
              <p:cNvPr id="51" name="Group 50">
                <a:extLst>
                  <a:ext uri="{FF2B5EF4-FFF2-40B4-BE49-F238E27FC236}">
                    <a16:creationId xmlns:a16="http://schemas.microsoft.com/office/drawing/2014/main" id="{4C92E492-D1E9-4863-90AE-6BEABC5FDCB6}"/>
                  </a:ext>
                </a:extLst>
              </p:cNvPr>
              <p:cNvGrpSpPr/>
              <p:nvPr/>
            </p:nvGrpSpPr>
            <p:grpSpPr>
              <a:xfrm>
                <a:off x="5017397" y="948072"/>
                <a:ext cx="6091312" cy="4822793"/>
                <a:chOff x="5017397" y="948072"/>
                <a:chExt cx="6091312" cy="4822793"/>
              </a:xfrm>
            </p:grpSpPr>
            <p:grpSp>
              <p:nvGrpSpPr>
                <p:cNvPr id="52" name="Group 51">
                  <a:extLst>
                    <a:ext uri="{FF2B5EF4-FFF2-40B4-BE49-F238E27FC236}">
                      <a16:creationId xmlns:a16="http://schemas.microsoft.com/office/drawing/2014/main" id="{6F2178DA-D2E7-4B16-9B34-8651A233634F}"/>
                    </a:ext>
                  </a:extLst>
                </p:cNvPr>
                <p:cNvGrpSpPr/>
                <p:nvPr/>
              </p:nvGrpSpPr>
              <p:grpSpPr>
                <a:xfrm>
                  <a:off x="5017397" y="948072"/>
                  <a:ext cx="6091312" cy="4822793"/>
                  <a:chOff x="2892018" y="990275"/>
                  <a:chExt cx="6091312" cy="4822793"/>
                </a:xfrm>
              </p:grpSpPr>
              <p:grpSp>
                <p:nvGrpSpPr>
                  <p:cNvPr id="107" name="Group 106">
                    <a:extLst>
                      <a:ext uri="{FF2B5EF4-FFF2-40B4-BE49-F238E27FC236}">
                        <a16:creationId xmlns:a16="http://schemas.microsoft.com/office/drawing/2014/main" id="{CEDCB7EF-0F71-4127-B233-40888CD5DD94}"/>
                      </a:ext>
                    </a:extLst>
                  </p:cNvPr>
                  <p:cNvGrpSpPr/>
                  <p:nvPr/>
                </p:nvGrpSpPr>
                <p:grpSpPr>
                  <a:xfrm>
                    <a:off x="2892018" y="990275"/>
                    <a:ext cx="6091312" cy="4822793"/>
                    <a:chOff x="950676" y="1116885"/>
                    <a:chExt cx="6091312" cy="4822793"/>
                  </a:xfrm>
                </p:grpSpPr>
                <p:sp>
                  <p:nvSpPr>
                    <p:cNvPr id="144" name="Rectangle 143">
                      <a:extLst>
                        <a:ext uri="{FF2B5EF4-FFF2-40B4-BE49-F238E27FC236}">
                          <a16:creationId xmlns:a16="http://schemas.microsoft.com/office/drawing/2014/main" id="{D3940BCC-9BD0-4954-B5C7-A06E653E26E9}"/>
                        </a:ext>
                      </a:extLst>
                    </p:cNvPr>
                    <p:cNvSpPr/>
                    <p:nvPr/>
                  </p:nvSpPr>
                  <p:spPr>
                    <a:xfrm>
                      <a:off x="950676" y="1116885"/>
                      <a:ext cx="6091312" cy="39774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ectangle 144">
                      <a:extLst>
                        <a:ext uri="{FF2B5EF4-FFF2-40B4-BE49-F238E27FC236}">
                          <a16:creationId xmlns:a16="http://schemas.microsoft.com/office/drawing/2014/main" id="{5B97BBF4-995B-4C1B-91E1-3826848B3428}"/>
                        </a:ext>
                      </a:extLst>
                    </p:cNvPr>
                    <p:cNvSpPr/>
                    <p:nvPr/>
                  </p:nvSpPr>
                  <p:spPr>
                    <a:xfrm>
                      <a:off x="1344572" y="1446729"/>
                      <a:ext cx="5247250" cy="328847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a:extLst>
                        <a:ext uri="{FF2B5EF4-FFF2-40B4-BE49-F238E27FC236}">
                          <a16:creationId xmlns:a16="http://schemas.microsoft.com/office/drawing/2014/main" id="{969B74F6-E683-4118-9452-4F1E7B533D9A}"/>
                        </a:ext>
                      </a:extLst>
                    </p:cNvPr>
                    <p:cNvSpPr/>
                    <p:nvPr/>
                  </p:nvSpPr>
                  <p:spPr>
                    <a:xfrm>
                      <a:off x="2022805" y="2270436"/>
                      <a:ext cx="1546579" cy="3794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a:extLst>
                        <a:ext uri="{FF2B5EF4-FFF2-40B4-BE49-F238E27FC236}">
                          <a16:creationId xmlns:a16="http://schemas.microsoft.com/office/drawing/2014/main" id="{55874655-4CD2-4DFD-939F-A703958BE8C3}"/>
                        </a:ext>
                      </a:extLst>
                    </p:cNvPr>
                    <p:cNvSpPr/>
                    <p:nvPr/>
                  </p:nvSpPr>
                  <p:spPr>
                    <a:xfrm>
                      <a:off x="2020459" y="3476595"/>
                      <a:ext cx="1526878" cy="4936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ectangle 147">
                      <a:extLst>
                        <a:ext uri="{FF2B5EF4-FFF2-40B4-BE49-F238E27FC236}">
                          <a16:creationId xmlns:a16="http://schemas.microsoft.com/office/drawing/2014/main" id="{BE1B021C-AFD1-480F-B028-035909948454}"/>
                        </a:ext>
                      </a:extLst>
                    </p:cNvPr>
                    <p:cNvSpPr/>
                    <p:nvPr/>
                  </p:nvSpPr>
                  <p:spPr>
                    <a:xfrm>
                      <a:off x="4632482" y="2640719"/>
                      <a:ext cx="1544783" cy="6266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TextBox 148">
                      <a:extLst>
                        <a:ext uri="{FF2B5EF4-FFF2-40B4-BE49-F238E27FC236}">
                          <a16:creationId xmlns:a16="http://schemas.microsoft.com/office/drawing/2014/main" id="{9C7666E4-9DF4-4C6E-A84B-9EFB64DAB986}"/>
                        </a:ext>
                      </a:extLst>
                    </p:cNvPr>
                    <p:cNvSpPr txBox="1"/>
                    <p:nvPr/>
                  </p:nvSpPr>
                  <p:spPr>
                    <a:xfrm>
                      <a:off x="5529193" y="1161141"/>
                      <a:ext cx="52629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DIE</a:t>
                      </a:r>
                      <a:endParaRPr lang="en-IN" sz="1400" b="1" dirty="0">
                        <a:latin typeface="Times New Roman" panose="02020603050405020304" pitchFamily="18" charset="0"/>
                        <a:cs typeface="Times New Roman" panose="02020603050405020304" pitchFamily="18" charset="0"/>
                      </a:endParaRPr>
                    </a:p>
                  </p:txBody>
                </p:sp>
                <p:sp>
                  <p:nvSpPr>
                    <p:cNvPr id="150" name="TextBox 149">
                      <a:extLst>
                        <a:ext uri="{FF2B5EF4-FFF2-40B4-BE49-F238E27FC236}">
                          <a16:creationId xmlns:a16="http://schemas.microsoft.com/office/drawing/2014/main" id="{9F2B75F8-1101-4769-8863-144719CB5A6D}"/>
                        </a:ext>
                      </a:extLst>
                    </p:cNvPr>
                    <p:cNvSpPr txBox="1"/>
                    <p:nvPr/>
                  </p:nvSpPr>
                  <p:spPr>
                    <a:xfrm>
                      <a:off x="4814752" y="1646679"/>
                      <a:ext cx="73334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CORE</a:t>
                      </a:r>
                      <a:endParaRPr lang="en-IN" sz="1400" b="1" dirty="0">
                        <a:latin typeface="Times New Roman" panose="02020603050405020304" pitchFamily="18" charset="0"/>
                        <a:cs typeface="Times New Roman" panose="02020603050405020304" pitchFamily="18" charset="0"/>
                      </a:endParaRPr>
                    </a:p>
                  </p:txBody>
                </p:sp>
                <p:sp>
                  <p:nvSpPr>
                    <p:cNvPr id="151" name="TextBox 150">
                      <a:extLst>
                        <a:ext uri="{FF2B5EF4-FFF2-40B4-BE49-F238E27FC236}">
                          <a16:creationId xmlns:a16="http://schemas.microsoft.com/office/drawing/2014/main" id="{8CA7CF50-5AE2-4E2C-824A-131146B66CCD}"/>
                        </a:ext>
                      </a:extLst>
                    </p:cNvPr>
                    <p:cNvSpPr txBox="1"/>
                    <p:nvPr/>
                  </p:nvSpPr>
                  <p:spPr>
                    <a:xfrm>
                      <a:off x="2245216" y="2270437"/>
                      <a:ext cx="681583" cy="400110"/>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MUX</a:t>
                      </a:r>
                      <a:endParaRPr lang="en-IN" sz="1000" b="1" dirty="0">
                        <a:latin typeface="Times New Roman" panose="02020603050405020304" pitchFamily="18" charset="0"/>
                        <a:cs typeface="Times New Roman" panose="02020603050405020304" pitchFamily="18" charset="0"/>
                      </a:endParaRPr>
                    </a:p>
                  </p:txBody>
                </p:sp>
                <p:sp>
                  <p:nvSpPr>
                    <p:cNvPr id="152" name="TextBox 151">
                      <a:extLst>
                        <a:ext uri="{FF2B5EF4-FFF2-40B4-BE49-F238E27FC236}">
                          <a16:creationId xmlns:a16="http://schemas.microsoft.com/office/drawing/2014/main" id="{927FBB6B-1984-424A-A6D9-E4C5D3035818}"/>
                        </a:ext>
                      </a:extLst>
                    </p:cNvPr>
                    <p:cNvSpPr txBox="1"/>
                    <p:nvPr/>
                  </p:nvSpPr>
                  <p:spPr>
                    <a:xfrm>
                      <a:off x="2196274" y="3433595"/>
                      <a:ext cx="9806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INPUT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153" name="TextBox 152">
                      <a:extLst>
                        <a:ext uri="{FF2B5EF4-FFF2-40B4-BE49-F238E27FC236}">
                          <a16:creationId xmlns:a16="http://schemas.microsoft.com/office/drawing/2014/main" id="{1666A04C-DB88-4954-9C58-212C6CA2B1FD}"/>
                        </a:ext>
                      </a:extLst>
                    </p:cNvPr>
                    <p:cNvSpPr txBox="1"/>
                    <p:nvPr/>
                  </p:nvSpPr>
                  <p:spPr>
                    <a:xfrm>
                      <a:off x="4800786" y="2713403"/>
                      <a:ext cx="869039"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OUTPUT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154" name="TextBox 153">
                      <a:extLst>
                        <a:ext uri="{FF2B5EF4-FFF2-40B4-BE49-F238E27FC236}">
                          <a16:creationId xmlns:a16="http://schemas.microsoft.com/office/drawing/2014/main" id="{390974B6-EE39-4207-825D-CADD37AE5F0B}"/>
                        </a:ext>
                      </a:extLst>
                    </p:cNvPr>
                    <p:cNvSpPr txBox="1"/>
                    <p:nvPr/>
                  </p:nvSpPr>
                  <p:spPr>
                    <a:xfrm>
                      <a:off x="1819931" y="5601124"/>
                      <a:ext cx="5206140"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PIN Placement</a:t>
                      </a:r>
                      <a:endParaRPr lang="en-IN" sz="1600" b="1" dirty="0">
                        <a:latin typeface="Times New Roman" panose="02020603050405020304" pitchFamily="18" charset="0"/>
                        <a:cs typeface="Times New Roman" panose="02020603050405020304" pitchFamily="18" charset="0"/>
                      </a:endParaRPr>
                    </a:p>
                  </p:txBody>
                </p:sp>
                <p:sp>
                  <p:nvSpPr>
                    <p:cNvPr id="155" name="Rectangle 154">
                      <a:extLst>
                        <a:ext uri="{FF2B5EF4-FFF2-40B4-BE49-F238E27FC236}">
                          <a16:creationId xmlns:a16="http://schemas.microsoft.com/office/drawing/2014/main" id="{959A1235-ABF2-4F79-82E2-521AF9B16F7E}"/>
                        </a:ext>
                      </a:extLst>
                    </p:cNvPr>
                    <p:cNvSpPr/>
                    <p:nvPr/>
                  </p:nvSpPr>
                  <p:spPr>
                    <a:xfrm>
                      <a:off x="2011076" y="2005370"/>
                      <a:ext cx="1550702" cy="2720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TextBox 155">
                      <a:extLst>
                        <a:ext uri="{FF2B5EF4-FFF2-40B4-BE49-F238E27FC236}">
                          <a16:creationId xmlns:a16="http://schemas.microsoft.com/office/drawing/2014/main" id="{C95492C8-D88F-46A9-A9AA-BCFDDB358067}"/>
                        </a:ext>
                      </a:extLst>
                    </p:cNvPr>
                    <p:cNvSpPr txBox="1"/>
                    <p:nvPr/>
                  </p:nvSpPr>
                  <p:spPr>
                    <a:xfrm>
                      <a:off x="2346181" y="2005370"/>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157" name="Rectangle 156">
                      <a:extLst>
                        <a:ext uri="{FF2B5EF4-FFF2-40B4-BE49-F238E27FC236}">
                          <a16:creationId xmlns:a16="http://schemas.microsoft.com/office/drawing/2014/main" id="{CE40511C-A03A-42A0-BB82-D296B2CC1E67}"/>
                        </a:ext>
                      </a:extLst>
                    </p:cNvPr>
                    <p:cNvSpPr/>
                    <p:nvPr/>
                  </p:nvSpPr>
                  <p:spPr>
                    <a:xfrm>
                      <a:off x="2020457" y="2630380"/>
                      <a:ext cx="1560943" cy="2800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TextBox 157">
                      <a:extLst>
                        <a:ext uri="{FF2B5EF4-FFF2-40B4-BE49-F238E27FC236}">
                          <a16:creationId xmlns:a16="http://schemas.microsoft.com/office/drawing/2014/main" id="{1AAE0D9E-990F-4E90-B388-81FAAE19C6D5}"/>
                        </a:ext>
                      </a:extLst>
                    </p:cNvPr>
                    <p:cNvSpPr txBox="1"/>
                    <p:nvPr/>
                  </p:nvSpPr>
                  <p:spPr>
                    <a:xfrm>
                      <a:off x="2343833" y="2664201"/>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159" name="Rectangle 158">
                      <a:extLst>
                        <a:ext uri="{FF2B5EF4-FFF2-40B4-BE49-F238E27FC236}">
                          <a16:creationId xmlns:a16="http://schemas.microsoft.com/office/drawing/2014/main" id="{EC73A94B-E336-48B3-849C-53D5D52C93CC}"/>
                        </a:ext>
                      </a:extLst>
                    </p:cNvPr>
                    <p:cNvSpPr/>
                    <p:nvPr/>
                  </p:nvSpPr>
                  <p:spPr>
                    <a:xfrm>
                      <a:off x="4627661" y="2333621"/>
                      <a:ext cx="1575769" cy="2967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TextBox 159">
                      <a:extLst>
                        <a:ext uri="{FF2B5EF4-FFF2-40B4-BE49-F238E27FC236}">
                          <a16:creationId xmlns:a16="http://schemas.microsoft.com/office/drawing/2014/main" id="{7653F7D1-4AF4-405E-B286-E412A3EE374F}"/>
                        </a:ext>
                      </a:extLst>
                    </p:cNvPr>
                    <p:cNvSpPr txBox="1"/>
                    <p:nvPr/>
                  </p:nvSpPr>
                  <p:spPr>
                    <a:xfrm>
                      <a:off x="4923405" y="2353378"/>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161" name="Rectangle 160">
                      <a:extLst>
                        <a:ext uri="{FF2B5EF4-FFF2-40B4-BE49-F238E27FC236}">
                          <a16:creationId xmlns:a16="http://schemas.microsoft.com/office/drawing/2014/main" id="{2BDBA1E5-4EA1-481F-AD8C-D6EBC36712F4}"/>
                        </a:ext>
                      </a:extLst>
                    </p:cNvPr>
                    <p:cNvSpPr/>
                    <p:nvPr/>
                  </p:nvSpPr>
                  <p:spPr>
                    <a:xfrm>
                      <a:off x="4627661" y="3287880"/>
                      <a:ext cx="1549604" cy="1969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TextBox 161">
                      <a:extLst>
                        <a:ext uri="{FF2B5EF4-FFF2-40B4-BE49-F238E27FC236}">
                          <a16:creationId xmlns:a16="http://schemas.microsoft.com/office/drawing/2014/main" id="{223FD58A-942B-411F-ABED-257DAABEBB03}"/>
                        </a:ext>
                      </a:extLst>
                    </p:cNvPr>
                    <p:cNvSpPr txBox="1"/>
                    <p:nvPr/>
                  </p:nvSpPr>
                  <p:spPr>
                    <a:xfrm>
                      <a:off x="4921062" y="3307635"/>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163" name="Rectangle 162">
                      <a:extLst>
                        <a:ext uri="{FF2B5EF4-FFF2-40B4-BE49-F238E27FC236}">
                          <a16:creationId xmlns:a16="http://schemas.microsoft.com/office/drawing/2014/main" id="{D78DBDEE-5CBB-476E-A825-7B3E887778BD}"/>
                        </a:ext>
                      </a:extLst>
                    </p:cNvPr>
                    <p:cNvSpPr/>
                    <p:nvPr/>
                  </p:nvSpPr>
                  <p:spPr>
                    <a:xfrm>
                      <a:off x="2020460" y="3984647"/>
                      <a:ext cx="1526878" cy="2441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 name="TextBox 163">
                      <a:extLst>
                        <a:ext uri="{FF2B5EF4-FFF2-40B4-BE49-F238E27FC236}">
                          <a16:creationId xmlns:a16="http://schemas.microsoft.com/office/drawing/2014/main" id="{6128E100-8F9A-48C7-916A-2575B4EB3FE2}"/>
                        </a:ext>
                      </a:extLst>
                    </p:cNvPr>
                    <p:cNvSpPr txBox="1"/>
                    <p:nvPr/>
                  </p:nvSpPr>
                  <p:spPr>
                    <a:xfrm>
                      <a:off x="2355556" y="3942023"/>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165" name="Rectangle 164">
                      <a:extLst>
                        <a:ext uri="{FF2B5EF4-FFF2-40B4-BE49-F238E27FC236}">
                          <a16:creationId xmlns:a16="http://schemas.microsoft.com/office/drawing/2014/main" id="{BAE9C0CC-8373-4407-A18B-0BEAE13A7FB0}"/>
                        </a:ext>
                      </a:extLst>
                    </p:cNvPr>
                    <p:cNvSpPr/>
                    <p:nvPr/>
                  </p:nvSpPr>
                  <p:spPr>
                    <a:xfrm>
                      <a:off x="2020459" y="3247022"/>
                      <a:ext cx="1526879" cy="2035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TextBox 165">
                      <a:extLst>
                        <a:ext uri="{FF2B5EF4-FFF2-40B4-BE49-F238E27FC236}">
                          <a16:creationId xmlns:a16="http://schemas.microsoft.com/office/drawing/2014/main" id="{4DD497C6-767B-4D63-B136-7EFB99B0FC3D}"/>
                        </a:ext>
                      </a:extLst>
                    </p:cNvPr>
                    <p:cNvSpPr txBox="1"/>
                    <p:nvPr/>
                  </p:nvSpPr>
                  <p:spPr>
                    <a:xfrm>
                      <a:off x="2329702" y="3238643"/>
                      <a:ext cx="652957"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grpSp>
                  <p:nvGrpSpPr>
                    <p:cNvPr id="167" name="Group 166">
                      <a:extLst>
                        <a:ext uri="{FF2B5EF4-FFF2-40B4-BE49-F238E27FC236}">
                          <a16:creationId xmlns:a16="http://schemas.microsoft.com/office/drawing/2014/main" id="{EE292A92-250B-4D21-90B0-854841A632C2}"/>
                        </a:ext>
                      </a:extLst>
                    </p:cNvPr>
                    <p:cNvGrpSpPr/>
                    <p:nvPr/>
                  </p:nvGrpSpPr>
                  <p:grpSpPr>
                    <a:xfrm>
                      <a:off x="1668805" y="2003323"/>
                      <a:ext cx="355796" cy="907099"/>
                      <a:chOff x="7948246" y="4340921"/>
                      <a:chExt cx="277640" cy="1198219"/>
                    </a:xfrm>
                  </p:grpSpPr>
                  <p:sp>
                    <p:nvSpPr>
                      <p:cNvPr id="179" name="Rectangle 178">
                        <a:extLst>
                          <a:ext uri="{FF2B5EF4-FFF2-40B4-BE49-F238E27FC236}">
                            <a16:creationId xmlns:a16="http://schemas.microsoft.com/office/drawing/2014/main" id="{9BC50030-485A-473B-BE2A-5956FDC99904}"/>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TextBox 179">
                        <a:extLst>
                          <a:ext uri="{FF2B5EF4-FFF2-40B4-BE49-F238E27FC236}">
                            <a16:creationId xmlns:a16="http://schemas.microsoft.com/office/drawing/2014/main" id="{E864534B-83E5-4B4D-99D2-6E3CC65EF743}"/>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grpSp>
                  <p:nvGrpSpPr>
                    <p:cNvPr id="168" name="Group 167">
                      <a:extLst>
                        <a:ext uri="{FF2B5EF4-FFF2-40B4-BE49-F238E27FC236}">
                          <a16:creationId xmlns:a16="http://schemas.microsoft.com/office/drawing/2014/main" id="{602EAC9A-18F6-469F-A0C9-D4142D99487F}"/>
                        </a:ext>
                      </a:extLst>
                    </p:cNvPr>
                    <p:cNvGrpSpPr/>
                    <p:nvPr/>
                  </p:nvGrpSpPr>
                  <p:grpSpPr>
                    <a:xfrm>
                      <a:off x="1666467" y="3224870"/>
                      <a:ext cx="367502" cy="1003958"/>
                      <a:chOff x="7948246" y="4340921"/>
                      <a:chExt cx="277640" cy="1198219"/>
                    </a:xfrm>
                  </p:grpSpPr>
                  <p:sp>
                    <p:nvSpPr>
                      <p:cNvPr id="177" name="Rectangle 176">
                        <a:extLst>
                          <a:ext uri="{FF2B5EF4-FFF2-40B4-BE49-F238E27FC236}">
                            <a16:creationId xmlns:a16="http://schemas.microsoft.com/office/drawing/2014/main" id="{FFBDE26C-79C3-43F8-87A5-A657BC4C0635}"/>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TextBox 177">
                        <a:extLst>
                          <a:ext uri="{FF2B5EF4-FFF2-40B4-BE49-F238E27FC236}">
                            <a16:creationId xmlns:a16="http://schemas.microsoft.com/office/drawing/2014/main" id="{57B9D500-841E-4376-BCAF-B3646EC4B91A}"/>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sp>
                  <p:nvSpPr>
                    <p:cNvPr id="169" name="TextBox 168">
                      <a:extLst>
                        <a:ext uri="{FF2B5EF4-FFF2-40B4-BE49-F238E27FC236}">
                          <a16:creationId xmlns:a16="http://schemas.microsoft.com/office/drawing/2014/main" id="{D6C71251-253B-4202-9286-7BA1C8D15901}"/>
                        </a:ext>
                      </a:extLst>
                    </p:cNvPr>
                    <p:cNvSpPr txBox="1"/>
                    <p:nvPr/>
                  </p:nvSpPr>
                  <p:spPr>
                    <a:xfrm>
                      <a:off x="6229204" y="2556946"/>
                      <a:ext cx="216698"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170" name="Rectangle 169">
                      <a:extLst>
                        <a:ext uri="{FF2B5EF4-FFF2-40B4-BE49-F238E27FC236}">
                          <a16:creationId xmlns:a16="http://schemas.microsoft.com/office/drawing/2014/main" id="{E3C7BED9-3196-481F-957B-A8D5A3D520BC}"/>
                        </a:ext>
                      </a:extLst>
                    </p:cNvPr>
                    <p:cNvSpPr/>
                    <p:nvPr/>
                  </p:nvSpPr>
                  <p:spPr>
                    <a:xfrm>
                      <a:off x="6185344" y="2325178"/>
                      <a:ext cx="260557"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TextBox 170">
                      <a:extLst>
                        <a:ext uri="{FF2B5EF4-FFF2-40B4-BE49-F238E27FC236}">
                          <a16:creationId xmlns:a16="http://schemas.microsoft.com/office/drawing/2014/main" id="{4624E201-85EA-4013-AFE8-46EB4D30AD44}"/>
                        </a:ext>
                      </a:extLst>
                    </p:cNvPr>
                    <p:cNvSpPr txBox="1"/>
                    <p:nvPr/>
                  </p:nvSpPr>
                  <p:spPr>
                    <a:xfrm>
                      <a:off x="3566263" y="3338850"/>
                      <a:ext cx="235767"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172" name="Rectangle 171">
                      <a:extLst>
                        <a:ext uri="{FF2B5EF4-FFF2-40B4-BE49-F238E27FC236}">
                          <a16:creationId xmlns:a16="http://schemas.microsoft.com/office/drawing/2014/main" id="{B36DAB83-567F-4DE8-B250-59CFF894EB85}"/>
                        </a:ext>
                      </a:extLst>
                    </p:cNvPr>
                    <p:cNvSpPr/>
                    <p:nvPr/>
                  </p:nvSpPr>
                  <p:spPr>
                    <a:xfrm>
                      <a:off x="3564260" y="3230570"/>
                      <a:ext cx="298430" cy="1012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TextBox 172">
                      <a:extLst>
                        <a:ext uri="{FF2B5EF4-FFF2-40B4-BE49-F238E27FC236}">
                          <a16:creationId xmlns:a16="http://schemas.microsoft.com/office/drawing/2014/main" id="{84684F9E-E4F7-48B5-8415-1BC6EA6AA502}"/>
                        </a:ext>
                      </a:extLst>
                    </p:cNvPr>
                    <p:cNvSpPr txBox="1"/>
                    <p:nvPr/>
                  </p:nvSpPr>
                  <p:spPr>
                    <a:xfrm>
                      <a:off x="3634573" y="2057604"/>
                      <a:ext cx="205391"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174" name="Rectangle 173">
                      <a:extLst>
                        <a:ext uri="{FF2B5EF4-FFF2-40B4-BE49-F238E27FC236}">
                          <a16:creationId xmlns:a16="http://schemas.microsoft.com/office/drawing/2014/main" id="{71642CAE-29D1-48C2-8644-6CE6F5D11B41}"/>
                        </a:ext>
                      </a:extLst>
                    </p:cNvPr>
                    <p:cNvSpPr/>
                    <p:nvPr/>
                  </p:nvSpPr>
                  <p:spPr>
                    <a:xfrm>
                      <a:off x="3574205" y="2013246"/>
                      <a:ext cx="270313" cy="9070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TextBox 174">
                      <a:extLst>
                        <a:ext uri="{FF2B5EF4-FFF2-40B4-BE49-F238E27FC236}">
                          <a16:creationId xmlns:a16="http://schemas.microsoft.com/office/drawing/2014/main" id="{3CBA6656-EEA3-4868-8DA4-B1CB924AB62C}"/>
                        </a:ext>
                      </a:extLst>
                    </p:cNvPr>
                    <p:cNvSpPr txBox="1"/>
                    <p:nvPr/>
                  </p:nvSpPr>
                  <p:spPr>
                    <a:xfrm>
                      <a:off x="4286996" y="2642940"/>
                      <a:ext cx="334310" cy="652397"/>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176" name="Rectangle 175">
                      <a:extLst>
                        <a:ext uri="{FF2B5EF4-FFF2-40B4-BE49-F238E27FC236}">
                          <a16:creationId xmlns:a16="http://schemas.microsoft.com/office/drawing/2014/main" id="{3EAEADA2-BD8F-408A-BA8B-7F3F7E4EE494}"/>
                        </a:ext>
                      </a:extLst>
                    </p:cNvPr>
                    <p:cNvSpPr/>
                    <p:nvPr/>
                  </p:nvSpPr>
                  <p:spPr>
                    <a:xfrm>
                      <a:off x="4243136" y="2306484"/>
                      <a:ext cx="384525"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08" name="Straight Connector 107">
                    <a:extLst>
                      <a:ext uri="{FF2B5EF4-FFF2-40B4-BE49-F238E27FC236}">
                        <a16:creationId xmlns:a16="http://schemas.microsoft.com/office/drawing/2014/main" id="{46F3FCAA-5439-4151-8747-482DE66E60F1}"/>
                      </a:ext>
                    </a:extLst>
                  </p:cNvPr>
                  <p:cNvCxnSpPr>
                    <a:cxnSpLocks/>
                  </p:cNvCxnSpPr>
                  <p:nvPr/>
                </p:nvCxnSpPr>
                <p:spPr>
                  <a:xfrm>
                    <a:off x="3285914" y="1674058"/>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6D58A48-2557-4D37-91A3-D58458EBA830}"/>
                      </a:ext>
                    </a:extLst>
                  </p:cNvPr>
                  <p:cNvCxnSpPr>
                    <a:cxnSpLocks/>
                  </p:cNvCxnSpPr>
                  <p:nvPr/>
                </p:nvCxnSpPr>
                <p:spPr>
                  <a:xfrm>
                    <a:off x="3285914" y="1784248"/>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D8387DD-2318-4771-9DFC-40B7682EBC03}"/>
                      </a:ext>
                    </a:extLst>
                  </p:cNvPr>
                  <p:cNvCxnSpPr>
                    <a:cxnSpLocks/>
                  </p:cNvCxnSpPr>
                  <p:nvPr/>
                </p:nvCxnSpPr>
                <p:spPr>
                  <a:xfrm>
                    <a:off x="3285914" y="2124981"/>
                    <a:ext cx="5247250" cy="10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B75D8DF-EED3-425C-87BE-B6FF471409A0}"/>
                      </a:ext>
                    </a:extLst>
                  </p:cNvPr>
                  <p:cNvCxnSpPr>
                    <a:cxnSpLocks/>
                  </p:cNvCxnSpPr>
                  <p:nvPr/>
                </p:nvCxnSpPr>
                <p:spPr>
                  <a:xfrm>
                    <a:off x="3285914" y="2243790"/>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642E63B-1BD2-4BC1-8E25-19CB23C04C0E}"/>
                      </a:ext>
                    </a:extLst>
                  </p:cNvPr>
                  <p:cNvCxnSpPr>
                    <a:cxnSpLocks/>
                  </p:cNvCxnSpPr>
                  <p:nvPr/>
                </p:nvCxnSpPr>
                <p:spPr>
                  <a:xfrm>
                    <a:off x="3285914" y="2678396"/>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B47C5E-2417-4A9C-AE6E-A702A6AF3553}"/>
                      </a:ext>
                    </a:extLst>
                  </p:cNvPr>
                  <p:cNvCxnSpPr>
                    <a:cxnSpLocks/>
                  </p:cNvCxnSpPr>
                  <p:nvPr/>
                </p:nvCxnSpPr>
                <p:spPr>
                  <a:xfrm flipV="1">
                    <a:off x="3285914" y="2766639"/>
                    <a:ext cx="5247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3326F37-A9F3-44B4-BAD6-3660E323008F}"/>
                      </a:ext>
                    </a:extLst>
                  </p:cNvPr>
                  <p:cNvCxnSpPr>
                    <a:cxnSpLocks/>
                    <a:stCxn id="189" idx="0"/>
                    <a:endCxn id="143" idx="0"/>
                  </p:cNvCxnSpPr>
                  <p:nvPr/>
                </p:nvCxnSpPr>
                <p:spPr>
                  <a:xfrm flipH="1" flipV="1">
                    <a:off x="4664830" y="1348139"/>
                    <a:ext cx="78905" cy="33907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755FD6C-9E5B-43AB-88DA-D84D2650D3FB}"/>
                      </a:ext>
                    </a:extLst>
                  </p:cNvPr>
                  <p:cNvCxnSpPr>
                    <a:cxnSpLocks/>
                  </p:cNvCxnSpPr>
                  <p:nvPr/>
                </p:nvCxnSpPr>
                <p:spPr>
                  <a:xfrm flipH="1" flipV="1">
                    <a:off x="4594984" y="1336345"/>
                    <a:ext cx="46087" cy="32643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E1832FA-3738-4DBF-AB8D-49E13A0B29B4}"/>
                      </a:ext>
                    </a:extLst>
                  </p:cNvPr>
                  <p:cNvCxnSpPr>
                    <a:cxnSpLocks/>
                    <a:stCxn id="145" idx="2"/>
                    <a:endCxn id="145" idx="0"/>
                  </p:cNvCxnSpPr>
                  <p:nvPr/>
                </p:nvCxnSpPr>
                <p:spPr>
                  <a:xfrm flipV="1">
                    <a:off x="5909539" y="1320119"/>
                    <a:ext cx="0" cy="3288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AD93522-768A-40CB-854D-775D3C45B630}"/>
                      </a:ext>
                    </a:extLst>
                  </p:cNvPr>
                  <p:cNvCxnSpPr>
                    <a:cxnSpLocks/>
                    <a:endCxn id="339" idx="0"/>
                  </p:cNvCxnSpPr>
                  <p:nvPr/>
                </p:nvCxnSpPr>
                <p:spPr>
                  <a:xfrm flipH="1" flipV="1">
                    <a:off x="5780633" y="1301745"/>
                    <a:ext cx="10984" cy="3312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BF153A3-6415-4E98-9FC3-2EAA42E0D4A2}"/>
                      </a:ext>
                    </a:extLst>
                  </p:cNvPr>
                  <p:cNvCxnSpPr>
                    <a:cxnSpLocks/>
                    <a:endCxn id="141" idx="0"/>
                  </p:cNvCxnSpPr>
                  <p:nvPr/>
                </p:nvCxnSpPr>
                <p:spPr>
                  <a:xfrm flipH="1" flipV="1">
                    <a:off x="3761273" y="1327810"/>
                    <a:ext cx="48722" cy="32869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A75ABBE-BF63-4E75-BA15-8E6FA0AEB66C}"/>
                      </a:ext>
                    </a:extLst>
                  </p:cNvPr>
                  <p:cNvCxnSpPr>
                    <a:cxnSpLocks/>
                  </p:cNvCxnSpPr>
                  <p:nvPr/>
                </p:nvCxnSpPr>
                <p:spPr>
                  <a:xfrm flipH="1" flipV="1">
                    <a:off x="3643344" y="1320116"/>
                    <a:ext cx="24065" cy="33023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FF1E6A9-2127-4722-AA5A-0B66A6D8520B}"/>
                      </a:ext>
                    </a:extLst>
                  </p:cNvPr>
                  <p:cNvCxnSpPr>
                    <a:cxnSpLocks/>
                  </p:cNvCxnSpPr>
                  <p:nvPr/>
                </p:nvCxnSpPr>
                <p:spPr>
                  <a:xfrm flipH="1" flipV="1">
                    <a:off x="6338840" y="1322391"/>
                    <a:ext cx="2102" cy="3291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37D51EE-49E7-4933-B485-D680489C647A}"/>
                      </a:ext>
                    </a:extLst>
                  </p:cNvPr>
                  <p:cNvCxnSpPr>
                    <a:cxnSpLocks/>
                  </p:cNvCxnSpPr>
                  <p:nvPr/>
                </p:nvCxnSpPr>
                <p:spPr>
                  <a:xfrm flipH="1" flipV="1">
                    <a:off x="6186875" y="1342308"/>
                    <a:ext cx="31203" cy="32550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EB82573-1BA8-4305-9B78-E615991B5EEE}"/>
                      </a:ext>
                    </a:extLst>
                  </p:cNvPr>
                  <p:cNvCxnSpPr>
                    <a:cxnSpLocks/>
                  </p:cNvCxnSpPr>
                  <p:nvPr/>
                </p:nvCxnSpPr>
                <p:spPr>
                  <a:xfrm flipV="1">
                    <a:off x="8367790" y="1306536"/>
                    <a:ext cx="56227" cy="3330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D746395-847A-45AA-849B-4671B481C40D}"/>
                      </a:ext>
                    </a:extLst>
                  </p:cNvPr>
                  <p:cNvCxnSpPr>
                    <a:cxnSpLocks/>
                    <a:endCxn id="142" idx="0"/>
                  </p:cNvCxnSpPr>
                  <p:nvPr/>
                </p:nvCxnSpPr>
                <p:spPr>
                  <a:xfrm flipV="1">
                    <a:off x="8229161" y="1336924"/>
                    <a:ext cx="53764" cy="330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F7D5A0A-3A58-4024-961B-32306CCDCB9C}"/>
                      </a:ext>
                    </a:extLst>
                  </p:cNvPr>
                  <p:cNvCxnSpPr>
                    <a:cxnSpLocks/>
                  </p:cNvCxnSpPr>
                  <p:nvPr/>
                </p:nvCxnSpPr>
                <p:spPr>
                  <a:xfrm flipV="1">
                    <a:off x="7408972" y="1342308"/>
                    <a:ext cx="0" cy="3271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C68E738-FBF4-4BCA-A4D6-58DBCCC6B682}"/>
                      </a:ext>
                    </a:extLst>
                  </p:cNvPr>
                  <p:cNvCxnSpPr>
                    <a:cxnSpLocks/>
                  </p:cNvCxnSpPr>
                  <p:nvPr/>
                </p:nvCxnSpPr>
                <p:spPr>
                  <a:xfrm flipV="1">
                    <a:off x="7314001" y="1331519"/>
                    <a:ext cx="14315" cy="3298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96B85D4-B473-4495-87F5-C775908F07B9}"/>
                      </a:ext>
                    </a:extLst>
                  </p:cNvPr>
                  <p:cNvCxnSpPr>
                    <a:cxnSpLocks/>
                  </p:cNvCxnSpPr>
                  <p:nvPr/>
                </p:nvCxnSpPr>
                <p:spPr>
                  <a:xfrm>
                    <a:off x="3285914" y="3289498"/>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F8B9F32-9260-454C-ABA2-C41B5FBD45EC}"/>
                      </a:ext>
                    </a:extLst>
                  </p:cNvPr>
                  <p:cNvCxnSpPr>
                    <a:cxnSpLocks/>
                  </p:cNvCxnSpPr>
                  <p:nvPr/>
                </p:nvCxnSpPr>
                <p:spPr>
                  <a:xfrm>
                    <a:off x="3285914" y="3386381"/>
                    <a:ext cx="5234412" cy="123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39B7B3B-AE50-4EC5-AA98-853EAB979EC8}"/>
                      </a:ext>
                    </a:extLst>
                  </p:cNvPr>
                  <p:cNvCxnSpPr>
                    <a:cxnSpLocks/>
                  </p:cNvCxnSpPr>
                  <p:nvPr/>
                </p:nvCxnSpPr>
                <p:spPr>
                  <a:xfrm>
                    <a:off x="3285914" y="3650563"/>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6EF1145-8028-4BE8-A1E3-10589C081927}"/>
                      </a:ext>
                    </a:extLst>
                  </p:cNvPr>
                  <p:cNvCxnSpPr>
                    <a:cxnSpLocks/>
                  </p:cNvCxnSpPr>
                  <p:nvPr/>
                </p:nvCxnSpPr>
                <p:spPr>
                  <a:xfrm>
                    <a:off x="3285914" y="3760751"/>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2DF6BE9-D363-4BC3-8B48-9E0E9876056B}"/>
                      </a:ext>
                    </a:extLst>
                  </p:cNvPr>
                  <p:cNvCxnSpPr>
                    <a:cxnSpLocks/>
                  </p:cNvCxnSpPr>
                  <p:nvPr/>
                </p:nvCxnSpPr>
                <p:spPr>
                  <a:xfrm>
                    <a:off x="3285914" y="4124183"/>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446DC9A-C25E-45E0-B1FE-56C3D5475060}"/>
                      </a:ext>
                    </a:extLst>
                  </p:cNvPr>
                  <p:cNvCxnSpPr>
                    <a:cxnSpLocks/>
                  </p:cNvCxnSpPr>
                  <p:nvPr/>
                </p:nvCxnSpPr>
                <p:spPr>
                  <a:xfrm>
                    <a:off x="3285914" y="4229270"/>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ADF8A2C4-B603-425D-BC17-16C8AF1797F1}"/>
                      </a:ext>
                    </a:extLst>
                  </p:cNvPr>
                  <p:cNvSpPr txBox="1"/>
                  <p:nvPr/>
                </p:nvSpPr>
                <p:spPr>
                  <a:xfrm>
                    <a:off x="3193218" y="2561080"/>
                    <a:ext cx="507768" cy="338554"/>
                  </a:xfrm>
                  <a:prstGeom prst="rect">
                    <a:avLst/>
                  </a:prstGeom>
                  <a:noFill/>
                </p:spPr>
                <p:txBody>
                  <a:bodyPr wrap="none" rtlCol="0">
                    <a:spAutoFit/>
                  </a:bodyPr>
                  <a:lstStyle/>
                  <a:p>
                    <a:r>
                      <a:rPr lang="en-US" sz="1600" dirty="0" err="1"/>
                      <a:t>Vdd</a:t>
                    </a:r>
                    <a:endParaRPr lang="en-IN" sz="1600" dirty="0"/>
                  </a:p>
                </p:txBody>
              </p:sp>
              <p:sp>
                <p:nvSpPr>
                  <p:cNvPr id="133" name="TextBox 132">
                    <a:extLst>
                      <a:ext uri="{FF2B5EF4-FFF2-40B4-BE49-F238E27FC236}">
                        <a16:creationId xmlns:a16="http://schemas.microsoft.com/office/drawing/2014/main" id="{1DC763FB-E501-4B86-9742-5F07EE73A826}"/>
                      </a:ext>
                    </a:extLst>
                  </p:cNvPr>
                  <p:cNvSpPr txBox="1"/>
                  <p:nvPr/>
                </p:nvSpPr>
                <p:spPr>
                  <a:xfrm>
                    <a:off x="3207359" y="3971651"/>
                    <a:ext cx="452945" cy="338554"/>
                  </a:xfrm>
                  <a:prstGeom prst="rect">
                    <a:avLst/>
                  </a:prstGeom>
                  <a:noFill/>
                </p:spPr>
                <p:txBody>
                  <a:bodyPr wrap="none" rtlCol="0">
                    <a:spAutoFit/>
                  </a:bodyPr>
                  <a:lstStyle/>
                  <a:p>
                    <a:r>
                      <a:rPr lang="en-US" sz="1600" dirty="0" err="1"/>
                      <a:t>Vss</a:t>
                    </a:r>
                    <a:endParaRPr lang="en-IN" sz="1600" dirty="0"/>
                  </a:p>
                </p:txBody>
              </p:sp>
              <p:sp>
                <p:nvSpPr>
                  <p:cNvPr id="134" name="TextBox 133">
                    <a:extLst>
                      <a:ext uri="{FF2B5EF4-FFF2-40B4-BE49-F238E27FC236}">
                        <a16:creationId xmlns:a16="http://schemas.microsoft.com/office/drawing/2014/main" id="{C243BE85-CF5F-4C2B-98A0-494B926F7F0E}"/>
                      </a:ext>
                    </a:extLst>
                  </p:cNvPr>
                  <p:cNvSpPr txBox="1"/>
                  <p:nvPr/>
                </p:nvSpPr>
                <p:spPr>
                  <a:xfrm>
                    <a:off x="3231525" y="3529531"/>
                    <a:ext cx="507768" cy="338554"/>
                  </a:xfrm>
                  <a:prstGeom prst="rect">
                    <a:avLst/>
                  </a:prstGeom>
                  <a:noFill/>
                </p:spPr>
                <p:txBody>
                  <a:bodyPr wrap="none" rtlCol="0">
                    <a:spAutoFit/>
                  </a:bodyPr>
                  <a:lstStyle/>
                  <a:p>
                    <a:r>
                      <a:rPr lang="en-US" sz="1600" dirty="0" err="1"/>
                      <a:t>Vdd</a:t>
                    </a:r>
                    <a:endParaRPr lang="en-IN" sz="1600" dirty="0"/>
                  </a:p>
                </p:txBody>
              </p:sp>
              <p:sp>
                <p:nvSpPr>
                  <p:cNvPr id="135" name="TextBox 134">
                    <a:extLst>
                      <a:ext uri="{FF2B5EF4-FFF2-40B4-BE49-F238E27FC236}">
                        <a16:creationId xmlns:a16="http://schemas.microsoft.com/office/drawing/2014/main" id="{17665BB6-AEE7-44B2-B6A1-C79720822B9C}"/>
                      </a:ext>
                    </a:extLst>
                  </p:cNvPr>
                  <p:cNvSpPr txBox="1"/>
                  <p:nvPr/>
                </p:nvSpPr>
                <p:spPr>
                  <a:xfrm>
                    <a:off x="5593403" y="1345662"/>
                    <a:ext cx="507768" cy="338554"/>
                  </a:xfrm>
                  <a:prstGeom prst="rect">
                    <a:avLst/>
                  </a:prstGeom>
                  <a:noFill/>
                </p:spPr>
                <p:txBody>
                  <a:bodyPr wrap="none" rtlCol="0">
                    <a:spAutoFit/>
                  </a:bodyPr>
                  <a:lstStyle/>
                  <a:p>
                    <a:r>
                      <a:rPr lang="en-US" sz="1600" dirty="0" err="1"/>
                      <a:t>Vdd</a:t>
                    </a:r>
                    <a:endParaRPr lang="en-IN" sz="1600" dirty="0"/>
                  </a:p>
                </p:txBody>
              </p:sp>
              <p:sp>
                <p:nvSpPr>
                  <p:cNvPr id="136" name="TextBox 135">
                    <a:extLst>
                      <a:ext uri="{FF2B5EF4-FFF2-40B4-BE49-F238E27FC236}">
                        <a16:creationId xmlns:a16="http://schemas.microsoft.com/office/drawing/2014/main" id="{FA536561-7EDC-45B2-94EB-824D27F10923}"/>
                      </a:ext>
                    </a:extLst>
                  </p:cNvPr>
                  <p:cNvSpPr txBox="1"/>
                  <p:nvPr/>
                </p:nvSpPr>
                <p:spPr>
                  <a:xfrm>
                    <a:off x="3214317" y="1555236"/>
                    <a:ext cx="507768" cy="338554"/>
                  </a:xfrm>
                  <a:prstGeom prst="rect">
                    <a:avLst/>
                  </a:prstGeom>
                  <a:noFill/>
                </p:spPr>
                <p:txBody>
                  <a:bodyPr wrap="none" rtlCol="0">
                    <a:spAutoFit/>
                  </a:bodyPr>
                  <a:lstStyle/>
                  <a:p>
                    <a:r>
                      <a:rPr lang="en-US" sz="1600" dirty="0" err="1"/>
                      <a:t>Vdd</a:t>
                    </a:r>
                    <a:endParaRPr lang="en-IN" sz="1600" dirty="0"/>
                  </a:p>
                </p:txBody>
              </p:sp>
              <p:sp>
                <p:nvSpPr>
                  <p:cNvPr id="137" name="TextBox 136">
                    <a:extLst>
                      <a:ext uri="{FF2B5EF4-FFF2-40B4-BE49-F238E27FC236}">
                        <a16:creationId xmlns:a16="http://schemas.microsoft.com/office/drawing/2014/main" id="{BC922D6E-D98D-46BD-B953-7A0AB60EE1B7}"/>
                      </a:ext>
                    </a:extLst>
                  </p:cNvPr>
                  <p:cNvSpPr txBox="1"/>
                  <p:nvPr/>
                </p:nvSpPr>
                <p:spPr>
                  <a:xfrm>
                    <a:off x="6090076" y="1353668"/>
                    <a:ext cx="452945" cy="338554"/>
                  </a:xfrm>
                  <a:prstGeom prst="rect">
                    <a:avLst/>
                  </a:prstGeom>
                  <a:noFill/>
                </p:spPr>
                <p:txBody>
                  <a:bodyPr wrap="none" rtlCol="0">
                    <a:spAutoFit/>
                  </a:bodyPr>
                  <a:lstStyle/>
                  <a:p>
                    <a:r>
                      <a:rPr lang="en-US" sz="1600" dirty="0" err="1"/>
                      <a:t>Vss</a:t>
                    </a:r>
                    <a:endParaRPr lang="en-IN" sz="1600" dirty="0"/>
                  </a:p>
                </p:txBody>
              </p:sp>
              <p:sp>
                <p:nvSpPr>
                  <p:cNvPr id="138" name="TextBox 137">
                    <a:extLst>
                      <a:ext uri="{FF2B5EF4-FFF2-40B4-BE49-F238E27FC236}">
                        <a16:creationId xmlns:a16="http://schemas.microsoft.com/office/drawing/2014/main" id="{38143C01-D211-4FBF-B2CC-4BC86790DA53}"/>
                      </a:ext>
                    </a:extLst>
                  </p:cNvPr>
                  <p:cNvSpPr txBox="1"/>
                  <p:nvPr/>
                </p:nvSpPr>
                <p:spPr>
                  <a:xfrm>
                    <a:off x="3234302" y="3179495"/>
                    <a:ext cx="452945" cy="338554"/>
                  </a:xfrm>
                  <a:prstGeom prst="rect">
                    <a:avLst/>
                  </a:prstGeom>
                  <a:noFill/>
                </p:spPr>
                <p:txBody>
                  <a:bodyPr wrap="none" rtlCol="0">
                    <a:spAutoFit/>
                  </a:bodyPr>
                  <a:lstStyle/>
                  <a:p>
                    <a:r>
                      <a:rPr lang="en-US" sz="1600" dirty="0" err="1"/>
                      <a:t>Vss</a:t>
                    </a:r>
                    <a:endParaRPr lang="en-IN" sz="1600" dirty="0"/>
                  </a:p>
                </p:txBody>
              </p:sp>
              <p:sp>
                <p:nvSpPr>
                  <p:cNvPr id="139" name="TextBox 138">
                    <a:extLst>
                      <a:ext uri="{FF2B5EF4-FFF2-40B4-BE49-F238E27FC236}">
                        <a16:creationId xmlns:a16="http://schemas.microsoft.com/office/drawing/2014/main" id="{D4ECEBD4-59E6-42D4-9F11-781582A4318E}"/>
                      </a:ext>
                    </a:extLst>
                  </p:cNvPr>
                  <p:cNvSpPr txBox="1"/>
                  <p:nvPr/>
                </p:nvSpPr>
                <p:spPr>
                  <a:xfrm>
                    <a:off x="3214464" y="1995258"/>
                    <a:ext cx="452945" cy="338554"/>
                  </a:xfrm>
                  <a:prstGeom prst="rect">
                    <a:avLst/>
                  </a:prstGeom>
                  <a:noFill/>
                </p:spPr>
                <p:txBody>
                  <a:bodyPr wrap="none" rtlCol="0">
                    <a:spAutoFit/>
                  </a:bodyPr>
                  <a:lstStyle/>
                  <a:p>
                    <a:r>
                      <a:rPr lang="en-US" sz="1600" dirty="0" err="1"/>
                      <a:t>Vss</a:t>
                    </a:r>
                    <a:endParaRPr lang="en-IN" sz="1600" dirty="0"/>
                  </a:p>
                </p:txBody>
              </p:sp>
              <p:sp>
                <p:nvSpPr>
                  <p:cNvPr id="140" name="TextBox 139">
                    <a:extLst>
                      <a:ext uri="{FF2B5EF4-FFF2-40B4-BE49-F238E27FC236}">
                        <a16:creationId xmlns:a16="http://schemas.microsoft.com/office/drawing/2014/main" id="{CA5C21D5-0B3D-43B2-B201-F911CB1EA714}"/>
                      </a:ext>
                    </a:extLst>
                  </p:cNvPr>
                  <p:cNvSpPr txBox="1"/>
                  <p:nvPr/>
                </p:nvSpPr>
                <p:spPr>
                  <a:xfrm>
                    <a:off x="7110034" y="1357870"/>
                    <a:ext cx="507768" cy="338554"/>
                  </a:xfrm>
                  <a:prstGeom prst="rect">
                    <a:avLst/>
                  </a:prstGeom>
                  <a:noFill/>
                </p:spPr>
                <p:txBody>
                  <a:bodyPr wrap="none" rtlCol="0">
                    <a:spAutoFit/>
                  </a:bodyPr>
                  <a:lstStyle/>
                  <a:p>
                    <a:r>
                      <a:rPr lang="en-US" sz="1600" dirty="0" err="1"/>
                      <a:t>Vdd</a:t>
                    </a:r>
                    <a:endParaRPr lang="en-IN" sz="1600" dirty="0"/>
                  </a:p>
                </p:txBody>
              </p:sp>
              <p:sp>
                <p:nvSpPr>
                  <p:cNvPr id="141" name="TextBox 140">
                    <a:extLst>
                      <a:ext uri="{FF2B5EF4-FFF2-40B4-BE49-F238E27FC236}">
                        <a16:creationId xmlns:a16="http://schemas.microsoft.com/office/drawing/2014/main" id="{1EA10506-DB50-4D74-9C4D-D57595E3ABD7}"/>
                      </a:ext>
                    </a:extLst>
                  </p:cNvPr>
                  <p:cNvSpPr txBox="1"/>
                  <p:nvPr/>
                </p:nvSpPr>
                <p:spPr>
                  <a:xfrm>
                    <a:off x="3507389" y="1327810"/>
                    <a:ext cx="507768" cy="338554"/>
                  </a:xfrm>
                  <a:prstGeom prst="rect">
                    <a:avLst/>
                  </a:prstGeom>
                  <a:noFill/>
                </p:spPr>
                <p:txBody>
                  <a:bodyPr wrap="none" rtlCol="0">
                    <a:spAutoFit/>
                  </a:bodyPr>
                  <a:lstStyle/>
                  <a:p>
                    <a:r>
                      <a:rPr lang="en-US" sz="1600" dirty="0" err="1"/>
                      <a:t>Vdd</a:t>
                    </a:r>
                    <a:endParaRPr lang="en-IN" sz="1600" dirty="0"/>
                  </a:p>
                </p:txBody>
              </p:sp>
              <p:sp>
                <p:nvSpPr>
                  <p:cNvPr id="142" name="TextBox 141">
                    <a:extLst>
                      <a:ext uri="{FF2B5EF4-FFF2-40B4-BE49-F238E27FC236}">
                        <a16:creationId xmlns:a16="http://schemas.microsoft.com/office/drawing/2014/main" id="{28CB92A4-5BED-45E1-B446-A8D7376FB5B2}"/>
                      </a:ext>
                    </a:extLst>
                  </p:cNvPr>
                  <p:cNvSpPr txBox="1"/>
                  <p:nvPr/>
                </p:nvSpPr>
                <p:spPr>
                  <a:xfrm>
                    <a:off x="8056452" y="1336924"/>
                    <a:ext cx="452945" cy="338554"/>
                  </a:xfrm>
                  <a:prstGeom prst="rect">
                    <a:avLst/>
                  </a:prstGeom>
                  <a:noFill/>
                </p:spPr>
                <p:txBody>
                  <a:bodyPr wrap="none" rtlCol="0">
                    <a:spAutoFit/>
                  </a:bodyPr>
                  <a:lstStyle/>
                  <a:p>
                    <a:r>
                      <a:rPr lang="en-US" sz="1600" dirty="0" err="1"/>
                      <a:t>Vss</a:t>
                    </a:r>
                    <a:endParaRPr lang="en-IN" sz="1600" dirty="0"/>
                  </a:p>
                </p:txBody>
              </p:sp>
              <p:sp>
                <p:nvSpPr>
                  <p:cNvPr id="143" name="TextBox 142">
                    <a:extLst>
                      <a:ext uri="{FF2B5EF4-FFF2-40B4-BE49-F238E27FC236}">
                        <a16:creationId xmlns:a16="http://schemas.microsoft.com/office/drawing/2014/main" id="{B4F470FC-ACE3-4052-B793-497EBD174753}"/>
                      </a:ext>
                    </a:extLst>
                  </p:cNvPr>
                  <p:cNvSpPr txBox="1"/>
                  <p:nvPr/>
                </p:nvSpPr>
                <p:spPr>
                  <a:xfrm>
                    <a:off x="4438357" y="1348139"/>
                    <a:ext cx="452945" cy="338554"/>
                  </a:xfrm>
                  <a:prstGeom prst="rect">
                    <a:avLst/>
                  </a:prstGeom>
                  <a:noFill/>
                </p:spPr>
                <p:txBody>
                  <a:bodyPr wrap="none" rtlCol="0">
                    <a:spAutoFit/>
                  </a:bodyPr>
                  <a:lstStyle/>
                  <a:p>
                    <a:r>
                      <a:rPr lang="en-US" sz="1600" dirty="0" err="1"/>
                      <a:t>Vss</a:t>
                    </a:r>
                    <a:endParaRPr lang="en-IN" sz="1600" dirty="0"/>
                  </a:p>
                </p:txBody>
              </p:sp>
            </p:grpSp>
            <p:grpSp>
              <p:nvGrpSpPr>
                <p:cNvPr id="53" name="Group 52">
                  <a:extLst>
                    <a:ext uri="{FF2B5EF4-FFF2-40B4-BE49-F238E27FC236}">
                      <a16:creationId xmlns:a16="http://schemas.microsoft.com/office/drawing/2014/main" id="{70CEC4AC-96D1-41BF-9C77-523E1D08B2A7}"/>
                    </a:ext>
                  </a:extLst>
                </p:cNvPr>
                <p:cNvGrpSpPr/>
                <p:nvPr/>
              </p:nvGrpSpPr>
              <p:grpSpPr>
                <a:xfrm>
                  <a:off x="5767757" y="2630656"/>
                  <a:ext cx="191086" cy="110045"/>
                  <a:chOff x="3291840" y="4925551"/>
                  <a:chExt cx="289560" cy="276999"/>
                </a:xfrm>
              </p:grpSpPr>
              <p:cxnSp>
                <p:nvCxnSpPr>
                  <p:cNvPr id="105" name="Straight Connector 104">
                    <a:extLst>
                      <a:ext uri="{FF2B5EF4-FFF2-40B4-BE49-F238E27FC236}">
                        <a16:creationId xmlns:a16="http://schemas.microsoft.com/office/drawing/2014/main" id="{C0718314-3351-4FA9-B15B-42E739A5DDAA}"/>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852823C-5AB2-4975-9382-65CC4A1D1EFA}"/>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C11866C4-6788-4BC8-AA91-93EC34968127}"/>
                    </a:ext>
                  </a:extLst>
                </p:cNvPr>
                <p:cNvGrpSpPr/>
                <p:nvPr/>
              </p:nvGrpSpPr>
              <p:grpSpPr>
                <a:xfrm>
                  <a:off x="7887285" y="1627162"/>
                  <a:ext cx="191086" cy="110045"/>
                  <a:chOff x="3291840" y="4925551"/>
                  <a:chExt cx="289560" cy="276999"/>
                </a:xfrm>
              </p:grpSpPr>
              <p:cxnSp>
                <p:nvCxnSpPr>
                  <p:cNvPr id="103" name="Straight Connector 102">
                    <a:extLst>
                      <a:ext uri="{FF2B5EF4-FFF2-40B4-BE49-F238E27FC236}">
                        <a16:creationId xmlns:a16="http://schemas.microsoft.com/office/drawing/2014/main" id="{591F5939-1063-4640-8E5C-D716D4CD249D}"/>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51A9489-5971-47CA-80C7-E8C9B7911CDC}"/>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CC9C9036-DEE3-454F-9C50-0CE1D83659B5}"/>
                    </a:ext>
                  </a:extLst>
                </p:cNvPr>
                <p:cNvGrpSpPr/>
                <p:nvPr/>
              </p:nvGrpSpPr>
              <p:grpSpPr>
                <a:xfrm>
                  <a:off x="7899008" y="2651758"/>
                  <a:ext cx="191086" cy="110045"/>
                  <a:chOff x="3291840" y="4925551"/>
                  <a:chExt cx="289560" cy="276999"/>
                </a:xfrm>
              </p:grpSpPr>
              <p:cxnSp>
                <p:nvCxnSpPr>
                  <p:cNvPr id="101" name="Straight Connector 100">
                    <a:extLst>
                      <a:ext uri="{FF2B5EF4-FFF2-40B4-BE49-F238E27FC236}">
                        <a16:creationId xmlns:a16="http://schemas.microsoft.com/office/drawing/2014/main" id="{BF4FD3AE-633E-4D5C-AFE1-57935DD91726}"/>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A117998-A6B6-41C2-8145-7ACC2E9443E0}"/>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78E2FB49-A4A0-46E2-9927-BDA2596D4DE1}"/>
                    </a:ext>
                  </a:extLst>
                </p:cNvPr>
                <p:cNvGrpSpPr/>
                <p:nvPr/>
              </p:nvGrpSpPr>
              <p:grpSpPr>
                <a:xfrm>
                  <a:off x="8292702" y="2070893"/>
                  <a:ext cx="191086" cy="110049"/>
                  <a:chOff x="3805111" y="4462402"/>
                  <a:chExt cx="191086" cy="110049"/>
                </a:xfrm>
              </p:grpSpPr>
              <p:cxnSp>
                <p:nvCxnSpPr>
                  <p:cNvPr id="99" name="Straight Connector 98">
                    <a:extLst>
                      <a:ext uri="{FF2B5EF4-FFF2-40B4-BE49-F238E27FC236}">
                        <a16:creationId xmlns:a16="http://schemas.microsoft.com/office/drawing/2014/main" id="{7961188D-6BEB-483F-AED7-2FF8949C2686}"/>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EF2A6DB-300C-412E-88FF-CFB4C5CB7E75}"/>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6AC59E19-6204-4493-9AA3-EB75E589D498}"/>
                    </a:ext>
                  </a:extLst>
                </p:cNvPr>
                <p:cNvGrpSpPr/>
                <p:nvPr/>
              </p:nvGrpSpPr>
              <p:grpSpPr>
                <a:xfrm>
                  <a:off x="9413629" y="2618939"/>
                  <a:ext cx="191086" cy="110045"/>
                  <a:chOff x="3291840" y="4925551"/>
                  <a:chExt cx="289560" cy="276999"/>
                </a:xfrm>
              </p:grpSpPr>
              <p:cxnSp>
                <p:nvCxnSpPr>
                  <p:cNvPr id="97" name="Straight Connector 96">
                    <a:extLst>
                      <a:ext uri="{FF2B5EF4-FFF2-40B4-BE49-F238E27FC236}">
                        <a16:creationId xmlns:a16="http://schemas.microsoft.com/office/drawing/2014/main" id="{452954A8-CC5C-4FA3-851B-E4F1B1A63F20}"/>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53618DA-52B8-443E-A6D3-43708A95DCEF}"/>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2B764E44-203D-435E-99E8-EC8CEBDA4160}"/>
                    </a:ext>
                  </a:extLst>
                </p:cNvPr>
                <p:cNvGrpSpPr/>
                <p:nvPr/>
              </p:nvGrpSpPr>
              <p:grpSpPr>
                <a:xfrm>
                  <a:off x="5765409" y="1615440"/>
                  <a:ext cx="191086" cy="110045"/>
                  <a:chOff x="3291840" y="4925551"/>
                  <a:chExt cx="289560" cy="276999"/>
                </a:xfrm>
              </p:grpSpPr>
              <p:cxnSp>
                <p:nvCxnSpPr>
                  <p:cNvPr id="95" name="Straight Connector 94">
                    <a:extLst>
                      <a:ext uri="{FF2B5EF4-FFF2-40B4-BE49-F238E27FC236}">
                        <a16:creationId xmlns:a16="http://schemas.microsoft.com/office/drawing/2014/main" id="{F7EBEC8B-9CBE-452C-BBEA-4A01AFD16CF8}"/>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D4B5CD9-124F-4D2D-9674-19B709EEF95A}"/>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51DA0E02-ED27-4FB9-B5E2-4CA766676CDE}"/>
                    </a:ext>
                  </a:extLst>
                </p:cNvPr>
                <p:cNvGrpSpPr/>
                <p:nvPr/>
              </p:nvGrpSpPr>
              <p:grpSpPr>
                <a:xfrm>
                  <a:off x="7891980" y="3601329"/>
                  <a:ext cx="191086" cy="110045"/>
                  <a:chOff x="3010491" y="5387929"/>
                  <a:chExt cx="191086" cy="110045"/>
                </a:xfrm>
              </p:grpSpPr>
              <p:cxnSp>
                <p:nvCxnSpPr>
                  <p:cNvPr id="93" name="Straight Connector 92">
                    <a:extLst>
                      <a:ext uri="{FF2B5EF4-FFF2-40B4-BE49-F238E27FC236}">
                        <a16:creationId xmlns:a16="http://schemas.microsoft.com/office/drawing/2014/main" id="{04877CFD-8D54-4E4D-AE3D-77BEBECCF52F}"/>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9B1DEFA-F2D7-410C-8A33-356A26F28787}"/>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30152778-850E-4FE4-8F92-0F0E270ABA73}"/>
                    </a:ext>
                  </a:extLst>
                </p:cNvPr>
                <p:cNvGrpSpPr/>
                <p:nvPr/>
              </p:nvGrpSpPr>
              <p:grpSpPr>
                <a:xfrm>
                  <a:off x="9415975" y="1608405"/>
                  <a:ext cx="191086" cy="110045"/>
                  <a:chOff x="3291840" y="4925551"/>
                  <a:chExt cx="289560" cy="276999"/>
                </a:xfrm>
              </p:grpSpPr>
              <p:cxnSp>
                <p:nvCxnSpPr>
                  <p:cNvPr id="91" name="Straight Connector 90">
                    <a:extLst>
                      <a:ext uri="{FF2B5EF4-FFF2-40B4-BE49-F238E27FC236}">
                        <a16:creationId xmlns:a16="http://schemas.microsoft.com/office/drawing/2014/main" id="{D5EDF306-CF4A-49ED-BA16-353B06913D9E}"/>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0BE97C7-4E24-4E3E-8BA9-839EFB92F641}"/>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596B9AC-AEAF-4A7C-978C-684630C18FB4}"/>
                    </a:ext>
                  </a:extLst>
                </p:cNvPr>
                <p:cNvGrpSpPr/>
                <p:nvPr/>
              </p:nvGrpSpPr>
              <p:grpSpPr>
                <a:xfrm>
                  <a:off x="10358310" y="2068551"/>
                  <a:ext cx="191086" cy="110049"/>
                  <a:chOff x="3805111" y="4462402"/>
                  <a:chExt cx="191086" cy="110049"/>
                </a:xfrm>
              </p:grpSpPr>
              <p:cxnSp>
                <p:nvCxnSpPr>
                  <p:cNvPr id="89" name="Straight Connector 88">
                    <a:extLst>
                      <a:ext uri="{FF2B5EF4-FFF2-40B4-BE49-F238E27FC236}">
                        <a16:creationId xmlns:a16="http://schemas.microsoft.com/office/drawing/2014/main" id="{A87EE475-0FCE-4114-B136-5B57AF2741D0}"/>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0F2628C-38EE-44BF-8407-91DEB9CB8C46}"/>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D28673BB-2521-47CB-A615-96A8B9E85157}"/>
                    </a:ext>
                  </a:extLst>
                </p:cNvPr>
                <p:cNvGrpSpPr/>
                <p:nvPr/>
              </p:nvGrpSpPr>
              <p:grpSpPr>
                <a:xfrm>
                  <a:off x="6654858" y="3205367"/>
                  <a:ext cx="191086" cy="110049"/>
                  <a:chOff x="3805111" y="4462402"/>
                  <a:chExt cx="191086" cy="110049"/>
                </a:xfrm>
              </p:grpSpPr>
              <p:cxnSp>
                <p:nvCxnSpPr>
                  <p:cNvPr id="87" name="Straight Connector 86">
                    <a:extLst>
                      <a:ext uri="{FF2B5EF4-FFF2-40B4-BE49-F238E27FC236}">
                        <a16:creationId xmlns:a16="http://schemas.microsoft.com/office/drawing/2014/main" id="{F2B0324B-D132-4046-9889-719434F75575}"/>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67643FF-F8D9-4C3F-9F5F-552BAB180F94}"/>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86429CE1-F0BC-4A6F-A17B-C135404A5193}"/>
                    </a:ext>
                  </a:extLst>
                </p:cNvPr>
                <p:cNvGrpSpPr/>
                <p:nvPr/>
              </p:nvGrpSpPr>
              <p:grpSpPr>
                <a:xfrm>
                  <a:off x="6737908" y="4089682"/>
                  <a:ext cx="191086" cy="110049"/>
                  <a:chOff x="3805111" y="4462402"/>
                  <a:chExt cx="191086" cy="110049"/>
                </a:xfrm>
              </p:grpSpPr>
              <p:cxnSp>
                <p:nvCxnSpPr>
                  <p:cNvPr id="85" name="Straight Connector 84">
                    <a:extLst>
                      <a:ext uri="{FF2B5EF4-FFF2-40B4-BE49-F238E27FC236}">
                        <a16:creationId xmlns:a16="http://schemas.microsoft.com/office/drawing/2014/main" id="{7DC45B56-EE63-428B-98CF-4F8A37D76A5D}"/>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E62DFEE-A48A-4C46-9432-ED63A9B941ED}"/>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6BF09932-E846-4B49-BDF6-52A5DCEADDCE}"/>
                    </a:ext>
                  </a:extLst>
                </p:cNvPr>
                <p:cNvGrpSpPr/>
                <p:nvPr/>
              </p:nvGrpSpPr>
              <p:grpSpPr>
                <a:xfrm>
                  <a:off x="10337186" y="3258240"/>
                  <a:ext cx="191086" cy="110049"/>
                  <a:chOff x="3805111" y="4462402"/>
                  <a:chExt cx="191086" cy="110049"/>
                </a:xfrm>
              </p:grpSpPr>
              <p:cxnSp>
                <p:nvCxnSpPr>
                  <p:cNvPr id="83" name="Straight Connector 82">
                    <a:extLst>
                      <a:ext uri="{FF2B5EF4-FFF2-40B4-BE49-F238E27FC236}">
                        <a16:creationId xmlns:a16="http://schemas.microsoft.com/office/drawing/2014/main" id="{453F54A4-230F-4E56-B1AE-C17ACD412949}"/>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A1165AD-581D-4258-A9B2-8B1DA583FAA0}"/>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90042C14-3C81-44E7-9A19-8FE67742D1FE}"/>
                    </a:ext>
                  </a:extLst>
                </p:cNvPr>
                <p:cNvGrpSpPr/>
                <p:nvPr/>
              </p:nvGrpSpPr>
              <p:grpSpPr>
                <a:xfrm>
                  <a:off x="6689043" y="2059047"/>
                  <a:ext cx="191086" cy="110049"/>
                  <a:chOff x="3805111" y="4462402"/>
                  <a:chExt cx="191086" cy="110049"/>
                </a:xfrm>
              </p:grpSpPr>
              <p:cxnSp>
                <p:nvCxnSpPr>
                  <p:cNvPr id="81" name="Straight Connector 80">
                    <a:extLst>
                      <a:ext uri="{FF2B5EF4-FFF2-40B4-BE49-F238E27FC236}">
                        <a16:creationId xmlns:a16="http://schemas.microsoft.com/office/drawing/2014/main" id="{534650CF-9A77-4019-97DC-A62830001910}"/>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C481AEE-7418-44C4-8E01-64D118D10790}"/>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F080E546-A28A-4A65-A2D4-BA926849207F}"/>
                    </a:ext>
                  </a:extLst>
                </p:cNvPr>
                <p:cNvGrpSpPr/>
                <p:nvPr/>
              </p:nvGrpSpPr>
              <p:grpSpPr>
                <a:xfrm>
                  <a:off x="9404828" y="3630326"/>
                  <a:ext cx="191086" cy="110045"/>
                  <a:chOff x="3010491" y="5387929"/>
                  <a:chExt cx="191086" cy="110045"/>
                </a:xfrm>
              </p:grpSpPr>
              <p:cxnSp>
                <p:nvCxnSpPr>
                  <p:cNvPr id="79" name="Straight Connector 78">
                    <a:extLst>
                      <a:ext uri="{FF2B5EF4-FFF2-40B4-BE49-F238E27FC236}">
                        <a16:creationId xmlns:a16="http://schemas.microsoft.com/office/drawing/2014/main" id="{CD2BCC37-B49F-4398-B09B-AF92A0C713C7}"/>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2775EAB-C047-414F-99DC-284E6CAF01CA}"/>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7433AB63-A950-43B9-9173-8066F43ECDCA}"/>
                    </a:ext>
                  </a:extLst>
                </p:cNvPr>
                <p:cNvGrpSpPr/>
                <p:nvPr/>
              </p:nvGrpSpPr>
              <p:grpSpPr>
                <a:xfrm>
                  <a:off x="5744287" y="3618714"/>
                  <a:ext cx="191086" cy="110045"/>
                  <a:chOff x="3010491" y="5387929"/>
                  <a:chExt cx="191086" cy="110045"/>
                </a:xfrm>
              </p:grpSpPr>
              <p:cxnSp>
                <p:nvCxnSpPr>
                  <p:cNvPr id="77" name="Straight Connector 76">
                    <a:extLst>
                      <a:ext uri="{FF2B5EF4-FFF2-40B4-BE49-F238E27FC236}">
                        <a16:creationId xmlns:a16="http://schemas.microsoft.com/office/drawing/2014/main" id="{EA0AE082-7C51-4DD7-85E4-97E1A3ACE61B}"/>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8E3E04-A34C-43BB-A4EF-36E79F0566A2}"/>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C7902C4A-7497-41B6-BF18-D4B3CDFFC756}"/>
                    </a:ext>
                  </a:extLst>
                </p:cNvPr>
                <p:cNvGrpSpPr/>
                <p:nvPr/>
              </p:nvGrpSpPr>
              <p:grpSpPr>
                <a:xfrm>
                  <a:off x="10308731" y="4056677"/>
                  <a:ext cx="191086" cy="110049"/>
                  <a:chOff x="3805111" y="4462402"/>
                  <a:chExt cx="191086" cy="110049"/>
                </a:xfrm>
              </p:grpSpPr>
              <p:cxnSp>
                <p:nvCxnSpPr>
                  <p:cNvPr id="75" name="Straight Connector 74">
                    <a:extLst>
                      <a:ext uri="{FF2B5EF4-FFF2-40B4-BE49-F238E27FC236}">
                        <a16:creationId xmlns:a16="http://schemas.microsoft.com/office/drawing/2014/main" id="{3514E46B-1BA8-4841-ABD4-67681A14FEDD}"/>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7487F7E-3A57-47DD-9112-660836C4ED63}"/>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41C8DA0F-3EFF-4A83-BF07-00F51CAC9D6A}"/>
                    </a:ext>
                  </a:extLst>
                </p:cNvPr>
                <p:cNvGrpSpPr/>
                <p:nvPr/>
              </p:nvGrpSpPr>
              <p:grpSpPr>
                <a:xfrm>
                  <a:off x="8273133" y="4078451"/>
                  <a:ext cx="191086" cy="110049"/>
                  <a:chOff x="3805111" y="4462402"/>
                  <a:chExt cx="191086" cy="110049"/>
                </a:xfrm>
              </p:grpSpPr>
              <p:cxnSp>
                <p:nvCxnSpPr>
                  <p:cNvPr id="73" name="Straight Connector 72">
                    <a:extLst>
                      <a:ext uri="{FF2B5EF4-FFF2-40B4-BE49-F238E27FC236}">
                        <a16:creationId xmlns:a16="http://schemas.microsoft.com/office/drawing/2014/main" id="{BDAF4C51-2D2D-4763-9950-0F586F450D6D}"/>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79F228D-1A9F-4108-AC04-1ED15A1D3C95}"/>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34C18204-769C-461C-8572-05CA86EEBB4E}"/>
                    </a:ext>
                  </a:extLst>
                </p:cNvPr>
                <p:cNvGrpSpPr/>
                <p:nvPr/>
              </p:nvGrpSpPr>
              <p:grpSpPr>
                <a:xfrm>
                  <a:off x="8314553" y="3274086"/>
                  <a:ext cx="191086" cy="110049"/>
                  <a:chOff x="3805111" y="4462402"/>
                  <a:chExt cx="191086" cy="110049"/>
                </a:xfrm>
              </p:grpSpPr>
              <p:cxnSp>
                <p:nvCxnSpPr>
                  <p:cNvPr id="71" name="Straight Connector 70">
                    <a:extLst>
                      <a:ext uri="{FF2B5EF4-FFF2-40B4-BE49-F238E27FC236}">
                        <a16:creationId xmlns:a16="http://schemas.microsoft.com/office/drawing/2014/main" id="{C417E2F3-F4B9-4F5C-8B44-6EF88A1B55E5}"/>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D5DF32A-124D-4A79-B90C-51397E3A6A1D}"/>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91" name="Group 190">
                <a:extLst>
                  <a:ext uri="{FF2B5EF4-FFF2-40B4-BE49-F238E27FC236}">
                    <a16:creationId xmlns:a16="http://schemas.microsoft.com/office/drawing/2014/main" id="{3D53BAB9-988A-45E4-A974-F133A5EE47EF}"/>
                  </a:ext>
                </a:extLst>
              </p:cNvPr>
              <p:cNvGrpSpPr/>
              <p:nvPr/>
            </p:nvGrpSpPr>
            <p:grpSpPr>
              <a:xfrm rot="16200000">
                <a:off x="6563102" y="4631758"/>
                <a:ext cx="390675" cy="252934"/>
                <a:chOff x="1573237" y="1772328"/>
                <a:chExt cx="1158693" cy="225284"/>
              </a:xfrm>
            </p:grpSpPr>
            <p:cxnSp>
              <p:nvCxnSpPr>
                <p:cNvPr id="182" name="Straight Connector 181">
                  <a:extLst>
                    <a:ext uri="{FF2B5EF4-FFF2-40B4-BE49-F238E27FC236}">
                      <a16:creationId xmlns:a16="http://schemas.microsoft.com/office/drawing/2014/main" id="{14110F77-2D7B-47AD-9EF6-A0E558648A6B}"/>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A500041-A5BB-4308-9954-5B4081C41451}"/>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Freeform: Shape 185">
                  <a:extLst>
                    <a:ext uri="{FF2B5EF4-FFF2-40B4-BE49-F238E27FC236}">
                      <a16:creationId xmlns:a16="http://schemas.microsoft.com/office/drawing/2014/main" id="{6029BBD6-8921-42AD-A8DC-D90792CC12BB}"/>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Freeform: Shape 186">
                  <a:extLst>
                    <a:ext uri="{FF2B5EF4-FFF2-40B4-BE49-F238E27FC236}">
                      <a16:creationId xmlns:a16="http://schemas.microsoft.com/office/drawing/2014/main" id="{71ABB368-D6E1-47A4-A410-2D001427404E}"/>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Freeform: Shape 187">
                  <a:extLst>
                    <a:ext uri="{FF2B5EF4-FFF2-40B4-BE49-F238E27FC236}">
                      <a16:creationId xmlns:a16="http://schemas.microsoft.com/office/drawing/2014/main" id="{DF0B4200-9DC3-48FE-85B9-BD68F026C319}"/>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Freeform: Shape 188">
                  <a:extLst>
                    <a:ext uri="{FF2B5EF4-FFF2-40B4-BE49-F238E27FC236}">
                      <a16:creationId xmlns:a16="http://schemas.microsoft.com/office/drawing/2014/main" id="{47537A7A-6A0C-4637-9E4C-7B0AC80392E4}"/>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Freeform: Shape 189">
                  <a:extLst>
                    <a:ext uri="{FF2B5EF4-FFF2-40B4-BE49-F238E27FC236}">
                      <a16:creationId xmlns:a16="http://schemas.microsoft.com/office/drawing/2014/main" id="{441AE80E-23C8-480E-8775-0373950D5A65}"/>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2" name="Group 191">
                <a:extLst>
                  <a:ext uri="{FF2B5EF4-FFF2-40B4-BE49-F238E27FC236}">
                    <a16:creationId xmlns:a16="http://schemas.microsoft.com/office/drawing/2014/main" id="{11CD52FC-42A1-44D1-9D10-E442B8E37D67}"/>
                  </a:ext>
                </a:extLst>
              </p:cNvPr>
              <p:cNvGrpSpPr/>
              <p:nvPr/>
            </p:nvGrpSpPr>
            <p:grpSpPr>
              <a:xfrm rot="16200000">
                <a:off x="7218690" y="4590637"/>
                <a:ext cx="447298" cy="278554"/>
                <a:chOff x="1573237" y="1772328"/>
                <a:chExt cx="1158693" cy="225284"/>
              </a:xfrm>
            </p:grpSpPr>
            <p:cxnSp>
              <p:nvCxnSpPr>
                <p:cNvPr id="193" name="Straight Connector 192">
                  <a:extLst>
                    <a:ext uri="{FF2B5EF4-FFF2-40B4-BE49-F238E27FC236}">
                      <a16:creationId xmlns:a16="http://schemas.microsoft.com/office/drawing/2014/main" id="{D4A3EAE5-5347-4401-A493-9873F4B599BE}"/>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D1B1E06-A643-49DA-93CD-8288ECFED341}"/>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Freeform: Shape 194">
                  <a:extLst>
                    <a:ext uri="{FF2B5EF4-FFF2-40B4-BE49-F238E27FC236}">
                      <a16:creationId xmlns:a16="http://schemas.microsoft.com/office/drawing/2014/main" id="{48A41F58-0D01-4C39-AA1A-CCB96BFEBACB}"/>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Freeform: Shape 195">
                  <a:extLst>
                    <a:ext uri="{FF2B5EF4-FFF2-40B4-BE49-F238E27FC236}">
                      <a16:creationId xmlns:a16="http://schemas.microsoft.com/office/drawing/2014/main" id="{5F0BB97B-1DC6-4F54-A492-EA1CCB401A53}"/>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Freeform: Shape 196">
                  <a:extLst>
                    <a:ext uri="{FF2B5EF4-FFF2-40B4-BE49-F238E27FC236}">
                      <a16:creationId xmlns:a16="http://schemas.microsoft.com/office/drawing/2014/main" id="{30C80FF0-45DA-4645-BDF2-98B1B3DDAEEE}"/>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Freeform: Shape 197">
                  <a:extLst>
                    <a:ext uri="{FF2B5EF4-FFF2-40B4-BE49-F238E27FC236}">
                      <a16:creationId xmlns:a16="http://schemas.microsoft.com/office/drawing/2014/main" id="{DB61374C-78BE-44B2-AF18-E240EED6B237}"/>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Freeform: Shape 198">
                  <a:extLst>
                    <a:ext uri="{FF2B5EF4-FFF2-40B4-BE49-F238E27FC236}">
                      <a16:creationId xmlns:a16="http://schemas.microsoft.com/office/drawing/2014/main" id="{96FF9461-ACF1-49D5-85E8-3A901EA23934}"/>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0" name="Group 199">
                <a:extLst>
                  <a:ext uri="{FF2B5EF4-FFF2-40B4-BE49-F238E27FC236}">
                    <a16:creationId xmlns:a16="http://schemas.microsoft.com/office/drawing/2014/main" id="{F0BB9ECE-6D73-4189-A913-538CF50C0B6B}"/>
                  </a:ext>
                </a:extLst>
              </p:cNvPr>
              <p:cNvGrpSpPr/>
              <p:nvPr/>
            </p:nvGrpSpPr>
            <p:grpSpPr>
              <a:xfrm rot="16200000">
                <a:off x="8015115" y="4583685"/>
                <a:ext cx="344479" cy="277726"/>
                <a:chOff x="1573237" y="1772328"/>
                <a:chExt cx="1158693" cy="225284"/>
              </a:xfrm>
            </p:grpSpPr>
            <p:cxnSp>
              <p:nvCxnSpPr>
                <p:cNvPr id="201" name="Straight Connector 200">
                  <a:extLst>
                    <a:ext uri="{FF2B5EF4-FFF2-40B4-BE49-F238E27FC236}">
                      <a16:creationId xmlns:a16="http://schemas.microsoft.com/office/drawing/2014/main" id="{2EAD5490-8365-4628-B285-A06953D610A6}"/>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54A45A4D-DA0A-475F-A0C8-1671654BEE9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Freeform: Shape 202">
                  <a:extLst>
                    <a:ext uri="{FF2B5EF4-FFF2-40B4-BE49-F238E27FC236}">
                      <a16:creationId xmlns:a16="http://schemas.microsoft.com/office/drawing/2014/main" id="{0B45B2B5-5E55-441A-81AD-59B87EEDEBCD}"/>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Freeform: Shape 203">
                  <a:extLst>
                    <a:ext uri="{FF2B5EF4-FFF2-40B4-BE49-F238E27FC236}">
                      <a16:creationId xmlns:a16="http://schemas.microsoft.com/office/drawing/2014/main" id="{6B20A351-CCF3-4FCC-BE4C-88E45E275668}"/>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Freeform: Shape 204">
                  <a:extLst>
                    <a:ext uri="{FF2B5EF4-FFF2-40B4-BE49-F238E27FC236}">
                      <a16:creationId xmlns:a16="http://schemas.microsoft.com/office/drawing/2014/main" id="{2F935AD0-16D9-4AE5-895D-DB1276E2ED66}"/>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Freeform: Shape 205">
                  <a:extLst>
                    <a:ext uri="{FF2B5EF4-FFF2-40B4-BE49-F238E27FC236}">
                      <a16:creationId xmlns:a16="http://schemas.microsoft.com/office/drawing/2014/main" id="{B16F6693-FC89-4458-892A-F05659FFE323}"/>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 name="Freeform: Shape 206">
                  <a:extLst>
                    <a:ext uri="{FF2B5EF4-FFF2-40B4-BE49-F238E27FC236}">
                      <a16:creationId xmlns:a16="http://schemas.microsoft.com/office/drawing/2014/main" id="{EA5CCE1F-12DE-421E-B323-ECA2882B8AC2}"/>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8" name="Group 207">
                <a:extLst>
                  <a:ext uri="{FF2B5EF4-FFF2-40B4-BE49-F238E27FC236}">
                    <a16:creationId xmlns:a16="http://schemas.microsoft.com/office/drawing/2014/main" id="{B12AC207-5D73-45BD-A3B8-518DFB4A1BC2}"/>
                  </a:ext>
                </a:extLst>
              </p:cNvPr>
              <p:cNvGrpSpPr/>
              <p:nvPr/>
            </p:nvGrpSpPr>
            <p:grpSpPr>
              <a:xfrm rot="16200000">
                <a:off x="5814728" y="4613337"/>
                <a:ext cx="353238" cy="256597"/>
                <a:chOff x="1548942" y="1772328"/>
                <a:chExt cx="1182988" cy="225284"/>
              </a:xfrm>
            </p:grpSpPr>
            <p:cxnSp>
              <p:nvCxnSpPr>
                <p:cNvPr id="209" name="Straight Connector 208">
                  <a:extLst>
                    <a:ext uri="{FF2B5EF4-FFF2-40B4-BE49-F238E27FC236}">
                      <a16:creationId xmlns:a16="http://schemas.microsoft.com/office/drawing/2014/main" id="{18DA50D4-677C-4E40-8198-392F0C62BB5E}"/>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A164D39-7082-42E7-A9DC-C49873881428}"/>
                    </a:ext>
                  </a:extLst>
                </p:cNvPr>
                <p:cNvCxnSpPr>
                  <a:cxnSpLocks/>
                </p:cNvCxnSpPr>
                <p:nvPr/>
              </p:nvCxnSpPr>
              <p:spPr>
                <a:xfrm rot="5400000" flipH="1" flipV="1">
                  <a:off x="2130872" y="1398317"/>
                  <a:ext cx="2713" cy="11665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Freeform: Shape 210">
                  <a:extLst>
                    <a:ext uri="{FF2B5EF4-FFF2-40B4-BE49-F238E27FC236}">
                      <a16:creationId xmlns:a16="http://schemas.microsoft.com/office/drawing/2014/main" id="{8CCA5B7A-A3ED-492E-A5EA-032356DF1E63}"/>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 name="Freeform: Shape 211">
                  <a:extLst>
                    <a:ext uri="{FF2B5EF4-FFF2-40B4-BE49-F238E27FC236}">
                      <a16:creationId xmlns:a16="http://schemas.microsoft.com/office/drawing/2014/main" id="{1B929A7A-346A-451C-A94D-C3E6F9A8315F}"/>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 name="Freeform: Shape 212">
                  <a:extLst>
                    <a:ext uri="{FF2B5EF4-FFF2-40B4-BE49-F238E27FC236}">
                      <a16:creationId xmlns:a16="http://schemas.microsoft.com/office/drawing/2014/main" id="{7EA3DC1B-A635-4159-92D1-A019ABCEAF2C}"/>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 name="Freeform: Shape 213">
                  <a:extLst>
                    <a:ext uri="{FF2B5EF4-FFF2-40B4-BE49-F238E27FC236}">
                      <a16:creationId xmlns:a16="http://schemas.microsoft.com/office/drawing/2014/main" id="{AD47239A-A09E-4A88-8EEB-20B318CEF4D6}"/>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5" name="Freeform: Shape 214">
                  <a:extLst>
                    <a:ext uri="{FF2B5EF4-FFF2-40B4-BE49-F238E27FC236}">
                      <a16:creationId xmlns:a16="http://schemas.microsoft.com/office/drawing/2014/main" id="{1D533A67-A88C-4B0A-B6CD-13B1084AFB71}"/>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6" name="Group 215">
                <a:extLst>
                  <a:ext uri="{FF2B5EF4-FFF2-40B4-BE49-F238E27FC236}">
                    <a16:creationId xmlns:a16="http://schemas.microsoft.com/office/drawing/2014/main" id="{D0F81E93-AC74-443E-B3DB-3F65EB4A8D4E}"/>
                  </a:ext>
                </a:extLst>
              </p:cNvPr>
              <p:cNvGrpSpPr/>
              <p:nvPr/>
            </p:nvGrpSpPr>
            <p:grpSpPr>
              <a:xfrm rot="16200000">
                <a:off x="8681395" y="4606927"/>
                <a:ext cx="397151" cy="269502"/>
                <a:chOff x="1573237" y="1772328"/>
                <a:chExt cx="1158693" cy="225284"/>
              </a:xfrm>
            </p:grpSpPr>
            <p:cxnSp>
              <p:nvCxnSpPr>
                <p:cNvPr id="217" name="Straight Connector 216">
                  <a:extLst>
                    <a:ext uri="{FF2B5EF4-FFF2-40B4-BE49-F238E27FC236}">
                      <a16:creationId xmlns:a16="http://schemas.microsoft.com/office/drawing/2014/main" id="{D066764E-0C96-4589-973D-DB1D4C544385}"/>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124E8C5-01C2-47B2-A559-BB05D7B0E014}"/>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Freeform: Shape 218">
                  <a:extLst>
                    <a:ext uri="{FF2B5EF4-FFF2-40B4-BE49-F238E27FC236}">
                      <a16:creationId xmlns:a16="http://schemas.microsoft.com/office/drawing/2014/main" id="{D071A6B4-6883-4B1E-A19A-E1E14F2C2E33}"/>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 name="Freeform: Shape 219">
                  <a:extLst>
                    <a:ext uri="{FF2B5EF4-FFF2-40B4-BE49-F238E27FC236}">
                      <a16:creationId xmlns:a16="http://schemas.microsoft.com/office/drawing/2014/main" id="{0D699979-2B6C-4AFC-B477-72E735306493}"/>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1" name="Freeform: Shape 220">
                  <a:extLst>
                    <a:ext uri="{FF2B5EF4-FFF2-40B4-BE49-F238E27FC236}">
                      <a16:creationId xmlns:a16="http://schemas.microsoft.com/office/drawing/2014/main" id="{58A22D89-FB56-4B79-9107-B8E2E5A191E8}"/>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 name="Freeform: Shape 221">
                  <a:extLst>
                    <a:ext uri="{FF2B5EF4-FFF2-40B4-BE49-F238E27FC236}">
                      <a16:creationId xmlns:a16="http://schemas.microsoft.com/office/drawing/2014/main" id="{626D4248-316E-4D7D-BBE5-ED4257CFA176}"/>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 name="Freeform: Shape 222">
                  <a:extLst>
                    <a:ext uri="{FF2B5EF4-FFF2-40B4-BE49-F238E27FC236}">
                      <a16:creationId xmlns:a16="http://schemas.microsoft.com/office/drawing/2014/main" id="{113AF5AB-A7CA-4DFE-99F1-087038768532}"/>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2" name="Group 231">
                <a:extLst>
                  <a:ext uri="{FF2B5EF4-FFF2-40B4-BE49-F238E27FC236}">
                    <a16:creationId xmlns:a16="http://schemas.microsoft.com/office/drawing/2014/main" id="{86F0236A-4935-46C2-BB4F-32163341385F}"/>
                  </a:ext>
                </a:extLst>
              </p:cNvPr>
              <p:cNvGrpSpPr/>
              <p:nvPr/>
            </p:nvGrpSpPr>
            <p:grpSpPr>
              <a:xfrm>
                <a:off x="5023339" y="4192460"/>
                <a:ext cx="421109" cy="182133"/>
                <a:chOff x="1573237" y="1772328"/>
                <a:chExt cx="1158693" cy="225284"/>
              </a:xfrm>
            </p:grpSpPr>
            <p:cxnSp>
              <p:nvCxnSpPr>
                <p:cNvPr id="233" name="Straight Connector 232">
                  <a:extLst>
                    <a:ext uri="{FF2B5EF4-FFF2-40B4-BE49-F238E27FC236}">
                      <a16:creationId xmlns:a16="http://schemas.microsoft.com/office/drawing/2014/main" id="{13C97712-94CB-439F-B49A-64D8EE67A9E5}"/>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6CD9454-4F8A-40CC-A4C7-5D7FDBF5CD09}"/>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5" name="Freeform: Shape 234">
                  <a:extLst>
                    <a:ext uri="{FF2B5EF4-FFF2-40B4-BE49-F238E27FC236}">
                      <a16:creationId xmlns:a16="http://schemas.microsoft.com/office/drawing/2014/main" id="{E8BC54E4-EFC6-4ADF-89C2-3868C42EF1DC}"/>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Freeform: Shape 235">
                  <a:extLst>
                    <a:ext uri="{FF2B5EF4-FFF2-40B4-BE49-F238E27FC236}">
                      <a16:creationId xmlns:a16="http://schemas.microsoft.com/office/drawing/2014/main" id="{098E2138-AEAB-4C4A-A5B8-8384CDB86505}"/>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Freeform: Shape 236">
                  <a:extLst>
                    <a:ext uri="{FF2B5EF4-FFF2-40B4-BE49-F238E27FC236}">
                      <a16:creationId xmlns:a16="http://schemas.microsoft.com/office/drawing/2014/main" id="{3808561B-6704-40AF-8189-34995C4EB29A}"/>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Freeform: Shape 237">
                  <a:extLst>
                    <a:ext uri="{FF2B5EF4-FFF2-40B4-BE49-F238E27FC236}">
                      <a16:creationId xmlns:a16="http://schemas.microsoft.com/office/drawing/2014/main" id="{896DC9EE-2CD8-4051-9EBF-A44F2177381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 name="Freeform: Shape 238">
                  <a:extLst>
                    <a:ext uri="{FF2B5EF4-FFF2-40B4-BE49-F238E27FC236}">
                      <a16:creationId xmlns:a16="http://schemas.microsoft.com/office/drawing/2014/main" id="{EF2BABB1-7B9C-4FDB-B6AC-4F3C4B02A06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0" name="Group 239">
                <a:extLst>
                  <a:ext uri="{FF2B5EF4-FFF2-40B4-BE49-F238E27FC236}">
                    <a16:creationId xmlns:a16="http://schemas.microsoft.com/office/drawing/2014/main" id="{6083C34D-A2B3-43E8-9ED2-F8D6A6C6044D}"/>
                  </a:ext>
                </a:extLst>
              </p:cNvPr>
              <p:cNvGrpSpPr/>
              <p:nvPr/>
            </p:nvGrpSpPr>
            <p:grpSpPr>
              <a:xfrm>
                <a:off x="5007973" y="3823048"/>
                <a:ext cx="399665" cy="174187"/>
                <a:chOff x="1573237" y="1772328"/>
                <a:chExt cx="1158693" cy="225284"/>
              </a:xfrm>
            </p:grpSpPr>
            <p:cxnSp>
              <p:nvCxnSpPr>
                <p:cNvPr id="241" name="Straight Connector 240">
                  <a:extLst>
                    <a:ext uri="{FF2B5EF4-FFF2-40B4-BE49-F238E27FC236}">
                      <a16:creationId xmlns:a16="http://schemas.microsoft.com/office/drawing/2014/main" id="{B105A410-834D-483E-8491-CB5F44AB5A35}"/>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6CF70EF5-4B7A-4B8C-92DD-2919F3F6EC8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Freeform: Shape 242">
                  <a:extLst>
                    <a:ext uri="{FF2B5EF4-FFF2-40B4-BE49-F238E27FC236}">
                      <a16:creationId xmlns:a16="http://schemas.microsoft.com/office/drawing/2014/main" id="{D93E4656-EC9F-45C1-861C-6B36AE2CCEB4}"/>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Freeform: Shape 243">
                  <a:extLst>
                    <a:ext uri="{FF2B5EF4-FFF2-40B4-BE49-F238E27FC236}">
                      <a16:creationId xmlns:a16="http://schemas.microsoft.com/office/drawing/2014/main" id="{4BD5D109-49E5-417C-8FE0-8A1FCF4E3270}"/>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Freeform: Shape 244">
                  <a:extLst>
                    <a:ext uri="{FF2B5EF4-FFF2-40B4-BE49-F238E27FC236}">
                      <a16:creationId xmlns:a16="http://schemas.microsoft.com/office/drawing/2014/main" id="{1CF8534A-E87F-4FEB-A2BF-ECADE58AD1B9}"/>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Freeform: Shape 245">
                  <a:extLst>
                    <a:ext uri="{FF2B5EF4-FFF2-40B4-BE49-F238E27FC236}">
                      <a16:creationId xmlns:a16="http://schemas.microsoft.com/office/drawing/2014/main" id="{E1D762DF-84A7-41D4-841E-79BC03D928E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 name="Freeform: Shape 246">
                  <a:extLst>
                    <a:ext uri="{FF2B5EF4-FFF2-40B4-BE49-F238E27FC236}">
                      <a16:creationId xmlns:a16="http://schemas.microsoft.com/office/drawing/2014/main" id="{A6B11F89-848A-4462-B9D8-501A630ADD32}"/>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8" name="Group 247">
                <a:extLst>
                  <a:ext uri="{FF2B5EF4-FFF2-40B4-BE49-F238E27FC236}">
                    <a16:creationId xmlns:a16="http://schemas.microsoft.com/office/drawing/2014/main" id="{F175225C-812E-4231-A1BE-6AF3061F9160}"/>
                  </a:ext>
                </a:extLst>
              </p:cNvPr>
              <p:cNvGrpSpPr/>
              <p:nvPr/>
            </p:nvGrpSpPr>
            <p:grpSpPr>
              <a:xfrm>
                <a:off x="5009318" y="3343600"/>
                <a:ext cx="487743" cy="274140"/>
                <a:chOff x="1573237" y="1772328"/>
                <a:chExt cx="1158693" cy="225284"/>
              </a:xfrm>
            </p:grpSpPr>
            <p:cxnSp>
              <p:nvCxnSpPr>
                <p:cNvPr id="249" name="Straight Connector 248">
                  <a:extLst>
                    <a:ext uri="{FF2B5EF4-FFF2-40B4-BE49-F238E27FC236}">
                      <a16:creationId xmlns:a16="http://schemas.microsoft.com/office/drawing/2014/main" id="{DE668C1A-0E0E-43D8-B893-312FF9695574}"/>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49A490C-78AC-4481-B8EC-A699BF40F8BD}"/>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Freeform: Shape 250">
                  <a:extLst>
                    <a:ext uri="{FF2B5EF4-FFF2-40B4-BE49-F238E27FC236}">
                      <a16:creationId xmlns:a16="http://schemas.microsoft.com/office/drawing/2014/main" id="{F2BB96CB-CFF5-4A77-B631-96497337957C}"/>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 name="Freeform: Shape 251">
                  <a:extLst>
                    <a:ext uri="{FF2B5EF4-FFF2-40B4-BE49-F238E27FC236}">
                      <a16:creationId xmlns:a16="http://schemas.microsoft.com/office/drawing/2014/main" id="{E5A817D6-B8A7-490C-9000-4D2C573205A6}"/>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Freeform: Shape 252">
                  <a:extLst>
                    <a:ext uri="{FF2B5EF4-FFF2-40B4-BE49-F238E27FC236}">
                      <a16:creationId xmlns:a16="http://schemas.microsoft.com/office/drawing/2014/main" id="{05AB3EC6-DE5A-479E-B822-354FEB008D06}"/>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 name="Freeform: Shape 253">
                  <a:extLst>
                    <a:ext uri="{FF2B5EF4-FFF2-40B4-BE49-F238E27FC236}">
                      <a16:creationId xmlns:a16="http://schemas.microsoft.com/office/drawing/2014/main" id="{08F5527A-5BC9-4D03-8086-079766DD980A}"/>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 name="Freeform: Shape 254">
                  <a:extLst>
                    <a:ext uri="{FF2B5EF4-FFF2-40B4-BE49-F238E27FC236}">
                      <a16:creationId xmlns:a16="http://schemas.microsoft.com/office/drawing/2014/main" id="{2BB8668A-CE16-4585-8798-14D244EF5B47}"/>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56" name="Group 255">
                <a:extLst>
                  <a:ext uri="{FF2B5EF4-FFF2-40B4-BE49-F238E27FC236}">
                    <a16:creationId xmlns:a16="http://schemas.microsoft.com/office/drawing/2014/main" id="{CD2CFDA0-7CD9-4035-ABE2-AF7186FCA5CA}"/>
                  </a:ext>
                </a:extLst>
              </p:cNvPr>
              <p:cNvGrpSpPr/>
              <p:nvPr/>
            </p:nvGrpSpPr>
            <p:grpSpPr>
              <a:xfrm>
                <a:off x="5009318" y="2780132"/>
                <a:ext cx="421966" cy="356390"/>
                <a:chOff x="1573237" y="1772328"/>
                <a:chExt cx="1158693" cy="225284"/>
              </a:xfrm>
            </p:grpSpPr>
            <p:cxnSp>
              <p:nvCxnSpPr>
                <p:cNvPr id="257" name="Straight Connector 256">
                  <a:extLst>
                    <a:ext uri="{FF2B5EF4-FFF2-40B4-BE49-F238E27FC236}">
                      <a16:creationId xmlns:a16="http://schemas.microsoft.com/office/drawing/2014/main" id="{DED23FAF-EE98-4E81-871C-DF19C9ABBA59}"/>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A12D4B7-73BC-4177-A7C8-32C9F89DE4B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Freeform: Shape 258">
                  <a:extLst>
                    <a:ext uri="{FF2B5EF4-FFF2-40B4-BE49-F238E27FC236}">
                      <a16:creationId xmlns:a16="http://schemas.microsoft.com/office/drawing/2014/main" id="{C8EA39AA-8409-4191-98BE-180C9D3A155C}"/>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 name="Freeform: Shape 259">
                  <a:extLst>
                    <a:ext uri="{FF2B5EF4-FFF2-40B4-BE49-F238E27FC236}">
                      <a16:creationId xmlns:a16="http://schemas.microsoft.com/office/drawing/2014/main" id="{553C3827-CE3F-4AC4-927A-052F51A5D569}"/>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 name="Freeform: Shape 260">
                  <a:extLst>
                    <a:ext uri="{FF2B5EF4-FFF2-40B4-BE49-F238E27FC236}">
                      <a16:creationId xmlns:a16="http://schemas.microsoft.com/office/drawing/2014/main" id="{92D66A96-24EA-440D-854E-560F0D79CF77}"/>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 name="Freeform: Shape 261">
                  <a:extLst>
                    <a:ext uri="{FF2B5EF4-FFF2-40B4-BE49-F238E27FC236}">
                      <a16:creationId xmlns:a16="http://schemas.microsoft.com/office/drawing/2014/main" id="{7975A2FA-8E70-4EE5-BA78-998A5346E0D7}"/>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 name="Freeform: Shape 262">
                  <a:extLst>
                    <a:ext uri="{FF2B5EF4-FFF2-40B4-BE49-F238E27FC236}">
                      <a16:creationId xmlns:a16="http://schemas.microsoft.com/office/drawing/2014/main" id="{DDA58D9E-71F5-4F06-98BB-6F51CA587327}"/>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4" name="Group 263">
                <a:extLst>
                  <a:ext uri="{FF2B5EF4-FFF2-40B4-BE49-F238E27FC236}">
                    <a16:creationId xmlns:a16="http://schemas.microsoft.com/office/drawing/2014/main" id="{3BC309B2-F3C6-456C-A32E-59EC7EFDCFD7}"/>
                  </a:ext>
                </a:extLst>
              </p:cNvPr>
              <p:cNvGrpSpPr/>
              <p:nvPr/>
            </p:nvGrpSpPr>
            <p:grpSpPr>
              <a:xfrm>
                <a:off x="5033828" y="2060844"/>
                <a:ext cx="443758" cy="178169"/>
                <a:chOff x="1573237" y="1772328"/>
                <a:chExt cx="1158693" cy="225284"/>
              </a:xfrm>
            </p:grpSpPr>
            <p:cxnSp>
              <p:nvCxnSpPr>
                <p:cNvPr id="265" name="Straight Connector 264">
                  <a:extLst>
                    <a:ext uri="{FF2B5EF4-FFF2-40B4-BE49-F238E27FC236}">
                      <a16:creationId xmlns:a16="http://schemas.microsoft.com/office/drawing/2014/main" id="{D14D6368-6F81-4A86-AD81-DA09C52B7F96}"/>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73C5FEC-DE41-4044-9C13-B7C2A5DCB73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7" name="Freeform: Shape 266">
                  <a:extLst>
                    <a:ext uri="{FF2B5EF4-FFF2-40B4-BE49-F238E27FC236}">
                      <a16:creationId xmlns:a16="http://schemas.microsoft.com/office/drawing/2014/main" id="{1D931272-122F-4EDA-88C2-905D5DD31BFD}"/>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 name="Freeform: Shape 267">
                  <a:extLst>
                    <a:ext uri="{FF2B5EF4-FFF2-40B4-BE49-F238E27FC236}">
                      <a16:creationId xmlns:a16="http://schemas.microsoft.com/office/drawing/2014/main" id="{989C0C27-4B75-4B16-BF16-472DCDBF16EC}"/>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 name="Freeform: Shape 268">
                  <a:extLst>
                    <a:ext uri="{FF2B5EF4-FFF2-40B4-BE49-F238E27FC236}">
                      <a16:creationId xmlns:a16="http://schemas.microsoft.com/office/drawing/2014/main" id="{073EF06B-0F22-431E-8E58-67E30988C30A}"/>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Freeform: Shape 269">
                  <a:extLst>
                    <a:ext uri="{FF2B5EF4-FFF2-40B4-BE49-F238E27FC236}">
                      <a16:creationId xmlns:a16="http://schemas.microsoft.com/office/drawing/2014/main" id="{F0F1C1D3-4777-43B2-963C-4490AAA1F6DF}"/>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 name="Freeform: Shape 270">
                  <a:extLst>
                    <a:ext uri="{FF2B5EF4-FFF2-40B4-BE49-F238E27FC236}">
                      <a16:creationId xmlns:a16="http://schemas.microsoft.com/office/drawing/2014/main" id="{2E9EFA68-9B06-4B07-810B-5A0C4C8A4A92}"/>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2" name="Group 271">
                <a:extLst>
                  <a:ext uri="{FF2B5EF4-FFF2-40B4-BE49-F238E27FC236}">
                    <a16:creationId xmlns:a16="http://schemas.microsoft.com/office/drawing/2014/main" id="{4115D0BF-69D6-41C8-931C-103398EA4B75}"/>
                  </a:ext>
                </a:extLst>
              </p:cNvPr>
              <p:cNvGrpSpPr/>
              <p:nvPr/>
            </p:nvGrpSpPr>
            <p:grpSpPr>
              <a:xfrm>
                <a:off x="5024602" y="1631923"/>
                <a:ext cx="381457" cy="184362"/>
                <a:chOff x="1573237" y="1772328"/>
                <a:chExt cx="1158693" cy="225284"/>
              </a:xfrm>
            </p:grpSpPr>
            <p:cxnSp>
              <p:nvCxnSpPr>
                <p:cNvPr id="273" name="Straight Connector 272">
                  <a:extLst>
                    <a:ext uri="{FF2B5EF4-FFF2-40B4-BE49-F238E27FC236}">
                      <a16:creationId xmlns:a16="http://schemas.microsoft.com/office/drawing/2014/main" id="{252400B1-DAD5-457F-B5C1-C76A2D078983}"/>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C71AE733-B0EF-4AA8-9BEE-FA1FCEB3B5D1}"/>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Freeform: Shape 274">
                  <a:extLst>
                    <a:ext uri="{FF2B5EF4-FFF2-40B4-BE49-F238E27FC236}">
                      <a16:creationId xmlns:a16="http://schemas.microsoft.com/office/drawing/2014/main" id="{39AEE15A-91DE-463A-AE82-927C35C7F679}"/>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 name="Freeform: Shape 275">
                  <a:extLst>
                    <a:ext uri="{FF2B5EF4-FFF2-40B4-BE49-F238E27FC236}">
                      <a16:creationId xmlns:a16="http://schemas.microsoft.com/office/drawing/2014/main" id="{3BE98D58-6CBC-4AD1-BA85-3F8A563F277D}"/>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 name="Freeform: Shape 276">
                  <a:extLst>
                    <a:ext uri="{FF2B5EF4-FFF2-40B4-BE49-F238E27FC236}">
                      <a16:creationId xmlns:a16="http://schemas.microsoft.com/office/drawing/2014/main" id="{E5FF598C-42A8-454D-A1D6-CAE605798559}"/>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 name="Freeform: Shape 277">
                  <a:extLst>
                    <a:ext uri="{FF2B5EF4-FFF2-40B4-BE49-F238E27FC236}">
                      <a16:creationId xmlns:a16="http://schemas.microsoft.com/office/drawing/2014/main" id="{80D3C9B8-8E0C-4E30-9E70-7BDD035D5085}"/>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 name="Freeform: Shape 278">
                  <a:extLst>
                    <a:ext uri="{FF2B5EF4-FFF2-40B4-BE49-F238E27FC236}">
                      <a16:creationId xmlns:a16="http://schemas.microsoft.com/office/drawing/2014/main" id="{60BF8C40-7DB4-4A38-BB3E-57838E5BACC8}"/>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0" name="Group 279">
                <a:extLst>
                  <a:ext uri="{FF2B5EF4-FFF2-40B4-BE49-F238E27FC236}">
                    <a16:creationId xmlns:a16="http://schemas.microsoft.com/office/drawing/2014/main" id="{82828A8F-5936-4041-B503-76C5F1B9608B}"/>
                  </a:ext>
                </a:extLst>
              </p:cNvPr>
              <p:cNvGrpSpPr/>
              <p:nvPr/>
            </p:nvGrpSpPr>
            <p:grpSpPr>
              <a:xfrm>
                <a:off x="10677475" y="1629574"/>
                <a:ext cx="463696" cy="271455"/>
                <a:chOff x="1573237" y="1772328"/>
                <a:chExt cx="1158693" cy="225284"/>
              </a:xfrm>
            </p:grpSpPr>
            <p:cxnSp>
              <p:nvCxnSpPr>
                <p:cNvPr id="281" name="Straight Connector 280">
                  <a:extLst>
                    <a:ext uri="{FF2B5EF4-FFF2-40B4-BE49-F238E27FC236}">
                      <a16:creationId xmlns:a16="http://schemas.microsoft.com/office/drawing/2014/main" id="{978ADCFE-F724-4ED5-808A-BA90C1B60AF4}"/>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BCED330-F848-49BA-B3AC-F10A4A0403A7}"/>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3" name="Freeform: Shape 282">
                  <a:extLst>
                    <a:ext uri="{FF2B5EF4-FFF2-40B4-BE49-F238E27FC236}">
                      <a16:creationId xmlns:a16="http://schemas.microsoft.com/office/drawing/2014/main" id="{213DF454-85F1-4A89-90CC-647866CF15BA}"/>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Freeform: Shape 283">
                  <a:extLst>
                    <a:ext uri="{FF2B5EF4-FFF2-40B4-BE49-F238E27FC236}">
                      <a16:creationId xmlns:a16="http://schemas.microsoft.com/office/drawing/2014/main" id="{2D7B26C6-BEAF-4332-AABB-D1FC770B9EBD}"/>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Freeform: Shape 284">
                  <a:extLst>
                    <a:ext uri="{FF2B5EF4-FFF2-40B4-BE49-F238E27FC236}">
                      <a16:creationId xmlns:a16="http://schemas.microsoft.com/office/drawing/2014/main" id="{4C590B2D-B568-4213-AC54-0624DFE72604}"/>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6" name="Freeform: Shape 285">
                  <a:extLst>
                    <a:ext uri="{FF2B5EF4-FFF2-40B4-BE49-F238E27FC236}">
                      <a16:creationId xmlns:a16="http://schemas.microsoft.com/office/drawing/2014/main" id="{E910E7D3-73CE-4063-8FA2-B11EDC2FDBB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Freeform: Shape 286">
                  <a:extLst>
                    <a:ext uri="{FF2B5EF4-FFF2-40B4-BE49-F238E27FC236}">
                      <a16:creationId xmlns:a16="http://schemas.microsoft.com/office/drawing/2014/main" id="{674B918E-D4B1-4F1D-AADA-BA204CC1DEF1}"/>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8" name="Group 287">
                <a:extLst>
                  <a:ext uri="{FF2B5EF4-FFF2-40B4-BE49-F238E27FC236}">
                    <a16:creationId xmlns:a16="http://schemas.microsoft.com/office/drawing/2014/main" id="{BE50FDFE-D7B0-4007-B1B5-0257C7E65335}"/>
                  </a:ext>
                </a:extLst>
              </p:cNvPr>
              <p:cNvGrpSpPr/>
              <p:nvPr/>
            </p:nvGrpSpPr>
            <p:grpSpPr>
              <a:xfrm>
                <a:off x="10672628" y="2072564"/>
                <a:ext cx="443758" cy="178169"/>
                <a:chOff x="1573237" y="1772328"/>
                <a:chExt cx="1158693" cy="225284"/>
              </a:xfrm>
            </p:grpSpPr>
            <p:cxnSp>
              <p:nvCxnSpPr>
                <p:cNvPr id="289" name="Straight Connector 288">
                  <a:extLst>
                    <a:ext uri="{FF2B5EF4-FFF2-40B4-BE49-F238E27FC236}">
                      <a16:creationId xmlns:a16="http://schemas.microsoft.com/office/drawing/2014/main" id="{7BB8F3BE-92CD-4F6A-A93A-D4557A675A4A}"/>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4B33E25-EB63-489E-AB3B-37BE6A9CDD7F}"/>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1" name="Freeform: Shape 290">
                  <a:extLst>
                    <a:ext uri="{FF2B5EF4-FFF2-40B4-BE49-F238E27FC236}">
                      <a16:creationId xmlns:a16="http://schemas.microsoft.com/office/drawing/2014/main" id="{802354C1-A228-4133-A240-A6E7124D52FE}"/>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2" name="Freeform: Shape 291">
                  <a:extLst>
                    <a:ext uri="{FF2B5EF4-FFF2-40B4-BE49-F238E27FC236}">
                      <a16:creationId xmlns:a16="http://schemas.microsoft.com/office/drawing/2014/main" id="{ACEFC9DA-F48E-470C-8B14-620483411DCE}"/>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3" name="Freeform: Shape 292">
                  <a:extLst>
                    <a:ext uri="{FF2B5EF4-FFF2-40B4-BE49-F238E27FC236}">
                      <a16:creationId xmlns:a16="http://schemas.microsoft.com/office/drawing/2014/main" id="{AA2B9A3D-F6D2-4613-8D92-A3AF19A0C5F4}"/>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Freeform: Shape 293">
                  <a:extLst>
                    <a:ext uri="{FF2B5EF4-FFF2-40B4-BE49-F238E27FC236}">
                      <a16:creationId xmlns:a16="http://schemas.microsoft.com/office/drawing/2014/main" id="{2BC7B3DE-4214-4206-9040-2B10E596ABA0}"/>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5" name="Freeform: Shape 294">
                  <a:extLst>
                    <a:ext uri="{FF2B5EF4-FFF2-40B4-BE49-F238E27FC236}">
                      <a16:creationId xmlns:a16="http://schemas.microsoft.com/office/drawing/2014/main" id="{0FCCD92D-1C2F-4381-A927-130CA14C6904}"/>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6" name="Group 295">
                <a:extLst>
                  <a:ext uri="{FF2B5EF4-FFF2-40B4-BE49-F238E27FC236}">
                    <a16:creationId xmlns:a16="http://schemas.microsoft.com/office/drawing/2014/main" id="{CC9B467C-4C6D-4E0D-83B5-6A4F1FDB25A0}"/>
                  </a:ext>
                </a:extLst>
              </p:cNvPr>
              <p:cNvGrpSpPr/>
              <p:nvPr/>
            </p:nvGrpSpPr>
            <p:grpSpPr>
              <a:xfrm>
                <a:off x="10662191" y="2623041"/>
                <a:ext cx="462553" cy="356390"/>
                <a:chOff x="1573237" y="1772328"/>
                <a:chExt cx="1158693" cy="225284"/>
              </a:xfrm>
            </p:grpSpPr>
            <p:cxnSp>
              <p:nvCxnSpPr>
                <p:cNvPr id="297" name="Straight Connector 296">
                  <a:extLst>
                    <a:ext uri="{FF2B5EF4-FFF2-40B4-BE49-F238E27FC236}">
                      <a16:creationId xmlns:a16="http://schemas.microsoft.com/office/drawing/2014/main" id="{3779F7C6-9017-4CDC-85E4-8CEC3961E3B4}"/>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049969A-BCBD-400E-AEF6-D35C8DB2F589}"/>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9" name="Freeform: Shape 298">
                  <a:extLst>
                    <a:ext uri="{FF2B5EF4-FFF2-40B4-BE49-F238E27FC236}">
                      <a16:creationId xmlns:a16="http://schemas.microsoft.com/office/drawing/2014/main" id="{CB9E82A8-2347-4F8F-BECF-EA1ECA7B6502}"/>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Freeform: Shape 299">
                  <a:extLst>
                    <a:ext uri="{FF2B5EF4-FFF2-40B4-BE49-F238E27FC236}">
                      <a16:creationId xmlns:a16="http://schemas.microsoft.com/office/drawing/2014/main" id="{15EDF08C-49D0-48E6-8FD5-B9684A255869}"/>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1" name="Freeform: Shape 300">
                  <a:extLst>
                    <a:ext uri="{FF2B5EF4-FFF2-40B4-BE49-F238E27FC236}">
                      <a16:creationId xmlns:a16="http://schemas.microsoft.com/office/drawing/2014/main" id="{65FFEF20-BC2A-4BFF-9732-A0C2A827236D}"/>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2" name="Freeform: Shape 301">
                  <a:extLst>
                    <a:ext uri="{FF2B5EF4-FFF2-40B4-BE49-F238E27FC236}">
                      <a16:creationId xmlns:a16="http://schemas.microsoft.com/office/drawing/2014/main" id="{A00B4E01-0B26-460B-9720-B56DBF98E2CD}"/>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3" name="Freeform: Shape 302">
                  <a:extLst>
                    <a:ext uri="{FF2B5EF4-FFF2-40B4-BE49-F238E27FC236}">
                      <a16:creationId xmlns:a16="http://schemas.microsoft.com/office/drawing/2014/main" id="{2A4058E1-6329-4C20-912F-2F4D1E7F9E9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4" name="Group 303">
                <a:extLst>
                  <a:ext uri="{FF2B5EF4-FFF2-40B4-BE49-F238E27FC236}">
                    <a16:creationId xmlns:a16="http://schemas.microsoft.com/office/drawing/2014/main" id="{0BC8E50D-46CE-47D9-A279-08272A37A0DE}"/>
                  </a:ext>
                </a:extLst>
              </p:cNvPr>
              <p:cNvGrpSpPr/>
              <p:nvPr/>
            </p:nvGrpSpPr>
            <p:grpSpPr>
              <a:xfrm>
                <a:off x="10648122" y="3214643"/>
                <a:ext cx="487743" cy="274140"/>
                <a:chOff x="1573237" y="1772328"/>
                <a:chExt cx="1158693" cy="225284"/>
              </a:xfrm>
            </p:grpSpPr>
            <p:cxnSp>
              <p:nvCxnSpPr>
                <p:cNvPr id="305" name="Straight Connector 304">
                  <a:extLst>
                    <a:ext uri="{FF2B5EF4-FFF2-40B4-BE49-F238E27FC236}">
                      <a16:creationId xmlns:a16="http://schemas.microsoft.com/office/drawing/2014/main" id="{B91F7D67-9940-41EE-A3E9-0E103BEC3FD9}"/>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4ACF8E4-A798-4790-BACF-94FEA2B9B0EA}"/>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7" name="Freeform: Shape 306">
                  <a:extLst>
                    <a:ext uri="{FF2B5EF4-FFF2-40B4-BE49-F238E27FC236}">
                      <a16:creationId xmlns:a16="http://schemas.microsoft.com/office/drawing/2014/main" id="{1DA8056F-CAB7-44D0-B353-509B5C6A3108}"/>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 name="Freeform: Shape 307">
                  <a:extLst>
                    <a:ext uri="{FF2B5EF4-FFF2-40B4-BE49-F238E27FC236}">
                      <a16:creationId xmlns:a16="http://schemas.microsoft.com/office/drawing/2014/main" id="{305FA44B-5B5E-4273-B26D-A6A6A9C8CB89}"/>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9" name="Freeform: Shape 308">
                  <a:extLst>
                    <a:ext uri="{FF2B5EF4-FFF2-40B4-BE49-F238E27FC236}">
                      <a16:creationId xmlns:a16="http://schemas.microsoft.com/office/drawing/2014/main" id="{BF19EF22-5B4D-4C9E-AD6B-0AA09B3B3880}"/>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0" name="Freeform: Shape 309">
                  <a:extLst>
                    <a:ext uri="{FF2B5EF4-FFF2-40B4-BE49-F238E27FC236}">
                      <a16:creationId xmlns:a16="http://schemas.microsoft.com/office/drawing/2014/main" id="{08A650A8-7720-44AD-9B04-1FF1CEDF279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1" name="Freeform: Shape 310">
                  <a:extLst>
                    <a:ext uri="{FF2B5EF4-FFF2-40B4-BE49-F238E27FC236}">
                      <a16:creationId xmlns:a16="http://schemas.microsoft.com/office/drawing/2014/main" id="{4C63C9E9-9588-4DC7-8583-91C6784F07D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12" name="Group 311">
                <a:extLst>
                  <a:ext uri="{FF2B5EF4-FFF2-40B4-BE49-F238E27FC236}">
                    <a16:creationId xmlns:a16="http://schemas.microsoft.com/office/drawing/2014/main" id="{A6085A2C-DB96-450F-A30D-D8A557B1A2C0}"/>
                  </a:ext>
                </a:extLst>
              </p:cNvPr>
              <p:cNvGrpSpPr/>
              <p:nvPr/>
            </p:nvGrpSpPr>
            <p:grpSpPr>
              <a:xfrm>
                <a:off x="10660842" y="3708160"/>
                <a:ext cx="480329" cy="233766"/>
                <a:chOff x="1573237" y="1772328"/>
                <a:chExt cx="1158693" cy="225284"/>
              </a:xfrm>
            </p:grpSpPr>
            <p:cxnSp>
              <p:nvCxnSpPr>
                <p:cNvPr id="313" name="Straight Connector 312">
                  <a:extLst>
                    <a:ext uri="{FF2B5EF4-FFF2-40B4-BE49-F238E27FC236}">
                      <a16:creationId xmlns:a16="http://schemas.microsoft.com/office/drawing/2014/main" id="{A27FBA57-94A8-4A28-983D-D9C0128A075C}"/>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2BF06EC-751A-4A6A-8552-33EC213FB6EE}"/>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5" name="Freeform: Shape 314">
                  <a:extLst>
                    <a:ext uri="{FF2B5EF4-FFF2-40B4-BE49-F238E27FC236}">
                      <a16:creationId xmlns:a16="http://schemas.microsoft.com/office/drawing/2014/main" id="{D300BC9B-C76A-48D2-962C-7C85EB3ED222}"/>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6" name="Freeform: Shape 315">
                  <a:extLst>
                    <a:ext uri="{FF2B5EF4-FFF2-40B4-BE49-F238E27FC236}">
                      <a16:creationId xmlns:a16="http://schemas.microsoft.com/office/drawing/2014/main" id="{D8F82F63-5D80-4A50-8901-F62309DE039A}"/>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7" name="Freeform: Shape 316">
                  <a:extLst>
                    <a:ext uri="{FF2B5EF4-FFF2-40B4-BE49-F238E27FC236}">
                      <a16:creationId xmlns:a16="http://schemas.microsoft.com/office/drawing/2014/main" id="{50FF309C-0E6E-4146-9CD4-01E134BF0DFC}"/>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8" name="Freeform: Shape 317">
                  <a:extLst>
                    <a:ext uri="{FF2B5EF4-FFF2-40B4-BE49-F238E27FC236}">
                      <a16:creationId xmlns:a16="http://schemas.microsoft.com/office/drawing/2014/main" id="{46A16714-9D52-410E-90D4-4D142A1F5C34}"/>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9" name="Freeform: Shape 318">
                  <a:extLst>
                    <a:ext uri="{FF2B5EF4-FFF2-40B4-BE49-F238E27FC236}">
                      <a16:creationId xmlns:a16="http://schemas.microsoft.com/office/drawing/2014/main" id="{E7981DC8-6EEF-4F7F-8B3A-92ADD56FAD24}"/>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0" name="Group 319">
                <a:extLst>
                  <a:ext uri="{FF2B5EF4-FFF2-40B4-BE49-F238E27FC236}">
                    <a16:creationId xmlns:a16="http://schemas.microsoft.com/office/drawing/2014/main" id="{BAF6723A-BE47-4970-BE5D-55852ADB49B5}"/>
                  </a:ext>
                </a:extLst>
              </p:cNvPr>
              <p:cNvGrpSpPr/>
              <p:nvPr/>
            </p:nvGrpSpPr>
            <p:grpSpPr>
              <a:xfrm>
                <a:off x="10676213" y="4161976"/>
                <a:ext cx="451673" cy="198578"/>
                <a:chOff x="1573237" y="1772328"/>
                <a:chExt cx="1158693" cy="225284"/>
              </a:xfrm>
            </p:grpSpPr>
            <p:cxnSp>
              <p:nvCxnSpPr>
                <p:cNvPr id="321" name="Straight Connector 320">
                  <a:extLst>
                    <a:ext uri="{FF2B5EF4-FFF2-40B4-BE49-F238E27FC236}">
                      <a16:creationId xmlns:a16="http://schemas.microsoft.com/office/drawing/2014/main" id="{D982E5CC-A831-4D7B-B7C8-29AA2AD7067F}"/>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5FD90820-249F-432E-991F-074CA5047027}"/>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3" name="Freeform: Shape 322">
                  <a:extLst>
                    <a:ext uri="{FF2B5EF4-FFF2-40B4-BE49-F238E27FC236}">
                      <a16:creationId xmlns:a16="http://schemas.microsoft.com/office/drawing/2014/main" id="{4942CFE0-9CC7-43B4-8DC3-E64A95E6FC33}"/>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4" name="Freeform: Shape 323">
                  <a:extLst>
                    <a:ext uri="{FF2B5EF4-FFF2-40B4-BE49-F238E27FC236}">
                      <a16:creationId xmlns:a16="http://schemas.microsoft.com/office/drawing/2014/main" id="{DF291E76-60B2-4F97-96C5-57FD8F934909}"/>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5" name="Freeform: Shape 324">
                  <a:extLst>
                    <a:ext uri="{FF2B5EF4-FFF2-40B4-BE49-F238E27FC236}">
                      <a16:creationId xmlns:a16="http://schemas.microsoft.com/office/drawing/2014/main" id="{AB2CA7C3-447E-43AA-82F0-11A5C8413A21}"/>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6" name="Freeform: Shape 325">
                  <a:extLst>
                    <a:ext uri="{FF2B5EF4-FFF2-40B4-BE49-F238E27FC236}">
                      <a16:creationId xmlns:a16="http://schemas.microsoft.com/office/drawing/2014/main" id="{6E8FDC06-F325-41BF-9711-467ECBE1AB28}"/>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7" name="Freeform: Shape 326">
                  <a:extLst>
                    <a:ext uri="{FF2B5EF4-FFF2-40B4-BE49-F238E27FC236}">
                      <a16:creationId xmlns:a16="http://schemas.microsoft.com/office/drawing/2014/main" id="{DF85DAD9-BDF9-445A-9C25-3210EFD48428}"/>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8" name="Group 327">
                <a:extLst>
                  <a:ext uri="{FF2B5EF4-FFF2-40B4-BE49-F238E27FC236}">
                    <a16:creationId xmlns:a16="http://schemas.microsoft.com/office/drawing/2014/main" id="{330609B7-C38B-4AAD-B663-53264E379FD7}"/>
                  </a:ext>
                </a:extLst>
              </p:cNvPr>
              <p:cNvGrpSpPr/>
              <p:nvPr/>
            </p:nvGrpSpPr>
            <p:grpSpPr>
              <a:xfrm rot="16200000">
                <a:off x="8585325" y="986931"/>
                <a:ext cx="305640" cy="242760"/>
                <a:chOff x="1573237" y="1772328"/>
                <a:chExt cx="1158693" cy="225284"/>
              </a:xfrm>
            </p:grpSpPr>
            <p:cxnSp>
              <p:nvCxnSpPr>
                <p:cNvPr id="329" name="Straight Connector 328">
                  <a:extLst>
                    <a:ext uri="{FF2B5EF4-FFF2-40B4-BE49-F238E27FC236}">
                      <a16:creationId xmlns:a16="http://schemas.microsoft.com/office/drawing/2014/main" id="{B5908F14-0D7B-465B-B432-1FFD2F7D382C}"/>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C0B58A41-B803-43B7-840A-9671B4FA27C0}"/>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1" name="Freeform: Shape 330">
                  <a:extLst>
                    <a:ext uri="{FF2B5EF4-FFF2-40B4-BE49-F238E27FC236}">
                      <a16:creationId xmlns:a16="http://schemas.microsoft.com/office/drawing/2014/main" id="{23BD720F-73C6-490C-A637-10A9C12DD1D5}"/>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2" name="Freeform: Shape 331">
                  <a:extLst>
                    <a:ext uri="{FF2B5EF4-FFF2-40B4-BE49-F238E27FC236}">
                      <a16:creationId xmlns:a16="http://schemas.microsoft.com/office/drawing/2014/main" id="{0E5EE1AC-357E-44E0-A8F1-ABF3F5AEAFEA}"/>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3" name="Freeform: Shape 332">
                  <a:extLst>
                    <a:ext uri="{FF2B5EF4-FFF2-40B4-BE49-F238E27FC236}">
                      <a16:creationId xmlns:a16="http://schemas.microsoft.com/office/drawing/2014/main" id="{67E2BB99-0C8C-4730-85A2-753FFF6A0650}"/>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4" name="Freeform: Shape 333">
                  <a:extLst>
                    <a:ext uri="{FF2B5EF4-FFF2-40B4-BE49-F238E27FC236}">
                      <a16:creationId xmlns:a16="http://schemas.microsoft.com/office/drawing/2014/main" id="{54D2A449-7425-4451-9BC5-78E9DEA88C38}"/>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5" name="Freeform: Shape 334">
                  <a:extLst>
                    <a:ext uri="{FF2B5EF4-FFF2-40B4-BE49-F238E27FC236}">
                      <a16:creationId xmlns:a16="http://schemas.microsoft.com/office/drawing/2014/main" id="{31EA3452-53E6-413B-9999-A128FB3A44C0}"/>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6" name="Group 335">
                <a:extLst>
                  <a:ext uri="{FF2B5EF4-FFF2-40B4-BE49-F238E27FC236}">
                    <a16:creationId xmlns:a16="http://schemas.microsoft.com/office/drawing/2014/main" id="{F5E60C64-06EB-407A-AF5C-592F39327247}"/>
                  </a:ext>
                </a:extLst>
              </p:cNvPr>
              <p:cNvGrpSpPr/>
              <p:nvPr/>
            </p:nvGrpSpPr>
            <p:grpSpPr>
              <a:xfrm rot="16200000">
                <a:off x="7621368" y="987683"/>
                <a:ext cx="332543" cy="236744"/>
                <a:chOff x="1573237" y="1772328"/>
                <a:chExt cx="1158693" cy="225284"/>
              </a:xfrm>
            </p:grpSpPr>
            <p:cxnSp>
              <p:nvCxnSpPr>
                <p:cNvPr id="337" name="Straight Connector 336">
                  <a:extLst>
                    <a:ext uri="{FF2B5EF4-FFF2-40B4-BE49-F238E27FC236}">
                      <a16:creationId xmlns:a16="http://schemas.microsoft.com/office/drawing/2014/main" id="{1518F3D5-A978-4857-9AF0-07E7B6E7A52B}"/>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BD535DBC-C614-4C0B-A5CA-6A03507F92BE}"/>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Freeform: Shape 338">
                  <a:extLst>
                    <a:ext uri="{FF2B5EF4-FFF2-40B4-BE49-F238E27FC236}">
                      <a16:creationId xmlns:a16="http://schemas.microsoft.com/office/drawing/2014/main" id="{2F2001D6-D7B2-4FDB-BCBD-84A5E45DD525}"/>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0" name="Freeform: Shape 339">
                  <a:extLst>
                    <a:ext uri="{FF2B5EF4-FFF2-40B4-BE49-F238E27FC236}">
                      <a16:creationId xmlns:a16="http://schemas.microsoft.com/office/drawing/2014/main" id="{6EDE6336-01D6-45BE-BC8E-BBB471ED4667}"/>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1" name="Freeform: Shape 340">
                  <a:extLst>
                    <a:ext uri="{FF2B5EF4-FFF2-40B4-BE49-F238E27FC236}">
                      <a16:creationId xmlns:a16="http://schemas.microsoft.com/office/drawing/2014/main" id="{FE83877A-DB00-4FAF-9D57-D392CB6DFF8D}"/>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2" name="Freeform: Shape 341">
                  <a:extLst>
                    <a:ext uri="{FF2B5EF4-FFF2-40B4-BE49-F238E27FC236}">
                      <a16:creationId xmlns:a16="http://schemas.microsoft.com/office/drawing/2014/main" id="{C929245F-2F77-4F92-BAB1-C4A4A8EF2B71}"/>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3" name="Freeform: Shape 342">
                  <a:extLst>
                    <a:ext uri="{FF2B5EF4-FFF2-40B4-BE49-F238E27FC236}">
                      <a16:creationId xmlns:a16="http://schemas.microsoft.com/office/drawing/2014/main" id="{3BC87036-4CA8-4A78-8D4B-4B6187A23FA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4" name="Group 343">
                <a:extLst>
                  <a:ext uri="{FF2B5EF4-FFF2-40B4-BE49-F238E27FC236}">
                    <a16:creationId xmlns:a16="http://schemas.microsoft.com/office/drawing/2014/main" id="{9112724B-C566-4A55-A4EE-8AF461E7869C}"/>
                  </a:ext>
                </a:extLst>
              </p:cNvPr>
              <p:cNvGrpSpPr/>
              <p:nvPr/>
            </p:nvGrpSpPr>
            <p:grpSpPr>
              <a:xfrm rot="16200000">
                <a:off x="6673619" y="980722"/>
                <a:ext cx="358150" cy="219214"/>
                <a:chOff x="1573237" y="1772328"/>
                <a:chExt cx="1158693" cy="225284"/>
              </a:xfrm>
            </p:grpSpPr>
            <p:cxnSp>
              <p:nvCxnSpPr>
                <p:cNvPr id="345" name="Straight Connector 344">
                  <a:extLst>
                    <a:ext uri="{FF2B5EF4-FFF2-40B4-BE49-F238E27FC236}">
                      <a16:creationId xmlns:a16="http://schemas.microsoft.com/office/drawing/2014/main" id="{AB664E21-DD27-42BE-B283-1FA7D3D89B0B}"/>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9835F55-A86A-4460-B54D-970A3B7DFFAE}"/>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7" name="Freeform: Shape 346">
                  <a:extLst>
                    <a:ext uri="{FF2B5EF4-FFF2-40B4-BE49-F238E27FC236}">
                      <a16:creationId xmlns:a16="http://schemas.microsoft.com/office/drawing/2014/main" id="{446C26F0-3F9C-4F4C-96CE-A0432BB644A8}"/>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8" name="Freeform: Shape 347">
                  <a:extLst>
                    <a:ext uri="{FF2B5EF4-FFF2-40B4-BE49-F238E27FC236}">
                      <a16:creationId xmlns:a16="http://schemas.microsoft.com/office/drawing/2014/main" id="{8D743DB9-3F35-4B94-B448-D8BA3AC01873}"/>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9" name="Freeform: Shape 348">
                  <a:extLst>
                    <a:ext uri="{FF2B5EF4-FFF2-40B4-BE49-F238E27FC236}">
                      <a16:creationId xmlns:a16="http://schemas.microsoft.com/office/drawing/2014/main" id="{11CC8616-A47F-408C-84E3-E8A0AD72FF0E}"/>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0" name="Freeform: Shape 349">
                  <a:extLst>
                    <a:ext uri="{FF2B5EF4-FFF2-40B4-BE49-F238E27FC236}">
                      <a16:creationId xmlns:a16="http://schemas.microsoft.com/office/drawing/2014/main" id="{D586BFB9-F17E-4365-AB20-B339998694FF}"/>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1" name="Freeform: Shape 350">
                  <a:extLst>
                    <a:ext uri="{FF2B5EF4-FFF2-40B4-BE49-F238E27FC236}">
                      <a16:creationId xmlns:a16="http://schemas.microsoft.com/office/drawing/2014/main" id="{92731AD3-EB82-4D90-963E-03C8D073FEB4}"/>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52" name="Group 351">
                <a:extLst>
                  <a:ext uri="{FF2B5EF4-FFF2-40B4-BE49-F238E27FC236}">
                    <a16:creationId xmlns:a16="http://schemas.microsoft.com/office/drawing/2014/main" id="{3B603F85-560C-455B-9734-FDD48D70EC37}"/>
                  </a:ext>
                </a:extLst>
              </p:cNvPr>
              <p:cNvGrpSpPr/>
              <p:nvPr/>
            </p:nvGrpSpPr>
            <p:grpSpPr>
              <a:xfrm rot="16200000">
                <a:off x="5789626" y="997087"/>
                <a:ext cx="375876" cy="219229"/>
                <a:chOff x="1573237" y="1772328"/>
                <a:chExt cx="1158693" cy="225284"/>
              </a:xfrm>
            </p:grpSpPr>
            <p:cxnSp>
              <p:nvCxnSpPr>
                <p:cNvPr id="353" name="Straight Connector 352">
                  <a:extLst>
                    <a:ext uri="{FF2B5EF4-FFF2-40B4-BE49-F238E27FC236}">
                      <a16:creationId xmlns:a16="http://schemas.microsoft.com/office/drawing/2014/main" id="{75F51E41-B9D8-4930-A907-9297CBEFFB08}"/>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1A7E2A3A-308C-4523-BC6E-CF5DADCD9BAC}"/>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Freeform: Shape 354">
                  <a:extLst>
                    <a:ext uri="{FF2B5EF4-FFF2-40B4-BE49-F238E27FC236}">
                      <a16:creationId xmlns:a16="http://schemas.microsoft.com/office/drawing/2014/main" id="{F065EBC3-EDD9-45D6-BB5F-0EE92213C072}"/>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6" name="Freeform: Shape 355">
                  <a:extLst>
                    <a:ext uri="{FF2B5EF4-FFF2-40B4-BE49-F238E27FC236}">
                      <a16:creationId xmlns:a16="http://schemas.microsoft.com/office/drawing/2014/main" id="{EE4BE23D-C1C6-4396-8F25-C9B6BD096681}"/>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7" name="Freeform: Shape 356">
                  <a:extLst>
                    <a:ext uri="{FF2B5EF4-FFF2-40B4-BE49-F238E27FC236}">
                      <a16:creationId xmlns:a16="http://schemas.microsoft.com/office/drawing/2014/main" id="{B8176CB5-FB56-4EBB-9B7A-89FBB16AD6EC}"/>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8" name="Freeform: Shape 357">
                  <a:extLst>
                    <a:ext uri="{FF2B5EF4-FFF2-40B4-BE49-F238E27FC236}">
                      <a16:creationId xmlns:a16="http://schemas.microsoft.com/office/drawing/2014/main" id="{8BB28E18-5F64-42D3-A281-9577252A1ADB}"/>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9" name="Freeform: Shape 358">
                  <a:extLst>
                    <a:ext uri="{FF2B5EF4-FFF2-40B4-BE49-F238E27FC236}">
                      <a16:creationId xmlns:a16="http://schemas.microsoft.com/office/drawing/2014/main" id="{7B9879AE-0413-4564-80AD-583A722226CB}"/>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62" name="TextBox 361">
              <a:extLst>
                <a:ext uri="{FF2B5EF4-FFF2-40B4-BE49-F238E27FC236}">
                  <a16:creationId xmlns:a16="http://schemas.microsoft.com/office/drawing/2014/main" id="{1761B197-F634-49E5-A6C8-746CEAA3D81F}"/>
                </a:ext>
              </a:extLst>
            </p:cNvPr>
            <p:cNvSpPr txBox="1"/>
            <p:nvPr/>
          </p:nvSpPr>
          <p:spPr>
            <a:xfrm>
              <a:off x="4656893" y="1524514"/>
              <a:ext cx="530273" cy="369332"/>
            </a:xfrm>
            <a:prstGeom prst="rect">
              <a:avLst/>
            </a:prstGeom>
            <a:noFill/>
          </p:spPr>
          <p:txBody>
            <a:bodyPr wrap="none" rtlCol="0">
              <a:spAutoFit/>
            </a:bodyPr>
            <a:lstStyle/>
            <a:p>
              <a:r>
                <a:rPr lang="en-US" dirty="0" err="1"/>
                <a:t>vdd</a:t>
              </a:r>
              <a:endParaRPr lang="en-IN" dirty="0"/>
            </a:p>
          </p:txBody>
        </p:sp>
        <p:sp>
          <p:nvSpPr>
            <p:cNvPr id="363" name="TextBox 362">
              <a:extLst>
                <a:ext uri="{FF2B5EF4-FFF2-40B4-BE49-F238E27FC236}">
                  <a16:creationId xmlns:a16="http://schemas.microsoft.com/office/drawing/2014/main" id="{BC349F83-E167-43FF-8D3B-F4D2A991FB94}"/>
                </a:ext>
              </a:extLst>
            </p:cNvPr>
            <p:cNvSpPr txBox="1"/>
            <p:nvPr/>
          </p:nvSpPr>
          <p:spPr>
            <a:xfrm>
              <a:off x="4643119" y="1954714"/>
              <a:ext cx="467372" cy="369332"/>
            </a:xfrm>
            <a:prstGeom prst="rect">
              <a:avLst/>
            </a:prstGeom>
            <a:noFill/>
          </p:spPr>
          <p:txBody>
            <a:bodyPr wrap="none" rtlCol="0">
              <a:spAutoFit/>
            </a:bodyPr>
            <a:lstStyle/>
            <a:p>
              <a:r>
                <a:rPr lang="en-US" dirty="0" err="1"/>
                <a:t>vss</a:t>
              </a:r>
              <a:endParaRPr lang="en-IN" dirty="0"/>
            </a:p>
          </p:txBody>
        </p:sp>
        <p:sp>
          <p:nvSpPr>
            <p:cNvPr id="364" name="TextBox 363">
              <a:extLst>
                <a:ext uri="{FF2B5EF4-FFF2-40B4-BE49-F238E27FC236}">
                  <a16:creationId xmlns:a16="http://schemas.microsoft.com/office/drawing/2014/main" id="{844E9447-1E03-4947-A4F5-E5AF9AB8FE68}"/>
                </a:ext>
              </a:extLst>
            </p:cNvPr>
            <p:cNvSpPr txBox="1"/>
            <p:nvPr/>
          </p:nvSpPr>
          <p:spPr>
            <a:xfrm>
              <a:off x="4600985" y="2727399"/>
              <a:ext cx="643125" cy="369332"/>
            </a:xfrm>
            <a:prstGeom prst="rect">
              <a:avLst/>
            </a:prstGeom>
            <a:noFill/>
          </p:spPr>
          <p:txBody>
            <a:bodyPr wrap="none" rtlCol="0">
              <a:spAutoFit/>
            </a:bodyPr>
            <a:lstStyle/>
            <a:p>
              <a:r>
                <a:rPr lang="en-US" dirty="0"/>
                <a:t>CLK1</a:t>
              </a:r>
              <a:endParaRPr lang="en-IN" dirty="0"/>
            </a:p>
          </p:txBody>
        </p:sp>
        <p:sp>
          <p:nvSpPr>
            <p:cNvPr id="365" name="TextBox 364">
              <a:extLst>
                <a:ext uri="{FF2B5EF4-FFF2-40B4-BE49-F238E27FC236}">
                  <a16:creationId xmlns:a16="http://schemas.microsoft.com/office/drawing/2014/main" id="{00BF5E79-7485-4944-8083-C1535198FDCA}"/>
                </a:ext>
              </a:extLst>
            </p:cNvPr>
            <p:cNvSpPr txBox="1"/>
            <p:nvPr/>
          </p:nvSpPr>
          <p:spPr>
            <a:xfrm>
              <a:off x="4531359" y="3304218"/>
              <a:ext cx="643125" cy="369332"/>
            </a:xfrm>
            <a:prstGeom prst="rect">
              <a:avLst/>
            </a:prstGeom>
            <a:noFill/>
          </p:spPr>
          <p:txBody>
            <a:bodyPr wrap="none" rtlCol="0">
              <a:spAutoFit/>
            </a:bodyPr>
            <a:lstStyle/>
            <a:p>
              <a:r>
                <a:rPr lang="en-US" dirty="0"/>
                <a:t>CLK2</a:t>
              </a:r>
              <a:endParaRPr lang="en-IN" dirty="0"/>
            </a:p>
          </p:txBody>
        </p:sp>
        <p:sp>
          <p:nvSpPr>
            <p:cNvPr id="366" name="TextBox 365">
              <a:extLst>
                <a:ext uri="{FF2B5EF4-FFF2-40B4-BE49-F238E27FC236}">
                  <a16:creationId xmlns:a16="http://schemas.microsoft.com/office/drawing/2014/main" id="{18906700-28E5-485A-BE2D-9CB7AF3C86FB}"/>
                </a:ext>
              </a:extLst>
            </p:cNvPr>
            <p:cNvSpPr txBox="1"/>
            <p:nvPr/>
          </p:nvSpPr>
          <p:spPr>
            <a:xfrm>
              <a:off x="4600694" y="3745236"/>
              <a:ext cx="577402" cy="369332"/>
            </a:xfrm>
            <a:prstGeom prst="rect">
              <a:avLst/>
            </a:prstGeom>
            <a:noFill/>
          </p:spPr>
          <p:txBody>
            <a:bodyPr wrap="none" rtlCol="0">
              <a:spAutoFit/>
            </a:bodyPr>
            <a:lstStyle/>
            <a:p>
              <a:r>
                <a:rPr lang="en-US" dirty="0"/>
                <a:t>AD0</a:t>
              </a:r>
              <a:endParaRPr lang="en-IN" dirty="0"/>
            </a:p>
          </p:txBody>
        </p:sp>
        <p:sp>
          <p:nvSpPr>
            <p:cNvPr id="367" name="TextBox 366">
              <a:extLst>
                <a:ext uri="{FF2B5EF4-FFF2-40B4-BE49-F238E27FC236}">
                  <a16:creationId xmlns:a16="http://schemas.microsoft.com/office/drawing/2014/main" id="{59657C8E-5300-4F7A-874A-E704E9C130EC}"/>
                </a:ext>
              </a:extLst>
            </p:cNvPr>
            <p:cNvSpPr txBox="1"/>
            <p:nvPr/>
          </p:nvSpPr>
          <p:spPr>
            <a:xfrm>
              <a:off x="4571748" y="4104969"/>
              <a:ext cx="577402" cy="369332"/>
            </a:xfrm>
            <a:prstGeom prst="rect">
              <a:avLst/>
            </a:prstGeom>
            <a:noFill/>
          </p:spPr>
          <p:txBody>
            <a:bodyPr wrap="none" rtlCol="0">
              <a:spAutoFit/>
            </a:bodyPr>
            <a:lstStyle/>
            <a:p>
              <a:r>
                <a:rPr lang="en-US" dirty="0"/>
                <a:t>AD1</a:t>
              </a:r>
              <a:endParaRPr lang="en-IN" dirty="0"/>
            </a:p>
          </p:txBody>
        </p:sp>
        <p:sp>
          <p:nvSpPr>
            <p:cNvPr id="368" name="TextBox 367">
              <a:extLst>
                <a:ext uri="{FF2B5EF4-FFF2-40B4-BE49-F238E27FC236}">
                  <a16:creationId xmlns:a16="http://schemas.microsoft.com/office/drawing/2014/main" id="{5E5373D0-C5F6-49E5-AD9F-017670D27C04}"/>
                </a:ext>
              </a:extLst>
            </p:cNvPr>
            <p:cNvSpPr txBox="1"/>
            <p:nvPr/>
          </p:nvSpPr>
          <p:spPr>
            <a:xfrm>
              <a:off x="6145733" y="5266974"/>
              <a:ext cx="184731" cy="369332"/>
            </a:xfrm>
            <a:prstGeom prst="rect">
              <a:avLst/>
            </a:prstGeom>
            <a:noFill/>
          </p:spPr>
          <p:txBody>
            <a:bodyPr wrap="none" rtlCol="0">
              <a:spAutoFit/>
            </a:bodyPr>
            <a:lstStyle/>
            <a:p>
              <a:endParaRPr lang="en-IN" dirty="0"/>
            </a:p>
          </p:txBody>
        </p:sp>
        <p:sp>
          <p:nvSpPr>
            <p:cNvPr id="370" name="TextBox 369">
              <a:extLst>
                <a:ext uri="{FF2B5EF4-FFF2-40B4-BE49-F238E27FC236}">
                  <a16:creationId xmlns:a16="http://schemas.microsoft.com/office/drawing/2014/main" id="{4053C849-EDF0-448D-A543-2B9975782202}"/>
                </a:ext>
              </a:extLst>
            </p:cNvPr>
            <p:cNvSpPr txBox="1"/>
            <p:nvPr/>
          </p:nvSpPr>
          <p:spPr>
            <a:xfrm>
              <a:off x="5785239" y="4858539"/>
              <a:ext cx="577402" cy="369332"/>
            </a:xfrm>
            <a:prstGeom prst="rect">
              <a:avLst/>
            </a:prstGeom>
            <a:noFill/>
          </p:spPr>
          <p:txBody>
            <a:bodyPr wrap="none" rtlCol="0">
              <a:spAutoFit/>
            </a:bodyPr>
            <a:lstStyle/>
            <a:p>
              <a:r>
                <a:rPr lang="en-US" dirty="0"/>
                <a:t>AD2</a:t>
              </a:r>
              <a:endParaRPr lang="en-IN" dirty="0"/>
            </a:p>
          </p:txBody>
        </p:sp>
        <p:sp>
          <p:nvSpPr>
            <p:cNvPr id="371" name="TextBox 370">
              <a:extLst>
                <a:ext uri="{FF2B5EF4-FFF2-40B4-BE49-F238E27FC236}">
                  <a16:creationId xmlns:a16="http://schemas.microsoft.com/office/drawing/2014/main" id="{F60B1715-FE0C-471A-924B-BC7BCDE6ECF9}"/>
                </a:ext>
              </a:extLst>
            </p:cNvPr>
            <p:cNvSpPr txBox="1"/>
            <p:nvPr/>
          </p:nvSpPr>
          <p:spPr>
            <a:xfrm>
              <a:off x="6601126" y="4900377"/>
              <a:ext cx="577402" cy="369332"/>
            </a:xfrm>
            <a:prstGeom prst="rect">
              <a:avLst/>
            </a:prstGeom>
            <a:noFill/>
          </p:spPr>
          <p:txBody>
            <a:bodyPr wrap="none" rtlCol="0">
              <a:spAutoFit/>
            </a:bodyPr>
            <a:lstStyle/>
            <a:p>
              <a:r>
                <a:rPr lang="en-US" dirty="0"/>
                <a:t>AD3</a:t>
              </a:r>
              <a:endParaRPr lang="en-IN" dirty="0"/>
            </a:p>
          </p:txBody>
        </p:sp>
        <p:sp>
          <p:nvSpPr>
            <p:cNvPr id="372" name="TextBox 371">
              <a:extLst>
                <a:ext uri="{FF2B5EF4-FFF2-40B4-BE49-F238E27FC236}">
                  <a16:creationId xmlns:a16="http://schemas.microsoft.com/office/drawing/2014/main" id="{3FD2721C-0B81-41DE-B456-85C9E9FB3AA8}"/>
                </a:ext>
              </a:extLst>
            </p:cNvPr>
            <p:cNvSpPr txBox="1"/>
            <p:nvPr/>
          </p:nvSpPr>
          <p:spPr>
            <a:xfrm>
              <a:off x="7263473" y="4905812"/>
              <a:ext cx="577402" cy="369332"/>
            </a:xfrm>
            <a:prstGeom prst="rect">
              <a:avLst/>
            </a:prstGeom>
            <a:noFill/>
          </p:spPr>
          <p:txBody>
            <a:bodyPr wrap="none" rtlCol="0">
              <a:spAutoFit/>
            </a:bodyPr>
            <a:lstStyle/>
            <a:p>
              <a:r>
                <a:rPr lang="en-US" dirty="0"/>
                <a:t>AD4</a:t>
              </a:r>
              <a:endParaRPr lang="en-IN" dirty="0"/>
            </a:p>
          </p:txBody>
        </p:sp>
        <p:sp>
          <p:nvSpPr>
            <p:cNvPr id="373" name="TextBox 372">
              <a:extLst>
                <a:ext uri="{FF2B5EF4-FFF2-40B4-BE49-F238E27FC236}">
                  <a16:creationId xmlns:a16="http://schemas.microsoft.com/office/drawing/2014/main" id="{4D2AD556-E67D-46D4-9EC2-136C37DCCA59}"/>
                </a:ext>
              </a:extLst>
            </p:cNvPr>
            <p:cNvSpPr txBox="1"/>
            <p:nvPr/>
          </p:nvSpPr>
          <p:spPr>
            <a:xfrm>
              <a:off x="8046677" y="4931252"/>
              <a:ext cx="577402" cy="369332"/>
            </a:xfrm>
            <a:prstGeom prst="rect">
              <a:avLst/>
            </a:prstGeom>
            <a:noFill/>
          </p:spPr>
          <p:txBody>
            <a:bodyPr wrap="none" rtlCol="0">
              <a:spAutoFit/>
            </a:bodyPr>
            <a:lstStyle/>
            <a:p>
              <a:r>
                <a:rPr lang="en-US" dirty="0"/>
                <a:t>AD5</a:t>
              </a:r>
              <a:endParaRPr lang="en-IN" dirty="0"/>
            </a:p>
          </p:txBody>
        </p:sp>
        <p:sp>
          <p:nvSpPr>
            <p:cNvPr id="374" name="TextBox 373">
              <a:extLst>
                <a:ext uri="{FF2B5EF4-FFF2-40B4-BE49-F238E27FC236}">
                  <a16:creationId xmlns:a16="http://schemas.microsoft.com/office/drawing/2014/main" id="{CBC376CF-539E-4419-B647-47A410037B5C}"/>
                </a:ext>
              </a:extLst>
            </p:cNvPr>
            <p:cNvSpPr txBox="1"/>
            <p:nvPr/>
          </p:nvSpPr>
          <p:spPr>
            <a:xfrm>
              <a:off x="8764669" y="4948753"/>
              <a:ext cx="420308" cy="369332"/>
            </a:xfrm>
            <a:prstGeom prst="rect">
              <a:avLst/>
            </a:prstGeom>
            <a:noFill/>
          </p:spPr>
          <p:txBody>
            <a:bodyPr wrap="none" rtlCol="0">
              <a:spAutoFit/>
            </a:bodyPr>
            <a:lstStyle/>
            <a:p>
              <a:r>
                <a:rPr lang="en-US" dirty="0"/>
                <a:t>CE</a:t>
              </a:r>
              <a:endParaRPr lang="en-IN" dirty="0"/>
            </a:p>
          </p:txBody>
        </p:sp>
        <p:sp>
          <p:nvSpPr>
            <p:cNvPr id="375" name="TextBox 374">
              <a:extLst>
                <a:ext uri="{FF2B5EF4-FFF2-40B4-BE49-F238E27FC236}">
                  <a16:creationId xmlns:a16="http://schemas.microsoft.com/office/drawing/2014/main" id="{57B1776F-F2C0-4444-A115-DDD414B77EEB}"/>
                </a:ext>
              </a:extLst>
            </p:cNvPr>
            <p:cNvSpPr txBox="1"/>
            <p:nvPr/>
          </p:nvSpPr>
          <p:spPr>
            <a:xfrm>
              <a:off x="11211699" y="1598168"/>
              <a:ext cx="643125" cy="276999"/>
            </a:xfrm>
            <a:prstGeom prst="rect">
              <a:avLst/>
            </a:prstGeom>
            <a:noFill/>
          </p:spPr>
          <p:txBody>
            <a:bodyPr wrap="none" rtlCol="0">
              <a:spAutoFit/>
            </a:bodyPr>
            <a:lstStyle/>
            <a:p>
              <a:r>
                <a:rPr lang="en-US" sz="1200" b="1" dirty="0"/>
                <a:t>DOUT1</a:t>
              </a:r>
              <a:endParaRPr lang="en-IN" sz="1200" b="1" dirty="0"/>
            </a:p>
          </p:txBody>
        </p:sp>
        <p:sp>
          <p:nvSpPr>
            <p:cNvPr id="376" name="TextBox 375">
              <a:extLst>
                <a:ext uri="{FF2B5EF4-FFF2-40B4-BE49-F238E27FC236}">
                  <a16:creationId xmlns:a16="http://schemas.microsoft.com/office/drawing/2014/main" id="{7CAE97E8-8EEF-4C60-96B0-F27E7718141C}"/>
                </a:ext>
              </a:extLst>
            </p:cNvPr>
            <p:cNvSpPr txBox="1"/>
            <p:nvPr/>
          </p:nvSpPr>
          <p:spPr>
            <a:xfrm>
              <a:off x="11197924" y="3694589"/>
              <a:ext cx="643125" cy="276999"/>
            </a:xfrm>
            <a:prstGeom prst="rect">
              <a:avLst/>
            </a:prstGeom>
            <a:noFill/>
          </p:spPr>
          <p:txBody>
            <a:bodyPr wrap="none" rtlCol="0">
              <a:spAutoFit/>
            </a:bodyPr>
            <a:lstStyle/>
            <a:p>
              <a:r>
                <a:rPr lang="en-US" sz="1200" b="1" dirty="0"/>
                <a:t>DOUT2</a:t>
              </a:r>
              <a:endParaRPr lang="en-IN" sz="1200" b="1" dirty="0"/>
            </a:p>
          </p:txBody>
        </p:sp>
        <p:sp>
          <p:nvSpPr>
            <p:cNvPr id="377" name="TextBox 376">
              <a:extLst>
                <a:ext uri="{FF2B5EF4-FFF2-40B4-BE49-F238E27FC236}">
                  <a16:creationId xmlns:a16="http://schemas.microsoft.com/office/drawing/2014/main" id="{447F58C5-AD54-4C61-B576-E4593793830A}"/>
                </a:ext>
              </a:extLst>
            </p:cNvPr>
            <p:cNvSpPr txBox="1"/>
            <p:nvPr/>
          </p:nvSpPr>
          <p:spPr>
            <a:xfrm>
              <a:off x="11155859" y="2657195"/>
              <a:ext cx="771045" cy="276999"/>
            </a:xfrm>
            <a:prstGeom prst="rect">
              <a:avLst/>
            </a:prstGeom>
            <a:noFill/>
          </p:spPr>
          <p:txBody>
            <a:bodyPr wrap="none" rtlCol="0">
              <a:spAutoFit/>
            </a:bodyPr>
            <a:lstStyle/>
            <a:p>
              <a:r>
                <a:rPr lang="en-US" sz="1200" b="1" dirty="0"/>
                <a:t>CLKOUT1</a:t>
              </a:r>
              <a:endParaRPr lang="en-IN" sz="1200" b="1" dirty="0"/>
            </a:p>
          </p:txBody>
        </p:sp>
        <p:sp>
          <p:nvSpPr>
            <p:cNvPr id="378" name="TextBox 377">
              <a:extLst>
                <a:ext uri="{FF2B5EF4-FFF2-40B4-BE49-F238E27FC236}">
                  <a16:creationId xmlns:a16="http://schemas.microsoft.com/office/drawing/2014/main" id="{2243754D-17AA-44AA-9FE3-B35EA6CDDC48}"/>
                </a:ext>
              </a:extLst>
            </p:cNvPr>
            <p:cNvSpPr txBox="1"/>
            <p:nvPr/>
          </p:nvSpPr>
          <p:spPr>
            <a:xfrm>
              <a:off x="11192006" y="3239811"/>
              <a:ext cx="771045" cy="276999"/>
            </a:xfrm>
            <a:prstGeom prst="rect">
              <a:avLst/>
            </a:prstGeom>
            <a:noFill/>
          </p:spPr>
          <p:txBody>
            <a:bodyPr wrap="none" rtlCol="0">
              <a:spAutoFit/>
            </a:bodyPr>
            <a:lstStyle/>
            <a:p>
              <a:r>
                <a:rPr lang="en-US" sz="1200" b="1" dirty="0"/>
                <a:t>CLKOUT2</a:t>
              </a:r>
              <a:endParaRPr lang="en-IN" sz="1200" b="1" dirty="0"/>
            </a:p>
          </p:txBody>
        </p:sp>
        <p:sp>
          <p:nvSpPr>
            <p:cNvPr id="379" name="TextBox 378">
              <a:extLst>
                <a:ext uri="{FF2B5EF4-FFF2-40B4-BE49-F238E27FC236}">
                  <a16:creationId xmlns:a16="http://schemas.microsoft.com/office/drawing/2014/main" id="{45CA9843-800A-485A-AC08-DF2F2DEC07D3}"/>
                </a:ext>
              </a:extLst>
            </p:cNvPr>
            <p:cNvSpPr txBox="1"/>
            <p:nvPr/>
          </p:nvSpPr>
          <p:spPr>
            <a:xfrm>
              <a:off x="11218513" y="4125767"/>
              <a:ext cx="643125" cy="276999"/>
            </a:xfrm>
            <a:prstGeom prst="rect">
              <a:avLst/>
            </a:prstGeom>
            <a:noFill/>
          </p:spPr>
          <p:txBody>
            <a:bodyPr wrap="none" rtlCol="0">
              <a:spAutoFit/>
            </a:bodyPr>
            <a:lstStyle/>
            <a:p>
              <a:r>
                <a:rPr lang="en-US" sz="1200" b="1" dirty="0"/>
                <a:t>DOUT3</a:t>
              </a:r>
              <a:endParaRPr lang="en-IN" sz="1200" b="1" dirty="0"/>
            </a:p>
          </p:txBody>
        </p:sp>
        <p:sp>
          <p:nvSpPr>
            <p:cNvPr id="380" name="TextBox 379">
              <a:extLst>
                <a:ext uri="{FF2B5EF4-FFF2-40B4-BE49-F238E27FC236}">
                  <a16:creationId xmlns:a16="http://schemas.microsoft.com/office/drawing/2014/main" id="{42CCAE3F-7DE5-426E-8E8B-32996B767FF3}"/>
                </a:ext>
              </a:extLst>
            </p:cNvPr>
            <p:cNvSpPr txBox="1"/>
            <p:nvPr/>
          </p:nvSpPr>
          <p:spPr>
            <a:xfrm>
              <a:off x="11183112" y="2069035"/>
              <a:ext cx="643125" cy="276999"/>
            </a:xfrm>
            <a:prstGeom prst="rect">
              <a:avLst/>
            </a:prstGeom>
            <a:noFill/>
          </p:spPr>
          <p:txBody>
            <a:bodyPr wrap="none" rtlCol="0">
              <a:spAutoFit/>
            </a:bodyPr>
            <a:lstStyle/>
            <a:p>
              <a:r>
                <a:rPr lang="en-US" sz="1200" b="1" dirty="0"/>
                <a:t>DOUT0</a:t>
              </a:r>
              <a:endParaRPr lang="en-IN" sz="1200" b="1" dirty="0"/>
            </a:p>
          </p:txBody>
        </p:sp>
        <p:sp>
          <p:nvSpPr>
            <p:cNvPr id="382" name="TextBox 381">
              <a:extLst>
                <a:ext uri="{FF2B5EF4-FFF2-40B4-BE49-F238E27FC236}">
                  <a16:creationId xmlns:a16="http://schemas.microsoft.com/office/drawing/2014/main" id="{BEB29DA1-EB24-4FBB-9655-E07A527F0674}"/>
                </a:ext>
              </a:extLst>
            </p:cNvPr>
            <p:cNvSpPr txBox="1"/>
            <p:nvPr/>
          </p:nvSpPr>
          <p:spPr>
            <a:xfrm>
              <a:off x="6628534" y="602143"/>
              <a:ext cx="577402" cy="369332"/>
            </a:xfrm>
            <a:prstGeom prst="rect">
              <a:avLst/>
            </a:prstGeom>
            <a:noFill/>
          </p:spPr>
          <p:txBody>
            <a:bodyPr wrap="none" rtlCol="0">
              <a:spAutoFit/>
            </a:bodyPr>
            <a:lstStyle/>
            <a:p>
              <a:r>
                <a:rPr lang="en-US" dirty="0"/>
                <a:t>AD7</a:t>
              </a:r>
              <a:endParaRPr lang="en-IN" dirty="0"/>
            </a:p>
          </p:txBody>
        </p:sp>
        <mc:AlternateContent xmlns:mc="http://schemas.openxmlformats.org/markup-compatibility/2006" xmlns:a14="http://schemas.microsoft.com/office/drawing/2010/main">
          <mc:Choice Requires="a14">
            <p:sp>
              <p:nvSpPr>
                <p:cNvPr id="384" name="TextBox 383">
                  <a:extLst>
                    <a:ext uri="{FF2B5EF4-FFF2-40B4-BE49-F238E27FC236}">
                      <a16:creationId xmlns:a16="http://schemas.microsoft.com/office/drawing/2014/main" id="{23DF2031-B9A1-4025-81E9-7543AE4E778E}"/>
                    </a:ext>
                  </a:extLst>
                </p:cNvPr>
                <p:cNvSpPr txBox="1"/>
                <p:nvPr/>
              </p:nvSpPr>
              <p:spPr>
                <a:xfrm>
                  <a:off x="8580559" y="638860"/>
                  <a:ext cx="528734"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𝐶𝐸</m:t>
                            </m:r>
                          </m:e>
                        </m:acc>
                      </m:oMath>
                    </m:oMathPara>
                  </a14:m>
                  <a:endParaRPr lang="en-IN" dirty="0"/>
                </a:p>
              </p:txBody>
            </p:sp>
          </mc:Choice>
          <mc:Fallback xmlns="">
            <p:sp>
              <p:nvSpPr>
                <p:cNvPr id="384" name="TextBox 383">
                  <a:extLst>
                    <a:ext uri="{FF2B5EF4-FFF2-40B4-BE49-F238E27FC236}">
                      <a16:creationId xmlns:a16="http://schemas.microsoft.com/office/drawing/2014/main" id="{23DF2031-B9A1-4025-81E9-7543AE4E778E}"/>
                    </a:ext>
                  </a:extLst>
                </p:cNvPr>
                <p:cNvSpPr txBox="1">
                  <a:spLocks noRot="1" noChangeAspect="1" noMove="1" noResize="1" noEditPoints="1" noAdjustHandles="1" noChangeArrowheads="1" noChangeShapeType="1" noTextEdit="1"/>
                </p:cNvSpPr>
                <p:nvPr/>
              </p:nvSpPr>
              <p:spPr>
                <a:xfrm>
                  <a:off x="8580559" y="638860"/>
                  <a:ext cx="528734" cy="369909"/>
                </a:xfrm>
                <a:prstGeom prst="rect">
                  <a:avLst/>
                </a:prstGeom>
                <a:blipFill>
                  <a:blip r:embed="rId2"/>
                  <a:stretch>
                    <a:fillRect/>
                  </a:stretch>
                </a:blipFill>
              </p:spPr>
              <p:txBody>
                <a:bodyPr/>
                <a:lstStyle/>
                <a:p>
                  <a:r>
                    <a:rPr lang="en-IN">
                      <a:noFill/>
                    </a:rPr>
                    <a:t> </a:t>
                  </a:r>
                </a:p>
              </p:txBody>
            </p:sp>
          </mc:Fallback>
        </mc:AlternateContent>
      </p:grpSp>
      <p:sp>
        <p:nvSpPr>
          <p:cNvPr id="369" name="Rectangle 368">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42819281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63</a:t>
            </a:fld>
            <a:endParaRPr lang="en-US"/>
          </a:p>
        </p:txBody>
      </p:sp>
      <p:sp>
        <p:nvSpPr>
          <p:cNvPr id="5" name="TextBox 4">
            <a:extLst>
              <a:ext uri="{FF2B5EF4-FFF2-40B4-BE49-F238E27FC236}">
                <a16:creationId xmlns:a16="http://schemas.microsoft.com/office/drawing/2014/main" id="{D2B6DFA0-9DF9-48AB-ADA0-32F7B37D87A4}"/>
              </a:ext>
            </a:extLst>
          </p:cNvPr>
          <p:cNvSpPr txBox="1"/>
          <p:nvPr/>
        </p:nvSpPr>
        <p:spPr>
          <a:xfrm>
            <a:off x="140608" y="575596"/>
            <a:ext cx="11835082" cy="5786199"/>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avoid the placement of cells by placement tools, in the area between core and die (which is reserved for pin placement), it needs to be blocked by logical cell placement blockages.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is very similar to blocking a road under renovation, so that no one drives on that road, and that road is reserved for some special purpose.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Once the floorplan is freezed, it is given as an input to the placement and routing (PNR) tools.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These tools are built with intelligent algorithms which would consider the design requirements (usually called as 'constraints') such as clock frequency, timing margin, max capacitance etc., calculate the location of the logical cells (Flipflops, AND, OR, BUFFER, etc) and place them in the floorplan.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 the design requirements (or constraints) are stored in a single file called as 'design constraints' file, which is recognized by most of PNR tools.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inputs to PNR tools are the design netlist, floorplan, timing libraries and design constraints.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Timing libraries is a database that stores complete information about input capacitances, timing arcs, etc. of the logical cells. It also stores the list of all logical cells of different sizes.</a:t>
            </a:r>
          </a:p>
          <a:p>
            <a:pPr algn="just"/>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18980310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B18C1A-DC94-44AB-8599-89E8392A7AB1}"/>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542E79CA-D028-475D-8A83-310F78A5012A}"/>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14E8BE27-1E34-4B68-B5A3-F26A4E4AE7F2}"/>
              </a:ext>
            </a:extLst>
          </p:cNvPr>
          <p:cNvSpPr>
            <a:spLocks noGrp="1"/>
          </p:cNvSpPr>
          <p:nvPr>
            <p:ph type="sldNum" sz="quarter" idx="12"/>
          </p:nvPr>
        </p:nvSpPr>
        <p:spPr/>
        <p:txBody>
          <a:bodyPr/>
          <a:lstStyle/>
          <a:p>
            <a:fld id="{A0DC60C1-0328-4411-89F9-1C6F7C72FBC8}" type="slidenum">
              <a:rPr lang="en-US" smtClean="0"/>
              <a:t>64</a:t>
            </a:fld>
            <a:endParaRPr lang="en-US"/>
          </a:p>
        </p:txBody>
      </p:sp>
      <p:grpSp>
        <p:nvGrpSpPr>
          <p:cNvPr id="5" name="Group 4">
            <a:extLst>
              <a:ext uri="{FF2B5EF4-FFF2-40B4-BE49-F238E27FC236}">
                <a16:creationId xmlns:a16="http://schemas.microsoft.com/office/drawing/2014/main" id="{CA46466D-070E-45B4-890B-FA94435772ED}"/>
              </a:ext>
            </a:extLst>
          </p:cNvPr>
          <p:cNvGrpSpPr/>
          <p:nvPr/>
        </p:nvGrpSpPr>
        <p:grpSpPr>
          <a:xfrm>
            <a:off x="2022933" y="853989"/>
            <a:ext cx="7431692" cy="5171591"/>
            <a:chOff x="4531359" y="602143"/>
            <a:chExt cx="7431692" cy="5171591"/>
          </a:xfrm>
        </p:grpSpPr>
        <p:grpSp>
          <p:nvGrpSpPr>
            <p:cNvPr id="6" name="Group 5">
              <a:extLst>
                <a:ext uri="{FF2B5EF4-FFF2-40B4-BE49-F238E27FC236}">
                  <a16:creationId xmlns:a16="http://schemas.microsoft.com/office/drawing/2014/main" id="{2A29201B-9357-4B98-91D8-32895D8C452D}"/>
                </a:ext>
              </a:extLst>
            </p:cNvPr>
            <p:cNvGrpSpPr/>
            <p:nvPr/>
          </p:nvGrpSpPr>
          <p:grpSpPr>
            <a:xfrm>
              <a:off x="5107595" y="914123"/>
              <a:ext cx="6133198" cy="4859611"/>
              <a:chOff x="5007973" y="911254"/>
              <a:chExt cx="6133198" cy="4859611"/>
            </a:xfrm>
          </p:grpSpPr>
          <p:grpSp>
            <p:nvGrpSpPr>
              <p:cNvPr id="27" name="Group 26">
                <a:extLst>
                  <a:ext uri="{FF2B5EF4-FFF2-40B4-BE49-F238E27FC236}">
                    <a16:creationId xmlns:a16="http://schemas.microsoft.com/office/drawing/2014/main" id="{85BC628B-58A4-445A-955C-461AFBAB912E}"/>
                  </a:ext>
                </a:extLst>
              </p:cNvPr>
              <p:cNvGrpSpPr/>
              <p:nvPr/>
            </p:nvGrpSpPr>
            <p:grpSpPr>
              <a:xfrm>
                <a:off x="5017397" y="948072"/>
                <a:ext cx="6091312" cy="4822793"/>
                <a:chOff x="5017397" y="948072"/>
                <a:chExt cx="6091312" cy="4822793"/>
              </a:xfrm>
            </p:grpSpPr>
            <p:grpSp>
              <p:nvGrpSpPr>
                <p:cNvPr id="196" name="Group 195">
                  <a:extLst>
                    <a:ext uri="{FF2B5EF4-FFF2-40B4-BE49-F238E27FC236}">
                      <a16:creationId xmlns:a16="http://schemas.microsoft.com/office/drawing/2014/main" id="{491E29A4-BDE3-4B6D-A5D4-0566C4B56967}"/>
                    </a:ext>
                  </a:extLst>
                </p:cNvPr>
                <p:cNvGrpSpPr/>
                <p:nvPr/>
              </p:nvGrpSpPr>
              <p:grpSpPr>
                <a:xfrm>
                  <a:off x="5017397" y="948072"/>
                  <a:ext cx="6091312" cy="4822793"/>
                  <a:chOff x="2892018" y="990275"/>
                  <a:chExt cx="6091312" cy="4822793"/>
                </a:xfrm>
              </p:grpSpPr>
              <p:grpSp>
                <p:nvGrpSpPr>
                  <p:cNvPr id="251" name="Group 250">
                    <a:extLst>
                      <a:ext uri="{FF2B5EF4-FFF2-40B4-BE49-F238E27FC236}">
                        <a16:creationId xmlns:a16="http://schemas.microsoft.com/office/drawing/2014/main" id="{7E6F2B93-1EAB-4B09-8A28-D99DECD81080}"/>
                      </a:ext>
                    </a:extLst>
                  </p:cNvPr>
                  <p:cNvGrpSpPr/>
                  <p:nvPr/>
                </p:nvGrpSpPr>
                <p:grpSpPr>
                  <a:xfrm>
                    <a:off x="2892018" y="990275"/>
                    <a:ext cx="6091312" cy="4822793"/>
                    <a:chOff x="950676" y="1116885"/>
                    <a:chExt cx="6091312" cy="4822793"/>
                  </a:xfrm>
                </p:grpSpPr>
                <p:sp>
                  <p:nvSpPr>
                    <p:cNvPr id="288" name="Rectangle 287">
                      <a:extLst>
                        <a:ext uri="{FF2B5EF4-FFF2-40B4-BE49-F238E27FC236}">
                          <a16:creationId xmlns:a16="http://schemas.microsoft.com/office/drawing/2014/main" id="{CC358B5D-6811-4B34-938C-B8CBD7D293EE}"/>
                        </a:ext>
                      </a:extLst>
                    </p:cNvPr>
                    <p:cNvSpPr/>
                    <p:nvPr/>
                  </p:nvSpPr>
                  <p:spPr>
                    <a:xfrm>
                      <a:off x="950676" y="1116885"/>
                      <a:ext cx="6091312" cy="39774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9" name="Rectangle 288">
                      <a:extLst>
                        <a:ext uri="{FF2B5EF4-FFF2-40B4-BE49-F238E27FC236}">
                          <a16:creationId xmlns:a16="http://schemas.microsoft.com/office/drawing/2014/main" id="{DF4CA7C5-5D13-423A-AD6F-858E80EF9F6C}"/>
                        </a:ext>
                      </a:extLst>
                    </p:cNvPr>
                    <p:cNvSpPr/>
                    <p:nvPr/>
                  </p:nvSpPr>
                  <p:spPr>
                    <a:xfrm>
                      <a:off x="1344572" y="1446729"/>
                      <a:ext cx="5247250" cy="328847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0" name="Rectangle 289">
                      <a:extLst>
                        <a:ext uri="{FF2B5EF4-FFF2-40B4-BE49-F238E27FC236}">
                          <a16:creationId xmlns:a16="http://schemas.microsoft.com/office/drawing/2014/main" id="{B2FC8121-8CFD-481C-836E-1B9E26C88CE1}"/>
                        </a:ext>
                      </a:extLst>
                    </p:cNvPr>
                    <p:cNvSpPr/>
                    <p:nvPr/>
                  </p:nvSpPr>
                  <p:spPr>
                    <a:xfrm>
                      <a:off x="2022805" y="2270436"/>
                      <a:ext cx="1546579" cy="3794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1" name="Rectangle 290">
                      <a:extLst>
                        <a:ext uri="{FF2B5EF4-FFF2-40B4-BE49-F238E27FC236}">
                          <a16:creationId xmlns:a16="http://schemas.microsoft.com/office/drawing/2014/main" id="{D6A0544E-6A4E-4BB5-8355-39C4BA0FEAB5}"/>
                        </a:ext>
                      </a:extLst>
                    </p:cNvPr>
                    <p:cNvSpPr/>
                    <p:nvPr/>
                  </p:nvSpPr>
                  <p:spPr>
                    <a:xfrm>
                      <a:off x="2020459" y="3476595"/>
                      <a:ext cx="1526878" cy="4936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2" name="Rectangle 291">
                      <a:extLst>
                        <a:ext uri="{FF2B5EF4-FFF2-40B4-BE49-F238E27FC236}">
                          <a16:creationId xmlns:a16="http://schemas.microsoft.com/office/drawing/2014/main" id="{C900F76E-CD59-4241-BDA4-FEC87BDF423B}"/>
                        </a:ext>
                      </a:extLst>
                    </p:cNvPr>
                    <p:cNvSpPr/>
                    <p:nvPr/>
                  </p:nvSpPr>
                  <p:spPr>
                    <a:xfrm>
                      <a:off x="4632482" y="2640719"/>
                      <a:ext cx="1544783" cy="6266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3" name="TextBox 292">
                      <a:extLst>
                        <a:ext uri="{FF2B5EF4-FFF2-40B4-BE49-F238E27FC236}">
                          <a16:creationId xmlns:a16="http://schemas.microsoft.com/office/drawing/2014/main" id="{63C514D8-4751-471B-BA46-AE8FB2E8E82E}"/>
                        </a:ext>
                      </a:extLst>
                    </p:cNvPr>
                    <p:cNvSpPr txBox="1"/>
                    <p:nvPr/>
                  </p:nvSpPr>
                  <p:spPr>
                    <a:xfrm>
                      <a:off x="5529193" y="1161141"/>
                      <a:ext cx="52629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DIE</a:t>
                      </a:r>
                      <a:endParaRPr lang="en-IN" sz="1400" b="1" dirty="0">
                        <a:latin typeface="Times New Roman" panose="02020603050405020304" pitchFamily="18" charset="0"/>
                        <a:cs typeface="Times New Roman" panose="02020603050405020304" pitchFamily="18" charset="0"/>
                      </a:endParaRPr>
                    </a:p>
                  </p:txBody>
                </p:sp>
                <p:sp>
                  <p:nvSpPr>
                    <p:cNvPr id="294" name="TextBox 293">
                      <a:extLst>
                        <a:ext uri="{FF2B5EF4-FFF2-40B4-BE49-F238E27FC236}">
                          <a16:creationId xmlns:a16="http://schemas.microsoft.com/office/drawing/2014/main" id="{B896033C-1A18-417D-9857-B5F6C0951E5F}"/>
                        </a:ext>
                      </a:extLst>
                    </p:cNvPr>
                    <p:cNvSpPr txBox="1"/>
                    <p:nvPr/>
                  </p:nvSpPr>
                  <p:spPr>
                    <a:xfrm>
                      <a:off x="4477127" y="1520067"/>
                      <a:ext cx="73334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CORE</a:t>
                      </a:r>
                      <a:endParaRPr lang="en-IN" sz="1400" b="1" dirty="0">
                        <a:latin typeface="Times New Roman" panose="02020603050405020304" pitchFamily="18" charset="0"/>
                        <a:cs typeface="Times New Roman" panose="02020603050405020304" pitchFamily="18" charset="0"/>
                      </a:endParaRPr>
                    </a:p>
                  </p:txBody>
                </p:sp>
                <p:sp>
                  <p:nvSpPr>
                    <p:cNvPr id="295" name="TextBox 294">
                      <a:extLst>
                        <a:ext uri="{FF2B5EF4-FFF2-40B4-BE49-F238E27FC236}">
                          <a16:creationId xmlns:a16="http://schemas.microsoft.com/office/drawing/2014/main" id="{44CE4CEF-F109-4696-A21A-F22FD1E5494E}"/>
                        </a:ext>
                      </a:extLst>
                    </p:cNvPr>
                    <p:cNvSpPr txBox="1"/>
                    <p:nvPr/>
                  </p:nvSpPr>
                  <p:spPr>
                    <a:xfrm>
                      <a:off x="2245216" y="2270437"/>
                      <a:ext cx="681583" cy="400110"/>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MUX</a:t>
                      </a:r>
                      <a:endParaRPr lang="en-IN" sz="1000" b="1" dirty="0">
                        <a:latin typeface="Times New Roman" panose="02020603050405020304" pitchFamily="18" charset="0"/>
                        <a:cs typeface="Times New Roman" panose="02020603050405020304" pitchFamily="18" charset="0"/>
                      </a:endParaRPr>
                    </a:p>
                  </p:txBody>
                </p:sp>
                <p:sp>
                  <p:nvSpPr>
                    <p:cNvPr id="296" name="TextBox 295">
                      <a:extLst>
                        <a:ext uri="{FF2B5EF4-FFF2-40B4-BE49-F238E27FC236}">
                          <a16:creationId xmlns:a16="http://schemas.microsoft.com/office/drawing/2014/main" id="{48EF38CD-E191-4F64-9CAE-32A453B0C044}"/>
                        </a:ext>
                      </a:extLst>
                    </p:cNvPr>
                    <p:cNvSpPr txBox="1"/>
                    <p:nvPr/>
                  </p:nvSpPr>
                  <p:spPr>
                    <a:xfrm>
                      <a:off x="2196274" y="3433595"/>
                      <a:ext cx="9806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INPUT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297" name="TextBox 296">
                      <a:extLst>
                        <a:ext uri="{FF2B5EF4-FFF2-40B4-BE49-F238E27FC236}">
                          <a16:creationId xmlns:a16="http://schemas.microsoft.com/office/drawing/2014/main" id="{CA8BF576-B4E4-4F23-B920-67FC1F0AB7CF}"/>
                        </a:ext>
                      </a:extLst>
                    </p:cNvPr>
                    <p:cNvSpPr txBox="1"/>
                    <p:nvPr/>
                  </p:nvSpPr>
                  <p:spPr>
                    <a:xfrm>
                      <a:off x="4800786" y="2713403"/>
                      <a:ext cx="869039"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OUTPUT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298" name="TextBox 297">
                      <a:extLst>
                        <a:ext uri="{FF2B5EF4-FFF2-40B4-BE49-F238E27FC236}">
                          <a16:creationId xmlns:a16="http://schemas.microsoft.com/office/drawing/2014/main" id="{8EF7900A-C6ED-4FF9-AF08-750847874225}"/>
                        </a:ext>
                      </a:extLst>
                    </p:cNvPr>
                    <p:cNvSpPr txBox="1"/>
                    <p:nvPr/>
                  </p:nvSpPr>
                  <p:spPr>
                    <a:xfrm>
                      <a:off x="1819931" y="5601124"/>
                      <a:ext cx="5206140"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PIN Placement</a:t>
                      </a:r>
                      <a:endParaRPr lang="en-IN" sz="1600" b="1" dirty="0">
                        <a:latin typeface="Times New Roman" panose="02020603050405020304" pitchFamily="18" charset="0"/>
                        <a:cs typeface="Times New Roman" panose="02020603050405020304" pitchFamily="18" charset="0"/>
                      </a:endParaRPr>
                    </a:p>
                  </p:txBody>
                </p:sp>
                <p:sp>
                  <p:nvSpPr>
                    <p:cNvPr id="299" name="Rectangle 298">
                      <a:extLst>
                        <a:ext uri="{FF2B5EF4-FFF2-40B4-BE49-F238E27FC236}">
                          <a16:creationId xmlns:a16="http://schemas.microsoft.com/office/drawing/2014/main" id="{61A37A60-E403-47C9-A660-72ECBF370DE6}"/>
                        </a:ext>
                      </a:extLst>
                    </p:cNvPr>
                    <p:cNvSpPr/>
                    <p:nvPr/>
                  </p:nvSpPr>
                  <p:spPr>
                    <a:xfrm>
                      <a:off x="2011076" y="2005370"/>
                      <a:ext cx="1550702" cy="2720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TextBox 299">
                      <a:extLst>
                        <a:ext uri="{FF2B5EF4-FFF2-40B4-BE49-F238E27FC236}">
                          <a16:creationId xmlns:a16="http://schemas.microsoft.com/office/drawing/2014/main" id="{BB522573-63E4-46F9-BF16-C79BD3094280}"/>
                        </a:ext>
                      </a:extLst>
                    </p:cNvPr>
                    <p:cNvSpPr txBox="1"/>
                    <p:nvPr/>
                  </p:nvSpPr>
                  <p:spPr>
                    <a:xfrm>
                      <a:off x="2346181" y="2005370"/>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301" name="Rectangle 300">
                      <a:extLst>
                        <a:ext uri="{FF2B5EF4-FFF2-40B4-BE49-F238E27FC236}">
                          <a16:creationId xmlns:a16="http://schemas.microsoft.com/office/drawing/2014/main" id="{FA873FC8-D546-418E-9CC7-F2E29FDC0831}"/>
                        </a:ext>
                      </a:extLst>
                    </p:cNvPr>
                    <p:cNvSpPr/>
                    <p:nvPr/>
                  </p:nvSpPr>
                  <p:spPr>
                    <a:xfrm>
                      <a:off x="2020457" y="2630380"/>
                      <a:ext cx="1560943" cy="2800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2" name="TextBox 301">
                      <a:extLst>
                        <a:ext uri="{FF2B5EF4-FFF2-40B4-BE49-F238E27FC236}">
                          <a16:creationId xmlns:a16="http://schemas.microsoft.com/office/drawing/2014/main" id="{AD1B70AE-0563-4CD7-AA1A-5A327779E752}"/>
                        </a:ext>
                      </a:extLst>
                    </p:cNvPr>
                    <p:cNvSpPr txBox="1"/>
                    <p:nvPr/>
                  </p:nvSpPr>
                  <p:spPr>
                    <a:xfrm>
                      <a:off x="2343833" y="2664201"/>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303" name="Rectangle 302">
                      <a:extLst>
                        <a:ext uri="{FF2B5EF4-FFF2-40B4-BE49-F238E27FC236}">
                          <a16:creationId xmlns:a16="http://schemas.microsoft.com/office/drawing/2014/main" id="{8307675E-C1DF-4409-85C2-E5F39BB65B10}"/>
                        </a:ext>
                      </a:extLst>
                    </p:cNvPr>
                    <p:cNvSpPr/>
                    <p:nvPr/>
                  </p:nvSpPr>
                  <p:spPr>
                    <a:xfrm>
                      <a:off x="4627661" y="2333621"/>
                      <a:ext cx="1575769" cy="2967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4" name="TextBox 303">
                      <a:extLst>
                        <a:ext uri="{FF2B5EF4-FFF2-40B4-BE49-F238E27FC236}">
                          <a16:creationId xmlns:a16="http://schemas.microsoft.com/office/drawing/2014/main" id="{4ABC1AD0-95F3-4AA7-AC52-CBFBD5614337}"/>
                        </a:ext>
                      </a:extLst>
                    </p:cNvPr>
                    <p:cNvSpPr txBox="1"/>
                    <p:nvPr/>
                  </p:nvSpPr>
                  <p:spPr>
                    <a:xfrm>
                      <a:off x="4923405" y="2353378"/>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305" name="Rectangle 304">
                      <a:extLst>
                        <a:ext uri="{FF2B5EF4-FFF2-40B4-BE49-F238E27FC236}">
                          <a16:creationId xmlns:a16="http://schemas.microsoft.com/office/drawing/2014/main" id="{B7DEFDDE-1FA0-4037-AD2B-1CF8E6A0F0B2}"/>
                        </a:ext>
                      </a:extLst>
                    </p:cNvPr>
                    <p:cNvSpPr/>
                    <p:nvPr/>
                  </p:nvSpPr>
                  <p:spPr>
                    <a:xfrm>
                      <a:off x="4627661" y="3287880"/>
                      <a:ext cx="1549604" cy="1969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6" name="TextBox 305">
                      <a:extLst>
                        <a:ext uri="{FF2B5EF4-FFF2-40B4-BE49-F238E27FC236}">
                          <a16:creationId xmlns:a16="http://schemas.microsoft.com/office/drawing/2014/main" id="{11581F44-235E-41D0-8B63-1387E106A44C}"/>
                        </a:ext>
                      </a:extLst>
                    </p:cNvPr>
                    <p:cNvSpPr txBox="1"/>
                    <p:nvPr/>
                  </p:nvSpPr>
                  <p:spPr>
                    <a:xfrm>
                      <a:off x="4921062" y="3307635"/>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307" name="Rectangle 306">
                      <a:extLst>
                        <a:ext uri="{FF2B5EF4-FFF2-40B4-BE49-F238E27FC236}">
                          <a16:creationId xmlns:a16="http://schemas.microsoft.com/office/drawing/2014/main" id="{348974BE-25C2-4013-B23F-6E4AF7C800BC}"/>
                        </a:ext>
                      </a:extLst>
                    </p:cNvPr>
                    <p:cNvSpPr/>
                    <p:nvPr/>
                  </p:nvSpPr>
                  <p:spPr>
                    <a:xfrm>
                      <a:off x="2020460" y="3984647"/>
                      <a:ext cx="1526878" cy="2441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 name="TextBox 307">
                      <a:extLst>
                        <a:ext uri="{FF2B5EF4-FFF2-40B4-BE49-F238E27FC236}">
                          <a16:creationId xmlns:a16="http://schemas.microsoft.com/office/drawing/2014/main" id="{5823C174-2FB9-455D-A7FC-E943CFBCCFC8}"/>
                        </a:ext>
                      </a:extLst>
                    </p:cNvPr>
                    <p:cNvSpPr txBox="1"/>
                    <p:nvPr/>
                  </p:nvSpPr>
                  <p:spPr>
                    <a:xfrm>
                      <a:off x="2355556" y="3942023"/>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309" name="Rectangle 308">
                      <a:extLst>
                        <a:ext uri="{FF2B5EF4-FFF2-40B4-BE49-F238E27FC236}">
                          <a16:creationId xmlns:a16="http://schemas.microsoft.com/office/drawing/2014/main" id="{58E38059-F20D-43F1-892F-CC5F9944D0EF}"/>
                        </a:ext>
                      </a:extLst>
                    </p:cNvPr>
                    <p:cNvSpPr/>
                    <p:nvPr/>
                  </p:nvSpPr>
                  <p:spPr>
                    <a:xfrm>
                      <a:off x="2020459" y="3247022"/>
                      <a:ext cx="1526879" cy="2035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0" name="TextBox 309">
                      <a:extLst>
                        <a:ext uri="{FF2B5EF4-FFF2-40B4-BE49-F238E27FC236}">
                          <a16:creationId xmlns:a16="http://schemas.microsoft.com/office/drawing/2014/main" id="{3223197E-4F4B-4367-8ABB-A5506318AC2D}"/>
                        </a:ext>
                      </a:extLst>
                    </p:cNvPr>
                    <p:cNvSpPr txBox="1"/>
                    <p:nvPr/>
                  </p:nvSpPr>
                  <p:spPr>
                    <a:xfrm>
                      <a:off x="2329702" y="3238643"/>
                      <a:ext cx="652957"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grpSp>
                  <p:nvGrpSpPr>
                    <p:cNvPr id="311" name="Group 310">
                      <a:extLst>
                        <a:ext uri="{FF2B5EF4-FFF2-40B4-BE49-F238E27FC236}">
                          <a16:creationId xmlns:a16="http://schemas.microsoft.com/office/drawing/2014/main" id="{FF6AE75B-6F90-41DC-B2DB-9BED050EA81D}"/>
                        </a:ext>
                      </a:extLst>
                    </p:cNvPr>
                    <p:cNvGrpSpPr/>
                    <p:nvPr/>
                  </p:nvGrpSpPr>
                  <p:grpSpPr>
                    <a:xfrm>
                      <a:off x="1668805" y="2003323"/>
                      <a:ext cx="355796" cy="907099"/>
                      <a:chOff x="7948246" y="4340921"/>
                      <a:chExt cx="277640" cy="1198219"/>
                    </a:xfrm>
                  </p:grpSpPr>
                  <p:sp>
                    <p:nvSpPr>
                      <p:cNvPr id="323" name="Rectangle 322">
                        <a:extLst>
                          <a:ext uri="{FF2B5EF4-FFF2-40B4-BE49-F238E27FC236}">
                            <a16:creationId xmlns:a16="http://schemas.microsoft.com/office/drawing/2014/main" id="{B0BA0F90-B367-4D91-9DA3-D19A883ECA6B}"/>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4" name="TextBox 323">
                        <a:extLst>
                          <a:ext uri="{FF2B5EF4-FFF2-40B4-BE49-F238E27FC236}">
                            <a16:creationId xmlns:a16="http://schemas.microsoft.com/office/drawing/2014/main" id="{C281FCCC-CEA3-43E2-A674-49E48CC182CC}"/>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grpSp>
                  <p:nvGrpSpPr>
                    <p:cNvPr id="312" name="Group 311">
                      <a:extLst>
                        <a:ext uri="{FF2B5EF4-FFF2-40B4-BE49-F238E27FC236}">
                          <a16:creationId xmlns:a16="http://schemas.microsoft.com/office/drawing/2014/main" id="{327037BB-4012-41DF-B7CC-778916499E44}"/>
                        </a:ext>
                      </a:extLst>
                    </p:cNvPr>
                    <p:cNvGrpSpPr/>
                    <p:nvPr/>
                  </p:nvGrpSpPr>
                  <p:grpSpPr>
                    <a:xfrm>
                      <a:off x="1666467" y="3224870"/>
                      <a:ext cx="367502" cy="1003958"/>
                      <a:chOff x="7948246" y="4340921"/>
                      <a:chExt cx="277640" cy="1198219"/>
                    </a:xfrm>
                  </p:grpSpPr>
                  <p:sp>
                    <p:nvSpPr>
                      <p:cNvPr id="321" name="Rectangle 320">
                        <a:extLst>
                          <a:ext uri="{FF2B5EF4-FFF2-40B4-BE49-F238E27FC236}">
                            <a16:creationId xmlns:a16="http://schemas.microsoft.com/office/drawing/2014/main" id="{94C6CE71-7E49-46D0-A16E-12E390EF7979}"/>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2" name="TextBox 321">
                        <a:extLst>
                          <a:ext uri="{FF2B5EF4-FFF2-40B4-BE49-F238E27FC236}">
                            <a16:creationId xmlns:a16="http://schemas.microsoft.com/office/drawing/2014/main" id="{1DE68944-0EA9-4646-8F7A-0E1D7195E02A}"/>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sp>
                  <p:nvSpPr>
                    <p:cNvPr id="313" name="TextBox 312">
                      <a:extLst>
                        <a:ext uri="{FF2B5EF4-FFF2-40B4-BE49-F238E27FC236}">
                          <a16:creationId xmlns:a16="http://schemas.microsoft.com/office/drawing/2014/main" id="{1C89831E-DC1C-4851-8108-64024FF1B0DF}"/>
                        </a:ext>
                      </a:extLst>
                    </p:cNvPr>
                    <p:cNvSpPr txBox="1"/>
                    <p:nvPr/>
                  </p:nvSpPr>
                  <p:spPr>
                    <a:xfrm>
                      <a:off x="6229204" y="2556946"/>
                      <a:ext cx="216698"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14" name="Rectangle 313">
                      <a:extLst>
                        <a:ext uri="{FF2B5EF4-FFF2-40B4-BE49-F238E27FC236}">
                          <a16:creationId xmlns:a16="http://schemas.microsoft.com/office/drawing/2014/main" id="{5A3055DB-A19A-4EE3-AB16-396EB1198280}"/>
                        </a:ext>
                      </a:extLst>
                    </p:cNvPr>
                    <p:cNvSpPr/>
                    <p:nvPr/>
                  </p:nvSpPr>
                  <p:spPr>
                    <a:xfrm>
                      <a:off x="6185344" y="2325178"/>
                      <a:ext cx="260557"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5" name="TextBox 314">
                      <a:extLst>
                        <a:ext uri="{FF2B5EF4-FFF2-40B4-BE49-F238E27FC236}">
                          <a16:creationId xmlns:a16="http://schemas.microsoft.com/office/drawing/2014/main" id="{2BFB9949-741B-451B-94FB-A588AEB4CD7D}"/>
                        </a:ext>
                      </a:extLst>
                    </p:cNvPr>
                    <p:cNvSpPr txBox="1"/>
                    <p:nvPr/>
                  </p:nvSpPr>
                  <p:spPr>
                    <a:xfrm>
                      <a:off x="3566263" y="3338850"/>
                      <a:ext cx="235767"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16" name="Rectangle 315">
                      <a:extLst>
                        <a:ext uri="{FF2B5EF4-FFF2-40B4-BE49-F238E27FC236}">
                          <a16:creationId xmlns:a16="http://schemas.microsoft.com/office/drawing/2014/main" id="{F08632B2-A70B-4F3C-8FEF-BF0F1E5991F7}"/>
                        </a:ext>
                      </a:extLst>
                    </p:cNvPr>
                    <p:cNvSpPr/>
                    <p:nvPr/>
                  </p:nvSpPr>
                  <p:spPr>
                    <a:xfrm>
                      <a:off x="3564260" y="3230570"/>
                      <a:ext cx="298430" cy="1012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7" name="TextBox 316">
                      <a:extLst>
                        <a:ext uri="{FF2B5EF4-FFF2-40B4-BE49-F238E27FC236}">
                          <a16:creationId xmlns:a16="http://schemas.microsoft.com/office/drawing/2014/main" id="{EF62E883-4C30-468E-97D2-A57EDC9924E0}"/>
                        </a:ext>
                      </a:extLst>
                    </p:cNvPr>
                    <p:cNvSpPr txBox="1"/>
                    <p:nvPr/>
                  </p:nvSpPr>
                  <p:spPr>
                    <a:xfrm>
                      <a:off x="3634573" y="2057604"/>
                      <a:ext cx="205391"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3F571506-A314-4E6C-970C-B6AFAC653562}"/>
                        </a:ext>
                      </a:extLst>
                    </p:cNvPr>
                    <p:cNvSpPr/>
                    <p:nvPr/>
                  </p:nvSpPr>
                  <p:spPr>
                    <a:xfrm>
                      <a:off x="3574205" y="2013246"/>
                      <a:ext cx="270313" cy="9070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9" name="TextBox 318">
                      <a:extLst>
                        <a:ext uri="{FF2B5EF4-FFF2-40B4-BE49-F238E27FC236}">
                          <a16:creationId xmlns:a16="http://schemas.microsoft.com/office/drawing/2014/main" id="{2748A1D1-1793-4BBF-9277-76C619B56718}"/>
                        </a:ext>
                      </a:extLst>
                    </p:cNvPr>
                    <p:cNvSpPr txBox="1"/>
                    <p:nvPr/>
                  </p:nvSpPr>
                  <p:spPr>
                    <a:xfrm>
                      <a:off x="4286996" y="2642940"/>
                      <a:ext cx="334310" cy="652397"/>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20" name="Rectangle 319">
                      <a:extLst>
                        <a:ext uri="{FF2B5EF4-FFF2-40B4-BE49-F238E27FC236}">
                          <a16:creationId xmlns:a16="http://schemas.microsoft.com/office/drawing/2014/main" id="{4BD3B3E8-C3E6-4548-9C0E-0C82F1A6AA1D}"/>
                        </a:ext>
                      </a:extLst>
                    </p:cNvPr>
                    <p:cNvSpPr/>
                    <p:nvPr/>
                  </p:nvSpPr>
                  <p:spPr>
                    <a:xfrm>
                      <a:off x="4243136" y="2306484"/>
                      <a:ext cx="384525"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52" name="Straight Connector 251">
                    <a:extLst>
                      <a:ext uri="{FF2B5EF4-FFF2-40B4-BE49-F238E27FC236}">
                        <a16:creationId xmlns:a16="http://schemas.microsoft.com/office/drawing/2014/main" id="{BAF3A592-18BF-4EBC-9CFA-FEBF460A2EC4}"/>
                      </a:ext>
                    </a:extLst>
                  </p:cNvPr>
                  <p:cNvCxnSpPr>
                    <a:cxnSpLocks/>
                  </p:cNvCxnSpPr>
                  <p:nvPr/>
                </p:nvCxnSpPr>
                <p:spPr>
                  <a:xfrm>
                    <a:off x="3285914" y="1674058"/>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B47A4DD-9FEA-4DDE-B688-AEB71ABB9AFB}"/>
                      </a:ext>
                    </a:extLst>
                  </p:cNvPr>
                  <p:cNvCxnSpPr>
                    <a:cxnSpLocks/>
                  </p:cNvCxnSpPr>
                  <p:nvPr/>
                </p:nvCxnSpPr>
                <p:spPr>
                  <a:xfrm>
                    <a:off x="3285914" y="1784248"/>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5259CEB-F23B-4727-BA3D-7590D639C50D}"/>
                      </a:ext>
                    </a:extLst>
                  </p:cNvPr>
                  <p:cNvCxnSpPr>
                    <a:cxnSpLocks/>
                  </p:cNvCxnSpPr>
                  <p:nvPr/>
                </p:nvCxnSpPr>
                <p:spPr>
                  <a:xfrm>
                    <a:off x="3285914" y="2124981"/>
                    <a:ext cx="5247250" cy="10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C68858D-676B-4D0D-A0C9-C027834E8D06}"/>
                      </a:ext>
                    </a:extLst>
                  </p:cNvPr>
                  <p:cNvCxnSpPr>
                    <a:cxnSpLocks/>
                  </p:cNvCxnSpPr>
                  <p:nvPr/>
                </p:nvCxnSpPr>
                <p:spPr>
                  <a:xfrm>
                    <a:off x="3285914" y="2243790"/>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ED34D631-81BD-46A9-A2D5-9BFA913062CD}"/>
                      </a:ext>
                    </a:extLst>
                  </p:cNvPr>
                  <p:cNvCxnSpPr>
                    <a:cxnSpLocks/>
                  </p:cNvCxnSpPr>
                  <p:nvPr/>
                </p:nvCxnSpPr>
                <p:spPr>
                  <a:xfrm>
                    <a:off x="3285914" y="2678396"/>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ED0B3E3B-69E7-44C7-9769-89C863E6E920}"/>
                      </a:ext>
                    </a:extLst>
                  </p:cNvPr>
                  <p:cNvCxnSpPr>
                    <a:cxnSpLocks/>
                  </p:cNvCxnSpPr>
                  <p:nvPr/>
                </p:nvCxnSpPr>
                <p:spPr>
                  <a:xfrm flipV="1">
                    <a:off x="3285914" y="2766639"/>
                    <a:ext cx="5247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9855411-2615-4A15-B92E-0EF2AD4ADB95}"/>
                      </a:ext>
                    </a:extLst>
                  </p:cNvPr>
                  <p:cNvCxnSpPr>
                    <a:cxnSpLocks/>
                    <a:stCxn id="194" idx="0"/>
                    <a:endCxn id="287" idx="0"/>
                  </p:cNvCxnSpPr>
                  <p:nvPr/>
                </p:nvCxnSpPr>
                <p:spPr>
                  <a:xfrm flipH="1" flipV="1">
                    <a:off x="4664830" y="1348139"/>
                    <a:ext cx="78905" cy="33907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135FD5F0-E8A6-4DF9-A52A-3B6C3041F83F}"/>
                      </a:ext>
                    </a:extLst>
                  </p:cNvPr>
                  <p:cNvCxnSpPr>
                    <a:cxnSpLocks/>
                  </p:cNvCxnSpPr>
                  <p:nvPr/>
                </p:nvCxnSpPr>
                <p:spPr>
                  <a:xfrm flipH="1" flipV="1">
                    <a:off x="4594984" y="1336345"/>
                    <a:ext cx="46087" cy="32643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0463689-3658-4846-BB8A-F2C7FC6DBD4D}"/>
                      </a:ext>
                    </a:extLst>
                  </p:cNvPr>
                  <p:cNvCxnSpPr>
                    <a:cxnSpLocks/>
                    <a:stCxn id="289" idx="2"/>
                    <a:endCxn id="289" idx="0"/>
                  </p:cNvCxnSpPr>
                  <p:nvPr/>
                </p:nvCxnSpPr>
                <p:spPr>
                  <a:xfrm flipV="1">
                    <a:off x="5909539" y="1320119"/>
                    <a:ext cx="0" cy="3288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929A39DD-C753-4157-9626-07D8C879D357}"/>
                      </a:ext>
                    </a:extLst>
                  </p:cNvPr>
                  <p:cNvCxnSpPr>
                    <a:cxnSpLocks/>
                    <a:endCxn id="65" idx="0"/>
                  </p:cNvCxnSpPr>
                  <p:nvPr/>
                </p:nvCxnSpPr>
                <p:spPr>
                  <a:xfrm flipH="1" flipV="1">
                    <a:off x="5780633" y="1301745"/>
                    <a:ext cx="10984" cy="3312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0FDCF03-C070-4225-A052-08784DFEB1AE}"/>
                      </a:ext>
                    </a:extLst>
                  </p:cNvPr>
                  <p:cNvCxnSpPr>
                    <a:cxnSpLocks/>
                    <a:endCxn id="285" idx="0"/>
                  </p:cNvCxnSpPr>
                  <p:nvPr/>
                </p:nvCxnSpPr>
                <p:spPr>
                  <a:xfrm flipH="1" flipV="1">
                    <a:off x="3761273" y="1327810"/>
                    <a:ext cx="48722" cy="32869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4090FC62-0449-4EED-A848-80C9CF96FFAA}"/>
                      </a:ext>
                    </a:extLst>
                  </p:cNvPr>
                  <p:cNvCxnSpPr>
                    <a:cxnSpLocks/>
                  </p:cNvCxnSpPr>
                  <p:nvPr/>
                </p:nvCxnSpPr>
                <p:spPr>
                  <a:xfrm flipH="1" flipV="1">
                    <a:off x="3643344" y="1320116"/>
                    <a:ext cx="24065" cy="33023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D82BAC87-0C74-42CA-9D83-D4444D56E1B8}"/>
                      </a:ext>
                    </a:extLst>
                  </p:cNvPr>
                  <p:cNvCxnSpPr>
                    <a:cxnSpLocks/>
                  </p:cNvCxnSpPr>
                  <p:nvPr/>
                </p:nvCxnSpPr>
                <p:spPr>
                  <a:xfrm flipH="1" flipV="1">
                    <a:off x="6338840" y="1322391"/>
                    <a:ext cx="2102" cy="3291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8068200-FDEA-4D04-B951-076B0AF23291}"/>
                      </a:ext>
                    </a:extLst>
                  </p:cNvPr>
                  <p:cNvCxnSpPr>
                    <a:cxnSpLocks/>
                  </p:cNvCxnSpPr>
                  <p:nvPr/>
                </p:nvCxnSpPr>
                <p:spPr>
                  <a:xfrm flipH="1" flipV="1">
                    <a:off x="6186875" y="1342308"/>
                    <a:ext cx="31203" cy="32550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BB4622D6-B3B2-415C-BB4C-6F3C2C1BD418}"/>
                      </a:ext>
                    </a:extLst>
                  </p:cNvPr>
                  <p:cNvCxnSpPr>
                    <a:cxnSpLocks/>
                  </p:cNvCxnSpPr>
                  <p:nvPr/>
                </p:nvCxnSpPr>
                <p:spPr>
                  <a:xfrm flipV="1">
                    <a:off x="8367790" y="1306536"/>
                    <a:ext cx="56227" cy="3330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AC5E3DEB-1836-4D00-86B7-802B8ADCF9A0}"/>
                      </a:ext>
                    </a:extLst>
                  </p:cNvPr>
                  <p:cNvCxnSpPr>
                    <a:cxnSpLocks/>
                    <a:endCxn id="286" idx="0"/>
                  </p:cNvCxnSpPr>
                  <p:nvPr/>
                </p:nvCxnSpPr>
                <p:spPr>
                  <a:xfrm flipV="1">
                    <a:off x="8229161" y="1336924"/>
                    <a:ext cx="53764" cy="330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3BEED6FB-A54F-4F72-9B24-A5FD28A64377}"/>
                      </a:ext>
                    </a:extLst>
                  </p:cNvPr>
                  <p:cNvCxnSpPr>
                    <a:cxnSpLocks/>
                  </p:cNvCxnSpPr>
                  <p:nvPr/>
                </p:nvCxnSpPr>
                <p:spPr>
                  <a:xfrm flipV="1">
                    <a:off x="7408972" y="1342308"/>
                    <a:ext cx="0" cy="3271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6B24C6F-0EC2-41BF-96F6-378AD117CE38}"/>
                      </a:ext>
                    </a:extLst>
                  </p:cNvPr>
                  <p:cNvCxnSpPr>
                    <a:cxnSpLocks/>
                  </p:cNvCxnSpPr>
                  <p:nvPr/>
                </p:nvCxnSpPr>
                <p:spPr>
                  <a:xfrm flipV="1">
                    <a:off x="7314001" y="1331519"/>
                    <a:ext cx="14315" cy="3298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B3C87292-F591-4759-8CA9-5A917940370D}"/>
                      </a:ext>
                    </a:extLst>
                  </p:cNvPr>
                  <p:cNvCxnSpPr>
                    <a:cxnSpLocks/>
                  </p:cNvCxnSpPr>
                  <p:nvPr/>
                </p:nvCxnSpPr>
                <p:spPr>
                  <a:xfrm>
                    <a:off x="3285914" y="3289498"/>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B086EB35-CDF9-4954-9ED2-36570720933B}"/>
                      </a:ext>
                    </a:extLst>
                  </p:cNvPr>
                  <p:cNvCxnSpPr>
                    <a:cxnSpLocks/>
                  </p:cNvCxnSpPr>
                  <p:nvPr/>
                </p:nvCxnSpPr>
                <p:spPr>
                  <a:xfrm>
                    <a:off x="3285914" y="3386381"/>
                    <a:ext cx="5234412" cy="123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C208A1A-2AC5-4981-9F5C-6E204BB18ECD}"/>
                      </a:ext>
                    </a:extLst>
                  </p:cNvPr>
                  <p:cNvCxnSpPr>
                    <a:cxnSpLocks/>
                  </p:cNvCxnSpPr>
                  <p:nvPr/>
                </p:nvCxnSpPr>
                <p:spPr>
                  <a:xfrm>
                    <a:off x="3285914" y="3650563"/>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3E11473-D8D8-4F30-879E-219E6C1EEF96}"/>
                      </a:ext>
                    </a:extLst>
                  </p:cNvPr>
                  <p:cNvCxnSpPr>
                    <a:cxnSpLocks/>
                  </p:cNvCxnSpPr>
                  <p:nvPr/>
                </p:nvCxnSpPr>
                <p:spPr>
                  <a:xfrm>
                    <a:off x="3285914" y="3760751"/>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4CA45977-7CF7-4CEF-8311-B90DD7B0226B}"/>
                      </a:ext>
                    </a:extLst>
                  </p:cNvPr>
                  <p:cNvCxnSpPr>
                    <a:cxnSpLocks/>
                  </p:cNvCxnSpPr>
                  <p:nvPr/>
                </p:nvCxnSpPr>
                <p:spPr>
                  <a:xfrm>
                    <a:off x="3285914" y="4124183"/>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BEEFBC6-2861-4742-9079-C469E222287D}"/>
                      </a:ext>
                    </a:extLst>
                  </p:cNvPr>
                  <p:cNvCxnSpPr>
                    <a:cxnSpLocks/>
                  </p:cNvCxnSpPr>
                  <p:nvPr/>
                </p:nvCxnSpPr>
                <p:spPr>
                  <a:xfrm>
                    <a:off x="3285914" y="4229270"/>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6" name="TextBox 275">
                    <a:extLst>
                      <a:ext uri="{FF2B5EF4-FFF2-40B4-BE49-F238E27FC236}">
                        <a16:creationId xmlns:a16="http://schemas.microsoft.com/office/drawing/2014/main" id="{72E60B2C-1734-4839-BE23-6829EA8CBA5D}"/>
                      </a:ext>
                    </a:extLst>
                  </p:cNvPr>
                  <p:cNvSpPr txBox="1"/>
                  <p:nvPr/>
                </p:nvSpPr>
                <p:spPr>
                  <a:xfrm>
                    <a:off x="3193218" y="2561080"/>
                    <a:ext cx="507768" cy="338554"/>
                  </a:xfrm>
                  <a:prstGeom prst="rect">
                    <a:avLst/>
                  </a:prstGeom>
                  <a:noFill/>
                </p:spPr>
                <p:txBody>
                  <a:bodyPr wrap="none" rtlCol="0">
                    <a:spAutoFit/>
                  </a:bodyPr>
                  <a:lstStyle/>
                  <a:p>
                    <a:r>
                      <a:rPr lang="en-US" sz="1600" dirty="0" err="1"/>
                      <a:t>Vdd</a:t>
                    </a:r>
                    <a:endParaRPr lang="en-IN" sz="1600" dirty="0"/>
                  </a:p>
                </p:txBody>
              </p:sp>
              <p:sp>
                <p:nvSpPr>
                  <p:cNvPr id="277" name="TextBox 276">
                    <a:extLst>
                      <a:ext uri="{FF2B5EF4-FFF2-40B4-BE49-F238E27FC236}">
                        <a16:creationId xmlns:a16="http://schemas.microsoft.com/office/drawing/2014/main" id="{85A022CC-5757-465B-9F85-3DE3CCA0252F}"/>
                      </a:ext>
                    </a:extLst>
                  </p:cNvPr>
                  <p:cNvSpPr txBox="1"/>
                  <p:nvPr/>
                </p:nvSpPr>
                <p:spPr>
                  <a:xfrm>
                    <a:off x="3207359" y="3971651"/>
                    <a:ext cx="452945" cy="338554"/>
                  </a:xfrm>
                  <a:prstGeom prst="rect">
                    <a:avLst/>
                  </a:prstGeom>
                  <a:noFill/>
                </p:spPr>
                <p:txBody>
                  <a:bodyPr wrap="none" rtlCol="0">
                    <a:spAutoFit/>
                  </a:bodyPr>
                  <a:lstStyle/>
                  <a:p>
                    <a:r>
                      <a:rPr lang="en-US" sz="1600" dirty="0" err="1"/>
                      <a:t>Vss</a:t>
                    </a:r>
                    <a:endParaRPr lang="en-IN" sz="1600" dirty="0"/>
                  </a:p>
                </p:txBody>
              </p:sp>
              <p:sp>
                <p:nvSpPr>
                  <p:cNvPr id="278" name="TextBox 277">
                    <a:extLst>
                      <a:ext uri="{FF2B5EF4-FFF2-40B4-BE49-F238E27FC236}">
                        <a16:creationId xmlns:a16="http://schemas.microsoft.com/office/drawing/2014/main" id="{0DA0A22D-6D31-492E-8472-67AA1DED90AA}"/>
                      </a:ext>
                    </a:extLst>
                  </p:cNvPr>
                  <p:cNvSpPr txBox="1"/>
                  <p:nvPr/>
                </p:nvSpPr>
                <p:spPr>
                  <a:xfrm>
                    <a:off x="3231525" y="3529531"/>
                    <a:ext cx="507768" cy="338554"/>
                  </a:xfrm>
                  <a:prstGeom prst="rect">
                    <a:avLst/>
                  </a:prstGeom>
                  <a:noFill/>
                </p:spPr>
                <p:txBody>
                  <a:bodyPr wrap="none" rtlCol="0">
                    <a:spAutoFit/>
                  </a:bodyPr>
                  <a:lstStyle/>
                  <a:p>
                    <a:r>
                      <a:rPr lang="en-US" sz="1600" dirty="0" err="1"/>
                      <a:t>Vdd</a:t>
                    </a:r>
                    <a:endParaRPr lang="en-IN" sz="1600" dirty="0"/>
                  </a:p>
                </p:txBody>
              </p:sp>
              <p:sp>
                <p:nvSpPr>
                  <p:cNvPr id="279" name="TextBox 278">
                    <a:extLst>
                      <a:ext uri="{FF2B5EF4-FFF2-40B4-BE49-F238E27FC236}">
                        <a16:creationId xmlns:a16="http://schemas.microsoft.com/office/drawing/2014/main" id="{41AC3CC8-BA9D-44F7-ABC8-6D7D5B293C1B}"/>
                      </a:ext>
                    </a:extLst>
                  </p:cNvPr>
                  <p:cNvSpPr txBox="1"/>
                  <p:nvPr/>
                </p:nvSpPr>
                <p:spPr>
                  <a:xfrm>
                    <a:off x="5593403" y="1345662"/>
                    <a:ext cx="507768" cy="338554"/>
                  </a:xfrm>
                  <a:prstGeom prst="rect">
                    <a:avLst/>
                  </a:prstGeom>
                  <a:noFill/>
                </p:spPr>
                <p:txBody>
                  <a:bodyPr wrap="none" rtlCol="0">
                    <a:spAutoFit/>
                  </a:bodyPr>
                  <a:lstStyle/>
                  <a:p>
                    <a:r>
                      <a:rPr lang="en-US" sz="1600" dirty="0" err="1"/>
                      <a:t>Vdd</a:t>
                    </a:r>
                    <a:endParaRPr lang="en-IN" sz="1600" dirty="0"/>
                  </a:p>
                </p:txBody>
              </p:sp>
              <p:sp>
                <p:nvSpPr>
                  <p:cNvPr id="280" name="TextBox 279">
                    <a:extLst>
                      <a:ext uri="{FF2B5EF4-FFF2-40B4-BE49-F238E27FC236}">
                        <a16:creationId xmlns:a16="http://schemas.microsoft.com/office/drawing/2014/main" id="{251D27FB-3904-431C-9F10-DF8A3C3F1408}"/>
                      </a:ext>
                    </a:extLst>
                  </p:cNvPr>
                  <p:cNvSpPr txBox="1"/>
                  <p:nvPr/>
                </p:nvSpPr>
                <p:spPr>
                  <a:xfrm>
                    <a:off x="3214317" y="1555236"/>
                    <a:ext cx="507768" cy="338554"/>
                  </a:xfrm>
                  <a:prstGeom prst="rect">
                    <a:avLst/>
                  </a:prstGeom>
                  <a:noFill/>
                </p:spPr>
                <p:txBody>
                  <a:bodyPr wrap="none" rtlCol="0">
                    <a:spAutoFit/>
                  </a:bodyPr>
                  <a:lstStyle/>
                  <a:p>
                    <a:r>
                      <a:rPr lang="en-US" sz="1600" dirty="0" err="1"/>
                      <a:t>Vdd</a:t>
                    </a:r>
                    <a:endParaRPr lang="en-IN" sz="1600" dirty="0"/>
                  </a:p>
                </p:txBody>
              </p:sp>
              <p:sp>
                <p:nvSpPr>
                  <p:cNvPr id="281" name="TextBox 280">
                    <a:extLst>
                      <a:ext uri="{FF2B5EF4-FFF2-40B4-BE49-F238E27FC236}">
                        <a16:creationId xmlns:a16="http://schemas.microsoft.com/office/drawing/2014/main" id="{929238B4-3B8F-45BE-9380-C174CD078441}"/>
                      </a:ext>
                    </a:extLst>
                  </p:cNvPr>
                  <p:cNvSpPr txBox="1"/>
                  <p:nvPr/>
                </p:nvSpPr>
                <p:spPr>
                  <a:xfrm>
                    <a:off x="6090076" y="1353668"/>
                    <a:ext cx="452945" cy="338554"/>
                  </a:xfrm>
                  <a:prstGeom prst="rect">
                    <a:avLst/>
                  </a:prstGeom>
                  <a:noFill/>
                </p:spPr>
                <p:txBody>
                  <a:bodyPr wrap="none" rtlCol="0">
                    <a:spAutoFit/>
                  </a:bodyPr>
                  <a:lstStyle/>
                  <a:p>
                    <a:r>
                      <a:rPr lang="en-US" sz="1600" dirty="0" err="1"/>
                      <a:t>Vss</a:t>
                    </a:r>
                    <a:endParaRPr lang="en-IN" sz="1600" dirty="0"/>
                  </a:p>
                </p:txBody>
              </p:sp>
              <p:sp>
                <p:nvSpPr>
                  <p:cNvPr id="282" name="TextBox 281">
                    <a:extLst>
                      <a:ext uri="{FF2B5EF4-FFF2-40B4-BE49-F238E27FC236}">
                        <a16:creationId xmlns:a16="http://schemas.microsoft.com/office/drawing/2014/main" id="{20F8B548-2DE4-43C0-93DC-032AC17D491F}"/>
                      </a:ext>
                    </a:extLst>
                  </p:cNvPr>
                  <p:cNvSpPr txBox="1"/>
                  <p:nvPr/>
                </p:nvSpPr>
                <p:spPr>
                  <a:xfrm>
                    <a:off x="3234302" y="3179495"/>
                    <a:ext cx="452945" cy="338554"/>
                  </a:xfrm>
                  <a:prstGeom prst="rect">
                    <a:avLst/>
                  </a:prstGeom>
                  <a:noFill/>
                </p:spPr>
                <p:txBody>
                  <a:bodyPr wrap="none" rtlCol="0">
                    <a:spAutoFit/>
                  </a:bodyPr>
                  <a:lstStyle/>
                  <a:p>
                    <a:r>
                      <a:rPr lang="en-US" sz="1600" dirty="0" err="1"/>
                      <a:t>Vss</a:t>
                    </a:r>
                    <a:endParaRPr lang="en-IN" sz="1600" dirty="0"/>
                  </a:p>
                </p:txBody>
              </p:sp>
              <p:sp>
                <p:nvSpPr>
                  <p:cNvPr id="283" name="TextBox 282">
                    <a:extLst>
                      <a:ext uri="{FF2B5EF4-FFF2-40B4-BE49-F238E27FC236}">
                        <a16:creationId xmlns:a16="http://schemas.microsoft.com/office/drawing/2014/main" id="{64064206-58F3-4D18-B56F-804BD41D8F59}"/>
                      </a:ext>
                    </a:extLst>
                  </p:cNvPr>
                  <p:cNvSpPr txBox="1"/>
                  <p:nvPr/>
                </p:nvSpPr>
                <p:spPr>
                  <a:xfrm>
                    <a:off x="3214464" y="1995258"/>
                    <a:ext cx="452945" cy="338554"/>
                  </a:xfrm>
                  <a:prstGeom prst="rect">
                    <a:avLst/>
                  </a:prstGeom>
                  <a:noFill/>
                </p:spPr>
                <p:txBody>
                  <a:bodyPr wrap="none" rtlCol="0">
                    <a:spAutoFit/>
                  </a:bodyPr>
                  <a:lstStyle/>
                  <a:p>
                    <a:r>
                      <a:rPr lang="en-US" sz="1600" dirty="0" err="1"/>
                      <a:t>Vss</a:t>
                    </a:r>
                    <a:endParaRPr lang="en-IN" sz="1600" dirty="0"/>
                  </a:p>
                </p:txBody>
              </p:sp>
              <p:sp>
                <p:nvSpPr>
                  <p:cNvPr id="284" name="TextBox 283">
                    <a:extLst>
                      <a:ext uri="{FF2B5EF4-FFF2-40B4-BE49-F238E27FC236}">
                        <a16:creationId xmlns:a16="http://schemas.microsoft.com/office/drawing/2014/main" id="{5B16E7E2-C713-418E-B8AE-79EAEE9DCADE}"/>
                      </a:ext>
                    </a:extLst>
                  </p:cNvPr>
                  <p:cNvSpPr txBox="1"/>
                  <p:nvPr/>
                </p:nvSpPr>
                <p:spPr>
                  <a:xfrm>
                    <a:off x="7110034" y="1357870"/>
                    <a:ext cx="507768" cy="338554"/>
                  </a:xfrm>
                  <a:prstGeom prst="rect">
                    <a:avLst/>
                  </a:prstGeom>
                  <a:noFill/>
                </p:spPr>
                <p:txBody>
                  <a:bodyPr wrap="none" rtlCol="0">
                    <a:spAutoFit/>
                  </a:bodyPr>
                  <a:lstStyle/>
                  <a:p>
                    <a:r>
                      <a:rPr lang="en-US" sz="1600" dirty="0" err="1"/>
                      <a:t>Vdd</a:t>
                    </a:r>
                    <a:endParaRPr lang="en-IN" sz="1600" dirty="0"/>
                  </a:p>
                </p:txBody>
              </p:sp>
              <p:sp>
                <p:nvSpPr>
                  <p:cNvPr id="285" name="TextBox 284">
                    <a:extLst>
                      <a:ext uri="{FF2B5EF4-FFF2-40B4-BE49-F238E27FC236}">
                        <a16:creationId xmlns:a16="http://schemas.microsoft.com/office/drawing/2014/main" id="{B0334BEB-495E-45C5-A969-ABE75440158C}"/>
                      </a:ext>
                    </a:extLst>
                  </p:cNvPr>
                  <p:cNvSpPr txBox="1"/>
                  <p:nvPr/>
                </p:nvSpPr>
                <p:spPr>
                  <a:xfrm>
                    <a:off x="3507389" y="1327810"/>
                    <a:ext cx="507768" cy="338554"/>
                  </a:xfrm>
                  <a:prstGeom prst="rect">
                    <a:avLst/>
                  </a:prstGeom>
                  <a:noFill/>
                </p:spPr>
                <p:txBody>
                  <a:bodyPr wrap="none" rtlCol="0">
                    <a:spAutoFit/>
                  </a:bodyPr>
                  <a:lstStyle/>
                  <a:p>
                    <a:r>
                      <a:rPr lang="en-US" sz="1600" dirty="0" err="1"/>
                      <a:t>Vdd</a:t>
                    </a:r>
                    <a:endParaRPr lang="en-IN" sz="1600" dirty="0"/>
                  </a:p>
                </p:txBody>
              </p:sp>
              <p:sp>
                <p:nvSpPr>
                  <p:cNvPr id="286" name="TextBox 285">
                    <a:extLst>
                      <a:ext uri="{FF2B5EF4-FFF2-40B4-BE49-F238E27FC236}">
                        <a16:creationId xmlns:a16="http://schemas.microsoft.com/office/drawing/2014/main" id="{86B7C913-687A-42D1-BB8A-A65FE48B68F4}"/>
                      </a:ext>
                    </a:extLst>
                  </p:cNvPr>
                  <p:cNvSpPr txBox="1"/>
                  <p:nvPr/>
                </p:nvSpPr>
                <p:spPr>
                  <a:xfrm>
                    <a:off x="8056452" y="1336924"/>
                    <a:ext cx="452945" cy="338554"/>
                  </a:xfrm>
                  <a:prstGeom prst="rect">
                    <a:avLst/>
                  </a:prstGeom>
                  <a:noFill/>
                </p:spPr>
                <p:txBody>
                  <a:bodyPr wrap="none" rtlCol="0">
                    <a:spAutoFit/>
                  </a:bodyPr>
                  <a:lstStyle/>
                  <a:p>
                    <a:r>
                      <a:rPr lang="en-US" sz="1600" dirty="0" err="1"/>
                      <a:t>Vss</a:t>
                    </a:r>
                    <a:endParaRPr lang="en-IN" sz="1600" dirty="0"/>
                  </a:p>
                </p:txBody>
              </p:sp>
              <p:sp>
                <p:nvSpPr>
                  <p:cNvPr id="287" name="TextBox 286">
                    <a:extLst>
                      <a:ext uri="{FF2B5EF4-FFF2-40B4-BE49-F238E27FC236}">
                        <a16:creationId xmlns:a16="http://schemas.microsoft.com/office/drawing/2014/main" id="{AEF11E46-FF4B-4B57-98B2-CA2CB96E3D0F}"/>
                      </a:ext>
                    </a:extLst>
                  </p:cNvPr>
                  <p:cNvSpPr txBox="1"/>
                  <p:nvPr/>
                </p:nvSpPr>
                <p:spPr>
                  <a:xfrm>
                    <a:off x="4438357" y="1348139"/>
                    <a:ext cx="452945" cy="338554"/>
                  </a:xfrm>
                  <a:prstGeom prst="rect">
                    <a:avLst/>
                  </a:prstGeom>
                  <a:noFill/>
                </p:spPr>
                <p:txBody>
                  <a:bodyPr wrap="none" rtlCol="0">
                    <a:spAutoFit/>
                  </a:bodyPr>
                  <a:lstStyle/>
                  <a:p>
                    <a:r>
                      <a:rPr lang="en-US" sz="1600" dirty="0" err="1"/>
                      <a:t>Vss</a:t>
                    </a:r>
                    <a:endParaRPr lang="en-IN" sz="1600" dirty="0"/>
                  </a:p>
                </p:txBody>
              </p:sp>
            </p:grpSp>
            <p:grpSp>
              <p:nvGrpSpPr>
                <p:cNvPr id="197" name="Group 196">
                  <a:extLst>
                    <a:ext uri="{FF2B5EF4-FFF2-40B4-BE49-F238E27FC236}">
                      <a16:creationId xmlns:a16="http://schemas.microsoft.com/office/drawing/2014/main" id="{B5708337-447D-4DEE-B156-05EE514EA964}"/>
                    </a:ext>
                  </a:extLst>
                </p:cNvPr>
                <p:cNvGrpSpPr/>
                <p:nvPr/>
              </p:nvGrpSpPr>
              <p:grpSpPr>
                <a:xfrm>
                  <a:off x="5767757" y="2630656"/>
                  <a:ext cx="191086" cy="110045"/>
                  <a:chOff x="3291840" y="4925551"/>
                  <a:chExt cx="289560" cy="276999"/>
                </a:xfrm>
              </p:grpSpPr>
              <p:cxnSp>
                <p:nvCxnSpPr>
                  <p:cNvPr id="249" name="Straight Connector 248">
                    <a:extLst>
                      <a:ext uri="{FF2B5EF4-FFF2-40B4-BE49-F238E27FC236}">
                        <a16:creationId xmlns:a16="http://schemas.microsoft.com/office/drawing/2014/main" id="{EA35BC34-F2C6-4733-8A0A-690036ECFA2E}"/>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52B09B1-38B0-4F22-B3E5-0253D332DA6E}"/>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EFE70E9B-D905-45D6-8D57-5276441C92F9}"/>
                    </a:ext>
                  </a:extLst>
                </p:cNvPr>
                <p:cNvGrpSpPr/>
                <p:nvPr/>
              </p:nvGrpSpPr>
              <p:grpSpPr>
                <a:xfrm>
                  <a:off x="7887285" y="1627162"/>
                  <a:ext cx="191086" cy="110045"/>
                  <a:chOff x="3291840" y="4925551"/>
                  <a:chExt cx="289560" cy="276999"/>
                </a:xfrm>
              </p:grpSpPr>
              <p:cxnSp>
                <p:nvCxnSpPr>
                  <p:cNvPr id="247" name="Straight Connector 246">
                    <a:extLst>
                      <a:ext uri="{FF2B5EF4-FFF2-40B4-BE49-F238E27FC236}">
                        <a16:creationId xmlns:a16="http://schemas.microsoft.com/office/drawing/2014/main" id="{2C7A40BF-635A-40FF-8272-1EFB63F4D818}"/>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C461CB58-F4F1-4DB5-8E78-1134CD0F9EE5}"/>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9" name="Group 198">
                  <a:extLst>
                    <a:ext uri="{FF2B5EF4-FFF2-40B4-BE49-F238E27FC236}">
                      <a16:creationId xmlns:a16="http://schemas.microsoft.com/office/drawing/2014/main" id="{B24CA9C6-50C0-46B4-86E4-A7CE0D432787}"/>
                    </a:ext>
                  </a:extLst>
                </p:cNvPr>
                <p:cNvGrpSpPr/>
                <p:nvPr/>
              </p:nvGrpSpPr>
              <p:grpSpPr>
                <a:xfrm>
                  <a:off x="7899008" y="2651758"/>
                  <a:ext cx="191086" cy="110045"/>
                  <a:chOff x="3291840" y="4925551"/>
                  <a:chExt cx="289560" cy="276999"/>
                </a:xfrm>
              </p:grpSpPr>
              <p:cxnSp>
                <p:nvCxnSpPr>
                  <p:cNvPr id="245" name="Straight Connector 244">
                    <a:extLst>
                      <a:ext uri="{FF2B5EF4-FFF2-40B4-BE49-F238E27FC236}">
                        <a16:creationId xmlns:a16="http://schemas.microsoft.com/office/drawing/2014/main" id="{CBEDDCA7-9192-4BD5-AAB7-7942BD3FB89B}"/>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153D124-CF44-4AD8-B881-3073A365EDC1}"/>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D60A5308-0580-46D7-A137-4ED11D8BFE86}"/>
                    </a:ext>
                  </a:extLst>
                </p:cNvPr>
                <p:cNvGrpSpPr/>
                <p:nvPr/>
              </p:nvGrpSpPr>
              <p:grpSpPr>
                <a:xfrm>
                  <a:off x="8292702" y="2070893"/>
                  <a:ext cx="191086" cy="110049"/>
                  <a:chOff x="3805111" y="4462402"/>
                  <a:chExt cx="191086" cy="110049"/>
                </a:xfrm>
              </p:grpSpPr>
              <p:cxnSp>
                <p:nvCxnSpPr>
                  <p:cNvPr id="243" name="Straight Connector 242">
                    <a:extLst>
                      <a:ext uri="{FF2B5EF4-FFF2-40B4-BE49-F238E27FC236}">
                        <a16:creationId xmlns:a16="http://schemas.microsoft.com/office/drawing/2014/main" id="{BDE7F738-BF90-4477-8DF9-C19A82D0B2B2}"/>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EC3FBB0-D51C-49F0-9217-3443DAA31144}"/>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1" name="Group 200">
                  <a:extLst>
                    <a:ext uri="{FF2B5EF4-FFF2-40B4-BE49-F238E27FC236}">
                      <a16:creationId xmlns:a16="http://schemas.microsoft.com/office/drawing/2014/main" id="{D518CF21-9535-422D-86E1-3FFD70ACDDBE}"/>
                    </a:ext>
                  </a:extLst>
                </p:cNvPr>
                <p:cNvGrpSpPr/>
                <p:nvPr/>
              </p:nvGrpSpPr>
              <p:grpSpPr>
                <a:xfrm>
                  <a:off x="9413629" y="2618939"/>
                  <a:ext cx="191086" cy="110045"/>
                  <a:chOff x="3291840" y="4925551"/>
                  <a:chExt cx="289560" cy="276999"/>
                </a:xfrm>
              </p:grpSpPr>
              <p:cxnSp>
                <p:nvCxnSpPr>
                  <p:cNvPr id="241" name="Straight Connector 240">
                    <a:extLst>
                      <a:ext uri="{FF2B5EF4-FFF2-40B4-BE49-F238E27FC236}">
                        <a16:creationId xmlns:a16="http://schemas.microsoft.com/office/drawing/2014/main" id="{35B15E78-4072-4A6F-A6EC-17EB10C182A9}"/>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A63B661B-A991-42F5-9DD0-7972E515C4FA}"/>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2" name="Group 201">
                  <a:extLst>
                    <a:ext uri="{FF2B5EF4-FFF2-40B4-BE49-F238E27FC236}">
                      <a16:creationId xmlns:a16="http://schemas.microsoft.com/office/drawing/2014/main" id="{E5CCB6A3-4B05-402B-BBF5-2AE691960CE3}"/>
                    </a:ext>
                  </a:extLst>
                </p:cNvPr>
                <p:cNvGrpSpPr/>
                <p:nvPr/>
              </p:nvGrpSpPr>
              <p:grpSpPr>
                <a:xfrm>
                  <a:off x="5765409" y="1615440"/>
                  <a:ext cx="191086" cy="110045"/>
                  <a:chOff x="3291840" y="4925551"/>
                  <a:chExt cx="289560" cy="276999"/>
                </a:xfrm>
              </p:grpSpPr>
              <p:cxnSp>
                <p:nvCxnSpPr>
                  <p:cNvPr id="239" name="Straight Connector 238">
                    <a:extLst>
                      <a:ext uri="{FF2B5EF4-FFF2-40B4-BE49-F238E27FC236}">
                        <a16:creationId xmlns:a16="http://schemas.microsoft.com/office/drawing/2014/main" id="{B050A889-ABB6-4C2F-B9F5-93968BA61F0E}"/>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DB59248-3A59-4C80-9B63-C14C9DCFDED2}"/>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Group 202">
                  <a:extLst>
                    <a:ext uri="{FF2B5EF4-FFF2-40B4-BE49-F238E27FC236}">
                      <a16:creationId xmlns:a16="http://schemas.microsoft.com/office/drawing/2014/main" id="{62F2162C-289B-47B9-8992-649B6819CE51}"/>
                    </a:ext>
                  </a:extLst>
                </p:cNvPr>
                <p:cNvGrpSpPr/>
                <p:nvPr/>
              </p:nvGrpSpPr>
              <p:grpSpPr>
                <a:xfrm>
                  <a:off x="7891980" y="3601329"/>
                  <a:ext cx="191086" cy="110045"/>
                  <a:chOff x="3010491" y="5387929"/>
                  <a:chExt cx="191086" cy="110045"/>
                </a:xfrm>
              </p:grpSpPr>
              <p:cxnSp>
                <p:nvCxnSpPr>
                  <p:cNvPr id="237" name="Straight Connector 236">
                    <a:extLst>
                      <a:ext uri="{FF2B5EF4-FFF2-40B4-BE49-F238E27FC236}">
                        <a16:creationId xmlns:a16="http://schemas.microsoft.com/office/drawing/2014/main" id="{8D449B75-3EEB-45C5-A076-41FB26CE977E}"/>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A0CA0D7-5274-49A3-ADAE-6DCF766535CE}"/>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9D882841-F4F3-436F-960D-10B7254055C8}"/>
                    </a:ext>
                  </a:extLst>
                </p:cNvPr>
                <p:cNvGrpSpPr/>
                <p:nvPr/>
              </p:nvGrpSpPr>
              <p:grpSpPr>
                <a:xfrm>
                  <a:off x="9415975" y="1608405"/>
                  <a:ext cx="191086" cy="110045"/>
                  <a:chOff x="3291840" y="4925551"/>
                  <a:chExt cx="289560" cy="276999"/>
                </a:xfrm>
              </p:grpSpPr>
              <p:cxnSp>
                <p:nvCxnSpPr>
                  <p:cNvPr id="235" name="Straight Connector 234">
                    <a:extLst>
                      <a:ext uri="{FF2B5EF4-FFF2-40B4-BE49-F238E27FC236}">
                        <a16:creationId xmlns:a16="http://schemas.microsoft.com/office/drawing/2014/main" id="{849D9CC2-EDF3-4FCF-BB5A-34E9C61B46ED}"/>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215D7C1-DE06-4B75-8406-D6A834F7D698}"/>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5" name="Group 204">
                  <a:extLst>
                    <a:ext uri="{FF2B5EF4-FFF2-40B4-BE49-F238E27FC236}">
                      <a16:creationId xmlns:a16="http://schemas.microsoft.com/office/drawing/2014/main" id="{6FB46B4C-ABD5-4998-BB2E-6B84FBAF67F2}"/>
                    </a:ext>
                  </a:extLst>
                </p:cNvPr>
                <p:cNvGrpSpPr/>
                <p:nvPr/>
              </p:nvGrpSpPr>
              <p:grpSpPr>
                <a:xfrm>
                  <a:off x="10358310" y="2068551"/>
                  <a:ext cx="191086" cy="110049"/>
                  <a:chOff x="3805111" y="4462402"/>
                  <a:chExt cx="191086" cy="110049"/>
                </a:xfrm>
              </p:grpSpPr>
              <p:cxnSp>
                <p:nvCxnSpPr>
                  <p:cNvPr id="233" name="Straight Connector 232">
                    <a:extLst>
                      <a:ext uri="{FF2B5EF4-FFF2-40B4-BE49-F238E27FC236}">
                        <a16:creationId xmlns:a16="http://schemas.microsoft.com/office/drawing/2014/main" id="{55C36D99-2F59-484A-865F-C09397EFC770}"/>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0D1EDD5-ED41-4A5C-B22F-3ABEA33DCE4A}"/>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0DBFA1D8-7164-40AD-ADE8-32FE295D829E}"/>
                    </a:ext>
                  </a:extLst>
                </p:cNvPr>
                <p:cNvGrpSpPr/>
                <p:nvPr/>
              </p:nvGrpSpPr>
              <p:grpSpPr>
                <a:xfrm>
                  <a:off x="6654858" y="3205367"/>
                  <a:ext cx="191086" cy="110049"/>
                  <a:chOff x="3805111" y="4462402"/>
                  <a:chExt cx="191086" cy="110049"/>
                </a:xfrm>
              </p:grpSpPr>
              <p:cxnSp>
                <p:nvCxnSpPr>
                  <p:cNvPr id="231" name="Straight Connector 230">
                    <a:extLst>
                      <a:ext uri="{FF2B5EF4-FFF2-40B4-BE49-F238E27FC236}">
                        <a16:creationId xmlns:a16="http://schemas.microsoft.com/office/drawing/2014/main" id="{71681E6A-38FE-4229-8E63-66D658F438E7}"/>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9321A5D9-6389-4190-9163-CEAE70EE5C1E}"/>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7" name="Group 206">
                  <a:extLst>
                    <a:ext uri="{FF2B5EF4-FFF2-40B4-BE49-F238E27FC236}">
                      <a16:creationId xmlns:a16="http://schemas.microsoft.com/office/drawing/2014/main" id="{77BEB659-6A5B-44BF-9947-EC56615C7C6A}"/>
                    </a:ext>
                  </a:extLst>
                </p:cNvPr>
                <p:cNvGrpSpPr/>
                <p:nvPr/>
              </p:nvGrpSpPr>
              <p:grpSpPr>
                <a:xfrm>
                  <a:off x="6737908" y="4089682"/>
                  <a:ext cx="191086" cy="110049"/>
                  <a:chOff x="3805111" y="4462402"/>
                  <a:chExt cx="191086" cy="110049"/>
                </a:xfrm>
              </p:grpSpPr>
              <p:cxnSp>
                <p:nvCxnSpPr>
                  <p:cNvPr id="229" name="Straight Connector 228">
                    <a:extLst>
                      <a:ext uri="{FF2B5EF4-FFF2-40B4-BE49-F238E27FC236}">
                        <a16:creationId xmlns:a16="http://schemas.microsoft.com/office/drawing/2014/main" id="{2400703C-F2E7-471B-B20D-F332E81BE15E}"/>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B003B61-3A0D-4709-B465-B9418E97719E}"/>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8" name="Group 207">
                  <a:extLst>
                    <a:ext uri="{FF2B5EF4-FFF2-40B4-BE49-F238E27FC236}">
                      <a16:creationId xmlns:a16="http://schemas.microsoft.com/office/drawing/2014/main" id="{820A3F42-F36D-47A1-A620-DB895B634356}"/>
                    </a:ext>
                  </a:extLst>
                </p:cNvPr>
                <p:cNvGrpSpPr/>
                <p:nvPr/>
              </p:nvGrpSpPr>
              <p:grpSpPr>
                <a:xfrm>
                  <a:off x="10337186" y="3258240"/>
                  <a:ext cx="191086" cy="110049"/>
                  <a:chOff x="3805111" y="4462402"/>
                  <a:chExt cx="191086" cy="110049"/>
                </a:xfrm>
              </p:grpSpPr>
              <p:cxnSp>
                <p:nvCxnSpPr>
                  <p:cNvPr id="227" name="Straight Connector 226">
                    <a:extLst>
                      <a:ext uri="{FF2B5EF4-FFF2-40B4-BE49-F238E27FC236}">
                        <a16:creationId xmlns:a16="http://schemas.microsoft.com/office/drawing/2014/main" id="{B25C86F3-4EC4-4714-9596-57C74FEFA631}"/>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AB8E1553-946D-4FA4-9980-22ECC5F95357}"/>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2E5E59EC-597C-4825-A2DE-0AD9CE36AD3A}"/>
                    </a:ext>
                  </a:extLst>
                </p:cNvPr>
                <p:cNvGrpSpPr/>
                <p:nvPr/>
              </p:nvGrpSpPr>
              <p:grpSpPr>
                <a:xfrm>
                  <a:off x="6689043" y="2059047"/>
                  <a:ext cx="191086" cy="110049"/>
                  <a:chOff x="3805111" y="4462402"/>
                  <a:chExt cx="191086" cy="110049"/>
                </a:xfrm>
              </p:grpSpPr>
              <p:cxnSp>
                <p:nvCxnSpPr>
                  <p:cNvPr id="225" name="Straight Connector 224">
                    <a:extLst>
                      <a:ext uri="{FF2B5EF4-FFF2-40B4-BE49-F238E27FC236}">
                        <a16:creationId xmlns:a16="http://schemas.microsoft.com/office/drawing/2014/main" id="{09B6BF78-FA5F-4753-8725-765D750D8CF7}"/>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F735D7A-DBFC-42F4-AB79-CCCC7C595451}"/>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B149E272-E2F5-42EF-ABF4-B4944358E66F}"/>
                    </a:ext>
                  </a:extLst>
                </p:cNvPr>
                <p:cNvGrpSpPr/>
                <p:nvPr/>
              </p:nvGrpSpPr>
              <p:grpSpPr>
                <a:xfrm>
                  <a:off x="9404828" y="3630326"/>
                  <a:ext cx="191086" cy="110045"/>
                  <a:chOff x="3010491" y="5387929"/>
                  <a:chExt cx="191086" cy="110045"/>
                </a:xfrm>
              </p:grpSpPr>
              <p:cxnSp>
                <p:nvCxnSpPr>
                  <p:cNvPr id="223" name="Straight Connector 222">
                    <a:extLst>
                      <a:ext uri="{FF2B5EF4-FFF2-40B4-BE49-F238E27FC236}">
                        <a16:creationId xmlns:a16="http://schemas.microsoft.com/office/drawing/2014/main" id="{91C3B195-C1A8-4765-94B1-0D291DC9B8F5}"/>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CFBD6BD-953F-4ADC-A328-EE8DA2BCBE9E}"/>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A1AB907E-A7A6-4810-9522-BF1DC93D4713}"/>
                    </a:ext>
                  </a:extLst>
                </p:cNvPr>
                <p:cNvGrpSpPr/>
                <p:nvPr/>
              </p:nvGrpSpPr>
              <p:grpSpPr>
                <a:xfrm>
                  <a:off x="5744287" y="3618714"/>
                  <a:ext cx="191086" cy="110045"/>
                  <a:chOff x="3010491" y="5387929"/>
                  <a:chExt cx="191086" cy="110045"/>
                </a:xfrm>
              </p:grpSpPr>
              <p:cxnSp>
                <p:nvCxnSpPr>
                  <p:cNvPr id="221" name="Straight Connector 220">
                    <a:extLst>
                      <a:ext uri="{FF2B5EF4-FFF2-40B4-BE49-F238E27FC236}">
                        <a16:creationId xmlns:a16="http://schemas.microsoft.com/office/drawing/2014/main" id="{7C435E9B-07C2-49F2-862C-2B293A0B85FF}"/>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91135E7-02B6-4766-ADAD-9C9A5A49F0F2}"/>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02B18A34-69D9-451B-AD3E-40F2FAB9573C}"/>
                    </a:ext>
                  </a:extLst>
                </p:cNvPr>
                <p:cNvGrpSpPr/>
                <p:nvPr/>
              </p:nvGrpSpPr>
              <p:grpSpPr>
                <a:xfrm>
                  <a:off x="10308731" y="4056677"/>
                  <a:ext cx="191086" cy="110049"/>
                  <a:chOff x="3805111" y="4462402"/>
                  <a:chExt cx="191086" cy="110049"/>
                </a:xfrm>
              </p:grpSpPr>
              <p:cxnSp>
                <p:nvCxnSpPr>
                  <p:cNvPr id="219" name="Straight Connector 218">
                    <a:extLst>
                      <a:ext uri="{FF2B5EF4-FFF2-40B4-BE49-F238E27FC236}">
                        <a16:creationId xmlns:a16="http://schemas.microsoft.com/office/drawing/2014/main" id="{38421CBB-5109-4C50-8824-2C77D3065A0D}"/>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8CC881A-22D6-44C4-8C93-2932616B1BE5}"/>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C5A1E109-B10A-43B5-AFD8-3C5C81D5BDF3}"/>
                    </a:ext>
                  </a:extLst>
                </p:cNvPr>
                <p:cNvGrpSpPr/>
                <p:nvPr/>
              </p:nvGrpSpPr>
              <p:grpSpPr>
                <a:xfrm>
                  <a:off x="8273133" y="4078451"/>
                  <a:ext cx="191086" cy="110049"/>
                  <a:chOff x="3805111" y="4462402"/>
                  <a:chExt cx="191086" cy="110049"/>
                </a:xfrm>
              </p:grpSpPr>
              <p:cxnSp>
                <p:nvCxnSpPr>
                  <p:cNvPr id="217" name="Straight Connector 216">
                    <a:extLst>
                      <a:ext uri="{FF2B5EF4-FFF2-40B4-BE49-F238E27FC236}">
                        <a16:creationId xmlns:a16="http://schemas.microsoft.com/office/drawing/2014/main" id="{E0503538-D1EB-4245-9B37-52F3455C794B}"/>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B934A23-8104-436E-9918-AAEB6537A955}"/>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ECD6C3AF-E861-450C-98B3-898D3B1161E7}"/>
                    </a:ext>
                  </a:extLst>
                </p:cNvPr>
                <p:cNvGrpSpPr/>
                <p:nvPr/>
              </p:nvGrpSpPr>
              <p:grpSpPr>
                <a:xfrm>
                  <a:off x="8314553" y="3274086"/>
                  <a:ext cx="191086" cy="110049"/>
                  <a:chOff x="3805111" y="4462402"/>
                  <a:chExt cx="191086" cy="110049"/>
                </a:xfrm>
              </p:grpSpPr>
              <p:cxnSp>
                <p:nvCxnSpPr>
                  <p:cNvPr id="215" name="Straight Connector 214">
                    <a:extLst>
                      <a:ext uri="{FF2B5EF4-FFF2-40B4-BE49-F238E27FC236}">
                        <a16:creationId xmlns:a16="http://schemas.microsoft.com/office/drawing/2014/main" id="{24ACB472-52D2-4B00-AB08-177D8C85F248}"/>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AEFC85F-D452-4A6F-BB76-0A35755012C1}"/>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3DC850E6-17EC-4071-B60F-FBD389433924}"/>
                  </a:ext>
                </a:extLst>
              </p:cNvPr>
              <p:cNvGrpSpPr/>
              <p:nvPr/>
            </p:nvGrpSpPr>
            <p:grpSpPr>
              <a:xfrm rot="16200000">
                <a:off x="6563102" y="4631758"/>
                <a:ext cx="390675" cy="252934"/>
                <a:chOff x="1573237" y="1772328"/>
                <a:chExt cx="1158693" cy="225284"/>
              </a:xfrm>
            </p:grpSpPr>
            <p:cxnSp>
              <p:nvCxnSpPr>
                <p:cNvPr id="189" name="Straight Connector 188">
                  <a:extLst>
                    <a:ext uri="{FF2B5EF4-FFF2-40B4-BE49-F238E27FC236}">
                      <a16:creationId xmlns:a16="http://schemas.microsoft.com/office/drawing/2014/main" id="{CDCC49F0-881F-4962-BF8C-277475FA18C9}"/>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EB0C2C1E-2534-4755-A1FE-550826A34FEB}"/>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1" name="Freeform: Shape 190">
                  <a:extLst>
                    <a:ext uri="{FF2B5EF4-FFF2-40B4-BE49-F238E27FC236}">
                      <a16:creationId xmlns:a16="http://schemas.microsoft.com/office/drawing/2014/main" id="{270A2332-9A44-4542-9484-EA287E13BC15}"/>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 name="Freeform: Shape 191">
                  <a:extLst>
                    <a:ext uri="{FF2B5EF4-FFF2-40B4-BE49-F238E27FC236}">
                      <a16:creationId xmlns:a16="http://schemas.microsoft.com/office/drawing/2014/main" id="{BDEC0604-CBFD-419B-A088-E7CB4FD5159B}"/>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 name="Freeform: Shape 192">
                  <a:extLst>
                    <a:ext uri="{FF2B5EF4-FFF2-40B4-BE49-F238E27FC236}">
                      <a16:creationId xmlns:a16="http://schemas.microsoft.com/office/drawing/2014/main" id="{BD20195A-E9DA-4219-A3D5-39F3399C446D}"/>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 name="Freeform: Shape 193">
                  <a:extLst>
                    <a:ext uri="{FF2B5EF4-FFF2-40B4-BE49-F238E27FC236}">
                      <a16:creationId xmlns:a16="http://schemas.microsoft.com/office/drawing/2014/main" id="{7657F1D8-F033-464A-8218-E2918CC436A3}"/>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 name="Freeform: Shape 194">
                  <a:extLst>
                    <a:ext uri="{FF2B5EF4-FFF2-40B4-BE49-F238E27FC236}">
                      <a16:creationId xmlns:a16="http://schemas.microsoft.com/office/drawing/2014/main" id="{AC1F38E1-45BE-48BD-939A-66CB54F62D0F}"/>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28">
                <a:extLst>
                  <a:ext uri="{FF2B5EF4-FFF2-40B4-BE49-F238E27FC236}">
                    <a16:creationId xmlns:a16="http://schemas.microsoft.com/office/drawing/2014/main" id="{37120609-9B94-4767-8FE4-88EC9BE4BF85}"/>
                  </a:ext>
                </a:extLst>
              </p:cNvPr>
              <p:cNvGrpSpPr/>
              <p:nvPr/>
            </p:nvGrpSpPr>
            <p:grpSpPr>
              <a:xfrm rot="16200000">
                <a:off x="7218690" y="4590637"/>
                <a:ext cx="447298" cy="278554"/>
                <a:chOff x="1573237" y="1772328"/>
                <a:chExt cx="1158693" cy="225284"/>
              </a:xfrm>
            </p:grpSpPr>
            <p:cxnSp>
              <p:nvCxnSpPr>
                <p:cNvPr id="182" name="Straight Connector 181">
                  <a:extLst>
                    <a:ext uri="{FF2B5EF4-FFF2-40B4-BE49-F238E27FC236}">
                      <a16:creationId xmlns:a16="http://schemas.microsoft.com/office/drawing/2014/main" id="{DC1C848D-6840-4A90-8F89-256F617F1F61}"/>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60AA9A9-490F-4A38-AC42-B29E570E847D}"/>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Freeform: Shape 183">
                  <a:extLst>
                    <a:ext uri="{FF2B5EF4-FFF2-40B4-BE49-F238E27FC236}">
                      <a16:creationId xmlns:a16="http://schemas.microsoft.com/office/drawing/2014/main" id="{47299ADE-86C7-469B-A3E9-5DAFD9B4A0A7}"/>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Freeform: Shape 184">
                  <a:extLst>
                    <a:ext uri="{FF2B5EF4-FFF2-40B4-BE49-F238E27FC236}">
                      <a16:creationId xmlns:a16="http://schemas.microsoft.com/office/drawing/2014/main" id="{C947E8D5-CB2C-4CAE-BD08-7A73CD9A19E8}"/>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Freeform: Shape 185">
                  <a:extLst>
                    <a:ext uri="{FF2B5EF4-FFF2-40B4-BE49-F238E27FC236}">
                      <a16:creationId xmlns:a16="http://schemas.microsoft.com/office/drawing/2014/main" id="{1927EF22-98B3-4086-B4A6-58E2F84278AA}"/>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Freeform: Shape 186">
                  <a:extLst>
                    <a:ext uri="{FF2B5EF4-FFF2-40B4-BE49-F238E27FC236}">
                      <a16:creationId xmlns:a16="http://schemas.microsoft.com/office/drawing/2014/main" id="{F203ACC0-4CD6-4645-99BB-0676A2E83A18}"/>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Freeform: Shape 187">
                  <a:extLst>
                    <a:ext uri="{FF2B5EF4-FFF2-40B4-BE49-F238E27FC236}">
                      <a16:creationId xmlns:a16="http://schemas.microsoft.com/office/drawing/2014/main" id="{A20677E0-3BF1-42A5-BA1F-4EB842F8CC22}"/>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 name="Group 29">
                <a:extLst>
                  <a:ext uri="{FF2B5EF4-FFF2-40B4-BE49-F238E27FC236}">
                    <a16:creationId xmlns:a16="http://schemas.microsoft.com/office/drawing/2014/main" id="{DE5A902F-CA85-48BB-878F-F24787F91223}"/>
                  </a:ext>
                </a:extLst>
              </p:cNvPr>
              <p:cNvGrpSpPr/>
              <p:nvPr/>
            </p:nvGrpSpPr>
            <p:grpSpPr>
              <a:xfrm rot="16200000">
                <a:off x="8015115" y="4583685"/>
                <a:ext cx="344479" cy="277726"/>
                <a:chOff x="1573237" y="1772328"/>
                <a:chExt cx="1158693" cy="225284"/>
              </a:xfrm>
            </p:grpSpPr>
            <p:cxnSp>
              <p:nvCxnSpPr>
                <p:cNvPr id="175" name="Straight Connector 174">
                  <a:extLst>
                    <a:ext uri="{FF2B5EF4-FFF2-40B4-BE49-F238E27FC236}">
                      <a16:creationId xmlns:a16="http://schemas.microsoft.com/office/drawing/2014/main" id="{A34141F6-7E32-4EFC-9CE4-0EA2A297B9FB}"/>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B90B8F3-527F-4B61-ADF1-12FA728D92CA}"/>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Freeform: Shape 176">
                  <a:extLst>
                    <a:ext uri="{FF2B5EF4-FFF2-40B4-BE49-F238E27FC236}">
                      <a16:creationId xmlns:a16="http://schemas.microsoft.com/office/drawing/2014/main" id="{B745FD45-DFA7-4975-8136-4F8248DCE069}"/>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Freeform: Shape 177">
                  <a:extLst>
                    <a:ext uri="{FF2B5EF4-FFF2-40B4-BE49-F238E27FC236}">
                      <a16:creationId xmlns:a16="http://schemas.microsoft.com/office/drawing/2014/main" id="{8259F69B-634A-4DC6-A3CC-769C7C639A0B}"/>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Freeform: Shape 178">
                  <a:extLst>
                    <a:ext uri="{FF2B5EF4-FFF2-40B4-BE49-F238E27FC236}">
                      <a16:creationId xmlns:a16="http://schemas.microsoft.com/office/drawing/2014/main" id="{8B76028D-E05A-49A5-B8A5-C4129599E4D9}"/>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Freeform: Shape 179">
                  <a:extLst>
                    <a:ext uri="{FF2B5EF4-FFF2-40B4-BE49-F238E27FC236}">
                      <a16:creationId xmlns:a16="http://schemas.microsoft.com/office/drawing/2014/main" id="{8645DAA0-2AEC-4727-B239-B17851C68B96}"/>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Freeform: Shape 180">
                  <a:extLst>
                    <a:ext uri="{FF2B5EF4-FFF2-40B4-BE49-F238E27FC236}">
                      <a16:creationId xmlns:a16="http://schemas.microsoft.com/office/drawing/2014/main" id="{418E3DDB-4CC0-416A-AEBC-286E53908FF5}"/>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1" name="Group 30">
                <a:extLst>
                  <a:ext uri="{FF2B5EF4-FFF2-40B4-BE49-F238E27FC236}">
                    <a16:creationId xmlns:a16="http://schemas.microsoft.com/office/drawing/2014/main" id="{071F0B4A-1949-47DC-8897-E37B40FF59D2}"/>
                  </a:ext>
                </a:extLst>
              </p:cNvPr>
              <p:cNvGrpSpPr/>
              <p:nvPr/>
            </p:nvGrpSpPr>
            <p:grpSpPr>
              <a:xfrm rot="16200000">
                <a:off x="5814728" y="4613337"/>
                <a:ext cx="353238" cy="256597"/>
                <a:chOff x="1548942" y="1772328"/>
                <a:chExt cx="1182988" cy="225284"/>
              </a:xfrm>
            </p:grpSpPr>
            <p:cxnSp>
              <p:nvCxnSpPr>
                <p:cNvPr id="168" name="Straight Connector 167">
                  <a:extLst>
                    <a:ext uri="{FF2B5EF4-FFF2-40B4-BE49-F238E27FC236}">
                      <a16:creationId xmlns:a16="http://schemas.microsoft.com/office/drawing/2014/main" id="{2D317FDD-1421-45A3-8853-3D2D96094252}"/>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F935CE5-A5C9-41F8-9D09-5972F1A0D6CC}"/>
                    </a:ext>
                  </a:extLst>
                </p:cNvPr>
                <p:cNvCxnSpPr>
                  <a:cxnSpLocks/>
                </p:cNvCxnSpPr>
                <p:nvPr/>
              </p:nvCxnSpPr>
              <p:spPr>
                <a:xfrm rot="5400000" flipH="1" flipV="1">
                  <a:off x="2130872" y="1398317"/>
                  <a:ext cx="2713" cy="11665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Freeform: Shape 169">
                  <a:extLst>
                    <a:ext uri="{FF2B5EF4-FFF2-40B4-BE49-F238E27FC236}">
                      <a16:creationId xmlns:a16="http://schemas.microsoft.com/office/drawing/2014/main" id="{36788D0E-B2BF-43B8-9435-D3C5C5F9500F}"/>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Freeform: Shape 170">
                  <a:extLst>
                    <a:ext uri="{FF2B5EF4-FFF2-40B4-BE49-F238E27FC236}">
                      <a16:creationId xmlns:a16="http://schemas.microsoft.com/office/drawing/2014/main" id="{D297920F-38EA-4F3D-A9CB-705192B2C7AA}"/>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 name="Freeform: Shape 171">
                  <a:extLst>
                    <a:ext uri="{FF2B5EF4-FFF2-40B4-BE49-F238E27FC236}">
                      <a16:creationId xmlns:a16="http://schemas.microsoft.com/office/drawing/2014/main" id="{C140AEC0-CA9F-4D43-9AAD-792FD3428A4F}"/>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Freeform: Shape 172">
                  <a:extLst>
                    <a:ext uri="{FF2B5EF4-FFF2-40B4-BE49-F238E27FC236}">
                      <a16:creationId xmlns:a16="http://schemas.microsoft.com/office/drawing/2014/main" id="{07E26F39-E278-4F4A-AF48-92BDE8C1B6C6}"/>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4" name="Freeform: Shape 173">
                  <a:extLst>
                    <a:ext uri="{FF2B5EF4-FFF2-40B4-BE49-F238E27FC236}">
                      <a16:creationId xmlns:a16="http://schemas.microsoft.com/office/drawing/2014/main" id="{5221BDAF-9B0B-4848-9959-164386E105CA}"/>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9631B6CB-A609-447C-AC96-9C0BF0552979}"/>
                  </a:ext>
                </a:extLst>
              </p:cNvPr>
              <p:cNvGrpSpPr/>
              <p:nvPr/>
            </p:nvGrpSpPr>
            <p:grpSpPr>
              <a:xfrm rot="16200000">
                <a:off x="8681395" y="4606927"/>
                <a:ext cx="397151" cy="269502"/>
                <a:chOff x="1573237" y="1772328"/>
                <a:chExt cx="1158693" cy="225284"/>
              </a:xfrm>
            </p:grpSpPr>
            <p:cxnSp>
              <p:nvCxnSpPr>
                <p:cNvPr id="161" name="Straight Connector 160">
                  <a:extLst>
                    <a:ext uri="{FF2B5EF4-FFF2-40B4-BE49-F238E27FC236}">
                      <a16:creationId xmlns:a16="http://schemas.microsoft.com/office/drawing/2014/main" id="{FC7844F9-2A0E-4082-9303-F4B70334252C}"/>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7790DFB-CFB8-4BE5-93D0-D795293E5527}"/>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Freeform: Shape 162">
                  <a:extLst>
                    <a:ext uri="{FF2B5EF4-FFF2-40B4-BE49-F238E27FC236}">
                      <a16:creationId xmlns:a16="http://schemas.microsoft.com/office/drawing/2014/main" id="{35E9B58A-1E2E-4068-9A1F-A29FC3C7FF19}"/>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 name="Freeform: Shape 163">
                  <a:extLst>
                    <a:ext uri="{FF2B5EF4-FFF2-40B4-BE49-F238E27FC236}">
                      <a16:creationId xmlns:a16="http://schemas.microsoft.com/office/drawing/2014/main" id="{DCB52A94-ACB0-4F2A-B7C1-94888BDB57A2}"/>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5" name="Freeform: Shape 164">
                  <a:extLst>
                    <a:ext uri="{FF2B5EF4-FFF2-40B4-BE49-F238E27FC236}">
                      <a16:creationId xmlns:a16="http://schemas.microsoft.com/office/drawing/2014/main" id="{C311B370-8960-4DD1-996B-FE21C6B2D51A}"/>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Freeform: Shape 165">
                  <a:extLst>
                    <a:ext uri="{FF2B5EF4-FFF2-40B4-BE49-F238E27FC236}">
                      <a16:creationId xmlns:a16="http://schemas.microsoft.com/office/drawing/2014/main" id="{52480717-2D2B-47F2-824F-2B7D3BAC521A}"/>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Freeform: Shape 166">
                  <a:extLst>
                    <a:ext uri="{FF2B5EF4-FFF2-40B4-BE49-F238E27FC236}">
                      <a16:creationId xmlns:a16="http://schemas.microsoft.com/office/drawing/2014/main" id="{C25C3A38-F1E6-4B41-AD35-3A878890C5F0}"/>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 name="Group 32">
                <a:extLst>
                  <a:ext uri="{FF2B5EF4-FFF2-40B4-BE49-F238E27FC236}">
                    <a16:creationId xmlns:a16="http://schemas.microsoft.com/office/drawing/2014/main" id="{BFC9428E-455E-4D35-AB2E-3C7F3FE0110A}"/>
                  </a:ext>
                </a:extLst>
              </p:cNvPr>
              <p:cNvGrpSpPr/>
              <p:nvPr/>
            </p:nvGrpSpPr>
            <p:grpSpPr>
              <a:xfrm>
                <a:off x="5023339" y="4192460"/>
                <a:ext cx="421109" cy="182133"/>
                <a:chOff x="1573237" y="1772328"/>
                <a:chExt cx="1158693" cy="225284"/>
              </a:xfrm>
            </p:grpSpPr>
            <p:cxnSp>
              <p:nvCxnSpPr>
                <p:cNvPr id="154" name="Straight Connector 153">
                  <a:extLst>
                    <a:ext uri="{FF2B5EF4-FFF2-40B4-BE49-F238E27FC236}">
                      <a16:creationId xmlns:a16="http://schemas.microsoft.com/office/drawing/2014/main" id="{FB1104E1-1F4A-43A8-9B75-D1E44F4EA697}"/>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BECC122-4A7F-423B-BD13-361EE9E7ECF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Freeform: Shape 155">
                  <a:extLst>
                    <a:ext uri="{FF2B5EF4-FFF2-40B4-BE49-F238E27FC236}">
                      <a16:creationId xmlns:a16="http://schemas.microsoft.com/office/drawing/2014/main" id="{6A728DC6-770D-4577-B9DF-7ACEDE5B2850}"/>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Freeform: Shape 156">
                  <a:extLst>
                    <a:ext uri="{FF2B5EF4-FFF2-40B4-BE49-F238E27FC236}">
                      <a16:creationId xmlns:a16="http://schemas.microsoft.com/office/drawing/2014/main" id="{B64AD647-FC42-480D-A44F-EF419CE8949D}"/>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Freeform: Shape 157">
                  <a:extLst>
                    <a:ext uri="{FF2B5EF4-FFF2-40B4-BE49-F238E27FC236}">
                      <a16:creationId xmlns:a16="http://schemas.microsoft.com/office/drawing/2014/main" id="{5262F990-A99A-4E26-8857-F2EF39875302}"/>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Freeform: Shape 158">
                  <a:extLst>
                    <a:ext uri="{FF2B5EF4-FFF2-40B4-BE49-F238E27FC236}">
                      <a16:creationId xmlns:a16="http://schemas.microsoft.com/office/drawing/2014/main" id="{1724BE17-5DF4-4CBB-AFE7-B0B73E0E1A16}"/>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Freeform: Shape 159">
                  <a:extLst>
                    <a:ext uri="{FF2B5EF4-FFF2-40B4-BE49-F238E27FC236}">
                      <a16:creationId xmlns:a16="http://schemas.microsoft.com/office/drawing/2014/main" id="{7044C476-933E-429E-AA8F-973270EA5491}"/>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 name="Group 33">
                <a:extLst>
                  <a:ext uri="{FF2B5EF4-FFF2-40B4-BE49-F238E27FC236}">
                    <a16:creationId xmlns:a16="http://schemas.microsoft.com/office/drawing/2014/main" id="{E72F3245-4ABF-4C3C-AAAE-FB33F784FDD5}"/>
                  </a:ext>
                </a:extLst>
              </p:cNvPr>
              <p:cNvGrpSpPr/>
              <p:nvPr/>
            </p:nvGrpSpPr>
            <p:grpSpPr>
              <a:xfrm>
                <a:off x="5007973" y="3823048"/>
                <a:ext cx="399665" cy="174187"/>
                <a:chOff x="1573237" y="1772328"/>
                <a:chExt cx="1158693" cy="225284"/>
              </a:xfrm>
            </p:grpSpPr>
            <p:cxnSp>
              <p:nvCxnSpPr>
                <p:cNvPr id="147" name="Straight Connector 146">
                  <a:extLst>
                    <a:ext uri="{FF2B5EF4-FFF2-40B4-BE49-F238E27FC236}">
                      <a16:creationId xmlns:a16="http://schemas.microsoft.com/office/drawing/2014/main" id="{00144BEF-EBD4-4106-B7D2-184C328CDF48}"/>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F6EC5B1-7410-4455-90A1-EB85C02D2CBB}"/>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Freeform: Shape 148">
                  <a:extLst>
                    <a:ext uri="{FF2B5EF4-FFF2-40B4-BE49-F238E27FC236}">
                      <a16:creationId xmlns:a16="http://schemas.microsoft.com/office/drawing/2014/main" id="{02BD7F01-BD3A-473E-8D19-49B032EE0E65}"/>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Freeform: Shape 149">
                  <a:extLst>
                    <a:ext uri="{FF2B5EF4-FFF2-40B4-BE49-F238E27FC236}">
                      <a16:creationId xmlns:a16="http://schemas.microsoft.com/office/drawing/2014/main" id="{9DD96603-6D8E-44A2-86F5-FB31F1295024}"/>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Freeform: Shape 150">
                  <a:extLst>
                    <a:ext uri="{FF2B5EF4-FFF2-40B4-BE49-F238E27FC236}">
                      <a16:creationId xmlns:a16="http://schemas.microsoft.com/office/drawing/2014/main" id="{8B03B46C-6337-4EB6-A177-3AFA230D7465}"/>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Freeform: Shape 151">
                  <a:extLst>
                    <a:ext uri="{FF2B5EF4-FFF2-40B4-BE49-F238E27FC236}">
                      <a16:creationId xmlns:a16="http://schemas.microsoft.com/office/drawing/2014/main" id="{74478841-3D0D-42FA-B952-1EEB59FF572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Freeform: Shape 152">
                  <a:extLst>
                    <a:ext uri="{FF2B5EF4-FFF2-40B4-BE49-F238E27FC236}">
                      <a16:creationId xmlns:a16="http://schemas.microsoft.com/office/drawing/2014/main" id="{DF13156B-C0C0-4931-B722-79E456B00FC6}"/>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5" name="Group 34">
                <a:extLst>
                  <a:ext uri="{FF2B5EF4-FFF2-40B4-BE49-F238E27FC236}">
                    <a16:creationId xmlns:a16="http://schemas.microsoft.com/office/drawing/2014/main" id="{365E3586-DD08-44B0-B081-13B68E294D2C}"/>
                  </a:ext>
                </a:extLst>
              </p:cNvPr>
              <p:cNvGrpSpPr/>
              <p:nvPr/>
            </p:nvGrpSpPr>
            <p:grpSpPr>
              <a:xfrm>
                <a:off x="5009318" y="3343600"/>
                <a:ext cx="487743" cy="274140"/>
                <a:chOff x="1573237" y="1772328"/>
                <a:chExt cx="1158693" cy="225284"/>
              </a:xfrm>
            </p:grpSpPr>
            <p:cxnSp>
              <p:nvCxnSpPr>
                <p:cNvPr id="140" name="Straight Connector 139">
                  <a:extLst>
                    <a:ext uri="{FF2B5EF4-FFF2-40B4-BE49-F238E27FC236}">
                      <a16:creationId xmlns:a16="http://schemas.microsoft.com/office/drawing/2014/main" id="{A9019EB1-39A7-4CB0-8ECA-5CE18E87CDD4}"/>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4B74FAE-657B-446A-8A48-2B725FCAEAB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Freeform: Shape 141">
                  <a:extLst>
                    <a:ext uri="{FF2B5EF4-FFF2-40B4-BE49-F238E27FC236}">
                      <a16:creationId xmlns:a16="http://schemas.microsoft.com/office/drawing/2014/main" id="{D84BB2E3-A0FF-467B-903C-41404975BB0C}"/>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Freeform: Shape 142">
                  <a:extLst>
                    <a:ext uri="{FF2B5EF4-FFF2-40B4-BE49-F238E27FC236}">
                      <a16:creationId xmlns:a16="http://schemas.microsoft.com/office/drawing/2014/main" id="{8A37A7ED-0EBF-4CCA-96BE-050517DF9443}"/>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Freeform: Shape 143">
                  <a:extLst>
                    <a:ext uri="{FF2B5EF4-FFF2-40B4-BE49-F238E27FC236}">
                      <a16:creationId xmlns:a16="http://schemas.microsoft.com/office/drawing/2014/main" id="{02E70B6A-6DEA-4952-8DD7-E05856DCCC4E}"/>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Freeform: Shape 144">
                  <a:extLst>
                    <a:ext uri="{FF2B5EF4-FFF2-40B4-BE49-F238E27FC236}">
                      <a16:creationId xmlns:a16="http://schemas.microsoft.com/office/drawing/2014/main" id="{0AA29916-41E0-4D80-BBE1-CC604019B27A}"/>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Freeform: Shape 145">
                  <a:extLst>
                    <a:ext uri="{FF2B5EF4-FFF2-40B4-BE49-F238E27FC236}">
                      <a16:creationId xmlns:a16="http://schemas.microsoft.com/office/drawing/2014/main" id="{08DB4832-7D05-4C31-AF24-51A55A54D4B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 name="Group 35">
                <a:extLst>
                  <a:ext uri="{FF2B5EF4-FFF2-40B4-BE49-F238E27FC236}">
                    <a16:creationId xmlns:a16="http://schemas.microsoft.com/office/drawing/2014/main" id="{8193DE41-A16B-43C4-98BE-CDADDE85EA1D}"/>
                  </a:ext>
                </a:extLst>
              </p:cNvPr>
              <p:cNvGrpSpPr/>
              <p:nvPr/>
            </p:nvGrpSpPr>
            <p:grpSpPr>
              <a:xfrm>
                <a:off x="5009318" y="2780132"/>
                <a:ext cx="421966" cy="356390"/>
                <a:chOff x="1573237" y="1772328"/>
                <a:chExt cx="1158693" cy="225284"/>
              </a:xfrm>
            </p:grpSpPr>
            <p:cxnSp>
              <p:nvCxnSpPr>
                <p:cNvPr id="133" name="Straight Connector 132">
                  <a:extLst>
                    <a:ext uri="{FF2B5EF4-FFF2-40B4-BE49-F238E27FC236}">
                      <a16:creationId xmlns:a16="http://schemas.microsoft.com/office/drawing/2014/main" id="{2C656772-505D-4855-A7C9-BDE3DA9AD089}"/>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E9D4E7D-6234-4C85-B310-98E53A6F6204}"/>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E0A3B73D-351F-4B57-8AD7-3533BDC6EC33}"/>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Freeform: Shape 135">
                  <a:extLst>
                    <a:ext uri="{FF2B5EF4-FFF2-40B4-BE49-F238E27FC236}">
                      <a16:creationId xmlns:a16="http://schemas.microsoft.com/office/drawing/2014/main" id="{87A430B3-2775-40E3-9B7C-A719A3F09EAE}"/>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Freeform: Shape 136">
                  <a:extLst>
                    <a:ext uri="{FF2B5EF4-FFF2-40B4-BE49-F238E27FC236}">
                      <a16:creationId xmlns:a16="http://schemas.microsoft.com/office/drawing/2014/main" id="{9CFB9DCE-E9DC-47C8-B3C6-CB984BCDE3A6}"/>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Freeform: Shape 137">
                  <a:extLst>
                    <a:ext uri="{FF2B5EF4-FFF2-40B4-BE49-F238E27FC236}">
                      <a16:creationId xmlns:a16="http://schemas.microsoft.com/office/drawing/2014/main" id="{F29D03A2-672A-4D0D-837C-2839D7A4D760}"/>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Freeform: Shape 138">
                  <a:extLst>
                    <a:ext uri="{FF2B5EF4-FFF2-40B4-BE49-F238E27FC236}">
                      <a16:creationId xmlns:a16="http://schemas.microsoft.com/office/drawing/2014/main" id="{CA98163D-E840-4781-819D-6390FBB9A4D2}"/>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 name="Group 36">
                <a:extLst>
                  <a:ext uri="{FF2B5EF4-FFF2-40B4-BE49-F238E27FC236}">
                    <a16:creationId xmlns:a16="http://schemas.microsoft.com/office/drawing/2014/main" id="{1BC0B5D9-8CB7-46F8-BEC5-D369D2D35FFC}"/>
                  </a:ext>
                </a:extLst>
              </p:cNvPr>
              <p:cNvGrpSpPr/>
              <p:nvPr/>
            </p:nvGrpSpPr>
            <p:grpSpPr>
              <a:xfrm>
                <a:off x="5033828" y="2060844"/>
                <a:ext cx="443758" cy="178169"/>
                <a:chOff x="1573237" y="1772328"/>
                <a:chExt cx="1158693" cy="225284"/>
              </a:xfrm>
            </p:grpSpPr>
            <p:cxnSp>
              <p:nvCxnSpPr>
                <p:cNvPr id="126" name="Straight Connector 125">
                  <a:extLst>
                    <a:ext uri="{FF2B5EF4-FFF2-40B4-BE49-F238E27FC236}">
                      <a16:creationId xmlns:a16="http://schemas.microsoft.com/office/drawing/2014/main" id="{F6965E2D-2493-4087-952C-63DD7C48552E}"/>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1EC8F1F-2FFA-4FE0-97B4-F9807B8487B0}"/>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Freeform: Shape 127">
                  <a:extLst>
                    <a:ext uri="{FF2B5EF4-FFF2-40B4-BE49-F238E27FC236}">
                      <a16:creationId xmlns:a16="http://schemas.microsoft.com/office/drawing/2014/main" id="{BA7A6673-A702-4EA5-AC02-94A35F2FECCB}"/>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Freeform: Shape 128">
                  <a:extLst>
                    <a:ext uri="{FF2B5EF4-FFF2-40B4-BE49-F238E27FC236}">
                      <a16:creationId xmlns:a16="http://schemas.microsoft.com/office/drawing/2014/main" id="{837FC73B-1DFD-4910-B74E-3D6634D61ECF}"/>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Freeform: Shape 129">
                  <a:extLst>
                    <a:ext uri="{FF2B5EF4-FFF2-40B4-BE49-F238E27FC236}">
                      <a16:creationId xmlns:a16="http://schemas.microsoft.com/office/drawing/2014/main" id="{DEEEE94A-EA95-40F5-B96C-D9FD616DE75F}"/>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Freeform: Shape 130">
                  <a:extLst>
                    <a:ext uri="{FF2B5EF4-FFF2-40B4-BE49-F238E27FC236}">
                      <a16:creationId xmlns:a16="http://schemas.microsoft.com/office/drawing/2014/main" id="{6560894B-CEAF-427E-A6A1-2876C61CB8B3}"/>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Freeform: Shape 131">
                  <a:extLst>
                    <a:ext uri="{FF2B5EF4-FFF2-40B4-BE49-F238E27FC236}">
                      <a16:creationId xmlns:a16="http://schemas.microsoft.com/office/drawing/2014/main" id="{624063D9-8117-4456-8B29-63200074583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 name="Group 37">
                <a:extLst>
                  <a:ext uri="{FF2B5EF4-FFF2-40B4-BE49-F238E27FC236}">
                    <a16:creationId xmlns:a16="http://schemas.microsoft.com/office/drawing/2014/main" id="{8F47FE90-557B-4789-8F7F-169B7D6A08DB}"/>
                  </a:ext>
                </a:extLst>
              </p:cNvPr>
              <p:cNvGrpSpPr/>
              <p:nvPr/>
            </p:nvGrpSpPr>
            <p:grpSpPr>
              <a:xfrm>
                <a:off x="5024602" y="1631923"/>
                <a:ext cx="381457" cy="184362"/>
                <a:chOff x="1573237" y="1772328"/>
                <a:chExt cx="1158693" cy="225284"/>
              </a:xfrm>
            </p:grpSpPr>
            <p:cxnSp>
              <p:nvCxnSpPr>
                <p:cNvPr id="119" name="Straight Connector 118">
                  <a:extLst>
                    <a:ext uri="{FF2B5EF4-FFF2-40B4-BE49-F238E27FC236}">
                      <a16:creationId xmlns:a16="http://schemas.microsoft.com/office/drawing/2014/main" id="{6DDC0D30-D8EC-4C9F-840A-E25282933BBC}"/>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E8D68BD-37EA-48DA-8B2B-F38F6AAC3E07}"/>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Freeform: Shape 120">
                  <a:extLst>
                    <a:ext uri="{FF2B5EF4-FFF2-40B4-BE49-F238E27FC236}">
                      <a16:creationId xmlns:a16="http://schemas.microsoft.com/office/drawing/2014/main" id="{3802AB45-F68D-4040-853A-347C2C3C4E3A}"/>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Freeform: Shape 121">
                  <a:extLst>
                    <a:ext uri="{FF2B5EF4-FFF2-40B4-BE49-F238E27FC236}">
                      <a16:creationId xmlns:a16="http://schemas.microsoft.com/office/drawing/2014/main" id="{95A10ED8-ACF7-4878-83BC-D701968E2A62}"/>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Freeform: Shape 122">
                  <a:extLst>
                    <a:ext uri="{FF2B5EF4-FFF2-40B4-BE49-F238E27FC236}">
                      <a16:creationId xmlns:a16="http://schemas.microsoft.com/office/drawing/2014/main" id="{F3016E91-5820-470A-A557-546F8A1836B7}"/>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Freeform: Shape 123">
                  <a:extLst>
                    <a:ext uri="{FF2B5EF4-FFF2-40B4-BE49-F238E27FC236}">
                      <a16:creationId xmlns:a16="http://schemas.microsoft.com/office/drawing/2014/main" id="{540B5521-DAA4-4DF2-9907-129EFC545CEE}"/>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Freeform: Shape 124">
                  <a:extLst>
                    <a:ext uri="{FF2B5EF4-FFF2-40B4-BE49-F238E27FC236}">
                      <a16:creationId xmlns:a16="http://schemas.microsoft.com/office/drawing/2014/main" id="{11B8B924-1045-473A-BEB4-3B6CBE70BA01}"/>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9" name="Group 38">
                <a:extLst>
                  <a:ext uri="{FF2B5EF4-FFF2-40B4-BE49-F238E27FC236}">
                    <a16:creationId xmlns:a16="http://schemas.microsoft.com/office/drawing/2014/main" id="{FCBCE349-F680-4C34-A97E-BB0B547AEDE1}"/>
                  </a:ext>
                </a:extLst>
              </p:cNvPr>
              <p:cNvGrpSpPr/>
              <p:nvPr/>
            </p:nvGrpSpPr>
            <p:grpSpPr>
              <a:xfrm>
                <a:off x="10677475" y="1629574"/>
                <a:ext cx="463696" cy="271455"/>
                <a:chOff x="1573237" y="1772328"/>
                <a:chExt cx="1158693" cy="225284"/>
              </a:xfrm>
            </p:grpSpPr>
            <p:cxnSp>
              <p:nvCxnSpPr>
                <p:cNvPr id="112" name="Straight Connector 111">
                  <a:extLst>
                    <a:ext uri="{FF2B5EF4-FFF2-40B4-BE49-F238E27FC236}">
                      <a16:creationId xmlns:a16="http://schemas.microsoft.com/office/drawing/2014/main" id="{36C7DACC-1323-4CEC-A6E1-843949599110}"/>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63E5FE7-7210-46F8-A0B9-F288D208F2E6}"/>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Freeform: Shape 113">
                  <a:extLst>
                    <a:ext uri="{FF2B5EF4-FFF2-40B4-BE49-F238E27FC236}">
                      <a16:creationId xmlns:a16="http://schemas.microsoft.com/office/drawing/2014/main" id="{5877D4A9-D0C9-4BAF-82D9-2CDDC3FC8EC8}"/>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Freeform: Shape 114">
                  <a:extLst>
                    <a:ext uri="{FF2B5EF4-FFF2-40B4-BE49-F238E27FC236}">
                      <a16:creationId xmlns:a16="http://schemas.microsoft.com/office/drawing/2014/main" id="{1CBD04F2-99D1-4184-9C8C-488DA0D72DDA}"/>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Freeform: Shape 115">
                  <a:extLst>
                    <a:ext uri="{FF2B5EF4-FFF2-40B4-BE49-F238E27FC236}">
                      <a16:creationId xmlns:a16="http://schemas.microsoft.com/office/drawing/2014/main" id="{0318C8FD-2370-4EE6-93DE-016E771D30A2}"/>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Freeform: Shape 116">
                  <a:extLst>
                    <a:ext uri="{FF2B5EF4-FFF2-40B4-BE49-F238E27FC236}">
                      <a16:creationId xmlns:a16="http://schemas.microsoft.com/office/drawing/2014/main" id="{35CD0CD8-5049-4B24-9A2B-1F59606CD228}"/>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reeform: Shape 117">
                  <a:extLst>
                    <a:ext uri="{FF2B5EF4-FFF2-40B4-BE49-F238E27FC236}">
                      <a16:creationId xmlns:a16="http://schemas.microsoft.com/office/drawing/2014/main" id="{DC0F2FA0-22A1-4F12-9F27-9F8451E8D6A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9">
                <a:extLst>
                  <a:ext uri="{FF2B5EF4-FFF2-40B4-BE49-F238E27FC236}">
                    <a16:creationId xmlns:a16="http://schemas.microsoft.com/office/drawing/2014/main" id="{499FA864-2C8A-4AD3-A356-5AA6CC6B2EC8}"/>
                  </a:ext>
                </a:extLst>
              </p:cNvPr>
              <p:cNvGrpSpPr/>
              <p:nvPr/>
            </p:nvGrpSpPr>
            <p:grpSpPr>
              <a:xfrm>
                <a:off x="10672628" y="2072564"/>
                <a:ext cx="443758" cy="178169"/>
                <a:chOff x="1573237" y="1772328"/>
                <a:chExt cx="1158693" cy="225284"/>
              </a:xfrm>
            </p:grpSpPr>
            <p:cxnSp>
              <p:nvCxnSpPr>
                <p:cNvPr id="105" name="Straight Connector 104">
                  <a:extLst>
                    <a:ext uri="{FF2B5EF4-FFF2-40B4-BE49-F238E27FC236}">
                      <a16:creationId xmlns:a16="http://schemas.microsoft.com/office/drawing/2014/main" id="{908EDBC0-8E68-4596-AF52-BD876EBFB4B2}"/>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689C5A1-9816-4177-B59F-B331F22EEAB3}"/>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Freeform: Shape 106">
                  <a:extLst>
                    <a:ext uri="{FF2B5EF4-FFF2-40B4-BE49-F238E27FC236}">
                      <a16:creationId xmlns:a16="http://schemas.microsoft.com/office/drawing/2014/main" id="{3DFDB497-C446-40A1-B798-EA92568B6CC5}"/>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Freeform: Shape 107">
                  <a:extLst>
                    <a:ext uri="{FF2B5EF4-FFF2-40B4-BE49-F238E27FC236}">
                      <a16:creationId xmlns:a16="http://schemas.microsoft.com/office/drawing/2014/main" id="{5B94F3EC-2B6A-4B7D-952B-AB91E408687C}"/>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Freeform: Shape 108">
                  <a:extLst>
                    <a:ext uri="{FF2B5EF4-FFF2-40B4-BE49-F238E27FC236}">
                      <a16:creationId xmlns:a16="http://schemas.microsoft.com/office/drawing/2014/main" id="{E7CC6E24-289D-4019-AD92-F621671310A3}"/>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Freeform: Shape 109">
                  <a:extLst>
                    <a:ext uri="{FF2B5EF4-FFF2-40B4-BE49-F238E27FC236}">
                      <a16:creationId xmlns:a16="http://schemas.microsoft.com/office/drawing/2014/main" id="{4932744F-7ADA-40B7-AADB-6F6675B79634}"/>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Freeform: Shape 110">
                  <a:extLst>
                    <a:ext uri="{FF2B5EF4-FFF2-40B4-BE49-F238E27FC236}">
                      <a16:creationId xmlns:a16="http://schemas.microsoft.com/office/drawing/2014/main" id="{5932378F-FF74-4471-A97C-A17E8CCB29B6}"/>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35625E56-C947-479A-ABE2-7794ABAC618B}"/>
                  </a:ext>
                </a:extLst>
              </p:cNvPr>
              <p:cNvGrpSpPr/>
              <p:nvPr/>
            </p:nvGrpSpPr>
            <p:grpSpPr>
              <a:xfrm>
                <a:off x="10662191" y="2623041"/>
                <a:ext cx="462553" cy="356390"/>
                <a:chOff x="1573237" y="1772328"/>
                <a:chExt cx="1158693" cy="225284"/>
              </a:xfrm>
            </p:grpSpPr>
            <p:cxnSp>
              <p:nvCxnSpPr>
                <p:cNvPr id="98" name="Straight Connector 97">
                  <a:extLst>
                    <a:ext uri="{FF2B5EF4-FFF2-40B4-BE49-F238E27FC236}">
                      <a16:creationId xmlns:a16="http://schemas.microsoft.com/office/drawing/2014/main" id="{EFD1FED4-AA17-4FD1-94D4-6E28B2F1BD0A}"/>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6633895-9FAD-4C4F-871D-B864AA7DC92C}"/>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Freeform: Shape 99">
                  <a:extLst>
                    <a:ext uri="{FF2B5EF4-FFF2-40B4-BE49-F238E27FC236}">
                      <a16:creationId xmlns:a16="http://schemas.microsoft.com/office/drawing/2014/main" id="{D9ABEC80-3526-4C5A-8C98-C95925CCDEF6}"/>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Freeform: Shape 100">
                  <a:extLst>
                    <a:ext uri="{FF2B5EF4-FFF2-40B4-BE49-F238E27FC236}">
                      <a16:creationId xmlns:a16="http://schemas.microsoft.com/office/drawing/2014/main" id="{63E27B43-4C90-4606-A572-447E93FBE3C2}"/>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Freeform: Shape 101">
                  <a:extLst>
                    <a:ext uri="{FF2B5EF4-FFF2-40B4-BE49-F238E27FC236}">
                      <a16:creationId xmlns:a16="http://schemas.microsoft.com/office/drawing/2014/main" id="{FF1144AD-2CC0-4D8A-A46B-1CE9D4ADE266}"/>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Freeform: Shape 102">
                  <a:extLst>
                    <a:ext uri="{FF2B5EF4-FFF2-40B4-BE49-F238E27FC236}">
                      <a16:creationId xmlns:a16="http://schemas.microsoft.com/office/drawing/2014/main" id="{C305B904-6858-4736-A47A-DE89C44BFCE4}"/>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Freeform: Shape 103">
                  <a:extLst>
                    <a:ext uri="{FF2B5EF4-FFF2-40B4-BE49-F238E27FC236}">
                      <a16:creationId xmlns:a16="http://schemas.microsoft.com/office/drawing/2014/main" id="{DD0FDCB6-AAC2-4F47-AA6D-1455582E756C}"/>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 name="Group 41">
                <a:extLst>
                  <a:ext uri="{FF2B5EF4-FFF2-40B4-BE49-F238E27FC236}">
                    <a16:creationId xmlns:a16="http://schemas.microsoft.com/office/drawing/2014/main" id="{CF95DF4F-9AC7-4058-BB21-2BF2AEFE28B2}"/>
                  </a:ext>
                </a:extLst>
              </p:cNvPr>
              <p:cNvGrpSpPr/>
              <p:nvPr/>
            </p:nvGrpSpPr>
            <p:grpSpPr>
              <a:xfrm>
                <a:off x="10648122" y="3214643"/>
                <a:ext cx="487743" cy="274140"/>
                <a:chOff x="1573237" y="1772328"/>
                <a:chExt cx="1158693" cy="225284"/>
              </a:xfrm>
            </p:grpSpPr>
            <p:cxnSp>
              <p:nvCxnSpPr>
                <p:cNvPr id="91" name="Straight Connector 90">
                  <a:extLst>
                    <a:ext uri="{FF2B5EF4-FFF2-40B4-BE49-F238E27FC236}">
                      <a16:creationId xmlns:a16="http://schemas.microsoft.com/office/drawing/2014/main" id="{CC945F1B-4FB6-46C7-A91A-24B81CF0C14C}"/>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258757A-3A38-4F3D-8EE7-4FCCA9358D66}"/>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Freeform: Shape 92">
                  <a:extLst>
                    <a:ext uri="{FF2B5EF4-FFF2-40B4-BE49-F238E27FC236}">
                      <a16:creationId xmlns:a16="http://schemas.microsoft.com/office/drawing/2014/main" id="{DA00899E-8B1A-4BA6-8145-E46CED51D59E}"/>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Freeform: Shape 93">
                  <a:extLst>
                    <a:ext uri="{FF2B5EF4-FFF2-40B4-BE49-F238E27FC236}">
                      <a16:creationId xmlns:a16="http://schemas.microsoft.com/office/drawing/2014/main" id="{33F58A95-314A-44A3-98C5-8FC7AC53B282}"/>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Freeform: Shape 94">
                  <a:extLst>
                    <a:ext uri="{FF2B5EF4-FFF2-40B4-BE49-F238E27FC236}">
                      <a16:creationId xmlns:a16="http://schemas.microsoft.com/office/drawing/2014/main" id="{D11593A2-CA1E-4BEE-BC5F-5EC7140A57F8}"/>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Freeform: Shape 95">
                  <a:extLst>
                    <a:ext uri="{FF2B5EF4-FFF2-40B4-BE49-F238E27FC236}">
                      <a16:creationId xmlns:a16="http://schemas.microsoft.com/office/drawing/2014/main" id="{AF2F8E86-A229-486A-959C-BC03853C103F}"/>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Freeform: Shape 96">
                  <a:extLst>
                    <a:ext uri="{FF2B5EF4-FFF2-40B4-BE49-F238E27FC236}">
                      <a16:creationId xmlns:a16="http://schemas.microsoft.com/office/drawing/2014/main" id="{C8814EEC-6574-4BAC-8A14-D7ADCB6D0B74}"/>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3" name="Group 42">
                <a:extLst>
                  <a:ext uri="{FF2B5EF4-FFF2-40B4-BE49-F238E27FC236}">
                    <a16:creationId xmlns:a16="http://schemas.microsoft.com/office/drawing/2014/main" id="{CFBF041D-1E65-46F2-99FE-8DCB2325568B}"/>
                  </a:ext>
                </a:extLst>
              </p:cNvPr>
              <p:cNvGrpSpPr/>
              <p:nvPr/>
            </p:nvGrpSpPr>
            <p:grpSpPr>
              <a:xfrm>
                <a:off x="10660842" y="3708160"/>
                <a:ext cx="480329" cy="233766"/>
                <a:chOff x="1573237" y="1772328"/>
                <a:chExt cx="1158693" cy="225284"/>
              </a:xfrm>
            </p:grpSpPr>
            <p:cxnSp>
              <p:nvCxnSpPr>
                <p:cNvPr id="84" name="Straight Connector 83">
                  <a:extLst>
                    <a:ext uri="{FF2B5EF4-FFF2-40B4-BE49-F238E27FC236}">
                      <a16:creationId xmlns:a16="http://schemas.microsoft.com/office/drawing/2014/main" id="{97F324EB-1EA6-4CD6-BF23-53DE85990250}"/>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4818496-20FE-4522-82D5-BF457311572B}"/>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Freeform: Shape 85">
                  <a:extLst>
                    <a:ext uri="{FF2B5EF4-FFF2-40B4-BE49-F238E27FC236}">
                      <a16:creationId xmlns:a16="http://schemas.microsoft.com/office/drawing/2014/main" id="{A02F9E3D-9F26-43A1-86C7-3B492774FAAF}"/>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Freeform: Shape 86">
                  <a:extLst>
                    <a:ext uri="{FF2B5EF4-FFF2-40B4-BE49-F238E27FC236}">
                      <a16:creationId xmlns:a16="http://schemas.microsoft.com/office/drawing/2014/main" id="{194E5A79-D202-49BB-894E-10F8911A0D9A}"/>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Freeform: Shape 87">
                  <a:extLst>
                    <a:ext uri="{FF2B5EF4-FFF2-40B4-BE49-F238E27FC236}">
                      <a16:creationId xmlns:a16="http://schemas.microsoft.com/office/drawing/2014/main" id="{5E42B71B-011A-437E-837A-C977C1F1C3EC}"/>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reeform: Shape 88">
                  <a:extLst>
                    <a:ext uri="{FF2B5EF4-FFF2-40B4-BE49-F238E27FC236}">
                      <a16:creationId xmlns:a16="http://schemas.microsoft.com/office/drawing/2014/main" id="{FE5032E8-6602-487B-8127-23A1ED24EEB2}"/>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reeform: Shape 89">
                  <a:extLst>
                    <a:ext uri="{FF2B5EF4-FFF2-40B4-BE49-F238E27FC236}">
                      <a16:creationId xmlns:a16="http://schemas.microsoft.com/office/drawing/2014/main" id="{96175A81-6FB0-4D24-A3C6-8E08D86EEAAC}"/>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4" name="Group 43">
                <a:extLst>
                  <a:ext uri="{FF2B5EF4-FFF2-40B4-BE49-F238E27FC236}">
                    <a16:creationId xmlns:a16="http://schemas.microsoft.com/office/drawing/2014/main" id="{AA54A13A-6F92-48FC-A0C0-3B93E986B003}"/>
                  </a:ext>
                </a:extLst>
              </p:cNvPr>
              <p:cNvGrpSpPr/>
              <p:nvPr/>
            </p:nvGrpSpPr>
            <p:grpSpPr>
              <a:xfrm>
                <a:off x="10676213" y="4161976"/>
                <a:ext cx="451673" cy="198578"/>
                <a:chOff x="1573237" y="1772328"/>
                <a:chExt cx="1158693" cy="225284"/>
              </a:xfrm>
            </p:grpSpPr>
            <p:cxnSp>
              <p:nvCxnSpPr>
                <p:cNvPr id="77" name="Straight Connector 76">
                  <a:extLst>
                    <a:ext uri="{FF2B5EF4-FFF2-40B4-BE49-F238E27FC236}">
                      <a16:creationId xmlns:a16="http://schemas.microsoft.com/office/drawing/2014/main" id="{FBFF64DB-426F-46C1-98B4-62F46CB67C10}"/>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DC41D2B-2AEB-4587-9C80-69CE821A7C5E}"/>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eeform: Shape 78">
                  <a:extLst>
                    <a:ext uri="{FF2B5EF4-FFF2-40B4-BE49-F238E27FC236}">
                      <a16:creationId xmlns:a16="http://schemas.microsoft.com/office/drawing/2014/main" id="{80D86FEF-2760-4240-8D19-A33479E61BC7}"/>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Freeform: Shape 79">
                  <a:extLst>
                    <a:ext uri="{FF2B5EF4-FFF2-40B4-BE49-F238E27FC236}">
                      <a16:creationId xmlns:a16="http://schemas.microsoft.com/office/drawing/2014/main" id="{636332F4-C373-44EC-A0BE-C30CAE9CB82E}"/>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Freeform: Shape 80">
                  <a:extLst>
                    <a:ext uri="{FF2B5EF4-FFF2-40B4-BE49-F238E27FC236}">
                      <a16:creationId xmlns:a16="http://schemas.microsoft.com/office/drawing/2014/main" id="{5E97E701-50D5-43A4-B976-A48376D651D3}"/>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Freeform: Shape 81">
                  <a:extLst>
                    <a:ext uri="{FF2B5EF4-FFF2-40B4-BE49-F238E27FC236}">
                      <a16:creationId xmlns:a16="http://schemas.microsoft.com/office/drawing/2014/main" id="{78594ABF-3F9D-4D58-B265-41426CE106A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Freeform: Shape 82">
                  <a:extLst>
                    <a:ext uri="{FF2B5EF4-FFF2-40B4-BE49-F238E27FC236}">
                      <a16:creationId xmlns:a16="http://schemas.microsoft.com/office/drawing/2014/main" id="{4F6C11B5-4A89-4AAD-BDA5-B6848D65C355}"/>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1C9C6713-8816-45C1-A48A-58AEB9EAC0CE}"/>
                  </a:ext>
                </a:extLst>
              </p:cNvPr>
              <p:cNvGrpSpPr/>
              <p:nvPr/>
            </p:nvGrpSpPr>
            <p:grpSpPr>
              <a:xfrm rot="16200000">
                <a:off x="8585325" y="986931"/>
                <a:ext cx="305640" cy="242760"/>
                <a:chOff x="1573237" y="1772328"/>
                <a:chExt cx="1158693" cy="225284"/>
              </a:xfrm>
            </p:grpSpPr>
            <p:cxnSp>
              <p:nvCxnSpPr>
                <p:cNvPr id="70" name="Straight Connector 69">
                  <a:extLst>
                    <a:ext uri="{FF2B5EF4-FFF2-40B4-BE49-F238E27FC236}">
                      <a16:creationId xmlns:a16="http://schemas.microsoft.com/office/drawing/2014/main" id="{E3996B8F-2B9E-4471-A9E4-6942B884B14F}"/>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C810B20-9DDE-4C64-818D-93D41E6DE8B2}"/>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ADF1944-E11A-4506-A05F-7DD916594820}"/>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Freeform: Shape 72">
                  <a:extLst>
                    <a:ext uri="{FF2B5EF4-FFF2-40B4-BE49-F238E27FC236}">
                      <a16:creationId xmlns:a16="http://schemas.microsoft.com/office/drawing/2014/main" id="{3F5300CE-44A5-4AA4-AF88-F6AAB8F4993C}"/>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Freeform: Shape 73">
                  <a:extLst>
                    <a:ext uri="{FF2B5EF4-FFF2-40B4-BE49-F238E27FC236}">
                      <a16:creationId xmlns:a16="http://schemas.microsoft.com/office/drawing/2014/main" id="{C24FF8DB-5629-421B-B0AB-1B2F7C8FD723}"/>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Freeform: Shape 74">
                  <a:extLst>
                    <a:ext uri="{FF2B5EF4-FFF2-40B4-BE49-F238E27FC236}">
                      <a16:creationId xmlns:a16="http://schemas.microsoft.com/office/drawing/2014/main" id="{24A8FCCE-13F6-4B90-AE18-3EEA50147604}"/>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Freeform: Shape 75">
                  <a:extLst>
                    <a:ext uri="{FF2B5EF4-FFF2-40B4-BE49-F238E27FC236}">
                      <a16:creationId xmlns:a16="http://schemas.microsoft.com/office/drawing/2014/main" id="{2560FA13-6D99-41F9-8674-38B1C28FA74C}"/>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6" name="Group 45">
                <a:extLst>
                  <a:ext uri="{FF2B5EF4-FFF2-40B4-BE49-F238E27FC236}">
                    <a16:creationId xmlns:a16="http://schemas.microsoft.com/office/drawing/2014/main" id="{FA664F6C-7EDC-4451-A747-CDAC59BD2CA7}"/>
                  </a:ext>
                </a:extLst>
              </p:cNvPr>
              <p:cNvGrpSpPr/>
              <p:nvPr/>
            </p:nvGrpSpPr>
            <p:grpSpPr>
              <a:xfrm rot="16200000">
                <a:off x="7621368" y="987683"/>
                <a:ext cx="332543" cy="236744"/>
                <a:chOff x="1573237" y="1772328"/>
                <a:chExt cx="1158693" cy="225284"/>
              </a:xfrm>
            </p:grpSpPr>
            <p:cxnSp>
              <p:nvCxnSpPr>
                <p:cNvPr id="63" name="Straight Connector 62">
                  <a:extLst>
                    <a:ext uri="{FF2B5EF4-FFF2-40B4-BE49-F238E27FC236}">
                      <a16:creationId xmlns:a16="http://schemas.microsoft.com/office/drawing/2014/main" id="{9D623A3D-9C14-4C9B-B7E7-095FD76D29E7}"/>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5B9CF5A-FA29-4B8E-9EA6-6C24C775A93C}"/>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63DD6802-4920-4231-BFAA-925743BA47BC}"/>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Freeform: Shape 65">
                  <a:extLst>
                    <a:ext uri="{FF2B5EF4-FFF2-40B4-BE49-F238E27FC236}">
                      <a16:creationId xmlns:a16="http://schemas.microsoft.com/office/drawing/2014/main" id="{F767F09C-D7C9-4180-9FE6-52C6B729CD52}"/>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reeform: Shape 66">
                  <a:extLst>
                    <a:ext uri="{FF2B5EF4-FFF2-40B4-BE49-F238E27FC236}">
                      <a16:creationId xmlns:a16="http://schemas.microsoft.com/office/drawing/2014/main" id="{27773C93-4844-49E2-A237-56ABBC6228CE}"/>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Freeform: Shape 67">
                  <a:extLst>
                    <a:ext uri="{FF2B5EF4-FFF2-40B4-BE49-F238E27FC236}">
                      <a16:creationId xmlns:a16="http://schemas.microsoft.com/office/drawing/2014/main" id="{97F73256-E74C-47F9-9C9F-72A5D19D921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reeform: Shape 68">
                  <a:extLst>
                    <a:ext uri="{FF2B5EF4-FFF2-40B4-BE49-F238E27FC236}">
                      <a16:creationId xmlns:a16="http://schemas.microsoft.com/office/drawing/2014/main" id="{52718EC2-1B9D-4A29-8405-0CE216341D9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7" name="Group 46">
                <a:extLst>
                  <a:ext uri="{FF2B5EF4-FFF2-40B4-BE49-F238E27FC236}">
                    <a16:creationId xmlns:a16="http://schemas.microsoft.com/office/drawing/2014/main" id="{81A09734-E223-45B4-94B4-4C620B079344}"/>
                  </a:ext>
                </a:extLst>
              </p:cNvPr>
              <p:cNvGrpSpPr/>
              <p:nvPr/>
            </p:nvGrpSpPr>
            <p:grpSpPr>
              <a:xfrm rot="16200000">
                <a:off x="6673619" y="980722"/>
                <a:ext cx="358150" cy="219214"/>
                <a:chOff x="1573237" y="1772328"/>
                <a:chExt cx="1158693" cy="225284"/>
              </a:xfrm>
            </p:grpSpPr>
            <p:cxnSp>
              <p:nvCxnSpPr>
                <p:cNvPr id="56" name="Straight Connector 55">
                  <a:extLst>
                    <a:ext uri="{FF2B5EF4-FFF2-40B4-BE49-F238E27FC236}">
                      <a16:creationId xmlns:a16="http://schemas.microsoft.com/office/drawing/2014/main" id="{38A50AE8-C530-4F67-AA27-086CEF75FAEF}"/>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921D5F4-93BC-450E-9E4C-BF4C22AACD3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17A50488-0B61-49B8-93B3-7A771F076E52}"/>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reeform: Shape 58">
                  <a:extLst>
                    <a:ext uri="{FF2B5EF4-FFF2-40B4-BE49-F238E27FC236}">
                      <a16:creationId xmlns:a16="http://schemas.microsoft.com/office/drawing/2014/main" id="{1E114B04-7805-4411-A744-A4458DE68D89}"/>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1CF8BA9F-4ABF-413B-B02A-80389D9C81BD}"/>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Freeform: Shape 60">
                  <a:extLst>
                    <a:ext uri="{FF2B5EF4-FFF2-40B4-BE49-F238E27FC236}">
                      <a16:creationId xmlns:a16="http://schemas.microsoft.com/office/drawing/2014/main" id="{60A8D7AD-66DB-47DC-A419-81C6754EE76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Freeform: Shape 61">
                  <a:extLst>
                    <a:ext uri="{FF2B5EF4-FFF2-40B4-BE49-F238E27FC236}">
                      <a16:creationId xmlns:a16="http://schemas.microsoft.com/office/drawing/2014/main" id="{2F7E7B24-2C0A-464B-AFB7-5B292F36DC10}"/>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778D952C-F1DE-4670-A2B4-B97E2DD30077}"/>
                  </a:ext>
                </a:extLst>
              </p:cNvPr>
              <p:cNvGrpSpPr/>
              <p:nvPr/>
            </p:nvGrpSpPr>
            <p:grpSpPr>
              <a:xfrm rot="16200000">
                <a:off x="5789626" y="997087"/>
                <a:ext cx="375876" cy="219229"/>
                <a:chOff x="1573237" y="1772328"/>
                <a:chExt cx="1158693" cy="225284"/>
              </a:xfrm>
            </p:grpSpPr>
            <p:cxnSp>
              <p:nvCxnSpPr>
                <p:cNvPr id="49" name="Straight Connector 48">
                  <a:extLst>
                    <a:ext uri="{FF2B5EF4-FFF2-40B4-BE49-F238E27FC236}">
                      <a16:creationId xmlns:a16="http://schemas.microsoft.com/office/drawing/2014/main" id="{253DBD3F-B649-4518-98BB-63A0D3A48C42}"/>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ED30EE1-D19F-4F8B-B1ED-9A645490D657}"/>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id="{391C69DD-C2AA-4427-A7F6-3D80B52A7C3F}"/>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id="{CCE38739-2477-4F86-872F-3BFF56E475C7}"/>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Freeform: Shape 52">
                  <a:extLst>
                    <a:ext uri="{FF2B5EF4-FFF2-40B4-BE49-F238E27FC236}">
                      <a16:creationId xmlns:a16="http://schemas.microsoft.com/office/drawing/2014/main" id="{922D1FF2-A60D-49E1-9BD7-01D43D686359}"/>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reeform: Shape 53">
                  <a:extLst>
                    <a:ext uri="{FF2B5EF4-FFF2-40B4-BE49-F238E27FC236}">
                      <a16:creationId xmlns:a16="http://schemas.microsoft.com/office/drawing/2014/main" id="{420D3648-02AE-4D8E-AF42-22A3F79E243A}"/>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Freeform: Shape 54">
                  <a:extLst>
                    <a:ext uri="{FF2B5EF4-FFF2-40B4-BE49-F238E27FC236}">
                      <a16:creationId xmlns:a16="http://schemas.microsoft.com/office/drawing/2014/main" id="{87617A41-F318-4257-B627-6A19B70C91FB}"/>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7" name="TextBox 6">
              <a:extLst>
                <a:ext uri="{FF2B5EF4-FFF2-40B4-BE49-F238E27FC236}">
                  <a16:creationId xmlns:a16="http://schemas.microsoft.com/office/drawing/2014/main" id="{D4171A6F-794B-416A-9FE2-AFA6C2F8D65B}"/>
                </a:ext>
              </a:extLst>
            </p:cNvPr>
            <p:cNvSpPr txBox="1"/>
            <p:nvPr/>
          </p:nvSpPr>
          <p:spPr>
            <a:xfrm>
              <a:off x="4656893" y="1524514"/>
              <a:ext cx="530273" cy="369332"/>
            </a:xfrm>
            <a:prstGeom prst="rect">
              <a:avLst/>
            </a:prstGeom>
            <a:noFill/>
          </p:spPr>
          <p:txBody>
            <a:bodyPr wrap="none" rtlCol="0">
              <a:spAutoFit/>
            </a:bodyPr>
            <a:lstStyle/>
            <a:p>
              <a:r>
                <a:rPr lang="en-US" dirty="0" err="1"/>
                <a:t>vdd</a:t>
              </a:r>
              <a:endParaRPr lang="en-IN" dirty="0"/>
            </a:p>
          </p:txBody>
        </p:sp>
        <p:sp>
          <p:nvSpPr>
            <p:cNvPr id="8" name="TextBox 7">
              <a:extLst>
                <a:ext uri="{FF2B5EF4-FFF2-40B4-BE49-F238E27FC236}">
                  <a16:creationId xmlns:a16="http://schemas.microsoft.com/office/drawing/2014/main" id="{48AEB941-BC9A-4DB3-B278-775BB21D8DD0}"/>
                </a:ext>
              </a:extLst>
            </p:cNvPr>
            <p:cNvSpPr txBox="1"/>
            <p:nvPr/>
          </p:nvSpPr>
          <p:spPr>
            <a:xfrm>
              <a:off x="4643119" y="1954714"/>
              <a:ext cx="467372" cy="369332"/>
            </a:xfrm>
            <a:prstGeom prst="rect">
              <a:avLst/>
            </a:prstGeom>
            <a:noFill/>
          </p:spPr>
          <p:txBody>
            <a:bodyPr wrap="none" rtlCol="0">
              <a:spAutoFit/>
            </a:bodyPr>
            <a:lstStyle/>
            <a:p>
              <a:r>
                <a:rPr lang="en-US" dirty="0" err="1"/>
                <a:t>vss</a:t>
              </a:r>
              <a:endParaRPr lang="en-IN" dirty="0"/>
            </a:p>
          </p:txBody>
        </p:sp>
        <p:sp>
          <p:nvSpPr>
            <p:cNvPr id="9" name="TextBox 8">
              <a:extLst>
                <a:ext uri="{FF2B5EF4-FFF2-40B4-BE49-F238E27FC236}">
                  <a16:creationId xmlns:a16="http://schemas.microsoft.com/office/drawing/2014/main" id="{833432AD-A9B8-4B6F-B62B-BD76932B2FCD}"/>
                </a:ext>
              </a:extLst>
            </p:cNvPr>
            <p:cNvSpPr txBox="1"/>
            <p:nvPr/>
          </p:nvSpPr>
          <p:spPr>
            <a:xfrm>
              <a:off x="4600985" y="2727399"/>
              <a:ext cx="643125" cy="369332"/>
            </a:xfrm>
            <a:prstGeom prst="rect">
              <a:avLst/>
            </a:prstGeom>
            <a:noFill/>
          </p:spPr>
          <p:txBody>
            <a:bodyPr wrap="none" rtlCol="0">
              <a:spAutoFit/>
            </a:bodyPr>
            <a:lstStyle/>
            <a:p>
              <a:r>
                <a:rPr lang="en-US" dirty="0"/>
                <a:t>CLK1</a:t>
              </a:r>
              <a:endParaRPr lang="en-IN" dirty="0"/>
            </a:p>
          </p:txBody>
        </p:sp>
        <p:sp>
          <p:nvSpPr>
            <p:cNvPr id="10" name="TextBox 9">
              <a:extLst>
                <a:ext uri="{FF2B5EF4-FFF2-40B4-BE49-F238E27FC236}">
                  <a16:creationId xmlns:a16="http://schemas.microsoft.com/office/drawing/2014/main" id="{CF9D4A27-9930-4C5B-86AB-9959BA8B34C6}"/>
                </a:ext>
              </a:extLst>
            </p:cNvPr>
            <p:cNvSpPr txBox="1"/>
            <p:nvPr/>
          </p:nvSpPr>
          <p:spPr>
            <a:xfrm>
              <a:off x="4531359" y="3304218"/>
              <a:ext cx="643125" cy="369332"/>
            </a:xfrm>
            <a:prstGeom prst="rect">
              <a:avLst/>
            </a:prstGeom>
            <a:noFill/>
          </p:spPr>
          <p:txBody>
            <a:bodyPr wrap="none" rtlCol="0">
              <a:spAutoFit/>
            </a:bodyPr>
            <a:lstStyle/>
            <a:p>
              <a:r>
                <a:rPr lang="en-US" dirty="0"/>
                <a:t>CLK2</a:t>
              </a:r>
              <a:endParaRPr lang="en-IN" dirty="0"/>
            </a:p>
          </p:txBody>
        </p:sp>
        <p:sp>
          <p:nvSpPr>
            <p:cNvPr id="11" name="TextBox 10">
              <a:extLst>
                <a:ext uri="{FF2B5EF4-FFF2-40B4-BE49-F238E27FC236}">
                  <a16:creationId xmlns:a16="http://schemas.microsoft.com/office/drawing/2014/main" id="{0A89E6BC-EEEE-4769-9EC8-392EBEF8D3CF}"/>
                </a:ext>
              </a:extLst>
            </p:cNvPr>
            <p:cNvSpPr txBox="1"/>
            <p:nvPr/>
          </p:nvSpPr>
          <p:spPr>
            <a:xfrm>
              <a:off x="4600694" y="3745236"/>
              <a:ext cx="577402" cy="369332"/>
            </a:xfrm>
            <a:prstGeom prst="rect">
              <a:avLst/>
            </a:prstGeom>
            <a:noFill/>
          </p:spPr>
          <p:txBody>
            <a:bodyPr wrap="none" rtlCol="0">
              <a:spAutoFit/>
            </a:bodyPr>
            <a:lstStyle/>
            <a:p>
              <a:r>
                <a:rPr lang="en-US" dirty="0"/>
                <a:t>AD0</a:t>
              </a:r>
              <a:endParaRPr lang="en-IN" dirty="0"/>
            </a:p>
          </p:txBody>
        </p:sp>
        <p:sp>
          <p:nvSpPr>
            <p:cNvPr id="12" name="TextBox 11">
              <a:extLst>
                <a:ext uri="{FF2B5EF4-FFF2-40B4-BE49-F238E27FC236}">
                  <a16:creationId xmlns:a16="http://schemas.microsoft.com/office/drawing/2014/main" id="{6F46C1E1-12D5-4319-8344-9DA10E100C7A}"/>
                </a:ext>
              </a:extLst>
            </p:cNvPr>
            <p:cNvSpPr txBox="1"/>
            <p:nvPr/>
          </p:nvSpPr>
          <p:spPr>
            <a:xfrm>
              <a:off x="4571748" y="4104969"/>
              <a:ext cx="577402" cy="369332"/>
            </a:xfrm>
            <a:prstGeom prst="rect">
              <a:avLst/>
            </a:prstGeom>
            <a:noFill/>
          </p:spPr>
          <p:txBody>
            <a:bodyPr wrap="none" rtlCol="0">
              <a:spAutoFit/>
            </a:bodyPr>
            <a:lstStyle/>
            <a:p>
              <a:r>
                <a:rPr lang="en-US" dirty="0"/>
                <a:t>AD1</a:t>
              </a:r>
              <a:endParaRPr lang="en-IN" dirty="0"/>
            </a:p>
          </p:txBody>
        </p:sp>
        <p:sp>
          <p:nvSpPr>
            <p:cNvPr id="13" name="TextBox 12">
              <a:extLst>
                <a:ext uri="{FF2B5EF4-FFF2-40B4-BE49-F238E27FC236}">
                  <a16:creationId xmlns:a16="http://schemas.microsoft.com/office/drawing/2014/main" id="{F44F6124-16A5-4CD7-A545-E6E617BD9AF2}"/>
                </a:ext>
              </a:extLst>
            </p:cNvPr>
            <p:cNvSpPr txBox="1"/>
            <p:nvPr/>
          </p:nvSpPr>
          <p:spPr>
            <a:xfrm>
              <a:off x="6145733" y="5266974"/>
              <a:ext cx="184731" cy="369332"/>
            </a:xfrm>
            <a:prstGeom prst="rect">
              <a:avLst/>
            </a:prstGeom>
            <a:noFill/>
          </p:spPr>
          <p:txBody>
            <a:bodyPr wrap="none" rtlCol="0">
              <a:spAutoFit/>
            </a:bodyPr>
            <a:lstStyle/>
            <a:p>
              <a:endParaRPr lang="en-IN" dirty="0"/>
            </a:p>
          </p:txBody>
        </p:sp>
        <p:sp>
          <p:nvSpPr>
            <p:cNvPr id="14" name="TextBox 13">
              <a:extLst>
                <a:ext uri="{FF2B5EF4-FFF2-40B4-BE49-F238E27FC236}">
                  <a16:creationId xmlns:a16="http://schemas.microsoft.com/office/drawing/2014/main" id="{836D8E12-A49A-4D9C-9ECD-8DEE8D41088A}"/>
                </a:ext>
              </a:extLst>
            </p:cNvPr>
            <p:cNvSpPr txBox="1"/>
            <p:nvPr/>
          </p:nvSpPr>
          <p:spPr>
            <a:xfrm>
              <a:off x="5785239" y="4858539"/>
              <a:ext cx="577402" cy="369332"/>
            </a:xfrm>
            <a:prstGeom prst="rect">
              <a:avLst/>
            </a:prstGeom>
            <a:noFill/>
          </p:spPr>
          <p:txBody>
            <a:bodyPr wrap="none" rtlCol="0">
              <a:spAutoFit/>
            </a:bodyPr>
            <a:lstStyle/>
            <a:p>
              <a:r>
                <a:rPr lang="en-US" dirty="0"/>
                <a:t>AD2</a:t>
              </a:r>
              <a:endParaRPr lang="en-IN" dirty="0"/>
            </a:p>
          </p:txBody>
        </p:sp>
        <p:sp>
          <p:nvSpPr>
            <p:cNvPr id="15" name="TextBox 14">
              <a:extLst>
                <a:ext uri="{FF2B5EF4-FFF2-40B4-BE49-F238E27FC236}">
                  <a16:creationId xmlns:a16="http://schemas.microsoft.com/office/drawing/2014/main" id="{BE5FD970-CE93-4017-A4C6-754E59D2AB83}"/>
                </a:ext>
              </a:extLst>
            </p:cNvPr>
            <p:cNvSpPr txBox="1"/>
            <p:nvPr/>
          </p:nvSpPr>
          <p:spPr>
            <a:xfrm>
              <a:off x="6601126" y="4900377"/>
              <a:ext cx="577402" cy="369332"/>
            </a:xfrm>
            <a:prstGeom prst="rect">
              <a:avLst/>
            </a:prstGeom>
            <a:noFill/>
          </p:spPr>
          <p:txBody>
            <a:bodyPr wrap="none" rtlCol="0">
              <a:spAutoFit/>
            </a:bodyPr>
            <a:lstStyle/>
            <a:p>
              <a:r>
                <a:rPr lang="en-US" dirty="0"/>
                <a:t>AD3</a:t>
              </a:r>
              <a:endParaRPr lang="en-IN" dirty="0"/>
            </a:p>
          </p:txBody>
        </p:sp>
        <p:sp>
          <p:nvSpPr>
            <p:cNvPr id="16" name="TextBox 15">
              <a:extLst>
                <a:ext uri="{FF2B5EF4-FFF2-40B4-BE49-F238E27FC236}">
                  <a16:creationId xmlns:a16="http://schemas.microsoft.com/office/drawing/2014/main" id="{62C1E9B7-DB71-4411-8FA2-48FB14F0C1BD}"/>
                </a:ext>
              </a:extLst>
            </p:cNvPr>
            <p:cNvSpPr txBox="1"/>
            <p:nvPr/>
          </p:nvSpPr>
          <p:spPr>
            <a:xfrm>
              <a:off x="7263473" y="4905812"/>
              <a:ext cx="577402" cy="369332"/>
            </a:xfrm>
            <a:prstGeom prst="rect">
              <a:avLst/>
            </a:prstGeom>
            <a:noFill/>
          </p:spPr>
          <p:txBody>
            <a:bodyPr wrap="none" rtlCol="0">
              <a:spAutoFit/>
            </a:bodyPr>
            <a:lstStyle/>
            <a:p>
              <a:r>
                <a:rPr lang="en-US" dirty="0"/>
                <a:t>AD4</a:t>
              </a:r>
              <a:endParaRPr lang="en-IN" dirty="0"/>
            </a:p>
          </p:txBody>
        </p:sp>
        <p:sp>
          <p:nvSpPr>
            <p:cNvPr id="17" name="TextBox 16">
              <a:extLst>
                <a:ext uri="{FF2B5EF4-FFF2-40B4-BE49-F238E27FC236}">
                  <a16:creationId xmlns:a16="http://schemas.microsoft.com/office/drawing/2014/main" id="{39F26A01-2116-4546-9E8F-044935789ABD}"/>
                </a:ext>
              </a:extLst>
            </p:cNvPr>
            <p:cNvSpPr txBox="1"/>
            <p:nvPr/>
          </p:nvSpPr>
          <p:spPr>
            <a:xfrm>
              <a:off x="8046677" y="4931252"/>
              <a:ext cx="577402" cy="369332"/>
            </a:xfrm>
            <a:prstGeom prst="rect">
              <a:avLst/>
            </a:prstGeom>
            <a:noFill/>
          </p:spPr>
          <p:txBody>
            <a:bodyPr wrap="none" rtlCol="0">
              <a:spAutoFit/>
            </a:bodyPr>
            <a:lstStyle/>
            <a:p>
              <a:r>
                <a:rPr lang="en-US" dirty="0"/>
                <a:t>AD5</a:t>
              </a:r>
              <a:endParaRPr lang="en-IN" dirty="0"/>
            </a:p>
          </p:txBody>
        </p:sp>
        <p:sp>
          <p:nvSpPr>
            <p:cNvPr id="18" name="TextBox 17">
              <a:extLst>
                <a:ext uri="{FF2B5EF4-FFF2-40B4-BE49-F238E27FC236}">
                  <a16:creationId xmlns:a16="http://schemas.microsoft.com/office/drawing/2014/main" id="{412AD79D-A491-4035-B156-5E6705507E94}"/>
                </a:ext>
              </a:extLst>
            </p:cNvPr>
            <p:cNvSpPr txBox="1"/>
            <p:nvPr/>
          </p:nvSpPr>
          <p:spPr>
            <a:xfrm>
              <a:off x="8764669" y="4948753"/>
              <a:ext cx="420308" cy="369332"/>
            </a:xfrm>
            <a:prstGeom prst="rect">
              <a:avLst/>
            </a:prstGeom>
            <a:noFill/>
          </p:spPr>
          <p:txBody>
            <a:bodyPr wrap="none" rtlCol="0">
              <a:spAutoFit/>
            </a:bodyPr>
            <a:lstStyle/>
            <a:p>
              <a:r>
                <a:rPr lang="en-US" dirty="0"/>
                <a:t>CE</a:t>
              </a:r>
              <a:endParaRPr lang="en-IN" dirty="0"/>
            </a:p>
          </p:txBody>
        </p:sp>
        <p:sp>
          <p:nvSpPr>
            <p:cNvPr id="19" name="TextBox 18">
              <a:extLst>
                <a:ext uri="{FF2B5EF4-FFF2-40B4-BE49-F238E27FC236}">
                  <a16:creationId xmlns:a16="http://schemas.microsoft.com/office/drawing/2014/main" id="{C9754EB3-7F6D-41EB-883E-DF4DEA62157E}"/>
                </a:ext>
              </a:extLst>
            </p:cNvPr>
            <p:cNvSpPr txBox="1"/>
            <p:nvPr/>
          </p:nvSpPr>
          <p:spPr>
            <a:xfrm>
              <a:off x="11211699" y="1598168"/>
              <a:ext cx="643125" cy="276999"/>
            </a:xfrm>
            <a:prstGeom prst="rect">
              <a:avLst/>
            </a:prstGeom>
            <a:noFill/>
          </p:spPr>
          <p:txBody>
            <a:bodyPr wrap="none" rtlCol="0">
              <a:spAutoFit/>
            </a:bodyPr>
            <a:lstStyle/>
            <a:p>
              <a:r>
                <a:rPr lang="en-US" sz="1200" b="1" dirty="0"/>
                <a:t>DOUT1</a:t>
              </a:r>
              <a:endParaRPr lang="en-IN" sz="1200" b="1" dirty="0"/>
            </a:p>
          </p:txBody>
        </p:sp>
        <p:sp>
          <p:nvSpPr>
            <p:cNvPr id="20" name="TextBox 19">
              <a:extLst>
                <a:ext uri="{FF2B5EF4-FFF2-40B4-BE49-F238E27FC236}">
                  <a16:creationId xmlns:a16="http://schemas.microsoft.com/office/drawing/2014/main" id="{66F7CBC8-9CB5-4588-8FE3-F052E0687C49}"/>
                </a:ext>
              </a:extLst>
            </p:cNvPr>
            <p:cNvSpPr txBox="1"/>
            <p:nvPr/>
          </p:nvSpPr>
          <p:spPr>
            <a:xfrm>
              <a:off x="11197924" y="3694589"/>
              <a:ext cx="643125" cy="276999"/>
            </a:xfrm>
            <a:prstGeom prst="rect">
              <a:avLst/>
            </a:prstGeom>
            <a:noFill/>
          </p:spPr>
          <p:txBody>
            <a:bodyPr wrap="none" rtlCol="0">
              <a:spAutoFit/>
            </a:bodyPr>
            <a:lstStyle/>
            <a:p>
              <a:r>
                <a:rPr lang="en-US" sz="1200" b="1" dirty="0"/>
                <a:t>DOUT2</a:t>
              </a:r>
              <a:endParaRPr lang="en-IN" sz="1200" b="1" dirty="0"/>
            </a:p>
          </p:txBody>
        </p:sp>
        <p:sp>
          <p:nvSpPr>
            <p:cNvPr id="21" name="TextBox 20">
              <a:extLst>
                <a:ext uri="{FF2B5EF4-FFF2-40B4-BE49-F238E27FC236}">
                  <a16:creationId xmlns:a16="http://schemas.microsoft.com/office/drawing/2014/main" id="{818A05CE-628F-4102-AD2F-8A12BAAEFE5C}"/>
                </a:ext>
              </a:extLst>
            </p:cNvPr>
            <p:cNvSpPr txBox="1"/>
            <p:nvPr/>
          </p:nvSpPr>
          <p:spPr>
            <a:xfrm>
              <a:off x="11155859" y="2657195"/>
              <a:ext cx="771045" cy="276999"/>
            </a:xfrm>
            <a:prstGeom prst="rect">
              <a:avLst/>
            </a:prstGeom>
            <a:noFill/>
          </p:spPr>
          <p:txBody>
            <a:bodyPr wrap="none" rtlCol="0">
              <a:spAutoFit/>
            </a:bodyPr>
            <a:lstStyle/>
            <a:p>
              <a:r>
                <a:rPr lang="en-US" sz="1200" b="1" dirty="0"/>
                <a:t>CLKOUT1</a:t>
              </a:r>
              <a:endParaRPr lang="en-IN" sz="1200" b="1" dirty="0"/>
            </a:p>
          </p:txBody>
        </p:sp>
        <p:sp>
          <p:nvSpPr>
            <p:cNvPr id="22" name="TextBox 21">
              <a:extLst>
                <a:ext uri="{FF2B5EF4-FFF2-40B4-BE49-F238E27FC236}">
                  <a16:creationId xmlns:a16="http://schemas.microsoft.com/office/drawing/2014/main" id="{F06FA433-7EAB-479D-9012-17BB6ABBC407}"/>
                </a:ext>
              </a:extLst>
            </p:cNvPr>
            <p:cNvSpPr txBox="1"/>
            <p:nvPr/>
          </p:nvSpPr>
          <p:spPr>
            <a:xfrm>
              <a:off x="11192006" y="3239811"/>
              <a:ext cx="771045" cy="276999"/>
            </a:xfrm>
            <a:prstGeom prst="rect">
              <a:avLst/>
            </a:prstGeom>
            <a:noFill/>
          </p:spPr>
          <p:txBody>
            <a:bodyPr wrap="none" rtlCol="0">
              <a:spAutoFit/>
            </a:bodyPr>
            <a:lstStyle/>
            <a:p>
              <a:r>
                <a:rPr lang="en-US" sz="1200" b="1" dirty="0"/>
                <a:t>CLKOUT2</a:t>
              </a:r>
              <a:endParaRPr lang="en-IN" sz="1200" b="1" dirty="0"/>
            </a:p>
          </p:txBody>
        </p:sp>
        <p:sp>
          <p:nvSpPr>
            <p:cNvPr id="23" name="TextBox 22">
              <a:extLst>
                <a:ext uri="{FF2B5EF4-FFF2-40B4-BE49-F238E27FC236}">
                  <a16:creationId xmlns:a16="http://schemas.microsoft.com/office/drawing/2014/main" id="{F4AFA107-4167-467D-9369-1CC46AFC00D9}"/>
                </a:ext>
              </a:extLst>
            </p:cNvPr>
            <p:cNvSpPr txBox="1"/>
            <p:nvPr/>
          </p:nvSpPr>
          <p:spPr>
            <a:xfrm>
              <a:off x="11218513" y="4125767"/>
              <a:ext cx="643125" cy="276999"/>
            </a:xfrm>
            <a:prstGeom prst="rect">
              <a:avLst/>
            </a:prstGeom>
            <a:noFill/>
          </p:spPr>
          <p:txBody>
            <a:bodyPr wrap="none" rtlCol="0">
              <a:spAutoFit/>
            </a:bodyPr>
            <a:lstStyle/>
            <a:p>
              <a:r>
                <a:rPr lang="en-US" sz="1200" b="1" dirty="0"/>
                <a:t>DOUT3</a:t>
              </a:r>
              <a:endParaRPr lang="en-IN" sz="1200" b="1" dirty="0"/>
            </a:p>
          </p:txBody>
        </p:sp>
        <p:sp>
          <p:nvSpPr>
            <p:cNvPr id="24" name="TextBox 23">
              <a:extLst>
                <a:ext uri="{FF2B5EF4-FFF2-40B4-BE49-F238E27FC236}">
                  <a16:creationId xmlns:a16="http://schemas.microsoft.com/office/drawing/2014/main" id="{91DC2F0C-C4C0-4694-A6A3-8B087220D1C0}"/>
                </a:ext>
              </a:extLst>
            </p:cNvPr>
            <p:cNvSpPr txBox="1"/>
            <p:nvPr/>
          </p:nvSpPr>
          <p:spPr>
            <a:xfrm>
              <a:off x="11183112" y="2069035"/>
              <a:ext cx="643125" cy="276999"/>
            </a:xfrm>
            <a:prstGeom prst="rect">
              <a:avLst/>
            </a:prstGeom>
            <a:noFill/>
          </p:spPr>
          <p:txBody>
            <a:bodyPr wrap="none" rtlCol="0">
              <a:spAutoFit/>
            </a:bodyPr>
            <a:lstStyle/>
            <a:p>
              <a:r>
                <a:rPr lang="en-US" sz="1200" b="1" dirty="0"/>
                <a:t>DOUT0</a:t>
              </a:r>
              <a:endParaRPr lang="en-IN" sz="1200" b="1" dirty="0"/>
            </a:p>
          </p:txBody>
        </p:sp>
        <p:sp>
          <p:nvSpPr>
            <p:cNvPr id="25" name="TextBox 24">
              <a:extLst>
                <a:ext uri="{FF2B5EF4-FFF2-40B4-BE49-F238E27FC236}">
                  <a16:creationId xmlns:a16="http://schemas.microsoft.com/office/drawing/2014/main" id="{530ED99F-1D9C-4EC8-8328-D7F0CC50F478}"/>
                </a:ext>
              </a:extLst>
            </p:cNvPr>
            <p:cNvSpPr txBox="1"/>
            <p:nvPr/>
          </p:nvSpPr>
          <p:spPr>
            <a:xfrm>
              <a:off x="6628534" y="602143"/>
              <a:ext cx="577402" cy="369332"/>
            </a:xfrm>
            <a:prstGeom prst="rect">
              <a:avLst/>
            </a:prstGeom>
            <a:noFill/>
          </p:spPr>
          <p:txBody>
            <a:bodyPr wrap="none" rtlCol="0">
              <a:spAutoFit/>
            </a:bodyPr>
            <a:lstStyle/>
            <a:p>
              <a:r>
                <a:rPr lang="en-US" dirty="0"/>
                <a:t>AD7</a:t>
              </a:r>
              <a:endParaRPr lang="en-IN"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11A6F2A-22EA-4D23-B987-4A050D50DDC2}"/>
                    </a:ext>
                  </a:extLst>
                </p:cNvPr>
                <p:cNvSpPr txBox="1"/>
                <p:nvPr/>
              </p:nvSpPr>
              <p:spPr>
                <a:xfrm>
                  <a:off x="8580559" y="638860"/>
                  <a:ext cx="528734"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𝐶𝐸</m:t>
                            </m:r>
                          </m:e>
                        </m:acc>
                      </m:oMath>
                    </m:oMathPara>
                  </a14:m>
                  <a:endParaRPr lang="en-IN" dirty="0"/>
                </a:p>
              </p:txBody>
            </p:sp>
          </mc:Choice>
          <mc:Fallback xmlns="">
            <p:sp>
              <p:nvSpPr>
                <p:cNvPr id="26" name="TextBox 25">
                  <a:extLst>
                    <a:ext uri="{FF2B5EF4-FFF2-40B4-BE49-F238E27FC236}">
                      <a16:creationId xmlns:a16="http://schemas.microsoft.com/office/drawing/2014/main" id="{C11A6F2A-22EA-4D23-B987-4A050D50DDC2}"/>
                    </a:ext>
                  </a:extLst>
                </p:cNvPr>
                <p:cNvSpPr txBox="1">
                  <a:spLocks noRot="1" noChangeAspect="1" noMove="1" noResize="1" noEditPoints="1" noAdjustHandles="1" noChangeArrowheads="1" noChangeShapeType="1" noTextEdit="1"/>
                </p:cNvSpPr>
                <p:nvPr/>
              </p:nvSpPr>
              <p:spPr>
                <a:xfrm>
                  <a:off x="8580559" y="638860"/>
                  <a:ext cx="528734" cy="369909"/>
                </a:xfrm>
                <a:prstGeom prst="rect">
                  <a:avLst/>
                </a:prstGeom>
                <a:blipFill>
                  <a:blip r:embed="rId2"/>
                  <a:stretch>
                    <a:fillRect/>
                  </a:stretch>
                </a:blipFill>
              </p:spPr>
              <p:txBody>
                <a:bodyPr/>
                <a:lstStyle/>
                <a:p>
                  <a:r>
                    <a:rPr lang="en-IN">
                      <a:noFill/>
                    </a:rPr>
                    <a:t> </a:t>
                  </a:r>
                </a:p>
              </p:txBody>
            </p:sp>
          </mc:Fallback>
        </mc:AlternateContent>
      </p:grpSp>
      <p:sp>
        <p:nvSpPr>
          <p:cNvPr id="326" name="Rectangle 325">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16271997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65</a:t>
            </a:fld>
            <a:endParaRPr lang="en-US"/>
          </a:p>
        </p:txBody>
      </p:sp>
      <p:sp>
        <p:nvSpPr>
          <p:cNvPr id="5" name="Rectangle 4"/>
          <p:cNvSpPr/>
          <p:nvPr/>
        </p:nvSpPr>
        <p:spPr>
          <a:xfrm>
            <a:off x="147484" y="1451472"/>
            <a:ext cx="11931445" cy="830997"/>
          </a:xfrm>
          <a:prstGeom prst="rect">
            <a:avLst/>
          </a:prstGeom>
        </p:spPr>
        <p:txBody>
          <a:bodyPr wrap="square">
            <a:spAutoFit/>
          </a:bodyPr>
          <a:lstStyle/>
          <a:p>
            <a:pPr algn="ctr"/>
            <a:r>
              <a:rPr lang="en-US" sz="2400" dirty="0" err="1">
                <a:latin typeface="Times New Roman" panose="02020603050405020304" pitchFamily="18" charset="0"/>
                <a:cs typeface="Times New Roman" panose="02020603050405020304" pitchFamily="18" charset="0"/>
              </a:rPr>
              <a:t>SkyWater</a:t>
            </a:r>
            <a:r>
              <a:rPr lang="en-US" sz="2400" dirty="0">
                <a:latin typeface="Times New Roman" panose="02020603050405020304" pitchFamily="18" charset="0"/>
                <a:cs typeface="Times New Roman" panose="02020603050405020304" pitchFamily="18" charset="0"/>
              </a:rPr>
              <a:t> Foundry Provided Standard Cell Libraries</a:t>
            </a:r>
          </a:p>
          <a:p>
            <a:pPr algn="ct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4164477" y="3244334"/>
            <a:ext cx="3863045" cy="369332"/>
          </a:xfrm>
          <a:prstGeom prst="rect">
            <a:avLst/>
          </a:prstGeom>
        </p:spPr>
        <p:txBody>
          <a:bodyPr wrap="none">
            <a:spAutoFit/>
          </a:bodyPr>
          <a:lstStyle/>
          <a:p>
            <a:r>
              <a:rPr lang="en-US" dirty="0">
                <a:hlinkClick r:id="rId2"/>
              </a:rPr>
              <a:t>https://www.skywatertechnology.com/</a:t>
            </a:r>
            <a:endParaRPr lang="en-US" dirty="0"/>
          </a:p>
        </p:txBody>
      </p:sp>
      <p:sp>
        <p:nvSpPr>
          <p:cNvPr id="7" name="Rectangle 6"/>
          <p:cNvSpPr/>
          <p:nvPr/>
        </p:nvSpPr>
        <p:spPr>
          <a:xfrm>
            <a:off x="4164477" y="4390865"/>
            <a:ext cx="4025589" cy="369332"/>
          </a:xfrm>
          <a:prstGeom prst="rect">
            <a:avLst/>
          </a:prstGeom>
        </p:spPr>
        <p:txBody>
          <a:bodyPr wrap="none">
            <a:spAutoFit/>
          </a:bodyPr>
          <a:lstStyle/>
          <a:p>
            <a:r>
              <a:rPr lang="en-US" dirty="0">
                <a:hlinkClick r:id="rId3"/>
              </a:rPr>
              <a:t>https://github.com/google/skywater-pdk</a:t>
            </a:r>
            <a:endParaRPr lang="en-US" dirty="0"/>
          </a:p>
        </p:txBody>
      </p:sp>
    </p:spTree>
    <p:extLst>
      <p:ext uri="{BB962C8B-B14F-4D97-AF65-F5344CB8AC3E}">
        <p14:creationId xmlns:p14="http://schemas.microsoft.com/office/powerpoint/2010/main" val="2029282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66</a:t>
            </a:fld>
            <a:endParaRPr lang="en-US"/>
          </a:p>
        </p:txBody>
      </p:sp>
      <p:sp>
        <p:nvSpPr>
          <p:cNvPr id="5" name="Rectangle 4"/>
          <p:cNvSpPr/>
          <p:nvPr/>
        </p:nvSpPr>
        <p:spPr>
          <a:xfrm>
            <a:off x="346881" y="596065"/>
            <a:ext cx="10122309" cy="3139321"/>
          </a:xfrm>
          <a:prstGeom prst="rect">
            <a:avLst/>
          </a:prstGeom>
        </p:spPr>
        <p:txBody>
          <a:bodyPr wrap="square">
            <a:spAutoFit/>
          </a:bodyPr>
          <a:lstStyle/>
          <a:p>
            <a:r>
              <a:rPr lang="en-US" dirty="0"/>
              <a:t>Libraries in the SKY130 PDK are named using the following scheme;</a:t>
            </a:r>
          </a:p>
          <a:p>
            <a:endParaRPr lang="en-US" dirty="0"/>
          </a:p>
          <a:p>
            <a:r>
              <a:rPr lang="en-US" dirty="0"/>
              <a:t>&lt;Process name&gt; _ &lt;Library Source Abbreviation&gt; _ &lt;Library Type Abbreviation&gt; [_ &lt;Library Name&gt;]</a:t>
            </a:r>
          </a:p>
          <a:p>
            <a:endParaRPr lang="en-US" dirty="0"/>
          </a:p>
          <a:p>
            <a:r>
              <a:rPr lang="en-US" dirty="0"/>
              <a:t>All sections are lower case and separated by an underscore. The sections are;</a:t>
            </a:r>
          </a:p>
          <a:p>
            <a:endParaRPr lang="en-US" dirty="0"/>
          </a:p>
          <a:p>
            <a:r>
              <a:rPr lang="en-US" dirty="0"/>
              <a:t>The Process name in is the name of the process technology, for this PDK it is always sky130.</a:t>
            </a:r>
          </a:p>
          <a:p>
            <a:endParaRPr lang="en-US" dirty="0"/>
          </a:p>
          <a:p>
            <a:r>
              <a:rPr lang="en-US" dirty="0"/>
              <a:t>The Library Source Abbreviations is a short abbreviation for who created and is responsible for the library. The table below shows the current list of Library Source Abbreviations;</a:t>
            </a:r>
          </a:p>
          <a:p>
            <a:endParaRPr lang="en-US" dirty="0"/>
          </a:p>
        </p:txBody>
      </p:sp>
      <p:pic>
        <p:nvPicPr>
          <p:cNvPr id="7" name="Picture 6"/>
          <p:cNvPicPr>
            <a:picLocks noChangeAspect="1"/>
          </p:cNvPicPr>
          <p:nvPr/>
        </p:nvPicPr>
        <p:blipFill>
          <a:blip r:embed="rId2"/>
          <a:stretch>
            <a:fillRect/>
          </a:stretch>
        </p:blipFill>
        <p:spPr>
          <a:xfrm>
            <a:off x="2702935" y="3436373"/>
            <a:ext cx="6765530" cy="2684207"/>
          </a:xfrm>
          <a:prstGeom prst="rect">
            <a:avLst/>
          </a:prstGeom>
        </p:spPr>
      </p:pic>
    </p:spTree>
    <p:extLst>
      <p:ext uri="{BB962C8B-B14F-4D97-AF65-F5344CB8AC3E}">
        <p14:creationId xmlns:p14="http://schemas.microsoft.com/office/powerpoint/2010/main" val="572398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67</a:t>
            </a:fld>
            <a:endParaRPr lang="en-US"/>
          </a:p>
        </p:txBody>
      </p:sp>
      <p:sp>
        <p:nvSpPr>
          <p:cNvPr id="5" name="Rectangle 4"/>
          <p:cNvSpPr/>
          <p:nvPr/>
        </p:nvSpPr>
        <p:spPr>
          <a:xfrm>
            <a:off x="346881" y="799323"/>
            <a:ext cx="11496074" cy="646331"/>
          </a:xfrm>
          <a:prstGeom prst="rect">
            <a:avLst/>
          </a:prstGeom>
        </p:spPr>
        <p:txBody>
          <a:bodyPr wrap="square">
            <a:spAutoFit/>
          </a:bodyPr>
          <a:lstStyle/>
          <a:p>
            <a:r>
              <a:rPr lang="en-US" dirty="0"/>
              <a:t>The Library Type Abbreviation is a short two letter abbreviation for the type of content found in the library. The table below shows the current list of Library Type Abbreviations;</a:t>
            </a:r>
          </a:p>
        </p:txBody>
      </p:sp>
      <p:pic>
        <p:nvPicPr>
          <p:cNvPr id="6" name="Picture 5"/>
          <p:cNvPicPr>
            <a:picLocks noChangeAspect="1"/>
          </p:cNvPicPr>
          <p:nvPr/>
        </p:nvPicPr>
        <p:blipFill>
          <a:blip r:embed="rId2"/>
          <a:stretch>
            <a:fillRect/>
          </a:stretch>
        </p:blipFill>
        <p:spPr>
          <a:xfrm>
            <a:off x="2790004" y="1637071"/>
            <a:ext cx="7254747" cy="3932247"/>
          </a:xfrm>
          <a:prstGeom prst="rect">
            <a:avLst/>
          </a:prstGeom>
        </p:spPr>
      </p:pic>
    </p:spTree>
    <p:extLst>
      <p:ext uri="{BB962C8B-B14F-4D97-AF65-F5344CB8AC3E}">
        <p14:creationId xmlns:p14="http://schemas.microsoft.com/office/powerpoint/2010/main" val="22292519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68</a:t>
            </a:fld>
            <a:endParaRPr lang="en-US"/>
          </a:p>
        </p:txBody>
      </p:sp>
      <p:sp>
        <p:nvSpPr>
          <p:cNvPr id="5" name="Rectangle 4"/>
          <p:cNvSpPr/>
          <p:nvPr/>
        </p:nvSpPr>
        <p:spPr>
          <a:xfrm>
            <a:off x="346881" y="719816"/>
            <a:ext cx="11732048" cy="646331"/>
          </a:xfrm>
          <a:prstGeom prst="rect">
            <a:avLst/>
          </a:prstGeom>
        </p:spPr>
        <p:txBody>
          <a:bodyPr wrap="square">
            <a:spAutoFit/>
          </a:bodyPr>
          <a:lstStyle/>
          <a:p>
            <a:r>
              <a:rPr lang="en-US" dirty="0"/>
              <a:t>The Library Name is an optional short abbreviated name used when there are multiple libraries of a given type released from a single library source. If only one library of a given type is going to ever be released, this can be left out.</a:t>
            </a:r>
          </a:p>
        </p:txBody>
      </p:sp>
      <p:sp>
        <p:nvSpPr>
          <p:cNvPr id="6" name="Rectangle 5"/>
          <p:cNvSpPr/>
          <p:nvPr/>
        </p:nvSpPr>
        <p:spPr>
          <a:xfrm>
            <a:off x="221225" y="2551837"/>
            <a:ext cx="11857703" cy="1200329"/>
          </a:xfrm>
          <a:prstGeom prst="rect">
            <a:avLst/>
          </a:prstGeom>
        </p:spPr>
        <p:txBody>
          <a:bodyPr wrap="square">
            <a:spAutoFit/>
          </a:bodyPr>
          <a:lstStyle/>
          <a:p>
            <a:r>
              <a:rPr lang="en-US" b="1" dirty="0"/>
              <a:t>Build Space Libraries</a:t>
            </a:r>
          </a:p>
          <a:p>
            <a:r>
              <a:rPr lang="en-US" dirty="0"/>
              <a:t>The SKY130 currently offers two build space libraries. Build space libraries are designed to be used with technologies like memory compilers and built into larger macros. The provided libraries have specially crafted design rules to enable higher density compared to other libraries.</a:t>
            </a:r>
          </a:p>
        </p:txBody>
      </p:sp>
    </p:spTree>
    <p:extLst>
      <p:ext uri="{BB962C8B-B14F-4D97-AF65-F5344CB8AC3E}">
        <p14:creationId xmlns:p14="http://schemas.microsoft.com/office/powerpoint/2010/main" val="3329127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69</a:t>
            </a:fld>
            <a:endParaRPr lang="en-US"/>
          </a:p>
        </p:txBody>
      </p:sp>
      <p:sp>
        <p:nvSpPr>
          <p:cNvPr id="5" name="Rectangle 4"/>
          <p:cNvSpPr/>
          <p:nvPr/>
        </p:nvSpPr>
        <p:spPr>
          <a:xfrm>
            <a:off x="18196" y="528087"/>
            <a:ext cx="12192000" cy="563231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There are </a:t>
            </a:r>
            <a:r>
              <a:rPr lang="en-US" b="1" dirty="0">
                <a:latin typeface="Times New Roman" panose="02020603050405020304" pitchFamily="18" charset="0"/>
                <a:cs typeface="Times New Roman" panose="02020603050405020304" pitchFamily="18" charset="0"/>
              </a:rPr>
              <a:t>seven standard cell libraries </a:t>
            </a:r>
            <a:r>
              <a:rPr lang="en-US" dirty="0">
                <a:latin typeface="Times New Roman" panose="02020603050405020304" pitchFamily="18" charset="0"/>
                <a:cs typeface="Times New Roman" panose="02020603050405020304" pitchFamily="18" charset="0"/>
              </a:rPr>
              <a:t>provided directly by the </a:t>
            </a:r>
            <a:r>
              <a:rPr lang="en-US" dirty="0" err="1">
                <a:latin typeface="Times New Roman" panose="02020603050405020304" pitchFamily="18" charset="0"/>
                <a:cs typeface="Times New Roman" panose="02020603050405020304" pitchFamily="18" charset="0"/>
              </a:rPr>
              <a:t>SkyWater</a:t>
            </a:r>
            <a:r>
              <a:rPr lang="en-US" dirty="0">
                <a:latin typeface="Times New Roman" panose="02020603050405020304" pitchFamily="18" charset="0"/>
                <a:cs typeface="Times New Roman" panose="02020603050405020304" pitchFamily="18" charset="0"/>
              </a:rPr>
              <a:t> Technology foundry available for use on SKY130 designs, which differ in intended applications and come in three separate cell heights.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Libraries </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sky130_fd_sc_hs (high speed)</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sky130_fd_sc_ms (medium speed)</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sky130_fd_sc_ls (low speed), and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sky130_fd_sc_lp (low power)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are compatible in size, with a 0.48 x 3.33um site, equivalent to about 11 met1 tracks.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Libraries </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r>
              <a:rPr lang="en-US" dirty="0">
                <a:latin typeface="Times New Roman" panose="02020603050405020304" pitchFamily="18" charset="0"/>
                <a:cs typeface="Times New Roman" panose="02020603050405020304" pitchFamily="18" charset="0"/>
              </a:rPr>
              <a:t>sky130_fd_sc_hd (high density) and </a:t>
            </a:r>
          </a:p>
          <a:p>
            <a:pPr marL="342900" indent="-342900" algn="just">
              <a:buFont typeface="+mj-lt"/>
              <a:buAutoNum type="arabicPeriod" startAt="5"/>
            </a:pPr>
            <a:r>
              <a:rPr lang="en-US" dirty="0">
                <a:latin typeface="Times New Roman" panose="02020603050405020304" pitchFamily="18" charset="0"/>
                <a:cs typeface="Times New Roman" panose="02020603050405020304" pitchFamily="18" charset="0"/>
              </a:rPr>
              <a:t>sky130_fd_sc_hdll (high density, low leakage)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contain standard cells that are smaller, utilizing a 0.46 x 2.72um site, equivalent to 9 met1 tracks.</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startAt="7"/>
            </a:pPr>
            <a:r>
              <a:rPr lang="en-US" dirty="0">
                <a:latin typeface="Times New Roman" panose="02020603050405020304" pitchFamily="18" charset="0"/>
                <a:cs typeface="Times New Roman" panose="02020603050405020304" pitchFamily="18" charset="0"/>
              </a:rPr>
              <a:t>The sky130_fd_sc_hvl (high voltage) library contains 5V devices and utilizes a 0.48 x 4.07um site, or 14 met1 tracks.</a:t>
            </a:r>
          </a:p>
        </p:txBody>
      </p:sp>
    </p:spTree>
    <p:extLst>
      <p:ext uri="{BB962C8B-B14F-4D97-AF65-F5344CB8AC3E}">
        <p14:creationId xmlns:p14="http://schemas.microsoft.com/office/powerpoint/2010/main" val="407678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7</a:t>
            </a:fld>
            <a:endParaRPr lang="en-US"/>
          </a:p>
        </p:txBody>
      </p:sp>
      <p:sp>
        <p:nvSpPr>
          <p:cNvPr id="5" name="Rectangle 3"/>
          <p:cNvSpPr txBox="1">
            <a:spLocks noChangeArrowheads="1"/>
          </p:cNvSpPr>
          <p:nvPr/>
        </p:nvSpPr>
        <p:spPr>
          <a:xfrm>
            <a:off x="2608006" y="1637070"/>
            <a:ext cx="7772400" cy="30086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en-US" dirty="0">
                <a:latin typeface="Times New Roman" panose="02020603050405020304" pitchFamily="18" charset="0"/>
                <a:cs typeface="Times New Roman" panose="02020603050405020304" pitchFamily="18" charset="0"/>
              </a:rPr>
              <a:t>Programmable Logic Devices	</a:t>
            </a:r>
          </a:p>
          <a:p>
            <a:pPr>
              <a:lnSpc>
                <a:spcPct val="200000"/>
              </a:lnSpc>
            </a:pPr>
            <a:r>
              <a:rPr lang="en-US" altLang="en-US" dirty="0">
                <a:latin typeface="Times New Roman" panose="02020603050405020304" pitchFamily="18" charset="0"/>
                <a:cs typeface="Times New Roman" panose="02020603050405020304" pitchFamily="18" charset="0"/>
              </a:rPr>
              <a:t>Standard Cell Based Design</a:t>
            </a:r>
          </a:p>
          <a:p>
            <a:pPr>
              <a:lnSpc>
                <a:spcPct val="200000"/>
              </a:lnSpc>
            </a:pPr>
            <a:r>
              <a:rPr lang="en-US" altLang="en-US" dirty="0">
                <a:latin typeface="Times New Roman" panose="02020603050405020304" pitchFamily="18" charset="0"/>
                <a:cs typeface="Times New Roman" panose="02020603050405020304" pitchFamily="18" charset="0"/>
              </a:rPr>
              <a:t>Full Custom Design</a:t>
            </a:r>
          </a:p>
        </p:txBody>
      </p:sp>
      <p:sp>
        <p:nvSpPr>
          <p:cNvPr id="6" name="Rectangle 2"/>
          <p:cNvSpPr txBox="1">
            <a:spLocks noChangeArrowheads="1"/>
          </p:cNvSpPr>
          <p:nvPr/>
        </p:nvSpPr>
        <p:spPr>
          <a:xfrm>
            <a:off x="838200" y="0"/>
            <a:ext cx="10515600" cy="564023"/>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VLSI Design Styles</a:t>
            </a:r>
          </a:p>
        </p:txBody>
      </p:sp>
    </p:spTree>
    <p:extLst>
      <p:ext uri="{BB962C8B-B14F-4D97-AF65-F5344CB8AC3E}">
        <p14:creationId xmlns:p14="http://schemas.microsoft.com/office/powerpoint/2010/main" val="40908842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70</a:t>
            </a:fld>
            <a:endParaRPr lang="en-US"/>
          </a:p>
        </p:txBody>
      </p:sp>
      <p:pic>
        <p:nvPicPr>
          <p:cNvPr id="5" name="Picture 4"/>
          <p:cNvPicPr>
            <a:picLocks noChangeAspect="1"/>
          </p:cNvPicPr>
          <p:nvPr/>
        </p:nvPicPr>
        <p:blipFill>
          <a:blip r:embed="rId2"/>
          <a:stretch>
            <a:fillRect/>
          </a:stretch>
        </p:blipFill>
        <p:spPr>
          <a:xfrm>
            <a:off x="1" y="522853"/>
            <a:ext cx="12192000" cy="5715716"/>
          </a:xfrm>
          <a:prstGeom prst="rect">
            <a:avLst/>
          </a:prstGeom>
        </p:spPr>
      </p:pic>
      <p:sp>
        <p:nvSpPr>
          <p:cNvPr id="6" name="Rectangle 5"/>
          <p:cNvSpPr/>
          <p:nvPr/>
        </p:nvSpPr>
        <p:spPr>
          <a:xfrm>
            <a:off x="1" y="11951"/>
            <a:ext cx="10044751" cy="369332"/>
          </a:xfrm>
          <a:prstGeom prst="rect">
            <a:avLst/>
          </a:prstGeom>
        </p:spPr>
        <p:txBody>
          <a:bodyPr wrap="square">
            <a:spAutoFit/>
          </a:bodyPr>
          <a:lstStyle/>
          <a:p>
            <a:r>
              <a:rPr lang="en-US" dirty="0">
                <a:latin typeface="Roboto"/>
              </a:rPr>
              <a:t>Supply voltage, FETs, and approximate cell counts for these libraries appear in the table below:</a:t>
            </a:r>
            <a:endParaRPr lang="en-US" dirty="0"/>
          </a:p>
        </p:txBody>
      </p:sp>
    </p:spTree>
    <p:extLst>
      <p:ext uri="{BB962C8B-B14F-4D97-AF65-F5344CB8AC3E}">
        <p14:creationId xmlns:p14="http://schemas.microsoft.com/office/powerpoint/2010/main" val="17393480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71</a:t>
            </a:fld>
            <a:endParaRPr lang="en-US"/>
          </a:p>
        </p:txBody>
      </p:sp>
      <p:sp>
        <p:nvSpPr>
          <p:cNvPr id="5" name="TextBox 4"/>
          <p:cNvSpPr txBox="1"/>
          <p:nvPr/>
        </p:nvSpPr>
        <p:spPr>
          <a:xfrm>
            <a:off x="398465" y="0"/>
            <a:ext cx="487178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Projects [</a:t>
            </a:r>
            <a:r>
              <a:rPr lang="en-US" sz="2000" b="1" dirty="0">
                <a:latin typeface="Times New Roman" panose="02020603050405020304" pitchFamily="18" charset="0"/>
                <a:cs typeface="Times New Roman" panose="02020603050405020304" pitchFamily="18" charset="0"/>
              </a:rPr>
              <a:t>BE/BTECH &amp; ME/MTECH</a:t>
            </a:r>
            <a:r>
              <a:rPr lang="en-US" sz="2800" b="1"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398465" y="663677"/>
            <a:ext cx="9778181" cy="569386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DSP Domain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FFT</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NN Domain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CNN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Chip Design of Convolution Computation for AI Network</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Computational Units</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Floating Point multiplier</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and Physical Design of 8/4-Bit Signed Divider</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err="1">
                <a:latin typeface="Times New Roman" panose="02020603050405020304" pitchFamily="18" charset="0"/>
                <a:cs typeface="Times New Roman" panose="02020603050405020304" pitchFamily="18" charset="0"/>
              </a:rPr>
              <a:t>Cryptoprocessors</a:t>
            </a:r>
            <a:endParaRPr lang="en-US" sz="20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Hash Algorithms</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Area-Efficient Nano-AES Implementation for Internet-of-Things Devices</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And many more</a:t>
            </a:r>
          </a:p>
        </p:txBody>
      </p:sp>
    </p:spTree>
    <p:extLst>
      <p:ext uri="{BB962C8B-B14F-4D97-AF65-F5344CB8AC3E}">
        <p14:creationId xmlns:p14="http://schemas.microsoft.com/office/powerpoint/2010/main" val="25922006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3A4B2DA-048A-442E-AF1C-DC6A0E37DA2F}"/>
              </a:ext>
            </a:extLst>
          </p:cNvPr>
          <p:cNvSpPr txBox="1"/>
          <p:nvPr/>
        </p:nvSpPr>
        <p:spPr>
          <a:xfrm>
            <a:off x="2909362" y="1219200"/>
            <a:ext cx="5704318" cy="2308324"/>
          </a:xfrm>
          <a:prstGeom prst="rect">
            <a:avLst/>
          </a:prstGeom>
          <a:noFill/>
        </p:spPr>
        <p:txBody>
          <a:bodyPr wrap="none" rtlCol="0">
            <a:spAutoFit/>
          </a:bodyPr>
          <a:lstStyle/>
          <a:p>
            <a:pPr algn="ctr"/>
            <a:r>
              <a:rPr lang="en-US" sz="2400" b="1" u="sng" dirty="0">
                <a:latin typeface="Times New Roman" panose="02020603050405020304" pitchFamily="18" charset="0"/>
                <a:cs typeface="Times New Roman" panose="02020603050405020304" pitchFamily="18" charset="0"/>
              </a:rPr>
              <a:t>CONTACT US </a:t>
            </a: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VISION-VLSI INDUSTRY  </a:t>
            </a:r>
            <a:r>
              <a:rPr lang="en-IN" sz="2000" b="1" dirty="0">
                <a:latin typeface="Times New Roman" panose="02020603050405020304" pitchFamily="18" charset="0"/>
                <a:cs typeface="Times New Roman" panose="02020603050405020304" pitchFamily="18" charset="0"/>
              </a:rPr>
              <a:t>Training Institute</a:t>
            </a: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EMAIL: </a:t>
            </a:r>
            <a:r>
              <a:rPr lang="en-US" sz="2000" b="1" dirty="0">
                <a:latin typeface="Times New Roman" panose="02020603050405020304" pitchFamily="18" charset="0"/>
                <a:cs typeface="Times New Roman" panose="02020603050405020304" pitchFamily="18" charset="0"/>
                <a:hlinkClick r:id="rId2"/>
              </a:rPr>
              <a:t>vvipvtltd@gmail.com</a:t>
            </a:r>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Mobile  : 9949426362</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5008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59C32-0159-4961-A214-49D72A7F3580}"/>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5BF43345-55B7-4933-AC96-62AF9ED7AE80}"/>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34F39EF5-1EC8-49E1-868B-6D4EB0C530E6}"/>
              </a:ext>
            </a:extLst>
          </p:cNvPr>
          <p:cNvSpPr>
            <a:spLocks noGrp="1"/>
          </p:cNvSpPr>
          <p:nvPr>
            <p:ph type="sldNum" sz="quarter" idx="12"/>
          </p:nvPr>
        </p:nvSpPr>
        <p:spPr/>
        <p:txBody>
          <a:bodyPr/>
          <a:lstStyle/>
          <a:p>
            <a:fld id="{A0DC60C1-0328-4411-89F9-1C6F7C72FBC8}" type="slidenum">
              <a:rPr lang="en-US" smtClean="0"/>
              <a:t>73</a:t>
            </a:fld>
            <a:endParaRPr lang="en-US"/>
          </a:p>
        </p:txBody>
      </p:sp>
      <p:sp>
        <p:nvSpPr>
          <p:cNvPr id="5" name="TextBox 4">
            <a:extLst>
              <a:ext uri="{FF2B5EF4-FFF2-40B4-BE49-F238E27FC236}">
                <a16:creationId xmlns:a16="http://schemas.microsoft.com/office/drawing/2014/main" id="{7CDF69AA-4036-4BCF-8C9F-B1CA25CCFDA6}"/>
              </a:ext>
            </a:extLst>
          </p:cNvPr>
          <p:cNvSpPr txBox="1"/>
          <p:nvPr/>
        </p:nvSpPr>
        <p:spPr>
          <a:xfrm>
            <a:off x="4409440" y="1808480"/>
            <a:ext cx="2172390"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Thank you</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64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8</a:t>
            </a:fld>
            <a:endParaRPr lang="en-US"/>
          </a:p>
        </p:txBody>
      </p:sp>
      <p:grpSp>
        <p:nvGrpSpPr>
          <p:cNvPr id="6" name="Group 5"/>
          <p:cNvGrpSpPr/>
          <p:nvPr/>
        </p:nvGrpSpPr>
        <p:grpSpPr>
          <a:xfrm>
            <a:off x="3536156" y="796566"/>
            <a:ext cx="5119688" cy="2828925"/>
            <a:chOff x="3384296" y="925514"/>
            <a:chExt cx="5119688" cy="2828925"/>
          </a:xfrm>
        </p:grpSpPr>
        <p:sp>
          <p:nvSpPr>
            <p:cNvPr id="7" name="Rectangle 3"/>
            <p:cNvSpPr>
              <a:spLocks noChangeArrowheads="1"/>
            </p:cNvSpPr>
            <p:nvPr/>
          </p:nvSpPr>
          <p:spPr bwMode="auto">
            <a:xfrm>
              <a:off x="3384296" y="925514"/>
              <a:ext cx="5119688" cy="28289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4"/>
            <p:cNvSpPr>
              <a:spLocks noChangeArrowheads="1"/>
            </p:cNvSpPr>
            <p:nvPr/>
          </p:nvSpPr>
          <p:spPr bwMode="auto">
            <a:xfrm>
              <a:off x="3500438" y="1006476"/>
              <a:ext cx="1338262" cy="21865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000">
                  <a:solidFill>
                    <a:srgbClr val="414141"/>
                  </a:solidFill>
                  <a:latin typeface="Arial" panose="020B0604020202020204" pitchFamily="34" charset="0"/>
                </a:rPr>
                <a:t>Source:  Dataquest</a:t>
              </a:r>
              <a:endParaRPr lang="en-US" altLang="en-US" sz="900">
                <a:solidFill>
                  <a:srgbClr val="414141"/>
                </a:solidFill>
                <a:latin typeface="Arial" panose="020B0604020202020204" pitchFamily="34" charset="0"/>
              </a:endParaRPr>
            </a:p>
          </p:txBody>
        </p:sp>
        <p:grpSp>
          <p:nvGrpSpPr>
            <p:cNvPr id="9" name="Group 8"/>
            <p:cNvGrpSpPr/>
            <p:nvPr/>
          </p:nvGrpSpPr>
          <p:grpSpPr>
            <a:xfrm>
              <a:off x="5481638" y="968376"/>
              <a:ext cx="830262" cy="447675"/>
              <a:chOff x="5481638" y="968376"/>
              <a:chExt cx="830262" cy="447675"/>
            </a:xfrm>
          </p:grpSpPr>
          <p:sp>
            <p:nvSpPr>
              <p:cNvPr id="45" name="Rectangle 6"/>
              <p:cNvSpPr>
                <a:spLocks noChangeArrowheads="1"/>
              </p:cNvSpPr>
              <p:nvPr/>
            </p:nvSpPr>
            <p:spPr bwMode="auto">
              <a:xfrm>
                <a:off x="5481638" y="968376"/>
                <a:ext cx="830262" cy="447675"/>
              </a:xfrm>
              <a:prstGeom prst="rect">
                <a:avLst/>
              </a:prstGeom>
              <a:solidFill>
                <a:srgbClr val="9933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Rectangle 7"/>
              <p:cNvSpPr>
                <a:spLocks noChangeArrowheads="1"/>
              </p:cNvSpPr>
              <p:nvPr/>
            </p:nvSpPr>
            <p:spPr bwMode="auto">
              <a:xfrm>
                <a:off x="5639259" y="1082129"/>
                <a:ext cx="522350" cy="245854"/>
              </a:xfrm>
              <a:prstGeom prst="rect">
                <a:avLst/>
              </a:prstGeom>
              <a:solidFill>
                <a:srgbClr val="99336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dirty="0">
                    <a:solidFill>
                      <a:schemeClr val="bg1"/>
                    </a:solidFill>
                    <a:latin typeface="Arial" panose="020B0604020202020204" pitchFamily="34" charset="0"/>
                  </a:rPr>
                  <a:t>Logic</a:t>
                </a:r>
                <a:endParaRPr lang="en-US" altLang="en-US" sz="900" dirty="0">
                  <a:solidFill>
                    <a:schemeClr val="bg1"/>
                  </a:solidFill>
                  <a:latin typeface="Arial" panose="020B0604020202020204" pitchFamily="34" charset="0"/>
                </a:endParaRPr>
              </a:p>
            </p:txBody>
          </p:sp>
        </p:grpSp>
        <p:grpSp>
          <p:nvGrpSpPr>
            <p:cNvPr id="10" name="Group 9"/>
            <p:cNvGrpSpPr/>
            <p:nvPr/>
          </p:nvGrpSpPr>
          <p:grpSpPr>
            <a:xfrm>
              <a:off x="4225925" y="1612901"/>
              <a:ext cx="871538" cy="449263"/>
              <a:chOff x="4225925" y="1612901"/>
              <a:chExt cx="871538" cy="449263"/>
            </a:xfrm>
          </p:grpSpPr>
          <p:sp>
            <p:nvSpPr>
              <p:cNvPr id="43" name="Rectangle 9"/>
              <p:cNvSpPr>
                <a:spLocks noChangeArrowheads="1"/>
              </p:cNvSpPr>
              <p:nvPr/>
            </p:nvSpPr>
            <p:spPr bwMode="auto">
              <a:xfrm>
                <a:off x="4225925" y="1612901"/>
                <a:ext cx="871538" cy="449263"/>
              </a:xfrm>
              <a:prstGeom prst="rect">
                <a:avLst/>
              </a:prstGeom>
              <a:solidFill>
                <a:srgbClr val="CF0E3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Rectangle 10"/>
              <p:cNvSpPr>
                <a:spLocks noChangeArrowheads="1"/>
              </p:cNvSpPr>
              <p:nvPr/>
            </p:nvSpPr>
            <p:spPr bwMode="auto">
              <a:xfrm>
                <a:off x="4271699" y="1649426"/>
                <a:ext cx="778159" cy="412738"/>
              </a:xfrm>
              <a:prstGeom prst="rect">
                <a:avLst/>
              </a:prstGeom>
              <a:solidFill>
                <a:srgbClr val="CF0E3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dirty="0">
                    <a:solidFill>
                      <a:schemeClr val="bg1"/>
                    </a:solidFill>
                    <a:latin typeface="Arial" panose="020B0604020202020204" pitchFamily="34" charset="0"/>
                  </a:rPr>
                  <a:t>Standard</a:t>
                </a:r>
              </a:p>
              <a:p>
                <a:pPr eaLnBrk="0" hangingPunct="0">
                  <a:lnSpc>
                    <a:spcPct val="90000"/>
                  </a:lnSpc>
                </a:pPr>
                <a:r>
                  <a:rPr lang="en-US" altLang="en-US" sz="1200" dirty="0">
                    <a:solidFill>
                      <a:schemeClr val="bg1"/>
                    </a:solidFill>
                    <a:latin typeface="Arial" panose="020B0604020202020204" pitchFamily="34" charset="0"/>
                  </a:rPr>
                  <a:t>Logic</a:t>
                </a:r>
                <a:endParaRPr lang="en-US" altLang="en-US" sz="900" dirty="0">
                  <a:solidFill>
                    <a:schemeClr val="bg1"/>
                  </a:solidFill>
                  <a:latin typeface="Arial" panose="020B0604020202020204" pitchFamily="34" charset="0"/>
                </a:endParaRPr>
              </a:p>
            </p:txBody>
          </p:sp>
        </p:grpSp>
        <p:grpSp>
          <p:nvGrpSpPr>
            <p:cNvPr id="11" name="Group 10"/>
            <p:cNvGrpSpPr/>
            <p:nvPr/>
          </p:nvGrpSpPr>
          <p:grpSpPr>
            <a:xfrm>
              <a:off x="6554789" y="1598614"/>
              <a:ext cx="835025" cy="479425"/>
              <a:chOff x="6554789" y="1598614"/>
              <a:chExt cx="835025" cy="479425"/>
            </a:xfrm>
          </p:grpSpPr>
          <p:sp>
            <p:nvSpPr>
              <p:cNvPr id="41" name="Rectangle 12"/>
              <p:cNvSpPr>
                <a:spLocks noChangeArrowheads="1"/>
              </p:cNvSpPr>
              <p:nvPr/>
            </p:nvSpPr>
            <p:spPr bwMode="auto">
              <a:xfrm>
                <a:off x="6554789" y="1598614"/>
                <a:ext cx="835025" cy="479425"/>
              </a:xfrm>
              <a:prstGeom prst="rect">
                <a:avLst/>
              </a:prstGeom>
              <a:solidFill>
                <a:srgbClr val="CF0E3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Rectangle 13"/>
              <p:cNvSpPr>
                <a:spLocks noChangeArrowheads="1"/>
              </p:cNvSpPr>
              <p:nvPr/>
            </p:nvSpPr>
            <p:spPr bwMode="auto">
              <a:xfrm>
                <a:off x="6712618" y="1726705"/>
                <a:ext cx="517532" cy="245202"/>
              </a:xfrm>
              <a:prstGeom prst="rect">
                <a:avLst/>
              </a:prstGeom>
              <a:solidFill>
                <a:srgbClr val="CF0E3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dirty="0">
                    <a:solidFill>
                      <a:schemeClr val="bg1"/>
                    </a:solidFill>
                    <a:latin typeface="Arial" panose="020B0604020202020204" pitchFamily="34" charset="0"/>
                  </a:rPr>
                  <a:t>ASIC</a:t>
                </a:r>
              </a:p>
            </p:txBody>
          </p:sp>
        </p:grpSp>
        <p:sp>
          <p:nvSpPr>
            <p:cNvPr id="12" name="Rectangle 14"/>
            <p:cNvSpPr>
              <a:spLocks noChangeArrowheads="1"/>
            </p:cNvSpPr>
            <p:nvPr/>
          </p:nvSpPr>
          <p:spPr bwMode="auto">
            <a:xfrm>
              <a:off x="3651251" y="2222500"/>
              <a:ext cx="938213" cy="490538"/>
            </a:xfrm>
            <a:prstGeom prst="rect">
              <a:avLst/>
            </a:prstGeom>
            <a:solidFill>
              <a:srgbClr val="E5405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5"/>
            <p:cNvSpPr>
              <a:spLocks noChangeArrowheads="1"/>
            </p:cNvSpPr>
            <p:nvPr/>
          </p:nvSpPr>
          <p:spPr bwMode="auto">
            <a:xfrm>
              <a:off x="3649664" y="2217739"/>
              <a:ext cx="1157287" cy="52334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000">
                  <a:solidFill>
                    <a:schemeClr val="bg1"/>
                  </a:solidFill>
                  <a:latin typeface="Arial" panose="020B0604020202020204" pitchFamily="34" charset="0"/>
                </a:rPr>
                <a:t>Programmable</a:t>
              </a:r>
            </a:p>
            <a:p>
              <a:pPr eaLnBrk="0" hangingPunct="0">
                <a:lnSpc>
                  <a:spcPct val="90000"/>
                </a:lnSpc>
              </a:pPr>
              <a:r>
                <a:rPr lang="en-US" altLang="en-US" sz="1000">
                  <a:solidFill>
                    <a:schemeClr val="bg1"/>
                  </a:solidFill>
                  <a:latin typeface="Arial" panose="020B0604020202020204" pitchFamily="34" charset="0"/>
                </a:rPr>
                <a:t>Logic Devices</a:t>
              </a:r>
            </a:p>
            <a:p>
              <a:pPr eaLnBrk="0" hangingPunct="0">
                <a:lnSpc>
                  <a:spcPct val="90000"/>
                </a:lnSpc>
              </a:pPr>
              <a:r>
                <a:rPr lang="en-US" altLang="en-US" sz="1200">
                  <a:solidFill>
                    <a:schemeClr val="bg1"/>
                  </a:solidFill>
                  <a:latin typeface="Arial" panose="020B0604020202020204" pitchFamily="34" charset="0"/>
                </a:rPr>
                <a:t>(PLDs)</a:t>
              </a:r>
              <a:endParaRPr lang="en-US" altLang="en-US" sz="900">
                <a:solidFill>
                  <a:schemeClr val="bg1"/>
                </a:solidFill>
                <a:latin typeface="Arial" panose="020B0604020202020204" pitchFamily="34" charset="0"/>
              </a:endParaRPr>
            </a:p>
          </p:txBody>
        </p:sp>
        <p:sp>
          <p:nvSpPr>
            <p:cNvPr id="14" name="Rectangle 16"/>
            <p:cNvSpPr>
              <a:spLocks noChangeArrowheads="1"/>
            </p:cNvSpPr>
            <p:nvPr/>
          </p:nvSpPr>
          <p:spPr bwMode="auto">
            <a:xfrm>
              <a:off x="4933951" y="2219326"/>
              <a:ext cx="938213" cy="492125"/>
            </a:xfrm>
            <a:prstGeom prst="rect">
              <a:avLst/>
            </a:prstGeom>
            <a:solidFill>
              <a:srgbClr val="E5405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7"/>
            <p:cNvSpPr>
              <a:spLocks noChangeArrowheads="1"/>
            </p:cNvSpPr>
            <p:nvPr/>
          </p:nvSpPr>
          <p:spPr bwMode="auto">
            <a:xfrm>
              <a:off x="5083175" y="2270126"/>
              <a:ext cx="655638" cy="409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a:solidFill>
                    <a:schemeClr val="bg1"/>
                  </a:solidFill>
                  <a:latin typeface="Arial" panose="020B0604020202020204" pitchFamily="34" charset="0"/>
                </a:rPr>
                <a:t>Gate</a:t>
              </a:r>
            </a:p>
            <a:p>
              <a:pPr eaLnBrk="0" hangingPunct="0">
                <a:lnSpc>
                  <a:spcPct val="90000"/>
                </a:lnSpc>
              </a:pPr>
              <a:r>
                <a:rPr lang="en-US" altLang="en-US" sz="1200">
                  <a:solidFill>
                    <a:schemeClr val="bg1"/>
                  </a:solidFill>
                  <a:latin typeface="Arial" panose="020B0604020202020204" pitchFamily="34" charset="0"/>
                </a:rPr>
                <a:t>Arrays</a:t>
              </a:r>
            </a:p>
          </p:txBody>
        </p:sp>
        <p:sp>
          <p:nvSpPr>
            <p:cNvPr id="16" name="Rectangle 18"/>
            <p:cNvSpPr>
              <a:spLocks noChangeArrowheads="1"/>
            </p:cNvSpPr>
            <p:nvPr/>
          </p:nvSpPr>
          <p:spPr bwMode="auto">
            <a:xfrm>
              <a:off x="6184900" y="2225676"/>
              <a:ext cx="939800" cy="492125"/>
            </a:xfrm>
            <a:prstGeom prst="rect">
              <a:avLst/>
            </a:prstGeom>
            <a:solidFill>
              <a:srgbClr val="E5405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9"/>
            <p:cNvSpPr>
              <a:spLocks noChangeArrowheads="1"/>
            </p:cNvSpPr>
            <p:nvPr/>
          </p:nvSpPr>
          <p:spPr bwMode="auto">
            <a:xfrm>
              <a:off x="6232526" y="2274889"/>
              <a:ext cx="957263" cy="409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a:solidFill>
                    <a:schemeClr val="bg1"/>
                  </a:solidFill>
                  <a:latin typeface="Arial" panose="020B0604020202020204" pitchFamily="34" charset="0"/>
                </a:rPr>
                <a:t>Cell-Based</a:t>
              </a:r>
            </a:p>
            <a:p>
              <a:pPr eaLnBrk="0" hangingPunct="0">
                <a:lnSpc>
                  <a:spcPct val="90000"/>
                </a:lnSpc>
              </a:pPr>
              <a:r>
                <a:rPr lang="en-US" altLang="en-US" sz="1200">
                  <a:solidFill>
                    <a:schemeClr val="bg1"/>
                  </a:solidFill>
                  <a:latin typeface="Arial" panose="020B0604020202020204" pitchFamily="34" charset="0"/>
                </a:rPr>
                <a:t>ICs</a:t>
              </a:r>
              <a:endParaRPr lang="en-US" altLang="en-US" sz="900">
                <a:solidFill>
                  <a:schemeClr val="bg1"/>
                </a:solidFill>
                <a:latin typeface="Arial" panose="020B0604020202020204" pitchFamily="34" charset="0"/>
              </a:endParaRPr>
            </a:p>
          </p:txBody>
        </p:sp>
        <p:sp>
          <p:nvSpPr>
            <p:cNvPr id="18" name="Rectangle 20"/>
            <p:cNvSpPr>
              <a:spLocks noChangeArrowheads="1"/>
            </p:cNvSpPr>
            <p:nvPr/>
          </p:nvSpPr>
          <p:spPr bwMode="auto">
            <a:xfrm>
              <a:off x="7435850" y="2228850"/>
              <a:ext cx="939800" cy="490538"/>
            </a:xfrm>
            <a:prstGeom prst="rect">
              <a:avLst/>
            </a:prstGeom>
            <a:solidFill>
              <a:srgbClr val="E5405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21"/>
            <p:cNvSpPr>
              <a:spLocks noChangeArrowheads="1"/>
            </p:cNvSpPr>
            <p:nvPr/>
          </p:nvSpPr>
          <p:spPr bwMode="auto">
            <a:xfrm>
              <a:off x="7410451" y="2279651"/>
              <a:ext cx="1077913" cy="409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dirty="0">
                  <a:solidFill>
                    <a:schemeClr val="bg1"/>
                  </a:solidFill>
                  <a:latin typeface="Arial" panose="020B0604020202020204" pitchFamily="34" charset="0"/>
                </a:rPr>
                <a:t>Full Custom</a:t>
              </a:r>
            </a:p>
            <a:p>
              <a:pPr eaLnBrk="0" hangingPunct="0">
                <a:lnSpc>
                  <a:spcPct val="90000"/>
                </a:lnSpc>
              </a:pPr>
              <a:r>
                <a:rPr lang="en-US" altLang="en-US" sz="1200" dirty="0">
                  <a:solidFill>
                    <a:schemeClr val="bg1"/>
                  </a:solidFill>
                  <a:latin typeface="Arial" panose="020B0604020202020204" pitchFamily="34" charset="0"/>
                </a:rPr>
                <a:t>ICs</a:t>
              </a:r>
            </a:p>
          </p:txBody>
        </p:sp>
        <p:grpSp>
          <p:nvGrpSpPr>
            <p:cNvPr id="20" name="Group 19"/>
            <p:cNvGrpSpPr/>
            <p:nvPr/>
          </p:nvGrpSpPr>
          <p:grpSpPr>
            <a:xfrm>
              <a:off x="5062538" y="3176588"/>
              <a:ext cx="939800" cy="493712"/>
              <a:chOff x="5062538" y="3176588"/>
              <a:chExt cx="939800" cy="493712"/>
            </a:xfrm>
          </p:grpSpPr>
          <p:sp>
            <p:nvSpPr>
              <p:cNvPr id="39" name="Rectangle 23"/>
              <p:cNvSpPr>
                <a:spLocks noChangeArrowheads="1"/>
              </p:cNvSpPr>
              <p:nvPr/>
            </p:nvSpPr>
            <p:spPr bwMode="auto">
              <a:xfrm>
                <a:off x="5062538" y="3176588"/>
                <a:ext cx="939800" cy="493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DA4B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24"/>
              <p:cNvSpPr>
                <a:spLocks noChangeArrowheads="1"/>
              </p:cNvSpPr>
              <p:nvPr/>
            </p:nvSpPr>
            <p:spPr bwMode="auto">
              <a:xfrm>
                <a:off x="5242071" y="3312911"/>
                <a:ext cx="654013" cy="245014"/>
              </a:xfrm>
              <a:prstGeom prst="rect">
                <a:avLst/>
              </a:prstGeom>
              <a:noFill/>
              <a:ln>
                <a:noFill/>
              </a:ln>
              <a:effectLst/>
              <a:extLst>
                <a:ext uri="{909E8E84-426E-40DD-AFC4-6F175D3DCCD1}">
                  <a14:hiddenFill xmlns:a14="http://schemas.microsoft.com/office/drawing/2010/main">
                    <a:solidFill>
                      <a:srgbClr val="FDA4B5"/>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a:solidFill>
                      <a:srgbClr val="414141"/>
                    </a:solidFill>
                    <a:latin typeface="Arial" panose="020B0604020202020204" pitchFamily="34" charset="0"/>
                  </a:rPr>
                  <a:t>CPLDs</a:t>
                </a:r>
                <a:endParaRPr lang="en-US" altLang="en-US" sz="900">
                  <a:solidFill>
                    <a:srgbClr val="414141"/>
                  </a:solidFill>
                  <a:latin typeface="Arial" panose="020B0604020202020204" pitchFamily="34" charset="0"/>
                </a:endParaRPr>
              </a:p>
            </p:txBody>
          </p:sp>
        </p:grpSp>
        <p:sp>
          <p:nvSpPr>
            <p:cNvPr id="21" name="Rectangle 25"/>
            <p:cNvSpPr>
              <a:spLocks noChangeArrowheads="1"/>
            </p:cNvSpPr>
            <p:nvPr/>
          </p:nvSpPr>
          <p:spPr bwMode="auto">
            <a:xfrm>
              <a:off x="3681414" y="3162300"/>
              <a:ext cx="865187"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DA4B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6"/>
            <p:cNvSpPr>
              <a:spLocks noChangeArrowheads="1"/>
            </p:cNvSpPr>
            <p:nvPr/>
          </p:nvSpPr>
          <p:spPr bwMode="auto">
            <a:xfrm>
              <a:off x="3795713" y="3206751"/>
              <a:ext cx="646112" cy="409575"/>
            </a:xfrm>
            <a:prstGeom prst="rect">
              <a:avLst/>
            </a:prstGeom>
            <a:noFill/>
            <a:ln>
              <a:noFill/>
            </a:ln>
            <a:effectLst/>
            <a:extLst>
              <a:ext uri="{909E8E84-426E-40DD-AFC4-6F175D3DCCD1}">
                <a14:hiddenFill xmlns:a14="http://schemas.microsoft.com/office/drawing/2010/main">
                  <a:solidFill>
                    <a:srgbClr val="FDA4B5"/>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a:solidFill>
                    <a:srgbClr val="414141"/>
                  </a:solidFill>
                  <a:latin typeface="Arial" panose="020B0604020202020204" pitchFamily="34" charset="0"/>
                </a:rPr>
                <a:t>SPLDs</a:t>
              </a:r>
            </a:p>
            <a:p>
              <a:pPr eaLnBrk="0" hangingPunct="0">
                <a:lnSpc>
                  <a:spcPct val="90000"/>
                </a:lnSpc>
              </a:pPr>
              <a:r>
                <a:rPr lang="en-US" altLang="en-US" sz="1200">
                  <a:solidFill>
                    <a:srgbClr val="414141"/>
                  </a:solidFill>
                  <a:latin typeface="Arial" panose="020B0604020202020204" pitchFamily="34" charset="0"/>
                </a:rPr>
                <a:t>(PALs)</a:t>
              </a:r>
              <a:endParaRPr lang="en-US" altLang="en-US" sz="900">
                <a:solidFill>
                  <a:srgbClr val="414141"/>
                </a:solidFill>
                <a:latin typeface="Arial" panose="020B0604020202020204" pitchFamily="34" charset="0"/>
              </a:endParaRPr>
            </a:p>
          </p:txBody>
        </p:sp>
        <p:sp>
          <p:nvSpPr>
            <p:cNvPr id="23" name="Rectangle 27"/>
            <p:cNvSpPr>
              <a:spLocks noChangeArrowheads="1"/>
            </p:cNvSpPr>
            <p:nvPr/>
          </p:nvSpPr>
          <p:spPr bwMode="auto">
            <a:xfrm>
              <a:off x="6829425" y="3176588"/>
              <a:ext cx="1003300" cy="493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DA4B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8"/>
            <p:cNvSpPr>
              <a:spLocks noChangeArrowheads="1"/>
            </p:cNvSpPr>
            <p:nvPr/>
          </p:nvSpPr>
          <p:spPr bwMode="auto">
            <a:xfrm>
              <a:off x="7088188" y="3317876"/>
              <a:ext cx="690562" cy="244475"/>
            </a:xfrm>
            <a:prstGeom prst="rect">
              <a:avLst/>
            </a:prstGeom>
            <a:noFill/>
            <a:ln>
              <a:noFill/>
            </a:ln>
            <a:effectLst/>
            <a:extLst>
              <a:ext uri="{909E8E84-426E-40DD-AFC4-6F175D3DCCD1}">
                <a14:hiddenFill xmlns:a14="http://schemas.microsoft.com/office/drawing/2010/main">
                  <a:solidFill>
                    <a:srgbClr val="FDA4B5"/>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a:solidFill>
                    <a:srgbClr val="414141"/>
                  </a:solidFill>
                  <a:latin typeface="Arial" panose="020B0604020202020204" pitchFamily="34" charset="0"/>
                </a:rPr>
                <a:t>FPGAs</a:t>
              </a:r>
              <a:endParaRPr lang="en-US" altLang="en-US" sz="900">
                <a:solidFill>
                  <a:srgbClr val="414141"/>
                </a:solidFill>
                <a:latin typeface="Arial" panose="020B0604020202020204" pitchFamily="34" charset="0"/>
              </a:endParaRPr>
            </a:p>
          </p:txBody>
        </p:sp>
        <p:sp>
          <p:nvSpPr>
            <p:cNvPr id="25" name="Line 29"/>
            <p:cNvSpPr>
              <a:spLocks noChangeShapeType="1"/>
            </p:cNvSpPr>
            <p:nvPr/>
          </p:nvSpPr>
          <p:spPr bwMode="auto">
            <a:xfrm>
              <a:off x="5878513" y="1428750"/>
              <a:ext cx="0" cy="698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30"/>
            <p:cNvSpPr>
              <a:spLocks noChangeShapeType="1"/>
            </p:cNvSpPr>
            <p:nvPr/>
          </p:nvSpPr>
          <p:spPr bwMode="auto">
            <a:xfrm>
              <a:off x="4657725" y="1516063"/>
              <a:ext cx="23193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31"/>
            <p:cNvSpPr>
              <a:spLocks noChangeShapeType="1"/>
            </p:cNvSpPr>
            <p:nvPr/>
          </p:nvSpPr>
          <p:spPr bwMode="auto">
            <a:xfrm>
              <a:off x="4651375" y="1524001"/>
              <a:ext cx="0" cy="68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32"/>
            <p:cNvSpPr>
              <a:spLocks noChangeShapeType="1"/>
            </p:cNvSpPr>
            <p:nvPr/>
          </p:nvSpPr>
          <p:spPr bwMode="auto">
            <a:xfrm>
              <a:off x="6981825" y="1524000"/>
              <a:ext cx="0" cy="587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33"/>
            <p:cNvSpPr>
              <a:spLocks noChangeShapeType="1"/>
            </p:cNvSpPr>
            <p:nvPr/>
          </p:nvSpPr>
          <p:spPr bwMode="auto">
            <a:xfrm>
              <a:off x="6973888" y="2092325"/>
              <a:ext cx="0" cy="381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4"/>
            <p:cNvSpPr>
              <a:spLocks noChangeShapeType="1"/>
            </p:cNvSpPr>
            <p:nvPr/>
          </p:nvSpPr>
          <p:spPr bwMode="auto">
            <a:xfrm flipH="1">
              <a:off x="4086225" y="2146300"/>
              <a:ext cx="38687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5"/>
            <p:cNvSpPr>
              <a:spLocks noChangeShapeType="1"/>
            </p:cNvSpPr>
            <p:nvPr/>
          </p:nvSpPr>
          <p:spPr bwMode="auto">
            <a:xfrm>
              <a:off x="4083050" y="2152650"/>
              <a:ext cx="0" cy="523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6"/>
            <p:cNvSpPr>
              <a:spLocks noChangeShapeType="1"/>
            </p:cNvSpPr>
            <p:nvPr/>
          </p:nvSpPr>
          <p:spPr bwMode="auto">
            <a:xfrm>
              <a:off x="5378450" y="2146301"/>
              <a:ext cx="0" cy="555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7"/>
            <p:cNvSpPr>
              <a:spLocks noChangeShapeType="1"/>
            </p:cNvSpPr>
            <p:nvPr/>
          </p:nvSpPr>
          <p:spPr bwMode="auto">
            <a:xfrm>
              <a:off x="6651625" y="2152650"/>
              <a:ext cx="0" cy="52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8"/>
            <p:cNvSpPr>
              <a:spLocks noChangeShapeType="1"/>
            </p:cNvSpPr>
            <p:nvPr/>
          </p:nvSpPr>
          <p:spPr bwMode="auto">
            <a:xfrm>
              <a:off x="7947025" y="2159001"/>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9"/>
            <p:cNvSpPr>
              <a:spLocks noChangeShapeType="1"/>
            </p:cNvSpPr>
            <p:nvPr/>
          </p:nvSpPr>
          <p:spPr bwMode="auto">
            <a:xfrm>
              <a:off x="4076700" y="2725739"/>
              <a:ext cx="0" cy="4286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40"/>
            <p:cNvSpPr>
              <a:spLocks noChangeShapeType="1"/>
            </p:cNvSpPr>
            <p:nvPr/>
          </p:nvSpPr>
          <p:spPr bwMode="auto">
            <a:xfrm>
              <a:off x="4084638" y="3000375"/>
              <a:ext cx="3225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41"/>
            <p:cNvSpPr>
              <a:spLocks noChangeShapeType="1"/>
            </p:cNvSpPr>
            <p:nvPr/>
          </p:nvSpPr>
          <p:spPr bwMode="auto">
            <a:xfrm>
              <a:off x="5507038" y="3008313"/>
              <a:ext cx="0" cy="1571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42"/>
            <p:cNvSpPr>
              <a:spLocks noChangeShapeType="1"/>
            </p:cNvSpPr>
            <p:nvPr/>
          </p:nvSpPr>
          <p:spPr bwMode="auto">
            <a:xfrm>
              <a:off x="7318375" y="3008313"/>
              <a:ext cx="0" cy="1571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 name="Text Box 43"/>
          <p:cNvSpPr txBox="1">
            <a:spLocks noChangeArrowheads="1"/>
          </p:cNvSpPr>
          <p:nvPr/>
        </p:nvSpPr>
        <p:spPr bwMode="auto">
          <a:xfrm>
            <a:off x="2286001" y="3733800"/>
            <a:ext cx="3565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u="sng" dirty="0">
                <a:latin typeface="Times New Roman" panose="02020603050405020304" pitchFamily="18" charset="0"/>
                <a:cs typeface="Times New Roman" panose="02020603050405020304" pitchFamily="18" charset="0"/>
              </a:rPr>
              <a:t>Acronyms</a:t>
            </a:r>
            <a:endParaRPr lang="en-US" altLang="en-US" dirty="0">
              <a:latin typeface="Times New Roman" panose="02020603050405020304" pitchFamily="18" charset="0"/>
              <a:cs typeface="Times New Roman" panose="02020603050405020304" pitchFamily="18" charset="0"/>
            </a:endParaRPr>
          </a:p>
          <a:p>
            <a:pPr algn="l" eaLnBrk="0" hangingPunct="0"/>
            <a:r>
              <a:rPr lang="en-US" altLang="en-US" dirty="0">
                <a:latin typeface="Times New Roman" panose="02020603050405020304" pitchFamily="18" charset="0"/>
                <a:cs typeface="Times New Roman" panose="02020603050405020304" pitchFamily="18" charset="0"/>
              </a:rPr>
              <a:t>SPLD = Simple </a:t>
            </a:r>
            <a:r>
              <a:rPr lang="en-US" altLang="en-US" dirty="0" err="1">
                <a:latin typeface="Times New Roman" panose="02020603050405020304" pitchFamily="18" charset="0"/>
                <a:cs typeface="Times New Roman" panose="02020603050405020304" pitchFamily="18" charset="0"/>
              </a:rPr>
              <a:t>Prog</a:t>
            </a:r>
            <a:r>
              <a:rPr lang="en-US" altLang="en-US" dirty="0">
                <a:latin typeface="Times New Roman" panose="02020603050405020304" pitchFamily="18" charset="0"/>
                <a:cs typeface="Times New Roman" panose="02020603050405020304" pitchFamily="18" charset="0"/>
              </a:rPr>
              <a:t>. Logic Device </a:t>
            </a:r>
          </a:p>
          <a:p>
            <a:pPr algn="l" eaLnBrk="0" hangingPunct="0"/>
            <a:r>
              <a:rPr lang="en-US" altLang="en-US" dirty="0">
                <a:latin typeface="Times New Roman" panose="02020603050405020304" pitchFamily="18" charset="0"/>
                <a:cs typeface="Times New Roman" panose="02020603050405020304" pitchFamily="18" charset="0"/>
              </a:rPr>
              <a:t>PAL    = </a:t>
            </a:r>
            <a:r>
              <a:rPr lang="en-US" altLang="en-US" dirty="0" err="1">
                <a:latin typeface="Times New Roman" panose="02020603050405020304" pitchFamily="18" charset="0"/>
                <a:cs typeface="Times New Roman" panose="02020603050405020304" pitchFamily="18" charset="0"/>
              </a:rPr>
              <a:t>Prog</a:t>
            </a:r>
            <a:r>
              <a:rPr lang="en-US" altLang="en-US" dirty="0">
                <a:latin typeface="Times New Roman" panose="02020603050405020304" pitchFamily="18" charset="0"/>
                <a:cs typeface="Times New Roman" panose="02020603050405020304" pitchFamily="18" charset="0"/>
              </a:rPr>
              <a:t>. Array of Logic</a:t>
            </a:r>
          </a:p>
          <a:p>
            <a:pPr algn="l" eaLnBrk="0" hangingPunct="0"/>
            <a:r>
              <a:rPr lang="en-US" altLang="en-US" dirty="0">
                <a:latin typeface="Times New Roman" panose="02020603050405020304" pitchFamily="18" charset="0"/>
                <a:cs typeface="Times New Roman" panose="02020603050405020304" pitchFamily="18" charset="0"/>
              </a:rPr>
              <a:t>CPLD = Complex PLD</a:t>
            </a:r>
          </a:p>
          <a:p>
            <a:pPr algn="l" eaLnBrk="0" hangingPunct="0"/>
            <a:r>
              <a:rPr lang="en-US" altLang="en-US" dirty="0">
                <a:latin typeface="Times New Roman" panose="02020603050405020304" pitchFamily="18" charset="0"/>
                <a:cs typeface="Times New Roman" panose="02020603050405020304" pitchFamily="18" charset="0"/>
              </a:rPr>
              <a:t>FPGA = Field </a:t>
            </a:r>
            <a:r>
              <a:rPr lang="en-US" altLang="en-US" dirty="0" err="1">
                <a:latin typeface="Times New Roman" panose="02020603050405020304" pitchFamily="18" charset="0"/>
                <a:cs typeface="Times New Roman" panose="02020603050405020304" pitchFamily="18" charset="0"/>
              </a:rPr>
              <a:t>Prog</a:t>
            </a:r>
            <a:r>
              <a:rPr lang="en-US" altLang="en-US" dirty="0">
                <a:latin typeface="Times New Roman" panose="02020603050405020304" pitchFamily="18" charset="0"/>
                <a:cs typeface="Times New Roman" panose="02020603050405020304" pitchFamily="18" charset="0"/>
              </a:rPr>
              <a:t>. Gate Array</a:t>
            </a:r>
          </a:p>
        </p:txBody>
      </p:sp>
      <p:sp>
        <p:nvSpPr>
          <p:cNvPr id="48" name="Rectangle 44"/>
          <p:cNvSpPr txBox="1">
            <a:spLocks noChangeArrowheads="1"/>
          </p:cNvSpPr>
          <p:nvPr/>
        </p:nvSpPr>
        <p:spPr>
          <a:xfrm>
            <a:off x="6096000" y="3810000"/>
            <a:ext cx="4229100" cy="2501900"/>
          </a:xfrm>
          <a:prstGeom prst="rect">
            <a:avLst/>
          </a:prstGeom>
          <a:noFill/>
          <a:ln/>
        </p:spPr>
        <p:txBody>
          <a:bodyPr lIns="90488" tIns="46038" rIns="90488" bIns="46038"/>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Clr>
                <a:schemeClr val="tx2"/>
              </a:buClr>
              <a:buFontTx/>
              <a:buNone/>
            </a:pPr>
            <a:r>
              <a:rPr lang="en-US" altLang="en-US" sz="1600" u="sng">
                <a:latin typeface="Times New Roman" panose="02020603050405020304" pitchFamily="18" charset="0"/>
                <a:cs typeface="Times New Roman" panose="02020603050405020304" pitchFamily="18" charset="0"/>
              </a:rPr>
              <a:t>Common Resources</a:t>
            </a:r>
          </a:p>
          <a:p>
            <a:pPr>
              <a:spcBef>
                <a:spcPct val="0"/>
              </a:spcBef>
              <a:buClr>
                <a:schemeClr val="tx2"/>
              </a:buClr>
              <a:buFontTx/>
              <a:buNone/>
            </a:pPr>
            <a:r>
              <a:rPr lang="en-US" altLang="en-US" sz="1600">
                <a:latin typeface="Times New Roman" panose="02020603050405020304" pitchFamily="18" charset="0"/>
                <a:cs typeface="Times New Roman" panose="02020603050405020304" pitchFamily="18" charset="0"/>
              </a:rPr>
              <a:t>Configurable Logic Blocks (CLB)</a:t>
            </a:r>
          </a:p>
          <a:p>
            <a:pPr marL="914400" lvl="1" indent="-457200">
              <a:spcBef>
                <a:spcPct val="0"/>
              </a:spcBef>
            </a:pPr>
            <a:r>
              <a:rPr lang="en-US" altLang="en-US" sz="1600">
                <a:latin typeface="Times New Roman" panose="02020603050405020304" pitchFamily="18" charset="0"/>
                <a:cs typeface="Times New Roman" panose="02020603050405020304" pitchFamily="18" charset="0"/>
              </a:rPr>
              <a:t>Memory Look-Up Table</a:t>
            </a:r>
          </a:p>
          <a:p>
            <a:pPr marL="914400" lvl="1" indent="-457200">
              <a:spcBef>
                <a:spcPct val="0"/>
              </a:spcBef>
            </a:pPr>
            <a:r>
              <a:rPr lang="en-US" altLang="en-US" sz="1600">
                <a:latin typeface="Times New Roman" panose="02020603050405020304" pitchFamily="18" charset="0"/>
                <a:cs typeface="Times New Roman" panose="02020603050405020304" pitchFamily="18" charset="0"/>
              </a:rPr>
              <a:t>AND-OR planes</a:t>
            </a:r>
          </a:p>
          <a:p>
            <a:pPr marL="914400" lvl="1" indent="-457200">
              <a:spcBef>
                <a:spcPct val="0"/>
              </a:spcBef>
            </a:pPr>
            <a:r>
              <a:rPr lang="en-US" altLang="en-US" sz="1600">
                <a:latin typeface="Times New Roman" panose="02020603050405020304" pitchFamily="18" charset="0"/>
                <a:cs typeface="Times New Roman" panose="02020603050405020304" pitchFamily="18" charset="0"/>
              </a:rPr>
              <a:t>Simple gates</a:t>
            </a:r>
          </a:p>
          <a:p>
            <a:pPr>
              <a:spcBef>
                <a:spcPct val="0"/>
              </a:spcBef>
              <a:buClr>
                <a:schemeClr val="tx2"/>
              </a:buClr>
              <a:buFontTx/>
              <a:buNone/>
            </a:pPr>
            <a:r>
              <a:rPr lang="en-US" altLang="en-US" sz="1600">
                <a:latin typeface="Times New Roman" panose="02020603050405020304" pitchFamily="18" charset="0"/>
                <a:cs typeface="Times New Roman" panose="02020603050405020304" pitchFamily="18" charset="0"/>
              </a:rPr>
              <a:t>Input / Output Blocks (IOB)</a:t>
            </a:r>
          </a:p>
          <a:p>
            <a:pPr marL="914400" lvl="1" indent="-457200">
              <a:spcBef>
                <a:spcPct val="0"/>
              </a:spcBef>
            </a:pPr>
            <a:r>
              <a:rPr lang="en-US" altLang="en-US" sz="1600">
                <a:latin typeface="Times New Roman" panose="02020603050405020304" pitchFamily="18" charset="0"/>
                <a:cs typeface="Times New Roman" panose="02020603050405020304" pitchFamily="18" charset="0"/>
              </a:rPr>
              <a:t>Bidirectional, latches, inverters, pullup/pulldowns</a:t>
            </a:r>
          </a:p>
          <a:p>
            <a:pPr>
              <a:spcBef>
                <a:spcPct val="0"/>
              </a:spcBef>
              <a:buClr>
                <a:schemeClr val="tx2"/>
              </a:buClr>
              <a:buFontTx/>
              <a:buNone/>
            </a:pPr>
            <a:r>
              <a:rPr lang="en-US" altLang="en-US" sz="1600">
                <a:latin typeface="Times New Roman" panose="02020603050405020304" pitchFamily="18" charset="0"/>
                <a:cs typeface="Times New Roman" panose="02020603050405020304" pitchFamily="18" charset="0"/>
              </a:rPr>
              <a:t>Interconnect or Routing</a:t>
            </a:r>
          </a:p>
          <a:p>
            <a:pPr marL="914400" lvl="1" indent="-457200">
              <a:spcBef>
                <a:spcPct val="0"/>
              </a:spcBef>
            </a:pPr>
            <a:r>
              <a:rPr lang="en-US" altLang="en-US" sz="1600">
                <a:latin typeface="Times New Roman" panose="02020603050405020304" pitchFamily="18" charset="0"/>
                <a:cs typeface="Times New Roman" panose="02020603050405020304" pitchFamily="18" charset="0"/>
              </a:rPr>
              <a:t>Local, internal feedback, and global</a:t>
            </a:r>
            <a:endParaRPr lang="en-US" altLang="en-US" sz="1600" dirty="0">
              <a:latin typeface="Times New Roman" panose="02020603050405020304" pitchFamily="18" charset="0"/>
              <a:cs typeface="Times New Roman" panose="02020603050405020304" pitchFamily="18" charset="0"/>
            </a:endParaRPr>
          </a:p>
        </p:txBody>
      </p:sp>
      <p:sp>
        <p:nvSpPr>
          <p:cNvPr id="49" name="Rectangle 2"/>
          <p:cNvSpPr txBox="1">
            <a:spLocks noChangeArrowheads="1"/>
          </p:cNvSpPr>
          <p:nvPr/>
        </p:nvSpPr>
        <p:spPr>
          <a:xfrm>
            <a:off x="162232" y="-22584"/>
            <a:ext cx="5728441" cy="442553"/>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Programmable Logic Device Families</a:t>
            </a:r>
          </a:p>
        </p:txBody>
      </p:sp>
    </p:spTree>
    <p:extLst>
      <p:ext uri="{BB962C8B-B14F-4D97-AF65-F5344CB8AC3E}">
        <p14:creationId xmlns:p14="http://schemas.microsoft.com/office/powerpoint/2010/main" val="312696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9</a:t>
            </a:fld>
            <a:endParaRPr lang="en-US"/>
          </a:p>
        </p:txBody>
      </p:sp>
      <p:sp>
        <p:nvSpPr>
          <p:cNvPr id="5" name="Rectangle 2"/>
          <p:cNvSpPr txBox="1">
            <a:spLocks noChangeArrowheads="1"/>
          </p:cNvSpPr>
          <p:nvPr/>
        </p:nvSpPr>
        <p:spPr>
          <a:xfrm>
            <a:off x="0" y="0"/>
            <a:ext cx="2492479" cy="387043"/>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What is FPGA?</a:t>
            </a:r>
          </a:p>
        </p:txBody>
      </p:sp>
      <p:sp>
        <p:nvSpPr>
          <p:cNvPr id="6" name="Rectangle 3"/>
          <p:cNvSpPr txBox="1">
            <a:spLocks noChangeArrowheads="1"/>
          </p:cNvSpPr>
          <p:nvPr/>
        </p:nvSpPr>
        <p:spPr>
          <a:xfrm>
            <a:off x="307258" y="619431"/>
            <a:ext cx="11579941" cy="48669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en-US" dirty="0">
                <a:latin typeface="Times New Roman" panose="02020603050405020304" pitchFamily="18" charset="0"/>
                <a:cs typeface="Times New Roman" panose="02020603050405020304" pitchFamily="18" charset="0"/>
              </a:rPr>
              <a:t>Field Programmable Gate Arrays.</a:t>
            </a:r>
          </a:p>
          <a:p>
            <a:pPr>
              <a:lnSpc>
                <a:spcPct val="200000"/>
              </a:lnSpc>
            </a:pPr>
            <a:r>
              <a:rPr lang="en-US" altLang="en-US" dirty="0">
                <a:latin typeface="Times New Roman" panose="02020603050405020304" pitchFamily="18" charset="0"/>
                <a:cs typeface="Times New Roman" panose="02020603050405020304" pitchFamily="18" charset="0"/>
              </a:rPr>
              <a:t>Array of logic cells connected via routing channels.</a:t>
            </a:r>
          </a:p>
          <a:p>
            <a:pPr>
              <a:lnSpc>
                <a:spcPct val="200000"/>
              </a:lnSpc>
            </a:pPr>
            <a:r>
              <a:rPr lang="en-US" altLang="en-US" dirty="0">
                <a:latin typeface="Times New Roman" panose="02020603050405020304" pitchFamily="18" charset="0"/>
                <a:cs typeface="Times New Roman" panose="02020603050405020304" pitchFamily="18" charset="0"/>
              </a:rPr>
              <a:t>Special I/O cells.</a:t>
            </a:r>
          </a:p>
          <a:p>
            <a:pPr>
              <a:lnSpc>
                <a:spcPct val="200000"/>
              </a:lnSpc>
            </a:pPr>
            <a:r>
              <a:rPr lang="en-US" altLang="en-US" dirty="0">
                <a:latin typeface="Times New Roman" panose="02020603050405020304" pitchFamily="18" charset="0"/>
                <a:cs typeface="Times New Roman" panose="02020603050405020304" pitchFamily="18" charset="0"/>
              </a:rPr>
              <a:t>Logic cells are mainly lookup tables (LUT) with associated registers.</a:t>
            </a:r>
          </a:p>
          <a:p>
            <a:pPr>
              <a:lnSpc>
                <a:spcPct val="200000"/>
              </a:lnSpc>
            </a:pPr>
            <a:r>
              <a:rPr lang="en-US" altLang="en-US" dirty="0">
                <a:latin typeface="Times New Roman" panose="02020603050405020304" pitchFamily="18" charset="0"/>
                <a:cs typeface="Times New Roman" panose="02020603050405020304" pitchFamily="18" charset="0"/>
              </a:rPr>
              <a:t>Interconnection on SRAM basis or anti-fuse elements.</a:t>
            </a:r>
          </a:p>
        </p:txBody>
      </p:sp>
    </p:spTree>
    <p:extLst>
      <p:ext uri="{BB962C8B-B14F-4D97-AF65-F5344CB8AC3E}">
        <p14:creationId xmlns:p14="http://schemas.microsoft.com/office/powerpoint/2010/main" val="1499837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3487</TotalTime>
  <Words>6813</Words>
  <Application>Microsoft Office PowerPoint</Application>
  <PresentationFormat>Widescreen</PresentationFormat>
  <Paragraphs>1290</Paragraphs>
  <Slides>73</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73</vt:i4>
      </vt:variant>
    </vt:vector>
  </HeadingPairs>
  <TitlesOfParts>
    <vt:vector size="85" baseType="lpstr">
      <vt:lpstr>Arial</vt:lpstr>
      <vt:lpstr>Calibri</vt:lpstr>
      <vt:lpstr>Calibri Light</vt:lpstr>
      <vt:lpstr>Cambria Math</vt:lpstr>
      <vt:lpstr>Courier New</vt:lpstr>
      <vt:lpstr>Roboto</vt:lpstr>
      <vt:lpstr>Times New Roman</vt:lpstr>
      <vt:lpstr>Wingdings</vt:lpstr>
      <vt:lpstr>Office Theme</vt:lpstr>
      <vt:lpstr>1_Custom Design</vt:lpstr>
      <vt:lpstr>Custom Design</vt:lpstr>
      <vt:lpstr>Photo Editor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Zakir Hussain .</cp:lastModifiedBy>
  <cp:revision>209</cp:revision>
  <dcterms:created xsi:type="dcterms:W3CDTF">2021-10-30T16:55:30Z</dcterms:created>
  <dcterms:modified xsi:type="dcterms:W3CDTF">2024-05-09T05:33:30Z</dcterms:modified>
</cp:coreProperties>
</file>