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73" r:id="rId3"/>
    <p:sldId id="287" r:id="rId4"/>
    <p:sldId id="274" r:id="rId5"/>
    <p:sldId id="275" r:id="rId6"/>
    <p:sldId id="277" r:id="rId7"/>
    <p:sldId id="278" r:id="rId8"/>
    <p:sldId id="279" r:id="rId9"/>
    <p:sldId id="280" r:id="rId10"/>
    <p:sldId id="281" r:id="rId11"/>
    <p:sldId id="282" r:id="rId12"/>
    <p:sldId id="283" r:id="rId13"/>
    <p:sldId id="284" r:id="rId14"/>
    <p:sldId id="257" r:id="rId15"/>
    <p:sldId id="258" r:id="rId16"/>
    <p:sldId id="260" r:id="rId17"/>
    <p:sldId id="261" r:id="rId18"/>
    <p:sldId id="262" r:id="rId19"/>
    <p:sldId id="263" r:id="rId20"/>
    <p:sldId id="259" r:id="rId21"/>
    <p:sldId id="264" r:id="rId22"/>
    <p:sldId id="265" r:id="rId23"/>
    <p:sldId id="266" r:id="rId24"/>
    <p:sldId id="268" r:id="rId25"/>
    <p:sldId id="267" r:id="rId26"/>
    <p:sldId id="269" r:id="rId27"/>
    <p:sldId id="270" r:id="rId28"/>
    <p:sldId id="271" r:id="rId29"/>
    <p:sldId id="276"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9" d="100"/>
          <a:sy n="69"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0DA14-CB5E-4DBE-A8A3-E294827F74FE}" type="datetimeFigureOut">
              <a:rPr lang="en-US" smtClean="0"/>
              <a:t>09-Jun-20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C2B09-F8F5-4A98-B775-476A289DDBDD}" type="slidenum">
              <a:rPr lang="en-US" smtClean="0"/>
              <a:t>‹#›</a:t>
            </a:fld>
            <a:endParaRPr lang="en-US"/>
          </a:p>
        </p:txBody>
      </p:sp>
    </p:spTree>
    <p:extLst>
      <p:ext uri="{BB962C8B-B14F-4D97-AF65-F5344CB8AC3E}">
        <p14:creationId xmlns:p14="http://schemas.microsoft.com/office/powerpoint/2010/main" val="155102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A60251-FFB6-45EB-BAD9-F2D417CB7C47}" type="slidenum">
              <a:rPr lang="en-US" smtClean="0"/>
              <a:t>‹#›</a:t>
            </a:fld>
            <a:endParaRPr lang="en-US"/>
          </a:p>
        </p:txBody>
      </p:sp>
    </p:spTree>
    <p:extLst>
      <p:ext uri="{BB962C8B-B14F-4D97-AF65-F5344CB8AC3E}">
        <p14:creationId xmlns:p14="http://schemas.microsoft.com/office/powerpoint/2010/main" val="89820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A60251-FFB6-45EB-BAD9-F2D417CB7C47}" type="slidenum">
              <a:rPr lang="en-US" smtClean="0"/>
              <a:t>‹#›</a:t>
            </a:fld>
            <a:endParaRPr lang="en-US"/>
          </a:p>
        </p:txBody>
      </p:sp>
    </p:spTree>
    <p:extLst>
      <p:ext uri="{BB962C8B-B14F-4D97-AF65-F5344CB8AC3E}">
        <p14:creationId xmlns:p14="http://schemas.microsoft.com/office/powerpoint/2010/main" val="1353862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A60251-FFB6-45EB-BAD9-F2D417CB7C47}" type="slidenum">
              <a:rPr lang="en-US" smtClean="0"/>
              <a:t>‹#›</a:t>
            </a:fld>
            <a:endParaRPr lang="en-US"/>
          </a:p>
        </p:txBody>
      </p:sp>
    </p:spTree>
    <p:extLst>
      <p:ext uri="{BB962C8B-B14F-4D97-AF65-F5344CB8AC3E}">
        <p14:creationId xmlns:p14="http://schemas.microsoft.com/office/powerpoint/2010/main" val="1513435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A60251-FFB6-45EB-BAD9-F2D417CB7C47}" type="slidenum">
              <a:rPr lang="en-US" smtClean="0"/>
              <a:t>‹#›</a:t>
            </a:fld>
            <a:endParaRPr lang="en-US"/>
          </a:p>
        </p:txBody>
      </p:sp>
    </p:spTree>
    <p:extLst>
      <p:ext uri="{BB962C8B-B14F-4D97-AF65-F5344CB8AC3E}">
        <p14:creationId xmlns:p14="http://schemas.microsoft.com/office/powerpoint/2010/main" val="766432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A60251-FFB6-45EB-BAD9-F2D417CB7C47}" type="slidenum">
              <a:rPr lang="en-US" smtClean="0"/>
              <a:t>‹#›</a:t>
            </a:fld>
            <a:endParaRPr lang="en-US"/>
          </a:p>
        </p:txBody>
      </p:sp>
    </p:spTree>
    <p:extLst>
      <p:ext uri="{BB962C8B-B14F-4D97-AF65-F5344CB8AC3E}">
        <p14:creationId xmlns:p14="http://schemas.microsoft.com/office/powerpoint/2010/main" val="1643232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3A60251-FFB6-45EB-BAD9-F2D417CB7C47}" type="slidenum">
              <a:rPr lang="en-US" smtClean="0"/>
              <a:t>‹#›</a:t>
            </a:fld>
            <a:endParaRPr lang="en-US"/>
          </a:p>
        </p:txBody>
      </p:sp>
    </p:spTree>
    <p:extLst>
      <p:ext uri="{BB962C8B-B14F-4D97-AF65-F5344CB8AC3E}">
        <p14:creationId xmlns:p14="http://schemas.microsoft.com/office/powerpoint/2010/main" val="306280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3A60251-FFB6-45EB-BAD9-F2D417CB7C47}" type="slidenum">
              <a:rPr lang="en-US" smtClean="0"/>
              <a:t>‹#›</a:t>
            </a:fld>
            <a:endParaRPr lang="en-US"/>
          </a:p>
        </p:txBody>
      </p:sp>
    </p:spTree>
    <p:extLst>
      <p:ext uri="{BB962C8B-B14F-4D97-AF65-F5344CB8AC3E}">
        <p14:creationId xmlns:p14="http://schemas.microsoft.com/office/powerpoint/2010/main" val="367519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3A60251-FFB6-45EB-BAD9-F2D417CB7C47}" type="slidenum">
              <a:rPr lang="en-US" smtClean="0"/>
              <a:t>‹#›</a:t>
            </a:fld>
            <a:endParaRPr lang="en-US"/>
          </a:p>
        </p:txBody>
      </p:sp>
    </p:spTree>
    <p:extLst>
      <p:ext uri="{BB962C8B-B14F-4D97-AF65-F5344CB8AC3E}">
        <p14:creationId xmlns:p14="http://schemas.microsoft.com/office/powerpoint/2010/main" val="3676216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B3A60251-FFB6-45EB-BAD9-F2D417CB7C47}" type="slidenum">
              <a:rPr lang="en-US" smtClean="0"/>
              <a:t>‹#›</a:t>
            </a:fld>
            <a:endParaRPr lang="en-US"/>
          </a:p>
        </p:txBody>
      </p:sp>
    </p:spTree>
    <p:extLst>
      <p:ext uri="{BB962C8B-B14F-4D97-AF65-F5344CB8AC3E}">
        <p14:creationId xmlns:p14="http://schemas.microsoft.com/office/powerpoint/2010/main" val="287794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3A60251-FFB6-45EB-BAD9-F2D417CB7C47}" type="slidenum">
              <a:rPr lang="en-US" smtClean="0"/>
              <a:t>‹#›</a:t>
            </a:fld>
            <a:endParaRPr lang="en-US"/>
          </a:p>
        </p:txBody>
      </p:sp>
    </p:spTree>
    <p:extLst>
      <p:ext uri="{BB962C8B-B14F-4D97-AF65-F5344CB8AC3E}">
        <p14:creationId xmlns:p14="http://schemas.microsoft.com/office/powerpoint/2010/main" val="580254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3A60251-FFB6-45EB-BAD9-F2D417CB7C47}" type="slidenum">
              <a:rPr lang="en-US" smtClean="0"/>
              <a:t>‹#›</a:t>
            </a:fld>
            <a:endParaRPr lang="en-US"/>
          </a:p>
        </p:txBody>
      </p:sp>
    </p:spTree>
    <p:extLst>
      <p:ext uri="{BB962C8B-B14F-4D97-AF65-F5344CB8AC3E}">
        <p14:creationId xmlns:p14="http://schemas.microsoft.com/office/powerpoint/2010/main" val="3456390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p:cNvCxnSpPr/>
          <p:nvPr userDrawn="1"/>
        </p:nvCxnSpPr>
        <p:spPr>
          <a:xfrm>
            <a:off x="128789" y="540913"/>
            <a:ext cx="11912957"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 name="Straight Connector 8"/>
          <p:cNvCxnSpPr/>
          <p:nvPr userDrawn="1"/>
        </p:nvCxnSpPr>
        <p:spPr>
          <a:xfrm>
            <a:off x="113762" y="6205479"/>
            <a:ext cx="11912957" cy="0"/>
          </a:xfrm>
          <a:prstGeom prst="line">
            <a:avLst/>
          </a:prstGeom>
          <a:ln w="38100"/>
        </p:spPr>
        <p:style>
          <a:lnRef idx="2">
            <a:schemeClr val="dk1"/>
          </a:lnRef>
          <a:fillRef idx="0">
            <a:schemeClr val="dk1"/>
          </a:fillRef>
          <a:effectRef idx="1">
            <a:schemeClr val="dk1"/>
          </a:effectRef>
          <a:fontRef idx="minor">
            <a:schemeClr val="tx1"/>
          </a:fontRef>
        </p:style>
      </p:cxnSp>
      <p:sp>
        <p:nvSpPr>
          <p:cNvPr id="10" name="TextBox 9"/>
          <p:cNvSpPr txBox="1"/>
          <p:nvPr userDrawn="1"/>
        </p:nvSpPr>
        <p:spPr>
          <a:xfrm>
            <a:off x="128789" y="6488668"/>
            <a:ext cx="1621278" cy="369332"/>
          </a:xfrm>
          <a:prstGeom prst="rect">
            <a:avLst/>
          </a:prstGeom>
          <a:noFill/>
        </p:spPr>
        <p:txBody>
          <a:bodyPr wrap="none" rtlCol="0">
            <a:spAutoFit/>
          </a:bodyPr>
          <a:lstStyle/>
          <a:p>
            <a:r>
              <a:rPr lang="en-US" dirty="0" smtClean="0"/>
              <a:t>ZAKIR HUSSAIN</a:t>
            </a:r>
            <a:endParaRPr lang="en-US" dirty="0"/>
          </a:p>
        </p:txBody>
      </p:sp>
      <p:sp>
        <p:nvSpPr>
          <p:cNvPr id="11" name="TextBox 10"/>
          <p:cNvSpPr txBox="1"/>
          <p:nvPr userDrawn="1"/>
        </p:nvSpPr>
        <p:spPr>
          <a:xfrm>
            <a:off x="4795789" y="6488668"/>
            <a:ext cx="1274451" cy="369332"/>
          </a:xfrm>
          <a:prstGeom prst="rect">
            <a:avLst/>
          </a:prstGeom>
          <a:noFill/>
        </p:spPr>
        <p:txBody>
          <a:bodyPr wrap="none" rtlCol="0">
            <a:spAutoFit/>
          </a:bodyPr>
          <a:lstStyle/>
          <a:p>
            <a:r>
              <a:rPr lang="en-US" dirty="0" smtClean="0"/>
              <a:t>Verilog HDL</a:t>
            </a:r>
            <a:endParaRPr lang="en-US" dirty="0"/>
          </a:p>
        </p:txBody>
      </p:sp>
    </p:spTree>
    <p:extLst>
      <p:ext uri="{BB962C8B-B14F-4D97-AF65-F5344CB8AC3E}">
        <p14:creationId xmlns:p14="http://schemas.microsoft.com/office/powerpoint/2010/main" val="1949957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3A60251-FFB6-45EB-BAD9-F2D417CB7C47}" type="slidenum">
              <a:rPr lang="en-US" smtClean="0"/>
              <a:t>1</a:t>
            </a:fld>
            <a:endParaRPr lang="en-US"/>
          </a:p>
        </p:txBody>
      </p:sp>
      <p:sp>
        <p:nvSpPr>
          <p:cNvPr id="5" name="Rectangle 4"/>
          <p:cNvSpPr/>
          <p:nvPr/>
        </p:nvSpPr>
        <p:spPr>
          <a:xfrm>
            <a:off x="526472" y="792724"/>
            <a:ext cx="11319163" cy="4524315"/>
          </a:xfrm>
          <a:prstGeom prst="rect">
            <a:avLst/>
          </a:prstGeom>
        </p:spPr>
        <p:txBody>
          <a:bodyPr wrap="square">
            <a:spAutoFit/>
          </a:bodyPr>
          <a:lstStyle/>
          <a:p>
            <a:pPr marL="285750" indent="-28575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Describes </a:t>
            </a:r>
            <a:r>
              <a:rPr lang="en-US" sz="2400" dirty="0">
                <a:latin typeface="Times New Roman" panose="02020603050405020304" pitchFamily="18" charset="0"/>
                <a:cs typeface="Times New Roman" panose="02020603050405020304" pitchFamily="18" charset="0"/>
              </a:rPr>
              <a:t>the hardware functionality of the Digital Systems in the textual form</a:t>
            </a:r>
          </a:p>
          <a:p>
            <a:pPr marL="285750" indent="-28575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resembles programming language, but is specially developed for describing the functionality of the Digital hardware</a:t>
            </a:r>
          </a:p>
          <a:p>
            <a:pPr marL="285750" indent="-28575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main difference with </a:t>
            </a:r>
            <a:r>
              <a:rPr lang="en-US" sz="2400" dirty="0" smtClean="0">
                <a:latin typeface="Times New Roman" panose="02020603050405020304" pitchFamily="18" charset="0"/>
                <a:cs typeface="Times New Roman" panose="02020603050405020304" pitchFamily="18" charset="0"/>
              </a:rPr>
              <a:t>other </a:t>
            </a:r>
            <a:r>
              <a:rPr lang="en-US" sz="2400" dirty="0">
                <a:latin typeface="Times New Roman" panose="02020603050405020304" pitchFamily="18" charset="0"/>
                <a:cs typeface="Times New Roman" panose="02020603050405020304" pitchFamily="18" charset="0"/>
              </a:rPr>
              <a:t>high-level languages is </a:t>
            </a:r>
            <a:endParaRPr lang="en-US" sz="2400" dirty="0" smtClean="0">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HDL’s constructs </a:t>
            </a:r>
            <a:r>
              <a:rPr lang="en-US" sz="2400" dirty="0">
                <a:latin typeface="Times New Roman" panose="02020603050405020304" pitchFamily="18" charset="0"/>
                <a:cs typeface="Times New Roman" panose="02020603050405020304" pitchFamily="18" charset="0"/>
              </a:rPr>
              <a:t>ability to perform parallel execution</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Unlike </a:t>
            </a:r>
            <a:r>
              <a:rPr lang="en-US" sz="2400" dirty="0">
                <a:latin typeface="Times New Roman" panose="02020603050405020304" pitchFamily="18" charset="0"/>
                <a:cs typeface="Times New Roman" panose="02020603050405020304" pitchFamily="18" charset="0"/>
              </a:rPr>
              <a:t>sequential execution nature of other language constructs</a:t>
            </a:r>
          </a:p>
          <a:p>
            <a:pPr marL="285750" indent="-28575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Two HDLs are widely used</a:t>
            </a:r>
          </a:p>
          <a:p>
            <a:pPr marL="1257300" lvl="2"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Verilog HDL</a:t>
            </a:r>
          </a:p>
          <a:p>
            <a:pPr marL="1257300" lvl="2"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VHDL(Very </a:t>
            </a:r>
            <a:r>
              <a:rPr lang="en-US" sz="2400" dirty="0">
                <a:latin typeface="Times New Roman" panose="02020603050405020304" pitchFamily="18" charset="0"/>
                <a:cs typeface="Times New Roman" panose="02020603050405020304" pitchFamily="18" charset="0"/>
              </a:rPr>
              <a:t>High Speed Integrated </a:t>
            </a:r>
            <a:r>
              <a:rPr lang="en-US" sz="2400" dirty="0" smtClean="0">
                <a:latin typeface="Times New Roman" panose="02020603050405020304" pitchFamily="18" charset="0"/>
                <a:cs typeface="Times New Roman" panose="02020603050405020304" pitchFamily="18" charset="0"/>
              </a:rPr>
              <a:t>Circuit HDL)</a:t>
            </a:r>
            <a:endParaRPr lang="en-US"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228075" y="154770"/>
            <a:ext cx="7953652" cy="400110"/>
          </a:xfrm>
          <a:prstGeom prst="rect">
            <a:avLst/>
          </a:prstGeom>
        </p:spPr>
        <p:txBody>
          <a:bodyPr wrap="none">
            <a:spAutoFit/>
          </a:bodyPr>
          <a:lstStyle/>
          <a:p>
            <a:r>
              <a:rPr lang="en-US" sz="2000" dirty="0" smtClean="0">
                <a:latin typeface="Times New Roman" panose="02020603050405020304" pitchFamily="18" charset="0"/>
                <a:cs typeface="Times New Roman" panose="02020603050405020304" pitchFamily="18" charset="0"/>
              </a:rPr>
              <a:t>INTRODUCTION TO HDL- HARDWARE DESCRIPTION LANGUAGE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8673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016" y="139481"/>
            <a:ext cx="11727873" cy="337127"/>
          </a:xfrm>
        </p:spPr>
        <p:txBody>
          <a:bodyPr/>
          <a:lstStyle/>
          <a:p>
            <a:r>
              <a:rPr lang="en-US" sz="2000" dirty="0" smtClean="0">
                <a:latin typeface="Times New Roman" panose="02020603050405020304" pitchFamily="18" charset="0"/>
                <a:cs typeface="Times New Roman" panose="02020603050405020304" pitchFamily="18" charset="0"/>
              </a:rPr>
              <a:t>NET TYPES</a:t>
            </a: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9545" y="750814"/>
            <a:ext cx="11339945" cy="5400603"/>
          </a:xfrm>
        </p:spPr>
        <p:txBody>
          <a:bodyPr/>
          <a:lstStyle/>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wire</a:t>
            </a:r>
            <a:r>
              <a:rPr lang="en-US" sz="2400" dirty="0">
                <a:latin typeface="Times New Roman" panose="02020603050405020304" pitchFamily="18" charset="0"/>
                <a:cs typeface="Times New Roman" panose="02020603050405020304" pitchFamily="18" charset="0"/>
              </a:rPr>
              <a:t>, tri: standard net </a:t>
            </a:r>
            <a:endParaRPr lang="en-US"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err="1" smtClean="0">
                <a:latin typeface="Times New Roman" panose="02020603050405020304" pitchFamily="18" charset="0"/>
                <a:cs typeface="Times New Roman" panose="02020603050405020304" pitchFamily="18" charset="0"/>
              </a:rPr>
              <a:t>wor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trior</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 action="ppaction://hlinksldjump"/>
              </a:rPr>
              <a:t>wired-or</a:t>
            </a:r>
            <a:r>
              <a:rPr lang="en-US" sz="2400" dirty="0">
                <a:latin typeface="Times New Roman" panose="02020603050405020304" pitchFamily="18" charset="0"/>
                <a:cs typeface="Times New Roman" panose="02020603050405020304" pitchFamily="18" charset="0"/>
              </a:rPr>
              <a:t> net </a:t>
            </a:r>
            <a:endParaRPr lang="en-US"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wand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triand</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 action="ppaction://hlinksldjump"/>
              </a:rPr>
              <a:t>wired-and</a:t>
            </a:r>
            <a:r>
              <a:rPr lang="en-US" sz="2400" dirty="0">
                <a:latin typeface="Times New Roman" panose="02020603050405020304" pitchFamily="18" charset="0"/>
                <a:cs typeface="Times New Roman" panose="02020603050405020304" pitchFamily="18" charset="0"/>
              </a:rPr>
              <a:t> net </a:t>
            </a:r>
            <a:endParaRPr lang="en-US"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err="1" smtClean="0">
                <a:latin typeface="Times New Roman" panose="02020603050405020304" pitchFamily="18" charset="0"/>
                <a:cs typeface="Times New Roman" panose="02020603050405020304" pitchFamily="18" charset="0"/>
              </a:rPr>
              <a:t>trireg</a:t>
            </a:r>
            <a:r>
              <a:rPr lang="en-US" sz="2400" dirty="0">
                <a:latin typeface="Times New Roman" panose="02020603050405020304" pitchFamily="18" charset="0"/>
                <a:cs typeface="Times New Roman" panose="02020603050405020304" pitchFamily="18" charset="0"/>
              </a:rPr>
              <a:t>: capacitive </a:t>
            </a:r>
            <a:endParaRPr lang="en-US"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If </a:t>
            </a:r>
            <a:r>
              <a:rPr lang="en-US" sz="2400" dirty="0">
                <a:latin typeface="Times New Roman" panose="02020603050405020304" pitchFamily="18" charset="0"/>
                <a:cs typeface="Times New Roman" panose="02020603050405020304" pitchFamily="18" charset="0"/>
              </a:rPr>
              <a:t>all drivers at z, previous value is retained </a:t>
            </a:r>
            <a:endParaRPr lang="en-US"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tri1</a:t>
            </a:r>
            <a:r>
              <a:rPr lang="en-US" sz="2400" dirty="0">
                <a:latin typeface="Times New Roman" panose="02020603050405020304" pitchFamily="18" charset="0"/>
                <a:cs typeface="Times New Roman" panose="02020603050405020304" pitchFamily="18" charset="0"/>
              </a:rPr>
              <a:t>: pull up (if no driver, 1) </a:t>
            </a:r>
            <a:endParaRPr lang="en-US"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tri0</a:t>
            </a:r>
            <a:r>
              <a:rPr lang="en-US" sz="2400" dirty="0">
                <a:latin typeface="Times New Roman" panose="02020603050405020304" pitchFamily="18" charset="0"/>
                <a:cs typeface="Times New Roman" panose="02020603050405020304" pitchFamily="18" charset="0"/>
              </a:rPr>
              <a:t>: pull down (if no driver, 0) </a:t>
            </a:r>
            <a:endParaRPr lang="en-US"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supply0</a:t>
            </a:r>
            <a:r>
              <a:rPr lang="en-US" sz="2400" dirty="0">
                <a:latin typeface="Times New Roman" panose="02020603050405020304" pitchFamily="18" charset="0"/>
                <a:cs typeface="Times New Roman" panose="02020603050405020304" pitchFamily="18" charset="0"/>
              </a:rPr>
              <a:t>: ground </a:t>
            </a:r>
            <a:endParaRPr lang="en-US"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supply1</a:t>
            </a:r>
            <a:r>
              <a:rPr lang="en-US" sz="2400" dirty="0">
                <a:latin typeface="Times New Roman" panose="02020603050405020304" pitchFamily="18" charset="0"/>
                <a:cs typeface="Times New Roman" panose="02020603050405020304" pitchFamily="18" charset="0"/>
              </a:rPr>
              <a:t>: power </a:t>
            </a:r>
            <a:endParaRPr lang="en-US"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net that is not declared defaults to a 1-bit wire </a:t>
            </a:r>
            <a:endParaRPr lang="en-US" sz="2400" dirty="0" smtClean="0">
              <a:latin typeface="Times New Roman" panose="02020603050405020304" pitchFamily="18" charset="0"/>
              <a:cs typeface="Times New Roman" panose="02020603050405020304" pitchFamily="18" charset="0"/>
            </a:endParaRPr>
          </a:p>
          <a:p>
            <a:pPr lvl="2"/>
            <a:r>
              <a:rPr lang="en-US" sz="1600" dirty="0" smtClean="0">
                <a:latin typeface="Times New Roman" panose="02020603050405020304" pitchFamily="18" charset="0"/>
                <a:cs typeface="Times New Roman" panose="02020603050405020304" pitchFamily="18" charset="0"/>
              </a:rPr>
              <a:t>wire </a:t>
            </a:r>
            <a:r>
              <a:rPr lang="en-US" sz="1600" dirty="0">
                <a:latin typeface="Times New Roman" panose="02020603050405020304" pitchFamily="18" charset="0"/>
                <a:cs typeface="Times New Roman" panose="02020603050405020304" pitchFamily="18" charset="0"/>
              </a:rPr>
              <a:t>reset; </a:t>
            </a:r>
            <a:endParaRPr lang="en-US" sz="1600" dirty="0" smtClean="0">
              <a:latin typeface="Times New Roman" panose="02020603050405020304" pitchFamily="18" charset="0"/>
              <a:cs typeface="Times New Roman" panose="02020603050405020304" pitchFamily="18" charset="0"/>
            </a:endParaRPr>
          </a:p>
          <a:p>
            <a:pPr lvl="2"/>
            <a:r>
              <a:rPr lang="en-US" sz="1600" dirty="0" err="1" smtClean="0">
                <a:latin typeface="Times New Roman" panose="02020603050405020304" pitchFamily="18" charset="0"/>
                <a:cs typeface="Times New Roman" panose="02020603050405020304" pitchFamily="18" charset="0"/>
              </a:rPr>
              <a:t>wor</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[7:0] DBUS; </a:t>
            </a:r>
            <a:endParaRPr lang="en-US" sz="1600" dirty="0" smtClean="0">
              <a:latin typeface="Times New Roman" panose="02020603050405020304" pitchFamily="18" charset="0"/>
              <a:cs typeface="Times New Roman" panose="02020603050405020304" pitchFamily="18" charset="0"/>
            </a:endParaRPr>
          </a:p>
          <a:p>
            <a:pPr lvl="2"/>
            <a:r>
              <a:rPr lang="en-US" sz="1600" dirty="0" smtClean="0">
                <a:latin typeface="Times New Roman" panose="02020603050405020304" pitchFamily="18" charset="0"/>
                <a:cs typeface="Times New Roman" panose="02020603050405020304" pitchFamily="18" charset="0"/>
              </a:rPr>
              <a:t>supply0 </a:t>
            </a:r>
            <a:r>
              <a:rPr lang="en-US" sz="1600" dirty="0">
                <a:latin typeface="Times New Roman" panose="02020603050405020304" pitchFamily="18" charset="0"/>
                <a:cs typeface="Times New Roman" panose="02020603050405020304" pitchFamily="18" charset="0"/>
              </a:rPr>
              <a:t>GND;</a:t>
            </a:r>
          </a:p>
        </p:txBody>
      </p:sp>
      <p:sp>
        <p:nvSpPr>
          <p:cNvPr id="4" name="Slide Number Placeholder 3"/>
          <p:cNvSpPr>
            <a:spLocks noGrp="1"/>
          </p:cNvSpPr>
          <p:nvPr>
            <p:ph type="sldNum" sz="quarter" idx="12"/>
          </p:nvPr>
        </p:nvSpPr>
        <p:spPr/>
        <p:txBody>
          <a:bodyPr/>
          <a:lstStyle/>
          <a:p>
            <a:fld id="{B3A60251-FFB6-45EB-BAD9-F2D417CB7C47}" type="slidenum">
              <a:rPr lang="en-US" smtClean="0"/>
              <a:t>10</a:t>
            </a:fld>
            <a:endParaRPr lang="en-US"/>
          </a:p>
        </p:txBody>
      </p:sp>
    </p:spTree>
    <p:extLst>
      <p:ext uri="{BB962C8B-B14F-4D97-AF65-F5344CB8AC3E}">
        <p14:creationId xmlns:p14="http://schemas.microsoft.com/office/powerpoint/2010/main" val="337736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581" y="138544"/>
            <a:ext cx="11783292" cy="360219"/>
          </a:xfrm>
        </p:spPr>
        <p:txBody>
          <a:bodyPr/>
          <a:lstStyle/>
          <a:p>
            <a:r>
              <a:rPr lang="en-US" sz="2000" dirty="0" smtClean="0">
                <a:latin typeface="Times New Roman" panose="02020603050405020304" pitchFamily="18" charset="0"/>
                <a:cs typeface="Times New Roman" panose="02020603050405020304" pitchFamily="18" charset="0"/>
              </a:rPr>
              <a:t>REGISTER TYPES</a:t>
            </a: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5581" y="744970"/>
            <a:ext cx="11436927" cy="5267903"/>
          </a:xfrm>
        </p:spPr>
        <p:txBody>
          <a:bodyPr/>
          <a:lstStyle/>
          <a:p>
            <a:pPr>
              <a:buFont typeface="Wingdings" panose="05000000000000000000" pitchFamily="2" charset="2"/>
              <a:buChar char="q"/>
            </a:pPr>
            <a:r>
              <a:rPr lang="en-US" dirty="0" err="1" smtClean="0">
                <a:latin typeface="Times New Roman" panose="02020603050405020304" pitchFamily="18" charset="0"/>
                <a:cs typeface="Times New Roman" panose="02020603050405020304" pitchFamily="18" charset="0"/>
              </a:rPr>
              <a:t>reg</a:t>
            </a:r>
            <a:r>
              <a:rPr lang="en-US" dirty="0">
                <a:latin typeface="Times New Roman" panose="02020603050405020304" pitchFamily="18" charset="0"/>
                <a:cs typeface="Times New Roman" panose="02020603050405020304" pitchFamily="18" charset="0"/>
              </a:rPr>
              <a:t>: any size, unsigned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integer</a:t>
            </a:r>
            <a:r>
              <a:rPr lang="en-US" dirty="0">
                <a:latin typeface="Times New Roman" panose="02020603050405020304" pitchFamily="18" charset="0"/>
                <a:cs typeface="Times New Roman" panose="02020603050405020304" pitchFamily="18" charset="0"/>
              </a:rPr>
              <a:t>: 32-bit signed (2’s complement)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time</a:t>
            </a:r>
            <a:r>
              <a:rPr lang="en-US" dirty="0">
                <a:latin typeface="Times New Roman" panose="02020603050405020304" pitchFamily="18" charset="0"/>
                <a:cs typeface="Times New Roman" panose="02020603050405020304" pitchFamily="18" charset="0"/>
              </a:rPr>
              <a:t>: 64-bit unsigned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real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realtime</a:t>
            </a:r>
            <a:r>
              <a:rPr lang="en-US" dirty="0">
                <a:latin typeface="Times New Roman" panose="02020603050405020304" pitchFamily="18" charset="0"/>
                <a:cs typeface="Times New Roman" panose="02020603050405020304" pitchFamily="18" charset="0"/>
              </a:rPr>
              <a:t>: 64-bit real number </a:t>
            </a:r>
            <a:endParaRPr lang="en-US"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Defaults </a:t>
            </a:r>
            <a:r>
              <a:rPr lang="en-US" dirty="0">
                <a:latin typeface="Times New Roman" panose="02020603050405020304" pitchFamily="18" charset="0"/>
                <a:cs typeface="Times New Roman" panose="02020603050405020304" pitchFamily="18" charset="0"/>
              </a:rPr>
              <a:t>to an initial value of 0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Examples</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dirty="0" err="1" smtClean="0">
                <a:latin typeface="Times New Roman" panose="02020603050405020304" pitchFamily="18" charset="0"/>
                <a:cs typeface="Times New Roman" panose="02020603050405020304" pitchFamily="18" charset="0"/>
              </a:rPr>
              <a:t>reg</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CNT; </a:t>
            </a:r>
            <a:endParaRPr lang="en-US"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dirty="0" err="1" smtClean="0">
                <a:latin typeface="Times New Roman" panose="02020603050405020304" pitchFamily="18" charset="0"/>
                <a:cs typeface="Times New Roman" panose="02020603050405020304" pitchFamily="18" charset="0"/>
              </a:rPr>
              <a:t>reg</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[31:0] SAT; </a:t>
            </a:r>
            <a:endParaRPr lang="en-US"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integer </a:t>
            </a:r>
            <a:r>
              <a:rPr lang="en-US" dirty="0">
                <a:latin typeface="Times New Roman" panose="02020603050405020304" pitchFamily="18" charset="0"/>
                <a:cs typeface="Times New Roman" panose="02020603050405020304" pitchFamily="18" charset="0"/>
              </a:rPr>
              <a:t>A, B, C; // 32-bit </a:t>
            </a:r>
            <a:endParaRPr lang="en-US"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real </a:t>
            </a:r>
            <a:r>
              <a:rPr lang="en-US" dirty="0">
                <a:latin typeface="Times New Roman" panose="02020603050405020304" pitchFamily="18" charset="0"/>
                <a:cs typeface="Times New Roman" panose="02020603050405020304" pitchFamily="18" charset="0"/>
              </a:rPr>
              <a:t>SWING; </a:t>
            </a:r>
            <a:endParaRPr lang="en-US"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dirty="0" err="1" smtClean="0">
                <a:latin typeface="Times New Roman" panose="02020603050405020304" pitchFamily="18" charset="0"/>
                <a:cs typeface="Times New Roman" panose="02020603050405020304" pitchFamily="18" charset="0"/>
              </a:rPr>
              <a:t>realtime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CURR_TIME; </a:t>
            </a:r>
            <a:endParaRPr lang="en-US"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time </a:t>
            </a:r>
            <a:r>
              <a:rPr lang="en-US" dirty="0">
                <a:latin typeface="Times New Roman" panose="02020603050405020304" pitchFamily="18" charset="0"/>
                <a:cs typeface="Times New Roman" panose="02020603050405020304" pitchFamily="18" charset="0"/>
              </a:rPr>
              <a:t>EVENT;</a:t>
            </a:r>
          </a:p>
        </p:txBody>
      </p:sp>
      <p:sp>
        <p:nvSpPr>
          <p:cNvPr id="4" name="Slide Number Placeholder 3"/>
          <p:cNvSpPr>
            <a:spLocks noGrp="1"/>
          </p:cNvSpPr>
          <p:nvPr>
            <p:ph type="sldNum" sz="quarter" idx="12"/>
          </p:nvPr>
        </p:nvSpPr>
        <p:spPr/>
        <p:txBody>
          <a:bodyPr/>
          <a:lstStyle/>
          <a:p>
            <a:fld id="{B3A60251-FFB6-45EB-BAD9-F2D417CB7C47}" type="slidenum">
              <a:rPr lang="en-US" smtClean="0"/>
              <a:t>11</a:t>
            </a:fld>
            <a:endParaRPr lang="en-US"/>
          </a:p>
        </p:txBody>
      </p:sp>
    </p:spTree>
    <p:extLst>
      <p:ext uri="{BB962C8B-B14F-4D97-AF65-F5344CB8AC3E}">
        <p14:creationId xmlns:p14="http://schemas.microsoft.com/office/powerpoint/2010/main" val="487847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454" y="101889"/>
            <a:ext cx="11741728" cy="341456"/>
          </a:xfrm>
        </p:spPr>
        <p:txBody>
          <a:bodyPr/>
          <a:lstStyle/>
          <a:p>
            <a:r>
              <a:rPr lang="en-US" sz="2000" dirty="0" smtClean="0">
                <a:latin typeface="Times New Roman" panose="02020603050405020304" pitchFamily="18" charset="0"/>
                <a:cs typeface="Times New Roman" panose="02020603050405020304" pitchFamily="18" charset="0"/>
              </a:rPr>
              <a:t>PARAMETERS</a:t>
            </a: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2454" y="938934"/>
            <a:ext cx="11547764" cy="5157065"/>
          </a:xfrm>
        </p:spPr>
        <p:txBody>
          <a:bodyPr/>
          <a:lstStyle/>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Constant </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Can </a:t>
            </a:r>
            <a:r>
              <a:rPr lang="en-US" dirty="0">
                <a:latin typeface="Times New Roman" panose="02020603050405020304" pitchFamily="18" charset="0"/>
                <a:cs typeface="Times New Roman" panose="02020603050405020304" pitchFamily="18" charset="0"/>
              </a:rPr>
              <a:t>be modified at compilation time </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Use </a:t>
            </a:r>
            <a:r>
              <a:rPr lang="en-US" dirty="0" err="1">
                <a:latin typeface="Times New Roman" panose="02020603050405020304" pitchFamily="18" charset="0"/>
                <a:cs typeface="Times New Roman" panose="02020603050405020304" pitchFamily="18" charset="0"/>
              </a:rPr>
              <a:t>defparam</a:t>
            </a:r>
            <a:r>
              <a:rPr lang="en-US" dirty="0">
                <a:latin typeface="Times New Roman" panose="02020603050405020304" pitchFamily="18" charset="0"/>
                <a:cs typeface="Times New Roman" panose="02020603050405020304" pitchFamily="18" charset="0"/>
              </a:rPr>
              <a:t> statement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Examples:</a:t>
            </a:r>
          </a:p>
          <a:p>
            <a:pPr lvl="1"/>
            <a:r>
              <a:rPr lang="en-US" dirty="0" smtClean="0">
                <a:latin typeface="Times New Roman" panose="02020603050405020304" pitchFamily="18" charset="0"/>
                <a:cs typeface="Times New Roman" panose="02020603050405020304" pitchFamily="18" charset="0"/>
              </a:rPr>
              <a:t>parameter </a:t>
            </a:r>
            <a:r>
              <a:rPr lang="en-US" dirty="0">
                <a:latin typeface="Times New Roman" panose="02020603050405020304" pitchFamily="18" charset="0"/>
                <a:cs typeface="Times New Roman" panose="02020603050405020304" pitchFamily="18" charset="0"/>
              </a:rPr>
              <a:t>LINE_LENGTH = 132, ZLL_X_S = 16’bx; </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parameter </a:t>
            </a:r>
            <a:r>
              <a:rPr lang="en-US" dirty="0">
                <a:latin typeface="Times New Roman" panose="02020603050405020304" pitchFamily="18" charset="0"/>
                <a:cs typeface="Times New Roman" panose="02020603050405020304" pitchFamily="18" charset="0"/>
              </a:rPr>
              <a:t>BIT = 1, BYTE = 8, PI = 3.14; </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parameter </a:t>
            </a:r>
            <a:r>
              <a:rPr lang="en-US" dirty="0">
                <a:latin typeface="Times New Roman" panose="02020603050405020304" pitchFamily="18" charset="0"/>
                <a:cs typeface="Times New Roman" panose="02020603050405020304" pitchFamily="18" charset="0"/>
              </a:rPr>
              <a:t>SROBE_DELAY = (BYTE + BIT) / 2; </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parameter </a:t>
            </a:r>
            <a:r>
              <a:rPr lang="en-US" dirty="0">
                <a:latin typeface="Times New Roman" panose="02020603050405020304" pitchFamily="18" charset="0"/>
                <a:cs typeface="Times New Roman" panose="02020603050405020304" pitchFamily="18" charset="0"/>
              </a:rPr>
              <a:t>TQ_FILE = “/home/jimmy/TEST/</a:t>
            </a:r>
            <a:r>
              <a:rPr lang="en-US" dirty="0" err="1">
                <a:latin typeface="Times New Roman" panose="02020603050405020304" pitchFamily="18" charset="0"/>
                <a:cs typeface="Times New Roman" panose="02020603050405020304" pitchFamily="18" charset="0"/>
              </a:rPr>
              <a:t>add.tq</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Common </a:t>
            </a:r>
            <a:r>
              <a:rPr lang="en-US" dirty="0">
                <a:latin typeface="Times New Roman" panose="02020603050405020304" pitchFamily="18" charset="0"/>
                <a:cs typeface="Times New Roman" panose="02020603050405020304" pitchFamily="18" charset="0"/>
              </a:rPr>
              <a:t>usage </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Specify </a:t>
            </a:r>
            <a:r>
              <a:rPr lang="en-US" dirty="0">
                <a:latin typeface="Times New Roman" panose="02020603050405020304" pitchFamily="18" charset="0"/>
                <a:cs typeface="Times New Roman" panose="02020603050405020304" pitchFamily="18" charset="0"/>
              </a:rPr>
              <a:t>delays and widths</a:t>
            </a:r>
          </a:p>
        </p:txBody>
      </p:sp>
      <p:sp>
        <p:nvSpPr>
          <p:cNvPr id="4" name="Slide Number Placeholder 3"/>
          <p:cNvSpPr>
            <a:spLocks noGrp="1"/>
          </p:cNvSpPr>
          <p:nvPr>
            <p:ph type="sldNum" sz="quarter" idx="12"/>
          </p:nvPr>
        </p:nvSpPr>
        <p:spPr/>
        <p:txBody>
          <a:bodyPr/>
          <a:lstStyle/>
          <a:p>
            <a:fld id="{B3A60251-FFB6-45EB-BAD9-F2D417CB7C47}" type="slidenum">
              <a:rPr lang="en-US" smtClean="0"/>
              <a:t>12</a:t>
            </a:fld>
            <a:endParaRPr lang="en-US"/>
          </a:p>
        </p:txBody>
      </p:sp>
    </p:spTree>
    <p:extLst>
      <p:ext uri="{BB962C8B-B14F-4D97-AF65-F5344CB8AC3E}">
        <p14:creationId xmlns:p14="http://schemas.microsoft.com/office/powerpoint/2010/main" val="1068976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71" y="133711"/>
            <a:ext cx="11714019" cy="355311"/>
          </a:xfrm>
        </p:spPr>
        <p:txBody>
          <a:bodyPr/>
          <a:lstStyle/>
          <a:p>
            <a:r>
              <a:rPr lang="en-US" sz="2000" dirty="0" smtClean="0">
                <a:latin typeface="Times New Roman" panose="02020603050405020304" pitchFamily="18" charset="0"/>
                <a:cs typeface="Times New Roman" panose="02020603050405020304" pitchFamily="18" charset="0"/>
              </a:rPr>
              <a:t>MEMORIES</a:t>
            </a:r>
            <a:br>
              <a:rPr lang="en-US" sz="20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1837" y="744969"/>
            <a:ext cx="11381508" cy="5337175"/>
          </a:xfrm>
        </p:spPr>
        <p:txBody>
          <a:bodyPr/>
          <a:lstStyle/>
          <a:p>
            <a:pPr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Array </a:t>
            </a:r>
            <a:r>
              <a:rPr lang="en-US" sz="2400" dirty="0">
                <a:latin typeface="Times New Roman" panose="02020603050405020304" pitchFamily="18" charset="0"/>
                <a:cs typeface="Times New Roman" panose="02020603050405020304" pitchFamily="18" charset="0"/>
              </a:rPr>
              <a:t>of registers</a:t>
            </a:r>
          </a:p>
          <a:p>
            <a:pPr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No </a:t>
            </a:r>
            <a:r>
              <a:rPr lang="en-US" sz="2400" dirty="0">
                <a:latin typeface="Times New Roman" panose="02020603050405020304" pitchFamily="18" charset="0"/>
                <a:cs typeface="Times New Roman" panose="02020603050405020304" pitchFamily="18" charset="0"/>
              </a:rPr>
              <a:t>multiple dimensions</a:t>
            </a:r>
          </a:p>
          <a:p>
            <a:pPr marL="457200" lvl="1" indent="0" algn="just">
              <a:buNone/>
            </a:pPr>
            <a:r>
              <a:rPr lang="en-US" dirty="0" err="1">
                <a:latin typeface="Times New Roman" panose="02020603050405020304" pitchFamily="18" charset="0"/>
                <a:cs typeface="Times New Roman" panose="02020603050405020304" pitchFamily="18" charset="0"/>
              </a:rPr>
              <a:t>reg</a:t>
            </a:r>
            <a:r>
              <a:rPr lang="en-US" dirty="0">
                <a:latin typeface="Times New Roman" panose="02020603050405020304" pitchFamily="18" charset="0"/>
                <a:cs typeface="Times New Roman" panose="02020603050405020304" pitchFamily="18" charset="0"/>
              </a:rPr>
              <a:t> [3:0] MY_MEM [0:63]; // 64 4-bit registers</a:t>
            </a:r>
          </a:p>
          <a:p>
            <a:pPr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Entire </a:t>
            </a:r>
            <a:r>
              <a:rPr lang="en-US" sz="2400" dirty="0">
                <a:latin typeface="Times New Roman" panose="02020603050405020304" pitchFamily="18" charset="0"/>
                <a:cs typeface="Times New Roman" panose="02020603050405020304" pitchFamily="18" charset="0"/>
              </a:rPr>
              <a:t>memory cannot be assigned a value in </a:t>
            </a:r>
            <a:r>
              <a:rPr lang="en-US" sz="2400" dirty="0" smtClean="0">
                <a:latin typeface="Times New Roman" panose="02020603050405020304" pitchFamily="18" charset="0"/>
                <a:cs typeface="Times New Roman" panose="02020603050405020304" pitchFamily="18" charset="0"/>
              </a:rPr>
              <a:t>a single </a:t>
            </a:r>
            <a:r>
              <a:rPr lang="en-US" sz="2400" dirty="0">
                <a:latin typeface="Times New Roman" panose="02020603050405020304" pitchFamily="18" charset="0"/>
                <a:cs typeface="Times New Roman" panose="02020603050405020304" pitchFamily="18" charset="0"/>
              </a:rPr>
              <a:t>assignment</a:t>
            </a:r>
          </a:p>
          <a:p>
            <a:pPr lvl="1" algn="just">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reg</a:t>
            </a:r>
            <a:r>
              <a:rPr lang="en-US" dirty="0">
                <a:latin typeface="Times New Roman" panose="02020603050405020304" pitchFamily="18" charset="0"/>
                <a:cs typeface="Times New Roman" panose="02020603050405020304" pitchFamily="18" charset="0"/>
              </a:rPr>
              <a:t> [1:5] DIG; // 5-bit register</a:t>
            </a:r>
          </a:p>
          <a:p>
            <a:pPr lvl="1"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DIG = 00000</a:t>
            </a:r>
          </a:p>
          <a:p>
            <a:pPr lvl="1" algn="just">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reg</a:t>
            </a:r>
            <a:r>
              <a:rPr lang="en-US" dirty="0">
                <a:latin typeface="Times New Roman" panose="02020603050405020304" pitchFamily="18" charset="0"/>
                <a:cs typeface="Times New Roman" panose="02020603050405020304" pitchFamily="18" charset="0"/>
              </a:rPr>
              <a:t> BOG [1:5]; // 5 1-bit register</a:t>
            </a:r>
          </a:p>
          <a:p>
            <a:pPr lvl="1" algn="just"/>
            <a:r>
              <a:rPr lang="en-US" dirty="0">
                <a:latin typeface="Times New Roman" panose="02020603050405020304" pitchFamily="18" charset="0"/>
                <a:cs typeface="Times New Roman" panose="02020603050405020304" pitchFamily="18" charset="0"/>
              </a:rPr>
              <a:t>{BOG[1], BOG[2], …, BOG[5]} = 00000;</a:t>
            </a:r>
          </a:p>
          <a:p>
            <a:pPr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Can </a:t>
            </a:r>
            <a:r>
              <a:rPr lang="en-US" sz="2400" dirty="0">
                <a:latin typeface="Times New Roman" panose="02020603050405020304" pitchFamily="18" charset="0"/>
                <a:cs typeface="Times New Roman" panose="02020603050405020304" pitchFamily="18" charset="0"/>
              </a:rPr>
              <a:t>load memory by using a system task</a:t>
            </a:r>
          </a:p>
          <a:p>
            <a:pPr lvl="1"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readmem</a:t>
            </a:r>
            <a:r>
              <a:rPr lang="en-US" dirty="0">
                <a:latin typeface="Times New Roman" panose="02020603050405020304" pitchFamily="18" charset="0"/>
                <a:cs typeface="Times New Roman" panose="02020603050405020304" pitchFamily="18" charset="0"/>
              </a:rPr>
              <a:t>&lt;base&gt;(“&lt;filename</a:t>
            </a:r>
            <a:r>
              <a:rPr lang="en-US" dirty="0" smtClean="0">
                <a:latin typeface="Times New Roman" panose="02020603050405020304" pitchFamily="18" charset="0"/>
                <a:cs typeface="Times New Roman" panose="02020603050405020304" pitchFamily="18" charset="0"/>
              </a:rPr>
              <a:t>&gt;”,&lt;</a:t>
            </a:r>
            <a:r>
              <a:rPr lang="en-US" dirty="0" err="1">
                <a:latin typeface="Times New Roman" panose="02020603050405020304" pitchFamily="18" charset="0"/>
                <a:cs typeface="Times New Roman" panose="02020603050405020304" pitchFamily="18" charset="0"/>
              </a:rPr>
              <a:t>memory_name</a:t>
            </a:r>
            <a:r>
              <a:rPr lang="en-US" dirty="0" smtClean="0">
                <a:latin typeface="Times New Roman" panose="02020603050405020304" pitchFamily="18" charset="0"/>
                <a:cs typeface="Times New Roman" panose="02020603050405020304" pitchFamily="18" charset="0"/>
              </a:rPr>
              <a:t>&gt;,&lt;</a:t>
            </a:r>
            <a:r>
              <a:rPr lang="en-US" dirty="0" err="1">
                <a:latin typeface="Times New Roman" panose="02020603050405020304" pitchFamily="18" charset="0"/>
                <a:cs typeface="Times New Roman" panose="02020603050405020304" pitchFamily="18" charset="0"/>
              </a:rPr>
              <a:t>start_addr</a:t>
            </a:r>
            <a:r>
              <a:rPr lang="en-US" dirty="0" smtClean="0">
                <a:latin typeface="Times New Roman" panose="02020603050405020304" pitchFamily="18" charset="0"/>
                <a:cs typeface="Times New Roman" panose="02020603050405020304" pitchFamily="18" charset="0"/>
              </a:rPr>
              <a:t>&gt;,&lt;</a:t>
            </a:r>
            <a:r>
              <a:rPr lang="en-US" dirty="0" err="1">
                <a:latin typeface="Times New Roman" panose="02020603050405020304" pitchFamily="18" charset="0"/>
                <a:cs typeface="Times New Roman" panose="02020603050405020304" pitchFamily="18" charset="0"/>
              </a:rPr>
              <a:t>finish_addr</a:t>
            </a:r>
            <a:r>
              <a:rPr lang="en-US" dirty="0">
                <a:latin typeface="Times New Roman" panose="02020603050405020304" pitchFamily="18" charset="0"/>
                <a:cs typeface="Times New Roman" panose="02020603050405020304" pitchFamily="18" charset="0"/>
              </a:rPr>
              <a:t>&gt;);</a:t>
            </a:r>
          </a:p>
          <a:p>
            <a:pPr lvl="1"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where &lt;base&gt; can be b(binary) or h(hexadecimal)</a:t>
            </a:r>
          </a:p>
        </p:txBody>
      </p:sp>
      <p:sp>
        <p:nvSpPr>
          <p:cNvPr id="4" name="Slide Number Placeholder 3"/>
          <p:cNvSpPr>
            <a:spLocks noGrp="1"/>
          </p:cNvSpPr>
          <p:nvPr>
            <p:ph type="sldNum" sz="quarter" idx="12"/>
          </p:nvPr>
        </p:nvSpPr>
        <p:spPr/>
        <p:txBody>
          <a:bodyPr/>
          <a:lstStyle/>
          <a:p>
            <a:fld id="{B3A60251-FFB6-45EB-BAD9-F2D417CB7C47}" type="slidenum">
              <a:rPr lang="en-US" smtClean="0"/>
              <a:t>13</a:t>
            </a:fld>
            <a:endParaRPr lang="en-US"/>
          </a:p>
        </p:txBody>
      </p:sp>
    </p:spTree>
    <p:extLst>
      <p:ext uri="{BB962C8B-B14F-4D97-AF65-F5344CB8AC3E}">
        <p14:creationId xmlns:p14="http://schemas.microsoft.com/office/powerpoint/2010/main" val="3734071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157308"/>
            <a:ext cx="10771909" cy="286038"/>
          </a:xfrm>
        </p:spPr>
        <p:txBody>
          <a:bodyPr/>
          <a:lstStyle/>
          <a:p>
            <a:r>
              <a:rPr lang="en-US" sz="1800" dirty="0" smtClean="0">
                <a:latin typeface="Times New Roman" panose="02020603050405020304" pitchFamily="18" charset="0"/>
                <a:cs typeface="Times New Roman" panose="02020603050405020304" pitchFamily="18" charset="0"/>
              </a:rPr>
              <a:t>DIFFERENT LEVELS OF ABSTRACTIONS TO DESCRIBE THE FUNCTIONALITY OF THE HARDWARE</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3291" y="703406"/>
            <a:ext cx="11409218" cy="5281757"/>
          </a:xfrm>
        </p:spPr>
        <p:txBody>
          <a:bodyPr/>
          <a:lstStyle/>
          <a:p>
            <a:pPr algn="just">
              <a:lnSpc>
                <a:spcPct val="150000"/>
              </a:lnSpc>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Switch-level modeling</a:t>
            </a:r>
          </a:p>
          <a:p>
            <a:pPr algn="just">
              <a:lnSpc>
                <a:spcPct val="150000"/>
              </a:lnSpc>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Gate-level modeling</a:t>
            </a:r>
          </a:p>
          <a:p>
            <a:pPr algn="just">
              <a:lnSpc>
                <a:spcPct val="150000"/>
              </a:lnSpc>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Dataflow-level modeling</a:t>
            </a:r>
          </a:p>
          <a:p>
            <a:pPr algn="just">
              <a:lnSpc>
                <a:spcPct val="150000"/>
              </a:lnSpc>
              <a:buFont typeface="Wingdings" panose="05000000000000000000" pitchFamily="2" charset="2"/>
              <a:buChar char="§"/>
            </a:pPr>
            <a:r>
              <a:rPr lang="en-US" dirty="0" err="1" smtClean="0">
                <a:latin typeface="Times New Roman" panose="02020603050405020304" pitchFamily="18" charset="0"/>
                <a:cs typeface="Times New Roman" panose="02020603050405020304" pitchFamily="18" charset="0"/>
              </a:rPr>
              <a:t>Behavioural</a:t>
            </a:r>
            <a:r>
              <a:rPr lang="en-US" dirty="0" smtClean="0">
                <a:latin typeface="Times New Roman" panose="02020603050405020304" pitchFamily="18" charset="0"/>
                <a:cs typeface="Times New Roman" panose="02020603050405020304" pitchFamily="18" charset="0"/>
              </a:rPr>
              <a:t> modeling</a:t>
            </a:r>
          </a:p>
          <a:p>
            <a:pPr algn="just">
              <a:lnSpc>
                <a:spcPct val="150000"/>
              </a:lnSpc>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Structural modeling</a:t>
            </a:r>
          </a:p>
          <a:p>
            <a:pPr algn="just">
              <a:lnSpc>
                <a:spcPct val="150000"/>
              </a:lnSpc>
              <a:buFont typeface="Wingdings" panose="05000000000000000000" pitchFamily="2" charset="2"/>
              <a:buChar char="§"/>
            </a:pPr>
            <a:r>
              <a:rPr lang="en-US" dirty="0"/>
              <a:t>Mixed level modeling </a:t>
            </a:r>
          </a:p>
          <a:p>
            <a:pPr algn="just">
              <a:lnSpc>
                <a:spcPct val="200000"/>
              </a:lnSpc>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3A60251-FFB6-45EB-BAD9-F2D417CB7C47}" type="slidenum">
              <a:rPr lang="en-US" smtClean="0"/>
              <a:t>14</a:t>
            </a:fld>
            <a:endParaRPr lang="en-US"/>
          </a:p>
        </p:txBody>
      </p:sp>
    </p:spTree>
    <p:extLst>
      <p:ext uri="{BB962C8B-B14F-4D97-AF65-F5344CB8AC3E}">
        <p14:creationId xmlns:p14="http://schemas.microsoft.com/office/powerpoint/2010/main" val="2954855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455" y="110836"/>
            <a:ext cx="11658600" cy="318656"/>
          </a:xfrm>
        </p:spPr>
        <p:txBody>
          <a:bodyPr/>
          <a:lstStyle/>
          <a:p>
            <a:r>
              <a:rPr lang="en-US" sz="2000" dirty="0" smtClean="0">
                <a:latin typeface="Times New Roman" panose="02020603050405020304" pitchFamily="18" charset="0"/>
                <a:cs typeface="Times New Roman" panose="02020603050405020304" pitchFamily="18" charset="0"/>
              </a:rPr>
              <a:t>SWITCH-LEVEL MODELING</a:t>
            </a:r>
            <a:endParaRPr lang="en-US" sz="2000"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97853466"/>
              </p:ext>
            </p:extLst>
          </p:nvPr>
        </p:nvGraphicFramePr>
        <p:xfrm>
          <a:off x="242888" y="938213"/>
          <a:ext cx="10515600" cy="3235960"/>
        </p:xfrm>
        <a:graphic>
          <a:graphicData uri="http://schemas.openxmlformats.org/drawingml/2006/table">
            <a:tbl>
              <a:tblPr firstRow="1" bandRow="1">
                <a:tableStyleId>{2D5ABB26-0587-4C30-8999-92F81FD0307C}</a:tableStyleId>
              </a:tblPr>
              <a:tblGrid>
                <a:gridCol w="3505200">
                  <a:extLst>
                    <a:ext uri="{9D8B030D-6E8A-4147-A177-3AD203B41FA5}">
                      <a16:colId xmlns:a16="http://schemas.microsoft.com/office/drawing/2014/main" val="958358957"/>
                    </a:ext>
                  </a:extLst>
                </a:gridCol>
                <a:gridCol w="3505200">
                  <a:extLst>
                    <a:ext uri="{9D8B030D-6E8A-4147-A177-3AD203B41FA5}">
                      <a16:colId xmlns:a16="http://schemas.microsoft.com/office/drawing/2014/main" val="4281098698"/>
                    </a:ext>
                  </a:extLst>
                </a:gridCol>
                <a:gridCol w="3505200">
                  <a:extLst>
                    <a:ext uri="{9D8B030D-6E8A-4147-A177-3AD203B41FA5}">
                      <a16:colId xmlns:a16="http://schemas.microsoft.com/office/drawing/2014/main" val="2337833653"/>
                    </a:ext>
                  </a:extLst>
                </a:gridCol>
              </a:tblGrid>
              <a:tr h="370840">
                <a:tc gridSpan="3">
                  <a:txBody>
                    <a:bodyPr/>
                    <a:lstStyle/>
                    <a:p>
                      <a:pPr algn="ctr"/>
                      <a:r>
                        <a:rPr lang="en-US" b="1" dirty="0" smtClean="0">
                          <a:latin typeface="Times New Roman" panose="02020603050405020304" pitchFamily="18" charset="0"/>
                          <a:cs typeface="Times New Roman" panose="02020603050405020304" pitchFamily="18" charset="0"/>
                        </a:rPr>
                        <a:t>SWITCH-LEVEL</a:t>
                      </a:r>
                      <a:r>
                        <a:rPr lang="en-US" b="1" baseline="0" dirty="0" smtClean="0">
                          <a:latin typeface="Times New Roman" panose="02020603050405020304" pitchFamily="18" charset="0"/>
                          <a:cs typeface="Times New Roman" panose="02020603050405020304" pitchFamily="18" charset="0"/>
                        </a:rPr>
                        <a:t> PRIMITIVES</a:t>
                      </a:r>
                      <a:endParaRPr lang="en-US"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316200041"/>
                  </a:ext>
                </a:extLst>
              </a:tr>
              <a:tr h="370840">
                <a:tc>
                  <a:txBody>
                    <a:bodyPr/>
                    <a:lstStyle/>
                    <a:p>
                      <a:r>
                        <a:rPr lang="en-US" b="1" dirty="0" smtClean="0">
                          <a:latin typeface="Times New Roman" panose="02020603050405020304" pitchFamily="18" charset="0"/>
                          <a:cs typeface="Times New Roman" panose="02020603050405020304" pitchFamily="18" charset="0"/>
                        </a:rPr>
                        <a:t>MOS</a:t>
                      </a:r>
                      <a:r>
                        <a:rPr lang="en-US" b="1" baseline="0" dirty="0" smtClean="0">
                          <a:latin typeface="Times New Roman" panose="02020603050405020304" pitchFamily="18" charset="0"/>
                          <a:cs typeface="Times New Roman" panose="02020603050405020304" pitchFamily="18" charset="0"/>
                        </a:rPr>
                        <a:t> TRANSISTOR SWITCHES</a:t>
                      </a:r>
                      <a:endParaRPr lang="en-US"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latin typeface="Times New Roman" panose="02020603050405020304" pitchFamily="18" charset="0"/>
                          <a:cs typeface="Times New Roman" panose="02020603050405020304" pitchFamily="18" charset="0"/>
                        </a:rPr>
                        <a:t>MOS PULL GATES</a:t>
                      </a:r>
                      <a:endParaRPr lang="en-US"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latin typeface="Times New Roman" panose="02020603050405020304" pitchFamily="18" charset="0"/>
                          <a:cs typeface="Times New Roman" panose="02020603050405020304" pitchFamily="18" charset="0"/>
                        </a:rPr>
                        <a:t>MOS BIDIRECTIONAL SWITCHES</a:t>
                      </a:r>
                      <a:endParaRPr lang="en-US"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5103845"/>
                  </a:ext>
                </a:extLst>
              </a:tr>
              <a:tr h="370840">
                <a:tc>
                  <a:txBody>
                    <a:bodyPr/>
                    <a:lstStyle/>
                    <a:p>
                      <a:pPr algn="ctr"/>
                      <a:r>
                        <a:rPr lang="en-US" b="1" dirty="0" err="1" smtClean="0">
                          <a:latin typeface="Times New Roman" panose="02020603050405020304" pitchFamily="18" charset="0"/>
                          <a:cs typeface="Times New Roman" panose="02020603050405020304" pitchFamily="18" charset="0"/>
                        </a:rPr>
                        <a:t>nmos</a:t>
                      </a:r>
                      <a:endParaRPr lang="en-US"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err="1" smtClean="0">
                          <a:latin typeface="Times New Roman" panose="02020603050405020304" pitchFamily="18" charset="0"/>
                          <a:cs typeface="Times New Roman" panose="02020603050405020304" pitchFamily="18" charset="0"/>
                        </a:rPr>
                        <a:t>pullup</a:t>
                      </a:r>
                      <a:endParaRPr lang="en-US"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err="1" smtClean="0">
                          <a:latin typeface="Times New Roman" panose="02020603050405020304" pitchFamily="18" charset="0"/>
                          <a:cs typeface="Times New Roman" panose="02020603050405020304" pitchFamily="18" charset="0"/>
                        </a:rPr>
                        <a:t>tran</a:t>
                      </a:r>
                      <a:endParaRPr lang="en-US"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06315162"/>
                  </a:ext>
                </a:extLst>
              </a:tr>
              <a:tr h="370840">
                <a:tc>
                  <a:txBody>
                    <a:bodyPr/>
                    <a:lstStyle/>
                    <a:p>
                      <a:pPr algn="ctr"/>
                      <a:r>
                        <a:rPr lang="en-US" b="1" dirty="0" err="1" smtClean="0">
                          <a:latin typeface="Times New Roman" panose="02020603050405020304" pitchFamily="18" charset="0"/>
                          <a:cs typeface="Times New Roman" panose="02020603050405020304" pitchFamily="18" charset="0"/>
                        </a:rPr>
                        <a:t>pmos</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pulldown</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tranif0</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07853297"/>
                  </a:ext>
                </a:extLst>
              </a:tr>
              <a:tr h="370840">
                <a:tc>
                  <a:txBody>
                    <a:bodyPr/>
                    <a:lstStyle/>
                    <a:p>
                      <a:pPr algn="ctr"/>
                      <a:r>
                        <a:rPr lang="en-US" b="1" dirty="0" err="1" smtClean="0">
                          <a:latin typeface="Times New Roman" panose="02020603050405020304" pitchFamily="18" charset="0"/>
                          <a:cs typeface="Times New Roman" panose="02020603050405020304" pitchFamily="18" charset="0"/>
                        </a:rPr>
                        <a:t>cmos</a:t>
                      </a:r>
                      <a:endParaRPr lang="en-US" b="1" dirty="0">
                        <a:latin typeface="Times New Roman" panose="02020603050405020304" pitchFamily="18" charset="0"/>
                        <a:cs typeface="Times New Roman" panose="02020603050405020304" pitchFamily="18" charset="0"/>
                      </a:endParaRPr>
                    </a:p>
                  </a:txBody>
                  <a:tcPr/>
                </a:tc>
                <a:tc>
                  <a:txBody>
                    <a:bodyPr/>
                    <a:lstStyle/>
                    <a:p>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tranif1</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94029411"/>
                  </a:ext>
                </a:extLst>
              </a:tr>
              <a:tr h="370840">
                <a:tc>
                  <a:txBody>
                    <a:bodyPr/>
                    <a:lstStyle/>
                    <a:p>
                      <a:pPr algn="ctr"/>
                      <a:r>
                        <a:rPr lang="en-US" b="1" dirty="0" err="1" smtClean="0">
                          <a:latin typeface="Times New Roman" panose="02020603050405020304" pitchFamily="18" charset="0"/>
                          <a:cs typeface="Times New Roman" panose="02020603050405020304" pitchFamily="18" charset="0"/>
                        </a:rPr>
                        <a:t>rnmos</a:t>
                      </a:r>
                      <a:endParaRPr lang="en-US" b="1" dirty="0">
                        <a:latin typeface="Times New Roman" panose="02020603050405020304" pitchFamily="18" charset="0"/>
                        <a:cs typeface="Times New Roman" panose="02020603050405020304" pitchFamily="18" charset="0"/>
                      </a:endParaRPr>
                    </a:p>
                  </a:txBody>
                  <a:tcPr/>
                </a:tc>
                <a:tc>
                  <a:txBody>
                    <a:bodyPr/>
                    <a:lstStyle/>
                    <a:p>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err="1" smtClean="0">
                          <a:latin typeface="Times New Roman" panose="02020603050405020304" pitchFamily="18" charset="0"/>
                          <a:cs typeface="Times New Roman" panose="02020603050405020304" pitchFamily="18" charset="0"/>
                        </a:rPr>
                        <a:t>rtran</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698397"/>
                  </a:ext>
                </a:extLst>
              </a:tr>
              <a:tr h="370840">
                <a:tc>
                  <a:txBody>
                    <a:bodyPr/>
                    <a:lstStyle/>
                    <a:p>
                      <a:pPr algn="ctr"/>
                      <a:r>
                        <a:rPr lang="en-US" b="1" dirty="0" err="1" smtClean="0">
                          <a:latin typeface="Times New Roman" panose="02020603050405020304" pitchFamily="18" charset="0"/>
                          <a:cs typeface="Times New Roman" panose="02020603050405020304" pitchFamily="18" charset="0"/>
                        </a:rPr>
                        <a:t>rpmos</a:t>
                      </a:r>
                      <a:endParaRPr lang="en-US" b="1" dirty="0">
                        <a:latin typeface="Times New Roman" panose="02020603050405020304" pitchFamily="18" charset="0"/>
                        <a:cs typeface="Times New Roman" panose="02020603050405020304" pitchFamily="18" charset="0"/>
                      </a:endParaRPr>
                    </a:p>
                  </a:txBody>
                  <a:tcPr/>
                </a:tc>
                <a:tc>
                  <a:txBody>
                    <a:bodyPr/>
                    <a:lstStyle/>
                    <a:p>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rtranif0</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3321418"/>
                  </a:ext>
                </a:extLst>
              </a:tr>
              <a:tr h="370840">
                <a:tc>
                  <a:txBody>
                    <a:bodyPr/>
                    <a:lstStyle/>
                    <a:p>
                      <a:pPr algn="ctr"/>
                      <a:r>
                        <a:rPr lang="en-US" b="1" dirty="0" err="1" smtClean="0">
                          <a:latin typeface="Times New Roman" panose="02020603050405020304" pitchFamily="18" charset="0"/>
                          <a:cs typeface="Times New Roman" panose="02020603050405020304" pitchFamily="18" charset="0"/>
                        </a:rPr>
                        <a:t>rcmos</a:t>
                      </a:r>
                      <a:endParaRPr lang="en-US" b="1"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endParaRPr lang="en-US" b="1"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latin typeface="Times New Roman" panose="02020603050405020304" pitchFamily="18" charset="0"/>
                          <a:cs typeface="Times New Roman" panose="02020603050405020304" pitchFamily="18" charset="0"/>
                        </a:rPr>
                        <a:t>rtranif1</a:t>
                      </a:r>
                      <a:endParaRPr lang="en-US" b="1"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0035115"/>
                  </a:ext>
                </a:extLst>
              </a:tr>
            </a:tbl>
          </a:graphicData>
        </a:graphic>
      </p:graphicFrame>
      <p:sp>
        <p:nvSpPr>
          <p:cNvPr id="4" name="Slide Number Placeholder 3"/>
          <p:cNvSpPr>
            <a:spLocks noGrp="1"/>
          </p:cNvSpPr>
          <p:nvPr>
            <p:ph type="sldNum" sz="quarter" idx="12"/>
          </p:nvPr>
        </p:nvSpPr>
        <p:spPr/>
        <p:txBody>
          <a:bodyPr/>
          <a:lstStyle/>
          <a:p>
            <a:fld id="{B3A60251-FFB6-45EB-BAD9-F2D417CB7C47}" type="slidenum">
              <a:rPr lang="en-US" smtClean="0"/>
              <a:t>15</a:t>
            </a:fld>
            <a:endParaRPr lang="en-US"/>
          </a:p>
        </p:txBody>
      </p:sp>
    </p:spTree>
    <p:extLst>
      <p:ext uri="{BB962C8B-B14F-4D97-AF65-F5344CB8AC3E}">
        <p14:creationId xmlns:p14="http://schemas.microsoft.com/office/powerpoint/2010/main" val="1829081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27" y="101889"/>
            <a:ext cx="10515600" cy="383019"/>
          </a:xfrm>
        </p:spPr>
        <p:txBody>
          <a:bodyPr/>
          <a:lstStyle/>
          <a:p>
            <a:r>
              <a:rPr lang="en-US" sz="2000" dirty="0" smtClean="0">
                <a:latin typeface="Times New Roman" panose="02020603050405020304" pitchFamily="18" charset="0"/>
                <a:cs typeface="Times New Roman" panose="02020603050405020304" pitchFamily="18" charset="0"/>
              </a:rPr>
              <a:t>PRIMITIVES FOR MOS TRANSISTORS</a:t>
            </a:r>
            <a:br>
              <a:rPr lang="en-US" sz="20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7146" y="828097"/>
            <a:ext cx="11630890" cy="5087793"/>
          </a:xfrm>
        </p:spPr>
        <p:txBody>
          <a:bodyPr/>
          <a:lstStyle/>
          <a:p>
            <a:r>
              <a:rPr lang="en-US" b="1" dirty="0" err="1" smtClean="0"/>
              <a:t>nmos</a:t>
            </a:r>
            <a:r>
              <a:rPr lang="en-US" dirty="0"/>
              <a:t>, </a:t>
            </a:r>
            <a:r>
              <a:rPr lang="en-US" b="1" dirty="0" err="1"/>
              <a:t>pmos</a:t>
            </a:r>
            <a:endParaRPr lang="en-US" b="1" dirty="0"/>
          </a:p>
          <a:p>
            <a:r>
              <a:rPr lang="en-US" dirty="0"/>
              <a:t> </a:t>
            </a:r>
            <a:r>
              <a:rPr lang="en-US" b="1" dirty="0" err="1"/>
              <a:t>rnmos</a:t>
            </a:r>
            <a:r>
              <a:rPr lang="en-US" dirty="0"/>
              <a:t>, </a:t>
            </a:r>
            <a:r>
              <a:rPr lang="en-US" b="1" dirty="0" err="1"/>
              <a:t>rpmos</a:t>
            </a:r>
            <a:r>
              <a:rPr lang="en-US" b="1" dirty="0"/>
              <a:t> </a:t>
            </a:r>
            <a:r>
              <a:rPr lang="en-US" dirty="0"/>
              <a:t>(resistive version)</a:t>
            </a:r>
          </a:p>
          <a:p>
            <a:r>
              <a:rPr lang="en-US" dirty="0"/>
              <a:t> Terminal list: (drain, source, gate) </a:t>
            </a:r>
            <a:endParaRPr lang="en-US" dirty="0" smtClean="0"/>
          </a:p>
          <a:p>
            <a:r>
              <a:rPr lang="en-US" dirty="0" smtClean="0"/>
              <a:t>(</a:t>
            </a:r>
            <a:r>
              <a:rPr lang="en-US" dirty="0"/>
              <a:t>i.e., (</a:t>
            </a:r>
            <a:r>
              <a:rPr lang="en-US" dirty="0" err="1" smtClean="0"/>
              <a:t>output,input</a:t>
            </a:r>
            <a:r>
              <a:rPr lang="en-US" dirty="0"/>
              <a:t>, control</a:t>
            </a:r>
            <a:r>
              <a:rPr lang="en-US" dirty="0" smtClean="0"/>
              <a:t>))</a:t>
            </a:r>
          </a:p>
          <a:p>
            <a:endParaRPr lang="en-US" dirty="0"/>
          </a:p>
          <a:p>
            <a:endParaRPr lang="en-US" dirty="0"/>
          </a:p>
        </p:txBody>
      </p:sp>
      <p:sp>
        <p:nvSpPr>
          <p:cNvPr id="4" name="Slide Number Placeholder 3"/>
          <p:cNvSpPr>
            <a:spLocks noGrp="1"/>
          </p:cNvSpPr>
          <p:nvPr>
            <p:ph type="sldNum" sz="quarter" idx="12"/>
          </p:nvPr>
        </p:nvSpPr>
        <p:spPr/>
        <p:txBody>
          <a:bodyPr/>
          <a:lstStyle/>
          <a:p>
            <a:fld id="{B3A60251-FFB6-45EB-BAD9-F2D417CB7C47}" type="slidenum">
              <a:rPr lang="en-US" smtClean="0"/>
              <a:t>16</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5351" y="2812474"/>
            <a:ext cx="7842539" cy="3103416"/>
          </a:xfrm>
          <a:prstGeom prst="rect">
            <a:avLst/>
          </a:prstGeom>
        </p:spPr>
      </p:pic>
    </p:spTree>
    <p:extLst>
      <p:ext uri="{BB962C8B-B14F-4D97-AF65-F5344CB8AC3E}">
        <p14:creationId xmlns:p14="http://schemas.microsoft.com/office/powerpoint/2010/main" val="18552404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96982"/>
            <a:ext cx="10515600" cy="360218"/>
          </a:xfrm>
        </p:spPr>
        <p:txBody>
          <a:bodyPr/>
          <a:lstStyle/>
          <a:p>
            <a:r>
              <a:rPr lang="en-US" sz="2000" dirty="0" smtClean="0">
                <a:latin typeface="Times New Roman" panose="02020603050405020304" pitchFamily="18" charset="0"/>
                <a:cs typeface="Times New Roman" panose="02020603050405020304" pitchFamily="18" charset="0"/>
              </a:rPr>
              <a:t>EXAMPLE: INVERTER</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3231179" y="2161308"/>
            <a:ext cx="7270565" cy="3422073"/>
          </a:xfrm>
          <a:prstGeom prst="rect">
            <a:avLst/>
          </a:prstGeom>
        </p:spPr>
      </p:pic>
      <p:sp>
        <p:nvSpPr>
          <p:cNvPr id="4" name="Slide Number Placeholder 3"/>
          <p:cNvSpPr>
            <a:spLocks noGrp="1"/>
          </p:cNvSpPr>
          <p:nvPr>
            <p:ph type="sldNum" sz="quarter" idx="12"/>
          </p:nvPr>
        </p:nvSpPr>
        <p:spPr/>
        <p:txBody>
          <a:bodyPr/>
          <a:lstStyle/>
          <a:p>
            <a:fld id="{B3A60251-FFB6-45EB-BAD9-F2D417CB7C47}" type="slidenum">
              <a:rPr lang="en-US" smtClean="0"/>
              <a:t>17</a:t>
            </a:fld>
            <a:endParaRPr lang="en-US"/>
          </a:p>
        </p:txBody>
      </p:sp>
      <p:sp>
        <p:nvSpPr>
          <p:cNvPr id="6" name="Rectangle 5"/>
          <p:cNvSpPr/>
          <p:nvPr/>
        </p:nvSpPr>
        <p:spPr>
          <a:xfrm>
            <a:off x="228601" y="939922"/>
            <a:ext cx="4939173"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(a) CMOS circuit, (b) in = 0, (c) in = 1</a:t>
            </a:r>
          </a:p>
        </p:txBody>
      </p:sp>
    </p:spTree>
    <p:extLst>
      <p:ext uri="{BB962C8B-B14F-4D97-AF65-F5344CB8AC3E}">
        <p14:creationId xmlns:p14="http://schemas.microsoft.com/office/powerpoint/2010/main" val="1039142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163" y="124690"/>
            <a:ext cx="11741727" cy="290946"/>
          </a:xfrm>
        </p:spPr>
        <p:txBody>
          <a:bodyPr/>
          <a:lstStyle/>
          <a:p>
            <a:r>
              <a:rPr lang="en-US" sz="2000" dirty="0" smtClean="0">
                <a:latin typeface="Times New Roman" panose="02020603050405020304" pitchFamily="18" charset="0"/>
                <a:cs typeface="Times New Roman" panose="02020603050405020304" pitchFamily="18" charset="0"/>
              </a:rPr>
              <a:t>VERILOG MODEL FOR CMOS INVERTER</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1109" y="814243"/>
            <a:ext cx="10515600" cy="4351338"/>
          </a:xfrm>
        </p:spPr>
        <p:txBody>
          <a:bodyPr/>
          <a:lstStyle/>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module </a:t>
            </a:r>
            <a:r>
              <a:rPr lang="en-US" dirty="0" err="1">
                <a:latin typeface="Times New Roman" panose="02020603050405020304" pitchFamily="18" charset="0"/>
                <a:cs typeface="Times New Roman" panose="02020603050405020304" pitchFamily="18" charset="0"/>
              </a:rPr>
              <a:t>cmos_inverter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inv_out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inv_in</a:t>
            </a:r>
            <a:r>
              <a:rPr lang="en-US" dirty="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output </a:t>
            </a:r>
            <a:r>
              <a:rPr lang="en-US" dirty="0" err="1">
                <a:latin typeface="Times New Roman" panose="02020603050405020304" pitchFamily="18" charset="0"/>
                <a:cs typeface="Times New Roman" panose="02020603050405020304" pitchFamily="18" charset="0"/>
              </a:rPr>
              <a:t>inv_out</a:t>
            </a:r>
            <a:r>
              <a:rPr lang="en-US" dirty="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input </a:t>
            </a:r>
            <a:r>
              <a:rPr lang="en-US" dirty="0" err="1">
                <a:latin typeface="Times New Roman" panose="02020603050405020304" pitchFamily="18" charset="0"/>
                <a:cs typeface="Times New Roman" panose="02020603050405020304" pitchFamily="18" charset="0"/>
              </a:rPr>
              <a:t>inv_in</a:t>
            </a:r>
            <a:r>
              <a:rPr lang="en-US" dirty="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supply0 GND;</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supply1 PWR;</a:t>
            </a:r>
          </a:p>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pmos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inv_out</a:t>
            </a:r>
            <a:r>
              <a:rPr lang="en-US" dirty="0">
                <a:latin typeface="Times New Roman" panose="02020603050405020304" pitchFamily="18" charset="0"/>
                <a:cs typeface="Times New Roman" panose="02020603050405020304" pitchFamily="18" charset="0"/>
              </a:rPr>
              <a:t>, PWR, </a:t>
            </a:r>
            <a:r>
              <a:rPr lang="en-US" dirty="0" err="1">
                <a:latin typeface="Times New Roman" panose="02020603050405020304" pitchFamily="18" charset="0"/>
                <a:cs typeface="Times New Roman" panose="02020603050405020304" pitchFamily="18" charset="0"/>
              </a:rPr>
              <a:t>inv_in</a:t>
            </a:r>
            <a:r>
              <a:rPr lang="en-US" dirty="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nmos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inv_out</a:t>
            </a:r>
            <a:r>
              <a:rPr lang="en-US" dirty="0">
                <a:latin typeface="Times New Roman" panose="02020603050405020304" pitchFamily="18" charset="0"/>
                <a:cs typeface="Times New Roman" panose="02020603050405020304" pitchFamily="18" charset="0"/>
              </a:rPr>
              <a:t>, GND, </a:t>
            </a:r>
            <a:r>
              <a:rPr lang="en-US" dirty="0" err="1">
                <a:latin typeface="Times New Roman" panose="02020603050405020304" pitchFamily="18" charset="0"/>
                <a:cs typeface="Times New Roman" panose="02020603050405020304" pitchFamily="18" charset="0"/>
              </a:rPr>
              <a:t>inv_in</a:t>
            </a:r>
            <a:r>
              <a:rPr lang="en-US" dirty="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endmodule</a:t>
            </a:r>
          </a:p>
        </p:txBody>
      </p:sp>
      <p:sp>
        <p:nvSpPr>
          <p:cNvPr id="4" name="Slide Number Placeholder 3"/>
          <p:cNvSpPr>
            <a:spLocks noGrp="1"/>
          </p:cNvSpPr>
          <p:nvPr>
            <p:ph type="sldNum" sz="quarter" idx="12"/>
          </p:nvPr>
        </p:nvSpPr>
        <p:spPr/>
        <p:txBody>
          <a:bodyPr/>
          <a:lstStyle/>
          <a:p>
            <a:fld id="{B3A60251-FFB6-45EB-BAD9-F2D417CB7C47}" type="slidenum">
              <a:rPr lang="en-US" smtClean="0"/>
              <a:t>18</a:t>
            </a:fld>
            <a:endParaRPr lang="en-US"/>
          </a:p>
        </p:txBody>
      </p:sp>
    </p:spTree>
    <p:extLst>
      <p:ext uri="{BB962C8B-B14F-4D97-AF65-F5344CB8AC3E}">
        <p14:creationId xmlns:p14="http://schemas.microsoft.com/office/powerpoint/2010/main" val="1351640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124691"/>
            <a:ext cx="10515600" cy="304800"/>
          </a:xfrm>
        </p:spPr>
        <p:txBody>
          <a:bodyPr/>
          <a:lstStyle/>
          <a:p>
            <a:r>
              <a:rPr lang="en-US" sz="2000" dirty="0" smtClean="0">
                <a:latin typeface="Times New Roman" panose="02020603050405020304" pitchFamily="18" charset="0"/>
                <a:cs typeface="Times New Roman" panose="02020603050405020304" pitchFamily="18" charset="0"/>
              </a:rPr>
              <a:t>EXAMPLE: 3-INPUT NAND GATE</a:t>
            </a:r>
            <a:endParaRPr lang="en-US" sz="2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955964" y="983673"/>
            <a:ext cx="10113819" cy="4946072"/>
          </a:xfrm>
          <a:prstGeom prst="rect">
            <a:avLst/>
          </a:prstGeom>
        </p:spPr>
      </p:pic>
      <p:sp>
        <p:nvSpPr>
          <p:cNvPr id="4" name="Slide Number Placeholder 3"/>
          <p:cNvSpPr>
            <a:spLocks noGrp="1"/>
          </p:cNvSpPr>
          <p:nvPr>
            <p:ph type="sldNum" sz="quarter" idx="12"/>
          </p:nvPr>
        </p:nvSpPr>
        <p:spPr/>
        <p:txBody>
          <a:bodyPr/>
          <a:lstStyle/>
          <a:p>
            <a:fld id="{B3A60251-FFB6-45EB-BAD9-F2D417CB7C47}" type="slidenum">
              <a:rPr lang="en-US" smtClean="0"/>
              <a:t>19</a:t>
            </a:fld>
            <a:endParaRPr lang="en-US"/>
          </a:p>
        </p:txBody>
      </p:sp>
    </p:spTree>
    <p:extLst>
      <p:ext uri="{BB962C8B-B14F-4D97-AF65-F5344CB8AC3E}">
        <p14:creationId xmlns:p14="http://schemas.microsoft.com/office/powerpoint/2010/main" val="2803761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545" y="90056"/>
            <a:ext cx="10515600" cy="452292"/>
          </a:xfrm>
        </p:spPr>
        <p:txBody>
          <a:bodyPr/>
          <a:lstStyle/>
          <a:p>
            <a:r>
              <a:rPr lang="en-US" sz="2000" dirty="0" smtClean="0">
                <a:latin typeface="Times New Roman" panose="02020603050405020304" pitchFamily="18" charset="0"/>
                <a:cs typeface="Times New Roman" panose="02020603050405020304" pitchFamily="18" charset="0"/>
              </a:rPr>
              <a:t>LEXICAL CONVENTIONS</a:t>
            </a: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97872" y="542347"/>
            <a:ext cx="11783291" cy="5567507"/>
          </a:xfrm>
        </p:spPr>
        <p:txBody>
          <a:bodyPr/>
          <a:lstStyle/>
          <a:p>
            <a:pPr>
              <a:lnSpc>
                <a:spcPct val="150000"/>
              </a:lnSpc>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Verilog </a:t>
            </a:r>
            <a:r>
              <a:rPr lang="en-US" sz="1800" dirty="0">
                <a:latin typeface="Times New Roman" panose="02020603050405020304" pitchFamily="18" charset="0"/>
                <a:cs typeface="Times New Roman" panose="02020603050405020304" pitchFamily="18" charset="0"/>
              </a:rPr>
              <a:t>is a free-format language </a:t>
            </a:r>
            <a:endParaRPr lang="en-US" sz="1800" dirty="0" smtClean="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 Like </a:t>
            </a:r>
            <a:r>
              <a:rPr lang="en-US" sz="1800" dirty="0">
                <a:latin typeface="Times New Roman" panose="02020603050405020304" pitchFamily="18" charset="0"/>
                <a:cs typeface="Times New Roman" panose="02020603050405020304" pitchFamily="18" charset="0"/>
              </a:rPr>
              <a:t>C language </a:t>
            </a:r>
            <a:endParaRPr lang="en-US" sz="18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White </a:t>
            </a:r>
            <a:r>
              <a:rPr lang="en-US" sz="1800" dirty="0">
                <a:latin typeface="Times New Roman" panose="02020603050405020304" pitchFamily="18" charset="0"/>
                <a:cs typeface="Times New Roman" panose="02020603050405020304" pitchFamily="18" charset="0"/>
              </a:rPr>
              <a:t>space (blank, tab, newline) can be used freely </a:t>
            </a:r>
          </a:p>
          <a:p>
            <a:pPr>
              <a:lnSpc>
                <a:spcPct val="150000"/>
              </a:lnSpc>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Verilog </a:t>
            </a:r>
            <a:r>
              <a:rPr lang="en-US" sz="1800" dirty="0">
                <a:latin typeface="Times New Roman" panose="02020603050405020304" pitchFamily="18" charset="0"/>
                <a:cs typeface="Times New Roman" panose="02020603050405020304" pitchFamily="18" charset="0"/>
              </a:rPr>
              <a:t>is a case-sensitive language </a:t>
            </a:r>
          </a:p>
          <a:p>
            <a:pPr>
              <a:lnSpc>
                <a:spcPct val="150000"/>
              </a:lnSpc>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Identifiers </a:t>
            </a:r>
            <a:endParaRPr lang="en-US" sz="1800" dirty="0" smtClean="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An identifier is used as an object reference. An identifier can contain a sequence of letters, digits, underscores (_) and dollar signs ($). The first character of an identifier can only be a letter or an </a:t>
            </a:r>
            <a:r>
              <a:rPr lang="en-US" sz="1800" dirty="0" smtClean="0">
                <a:latin typeface="Times New Roman" panose="02020603050405020304" pitchFamily="18" charset="0"/>
                <a:cs typeface="Times New Roman" panose="02020603050405020304" pitchFamily="18" charset="0"/>
              </a:rPr>
              <a:t>underscore. </a:t>
            </a:r>
            <a:r>
              <a:rPr lang="en-US" sz="1800" dirty="0">
                <a:latin typeface="Times New Roman" panose="02020603050405020304" pitchFamily="18" charset="0"/>
                <a:cs typeface="Times New Roman" panose="02020603050405020304" pitchFamily="18" charset="0"/>
              </a:rPr>
              <a:t>Identifiers are case sensitive.</a:t>
            </a:r>
            <a:endParaRPr lang="en-US" sz="1800" dirty="0" smtClean="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User-provided </a:t>
            </a:r>
            <a:r>
              <a:rPr lang="en-US" sz="1800" dirty="0">
                <a:latin typeface="Times New Roman" panose="02020603050405020304" pitchFamily="18" charset="0"/>
                <a:cs typeface="Times New Roman" panose="02020603050405020304" pitchFamily="18" charset="0"/>
              </a:rPr>
              <a:t>names for Verilog objects in the </a:t>
            </a:r>
            <a:r>
              <a:rPr lang="en-US" sz="1800" dirty="0" smtClean="0">
                <a:latin typeface="Times New Roman" panose="02020603050405020304" pitchFamily="18" charset="0"/>
                <a:cs typeface="Times New Roman" panose="02020603050405020304" pitchFamily="18" charset="0"/>
              </a:rPr>
              <a:t>descriptions</a:t>
            </a:r>
          </a:p>
          <a:p>
            <a:pPr lvl="1">
              <a:lnSpc>
                <a:spcPct val="150000"/>
              </a:lnSpc>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 Legal </a:t>
            </a:r>
            <a:r>
              <a:rPr lang="en-US" sz="1800" dirty="0">
                <a:latin typeface="Times New Roman" panose="02020603050405020304" pitchFamily="18" charset="0"/>
                <a:cs typeface="Times New Roman" panose="02020603050405020304" pitchFamily="18" charset="0"/>
              </a:rPr>
              <a:t>characters are “a-z”, “A-Z”, “0-9”, “_”, and “$” </a:t>
            </a:r>
            <a:endParaRPr lang="en-US" sz="1800" dirty="0" smtClean="0">
              <a:latin typeface="Times New Roman" panose="02020603050405020304" pitchFamily="18" charset="0"/>
              <a:cs typeface="Times New Roman" panose="02020603050405020304" pitchFamily="18" charset="0"/>
            </a:endParaRPr>
          </a:p>
          <a:p>
            <a:pPr lvl="2">
              <a:lnSpc>
                <a:spcPct val="150000"/>
              </a:lnSpc>
            </a:pPr>
            <a:r>
              <a:rPr lang="en-US" sz="1800" dirty="0" smtClean="0">
                <a:latin typeface="Times New Roman" panose="02020603050405020304" pitchFamily="18" charset="0"/>
                <a:cs typeface="Times New Roman" panose="02020603050405020304" pitchFamily="18" charset="0"/>
              </a:rPr>
              <a:t> First </a:t>
            </a:r>
            <a:r>
              <a:rPr lang="en-US" sz="1800" dirty="0">
                <a:latin typeface="Times New Roman" panose="02020603050405020304" pitchFamily="18" charset="0"/>
                <a:cs typeface="Times New Roman" panose="02020603050405020304" pitchFamily="18" charset="0"/>
              </a:rPr>
              <a:t>character has to be a letter or an “_” </a:t>
            </a:r>
            <a:endParaRPr lang="en-US" sz="1800" dirty="0" smtClean="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 Example</a:t>
            </a:r>
            <a:r>
              <a:rPr lang="en-US" sz="1800" dirty="0">
                <a:latin typeface="Times New Roman" panose="02020603050405020304" pitchFamily="18" charset="0"/>
                <a:cs typeface="Times New Roman" panose="02020603050405020304" pitchFamily="18" charset="0"/>
              </a:rPr>
              <a:t>: Count, _R2D2, FIVE</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3A60251-FFB6-45EB-BAD9-F2D417CB7C47}" type="slidenum">
              <a:rPr lang="en-US" smtClean="0"/>
              <a:t>2</a:t>
            </a:fld>
            <a:endParaRPr lang="en-US"/>
          </a:p>
        </p:txBody>
      </p:sp>
    </p:spTree>
    <p:extLst>
      <p:ext uri="{BB962C8B-B14F-4D97-AF65-F5344CB8AC3E}">
        <p14:creationId xmlns:p14="http://schemas.microsoft.com/office/powerpoint/2010/main" val="21518195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90" y="124690"/>
            <a:ext cx="11783291" cy="387928"/>
          </a:xfrm>
        </p:spPr>
        <p:txBody>
          <a:bodyPr/>
          <a:lstStyle/>
          <a:p>
            <a:r>
              <a:rPr lang="en-US" sz="2000" dirty="0" smtClean="0">
                <a:latin typeface="Times New Roman" panose="02020603050405020304" pitchFamily="18" charset="0"/>
                <a:cs typeface="Times New Roman" panose="02020603050405020304" pitchFamily="18" charset="0"/>
              </a:rPr>
              <a:t>GATE-LEVEL MODELING</a:t>
            </a:r>
            <a:endParaRPr lang="en-US" sz="2000"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78451801"/>
              </p:ext>
            </p:extLst>
          </p:nvPr>
        </p:nvGraphicFramePr>
        <p:xfrm>
          <a:off x="603250" y="983672"/>
          <a:ext cx="10515600" cy="2961640"/>
        </p:xfrm>
        <a:graphic>
          <a:graphicData uri="http://schemas.openxmlformats.org/drawingml/2006/table">
            <a:tbl>
              <a:tblPr firstRow="1" bandRow="1">
                <a:tableStyleId>{2D5ABB26-0587-4C30-8999-92F81FD0307C}</a:tableStyleId>
              </a:tblPr>
              <a:tblGrid>
                <a:gridCol w="3505200">
                  <a:extLst>
                    <a:ext uri="{9D8B030D-6E8A-4147-A177-3AD203B41FA5}">
                      <a16:colId xmlns:a16="http://schemas.microsoft.com/office/drawing/2014/main" val="3678093416"/>
                    </a:ext>
                  </a:extLst>
                </a:gridCol>
                <a:gridCol w="3505200">
                  <a:extLst>
                    <a:ext uri="{9D8B030D-6E8A-4147-A177-3AD203B41FA5}">
                      <a16:colId xmlns:a16="http://schemas.microsoft.com/office/drawing/2014/main" val="739920254"/>
                    </a:ext>
                  </a:extLst>
                </a:gridCol>
                <a:gridCol w="3505200">
                  <a:extLst>
                    <a:ext uri="{9D8B030D-6E8A-4147-A177-3AD203B41FA5}">
                      <a16:colId xmlns:a16="http://schemas.microsoft.com/office/drawing/2014/main" val="497549136"/>
                    </a:ext>
                  </a:extLst>
                </a:gridCol>
              </a:tblGrid>
              <a:tr h="284105">
                <a:tc gridSpan="3">
                  <a:txBody>
                    <a:bodyPr/>
                    <a:lstStyle/>
                    <a:p>
                      <a:pPr algn="ctr"/>
                      <a:r>
                        <a:rPr lang="en-US" b="1" dirty="0" smtClean="0">
                          <a:latin typeface="Times New Roman" panose="02020603050405020304" pitchFamily="18" charset="0"/>
                          <a:cs typeface="Times New Roman" panose="02020603050405020304" pitchFamily="18" charset="0"/>
                        </a:rPr>
                        <a:t>Gate-level</a:t>
                      </a:r>
                      <a:r>
                        <a:rPr lang="en-US" b="1" baseline="0" dirty="0" smtClean="0">
                          <a:latin typeface="Times New Roman" panose="02020603050405020304" pitchFamily="18" charset="0"/>
                          <a:cs typeface="Times New Roman" panose="02020603050405020304" pitchFamily="18" charset="0"/>
                        </a:rPr>
                        <a:t> Primitives</a:t>
                      </a:r>
                      <a:endParaRPr lang="en-US"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5365200"/>
                  </a:ext>
                </a:extLst>
              </a:tr>
              <a:tr h="370840">
                <a:tc>
                  <a:txBody>
                    <a:bodyPr/>
                    <a:lstStyle/>
                    <a:p>
                      <a:pPr algn="ctr"/>
                      <a:r>
                        <a:rPr lang="en-US" b="1" dirty="0" smtClean="0">
                          <a:latin typeface="Times New Roman" panose="02020603050405020304" pitchFamily="18" charset="0"/>
                          <a:cs typeface="Times New Roman" panose="02020603050405020304" pitchFamily="18" charset="0"/>
                        </a:rPr>
                        <a:t>Multi-input Gates</a:t>
                      </a:r>
                      <a:endParaRPr lang="en-US" b="1"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latin typeface="Times New Roman" panose="02020603050405020304" pitchFamily="18" charset="0"/>
                          <a:cs typeface="Times New Roman" panose="02020603050405020304" pitchFamily="18" charset="0"/>
                        </a:rPr>
                        <a:t>Multi-output Gates</a:t>
                      </a:r>
                      <a:endParaRPr lang="en-US" b="1"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latin typeface="Times New Roman" panose="02020603050405020304" pitchFamily="18" charset="0"/>
                          <a:cs typeface="Times New Roman" panose="02020603050405020304" pitchFamily="18" charset="0"/>
                        </a:rPr>
                        <a:t>Three-state</a:t>
                      </a:r>
                      <a:r>
                        <a:rPr lang="en-US" b="1" baseline="0" dirty="0" smtClean="0">
                          <a:latin typeface="Times New Roman" panose="02020603050405020304" pitchFamily="18" charset="0"/>
                          <a:cs typeface="Times New Roman" panose="02020603050405020304" pitchFamily="18" charset="0"/>
                        </a:rPr>
                        <a:t> Gates</a:t>
                      </a:r>
                      <a:endParaRPr lang="en-US" b="1" dirty="0">
                        <a:latin typeface="Times New Roman" panose="02020603050405020304" pitchFamily="18" charset="0"/>
                        <a:cs typeface="Times New Roman" panose="02020603050405020304" pitchFamily="18" charset="0"/>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7580272"/>
                  </a:ext>
                </a:extLst>
              </a:tr>
              <a:tr h="370840">
                <a:tc>
                  <a:txBody>
                    <a:bodyPr/>
                    <a:lstStyle/>
                    <a:p>
                      <a:pPr algn="ctr"/>
                      <a:r>
                        <a:rPr lang="en-US" b="1" dirty="0" smtClean="0">
                          <a:latin typeface="Times New Roman" panose="02020603050405020304" pitchFamily="18" charset="0"/>
                          <a:cs typeface="Times New Roman" panose="02020603050405020304" pitchFamily="18" charset="0"/>
                        </a:rPr>
                        <a:t>and</a:t>
                      </a:r>
                      <a:endParaRPr lang="en-US"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err="1" smtClean="0">
                          <a:latin typeface="Times New Roman" panose="02020603050405020304" pitchFamily="18" charset="0"/>
                          <a:cs typeface="Times New Roman" panose="02020603050405020304" pitchFamily="18" charset="0"/>
                        </a:rPr>
                        <a:t>buf</a:t>
                      </a:r>
                      <a:endParaRPr lang="en-US"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latin typeface="Times New Roman" panose="02020603050405020304" pitchFamily="18" charset="0"/>
                          <a:cs typeface="Times New Roman" panose="02020603050405020304" pitchFamily="18" charset="0"/>
                        </a:rPr>
                        <a:t>bufif0</a:t>
                      </a:r>
                      <a:endParaRPr lang="en-US"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542328"/>
                  </a:ext>
                </a:extLst>
              </a:tr>
              <a:tr h="370840">
                <a:tc>
                  <a:txBody>
                    <a:bodyPr/>
                    <a:lstStyle/>
                    <a:p>
                      <a:pPr algn="ctr"/>
                      <a:r>
                        <a:rPr lang="en-US" b="1" dirty="0" err="1" smtClean="0">
                          <a:latin typeface="Times New Roman" panose="02020603050405020304" pitchFamily="18" charset="0"/>
                          <a:cs typeface="Times New Roman" panose="02020603050405020304" pitchFamily="18" charset="0"/>
                        </a:rPr>
                        <a:t>nand</a:t>
                      </a:r>
                      <a:endParaRPr lang="en-US"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latin typeface="Times New Roman" panose="02020603050405020304" pitchFamily="18" charset="0"/>
                          <a:cs typeface="Times New Roman" panose="02020603050405020304" pitchFamily="18" charset="0"/>
                        </a:rPr>
                        <a:t>not</a:t>
                      </a:r>
                      <a:endParaRPr lang="en-US"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latin typeface="Times New Roman" panose="02020603050405020304" pitchFamily="18" charset="0"/>
                          <a:cs typeface="Times New Roman" panose="02020603050405020304" pitchFamily="18" charset="0"/>
                        </a:rPr>
                        <a:t>bufif1</a:t>
                      </a:r>
                      <a:endParaRPr lang="en-US"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4473818"/>
                  </a:ext>
                </a:extLst>
              </a:tr>
              <a:tr h="370840">
                <a:tc>
                  <a:txBody>
                    <a:bodyPr/>
                    <a:lstStyle/>
                    <a:p>
                      <a:pPr algn="ctr"/>
                      <a:r>
                        <a:rPr lang="en-US" b="1" dirty="0" smtClean="0">
                          <a:latin typeface="Times New Roman" panose="02020603050405020304" pitchFamily="18" charset="0"/>
                          <a:cs typeface="Times New Roman" panose="02020603050405020304" pitchFamily="18" charset="0"/>
                        </a:rPr>
                        <a:t>or</a:t>
                      </a:r>
                      <a:endParaRPr lang="en-US"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latin typeface="Times New Roman" panose="02020603050405020304" pitchFamily="18" charset="0"/>
                          <a:cs typeface="Times New Roman" panose="02020603050405020304" pitchFamily="18" charset="0"/>
                        </a:rPr>
                        <a:t>notif0</a:t>
                      </a:r>
                      <a:endParaRPr lang="en-US"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8364002"/>
                  </a:ext>
                </a:extLst>
              </a:tr>
              <a:tr h="370840">
                <a:tc>
                  <a:txBody>
                    <a:bodyPr/>
                    <a:lstStyle/>
                    <a:p>
                      <a:pPr algn="ctr"/>
                      <a:r>
                        <a:rPr lang="en-US" b="1" dirty="0" smtClean="0">
                          <a:latin typeface="Times New Roman" panose="02020603050405020304" pitchFamily="18" charset="0"/>
                          <a:cs typeface="Times New Roman" panose="02020603050405020304" pitchFamily="18" charset="0"/>
                        </a:rPr>
                        <a:t>nor</a:t>
                      </a:r>
                      <a:endParaRPr lang="en-US"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latin typeface="Times New Roman" panose="02020603050405020304" pitchFamily="18" charset="0"/>
                          <a:cs typeface="Times New Roman" panose="02020603050405020304" pitchFamily="18" charset="0"/>
                        </a:rPr>
                        <a:t>notif1</a:t>
                      </a:r>
                      <a:endParaRPr lang="en-US"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2626829"/>
                  </a:ext>
                </a:extLst>
              </a:tr>
              <a:tr h="370840">
                <a:tc>
                  <a:txBody>
                    <a:bodyPr/>
                    <a:lstStyle/>
                    <a:p>
                      <a:pPr algn="ctr"/>
                      <a:r>
                        <a:rPr lang="en-US" b="1" dirty="0" err="1" smtClean="0">
                          <a:latin typeface="Times New Roman" panose="02020603050405020304" pitchFamily="18" charset="0"/>
                          <a:cs typeface="Times New Roman" panose="02020603050405020304" pitchFamily="18" charset="0"/>
                        </a:rPr>
                        <a:t>xor</a:t>
                      </a:r>
                      <a:endParaRPr lang="en-US"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0225234"/>
                  </a:ext>
                </a:extLst>
              </a:tr>
              <a:tr h="370840">
                <a:tc>
                  <a:txBody>
                    <a:bodyPr/>
                    <a:lstStyle/>
                    <a:p>
                      <a:pPr algn="ctr"/>
                      <a:r>
                        <a:rPr lang="en-US" b="1" dirty="0" err="1" smtClean="0">
                          <a:latin typeface="Times New Roman" panose="02020603050405020304" pitchFamily="18" charset="0"/>
                          <a:cs typeface="Times New Roman" panose="02020603050405020304" pitchFamily="18" charset="0"/>
                        </a:rPr>
                        <a:t>xnor</a:t>
                      </a:r>
                      <a:endParaRPr lang="en-US"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5787657"/>
                  </a:ext>
                </a:extLst>
              </a:tr>
            </a:tbl>
          </a:graphicData>
        </a:graphic>
      </p:graphicFrame>
      <p:sp>
        <p:nvSpPr>
          <p:cNvPr id="4" name="Slide Number Placeholder 3"/>
          <p:cNvSpPr>
            <a:spLocks noGrp="1"/>
          </p:cNvSpPr>
          <p:nvPr>
            <p:ph type="sldNum" sz="quarter" idx="12"/>
          </p:nvPr>
        </p:nvSpPr>
        <p:spPr/>
        <p:txBody>
          <a:bodyPr/>
          <a:lstStyle/>
          <a:p>
            <a:fld id="{B3A60251-FFB6-45EB-BAD9-F2D417CB7C47}" type="slidenum">
              <a:rPr lang="en-US" smtClean="0"/>
              <a:t>20</a:t>
            </a:fld>
            <a:endParaRPr lang="en-US"/>
          </a:p>
        </p:txBody>
      </p:sp>
    </p:spTree>
    <p:extLst>
      <p:ext uri="{BB962C8B-B14F-4D97-AF65-F5344CB8AC3E}">
        <p14:creationId xmlns:p14="http://schemas.microsoft.com/office/powerpoint/2010/main" val="27186259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963" y="124402"/>
            <a:ext cx="11374581" cy="304800"/>
          </a:xfrm>
        </p:spPr>
        <p:txBody>
          <a:bodyPr/>
          <a:lstStyle/>
          <a:p>
            <a:r>
              <a:rPr lang="en-US" sz="1800" dirty="0" smtClean="0">
                <a:latin typeface="Times New Roman" panose="02020603050405020304" pitchFamily="18" charset="0"/>
                <a:cs typeface="Times New Roman" panose="02020603050405020304" pitchFamily="18" charset="0"/>
              </a:rPr>
              <a:t>TO VERIFY TRUTH TABLE AND WAVEFORMS OF LOGIC GATES USING GATE LEVEL MODEL</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8707" y="717261"/>
            <a:ext cx="11450783" cy="5198630"/>
          </a:xfrm>
        </p:spPr>
        <p:txBody>
          <a:bodyPr/>
          <a:lstStyle/>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module </a:t>
            </a:r>
            <a:r>
              <a:rPr lang="en-US" sz="2000" dirty="0" err="1">
                <a:latin typeface="Times New Roman" panose="02020603050405020304" pitchFamily="18" charset="0"/>
                <a:cs typeface="Times New Roman" panose="02020603050405020304" pitchFamily="18" charset="0"/>
              </a:rPr>
              <a:t>allgates</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inverter_out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and_out</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nand_out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or_out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nor_out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exor_out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exnor_out</a:t>
            </a:r>
            <a:r>
              <a:rPr lang="en-US" sz="2000" dirty="0">
                <a:latin typeface="Times New Roman" panose="02020603050405020304" pitchFamily="18" charset="0"/>
                <a:cs typeface="Times New Roman" panose="02020603050405020304" pitchFamily="18" charset="0"/>
              </a:rPr>
              <a:t>, vin1, vin2);</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input vin1, vin2;</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output </a:t>
            </a:r>
            <a:r>
              <a:rPr lang="en-US" sz="2000" dirty="0" err="1">
                <a:latin typeface="Times New Roman" panose="02020603050405020304" pitchFamily="18" charset="0"/>
                <a:cs typeface="Times New Roman" panose="02020603050405020304" pitchFamily="18" charset="0"/>
              </a:rPr>
              <a:t>inverter_out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and_out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nand_out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or_out</a:t>
            </a:r>
            <a:r>
              <a:rPr lang="en-US" sz="2000"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2000" dirty="0" err="1">
                <a:latin typeface="Times New Roman" panose="02020603050405020304" pitchFamily="18" charset="0"/>
                <a:cs typeface="Times New Roman" panose="02020603050405020304" pitchFamily="18" charset="0"/>
              </a:rPr>
              <a:t>nor_out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exor_out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exnor_out</a:t>
            </a:r>
            <a:r>
              <a:rPr lang="en-US" sz="2000"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not inverter1(inverter_out,vin2);</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and and1(and_out,vin1,vin2);</a:t>
            </a:r>
          </a:p>
          <a:p>
            <a:pPr marL="342900" indent="-342900">
              <a:buFont typeface="+mj-lt"/>
              <a:buAutoNum type="arabicPeriod"/>
            </a:pPr>
            <a:r>
              <a:rPr lang="en-US" sz="2000" dirty="0" err="1">
                <a:latin typeface="Times New Roman" panose="02020603050405020304" pitchFamily="18" charset="0"/>
                <a:cs typeface="Times New Roman" panose="02020603050405020304" pitchFamily="18" charset="0"/>
              </a:rPr>
              <a:t>nand</a:t>
            </a:r>
            <a:r>
              <a:rPr lang="en-US" sz="2000" dirty="0">
                <a:latin typeface="Times New Roman" panose="02020603050405020304" pitchFamily="18" charset="0"/>
                <a:cs typeface="Times New Roman" panose="02020603050405020304" pitchFamily="18" charset="0"/>
              </a:rPr>
              <a:t> nand1(nand_out,vin1,vin2);</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or or1(or_out,vin1,vin2);</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nor nor1(nor_out,vin1,vin2);</a:t>
            </a:r>
          </a:p>
          <a:p>
            <a:pPr marL="342900" indent="-342900">
              <a:buFont typeface="+mj-lt"/>
              <a:buAutoNum type="arabicPeriod"/>
            </a:pPr>
            <a:r>
              <a:rPr lang="en-US" sz="2000" dirty="0" err="1">
                <a:latin typeface="Times New Roman" panose="02020603050405020304" pitchFamily="18" charset="0"/>
                <a:cs typeface="Times New Roman" panose="02020603050405020304" pitchFamily="18" charset="0"/>
              </a:rPr>
              <a:t>xor</a:t>
            </a:r>
            <a:r>
              <a:rPr lang="en-US" sz="2000" dirty="0">
                <a:latin typeface="Times New Roman" panose="02020603050405020304" pitchFamily="18" charset="0"/>
                <a:cs typeface="Times New Roman" panose="02020603050405020304" pitchFamily="18" charset="0"/>
              </a:rPr>
              <a:t> xor1(exor_out,vin1,vin2);</a:t>
            </a:r>
          </a:p>
          <a:p>
            <a:pPr marL="342900" indent="-342900">
              <a:buFont typeface="+mj-lt"/>
              <a:buAutoNum type="arabicPeriod"/>
            </a:pPr>
            <a:r>
              <a:rPr lang="en-US" sz="2000" dirty="0" err="1">
                <a:latin typeface="Times New Roman" panose="02020603050405020304" pitchFamily="18" charset="0"/>
                <a:cs typeface="Times New Roman" panose="02020603050405020304" pitchFamily="18" charset="0"/>
              </a:rPr>
              <a:t>xnor</a:t>
            </a:r>
            <a:r>
              <a:rPr lang="en-US" sz="2000" dirty="0">
                <a:latin typeface="Times New Roman" panose="02020603050405020304" pitchFamily="18" charset="0"/>
                <a:cs typeface="Times New Roman" panose="02020603050405020304" pitchFamily="18" charset="0"/>
              </a:rPr>
              <a:t> xnor1(exnor_out,vin1,vin2);</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endmodule</a:t>
            </a:r>
          </a:p>
        </p:txBody>
      </p:sp>
      <p:sp>
        <p:nvSpPr>
          <p:cNvPr id="4" name="Slide Number Placeholder 3"/>
          <p:cNvSpPr>
            <a:spLocks noGrp="1"/>
          </p:cNvSpPr>
          <p:nvPr>
            <p:ph type="sldNum" sz="quarter" idx="12"/>
          </p:nvPr>
        </p:nvSpPr>
        <p:spPr/>
        <p:txBody>
          <a:bodyPr/>
          <a:lstStyle/>
          <a:p>
            <a:fld id="{B3A60251-FFB6-45EB-BAD9-F2D417CB7C47}" type="slidenum">
              <a:rPr lang="en-US" smtClean="0"/>
              <a:t>21</a:t>
            </a:fld>
            <a:endParaRPr lang="en-US"/>
          </a:p>
        </p:txBody>
      </p:sp>
    </p:spTree>
    <p:extLst>
      <p:ext uri="{BB962C8B-B14F-4D97-AF65-F5344CB8AC3E}">
        <p14:creationId xmlns:p14="http://schemas.microsoft.com/office/powerpoint/2010/main" val="2982900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15745"/>
            <a:ext cx="10515600" cy="410730"/>
          </a:xfrm>
        </p:spPr>
        <p:txBody>
          <a:bodyPr/>
          <a:lstStyle/>
          <a:p>
            <a:r>
              <a:rPr lang="en-US" sz="2000" dirty="0" smtClean="0">
                <a:latin typeface="Times New Roman" panose="02020603050405020304" pitchFamily="18" charset="0"/>
                <a:cs typeface="Times New Roman" panose="02020603050405020304" pitchFamily="18" charset="0"/>
              </a:rPr>
              <a:t>TESTBENCH LOGIC GATES:</a:t>
            </a: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1836" y="828097"/>
            <a:ext cx="10515600" cy="5281757"/>
          </a:xfrm>
        </p:spPr>
        <p:txBody>
          <a:bodyPr/>
          <a:lstStyle/>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`timescale 1 ns / 1 </a:t>
            </a:r>
            <a:r>
              <a:rPr lang="en-US" sz="1800" dirty="0" err="1">
                <a:latin typeface="Times New Roman" panose="02020603050405020304" pitchFamily="18" charset="0"/>
                <a:cs typeface="Times New Roman" panose="02020603050405020304" pitchFamily="18" charset="0"/>
              </a:rPr>
              <a:t>ps</a:t>
            </a:r>
            <a:endParaRPr lang="en-US" sz="1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module test;</a:t>
            </a:r>
          </a:p>
          <a:p>
            <a:pPr marL="342900" indent="-342900">
              <a:buFont typeface="+mj-lt"/>
              <a:buAutoNum type="arabicPeriod"/>
            </a:pPr>
            <a:r>
              <a:rPr lang="en-US" sz="1800" dirty="0" err="1">
                <a:latin typeface="Times New Roman" panose="02020603050405020304" pitchFamily="18" charset="0"/>
                <a:cs typeface="Times New Roman" panose="02020603050405020304" pitchFamily="18" charset="0"/>
              </a:rPr>
              <a:t>reg</a:t>
            </a:r>
            <a:r>
              <a:rPr lang="en-US" sz="1800" dirty="0">
                <a:latin typeface="Times New Roman" panose="02020603050405020304" pitchFamily="18" charset="0"/>
                <a:cs typeface="Times New Roman" panose="02020603050405020304" pitchFamily="18" charset="0"/>
              </a:rPr>
              <a:t> vin1, vin2;</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wire inverter_out_vin2, </a:t>
            </a:r>
            <a:r>
              <a:rPr lang="en-US" sz="1800" dirty="0" err="1">
                <a:latin typeface="Times New Roman" panose="02020603050405020304" pitchFamily="18" charset="0"/>
                <a:cs typeface="Times New Roman" panose="02020603050405020304" pitchFamily="18" charset="0"/>
              </a:rPr>
              <a:t>and_out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nand_out</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or_out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nor_out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exor_out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exnor_out</a:t>
            </a:r>
            <a:r>
              <a:rPr lang="en-US" sz="1800"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integer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1800" dirty="0" err="1">
                <a:latin typeface="Times New Roman" panose="02020603050405020304" pitchFamily="18" charset="0"/>
                <a:cs typeface="Times New Roman" panose="02020603050405020304" pitchFamily="18" charset="0"/>
              </a:rPr>
              <a:t>allgates</a:t>
            </a:r>
            <a:r>
              <a:rPr lang="en-US" sz="1800" dirty="0">
                <a:latin typeface="Times New Roman" panose="02020603050405020304" pitchFamily="18" charset="0"/>
                <a:cs typeface="Times New Roman" panose="02020603050405020304" pitchFamily="18" charset="0"/>
              </a:rPr>
              <a:t> ag(inverter_out_vin2, </a:t>
            </a:r>
            <a:r>
              <a:rPr lang="en-US" sz="1800" dirty="0" err="1">
                <a:latin typeface="Times New Roman" panose="02020603050405020304" pitchFamily="18" charset="0"/>
                <a:cs typeface="Times New Roman" panose="02020603050405020304" pitchFamily="18" charset="0"/>
              </a:rPr>
              <a:t>and_out</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nand_out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or_out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nor_out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exor_out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exnor_out</a:t>
            </a:r>
            <a:r>
              <a:rPr lang="en-US" sz="1800" dirty="0">
                <a:latin typeface="Times New Roman" panose="02020603050405020304" pitchFamily="18" charset="0"/>
                <a:cs typeface="Times New Roman" panose="02020603050405020304" pitchFamily="18" charset="0"/>
              </a:rPr>
              <a:t>, vin1, vin2);</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initial</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for(</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=0;i&lt;4;i=i+1)</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begin</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{vin1,vin2}=</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#5 ;</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end</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endmodule</a:t>
            </a:r>
          </a:p>
        </p:txBody>
      </p:sp>
      <p:sp>
        <p:nvSpPr>
          <p:cNvPr id="4" name="Slide Number Placeholder 3"/>
          <p:cNvSpPr>
            <a:spLocks noGrp="1"/>
          </p:cNvSpPr>
          <p:nvPr>
            <p:ph type="sldNum" sz="quarter" idx="12"/>
          </p:nvPr>
        </p:nvSpPr>
        <p:spPr/>
        <p:txBody>
          <a:bodyPr/>
          <a:lstStyle/>
          <a:p>
            <a:fld id="{B3A60251-FFB6-45EB-BAD9-F2D417CB7C47}" type="slidenum">
              <a:rPr lang="en-US" smtClean="0"/>
              <a:t>22</a:t>
            </a:fld>
            <a:endParaRPr lang="en-US"/>
          </a:p>
        </p:txBody>
      </p:sp>
    </p:spTree>
    <p:extLst>
      <p:ext uri="{BB962C8B-B14F-4D97-AF65-F5344CB8AC3E}">
        <p14:creationId xmlns:p14="http://schemas.microsoft.com/office/powerpoint/2010/main" val="18885882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73" y="124691"/>
            <a:ext cx="10515600" cy="360218"/>
          </a:xfrm>
        </p:spPr>
        <p:txBody>
          <a:bodyPr/>
          <a:lstStyle/>
          <a:p>
            <a:r>
              <a:rPr lang="en-US" sz="2000" dirty="0" smtClean="0">
                <a:latin typeface="Times New Roman" panose="02020603050405020304" pitchFamily="18" charset="0"/>
                <a:cs typeface="Times New Roman" panose="02020603050405020304" pitchFamily="18" charset="0"/>
              </a:rPr>
              <a:t>TYPES OF PORT ASSOCIATION/MAPPING/BINDING IN VERILOG HDL</a:t>
            </a:r>
            <a:r>
              <a:rPr lang="en-US" b="1" dirty="0"/>
              <a:t/>
            </a:r>
            <a:br>
              <a:rPr lang="en-US" b="1" dirty="0"/>
            </a:br>
            <a:endParaRPr lang="en-US" dirty="0"/>
          </a:p>
        </p:txBody>
      </p:sp>
      <p:sp>
        <p:nvSpPr>
          <p:cNvPr id="3" name="Content Placeholder 2"/>
          <p:cNvSpPr>
            <a:spLocks noGrp="1"/>
          </p:cNvSpPr>
          <p:nvPr>
            <p:ph idx="1"/>
          </p:nvPr>
        </p:nvSpPr>
        <p:spPr>
          <a:xfrm>
            <a:off x="491837" y="911225"/>
            <a:ext cx="10515600" cy="4351338"/>
          </a:xfrm>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There are 2 </a:t>
            </a:r>
            <a:r>
              <a:rPr lang="en-US" sz="2400" dirty="0" smtClean="0">
                <a:latin typeface="Times New Roman" panose="02020603050405020304" pitchFamily="18" charset="0"/>
                <a:cs typeface="Times New Roman" panose="02020603050405020304" pitchFamily="18" charset="0"/>
              </a:rPr>
              <a:t>types</a:t>
            </a:r>
          </a:p>
          <a:p>
            <a:pPr marL="0" indent="0">
              <a:buNone/>
            </a:pPr>
            <a:endParaRPr lang="en-US" sz="2400" dirty="0">
              <a:latin typeface="Times New Roman" panose="02020603050405020304" pitchFamily="18" charset="0"/>
              <a:cs typeface="Times New Roman" panose="02020603050405020304" pitchFamily="18" charset="0"/>
            </a:endParaRPr>
          </a:p>
          <a:p>
            <a:pPr marL="914400" lvl="1" indent="-457200">
              <a:lnSpc>
                <a:spcPct val="200000"/>
              </a:lnSpc>
              <a:buFont typeface="+mj-lt"/>
              <a:buAutoNum type="arabicPeriod"/>
            </a:pPr>
            <a:r>
              <a:rPr lang="en-US" dirty="0" smtClean="0">
                <a:latin typeface="Times New Roman" panose="02020603050405020304" pitchFamily="18" charset="0"/>
                <a:cs typeface="Times New Roman" panose="02020603050405020304" pitchFamily="18" charset="0"/>
              </a:rPr>
              <a:t>positional</a:t>
            </a:r>
          </a:p>
          <a:p>
            <a:pPr marL="914400" lvl="1" indent="-457200">
              <a:lnSpc>
                <a:spcPct val="200000"/>
              </a:lnSpc>
              <a:buFont typeface="+mj-lt"/>
              <a:buAutoNum type="arabicPeriod"/>
            </a:pPr>
            <a:r>
              <a:rPr lang="en-US" dirty="0" smtClean="0">
                <a:latin typeface="Times New Roman" panose="02020603050405020304" pitchFamily="18" charset="0"/>
                <a:cs typeface="Times New Roman" panose="02020603050405020304" pitchFamily="18" charset="0"/>
              </a:rPr>
              <a:t>named </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3A60251-FFB6-45EB-BAD9-F2D417CB7C47}" type="slidenum">
              <a:rPr lang="en-US" smtClean="0"/>
              <a:t>23</a:t>
            </a:fld>
            <a:endParaRPr lang="en-US"/>
          </a:p>
        </p:txBody>
      </p:sp>
    </p:spTree>
    <p:extLst>
      <p:ext uri="{BB962C8B-B14F-4D97-AF65-F5344CB8AC3E}">
        <p14:creationId xmlns:p14="http://schemas.microsoft.com/office/powerpoint/2010/main" val="30974689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036" y="124692"/>
            <a:ext cx="11755581" cy="318654"/>
          </a:xfrm>
        </p:spPr>
        <p:txBody>
          <a:bodyPr/>
          <a:lstStyle/>
          <a:p>
            <a:r>
              <a:rPr lang="en-US" sz="2000" dirty="0" smtClean="0">
                <a:latin typeface="Times New Roman" panose="02020603050405020304" pitchFamily="18" charset="0"/>
                <a:cs typeface="Times New Roman" panose="02020603050405020304" pitchFamily="18" charset="0"/>
              </a:rPr>
              <a:t>1. POSITIONAL</a:t>
            </a:r>
            <a:br>
              <a:rPr lang="en-US" sz="20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7037" y="994352"/>
            <a:ext cx="10515600" cy="4351338"/>
          </a:xfrm>
        </p:spPr>
        <p:txBody>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//Binary 1-bit Half Adder</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module ha(</a:t>
            </a:r>
            <a:r>
              <a:rPr lang="en-US" dirty="0" err="1">
                <a:latin typeface="Times New Roman" panose="02020603050405020304" pitchFamily="18" charset="0"/>
                <a:cs typeface="Times New Roman" panose="02020603050405020304" pitchFamily="18" charset="0"/>
              </a:rPr>
              <a:t>a,b,sum,co</a:t>
            </a:r>
            <a:r>
              <a:rPr lang="en-US" dirty="0">
                <a:latin typeface="Times New Roman" panose="02020603050405020304" pitchFamily="18" charset="0"/>
                <a:cs typeface="Times New Roman" panose="02020603050405020304" pitchFamily="18" charset="0"/>
              </a:rPr>
              <a:t>);  //actual module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input </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output </a:t>
            </a:r>
            <a:r>
              <a:rPr lang="en-US" dirty="0" err="1">
                <a:latin typeface="Times New Roman" panose="02020603050405020304" pitchFamily="18" charset="0"/>
                <a:cs typeface="Times New Roman" panose="02020603050405020304" pitchFamily="18" charset="0"/>
              </a:rPr>
              <a:t>sum,co</a:t>
            </a:r>
            <a:r>
              <a:rPr lang="en-US" dirty="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assign </a:t>
            </a:r>
            <a:r>
              <a:rPr lang="en-US" dirty="0" smtClean="0">
                <a:latin typeface="Times New Roman" panose="02020603050405020304" pitchFamily="18" charset="0"/>
                <a:cs typeface="Times New Roman" panose="02020603050405020304" pitchFamily="18" charset="0"/>
              </a:rPr>
              <a:t>sum = </a:t>
            </a:r>
            <a:r>
              <a:rPr lang="en-US" dirty="0" err="1" smtClean="0">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assign </a:t>
            </a:r>
            <a:r>
              <a:rPr lang="en-US" dirty="0" smtClean="0">
                <a:latin typeface="Times New Roman" panose="02020603050405020304" pitchFamily="18" charset="0"/>
                <a:cs typeface="Times New Roman" panose="02020603050405020304" pitchFamily="18" charset="0"/>
              </a:rPr>
              <a:t>co = </a:t>
            </a:r>
            <a:r>
              <a:rPr lang="en-US" dirty="0" err="1" smtClean="0">
                <a:latin typeface="Times New Roman" panose="02020603050405020304" pitchFamily="18" charset="0"/>
                <a:cs typeface="Times New Roman" panose="02020603050405020304" pitchFamily="18" charset="0"/>
              </a:rPr>
              <a:t>a&amp;b</a:t>
            </a:r>
            <a:r>
              <a:rPr lang="en-US" dirty="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endmodule</a:t>
            </a:r>
          </a:p>
          <a:p>
            <a:endParaRPr lang="en-US" dirty="0"/>
          </a:p>
        </p:txBody>
      </p:sp>
      <p:sp>
        <p:nvSpPr>
          <p:cNvPr id="4" name="Slide Number Placeholder 3"/>
          <p:cNvSpPr>
            <a:spLocks noGrp="1"/>
          </p:cNvSpPr>
          <p:nvPr>
            <p:ph type="sldNum" sz="quarter" idx="12"/>
          </p:nvPr>
        </p:nvSpPr>
        <p:spPr/>
        <p:txBody>
          <a:bodyPr/>
          <a:lstStyle/>
          <a:p>
            <a:fld id="{B3A60251-FFB6-45EB-BAD9-F2D417CB7C47}" type="slidenum">
              <a:rPr lang="en-US" smtClean="0"/>
              <a:t>24</a:t>
            </a:fld>
            <a:endParaRPr lang="en-US"/>
          </a:p>
        </p:txBody>
      </p:sp>
    </p:spTree>
    <p:extLst>
      <p:ext uri="{BB962C8B-B14F-4D97-AF65-F5344CB8AC3E}">
        <p14:creationId xmlns:p14="http://schemas.microsoft.com/office/powerpoint/2010/main" val="29056016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617" y="101888"/>
            <a:ext cx="11769437" cy="369167"/>
          </a:xfrm>
        </p:spPr>
        <p:txBody>
          <a:bodyPr/>
          <a:lstStyle/>
          <a:p>
            <a:r>
              <a:rPr lang="en-US" sz="2000" dirty="0" smtClean="0">
                <a:latin typeface="Times New Roman" panose="02020603050405020304" pitchFamily="18" charset="0"/>
                <a:cs typeface="Times New Roman" panose="02020603050405020304" pitchFamily="18" charset="0"/>
              </a:rPr>
              <a:t>1. POSITIONAL                                                                                                                                              </a:t>
            </a:r>
            <a:r>
              <a:rPr lang="en-US" sz="1400" dirty="0" smtClean="0">
                <a:latin typeface="Times New Roman" panose="02020603050405020304" pitchFamily="18" charset="0"/>
                <a:cs typeface="Times New Roman" panose="02020603050405020304" pitchFamily="18" charset="0"/>
              </a:rPr>
              <a:t>–Cont’d</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endParaRPr lang="en-US" sz="1400" dirty="0"/>
          </a:p>
        </p:txBody>
      </p:sp>
      <p:sp>
        <p:nvSpPr>
          <p:cNvPr id="3" name="Content Placeholder 2"/>
          <p:cNvSpPr>
            <a:spLocks noGrp="1"/>
          </p:cNvSpPr>
          <p:nvPr>
            <p:ph idx="1"/>
          </p:nvPr>
        </p:nvSpPr>
        <p:spPr>
          <a:xfrm>
            <a:off x="242453" y="703407"/>
            <a:ext cx="11520055" cy="5364884"/>
          </a:xfrm>
        </p:spPr>
        <p:txBody>
          <a:bodyPr/>
          <a:lstStyle/>
          <a:p>
            <a:r>
              <a:rPr lang="en-US" sz="2400" dirty="0" smtClean="0">
                <a:latin typeface="Times New Roman" panose="02020603050405020304" pitchFamily="18" charset="0"/>
                <a:cs typeface="Times New Roman" panose="02020603050405020304" pitchFamily="18" charset="0"/>
              </a:rPr>
              <a:t>When </a:t>
            </a:r>
            <a:r>
              <a:rPr lang="en-US" sz="2400" dirty="0">
                <a:latin typeface="Times New Roman" panose="02020603050405020304" pitchFamily="18" charset="0"/>
                <a:cs typeface="Times New Roman" panose="02020603050405020304" pitchFamily="18" charset="0"/>
              </a:rPr>
              <a:t>you want to instantiate the above module in Testbench or any Higher level module(for example Binary Full Adder using Half Adder)</a:t>
            </a:r>
          </a:p>
          <a:p>
            <a:r>
              <a:rPr lang="en-US" sz="2400" dirty="0" smtClean="0">
                <a:latin typeface="Times New Roman" panose="02020603050405020304" pitchFamily="18" charset="0"/>
                <a:cs typeface="Times New Roman" panose="02020603050405020304" pitchFamily="18" charset="0"/>
              </a:rPr>
              <a:t>You </a:t>
            </a:r>
            <a:r>
              <a:rPr lang="en-US" sz="2400" dirty="0">
                <a:latin typeface="Times New Roman" panose="02020603050405020304" pitchFamily="18" charset="0"/>
                <a:cs typeface="Times New Roman" panose="02020603050405020304" pitchFamily="18" charset="0"/>
              </a:rPr>
              <a:t>will be doing the following</a:t>
            </a:r>
          </a:p>
          <a:p>
            <a:pPr marL="914400" lvl="1" indent="-457200">
              <a:buAutoNum type="arabicPeriod"/>
            </a:pPr>
            <a:r>
              <a:rPr lang="en-US" sz="2000" dirty="0" smtClean="0">
                <a:latin typeface="Times New Roman" panose="02020603050405020304" pitchFamily="18" charset="0"/>
                <a:cs typeface="Times New Roman" panose="02020603050405020304" pitchFamily="18" charset="0"/>
              </a:rPr>
              <a:t>module name</a:t>
            </a:r>
          </a:p>
          <a:p>
            <a:pPr marL="914400" lvl="1" indent="-457200">
              <a:buAutoNum type="arabicPeriod"/>
            </a:pPr>
            <a:r>
              <a:rPr lang="en-US" sz="2000" dirty="0" smtClean="0">
                <a:latin typeface="Times New Roman" panose="02020603050405020304" pitchFamily="18" charset="0"/>
                <a:cs typeface="Times New Roman" panose="02020603050405020304" pitchFamily="18" charset="0"/>
              </a:rPr>
              <a:t>module </a:t>
            </a:r>
            <a:r>
              <a:rPr lang="en-US" sz="2000" dirty="0">
                <a:latin typeface="Times New Roman" panose="02020603050405020304" pitchFamily="18" charset="0"/>
                <a:cs typeface="Times New Roman" panose="02020603050405020304" pitchFamily="18" charset="0"/>
              </a:rPr>
              <a:t>instantiation </a:t>
            </a:r>
            <a:r>
              <a:rPr lang="en-US" sz="2000" dirty="0" smtClean="0">
                <a:latin typeface="Times New Roman" panose="02020603050405020304" pitchFamily="18" charset="0"/>
                <a:cs typeface="Times New Roman" panose="02020603050405020304" pitchFamily="18" charset="0"/>
              </a:rPr>
              <a:t>name</a:t>
            </a:r>
          </a:p>
          <a:p>
            <a:pPr marL="914400" lvl="1" indent="-457200">
              <a:buAutoNum type="arabicPeriod"/>
            </a:pPr>
            <a:r>
              <a:rPr lang="en-US" sz="2000" dirty="0" smtClean="0">
                <a:latin typeface="Times New Roman" panose="02020603050405020304" pitchFamily="18" charset="0"/>
                <a:cs typeface="Times New Roman" panose="02020603050405020304" pitchFamily="18" charset="0"/>
              </a:rPr>
              <a:t>port </a:t>
            </a:r>
            <a:r>
              <a:rPr lang="en-US" sz="2000" dirty="0">
                <a:latin typeface="Times New Roman" panose="02020603050405020304" pitchFamily="18" charset="0"/>
                <a:cs typeface="Times New Roman" panose="02020603050405020304" pitchFamily="18" charset="0"/>
              </a:rPr>
              <a:t>list, such as shown below</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module ……;/*It may be testbench or any other higher level module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//x,y,sum_result and carry_out are ports in the current </a:t>
            </a:r>
            <a:r>
              <a:rPr lang="en-US" sz="2000" b="1" dirty="0" smtClean="0">
                <a:latin typeface="Times New Roman" panose="02020603050405020304" pitchFamily="18" charset="0"/>
                <a:cs typeface="Times New Roman" panose="02020603050405020304" pitchFamily="18" charset="0"/>
              </a:rPr>
              <a:t>module</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ha h1(</a:t>
            </a:r>
            <a:r>
              <a:rPr lang="en-US" sz="2000" b="1" dirty="0" err="1">
                <a:latin typeface="Times New Roman" panose="02020603050405020304" pitchFamily="18" charset="0"/>
                <a:cs typeface="Times New Roman" panose="02020603050405020304" pitchFamily="18" charset="0"/>
              </a:rPr>
              <a:t>x,y,sum_result,carry_out</a:t>
            </a:r>
            <a:r>
              <a:rPr lang="en-US" sz="2000" dirty="0">
                <a:latin typeface="Times New Roman" panose="02020603050405020304" pitchFamily="18" charset="0"/>
                <a:cs typeface="Times New Roman" panose="02020603050405020304" pitchFamily="18" charset="0"/>
              </a:rPr>
              <a:t>);//instantiated module</a:t>
            </a:r>
          </a:p>
          <a:p>
            <a:r>
              <a:rPr lang="en-US" sz="2000" dirty="0">
                <a:latin typeface="Times New Roman" panose="02020603050405020304" pitchFamily="18" charset="0"/>
                <a:cs typeface="Times New Roman" panose="02020603050405020304" pitchFamily="18" charset="0"/>
              </a:rPr>
              <a:t>endmodule</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If you observe carefully the port list order is same in instantiated module and in the actual module .</a:t>
            </a:r>
          </a:p>
        </p:txBody>
      </p:sp>
      <p:sp>
        <p:nvSpPr>
          <p:cNvPr id="4" name="Slide Number Placeholder 3"/>
          <p:cNvSpPr>
            <a:spLocks noGrp="1"/>
          </p:cNvSpPr>
          <p:nvPr>
            <p:ph type="sldNum" sz="quarter" idx="12"/>
          </p:nvPr>
        </p:nvSpPr>
        <p:spPr/>
        <p:txBody>
          <a:bodyPr/>
          <a:lstStyle/>
          <a:p>
            <a:fld id="{B3A60251-FFB6-45EB-BAD9-F2D417CB7C47}" type="slidenum">
              <a:rPr lang="en-US" smtClean="0"/>
              <a:t>25</a:t>
            </a:fld>
            <a:endParaRPr lang="en-US"/>
          </a:p>
        </p:txBody>
      </p:sp>
    </p:spTree>
    <p:extLst>
      <p:ext uri="{BB962C8B-B14F-4D97-AF65-F5344CB8AC3E}">
        <p14:creationId xmlns:p14="http://schemas.microsoft.com/office/powerpoint/2010/main" val="32631694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581" y="115744"/>
            <a:ext cx="11575474" cy="341456"/>
          </a:xfrm>
        </p:spPr>
        <p:txBody>
          <a:bodyPr/>
          <a:lstStyle/>
          <a:p>
            <a:r>
              <a:rPr lang="en-US" sz="2000" dirty="0" smtClean="0">
                <a:latin typeface="Times New Roman" panose="02020603050405020304" pitchFamily="18" charset="0"/>
                <a:cs typeface="Times New Roman" panose="02020603050405020304" pitchFamily="18" charset="0"/>
              </a:rPr>
              <a:t>2. NAMED</a:t>
            </a: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5581" y="706582"/>
            <a:ext cx="11436928" cy="5140036"/>
          </a:xfrm>
        </p:spPr>
        <p:txBody>
          <a:bodyPr/>
          <a:lstStyle/>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module ……..;  /*It may be testbench or any other higher level module*/</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x</a:t>
            </a:r>
            <a:r>
              <a:rPr lang="en-US" sz="2400" b="1" dirty="0" smtClean="0">
                <a:latin typeface="Times New Roman" panose="02020603050405020304" pitchFamily="18" charset="0"/>
                <a:cs typeface="Times New Roman" panose="02020603050405020304" pitchFamily="18" charset="0"/>
              </a:rPr>
              <a:t>, y, sum_result  and  carry_out  </a:t>
            </a:r>
            <a:r>
              <a:rPr lang="en-US" sz="2400" b="1" dirty="0">
                <a:latin typeface="Times New Roman" panose="02020603050405020304" pitchFamily="18" charset="0"/>
                <a:cs typeface="Times New Roman" panose="02020603050405020304" pitchFamily="18" charset="0"/>
              </a:rPr>
              <a:t>are ports in the current module</a:t>
            </a:r>
          </a:p>
          <a:p>
            <a:endParaRPr lang="en-US" sz="1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ha h1</a:t>
            </a:r>
            <a:r>
              <a:rPr lang="en-US" b="1" dirty="0">
                <a:latin typeface="Times New Roman" panose="02020603050405020304" pitchFamily="18" charset="0"/>
                <a:cs typeface="Times New Roman" panose="02020603050405020304" pitchFamily="18" charset="0"/>
              </a:rPr>
              <a:t>(.co</a:t>
            </a:r>
            <a:r>
              <a:rPr lang="en-US" dirty="0">
                <a:latin typeface="Times New Roman" panose="02020603050405020304" pitchFamily="18" charset="0"/>
                <a:cs typeface="Times New Roman" panose="02020603050405020304" pitchFamily="18" charset="0"/>
              </a:rPr>
              <a:t>(carry_out), </a:t>
            </a:r>
            <a:r>
              <a:rPr lang="en-US" b="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(y</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sum</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sum_result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(x));  //instantiated module</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endmodule</a:t>
            </a:r>
          </a:p>
        </p:txBody>
      </p:sp>
      <p:sp>
        <p:nvSpPr>
          <p:cNvPr id="4" name="Slide Number Placeholder 3"/>
          <p:cNvSpPr>
            <a:spLocks noGrp="1"/>
          </p:cNvSpPr>
          <p:nvPr>
            <p:ph type="sldNum" sz="quarter" idx="12"/>
          </p:nvPr>
        </p:nvSpPr>
        <p:spPr/>
        <p:txBody>
          <a:bodyPr/>
          <a:lstStyle/>
          <a:p>
            <a:fld id="{B3A60251-FFB6-45EB-BAD9-F2D417CB7C47}" type="slidenum">
              <a:rPr lang="en-US" smtClean="0"/>
              <a:t>26</a:t>
            </a:fld>
            <a:endParaRPr lang="en-US"/>
          </a:p>
        </p:txBody>
      </p:sp>
    </p:spTree>
    <p:extLst>
      <p:ext uri="{BB962C8B-B14F-4D97-AF65-F5344CB8AC3E}">
        <p14:creationId xmlns:p14="http://schemas.microsoft.com/office/powerpoint/2010/main" val="3284115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018" y="101888"/>
            <a:ext cx="10515600" cy="396875"/>
          </a:xfrm>
        </p:spPr>
        <p:txBody>
          <a:bodyPr/>
          <a:lstStyle/>
          <a:p>
            <a:r>
              <a:rPr lang="en-US" sz="2000" dirty="0" smtClean="0">
                <a:latin typeface="Times New Roman" panose="02020603050405020304" pitchFamily="18" charset="0"/>
                <a:cs typeface="Times New Roman" panose="02020603050405020304" pitchFamily="18" charset="0"/>
              </a:rPr>
              <a:t>1-BIT BINARY HALF ADDER                                                  --GATE LEVEL MODELING</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8196" y="2127899"/>
            <a:ext cx="2552700" cy="1724025"/>
          </a:xfrm>
        </p:spPr>
      </p:pic>
      <p:sp>
        <p:nvSpPr>
          <p:cNvPr id="4" name="Slide Number Placeholder 3"/>
          <p:cNvSpPr>
            <a:spLocks noGrp="1"/>
          </p:cNvSpPr>
          <p:nvPr>
            <p:ph type="sldNum" sz="quarter" idx="12"/>
          </p:nvPr>
        </p:nvSpPr>
        <p:spPr/>
        <p:txBody>
          <a:bodyPr/>
          <a:lstStyle/>
          <a:p>
            <a:fld id="{B3A60251-FFB6-45EB-BAD9-F2D417CB7C47}" type="slidenum">
              <a:rPr lang="en-US" smtClean="0"/>
              <a:t>27</a:t>
            </a:fld>
            <a:endParaRPr lang="en-US"/>
          </a:p>
        </p:txBody>
      </p:sp>
      <p:sp>
        <p:nvSpPr>
          <p:cNvPr id="6" name="Rectangle 5"/>
          <p:cNvSpPr/>
          <p:nvPr/>
        </p:nvSpPr>
        <p:spPr>
          <a:xfrm>
            <a:off x="4433455" y="1992193"/>
            <a:ext cx="6719454" cy="3331938"/>
          </a:xfrm>
          <a:prstGeom prst="rect">
            <a:avLst/>
          </a:prstGeom>
        </p:spPr>
        <p:txBody>
          <a:bodyPr wrap="square">
            <a:spAutoFit/>
          </a:bodyPr>
          <a:lstStyle/>
          <a:p>
            <a:pPr marL="342900" indent="-342900">
              <a:lnSpc>
                <a:spcPct val="200000"/>
              </a:lnSpc>
              <a:buFont typeface="+mj-lt"/>
              <a:buAutoNum type="arabicPeriod"/>
            </a:pPr>
            <a:r>
              <a:rPr lang="en-US" dirty="0" smtClean="0">
                <a:latin typeface="Times New Roman" panose="02020603050405020304" pitchFamily="18" charset="0"/>
                <a:cs typeface="Times New Roman" panose="02020603050405020304" pitchFamily="18" charset="0"/>
              </a:rPr>
              <a:t>module </a:t>
            </a:r>
            <a:r>
              <a:rPr lang="en-US" dirty="0">
                <a:latin typeface="Times New Roman" panose="02020603050405020304" pitchFamily="18" charset="0"/>
                <a:cs typeface="Times New Roman" panose="02020603050405020304" pitchFamily="18" charset="0"/>
              </a:rPr>
              <a:t>ha(</a:t>
            </a:r>
            <a:r>
              <a:rPr lang="en-US" dirty="0" err="1">
                <a:latin typeface="Times New Roman" panose="02020603050405020304" pitchFamily="18" charset="0"/>
                <a:cs typeface="Times New Roman" panose="02020603050405020304" pitchFamily="18" charset="0"/>
              </a:rPr>
              <a:t>a,b,sum,co</a:t>
            </a:r>
            <a:r>
              <a:rPr lang="en-US" dirty="0">
                <a:latin typeface="Times New Roman" panose="02020603050405020304" pitchFamily="18" charset="0"/>
                <a:cs typeface="Times New Roman" panose="02020603050405020304" pitchFamily="18" charset="0"/>
              </a:rPr>
              <a:t>);</a:t>
            </a:r>
          </a:p>
          <a:p>
            <a:pPr marL="342900" indent="-342900">
              <a:lnSpc>
                <a:spcPct val="200000"/>
              </a:lnSpc>
              <a:buFont typeface="+mj-lt"/>
              <a:buAutoNum type="arabicPeriod"/>
            </a:pPr>
            <a:r>
              <a:rPr lang="en-US" dirty="0">
                <a:latin typeface="Times New Roman" panose="02020603050405020304" pitchFamily="18" charset="0"/>
                <a:cs typeface="Times New Roman" panose="02020603050405020304" pitchFamily="18" charset="0"/>
              </a:rPr>
              <a:t>input </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a:t>
            </a:r>
          </a:p>
          <a:p>
            <a:pPr marL="342900" indent="-342900">
              <a:lnSpc>
                <a:spcPct val="200000"/>
              </a:lnSpc>
              <a:buFont typeface="+mj-lt"/>
              <a:buAutoNum type="arabicPeriod"/>
            </a:pPr>
            <a:r>
              <a:rPr lang="en-US" dirty="0">
                <a:latin typeface="Times New Roman" panose="02020603050405020304" pitchFamily="18" charset="0"/>
                <a:cs typeface="Times New Roman" panose="02020603050405020304" pitchFamily="18" charset="0"/>
              </a:rPr>
              <a:t>output </a:t>
            </a:r>
            <a:r>
              <a:rPr lang="en-US" dirty="0" err="1">
                <a:latin typeface="Times New Roman" panose="02020603050405020304" pitchFamily="18" charset="0"/>
                <a:cs typeface="Times New Roman" panose="02020603050405020304" pitchFamily="18" charset="0"/>
              </a:rPr>
              <a:t>sum,co</a:t>
            </a:r>
            <a:r>
              <a:rPr lang="en-US" dirty="0">
                <a:latin typeface="Times New Roman" panose="02020603050405020304" pitchFamily="18" charset="0"/>
                <a:cs typeface="Times New Roman" panose="02020603050405020304" pitchFamily="18" charset="0"/>
              </a:rPr>
              <a:t>;</a:t>
            </a:r>
          </a:p>
          <a:p>
            <a:pPr marL="342900" indent="-342900">
              <a:lnSpc>
                <a:spcPct val="200000"/>
              </a:lnSpc>
              <a:buFont typeface="+mj-lt"/>
              <a:buAutoNum type="arabicPeriod"/>
            </a:pPr>
            <a:r>
              <a:rPr lang="en-US" dirty="0" err="1">
                <a:latin typeface="Times New Roman" panose="02020603050405020304" pitchFamily="18" charset="0"/>
                <a:cs typeface="Times New Roman" panose="02020603050405020304" pitchFamily="18" charset="0"/>
              </a:rPr>
              <a:t>xor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sum,a,b</a:t>
            </a:r>
            <a:r>
              <a:rPr lang="en-US" dirty="0">
                <a:latin typeface="Times New Roman" panose="02020603050405020304" pitchFamily="18" charset="0"/>
                <a:cs typeface="Times New Roman" panose="02020603050405020304" pitchFamily="18" charset="0"/>
              </a:rPr>
              <a:t>);</a:t>
            </a:r>
          </a:p>
          <a:p>
            <a:pPr marL="342900" indent="-342900">
              <a:lnSpc>
                <a:spcPct val="200000"/>
              </a:lnSpc>
              <a:buFont typeface="+mj-lt"/>
              <a:buAutoNum type="arabicPeriod"/>
            </a:pPr>
            <a:r>
              <a:rPr lang="en-US" dirty="0">
                <a:latin typeface="Times New Roman" panose="02020603050405020304" pitchFamily="18" charset="0"/>
                <a:cs typeface="Times New Roman" panose="02020603050405020304" pitchFamily="18" charset="0"/>
              </a:rPr>
              <a:t>and (</a:t>
            </a:r>
            <a:r>
              <a:rPr lang="en-US" dirty="0" err="1">
                <a:latin typeface="Times New Roman" panose="02020603050405020304" pitchFamily="18" charset="0"/>
                <a:cs typeface="Times New Roman" panose="02020603050405020304" pitchFamily="18" charset="0"/>
              </a:rPr>
              <a:t>co,a,b</a:t>
            </a:r>
            <a:r>
              <a:rPr lang="en-US" dirty="0">
                <a:latin typeface="Times New Roman" panose="02020603050405020304" pitchFamily="18" charset="0"/>
                <a:cs typeface="Times New Roman" panose="02020603050405020304" pitchFamily="18" charset="0"/>
              </a:rPr>
              <a:t>);</a:t>
            </a:r>
          </a:p>
          <a:p>
            <a:pPr marL="342900" indent="-342900">
              <a:lnSpc>
                <a:spcPct val="200000"/>
              </a:lnSpc>
              <a:buFont typeface="+mj-lt"/>
              <a:buAutoNum type="arabicPeriod"/>
            </a:pPr>
            <a:r>
              <a:rPr lang="en-US" dirty="0">
                <a:latin typeface="Times New Roman" panose="02020603050405020304" pitchFamily="18" charset="0"/>
                <a:cs typeface="Times New Roman" panose="02020603050405020304" pitchFamily="18" charset="0"/>
              </a:rPr>
              <a:t>endmodule</a:t>
            </a:r>
          </a:p>
        </p:txBody>
      </p:sp>
    </p:spTree>
    <p:extLst>
      <p:ext uri="{BB962C8B-B14F-4D97-AF65-F5344CB8AC3E}">
        <p14:creationId xmlns:p14="http://schemas.microsoft.com/office/powerpoint/2010/main" val="1064694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181" y="115744"/>
            <a:ext cx="11769435" cy="383020"/>
          </a:xfrm>
        </p:spPr>
        <p:txBody>
          <a:bodyPr/>
          <a:lstStyle/>
          <a:p>
            <a:r>
              <a:rPr lang="en-US" sz="2000" dirty="0" smtClean="0">
                <a:latin typeface="Times New Roman" panose="02020603050405020304" pitchFamily="18" charset="0"/>
                <a:cs typeface="Times New Roman" panose="02020603050405020304" pitchFamily="18" charset="0"/>
              </a:rPr>
              <a:t>TESTBENCH: 1-BIT BINARY HALF ADDER</a:t>
            </a:r>
            <a:r>
              <a:rPr lang="en-US" dirty="0"/>
              <a:t/>
            </a:r>
            <a:br>
              <a:rPr lang="en-US" dirty="0"/>
            </a:br>
            <a:endParaRPr lang="en-US" dirty="0"/>
          </a:p>
        </p:txBody>
      </p:sp>
      <p:sp>
        <p:nvSpPr>
          <p:cNvPr id="3" name="Content Placeholder 2"/>
          <p:cNvSpPr>
            <a:spLocks noGrp="1"/>
          </p:cNvSpPr>
          <p:nvPr>
            <p:ph idx="1"/>
          </p:nvPr>
        </p:nvSpPr>
        <p:spPr>
          <a:xfrm>
            <a:off x="173182" y="498764"/>
            <a:ext cx="11769435" cy="6359236"/>
          </a:xfrm>
        </p:spPr>
        <p:txBody>
          <a:bodyPr/>
          <a:lstStyle/>
          <a:p>
            <a:pPr marL="514350" indent="-514350">
              <a:lnSpc>
                <a:spcPct val="100000"/>
              </a:lnSpc>
              <a:spcBef>
                <a:spcPts val="0"/>
              </a:spcBef>
              <a:spcAft>
                <a:spcPts val="400"/>
              </a:spcAft>
              <a:buFont typeface="+mj-lt"/>
              <a:buAutoNum type="arabicPeriod"/>
            </a:pP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timescale 1ns/1ps</a:t>
            </a:r>
          </a:p>
          <a:p>
            <a:pPr marL="514350" indent="-514350">
              <a:lnSpc>
                <a:spcPct val="100000"/>
              </a:lnSpc>
              <a:spcBef>
                <a:spcPts val="0"/>
              </a:spcBef>
              <a:spcAft>
                <a:spcPts val="400"/>
              </a:spcAft>
              <a:buFont typeface="+mj-lt"/>
              <a:buAutoNum type="arabicPeriod"/>
            </a:pPr>
            <a:r>
              <a:rPr lang="en-US" sz="1800" dirty="0">
                <a:latin typeface="Times New Roman" panose="02020603050405020304" pitchFamily="18" charset="0"/>
                <a:cs typeface="Times New Roman" panose="02020603050405020304" pitchFamily="18" charset="0"/>
              </a:rPr>
              <a:t>module </a:t>
            </a:r>
            <a:r>
              <a:rPr lang="en-US" sz="1800" dirty="0" err="1">
                <a:latin typeface="Times New Roman" panose="02020603050405020304" pitchFamily="18" charset="0"/>
                <a:cs typeface="Times New Roman" panose="02020603050405020304" pitchFamily="18" charset="0"/>
              </a:rPr>
              <a:t>ha_test</a:t>
            </a:r>
            <a:r>
              <a:rPr lang="en-US" sz="1800" dirty="0">
                <a:latin typeface="Times New Roman" panose="02020603050405020304" pitchFamily="18" charset="0"/>
                <a:cs typeface="Times New Roman" panose="02020603050405020304" pitchFamily="18" charset="0"/>
              </a:rPr>
              <a:t>;</a:t>
            </a:r>
          </a:p>
          <a:p>
            <a:pPr marL="514350" indent="-514350">
              <a:lnSpc>
                <a:spcPct val="100000"/>
              </a:lnSpc>
              <a:spcBef>
                <a:spcPts val="0"/>
              </a:spcBef>
              <a:spcAft>
                <a:spcPts val="400"/>
              </a:spcAft>
              <a:buFont typeface="+mj-lt"/>
              <a:buAutoNum type="arabicPeriod"/>
            </a:pPr>
            <a:r>
              <a:rPr lang="en-US" sz="1800" dirty="0" err="1">
                <a:latin typeface="Times New Roman" panose="02020603050405020304" pitchFamily="18" charset="0"/>
                <a:cs typeface="Times New Roman" panose="02020603050405020304" pitchFamily="18" charset="0"/>
              </a:rPr>
              <a:t>reg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a,b</a:t>
            </a:r>
            <a:r>
              <a:rPr lang="en-US" sz="1800" dirty="0">
                <a:latin typeface="Times New Roman" panose="02020603050405020304" pitchFamily="18" charset="0"/>
                <a:cs typeface="Times New Roman" panose="02020603050405020304" pitchFamily="18" charset="0"/>
              </a:rPr>
              <a:t>;</a:t>
            </a:r>
          </a:p>
          <a:p>
            <a:pPr marL="514350" indent="-514350">
              <a:lnSpc>
                <a:spcPct val="100000"/>
              </a:lnSpc>
              <a:spcBef>
                <a:spcPts val="0"/>
              </a:spcBef>
              <a:spcAft>
                <a:spcPts val="400"/>
              </a:spcAft>
              <a:buFont typeface="+mj-lt"/>
              <a:buAutoNum type="arabicPeriod"/>
            </a:pPr>
            <a:r>
              <a:rPr lang="en-US" sz="1800" dirty="0">
                <a:latin typeface="Times New Roman" panose="02020603050405020304" pitchFamily="18" charset="0"/>
                <a:cs typeface="Times New Roman" panose="02020603050405020304" pitchFamily="18" charset="0"/>
              </a:rPr>
              <a:t>wire </a:t>
            </a:r>
            <a:r>
              <a:rPr lang="en-US" sz="1800" dirty="0" err="1">
                <a:latin typeface="Times New Roman" panose="02020603050405020304" pitchFamily="18" charset="0"/>
                <a:cs typeface="Times New Roman" panose="02020603050405020304" pitchFamily="18" charset="0"/>
              </a:rPr>
              <a:t>sum,co</a:t>
            </a:r>
            <a:r>
              <a:rPr lang="en-US" sz="1800" dirty="0">
                <a:latin typeface="Times New Roman" panose="02020603050405020304" pitchFamily="18" charset="0"/>
                <a:cs typeface="Times New Roman" panose="02020603050405020304" pitchFamily="18" charset="0"/>
              </a:rPr>
              <a:t>;</a:t>
            </a:r>
          </a:p>
          <a:p>
            <a:pPr marL="514350" indent="-514350">
              <a:lnSpc>
                <a:spcPct val="100000"/>
              </a:lnSpc>
              <a:spcBef>
                <a:spcPts val="0"/>
              </a:spcBef>
              <a:spcAft>
                <a:spcPts val="400"/>
              </a:spcAft>
              <a:buFont typeface="+mj-lt"/>
              <a:buAutoNum type="arabicPeriod"/>
            </a:pPr>
            <a:r>
              <a:rPr lang="en-US" sz="1800" dirty="0">
                <a:latin typeface="Times New Roman" panose="02020603050405020304" pitchFamily="18" charset="0"/>
                <a:cs typeface="Times New Roman" panose="02020603050405020304" pitchFamily="18" charset="0"/>
              </a:rPr>
              <a:t>ha </a:t>
            </a:r>
            <a:r>
              <a:rPr lang="en-US" sz="1800" dirty="0" err="1">
                <a:latin typeface="Times New Roman" panose="02020603050405020304" pitchFamily="18" charset="0"/>
                <a:cs typeface="Times New Roman" panose="02020603050405020304" pitchFamily="18" charset="0"/>
              </a:rPr>
              <a:t>hadder</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a,b,sum,co</a:t>
            </a:r>
            <a:r>
              <a:rPr lang="en-US" sz="18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/*INSTANTIATE </a:t>
            </a:r>
            <a:r>
              <a:rPr lang="en-US" sz="1400" dirty="0" smtClean="0">
                <a:latin typeface="Times New Roman" panose="02020603050405020304" pitchFamily="18" charset="0"/>
                <a:cs typeface="Times New Roman" panose="02020603050405020304" pitchFamily="18" charset="0"/>
              </a:rPr>
              <a:t>THE MODULE NAME(ha) THAT </a:t>
            </a:r>
            <a:r>
              <a:rPr lang="en-US" sz="1400" dirty="0">
                <a:latin typeface="Times New Roman" panose="02020603050405020304" pitchFamily="18" charset="0"/>
                <a:cs typeface="Times New Roman" panose="02020603050405020304" pitchFamily="18" charset="0"/>
              </a:rPr>
              <a:t>NEEDS BE TESTED </a:t>
            </a:r>
            <a:r>
              <a:rPr lang="en-US" sz="1400" dirty="0" smtClean="0">
                <a:latin typeface="Times New Roman" panose="02020603050405020304" pitchFamily="18" charset="0"/>
                <a:cs typeface="Times New Roman" panose="02020603050405020304" pitchFamily="18" charset="0"/>
              </a:rPr>
              <a:t>WITH INSTANTIATION NAME </a:t>
            </a:r>
            <a:r>
              <a:rPr lang="en-US" sz="1400" dirty="0" err="1">
                <a:latin typeface="Times New Roman" panose="02020603050405020304" pitchFamily="18" charset="0"/>
                <a:cs typeface="Times New Roman" panose="02020603050405020304" pitchFamily="18" charset="0"/>
              </a:rPr>
              <a:t>hadder</a:t>
            </a:r>
            <a:r>
              <a:rPr lang="en-US" sz="1400" dirty="0">
                <a:latin typeface="Times New Roman" panose="02020603050405020304" pitchFamily="18" charset="0"/>
                <a:cs typeface="Times New Roman" panose="02020603050405020304" pitchFamily="18" charset="0"/>
              </a:rPr>
              <a:t>*/</a:t>
            </a:r>
          </a:p>
          <a:p>
            <a:pPr marL="514350" indent="-514350">
              <a:lnSpc>
                <a:spcPct val="100000"/>
              </a:lnSpc>
              <a:spcBef>
                <a:spcPts val="0"/>
              </a:spcBef>
              <a:spcAft>
                <a:spcPts val="400"/>
              </a:spcAft>
              <a:buFont typeface="+mj-lt"/>
              <a:buAutoNum type="arabicPeriod"/>
            </a:pPr>
            <a:r>
              <a:rPr lang="en-US" sz="1800" dirty="0">
                <a:latin typeface="Times New Roman" panose="02020603050405020304" pitchFamily="18" charset="0"/>
                <a:cs typeface="Times New Roman" panose="02020603050405020304" pitchFamily="18" charset="0"/>
              </a:rPr>
              <a:t>initial</a:t>
            </a:r>
          </a:p>
          <a:p>
            <a:pPr marL="514350" indent="-514350">
              <a:lnSpc>
                <a:spcPct val="100000"/>
              </a:lnSpc>
              <a:spcBef>
                <a:spcPts val="0"/>
              </a:spcBef>
              <a:spcAft>
                <a:spcPts val="400"/>
              </a:spcAft>
              <a:buFont typeface="+mj-lt"/>
              <a:buAutoNum type="arabicPeriod"/>
            </a:pPr>
            <a:r>
              <a:rPr lang="en-US" sz="1800" dirty="0">
                <a:latin typeface="Times New Roman" panose="02020603050405020304" pitchFamily="18" charset="0"/>
                <a:cs typeface="Times New Roman" panose="02020603050405020304" pitchFamily="18" charset="0"/>
              </a:rPr>
              <a:t>begin</a:t>
            </a:r>
          </a:p>
          <a:p>
            <a:pPr marL="514350" indent="-514350">
              <a:lnSpc>
                <a:spcPct val="100000"/>
              </a:lnSpc>
              <a:spcBef>
                <a:spcPts val="0"/>
              </a:spcBef>
              <a:spcAft>
                <a:spcPts val="400"/>
              </a:spcAft>
              <a:buFont typeface="+mj-lt"/>
              <a:buAutoNum type="arabicPeriod"/>
            </a:pP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a,b</a:t>
            </a:r>
            <a:r>
              <a:rPr lang="en-US" sz="1800" dirty="0" smtClean="0">
                <a:latin typeface="Times New Roman" panose="02020603050405020304" pitchFamily="18" charset="0"/>
                <a:cs typeface="Times New Roman" panose="02020603050405020304" pitchFamily="18" charset="0"/>
              </a:rPr>
              <a:t>} = 2’b00</a:t>
            </a:r>
            <a:r>
              <a:rPr lang="en-US" sz="1800" dirty="0">
                <a:latin typeface="Times New Roman" panose="02020603050405020304" pitchFamily="18" charset="0"/>
                <a:cs typeface="Times New Roman" panose="02020603050405020304" pitchFamily="18" charset="0"/>
              </a:rPr>
              <a:t>;</a:t>
            </a:r>
          </a:p>
          <a:p>
            <a:pPr marL="514350" indent="-514350">
              <a:lnSpc>
                <a:spcPct val="100000"/>
              </a:lnSpc>
              <a:spcBef>
                <a:spcPts val="0"/>
              </a:spcBef>
              <a:spcAft>
                <a:spcPts val="400"/>
              </a:spcAft>
              <a:buFont typeface="+mj-lt"/>
              <a:buAutoNum type="arabicPeriod"/>
            </a:pPr>
            <a:r>
              <a:rPr lang="en-US" sz="1800" dirty="0">
                <a:latin typeface="Times New Roman" panose="02020603050405020304" pitchFamily="18" charset="0"/>
                <a:cs typeface="Times New Roman" panose="02020603050405020304" pitchFamily="18" charset="0"/>
              </a:rPr>
              <a:t>#5 {</a:t>
            </a:r>
            <a:r>
              <a:rPr lang="en-US" sz="1800" dirty="0" err="1">
                <a:latin typeface="Times New Roman" panose="02020603050405020304" pitchFamily="18" charset="0"/>
                <a:cs typeface="Times New Roman" panose="02020603050405020304" pitchFamily="18" charset="0"/>
              </a:rPr>
              <a:t>a,b</a:t>
            </a:r>
            <a:r>
              <a:rPr lang="en-US" sz="1800" dirty="0" smtClean="0">
                <a:latin typeface="Times New Roman" panose="02020603050405020304" pitchFamily="18" charset="0"/>
                <a:cs typeface="Times New Roman" panose="02020603050405020304" pitchFamily="18" charset="0"/>
              </a:rPr>
              <a:t>} = 2’b01</a:t>
            </a:r>
            <a:r>
              <a:rPr lang="en-US" sz="1800" dirty="0">
                <a:latin typeface="Times New Roman" panose="02020603050405020304" pitchFamily="18" charset="0"/>
                <a:cs typeface="Times New Roman" panose="02020603050405020304" pitchFamily="18" charset="0"/>
              </a:rPr>
              <a:t>;</a:t>
            </a:r>
          </a:p>
          <a:p>
            <a:pPr marL="514350" indent="-514350">
              <a:lnSpc>
                <a:spcPct val="100000"/>
              </a:lnSpc>
              <a:spcBef>
                <a:spcPts val="0"/>
              </a:spcBef>
              <a:spcAft>
                <a:spcPts val="400"/>
              </a:spcAft>
              <a:buFont typeface="+mj-lt"/>
              <a:buAutoNum type="arabicPeriod"/>
            </a:pPr>
            <a:r>
              <a:rPr lang="en-US" sz="1800" dirty="0">
                <a:latin typeface="Times New Roman" panose="02020603050405020304" pitchFamily="18" charset="0"/>
                <a:cs typeface="Times New Roman" panose="02020603050405020304" pitchFamily="18" charset="0"/>
              </a:rPr>
              <a:t>#5 {</a:t>
            </a:r>
            <a:r>
              <a:rPr lang="en-US" sz="1800" dirty="0" err="1">
                <a:latin typeface="Times New Roman" panose="02020603050405020304" pitchFamily="18" charset="0"/>
                <a:cs typeface="Times New Roman" panose="02020603050405020304" pitchFamily="18" charset="0"/>
              </a:rPr>
              <a:t>a,b</a:t>
            </a:r>
            <a:r>
              <a:rPr lang="en-US" sz="1800" dirty="0" smtClean="0">
                <a:latin typeface="Times New Roman" panose="02020603050405020304" pitchFamily="18" charset="0"/>
                <a:cs typeface="Times New Roman" panose="02020603050405020304" pitchFamily="18" charset="0"/>
              </a:rPr>
              <a:t>} = 2’b10</a:t>
            </a:r>
            <a:r>
              <a:rPr lang="en-US" sz="1800" dirty="0">
                <a:latin typeface="Times New Roman" panose="02020603050405020304" pitchFamily="18" charset="0"/>
                <a:cs typeface="Times New Roman" panose="02020603050405020304" pitchFamily="18" charset="0"/>
              </a:rPr>
              <a:t>;</a:t>
            </a:r>
          </a:p>
          <a:p>
            <a:pPr marL="514350" indent="-514350">
              <a:lnSpc>
                <a:spcPct val="100000"/>
              </a:lnSpc>
              <a:spcBef>
                <a:spcPts val="0"/>
              </a:spcBef>
              <a:spcAft>
                <a:spcPts val="400"/>
              </a:spcAft>
              <a:buFont typeface="+mj-lt"/>
              <a:buAutoNum type="arabicPeriod"/>
            </a:pPr>
            <a:r>
              <a:rPr lang="en-US" sz="1800" dirty="0">
                <a:latin typeface="Times New Roman" panose="02020603050405020304" pitchFamily="18" charset="0"/>
                <a:cs typeface="Times New Roman" panose="02020603050405020304" pitchFamily="18" charset="0"/>
              </a:rPr>
              <a:t>#5 {</a:t>
            </a:r>
            <a:r>
              <a:rPr lang="en-US" sz="1800" dirty="0" err="1">
                <a:latin typeface="Times New Roman" panose="02020603050405020304" pitchFamily="18" charset="0"/>
                <a:cs typeface="Times New Roman" panose="02020603050405020304" pitchFamily="18" charset="0"/>
              </a:rPr>
              <a:t>a,b</a:t>
            </a:r>
            <a:r>
              <a:rPr lang="en-US" sz="1800" dirty="0" smtClean="0">
                <a:latin typeface="Times New Roman" panose="02020603050405020304" pitchFamily="18" charset="0"/>
                <a:cs typeface="Times New Roman" panose="02020603050405020304" pitchFamily="18" charset="0"/>
              </a:rPr>
              <a:t>} = 2’b11</a:t>
            </a:r>
            <a:r>
              <a:rPr lang="en-US" sz="1800" dirty="0">
                <a:latin typeface="Times New Roman" panose="02020603050405020304" pitchFamily="18" charset="0"/>
                <a:cs typeface="Times New Roman" panose="02020603050405020304" pitchFamily="18" charset="0"/>
              </a:rPr>
              <a:t>;</a:t>
            </a:r>
          </a:p>
          <a:p>
            <a:pPr marL="514350" indent="-514350">
              <a:lnSpc>
                <a:spcPct val="100000"/>
              </a:lnSpc>
              <a:spcBef>
                <a:spcPts val="0"/>
              </a:spcBef>
              <a:spcAft>
                <a:spcPts val="400"/>
              </a:spcAft>
              <a:buFont typeface="+mj-lt"/>
              <a:buAutoNum type="arabicPeriod"/>
            </a:pPr>
            <a:r>
              <a:rPr lang="en-US" sz="1800" dirty="0">
                <a:latin typeface="Times New Roman" panose="02020603050405020304" pitchFamily="18" charset="0"/>
                <a:cs typeface="Times New Roman" panose="02020603050405020304" pitchFamily="18" charset="0"/>
              </a:rPr>
              <a:t>#5 $finish;</a:t>
            </a:r>
          </a:p>
          <a:p>
            <a:pPr marL="514350" indent="-514350">
              <a:lnSpc>
                <a:spcPct val="100000"/>
              </a:lnSpc>
              <a:spcBef>
                <a:spcPts val="0"/>
              </a:spcBef>
              <a:spcAft>
                <a:spcPts val="400"/>
              </a:spcAft>
              <a:buFont typeface="+mj-lt"/>
              <a:buAutoNum type="arabicPeriod"/>
            </a:pPr>
            <a:r>
              <a:rPr lang="en-US" sz="1800" dirty="0">
                <a:latin typeface="Times New Roman" panose="02020603050405020304" pitchFamily="18" charset="0"/>
                <a:cs typeface="Times New Roman" panose="02020603050405020304" pitchFamily="18" charset="0"/>
              </a:rPr>
              <a:t>end</a:t>
            </a:r>
          </a:p>
          <a:p>
            <a:pPr marL="514350" indent="-514350">
              <a:lnSpc>
                <a:spcPct val="100000"/>
              </a:lnSpc>
              <a:spcBef>
                <a:spcPts val="0"/>
              </a:spcBef>
              <a:spcAft>
                <a:spcPts val="400"/>
              </a:spcAft>
              <a:buFont typeface="+mj-lt"/>
              <a:buAutoNum type="arabicPeriod"/>
            </a:pPr>
            <a:r>
              <a:rPr lang="en-US" sz="1800" dirty="0">
                <a:latin typeface="Times New Roman" panose="02020603050405020304" pitchFamily="18" charset="0"/>
                <a:cs typeface="Times New Roman" panose="02020603050405020304" pitchFamily="18" charset="0"/>
              </a:rPr>
              <a:t>initial</a:t>
            </a:r>
          </a:p>
          <a:p>
            <a:pPr marL="514350" indent="-514350">
              <a:lnSpc>
                <a:spcPct val="100000"/>
              </a:lnSpc>
              <a:spcBef>
                <a:spcPts val="0"/>
              </a:spcBef>
              <a:spcAft>
                <a:spcPts val="400"/>
              </a:spcAft>
              <a:buFont typeface="+mj-lt"/>
              <a:buAutoNum type="arabicPeriod"/>
            </a:pPr>
            <a:r>
              <a:rPr lang="en-US" sz="1800" dirty="0">
                <a:latin typeface="Times New Roman" panose="02020603050405020304" pitchFamily="18" charset="0"/>
                <a:cs typeface="Times New Roman" panose="02020603050405020304" pitchFamily="18" charset="0"/>
              </a:rPr>
              <a:t>$monitor($time, “a=%b, b=%b, sum=%</a:t>
            </a:r>
            <a:r>
              <a:rPr lang="en-US" sz="1800" dirty="0" smtClean="0">
                <a:latin typeface="Times New Roman" panose="02020603050405020304" pitchFamily="18" charset="0"/>
                <a:cs typeface="Times New Roman" panose="02020603050405020304" pitchFamily="18" charset="0"/>
              </a:rPr>
              <a:t>b, co</a:t>
            </a:r>
            <a:r>
              <a:rPr lang="en-US" sz="1800" dirty="0">
                <a:latin typeface="Times New Roman" panose="02020603050405020304" pitchFamily="18" charset="0"/>
                <a:cs typeface="Times New Roman" panose="02020603050405020304" pitchFamily="18" charset="0"/>
              </a:rPr>
              <a:t>=%b” , a, b, sum, co);</a:t>
            </a:r>
          </a:p>
          <a:p>
            <a:pPr marL="514350" indent="-514350">
              <a:lnSpc>
                <a:spcPct val="100000"/>
              </a:lnSpc>
              <a:spcBef>
                <a:spcPts val="0"/>
              </a:spcBef>
              <a:spcAft>
                <a:spcPts val="400"/>
              </a:spcAft>
              <a:buFont typeface="+mj-lt"/>
              <a:buAutoNum type="arabicPeriod"/>
            </a:pPr>
            <a:r>
              <a:rPr lang="en-US" sz="1800" dirty="0">
                <a:latin typeface="Times New Roman" panose="02020603050405020304" pitchFamily="18" charset="0"/>
                <a:cs typeface="Times New Roman" panose="02020603050405020304" pitchFamily="18" charset="0"/>
              </a:rPr>
              <a:t>endmodule</a:t>
            </a:r>
          </a:p>
        </p:txBody>
      </p:sp>
      <p:sp>
        <p:nvSpPr>
          <p:cNvPr id="4" name="Slide Number Placeholder 3"/>
          <p:cNvSpPr>
            <a:spLocks noGrp="1"/>
          </p:cNvSpPr>
          <p:nvPr>
            <p:ph type="sldNum" sz="quarter" idx="12"/>
          </p:nvPr>
        </p:nvSpPr>
        <p:spPr/>
        <p:txBody>
          <a:bodyPr/>
          <a:lstStyle/>
          <a:p>
            <a:fld id="{B3A60251-FFB6-45EB-BAD9-F2D417CB7C47}" type="slidenum">
              <a:rPr lang="en-US" smtClean="0"/>
              <a:t>28</a:t>
            </a:fld>
            <a:endParaRPr lang="en-US"/>
          </a:p>
        </p:txBody>
      </p:sp>
    </p:spTree>
    <p:extLst>
      <p:ext uri="{BB962C8B-B14F-4D97-AF65-F5344CB8AC3E}">
        <p14:creationId xmlns:p14="http://schemas.microsoft.com/office/powerpoint/2010/main" val="4088012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036" y="110836"/>
            <a:ext cx="11450782" cy="452294"/>
          </a:xfrm>
        </p:spPr>
        <p:txBody>
          <a:bodyPr/>
          <a:lstStyle/>
          <a:p>
            <a:r>
              <a:rPr lang="en-US" sz="2000" dirty="0" smtClean="0">
                <a:latin typeface="Times New Roman" panose="02020603050405020304" pitchFamily="18" charset="0"/>
                <a:cs typeface="Times New Roman" panose="02020603050405020304" pitchFamily="18" charset="0"/>
              </a:rPr>
              <a:t>DATA FLOW MODELING -- OPERATORS</a:t>
            </a:r>
            <a:endParaRPr lang="en-US" sz="2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8294" y="734292"/>
            <a:ext cx="6539779" cy="4599708"/>
          </a:xfrm>
        </p:spPr>
      </p:pic>
      <p:sp>
        <p:nvSpPr>
          <p:cNvPr id="4" name="Slide Number Placeholder 3"/>
          <p:cNvSpPr>
            <a:spLocks noGrp="1"/>
          </p:cNvSpPr>
          <p:nvPr>
            <p:ph type="sldNum" sz="quarter" idx="12"/>
          </p:nvPr>
        </p:nvSpPr>
        <p:spPr/>
        <p:txBody>
          <a:bodyPr/>
          <a:lstStyle/>
          <a:p>
            <a:fld id="{B3A60251-FFB6-45EB-BAD9-F2D417CB7C47}" type="slidenum">
              <a:rPr lang="en-US" smtClean="0"/>
              <a:t>29</a:t>
            </a:fld>
            <a:endParaRPr lang="en-US"/>
          </a:p>
        </p:txBody>
      </p:sp>
    </p:spTree>
    <p:extLst>
      <p:ext uri="{BB962C8B-B14F-4D97-AF65-F5344CB8AC3E}">
        <p14:creationId xmlns:p14="http://schemas.microsoft.com/office/powerpoint/2010/main" val="3962685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727" y="744970"/>
            <a:ext cx="10515600" cy="4351338"/>
          </a:xfrm>
        </p:spPr>
        <p:txBody>
          <a:bodyPr/>
          <a:lstStyle/>
          <a:p>
            <a:pPr lvl="1">
              <a:lnSpc>
                <a:spcPct val="150000"/>
              </a:lnSpc>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Keywords </a:t>
            </a:r>
          </a:p>
          <a:p>
            <a:pPr lvl="1">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Predefined identifiers to define the language constructs </a:t>
            </a:r>
          </a:p>
          <a:p>
            <a:pPr lvl="1">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All keywords are defined in lower case </a:t>
            </a:r>
          </a:p>
          <a:p>
            <a:pPr lvl="1">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Cannot be used as </a:t>
            </a:r>
            <a:r>
              <a:rPr lang="en-US" sz="1800" dirty="0" err="1">
                <a:latin typeface="Times New Roman" panose="02020603050405020304" pitchFamily="18" charset="0"/>
                <a:cs typeface="Times New Roman" panose="02020603050405020304" pitchFamily="18" charset="0"/>
              </a:rPr>
              <a:t>idenfiers</a:t>
            </a:r>
            <a:r>
              <a:rPr lang="en-US" sz="1800" dirty="0">
                <a:latin typeface="Times New Roman" panose="02020603050405020304" pitchFamily="18" charset="0"/>
                <a:cs typeface="Times New Roman" panose="02020603050405020304" pitchFamily="18" charset="0"/>
              </a:rPr>
              <a:t> </a:t>
            </a:r>
          </a:p>
          <a:p>
            <a:pPr lvl="1">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Example: initial, assign, module</a:t>
            </a:r>
          </a:p>
          <a:p>
            <a:endParaRPr lang="en-US" dirty="0"/>
          </a:p>
        </p:txBody>
      </p:sp>
      <p:sp>
        <p:nvSpPr>
          <p:cNvPr id="4" name="Slide Number Placeholder 3"/>
          <p:cNvSpPr>
            <a:spLocks noGrp="1"/>
          </p:cNvSpPr>
          <p:nvPr>
            <p:ph type="sldNum" sz="quarter" idx="12"/>
          </p:nvPr>
        </p:nvSpPr>
        <p:spPr/>
        <p:txBody>
          <a:bodyPr/>
          <a:lstStyle/>
          <a:p>
            <a:fld id="{B3A60251-FFB6-45EB-BAD9-F2D417CB7C47}" type="slidenum">
              <a:rPr lang="en-US" smtClean="0"/>
              <a:t>3</a:t>
            </a:fld>
            <a:endParaRPr lang="en-US"/>
          </a:p>
        </p:txBody>
      </p:sp>
      <p:sp>
        <p:nvSpPr>
          <p:cNvPr id="5" name="Title 1"/>
          <p:cNvSpPr>
            <a:spLocks noGrp="1"/>
          </p:cNvSpPr>
          <p:nvPr>
            <p:ph type="title"/>
          </p:nvPr>
        </p:nvSpPr>
        <p:spPr>
          <a:xfrm>
            <a:off x="519545" y="90056"/>
            <a:ext cx="10515600" cy="452292"/>
          </a:xfrm>
        </p:spPr>
        <p:txBody>
          <a:bodyPr/>
          <a:lstStyle/>
          <a:p>
            <a:r>
              <a:rPr lang="en-US" sz="2000" dirty="0" smtClean="0">
                <a:latin typeface="Times New Roman" panose="02020603050405020304" pitchFamily="18" charset="0"/>
                <a:cs typeface="Times New Roman" panose="02020603050405020304" pitchFamily="18" charset="0"/>
              </a:rPr>
              <a:t>LEXICAL </a:t>
            </a:r>
            <a:r>
              <a:rPr lang="en-US" sz="2000" dirty="0" smtClean="0">
                <a:latin typeface="Times New Roman" panose="02020603050405020304" pitchFamily="18" charset="0"/>
                <a:cs typeface="Times New Roman" panose="02020603050405020304" pitchFamily="18" charset="0"/>
              </a:rPr>
              <a:t>CONVENTIONS                                                                                                   –Contd.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57811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9FA180A-7136-4E0D-B118-F5DC84DD904E}" type="slidenum">
              <a:rPr lang="en-US" smtClean="0"/>
              <a:t>30</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57" y="1120294"/>
            <a:ext cx="3886200" cy="221932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8557" y="980259"/>
            <a:ext cx="6276975" cy="3695700"/>
          </a:xfrm>
          <a:prstGeom prst="rect">
            <a:avLst/>
          </a:prstGeom>
        </p:spPr>
      </p:pic>
      <p:sp>
        <p:nvSpPr>
          <p:cNvPr id="4" name="TextBox 3"/>
          <p:cNvSpPr txBox="1"/>
          <p:nvPr/>
        </p:nvSpPr>
        <p:spPr>
          <a:xfrm>
            <a:off x="261257" y="110836"/>
            <a:ext cx="11416146"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WIRED-AND CONFIGURATION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22966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9FA180A-7136-4E0D-B118-F5DC84DD904E}" type="slidenum">
              <a:rPr lang="en-US" smtClean="0"/>
              <a:t>31</a:t>
            </a:fld>
            <a:endParaRPr lang="en-US"/>
          </a:p>
        </p:txBody>
      </p:sp>
      <p:sp>
        <p:nvSpPr>
          <p:cNvPr id="2" name="Rectangle 1"/>
          <p:cNvSpPr/>
          <p:nvPr/>
        </p:nvSpPr>
        <p:spPr>
          <a:xfrm>
            <a:off x="309153" y="629602"/>
            <a:ext cx="11351624" cy="5078313"/>
          </a:xfrm>
          <a:prstGeom prst="rect">
            <a:avLst/>
          </a:prstGeom>
        </p:spPr>
        <p:txBody>
          <a:bodyPr wrap="square">
            <a:spAutoFit/>
          </a:bodyPr>
          <a:lstStyle/>
          <a:p>
            <a:pPr marL="285750" indent="-285750" algn="just">
              <a:buFont typeface="Wingdings" panose="05000000000000000000" pitchFamily="2" charset="2"/>
              <a:buChar char="§"/>
            </a:pPr>
            <a:r>
              <a:rPr lang="en-US" b="1" i="0" dirty="0" smtClean="0">
                <a:effectLst/>
                <a:latin typeface="Times New Roman" panose="02020603050405020304" pitchFamily="18" charset="0"/>
                <a:cs typeface="Times New Roman" panose="02020603050405020304" pitchFamily="18" charset="0"/>
              </a:rPr>
              <a:t>wired logic</a:t>
            </a:r>
            <a:r>
              <a:rPr lang="en-US" b="0" i="0" dirty="0" smtClean="0">
                <a:effectLst/>
                <a:latin typeface="Times New Roman" panose="02020603050405020304" pitchFamily="18" charset="0"/>
                <a:cs typeface="Times New Roman" panose="02020603050405020304" pitchFamily="18" charset="0"/>
              </a:rPr>
              <a:t> A form of digital logic in which some logic functions are implemented by directly connecting together the outputs of one or more logic gates. The success of this technique depends on the electronic characteristics of the gates involved. The technique is commonly used in bus communication systems with </a:t>
            </a:r>
            <a:r>
              <a:rPr lang="en-US" b="0" i="0" u="none" strike="noStrike" dirty="0" smtClean="0">
                <a:effectLst/>
                <a:latin typeface="Times New Roman" panose="02020603050405020304" pitchFamily="18" charset="0"/>
                <a:cs typeface="Times New Roman" panose="02020603050405020304" pitchFamily="18" charset="0"/>
              </a:rPr>
              <a:t>tri-state output</a:t>
            </a:r>
            <a:r>
              <a:rPr lang="en-US" b="0" i="0" dirty="0" smtClean="0">
                <a:effectLst/>
                <a:latin typeface="Times New Roman" panose="02020603050405020304" pitchFamily="18" charset="0"/>
                <a:cs typeface="Times New Roman" panose="02020603050405020304" pitchFamily="18" charset="0"/>
              </a:rPr>
              <a:t> or with </a:t>
            </a:r>
            <a:r>
              <a:rPr lang="en-US" b="0" i="0" u="none" strike="noStrike" dirty="0" smtClean="0">
                <a:effectLst/>
                <a:latin typeface="Times New Roman" panose="02020603050405020304" pitchFamily="18" charset="0"/>
                <a:cs typeface="Times New Roman" panose="02020603050405020304" pitchFamily="18" charset="0"/>
              </a:rPr>
              <a:t>open-collector devices</a:t>
            </a:r>
            <a:r>
              <a:rPr lang="en-US" b="0" i="0" dirty="0" smtClean="0">
                <a:effectLst/>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open-collector device</a:t>
            </a:r>
            <a:r>
              <a:rPr lang="en-US" dirty="0">
                <a:latin typeface="Times New Roman" panose="02020603050405020304" pitchFamily="18" charset="0"/>
                <a:cs typeface="Times New Roman" panose="02020603050405020304" pitchFamily="18" charset="0"/>
              </a:rPr>
              <a:t> A particular implementation of an electronic logic device in which the output of the device is formed by the open-circuit collector termination of the output transistor (see diagram). The device's output is thus active-low and a pull-up resistor is required to establish the active-high state. These devices are used to drive loads with high supply voltages or to implement wired-logic buses</a:t>
            </a:r>
            <a:r>
              <a:rPr lang="en-US"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pull-up resistor</a:t>
            </a:r>
            <a:r>
              <a:rPr lang="en-US" dirty="0">
                <a:latin typeface="Times New Roman" panose="02020603050405020304" pitchFamily="18" charset="0"/>
                <a:cs typeface="Times New Roman" panose="02020603050405020304" pitchFamily="18" charset="0"/>
              </a:rPr>
              <a:t> A resistor that is connected between the power-supply line and a logic line and ensures that the line is normally pulled up to the supply potential. Open-collector logic devices may be connected to the logic line and each device is then capable of pulling the line low, i.e. to ground</a:t>
            </a:r>
            <a:r>
              <a:rPr lang="en-US"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b="1" dirty="0" err="1">
                <a:latin typeface="Times New Roman" panose="02020603050405020304" pitchFamily="18" charset="0"/>
                <a:cs typeface="Times New Roman" panose="02020603050405020304" pitchFamily="18" charset="0"/>
              </a:rPr>
              <a:t>tri-state</a:t>
            </a:r>
            <a:r>
              <a:rPr lang="en-US" b="1" dirty="0">
                <a:latin typeface="Times New Roman" panose="02020603050405020304" pitchFamily="18" charset="0"/>
                <a:cs typeface="Times New Roman" panose="02020603050405020304" pitchFamily="18" charset="0"/>
              </a:rPr>
              <a:t> output (three-state output)</a:t>
            </a:r>
            <a:r>
              <a:rPr lang="en-US" dirty="0">
                <a:latin typeface="Times New Roman" panose="02020603050405020304" pitchFamily="18" charset="0"/>
                <a:cs typeface="Times New Roman" panose="02020603050405020304" pitchFamily="18" charset="0"/>
              </a:rPr>
              <a:t> An electronic output stage consisting of a logic gate, commonly an inverter or buffer, that exhibits three possible logic states, namely logic 1, logic 0, and an inactive (high-impedance or open-circuit) state. The inactive state allows the device outputs to be combined with other similar outputs in a busing structure such that only one device is active on the bus at any one time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09153" y="124691"/>
            <a:ext cx="11564192"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WIRED-LOGIC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8143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455" y="542348"/>
            <a:ext cx="11727872" cy="5636779"/>
          </a:xfrm>
        </p:spPr>
        <p:txBody>
          <a:bodyPr/>
          <a:lstStyle/>
          <a:p>
            <a:pPr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Comments</a:t>
            </a:r>
            <a:r>
              <a:rPr lang="en-US" sz="2000" dirty="0">
                <a:latin typeface="Times New Roman" panose="02020603050405020304" pitchFamily="18" charset="0"/>
                <a:cs typeface="Times New Roman" panose="02020603050405020304" pitchFamily="18" charset="0"/>
              </a:rPr>
              <a:t>: two forms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First form: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can </a:t>
            </a:r>
            <a:r>
              <a:rPr lang="en-US" sz="2000" dirty="0">
                <a:latin typeface="Times New Roman" panose="02020603050405020304" pitchFamily="18" charset="0"/>
                <a:cs typeface="Times New Roman" panose="02020603050405020304" pitchFamily="18" charset="0"/>
              </a:rPr>
              <a:t>extend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over </a:t>
            </a:r>
            <a:r>
              <a:rPr lang="en-US" sz="2000" dirty="0">
                <a:latin typeface="Times New Roman" panose="02020603050405020304" pitchFamily="18" charset="0"/>
                <a:cs typeface="Times New Roman" panose="02020603050405020304" pitchFamily="18" charset="0"/>
              </a:rPr>
              <a:t>many lines </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Second form: ends at the end of this line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Strings </a:t>
            </a: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Enclosed in double quotes and must be specified in </a:t>
            </a:r>
            <a:r>
              <a:rPr lang="en-US" sz="2000" dirty="0" smtClean="0">
                <a:latin typeface="Times New Roman" panose="02020603050405020304" pitchFamily="18" charset="0"/>
                <a:cs typeface="Times New Roman" panose="02020603050405020304" pitchFamily="18" charset="0"/>
              </a:rPr>
              <a:t>one </a:t>
            </a:r>
            <a:r>
              <a:rPr lang="en-US" sz="2000" dirty="0">
                <a:latin typeface="Times New Roman" panose="02020603050405020304" pitchFamily="18" charset="0"/>
                <a:cs typeface="Times New Roman" panose="02020603050405020304" pitchFamily="18" charset="0"/>
              </a:rPr>
              <a:t>line </a:t>
            </a:r>
            <a:endParaRPr lang="en-US" sz="2000" dirty="0" smtClean="0">
              <a:latin typeface="Times New Roman" panose="02020603050405020304" pitchFamily="18" charset="0"/>
              <a:cs typeface="Times New Roman" panose="02020603050405020304" pitchFamily="18" charset="0"/>
            </a:endParaRPr>
          </a:p>
          <a:p>
            <a:pPr marL="457200" lvl="1" indent="0" algn="just">
              <a:buNone/>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“Sequence of characters” </a:t>
            </a:r>
            <a:endParaRPr lang="en-US" sz="16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Accept </a:t>
            </a:r>
            <a:r>
              <a:rPr lang="en-US" sz="2000" dirty="0">
                <a:latin typeface="Times New Roman" panose="02020603050405020304" pitchFamily="18" charset="0"/>
                <a:cs typeface="Times New Roman" panose="02020603050405020304" pitchFamily="18" charset="0"/>
              </a:rPr>
              <a:t>C-liked escape character </a:t>
            </a:r>
            <a:endParaRPr lang="en-US" sz="2000" dirty="0" smtClean="0">
              <a:latin typeface="Times New Roman" panose="02020603050405020304" pitchFamily="18" charset="0"/>
              <a:cs typeface="Times New Roman" panose="02020603050405020304" pitchFamily="18" charset="0"/>
            </a:endParaRPr>
          </a:p>
          <a:p>
            <a:pPr marL="457200" lvl="1" indent="0" algn="just">
              <a:buNone/>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\n = newline </a:t>
            </a:r>
            <a:endParaRPr lang="en-US" sz="1600" dirty="0" smtClean="0">
              <a:latin typeface="Times New Roman" panose="02020603050405020304" pitchFamily="18" charset="0"/>
              <a:cs typeface="Times New Roman" panose="02020603050405020304" pitchFamily="18" charset="0"/>
            </a:endParaRPr>
          </a:p>
          <a:p>
            <a:pPr marL="457200" lvl="1" indent="0" algn="just">
              <a:buNone/>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 = tab </a:t>
            </a:r>
            <a:endParaRPr lang="en-US" sz="1600" dirty="0" smtClean="0">
              <a:latin typeface="Times New Roman" panose="02020603050405020304" pitchFamily="18" charset="0"/>
              <a:cs typeface="Times New Roman" panose="02020603050405020304" pitchFamily="18" charset="0"/>
            </a:endParaRPr>
          </a:p>
          <a:p>
            <a:pPr marL="457200" lvl="1" indent="0" algn="just">
              <a:buNone/>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 backslash </a:t>
            </a:r>
            <a:endParaRPr lang="en-US" sz="1600" dirty="0" smtClean="0">
              <a:latin typeface="Times New Roman" panose="02020603050405020304" pitchFamily="18" charset="0"/>
              <a:cs typeface="Times New Roman" panose="02020603050405020304" pitchFamily="18" charset="0"/>
            </a:endParaRPr>
          </a:p>
          <a:p>
            <a:pPr marL="457200" lvl="1" indent="0" algn="just">
              <a:buNone/>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 quote mark (“) </a:t>
            </a:r>
            <a:endParaRPr lang="en-US" sz="1600" dirty="0" smtClean="0">
              <a:latin typeface="Times New Roman" panose="02020603050405020304" pitchFamily="18" charset="0"/>
              <a:cs typeface="Times New Roman" panose="02020603050405020304" pitchFamily="18" charset="0"/>
            </a:endParaRPr>
          </a:p>
          <a:p>
            <a:pPr marL="457200" lvl="1" indent="0" algn="just">
              <a:buNone/>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 % sign</a:t>
            </a:r>
          </a:p>
        </p:txBody>
      </p:sp>
      <p:sp>
        <p:nvSpPr>
          <p:cNvPr id="4" name="Slide Number Placeholder 3"/>
          <p:cNvSpPr>
            <a:spLocks noGrp="1"/>
          </p:cNvSpPr>
          <p:nvPr>
            <p:ph type="sldNum" sz="quarter" idx="12"/>
          </p:nvPr>
        </p:nvSpPr>
        <p:spPr/>
        <p:txBody>
          <a:bodyPr/>
          <a:lstStyle/>
          <a:p>
            <a:fld id="{B3A60251-FFB6-45EB-BAD9-F2D417CB7C47}" type="slidenum">
              <a:rPr lang="en-US" smtClean="0"/>
              <a:t>4</a:t>
            </a:fld>
            <a:endParaRPr lang="en-US"/>
          </a:p>
        </p:txBody>
      </p:sp>
      <p:sp>
        <p:nvSpPr>
          <p:cNvPr id="5" name="Title 1"/>
          <p:cNvSpPr>
            <a:spLocks noGrp="1"/>
          </p:cNvSpPr>
          <p:nvPr>
            <p:ph type="title"/>
          </p:nvPr>
        </p:nvSpPr>
        <p:spPr>
          <a:xfrm>
            <a:off x="519545" y="90056"/>
            <a:ext cx="11450782" cy="452292"/>
          </a:xfrm>
        </p:spPr>
        <p:txBody>
          <a:bodyPr/>
          <a:lstStyle/>
          <a:p>
            <a:r>
              <a:rPr lang="en-US" sz="2000" dirty="0" smtClean="0">
                <a:latin typeface="Times New Roman" panose="02020603050405020304" pitchFamily="18" charset="0"/>
                <a:cs typeface="Times New Roman" panose="02020603050405020304" pitchFamily="18" charset="0"/>
              </a:rPr>
              <a:t>LEXICAL CONVENTIONS                                                                                                                     </a:t>
            </a:r>
            <a:r>
              <a:rPr lang="en-US" sz="1400" dirty="0" smtClean="0">
                <a:latin typeface="Times New Roman" panose="02020603050405020304" pitchFamily="18" charset="0"/>
                <a:cs typeface="Times New Roman" panose="02020603050405020304" pitchFamily="18" charset="0"/>
              </a:rPr>
              <a:t>–CONT’D</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0164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727" y="814243"/>
            <a:ext cx="11284528" cy="5406447"/>
          </a:xfrm>
        </p:spPr>
        <p:txBody>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System tasks / function </a:t>
            </a:r>
            <a:endParaRPr lang="en-US" sz="24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Execute </a:t>
            </a:r>
            <a:r>
              <a:rPr lang="en-US" sz="2000" dirty="0">
                <a:latin typeface="Times New Roman" panose="02020603050405020304" pitchFamily="18" charset="0"/>
                <a:cs typeface="Times New Roman" panose="02020603050405020304" pitchFamily="18" charset="0"/>
              </a:rPr>
              <a:t>the built-in tasks and functions </a:t>
            </a:r>
            <a:endParaRPr lang="en-US" sz="20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Frequently </a:t>
            </a:r>
            <a:r>
              <a:rPr lang="en-US" sz="2000" dirty="0">
                <a:latin typeface="Times New Roman" panose="02020603050405020304" pitchFamily="18" charset="0"/>
                <a:cs typeface="Times New Roman" panose="02020603050405020304" pitchFamily="18" charset="0"/>
              </a:rPr>
              <a:t>used system tasks / functions </a:t>
            </a:r>
            <a:endParaRPr lang="en-US" sz="2000" dirty="0" smtClean="0">
              <a:latin typeface="Times New Roman" panose="02020603050405020304" pitchFamily="18" charset="0"/>
              <a:cs typeface="Times New Roman" panose="02020603050405020304" pitchFamily="18" charset="0"/>
            </a:endParaRPr>
          </a:p>
          <a:p>
            <a:pPr lvl="2"/>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time: report the current simulation time </a:t>
            </a:r>
            <a:endParaRPr lang="en-US" sz="1600" dirty="0" smtClean="0">
              <a:latin typeface="Times New Roman" panose="02020603050405020304" pitchFamily="18" charset="0"/>
              <a:cs typeface="Times New Roman" panose="02020603050405020304" pitchFamily="18" charset="0"/>
            </a:endParaRPr>
          </a:p>
          <a:p>
            <a:pPr lvl="2"/>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display: display the values of signals </a:t>
            </a:r>
            <a:endParaRPr lang="en-US" sz="1600" dirty="0" smtClean="0">
              <a:latin typeface="Times New Roman" panose="02020603050405020304" pitchFamily="18" charset="0"/>
              <a:cs typeface="Times New Roman" panose="02020603050405020304" pitchFamily="18" charset="0"/>
            </a:endParaRPr>
          </a:p>
          <a:p>
            <a:pPr lvl="2"/>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monitor: continuously monitor the values of signals </a:t>
            </a:r>
            <a:endParaRPr lang="en-US" sz="1600" dirty="0" smtClean="0">
              <a:latin typeface="Times New Roman" panose="02020603050405020304" pitchFamily="18" charset="0"/>
              <a:cs typeface="Times New Roman" panose="02020603050405020304" pitchFamily="18" charset="0"/>
            </a:endParaRPr>
          </a:p>
          <a:p>
            <a:pPr lvl="2"/>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stop: stop the simulation </a:t>
            </a:r>
            <a:endParaRPr lang="en-US" sz="1600" dirty="0" smtClean="0">
              <a:latin typeface="Times New Roman" panose="02020603050405020304" pitchFamily="18" charset="0"/>
              <a:cs typeface="Times New Roman" panose="02020603050405020304" pitchFamily="18" charset="0"/>
            </a:endParaRPr>
          </a:p>
          <a:p>
            <a:pPr lvl="2"/>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finish: quit the simulation </a:t>
            </a: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Compiler directive</a:t>
            </a:r>
          </a:p>
          <a:p>
            <a:pPr lvl="1">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Remain </a:t>
            </a:r>
            <a:r>
              <a:rPr lang="en-US" sz="2000" dirty="0">
                <a:latin typeface="Times New Roman" panose="02020603050405020304" pitchFamily="18" charset="0"/>
                <a:cs typeface="Times New Roman" panose="02020603050405020304" pitchFamily="18" charset="0"/>
              </a:rPr>
              <a:t>active through the rest of compilation until they are overridden or </a:t>
            </a:r>
            <a:r>
              <a:rPr lang="en-US" sz="2000" dirty="0" err="1" smtClean="0">
                <a:latin typeface="Times New Roman" panose="02020603050405020304" pitchFamily="18" charset="0"/>
                <a:cs typeface="Times New Roman" panose="02020603050405020304" pitchFamily="18" charset="0"/>
              </a:rPr>
              <a:t>deactived</a:t>
            </a:r>
            <a:endParaRPr lang="en-US" sz="20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Frequently </a:t>
            </a:r>
            <a:r>
              <a:rPr lang="en-US" sz="2000" dirty="0">
                <a:latin typeface="Times New Roman" panose="02020603050405020304" pitchFamily="18" charset="0"/>
                <a:cs typeface="Times New Roman" panose="02020603050405020304" pitchFamily="18" charset="0"/>
              </a:rPr>
              <a:t>used compiler directives </a:t>
            </a:r>
            <a:endParaRPr lang="en-US" sz="2000" dirty="0" smtClean="0">
              <a:latin typeface="Times New Roman" panose="02020603050405020304" pitchFamily="18" charset="0"/>
              <a:cs typeface="Times New Roman" panose="02020603050405020304" pitchFamily="18" charset="0"/>
            </a:endParaRPr>
          </a:p>
          <a:p>
            <a:pPr lvl="2"/>
            <a:r>
              <a:rPr lang="en-US" sz="1600" dirty="0" smtClean="0">
                <a:latin typeface="Times New Roman" panose="02020603050405020304" pitchFamily="18" charset="0"/>
                <a:cs typeface="Times New Roman" panose="02020603050405020304" pitchFamily="18" charset="0"/>
              </a:rPr>
              <a:t>`define&lt;name&gt;&lt;</a:t>
            </a:r>
            <a:r>
              <a:rPr lang="en-US" sz="1600" dirty="0" err="1" smtClean="0">
                <a:latin typeface="Times New Roman" panose="02020603050405020304" pitchFamily="18" charset="0"/>
                <a:cs typeface="Times New Roman" panose="02020603050405020304" pitchFamily="18" charset="0"/>
              </a:rPr>
              <a:t>macro_text</a:t>
            </a:r>
            <a:r>
              <a:rPr lang="en-US" sz="1600" dirty="0" smtClean="0">
                <a:latin typeface="Times New Roman" panose="02020603050405020304" pitchFamily="18" charset="0"/>
                <a:cs typeface="Times New Roman" panose="02020603050405020304" pitchFamily="18" charset="0"/>
              </a:rPr>
              <a:t>&gt;:</a:t>
            </a:r>
          </a:p>
          <a:p>
            <a:pPr marL="914400" lvl="2"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&lt;name&gt;will substitute&lt;</a:t>
            </a:r>
            <a:r>
              <a:rPr lang="en-US" sz="1600" dirty="0" err="1" smtClean="0">
                <a:latin typeface="Times New Roman" panose="02020603050405020304" pitchFamily="18" charset="0"/>
                <a:cs typeface="Times New Roman" panose="02020603050405020304" pitchFamily="18" charset="0"/>
              </a:rPr>
              <a:t>macro_text</a:t>
            </a:r>
            <a:r>
              <a:rPr lang="en-US" sz="1600" dirty="0" smtClean="0">
                <a:latin typeface="Times New Roman" panose="02020603050405020304" pitchFamily="18" charset="0"/>
                <a:cs typeface="Times New Roman" panose="02020603050405020304" pitchFamily="18" charset="0"/>
              </a:rPr>
              <a:t>&gt; </a:t>
            </a:r>
            <a:r>
              <a:rPr lang="en-US" sz="1600" dirty="0">
                <a:latin typeface="Times New Roman" panose="02020603050405020304" pitchFamily="18" charset="0"/>
                <a:cs typeface="Times New Roman" panose="02020603050405020304" pitchFamily="18" charset="0"/>
              </a:rPr>
              <a:t>at compile </a:t>
            </a:r>
            <a:r>
              <a:rPr lang="en-US" sz="1600" dirty="0" smtClean="0">
                <a:latin typeface="Times New Roman" panose="02020603050405020304" pitchFamily="18" charset="0"/>
                <a:cs typeface="Times New Roman" panose="02020603050405020304" pitchFamily="18" charset="0"/>
              </a:rPr>
              <a:t>time</a:t>
            </a:r>
          </a:p>
          <a:p>
            <a:pPr lvl="2"/>
            <a:r>
              <a:rPr lang="en-US" sz="1600" dirty="0" smtClean="0">
                <a:latin typeface="Times New Roman" panose="02020603050405020304" pitchFamily="18" charset="0"/>
                <a:cs typeface="Times New Roman" panose="02020603050405020304" pitchFamily="18" charset="0"/>
              </a:rPr>
              <a:t> `include&lt;</a:t>
            </a:r>
            <a:r>
              <a:rPr lang="en-US" sz="1600" dirty="0" err="1" smtClean="0">
                <a:latin typeface="Times New Roman" panose="02020603050405020304" pitchFamily="18" charset="0"/>
                <a:cs typeface="Times New Roman" panose="02020603050405020304" pitchFamily="18" charset="0"/>
              </a:rPr>
              <a:t>file_name</a:t>
            </a:r>
            <a:r>
              <a:rPr lang="en-US" sz="1600" dirty="0" smtClean="0">
                <a:latin typeface="Times New Roman" panose="02020603050405020304" pitchFamily="18" charset="0"/>
                <a:cs typeface="Times New Roman" panose="02020603050405020304" pitchFamily="18" charset="0"/>
              </a:rPr>
              <a:t>&gt; :</a:t>
            </a:r>
          </a:p>
          <a:p>
            <a:pPr marL="914400" lvl="2"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include the contents of the file named </a:t>
            </a:r>
            <a:r>
              <a:rPr lang="en-US" sz="1600" dirty="0" smtClean="0">
                <a:latin typeface="Times New Roman" panose="02020603050405020304" pitchFamily="18" charset="0"/>
                <a:cs typeface="Times New Roman" panose="02020603050405020304" pitchFamily="18" charset="0"/>
              </a:rPr>
              <a:t>as&lt;</a:t>
            </a:r>
            <a:r>
              <a:rPr lang="en-US" sz="1600" dirty="0" err="1" smtClean="0">
                <a:latin typeface="Times New Roman" panose="02020603050405020304" pitchFamily="18" charset="0"/>
                <a:cs typeface="Times New Roman" panose="02020603050405020304" pitchFamily="18" charset="0"/>
              </a:rPr>
              <a:t>file_name</a:t>
            </a:r>
            <a:r>
              <a:rPr lang="en-US" sz="1600" dirty="0" smtClean="0">
                <a:latin typeface="Times New Roman" panose="02020603050405020304" pitchFamily="18" charset="0"/>
                <a:cs typeface="Times New Roman" panose="02020603050405020304" pitchFamily="18" charset="0"/>
              </a:rPr>
              <a:t>&gt;</a:t>
            </a: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3A60251-FFB6-45EB-BAD9-F2D417CB7C47}" type="slidenum">
              <a:rPr lang="en-US" smtClean="0"/>
              <a:t>5</a:t>
            </a:fld>
            <a:endParaRPr lang="en-US"/>
          </a:p>
        </p:txBody>
      </p:sp>
      <p:sp>
        <p:nvSpPr>
          <p:cNvPr id="5" name="Title 1"/>
          <p:cNvSpPr>
            <a:spLocks noGrp="1"/>
          </p:cNvSpPr>
          <p:nvPr>
            <p:ph type="title"/>
          </p:nvPr>
        </p:nvSpPr>
        <p:spPr>
          <a:xfrm>
            <a:off x="519545" y="90056"/>
            <a:ext cx="11450782" cy="452292"/>
          </a:xfrm>
        </p:spPr>
        <p:txBody>
          <a:bodyPr/>
          <a:lstStyle/>
          <a:p>
            <a:r>
              <a:rPr lang="en-US" sz="2000" dirty="0" smtClean="0">
                <a:latin typeface="Times New Roman" panose="02020603050405020304" pitchFamily="18" charset="0"/>
                <a:cs typeface="Times New Roman" panose="02020603050405020304" pitchFamily="18" charset="0"/>
              </a:rPr>
              <a:t>LEXICAL CONVENTIONS                                                                                                                     </a:t>
            </a:r>
            <a:r>
              <a:rPr lang="en-US" sz="1400" dirty="0" smtClean="0">
                <a:latin typeface="Times New Roman" panose="02020603050405020304" pitchFamily="18" charset="0"/>
                <a:cs typeface="Times New Roman" panose="02020603050405020304" pitchFamily="18" charset="0"/>
              </a:rPr>
              <a:t>–CONT’D</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318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308" y="115744"/>
            <a:ext cx="11686309" cy="369166"/>
          </a:xfrm>
        </p:spPr>
        <p:txBody>
          <a:bodyPr/>
          <a:lstStyle/>
          <a:p>
            <a:r>
              <a:rPr lang="en-US" sz="2000" dirty="0" smtClean="0">
                <a:latin typeface="Times New Roman" panose="02020603050405020304" pitchFamily="18" charset="0"/>
                <a:cs typeface="Times New Roman" panose="02020603050405020304" pitchFamily="18" charset="0"/>
              </a:rPr>
              <a:t>INTEGER NUMBERS</a:t>
            </a: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2563" y="647988"/>
            <a:ext cx="11395364" cy="5420303"/>
          </a:xfrm>
        </p:spPr>
        <p:txBody>
          <a:bodyPr/>
          <a:lstStyle/>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Sized integers</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unsigned integers only</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Representation </a:t>
            </a:r>
            <a:r>
              <a:rPr lang="en-US" dirty="0">
                <a:latin typeface="Times New Roman" panose="02020603050405020304" pitchFamily="18" charset="0"/>
                <a:cs typeface="Times New Roman" panose="02020603050405020304" pitchFamily="18" charset="0"/>
              </a:rPr>
              <a:t>form: [&lt;size&gt;] ‘ &lt;base&gt;&lt;value&gt;</a:t>
            </a:r>
          </a:p>
          <a:p>
            <a:pPr lvl="2"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where</a:t>
            </a:r>
          </a:p>
          <a:p>
            <a:pPr lvl="3" algn="just"/>
            <a:r>
              <a:rPr lang="en-US" sz="2200" dirty="0">
                <a:latin typeface="Times New Roman" panose="02020603050405020304" pitchFamily="18" charset="0"/>
                <a:cs typeface="Times New Roman" panose="02020603050405020304" pitchFamily="18" charset="0"/>
              </a:rPr>
              <a:t>&lt;size&gt; is the size in bits (can be ignored)</a:t>
            </a:r>
          </a:p>
          <a:p>
            <a:pPr lvl="3" algn="just"/>
            <a:r>
              <a:rPr lang="en-US" sz="2200" dirty="0">
                <a:latin typeface="Times New Roman" panose="02020603050405020304" pitchFamily="18" charset="0"/>
                <a:cs typeface="Times New Roman" panose="02020603050405020304" pitchFamily="18" charset="0"/>
              </a:rPr>
              <a:t>&lt;base&gt; can be b(binary), o(octal), d(decimal), </a:t>
            </a:r>
            <a:r>
              <a:rPr lang="en-US" sz="2200" dirty="0" smtClean="0">
                <a:latin typeface="Times New Roman" panose="02020603050405020304" pitchFamily="18" charset="0"/>
                <a:cs typeface="Times New Roman" panose="02020603050405020304" pitchFamily="18" charset="0"/>
              </a:rPr>
              <a:t>or h(hexadecimal</a:t>
            </a:r>
            <a:r>
              <a:rPr lang="en-US" sz="2200" dirty="0">
                <a:latin typeface="Times New Roman" panose="02020603050405020304" pitchFamily="18" charset="0"/>
                <a:cs typeface="Times New Roman" panose="02020603050405020304" pitchFamily="18" charset="0"/>
              </a:rPr>
              <a:t>)</a:t>
            </a:r>
          </a:p>
          <a:p>
            <a:pPr lvl="3" algn="just"/>
            <a:r>
              <a:rPr lang="en-US" sz="2200" dirty="0">
                <a:latin typeface="Times New Roman" panose="02020603050405020304" pitchFamily="18" charset="0"/>
                <a:cs typeface="Times New Roman" panose="02020603050405020304" pitchFamily="18" charset="0"/>
              </a:rPr>
              <a:t>&lt;value&gt; is any legal number in selected base </a:t>
            </a:r>
            <a:r>
              <a:rPr lang="en-US" sz="2200" dirty="0" smtClean="0">
                <a:latin typeface="Times New Roman" panose="02020603050405020304" pitchFamily="18" charset="0"/>
                <a:cs typeface="Times New Roman" panose="02020603050405020304" pitchFamily="18" charset="0"/>
              </a:rPr>
              <a:t>and X(unknown</a:t>
            </a:r>
            <a:r>
              <a:rPr lang="en-US" sz="2200" dirty="0">
                <a:latin typeface="Times New Roman" panose="02020603050405020304" pitchFamily="18" charset="0"/>
                <a:cs typeface="Times New Roman" panose="02020603050405020304" pitchFamily="18" charset="0"/>
              </a:rPr>
              <a:t>), Z(high-</a:t>
            </a:r>
            <a:r>
              <a:rPr lang="en-US" sz="2200" dirty="0" err="1">
                <a:latin typeface="Times New Roman" panose="02020603050405020304" pitchFamily="18" charset="0"/>
                <a:cs typeface="Times New Roman" panose="02020603050405020304" pitchFamily="18" charset="0"/>
              </a:rPr>
              <a:t>impedence</a:t>
            </a:r>
            <a:r>
              <a:rPr lang="en-US" sz="2200" dirty="0">
                <a:latin typeface="Times New Roman" panose="02020603050405020304" pitchFamily="18" charset="0"/>
                <a:cs typeface="Times New Roman" panose="02020603050405020304" pitchFamily="18" charset="0"/>
              </a:rPr>
              <a:t>) (binary </a:t>
            </a:r>
            <a:r>
              <a:rPr lang="en-US" sz="2200" dirty="0" smtClean="0">
                <a:latin typeface="Times New Roman" panose="02020603050405020304" pitchFamily="18" charset="0"/>
                <a:cs typeface="Times New Roman" panose="02020603050405020304" pitchFamily="18" charset="0"/>
              </a:rPr>
              <a:t>only)</a:t>
            </a:r>
          </a:p>
          <a:p>
            <a:pPr lvl="3" algn="just"/>
            <a:r>
              <a:rPr lang="en-US" sz="2000" dirty="0" smtClean="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`o721 (9-bit octal), 4’d2 (4-bit decimal</a:t>
            </a:r>
            <a:r>
              <a:rPr lang="en-US" sz="2000" dirty="0" smtClean="0">
                <a:latin typeface="Times New Roman" panose="02020603050405020304" pitchFamily="18" charset="0"/>
                <a:cs typeface="Times New Roman" panose="02020603050405020304" pitchFamily="18" charset="0"/>
              </a:rPr>
              <a:t>)</a:t>
            </a:r>
          </a:p>
          <a:p>
            <a:pPr lvl="4" algn="just"/>
            <a:r>
              <a:rPr lang="en-US" sz="1400" dirty="0" smtClean="0">
                <a:latin typeface="Times New Roman" panose="02020603050405020304" pitchFamily="18" charset="0"/>
                <a:cs typeface="Times New Roman" panose="02020603050405020304" pitchFamily="18" charset="0"/>
              </a:rPr>
              <a:t>4’bz </a:t>
            </a:r>
            <a:r>
              <a:rPr lang="en-US" sz="1400" dirty="0">
                <a:latin typeface="Times New Roman" panose="02020603050405020304" pitchFamily="18" charset="0"/>
                <a:cs typeface="Times New Roman" panose="02020603050405020304" pitchFamily="18" charset="0"/>
              </a:rPr>
              <a:t>(4-bit z, z extended</a:t>
            </a:r>
            <a:r>
              <a:rPr lang="en-US" sz="1400" dirty="0" smtClean="0">
                <a:latin typeface="Times New Roman" panose="02020603050405020304" pitchFamily="18" charset="0"/>
                <a:cs typeface="Times New Roman" panose="02020603050405020304" pitchFamily="18" charset="0"/>
              </a:rPr>
              <a:t>)</a:t>
            </a:r>
          </a:p>
          <a:p>
            <a:pPr marL="914400" lvl="2" indent="0" algn="just">
              <a:buNone/>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dirty="0" err="1" smtClean="0">
                <a:latin typeface="Times New Roman" panose="02020603050405020304" pitchFamily="18" charset="0"/>
                <a:cs typeface="Times New Roman" panose="02020603050405020304" pitchFamily="18" charset="0"/>
              </a:rPr>
              <a:t>Unsized</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integers</a:t>
            </a:r>
          </a:p>
          <a:p>
            <a:pPr lvl="1" algn="just">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Signed </a:t>
            </a:r>
            <a:r>
              <a:rPr lang="en-US" sz="2000" dirty="0">
                <a:latin typeface="Times New Roman" panose="02020603050405020304" pitchFamily="18" charset="0"/>
                <a:cs typeface="Times New Roman" panose="02020603050405020304" pitchFamily="18" charset="0"/>
              </a:rPr>
              <a:t>decimal integers in two’s complement form</a:t>
            </a:r>
          </a:p>
          <a:p>
            <a:pPr lvl="1" algn="just">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32 (decimal 32), -15 (decimal -15)</a:t>
            </a:r>
          </a:p>
        </p:txBody>
      </p:sp>
      <p:sp>
        <p:nvSpPr>
          <p:cNvPr id="4" name="Slide Number Placeholder 3"/>
          <p:cNvSpPr>
            <a:spLocks noGrp="1"/>
          </p:cNvSpPr>
          <p:nvPr>
            <p:ph type="sldNum" sz="quarter" idx="12"/>
          </p:nvPr>
        </p:nvSpPr>
        <p:spPr/>
        <p:txBody>
          <a:bodyPr/>
          <a:lstStyle/>
          <a:p>
            <a:fld id="{B3A60251-FFB6-45EB-BAD9-F2D417CB7C47}" type="slidenum">
              <a:rPr lang="en-US" smtClean="0"/>
              <a:t>6</a:t>
            </a:fld>
            <a:endParaRPr lang="en-US"/>
          </a:p>
        </p:txBody>
      </p:sp>
    </p:spTree>
    <p:extLst>
      <p:ext uri="{BB962C8B-B14F-4D97-AF65-F5344CB8AC3E}">
        <p14:creationId xmlns:p14="http://schemas.microsoft.com/office/powerpoint/2010/main" val="351920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308" y="114587"/>
            <a:ext cx="11741727" cy="435263"/>
          </a:xfrm>
        </p:spPr>
        <p:txBody>
          <a:bodyPr/>
          <a:lstStyle/>
          <a:p>
            <a:r>
              <a:rPr lang="en-US" sz="2000" dirty="0" smtClean="0">
                <a:latin typeface="Times New Roman" panose="02020603050405020304" pitchFamily="18" charset="0"/>
                <a:cs typeface="Times New Roman" panose="02020603050405020304" pitchFamily="18" charset="0"/>
              </a:rPr>
              <a:t>REAL NUMBERS</a:t>
            </a: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5691" y="800388"/>
            <a:ext cx="10515600" cy="5087793"/>
          </a:xfrm>
        </p:spPr>
        <p:txBody>
          <a:bodyPr/>
          <a:lstStyle/>
          <a:p>
            <a:pPr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Decimal </a:t>
            </a:r>
            <a:r>
              <a:rPr lang="en-US" dirty="0">
                <a:latin typeface="Times New Roman" panose="02020603050405020304" pitchFamily="18" charset="0"/>
                <a:cs typeface="Times New Roman" panose="02020603050405020304" pitchFamily="18" charset="0"/>
              </a:rPr>
              <a:t>notation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11.2 </a:t>
            </a: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1.572 </a:t>
            </a: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0.1 </a:t>
            </a:r>
          </a:p>
          <a:p>
            <a:pPr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Scientific </a:t>
            </a:r>
            <a:r>
              <a:rPr lang="en-US" dirty="0">
                <a:latin typeface="Times New Roman" panose="02020603050405020304" pitchFamily="18" charset="0"/>
                <a:cs typeface="Times New Roman" panose="02020603050405020304" pitchFamily="18" charset="0"/>
              </a:rPr>
              <a:t>notation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235.1e2 		23510.0 </a:t>
            </a: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3.6E2 		360.0 </a:t>
            </a:r>
            <a:r>
              <a:rPr lang="en-US" dirty="0">
                <a:latin typeface="Times New Roman" panose="02020603050405020304" pitchFamily="18" charset="0"/>
                <a:cs typeface="Times New Roman" panose="02020603050405020304" pitchFamily="18" charset="0"/>
              </a:rPr>
              <a:t>(e is the same as E)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5E-4 		0.0005 </a:t>
            </a:r>
          </a:p>
          <a:p>
            <a:pPr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Must </a:t>
            </a:r>
            <a:r>
              <a:rPr lang="en-US" dirty="0">
                <a:latin typeface="Times New Roman" panose="02020603050405020304" pitchFamily="18" charset="0"/>
                <a:cs typeface="Times New Roman" panose="02020603050405020304" pitchFamily="18" charset="0"/>
              </a:rPr>
              <a:t>have at least one digit on either side of decimal </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Stored </a:t>
            </a:r>
            <a:r>
              <a:rPr lang="en-US" dirty="0">
                <a:latin typeface="Times New Roman" panose="02020603050405020304" pitchFamily="18" charset="0"/>
                <a:cs typeface="Times New Roman" panose="02020603050405020304" pitchFamily="18" charset="0"/>
              </a:rPr>
              <a:t>and manipulated in double precision (usually 64-bits)</a:t>
            </a:r>
          </a:p>
        </p:txBody>
      </p:sp>
      <p:sp>
        <p:nvSpPr>
          <p:cNvPr id="4" name="Slide Number Placeholder 3"/>
          <p:cNvSpPr>
            <a:spLocks noGrp="1"/>
          </p:cNvSpPr>
          <p:nvPr>
            <p:ph type="sldNum" sz="quarter" idx="12"/>
          </p:nvPr>
        </p:nvSpPr>
        <p:spPr/>
        <p:txBody>
          <a:bodyPr/>
          <a:lstStyle/>
          <a:p>
            <a:fld id="{B3A60251-FFB6-45EB-BAD9-F2D417CB7C47}" type="slidenum">
              <a:rPr lang="en-US" smtClean="0"/>
              <a:t>7</a:t>
            </a:fld>
            <a:endParaRPr lang="en-US"/>
          </a:p>
        </p:txBody>
      </p:sp>
    </p:spTree>
    <p:extLst>
      <p:ext uri="{BB962C8B-B14F-4D97-AF65-F5344CB8AC3E}">
        <p14:creationId xmlns:p14="http://schemas.microsoft.com/office/powerpoint/2010/main" val="2804684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036" y="124691"/>
            <a:ext cx="11755582" cy="383020"/>
          </a:xfrm>
        </p:spPr>
        <p:txBody>
          <a:bodyPr/>
          <a:lstStyle/>
          <a:p>
            <a:r>
              <a:rPr lang="en-US" sz="2000" dirty="0" smtClean="0">
                <a:latin typeface="Times New Roman" panose="02020603050405020304" pitchFamily="18" charset="0"/>
                <a:cs typeface="Times New Roman" panose="02020603050405020304" pitchFamily="18" charset="0"/>
              </a:rPr>
              <a:t>VALUE SET</a:t>
            </a: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4018" y="786534"/>
            <a:ext cx="10515600" cy="4351338"/>
          </a:xfrm>
        </p:spPr>
        <p:txBody>
          <a:bodyPr/>
          <a:lstStyle/>
          <a:p>
            <a:pPr>
              <a:lnSpc>
                <a:spcPct val="150000"/>
              </a:lnSpc>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logic-0 / FALSE </a:t>
            </a:r>
            <a:endParaRPr lang="en-US"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logic-1 / TRUE </a:t>
            </a:r>
            <a:endParaRPr lang="en-US"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unknown / don’t care, can be 0, 1 or </a:t>
            </a:r>
            <a:r>
              <a:rPr lang="en-US" dirty="0" smtClean="0">
                <a:latin typeface="Times New Roman" panose="02020603050405020304" pitchFamily="18" charset="0"/>
                <a:cs typeface="Times New Roman" panose="02020603050405020304" pitchFamily="18" charset="0"/>
              </a:rPr>
              <a:t>z </a:t>
            </a:r>
          </a:p>
          <a:p>
            <a:pPr>
              <a:lnSpc>
                <a:spcPct val="150000"/>
              </a:lnSpc>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z</a:t>
            </a:r>
            <a:r>
              <a:rPr lang="en-US" dirty="0">
                <a:latin typeface="Times New Roman" panose="02020603050405020304" pitchFamily="18" charset="0"/>
                <a:cs typeface="Times New Roman" panose="02020603050405020304" pitchFamily="18" charset="0"/>
              </a:rPr>
              <a:t>: high-impedance</a:t>
            </a:r>
          </a:p>
        </p:txBody>
      </p:sp>
      <p:sp>
        <p:nvSpPr>
          <p:cNvPr id="4" name="Slide Number Placeholder 3"/>
          <p:cNvSpPr>
            <a:spLocks noGrp="1"/>
          </p:cNvSpPr>
          <p:nvPr>
            <p:ph type="sldNum" sz="quarter" idx="12"/>
          </p:nvPr>
        </p:nvSpPr>
        <p:spPr/>
        <p:txBody>
          <a:bodyPr/>
          <a:lstStyle/>
          <a:p>
            <a:fld id="{B3A60251-FFB6-45EB-BAD9-F2D417CB7C47}" type="slidenum">
              <a:rPr lang="en-US" smtClean="0"/>
              <a:t>8</a:t>
            </a:fld>
            <a:endParaRPr lang="en-US"/>
          </a:p>
        </p:txBody>
      </p:sp>
    </p:spTree>
    <p:extLst>
      <p:ext uri="{BB962C8B-B14F-4D97-AF65-F5344CB8AC3E}">
        <p14:creationId xmlns:p14="http://schemas.microsoft.com/office/powerpoint/2010/main" val="1098297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91" y="199592"/>
            <a:ext cx="11811000" cy="341457"/>
          </a:xfrm>
        </p:spPr>
        <p:txBody>
          <a:bodyPr/>
          <a:lstStyle/>
          <a:p>
            <a:r>
              <a:rPr lang="en-US" sz="2000" dirty="0" smtClean="0">
                <a:latin typeface="Times New Roman" panose="02020603050405020304" pitchFamily="18" charset="0"/>
                <a:cs typeface="Times New Roman" panose="02020603050405020304" pitchFamily="18" charset="0"/>
              </a:rPr>
              <a:t>DATA TYPES</a:t>
            </a: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855807"/>
            <a:ext cx="11409218" cy="5212484"/>
          </a:xfrm>
        </p:spPr>
        <p:txBody>
          <a:bodyPr/>
          <a:lstStyle/>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Nets </a:t>
            </a:r>
          </a:p>
          <a:p>
            <a:pPr lvl="1">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Connects </a:t>
            </a:r>
            <a:r>
              <a:rPr lang="en-US" sz="2000" dirty="0">
                <a:latin typeface="Times New Roman" panose="02020603050405020304" pitchFamily="18" charset="0"/>
                <a:cs typeface="Times New Roman" panose="02020603050405020304" pitchFamily="18" charset="0"/>
              </a:rPr>
              <a:t>between structural elements </a:t>
            </a:r>
            <a:endParaRPr lang="en-US" sz="20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Values </a:t>
            </a:r>
            <a:r>
              <a:rPr lang="en-US" sz="2000" dirty="0">
                <a:latin typeface="Times New Roman" panose="02020603050405020304" pitchFamily="18" charset="0"/>
                <a:cs typeface="Times New Roman" panose="02020603050405020304" pitchFamily="18" charset="0"/>
              </a:rPr>
              <a:t>come from its drivers </a:t>
            </a:r>
            <a:endParaRPr lang="en-US" sz="2000" dirty="0" smtClean="0">
              <a:latin typeface="Times New Roman" panose="02020603050405020304" pitchFamily="18" charset="0"/>
              <a:cs typeface="Times New Roman" panose="02020603050405020304" pitchFamily="18" charset="0"/>
            </a:endParaRPr>
          </a:p>
          <a:p>
            <a:pPr lvl="2">
              <a:buFont typeface="Courier New" panose="02070309020205020404" pitchFamily="49" charset="0"/>
              <a:buChar char="o"/>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Continuous assignment </a:t>
            </a:r>
            <a:endParaRPr lang="en-US" sz="1600" dirty="0" smtClean="0">
              <a:latin typeface="Times New Roman" panose="02020603050405020304" pitchFamily="18" charset="0"/>
              <a:cs typeface="Times New Roman" panose="02020603050405020304" pitchFamily="18" charset="0"/>
            </a:endParaRPr>
          </a:p>
          <a:p>
            <a:pPr lvl="2">
              <a:buFont typeface="Courier New" panose="02070309020205020404" pitchFamily="49" charset="0"/>
              <a:buChar char="o"/>
            </a:pPr>
            <a:r>
              <a:rPr lang="en-US" sz="1600" dirty="0" smtClean="0">
                <a:latin typeface="Times New Roman" panose="02020603050405020304" pitchFamily="18" charset="0"/>
                <a:cs typeface="Times New Roman" panose="02020603050405020304" pitchFamily="18" charset="0"/>
              </a:rPr>
              <a:t>Module </a:t>
            </a:r>
            <a:r>
              <a:rPr lang="en-US" sz="1600" dirty="0">
                <a:latin typeface="Times New Roman" panose="02020603050405020304" pitchFamily="18" charset="0"/>
                <a:cs typeface="Times New Roman" panose="02020603050405020304" pitchFamily="18" charset="0"/>
              </a:rPr>
              <a:t>or gate instantiation </a:t>
            </a:r>
            <a:endParaRPr lang="en-US" sz="16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no drivers are connected to net, default value is Z </a:t>
            </a:r>
            <a:endParaRPr lang="en-US" sz="2000" dirty="0" smtClean="0">
              <a:latin typeface="Times New Roman" panose="02020603050405020304" pitchFamily="18" charset="0"/>
              <a:cs typeface="Times New Roman" panose="02020603050405020304" pitchFamily="18" charset="0"/>
            </a:endParaRPr>
          </a:p>
          <a:p>
            <a:pPr marL="457200" lvl="1" indent="0">
              <a:buNone/>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Registers </a:t>
            </a:r>
          </a:p>
          <a:p>
            <a:pPr lvl="1">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Represent </a:t>
            </a:r>
            <a:r>
              <a:rPr lang="en-US" sz="2000" dirty="0">
                <a:latin typeface="Times New Roman" panose="02020603050405020304" pitchFamily="18" charset="0"/>
                <a:cs typeface="Times New Roman" panose="02020603050405020304" pitchFamily="18" charset="0"/>
              </a:rPr>
              <a:t>abstract data storage elements </a:t>
            </a:r>
            <a:endParaRPr lang="en-US" sz="20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Manipulated </a:t>
            </a:r>
            <a:r>
              <a:rPr lang="en-US" sz="2000" dirty="0">
                <a:latin typeface="Times New Roman" panose="02020603050405020304" pitchFamily="18" charset="0"/>
                <a:cs typeface="Times New Roman" panose="02020603050405020304" pitchFamily="18" charset="0"/>
              </a:rPr>
              <a:t>within procedural blocks </a:t>
            </a:r>
            <a:endParaRPr lang="en-US" sz="20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value in a register is saved until it is overridden </a:t>
            </a:r>
            <a:endParaRPr lang="en-US" sz="20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Default </a:t>
            </a:r>
            <a:r>
              <a:rPr lang="en-US" sz="2000" dirty="0">
                <a:latin typeface="Times New Roman" panose="02020603050405020304" pitchFamily="18" charset="0"/>
                <a:cs typeface="Times New Roman" panose="02020603050405020304" pitchFamily="18" charset="0"/>
              </a:rPr>
              <a:t>value is X</a:t>
            </a:r>
          </a:p>
        </p:txBody>
      </p:sp>
      <p:sp>
        <p:nvSpPr>
          <p:cNvPr id="4" name="Slide Number Placeholder 3"/>
          <p:cNvSpPr>
            <a:spLocks noGrp="1"/>
          </p:cNvSpPr>
          <p:nvPr>
            <p:ph type="sldNum" sz="quarter" idx="12"/>
          </p:nvPr>
        </p:nvSpPr>
        <p:spPr/>
        <p:txBody>
          <a:bodyPr/>
          <a:lstStyle/>
          <a:p>
            <a:fld id="{B3A60251-FFB6-45EB-BAD9-F2D417CB7C47}" type="slidenum">
              <a:rPr lang="en-US" smtClean="0"/>
              <a:t>9</a:t>
            </a:fld>
            <a:endParaRPr lang="en-US"/>
          </a:p>
        </p:txBody>
      </p:sp>
    </p:spTree>
    <p:extLst>
      <p:ext uri="{BB962C8B-B14F-4D97-AF65-F5344CB8AC3E}">
        <p14:creationId xmlns:p14="http://schemas.microsoft.com/office/powerpoint/2010/main" val="4045641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Microsoft PowerPoint Presentation.pptx" id="{77B74553-341D-4C4A-B43D-C8AAB3F74052}" vid="{6AB11290-274A-4678-BE74-362ACDE96C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new4</Template>
  <TotalTime>995</TotalTime>
  <Words>1927</Words>
  <Application>Microsoft Office PowerPoint</Application>
  <PresentationFormat>Widescreen</PresentationFormat>
  <Paragraphs>347</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Courier New</vt:lpstr>
      <vt:lpstr>Times New Roman</vt:lpstr>
      <vt:lpstr>Wingdings</vt:lpstr>
      <vt:lpstr>Office Theme</vt:lpstr>
      <vt:lpstr>PowerPoint Presentation</vt:lpstr>
      <vt:lpstr>LEXICAL CONVENTIONS</vt:lpstr>
      <vt:lpstr>LEXICAL CONVENTIONS                                                                                                   –Contd.</vt:lpstr>
      <vt:lpstr>LEXICAL CONVENTIONS                                                                                                                     –CONT’D</vt:lpstr>
      <vt:lpstr>LEXICAL CONVENTIONS                                                                                                                     –CONT’D</vt:lpstr>
      <vt:lpstr>INTEGER NUMBERS</vt:lpstr>
      <vt:lpstr>REAL NUMBERS</vt:lpstr>
      <vt:lpstr>VALUE SET</vt:lpstr>
      <vt:lpstr>DATA TYPES</vt:lpstr>
      <vt:lpstr>NET TYPES</vt:lpstr>
      <vt:lpstr>REGISTER TYPES</vt:lpstr>
      <vt:lpstr>PARAMETERS</vt:lpstr>
      <vt:lpstr>MEMORIES </vt:lpstr>
      <vt:lpstr>DIFFERENT LEVELS OF ABSTRACTIONS TO DESCRIBE THE FUNCTIONALITY OF THE HARDWARE</vt:lpstr>
      <vt:lpstr>SWITCH-LEVEL MODELING</vt:lpstr>
      <vt:lpstr>PRIMITIVES FOR MOS TRANSISTORS </vt:lpstr>
      <vt:lpstr>EXAMPLE: INVERTER </vt:lpstr>
      <vt:lpstr>VERILOG MODEL FOR CMOS INVERTER </vt:lpstr>
      <vt:lpstr>EXAMPLE: 3-INPUT NAND GATE</vt:lpstr>
      <vt:lpstr>GATE-LEVEL MODELING</vt:lpstr>
      <vt:lpstr>TO VERIFY TRUTH TABLE AND WAVEFORMS OF LOGIC GATES USING GATE LEVEL MODEL</vt:lpstr>
      <vt:lpstr>TESTBENCH LOGIC GATES:</vt:lpstr>
      <vt:lpstr>TYPES OF PORT ASSOCIATION/MAPPING/BINDING IN VERILOG HDL </vt:lpstr>
      <vt:lpstr>1. POSITIONAL </vt:lpstr>
      <vt:lpstr>1. POSITIONAL                                                                                                                                              –Cont’d </vt:lpstr>
      <vt:lpstr>2. NAMED</vt:lpstr>
      <vt:lpstr>1-BIT BINARY HALF ADDER                                                  --GATE LEVEL MODELING </vt:lpstr>
      <vt:lpstr>TESTBENCH: 1-BIT BINARY HALF ADDER </vt:lpstr>
      <vt:lpstr>DATA FLOW MODELING -- OPERATORS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52</cp:revision>
  <dcterms:created xsi:type="dcterms:W3CDTF">2020-04-21T02:59:50Z</dcterms:created>
  <dcterms:modified xsi:type="dcterms:W3CDTF">2020-06-09T13:20:43Z</dcterms:modified>
</cp:coreProperties>
</file>