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79282-FC50-4573-BD12-32D5CA70319E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7F0ED-28CB-48F1-97E0-152A8B0F3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36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1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9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3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24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6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03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22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2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0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8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73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IN" dirty="0" smtClean="0"/>
              <a:t>ZAKIR HUSSAIN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IN" dirty="0" smtClean="0"/>
              <a:t>Verilog HDL 2019-2020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F8BE7635-718A-425F-8809-F710308789B4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1668" y="476518"/>
            <a:ext cx="117584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13762" y="6295636"/>
            <a:ext cx="117584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1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503"/>
            <a:ext cx="4863737" cy="457199"/>
          </a:xfrm>
        </p:spPr>
        <p:txBody>
          <a:bodyPr/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GATE-LEVEL MODELING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736" y="741272"/>
            <a:ext cx="11062063" cy="4588374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at a low level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gate level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design is now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at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level or higher levels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level, the circuit is described 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terms of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 (e.g., and,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at this level is intuitive for a user with 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knowledge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digital logic design because it is possible to see 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one-to-one correspondence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logic circuit diagram and the Verilog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Actually, the lowest level of abstraction is switch- (transistor-) level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with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designs getting very complex, very few hardware designers work at switch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71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" y="0"/>
            <a:ext cx="10515600" cy="437237"/>
          </a:xfrm>
        </p:spPr>
        <p:txBody>
          <a:bodyPr/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for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/Not Gates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789" y="2308485"/>
            <a:ext cx="4448175" cy="18954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10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362789" y="1188195"/>
            <a:ext cx="4081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Table </a:t>
            </a:r>
            <a:r>
              <a:rPr lang="en-IN" b="1" dirty="0" smtClean="0">
                <a:latin typeface="Times New Roman" panose="02020603050405020304" pitchFamily="18" charset="0"/>
              </a:rPr>
              <a:t>2</a:t>
            </a:r>
            <a:r>
              <a:rPr lang="en-IN" b="1" dirty="0">
                <a:latin typeface="Times New Roman" panose="02020603050405020304" pitchFamily="18" charset="0"/>
              </a:rPr>
              <a:t>. Truth Tables for </a:t>
            </a:r>
            <a:r>
              <a:rPr lang="en-IN" b="1" dirty="0" err="1">
                <a:latin typeface="Times New Roman" panose="02020603050405020304" pitchFamily="18" charset="0"/>
              </a:rPr>
              <a:t>Buf</a:t>
            </a:r>
            <a:r>
              <a:rPr lang="en-IN" b="1" dirty="0">
                <a:latin typeface="Times New Roman" panose="02020603050405020304" pitchFamily="18" charset="0"/>
              </a:rPr>
              <a:t>/Not Gates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0"/>
            <a:ext cx="10515600" cy="457835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 with an additional control signal on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not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654376"/>
            <a:ext cx="3749040" cy="15445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Bufif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bufif1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bufif0 notif0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20" y="3112359"/>
            <a:ext cx="5448300" cy="3095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9560" y="2668428"/>
            <a:ext cx="52752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TimesNewRomanPSMT"/>
              </a:rPr>
              <a:t>These gates propagate only if their control signal is </a:t>
            </a: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asserted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000000"/>
              </a:solidFill>
              <a:latin typeface="TimesNewRomanPSM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They 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propagate z if </a:t>
            </a: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their control 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signal is </a:t>
            </a:r>
            <a:r>
              <a:rPr lang="en-IN" dirty="0" err="1" smtClean="0">
                <a:solidFill>
                  <a:srgbClr val="000000"/>
                </a:solidFill>
                <a:latin typeface="TimesNewRomanPSMT"/>
              </a:rPr>
              <a:t>deasserted</a:t>
            </a:r>
            <a:endParaRPr lang="en-IN" dirty="0" smtClean="0">
              <a:solidFill>
                <a:srgbClr val="000000"/>
              </a:solidFill>
              <a:latin typeface="TimesNewRomanPSM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000000"/>
              </a:solidFill>
              <a:latin typeface="TimesNewRomanPSM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Symbols 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for </a:t>
            </a:r>
            <a:r>
              <a:rPr lang="en-IN" dirty="0" err="1">
                <a:solidFill>
                  <a:srgbClr val="000000"/>
                </a:solidFill>
                <a:latin typeface="TimesNewRomanPSMT"/>
              </a:rPr>
              <a:t>bufif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/</a:t>
            </a:r>
            <a:r>
              <a:rPr lang="en-IN" dirty="0" err="1">
                <a:solidFill>
                  <a:srgbClr val="000000"/>
                </a:solidFill>
                <a:latin typeface="TimesNewRomanPSMT"/>
              </a:rPr>
              <a:t>notif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 are shown in </a:t>
            </a:r>
            <a:r>
              <a:rPr lang="en-IN" dirty="0" smtClean="0">
                <a:latin typeface="TimesNewRomanPSMT"/>
              </a:rPr>
              <a:t>Figure 3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769891" y="2528124"/>
            <a:ext cx="3232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Figure </a:t>
            </a:r>
            <a:r>
              <a:rPr lang="en-IN" b="1" dirty="0" smtClean="0">
                <a:latin typeface="Times New Roman" panose="02020603050405020304" pitchFamily="18" charset="0"/>
              </a:rPr>
              <a:t>3</a:t>
            </a:r>
            <a:r>
              <a:rPr lang="en-IN" b="1" dirty="0">
                <a:latin typeface="Times New Roman" panose="02020603050405020304" pitchFamily="18" charset="0"/>
              </a:rPr>
              <a:t>. Gates </a:t>
            </a:r>
            <a:r>
              <a:rPr lang="en-IN" b="1" dirty="0" err="1">
                <a:latin typeface="Times New Roman" panose="02020603050405020304" pitchFamily="18" charset="0"/>
              </a:rPr>
              <a:t>Bufif</a:t>
            </a:r>
            <a:r>
              <a:rPr lang="en-IN" b="1" dirty="0">
                <a:latin typeface="Times New Roman" panose="02020603050405020304" pitchFamily="18" charset="0"/>
              </a:rPr>
              <a:t> and </a:t>
            </a:r>
            <a:r>
              <a:rPr lang="en-IN" b="1" dirty="0" err="1">
                <a:latin typeface="Times New Roman" panose="02020603050405020304" pitchFamily="18" charset="0"/>
              </a:rPr>
              <a:t>Notif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572000" y="639800"/>
            <a:ext cx="7071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NewRomanPSMT"/>
              </a:rPr>
              <a:t>These gates are used when a signal is to be driven only when the control signal </a:t>
            </a:r>
            <a:r>
              <a:rPr lang="en-IN" dirty="0" smtClean="0">
                <a:latin typeface="TimesNewRomanPSMT"/>
              </a:rPr>
              <a:t>is asserted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NewRomanPSMT"/>
              </a:rPr>
              <a:t>Such </a:t>
            </a:r>
            <a:r>
              <a:rPr lang="en-IN" dirty="0">
                <a:latin typeface="TimesNewRomanPSMT"/>
              </a:rPr>
              <a:t>a situation is applicable when multiple drivers drive the </a:t>
            </a:r>
            <a:r>
              <a:rPr lang="en-IN" dirty="0" smtClean="0">
                <a:latin typeface="TimesNewRomanPSMT"/>
              </a:rPr>
              <a:t>signal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2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48" y="0"/>
            <a:ext cx="5562600" cy="470898"/>
          </a:xfrm>
        </p:spPr>
        <p:txBody>
          <a:bodyPr/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for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Bufif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100" y="2272506"/>
            <a:ext cx="4495800" cy="34575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12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38600" y="912501"/>
            <a:ext cx="436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Table </a:t>
            </a:r>
            <a:r>
              <a:rPr lang="en-IN" b="1" dirty="0" smtClean="0">
                <a:latin typeface="Times New Roman" panose="02020603050405020304" pitchFamily="18" charset="0"/>
              </a:rPr>
              <a:t>3</a:t>
            </a:r>
            <a:r>
              <a:rPr lang="en-IN" b="1" dirty="0">
                <a:latin typeface="Times New Roman" panose="02020603050405020304" pitchFamily="18" charset="0"/>
              </a:rPr>
              <a:t>. Truth Tables for </a:t>
            </a:r>
            <a:r>
              <a:rPr lang="en-IN" b="1" dirty="0" err="1">
                <a:latin typeface="Times New Roman" panose="02020603050405020304" pitchFamily="18" charset="0"/>
              </a:rPr>
              <a:t>Bufif</a:t>
            </a:r>
            <a:r>
              <a:rPr lang="en-IN" b="1" dirty="0">
                <a:latin typeface="Times New Roman" panose="02020603050405020304" pitchFamily="18" charset="0"/>
              </a:rPr>
              <a:t>/</a:t>
            </a:r>
            <a:r>
              <a:rPr lang="en-IN" b="1" dirty="0" err="1">
                <a:latin typeface="Times New Roman" panose="02020603050405020304" pitchFamily="18" charset="0"/>
              </a:rPr>
              <a:t>Notif</a:t>
            </a:r>
            <a:r>
              <a:rPr lang="en-IN" b="1" dirty="0">
                <a:latin typeface="Times New Roman" panose="02020603050405020304" pitchFamily="18" charset="0"/>
              </a:rPr>
              <a:t> Gates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3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79458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Instantiations of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Bufif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497" y="754471"/>
            <a:ext cx="11532326" cy="520219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drivers are designed to drive the signal on mutually exclusive control signals.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examples of instantiation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bufif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gates.</a:t>
            </a:r>
          </a:p>
          <a:p>
            <a:pPr algn="just"/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Instantiations of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Bufif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//Instantiation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bufif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bufif1 b1 (out, in, ctrl);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bufif0 b0 (out, in, ctrl);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//Instantiation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notif1 n1 (out, in, ctrl);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notif0 n0 (out, in, ctrl);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7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0"/>
            <a:ext cx="10515600" cy="392521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Instances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37" y="715282"/>
            <a:ext cx="1120575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situations when repetitive instances are required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instances differ from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other only by the index of the vector to which they are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 specification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such instances, Verilog HDL allows an array of primitive instances to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defined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an example of an array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1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45" y="103869"/>
            <a:ext cx="10515600" cy="470898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Array of Primitive Instances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2" y="754471"/>
            <a:ext cx="11205754" cy="531975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Array of Primitive Instances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[7:0] OUT, IN1, IN2;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basic gate instantiations.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n_gate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[7:0](OUT, IN1, IN2);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This is equivalent to the following 8 instantiations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n_gate0(OUT[0], IN1[0], IN2[0]);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n_gate1(OUT[1], IN1[1], IN2[1]);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n_gate2(OUT[2], IN1[2], IN2[2]);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n_gate3(OUT[3], IN1[3], IN2[3]);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n_gate4(OUT[4], IN1[4], IN2[4]);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n_gate5(OUT[5], IN1[5], IN2[5]);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n_gate6(OUT[6], IN1[6], IN2[6]);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n_gate7(OUT[7], IN1[7], IN2[7]);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3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39" y="0"/>
            <a:ext cx="11192691" cy="431709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Gate-level multiplexer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22" y="728345"/>
            <a:ext cx="11362507" cy="53197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design a 4-to-1 multiplexer with 2 select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purpose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logic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connect two or more sources to a single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used to implement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assume for this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that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s1 and s0 do not get the value x 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diagram and the truth table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are shown in Figure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diagram will be useful in setting up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port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for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5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7678"/>
            <a:ext cx="2409825" cy="20859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17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695124"/>
            <a:ext cx="1447800" cy="17049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6560" y="1604444"/>
            <a:ext cx="2924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Figure </a:t>
            </a:r>
            <a:r>
              <a:rPr lang="en-IN" b="1" dirty="0" smtClean="0">
                <a:latin typeface="Times New Roman" panose="02020603050405020304" pitchFamily="18" charset="0"/>
              </a:rPr>
              <a:t>4</a:t>
            </a:r>
            <a:r>
              <a:rPr lang="en-IN" b="1" dirty="0">
                <a:latin typeface="Times New Roman" panose="02020603050405020304" pitchFamily="18" charset="0"/>
              </a:rPr>
              <a:t>. 4-to-1 Multiplexer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1109" y="34965"/>
            <a:ext cx="11192691" cy="431709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Gate-level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                                                                            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568" y="2259183"/>
            <a:ext cx="4305300" cy="3657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13568" y="1178262"/>
            <a:ext cx="417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</a:rPr>
              <a:t>Figure </a:t>
            </a:r>
            <a:r>
              <a:rPr lang="pt-BR" b="1" dirty="0" smtClean="0">
                <a:latin typeface="Times New Roman" panose="02020603050405020304" pitchFamily="18" charset="0"/>
              </a:rPr>
              <a:t>5</a:t>
            </a:r>
            <a:r>
              <a:rPr lang="pt-BR" b="1" dirty="0">
                <a:latin typeface="Times New Roman" panose="02020603050405020304" pitchFamily="18" charset="0"/>
              </a:rPr>
              <a:t>. Logic Diagram for Multiplexer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8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22" y="689157"/>
            <a:ext cx="10515600" cy="48494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 diagram has a one-to-one correspondence with the Verilog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for the multiplexer is shown in Example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nets, s0n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s1n, are created; they are complements of input signals s1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nets y0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y1, y2, y3 are also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instance names are not specified for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gates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not, and,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are optional for Verilog primitives but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mandatory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instances of user-defined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18</a:t>
            </a:fld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1109" y="34965"/>
            <a:ext cx="11192691" cy="431709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Gate-level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                                                                            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636905"/>
            <a:ext cx="6283235" cy="4953998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4-to-1 multiplexer. Port list is taken exactly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diagram.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mux4_to_1 (out, i0, i1, i2, i3, s1, s0);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Port declarations from the I/O diagram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out;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nn-N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i0, i1, i2, i3;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s1, s0;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Internal wire declarations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s1n, s0n;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y0, y1, y2, y3</a:t>
            </a:r>
            <a:r>
              <a:rPr lang="es-E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19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694023" y="438848"/>
            <a:ext cx="4088675" cy="5576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1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Gate instantiations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1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s1n and s0n signals.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1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(s1n, s1);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1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(s0n, s0);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1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3-input and gates instantiated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12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(y0, i0, s1n, s0n);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1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(y1, i1, s1n, s0);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1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(y2, i2, s1, s0n);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1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(y3, i3, s1, s0);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1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4-input or gate instantiated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12"/>
            </a:pP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y0, y1, y2, y3);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12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1148" y="-20491"/>
            <a:ext cx="7541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Description of Multiplexer</a:t>
            </a:r>
          </a:p>
        </p:txBody>
      </p:sp>
    </p:spTree>
    <p:extLst>
      <p:ext uri="{BB962C8B-B14F-4D97-AF65-F5344CB8AC3E}">
        <p14:creationId xmlns:p14="http://schemas.microsoft.com/office/powerpoint/2010/main" val="40192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63" y="116930"/>
            <a:ext cx="8016240" cy="431709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GATE-LEVEL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-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88" y="780597"/>
            <a:ext cx="10515600" cy="48756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logic gate primitives provided in Verilog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instantiation of gates, gate symbols, and truth tables for and/or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/not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construct a Verilog description from the logic diagram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rise, fall, and turn-off delays in the gate-level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min, max,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delays in the gate-level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9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243" y="435174"/>
            <a:ext cx="9928723" cy="585533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stimulus module (no ports)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stimulus;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Declare variables to be connected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to inputs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IN0, IN1, IN2, IN3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S1, S0;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Declare output wire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OUTPUT;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Instantiate the multiplexer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mux4_to_1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mymux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(OUTPUT, IN0, IN1, IN2, IN3, S1, S0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20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47243" y="0"/>
            <a:ext cx="392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 for Multiplexer</a:t>
            </a:r>
          </a:p>
        </p:txBody>
      </p:sp>
    </p:spTree>
    <p:extLst>
      <p:ext uri="{BB962C8B-B14F-4D97-AF65-F5344CB8AC3E}">
        <p14:creationId xmlns:p14="http://schemas.microsoft.com/office/powerpoint/2010/main" val="12848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21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6497" y="401773"/>
            <a:ext cx="10474234" cy="57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Stimulate the inputs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Define the stimulus module (no ports)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set input lines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IN0 = 1; IN1 = 0; IN2 = 1; IN3 = 0;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#1 $display("IN0= %b, IN1= %b, IN2= %b, IN3= %b\n",IN0,IN1,IN2,IN3);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choose IN0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= 0; S0 = 0;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#1 $display("S1 = %b, S0 = %b, OUTPUT = %b \n", S1, S0, OUTPUT);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choose IN1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= 0; S0 = 1;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#1 $display("S1 = %b, S0 = %b, OUTPUT = %b \n", S1, S0, OUTPUT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7243" y="0"/>
            <a:ext cx="11453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 for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                                                                                                                       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1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22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7936" y="689157"/>
            <a:ext cx="10985863" cy="4627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choose IN2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= 1; S0 = 0;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#1 $display("S1 = %b, S0 = %b, OUTPUT = %b \n", S1, S0, OUTPUT);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choose IN3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= 1; S0 = 1;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#1 $display("S1 = %b, S0 = %b, OUTPUT = %b \n", S1, S0, OUTPUT);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4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7243" y="0"/>
            <a:ext cx="11453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 for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                                                                                                                       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26" y="754471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simulation is shown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the select signals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tested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IN0= 1, IN1= 0, IN2= 1, IN3= 0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= 0, S0 = 0, OUTPUT =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= 0, S0 = 1, OUTPUT = 0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= 1, S0 = 0, OUTPUT =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= 1, S0 = 1, OUTPUT =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47243" y="0"/>
            <a:ext cx="11453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 for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                                                                                                                       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537" y="689156"/>
            <a:ext cx="10515600" cy="36085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example, we design a 4-bit full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primitive logic gates, and we apply stimulus to the 4-bit full adder to check functionality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sake of simplicity, we will implement a ripple carry adder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 is a 1-bit full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equations for a 1-bit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adder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shown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96537" y="0"/>
            <a:ext cx="4075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4-BIT RIPPLE CARRY FULL ADDER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512593"/>
            <a:ext cx="3067594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25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325293" y="1010585"/>
            <a:ext cx="271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Figure </a:t>
            </a:r>
            <a:r>
              <a:rPr lang="en-IN" b="1" dirty="0" smtClean="0">
                <a:latin typeface="Times New Roman" panose="02020603050405020304" pitchFamily="18" charset="0"/>
              </a:rPr>
              <a:t>6</a:t>
            </a:r>
            <a:r>
              <a:rPr lang="en-IN" b="1" dirty="0">
                <a:latin typeface="Times New Roman" panose="02020603050405020304" pitchFamily="18" charset="0"/>
              </a:rPr>
              <a:t>. 1-bit Full Adder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553200" y="405357"/>
            <a:ext cx="5092338" cy="585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1-bit full adder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fulladd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(sum,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b,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I/O port declarations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sum,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a, b,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Internal nets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s1, c1, c2;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Instantiate logic gate primitives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(s1, a, b);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(c1, a, b);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(sum, s1,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(c2, s1,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c2, c1);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338" y="0"/>
            <a:ext cx="6955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</a:rPr>
              <a:t>Example </a:t>
            </a:r>
            <a:r>
              <a:rPr lang="en-IN" sz="2400" b="1" dirty="0" smtClean="0">
                <a:latin typeface="Times New Roman" panose="02020603050405020304" pitchFamily="18" charset="0"/>
              </a:rPr>
              <a:t>7: </a:t>
            </a:r>
            <a:r>
              <a:rPr lang="en-IN" sz="2400" b="1" dirty="0">
                <a:latin typeface="Times New Roman" panose="02020603050405020304" pitchFamily="18" charset="0"/>
              </a:rPr>
              <a:t>Verilog Description for 1-bit Full Adder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7" y="2285057"/>
            <a:ext cx="54197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8856" y="114441"/>
            <a:ext cx="1104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NewRomanPSMT"/>
              </a:rPr>
              <a:t>A 4-BIT RIPPLE CARRY FULL ADDER CONSTRUCTED FROM FOUR 1-BIT FULL ADDERS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06" y="2063931"/>
            <a:ext cx="6949440" cy="24318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30807" y="1089186"/>
            <a:ext cx="4085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Figure </a:t>
            </a:r>
            <a:r>
              <a:rPr lang="en-IN" b="1" dirty="0" smtClean="0">
                <a:latin typeface="Times New Roman" panose="02020603050405020304" pitchFamily="18" charset="0"/>
              </a:rPr>
              <a:t>7</a:t>
            </a:r>
            <a:r>
              <a:rPr lang="en-IN" b="1" dirty="0">
                <a:latin typeface="Times New Roman" panose="02020603050405020304" pitchFamily="18" charset="0"/>
              </a:rPr>
              <a:t>. 4-bit Ripple Carry Full Adder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27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33399" y="686195"/>
            <a:ext cx="11183983" cy="5449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TimesNewRomanPSMT"/>
              </a:rPr>
              <a:t>This structure can be translated to Verilog as shown in </a:t>
            </a:r>
            <a:r>
              <a:rPr lang="en-IN" dirty="0">
                <a:latin typeface="TimesNewRomanPSMT"/>
              </a:rPr>
              <a:t>Example </a:t>
            </a:r>
            <a:r>
              <a:rPr lang="en-IN" dirty="0" smtClean="0">
                <a:latin typeface="TimesNewRomanPSMT"/>
              </a:rPr>
              <a:t>8.1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Note 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that the </a:t>
            </a: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port names 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used in a 1-bit full adder and a 4-bit full adder are the same but they </a:t>
            </a: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represent different 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elements. </a:t>
            </a:r>
            <a:endParaRPr lang="en-IN" dirty="0" smtClean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The 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element sum in a 1-bit adder is a scalar quantity and the </a:t>
            </a: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element sum 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in the 4-bit full adder is a 4-bit vector </a:t>
            </a: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quantity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Verilog 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keeps names local to </a:t>
            </a: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a module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. Names are not visible outside the module unless hierarchical name referencing </a:t>
            </a: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is used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Also 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note that instance names must be specified when defined modules </a:t>
            </a: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are instantiated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, but when instantiating Verilog primitives, the instance names are </a:t>
            </a: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optional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8855" y="114441"/>
            <a:ext cx="11791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NewRomanPSMT"/>
              </a:rPr>
              <a:t>A 4-BIT RIPPLE CARRY FULL ADDER CONSTRUCTED FROM FOUR 1-BIT FULL ADDERS                    </a:t>
            </a:r>
            <a:r>
              <a:rPr lang="en-IN" sz="1400" b="1" dirty="0" smtClean="0">
                <a:latin typeface="TimesNewRomanPSMT"/>
              </a:rPr>
              <a:t>–Cont’d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5868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74" y="676094"/>
            <a:ext cx="10515600" cy="511075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4-bit full adder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fulladd4(sum,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b,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I/O port declarations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[3:0] sum;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input[3:0] a, b;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Internal nets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c1, c2, c3;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Instantiate four 1-bit full adders.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fulladd fa0(sum[0], c1, a[0], b[0], c_in);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fulladd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fa1(sum[1], c2, a[1], b[1], c1);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fulladd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fa2(sum[2], c3, a[2], b[2], c2);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fulladd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fa3(sum[3],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a[3], b[3], c3);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28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0296" y="127504"/>
            <a:ext cx="9061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8.1: VERILOG DESCRIPTION FOR 4-BIT RIPPLE CARRY FULL ADDER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29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17079"/>
            <a:ext cx="8335329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stimulus (top level module)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stimulus;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Set up variables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[3:0] A, B;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C_IN;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[3:0] SUM;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C_OUT;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Instantiate the 4-bit full adder. call it FA1_4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fulladd4 FA1_4(SUM, C_OUT, A, B, C_IN);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Set up the monitoring for the signal values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$monitor($time," A= %b, B=%b, C_IN= %b, --- C_OUT= %b, SUM= %b\n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B, C_IN, C_OUT, SUM);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770" y="109248"/>
            <a:ext cx="570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8.2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 for 4-bit Ripple Carry Full Adder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153400" y="646329"/>
            <a:ext cx="394280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5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Stimulate inputs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5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5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5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4'd0; B = 4'd0; C_IN = 1'b0;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5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 A = 4'd3; B = 4'd4;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5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 A = 4'd2; B = 4'd5;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5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 A = 4'd9; B = 4'd9;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5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 A = 4'd10; B = 4'd15;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5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 A = 4'd10; B = 4'd5; C_IN = 1'b1;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5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5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7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03869"/>
            <a:ext cx="10515600" cy="444772"/>
          </a:xfrm>
        </p:spPr>
        <p:txBody>
          <a:bodyPr/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 TYPES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728344"/>
            <a:ext cx="11101251" cy="542426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logic circuit can be designed by use of logic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basic logic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 as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primitives are instantiated like modules except that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in Verilog and do not need a module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logic circuits can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designed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basic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classes of basic gates: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and/or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 and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/not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663031"/>
            <a:ext cx="10515600" cy="3242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simulation is shown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A= 0000, B=0000, C_IN= 0, --- C_OUT= 0, SUM= 0000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A= 0011, B=0100, C_IN= 0, --- C_OUT= 0, SUM= 0111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A= 0010, B=0101, C_IN= 0, --- C_OUT= 0, SUM= 0111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A= 1001, B=1001, C_IN= 0, --- C_OUT= 1, SUM= 0010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A= 1010, B=1111, C_IN= 0, --- C_OUT= 1, SUM= 1001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A= 1010, B=0101, C_IN= 1,, C_OUT= 1, SUM= 0000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30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6770" y="109248"/>
            <a:ext cx="1151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8.2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 for 4-bit Ripple Carry Full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Adder                                                                                          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447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08" y="103869"/>
            <a:ext cx="10515600" cy="405584"/>
          </a:xfrm>
        </p:spPr>
        <p:txBody>
          <a:bodyPr/>
          <a:lstStyle/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And/Or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74" y="858974"/>
            <a:ext cx="1099892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And/or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 have one scalar output and multiple scalar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terminal in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gate terminals is an output and the other terminals are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 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as soon as one of the inputs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and/or gates available in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are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9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516" y="1684629"/>
            <a:ext cx="5467350" cy="32956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5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960593" y="808925"/>
            <a:ext cx="227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Figure </a:t>
            </a:r>
            <a:r>
              <a:rPr lang="en-IN" b="1" dirty="0" smtClean="0">
                <a:latin typeface="Times New Roman" panose="02020603050405020304" pitchFamily="18" charset="0"/>
              </a:rPr>
              <a:t>1</a:t>
            </a:r>
            <a:r>
              <a:rPr lang="en-IN" b="1" dirty="0">
                <a:latin typeface="Times New Roman" panose="02020603050405020304" pitchFamily="18" charset="0"/>
              </a:rPr>
              <a:t>. Basic Gates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92184" y="5486651"/>
            <a:ext cx="11268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gates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two inputs. The output terminal is denoted by out. Input terminals are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denoted by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7308" y="103869"/>
            <a:ext cx="11623766" cy="405584"/>
          </a:xfrm>
        </p:spPr>
        <p:txBody>
          <a:bodyPr/>
          <a:lstStyle/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And/Or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                                                                                                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7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0"/>
            <a:ext cx="10515600" cy="405584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Gate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Instantiation of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And/Or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0" y="689156"/>
            <a:ext cx="11271069" cy="543732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OUT, IN1, IN2;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basic gate instantiations.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a1(OUT, IN1, IN2);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na1(OUT, IN1, IN2);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or1(OUT, IN1, IN2);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nor1(OUT, IN1, IN2);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x1(OUT, IN1, IN2);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nx1(OUT, IN1, IN2);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More than two inputs; 3 input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na1_3inp(OUT, IN1, IN2, IN3);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gate instantiation without instance name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(OUT, IN1, IN2); // legal gate instantiation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34" y="0"/>
            <a:ext cx="10515600" cy="392521"/>
          </a:xfrm>
        </p:spPr>
        <p:txBody>
          <a:bodyPr/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TABLES FOR THESE GATES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269" y="2005012"/>
            <a:ext cx="5982789" cy="42129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7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9303" y="571908"/>
            <a:ext cx="11425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TimesNewRomanPSMT"/>
              </a:rPr>
              <a:t>The truth tables for these gates define how outputs for the gates are computed from </a:t>
            </a: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the inputs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Truth 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tables are defined assuming two </a:t>
            </a: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inputs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Outputs 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of gates with more than two inputs are computed </a:t>
            </a: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by applying 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the truth table </a:t>
            </a: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iteratively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713701" y="1641509"/>
            <a:ext cx="2712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</a:rPr>
              <a:t>Table </a:t>
            </a:r>
            <a:r>
              <a:rPr lang="en-IN" sz="1400" b="1" dirty="0" smtClean="0">
                <a:latin typeface="Times New Roman" panose="02020603050405020304" pitchFamily="18" charset="0"/>
              </a:rPr>
              <a:t>1</a:t>
            </a:r>
            <a:r>
              <a:rPr lang="en-IN" sz="1400" b="1" dirty="0">
                <a:latin typeface="Times New Roman" panose="02020603050405020304" pitchFamily="18" charset="0"/>
              </a:rPr>
              <a:t>. Truth Tables for </a:t>
            </a:r>
            <a:r>
              <a:rPr lang="en-IN" sz="1400" b="1" dirty="0" err="1">
                <a:latin typeface="Times New Roman" panose="02020603050405020304" pitchFamily="18" charset="0"/>
              </a:rPr>
              <a:t>And/Or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45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" y="0"/>
            <a:ext cx="10515600" cy="353332"/>
          </a:xfrm>
        </p:spPr>
        <p:txBody>
          <a:bodyPr/>
          <a:lstStyle/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/Not Gates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8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91736" y="532719"/>
            <a:ext cx="113603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/not gates have one scalar input and one or more scalar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terminal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list is connected to the input. Other terminals are connected to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/not gate primitives are provided 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2947987"/>
            <a:ext cx="54768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2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0"/>
            <a:ext cx="10515600" cy="418646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Instantiations of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/Not Gates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2" y="728344"/>
            <a:ext cx="10515600" cy="49148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gate instantiations.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b1(OUT1, IN);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n1(OUT1, IN);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two outputs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b1_2out(OUT1, OUT2, IN);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instantiation without instance name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(OUT1, IN); // legal gate instantiation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EBF0A5BE-59E0-418B-8B67-6D5186B4AFE8}" vid="{0B7651F1-16DF-490F-ACF9-07351828B9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verilog</Template>
  <TotalTime>152</TotalTime>
  <Words>2615</Words>
  <Application>Microsoft Office PowerPoint</Application>
  <PresentationFormat>Widescreen</PresentationFormat>
  <Paragraphs>405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TimesNewRomanPSMT</vt:lpstr>
      <vt:lpstr>Wingdings</vt:lpstr>
      <vt:lpstr>Office Theme</vt:lpstr>
      <vt:lpstr>GATE-LEVEL MODELING</vt:lpstr>
      <vt:lpstr>GATE-LEVEL MODELING - LEARNING OBJECTIVES </vt:lpstr>
      <vt:lpstr>GATE TYPES</vt:lpstr>
      <vt:lpstr>And/Or Gates </vt:lpstr>
      <vt:lpstr>And/Or Gates                                                                                                 –Cont’d </vt:lpstr>
      <vt:lpstr>Example 1: Gate Instantiation of And/Or Gates </vt:lpstr>
      <vt:lpstr>TRUTH TABLES FOR THESE GATES</vt:lpstr>
      <vt:lpstr>Buf/Not Gates</vt:lpstr>
      <vt:lpstr>Example 2: Gate Instantiations of Buf/Not Gates </vt:lpstr>
      <vt:lpstr>Truth Tables for Buf/Not Gates</vt:lpstr>
      <vt:lpstr>Gates with an additional control signal on buf and not gates</vt:lpstr>
      <vt:lpstr>Truth Tables for Bufif/Notif Gates</vt:lpstr>
      <vt:lpstr>Example 3: Gate Instantiations of Bufif/Notif Gates </vt:lpstr>
      <vt:lpstr>Array of Instances </vt:lpstr>
      <vt:lpstr>Example 4: Simple Array of Primitive Instances </vt:lpstr>
      <vt:lpstr>Gate-level multiplexer</vt:lpstr>
      <vt:lpstr>Gate-level multiplexer                                                                              –Cont’d</vt:lpstr>
      <vt:lpstr>Gate-level multiplexer                                                                              –Cont’d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GATE-LEVEL MODELING</dc:title>
  <dc:creator>Shahmeer</dc:creator>
  <cp:lastModifiedBy>Windows User</cp:lastModifiedBy>
  <cp:revision>59</cp:revision>
  <dcterms:created xsi:type="dcterms:W3CDTF">2020-05-04T08:20:16Z</dcterms:created>
  <dcterms:modified xsi:type="dcterms:W3CDTF">2020-05-12T17:28:03Z</dcterms:modified>
</cp:coreProperties>
</file>