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" y="851138"/>
            <a:ext cx="441089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4F4F"/>
                </a:solidFill>
                <a:latin typeface="TimesNewRomanPS-BoldMT"/>
              </a:rPr>
              <a:t>//ENCODER 4x2</a:t>
            </a:r>
            <a:endParaRPr lang="en-US" b="1" dirty="0">
              <a:solidFill>
                <a:srgbClr val="4F4F4F"/>
              </a:solidFill>
              <a:latin typeface="TimesNewRomanPS-BoldMT"/>
            </a:endParaRP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module encoder4to2(i0,i1,i2,i3,y1,y0);</a:t>
            </a: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input i0,i1,i2,i3;</a:t>
            </a: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output </a:t>
            </a:r>
            <a:r>
              <a:rPr lang="en-US" b="1" dirty="0" err="1">
                <a:solidFill>
                  <a:srgbClr val="4F4F4F"/>
                </a:solidFill>
                <a:latin typeface="TimesNewRomanPS-BoldMT"/>
              </a:rPr>
              <a:t>reg</a:t>
            </a:r>
            <a:r>
              <a:rPr lang="en-US" b="1" dirty="0">
                <a:solidFill>
                  <a:srgbClr val="4F4F4F"/>
                </a:solidFill>
                <a:latin typeface="TimesNewRomanPS-BoldMT"/>
              </a:rPr>
              <a:t> y1,y0;</a:t>
            </a: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always@*</a:t>
            </a: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case({i3,i2,i1,i0})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4’b0001:{y1,y0}=2’b00;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4’b0010:{y1,y0}=2’b01;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4’b0100:{y1,y0}=2’b10;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4’b1000:{y1,y0}=2’b11;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default:{y1,y0}=2’bxx;</a:t>
            </a:r>
          </a:p>
          <a:p>
            <a:r>
              <a:rPr lang="en-US" b="1" dirty="0" err="1">
                <a:solidFill>
                  <a:srgbClr val="4F4F4F"/>
                </a:solidFill>
                <a:latin typeface="TimesNewRomanPS-BoldMT"/>
              </a:rPr>
              <a:t>endcase</a:t>
            </a:r>
            <a:endParaRPr lang="en-US" b="1" dirty="0">
              <a:solidFill>
                <a:srgbClr val="4F4F4F"/>
              </a:solidFill>
              <a:latin typeface="TimesNewRomanPS-BoldMT"/>
            </a:endParaRPr>
          </a:p>
          <a:p>
            <a:r>
              <a:rPr lang="en-US" b="1" dirty="0" err="1" smtClean="0">
                <a:solidFill>
                  <a:srgbClr val="4F4F4F"/>
                </a:solidFill>
                <a:latin typeface="TimesNewRomanPS-BoldMT"/>
              </a:rPr>
              <a:t>endmodule</a:t>
            </a:r>
            <a:endParaRPr lang="en-US" b="1" dirty="0">
              <a:solidFill>
                <a:srgbClr val="4F4F4F"/>
              </a:solidFill>
              <a:latin typeface="TimesNewRomanPS-Bold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7131" y="702400"/>
            <a:ext cx="7223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//TESTBENCH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1ns/1ps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enco_test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i0,i1,i2,i3;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y1,y0;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􀁌;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encoder4to2 encoder(i0,i1,i2,i3,y1,y0); /*INSTANTIATE THE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NAME (encoder4to2) THAT NEEDS BE TESTED WITH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INSTANTIATION NAME encoder*/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i0,i1,i2,i3}=0;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&lt;16; </a:t>
            </a:r>
            <a:r>
              <a:rPr lang="en-US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=i+1)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#5 {i3,i2,i1,i0}=􀁌;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#150 $finish;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r>
              <a:rPr lang="en-US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$monitor($time,“i0=%b, i1=%b, i2=%b, i3=%b, y1=%b, y0=%b”,􀀃i0,i1,i2,i3,y1,y0);</a:t>
            </a:r>
          </a:p>
          <a:p>
            <a:r>
              <a:rPr lang="en-US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" y="971119"/>
            <a:ext cx="456764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F4F4F"/>
                </a:solidFill>
                <a:latin typeface="TimesNewRomanPS-BoldMT"/>
              </a:rPr>
              <a:t>// </a:t>
            </a:r>
            <a:r>
              <a:rPr lang="en-US" sz="2000" b="1" dirty="0">
                <a:solidFill>
                  <a:srgbClr val="4F4F4F"/>
                </a:solidFill>
                <a:latin typeface="TimesNewRomanPS-BoldMT"/>
              </a:rPr>
              <a:t>DECODER 2x4</a:t>
            </a:r>
          </a:p>
          <a:p>
            <a:endParaRPr lang="en-US" b="1" dirty="0">
              <a:solidFill>
                <a:srgbClr val="4F4F4F"/>
              </a:solidFill>
              <a:latin typeface="TimesNewRomanPS-BoldMT"/>
            </a:endParaRP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module deco2to4(i0,i1,,y0,y1,y2,y3);</a:t>
            </a: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input i0,i1;</a:t>
            </a: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output </a:t>
            </a:r>
            <a:r>
              <a:rPr lang="en-US" b="1" dirty="0" err="1">
                <a:solidFill>
                  <a:srgbClr val="4F4F4F"/>
                </a:solidFill>
                <a:latin typeface="TimesNewRomanPS-BoldMT"/>
              </a:rPr>
              <a:t>reg</a:t>
            </a:r>
            <a:r>
              <a:rPr lang="en-US" b="1" dirty="0">
                <a:solidFill>
                  <a:srgbClr val="4F4F4F"/>
                </a:solidFill>
                <a:latin typeface="TimesNewRomanPS-BoldMT"/>
              </a:rPr>
              <a:t> y0,y1,y2,y3;</a:t>
            </a:r>
          </a:p>
          <a:p>
            <a:r>
              <a:rPr lang="en-US" b="1" dirty="0">
                <a:solidFill>
                  <a:srgbClr val="4F4F4F"/>
                </a:solidFill>
                <a:latin typeface="TimesNewRomanPS-BoldMT"/>
              </a:rPr>
              <a:t>always@(*)</a:t>
            </a:r>
          </a:p>
          <a:p>
            <a:r>
              <a:rPr lang="en-US" b="1" dirty="0" err="1">
                <a:solidFill>
                  <a:srgbClr val="4F4F4F"/>
                </a:solidFill>
                <a:latin typeface="TimesNewRomanPS-BoldMT"/>
              </a:rPr>
              <a:t>casex</a:t>
            </a:r>
            <a:r>
              <a:rPr lang="en-US" b="1" dirty="0">
                <a:solidFill>
                  <a:srgbClr val="4F4F4F"/>
                </a:solidFill>
                <a:latin typeface="TimesNewRomanPS-BoldMT"/>
              </a:rPr>
              <a:t>({i0,i1})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3’b00:{y0,y1,y2,y3}=4’b1000;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3’b</a:t>
            </a:r>
            <a:r>
              <a:rPr lang="en-US" b="1" dirty="0">
                <a:solidFill>
                  <a:srgbClr val="4F4F4F"/>
                </a:solidFill>
                <a:latin typeface="TimesNewRomanPS-BoldMT"/>
              </a:rPr>
              <a:t>01:{y0,y1</a:t>
            </a:r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,y2,y3}=4’b0100;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3’b10:{y0,y1,y2,y3}=4’b0010;</a:t>
            </a:r>
          </a:p>
          <a:p>
            <a:r>
              <a:rPr lang="en-US" b="1" dirty="0">
                <a:solidFill>
                  <a:srgbClr val="4F4F4F"/>
                </a:solidFill>
                <a:latin typeface="Times#20New#20Roman,Bold"/>
              </a:rPr>
              <a:t>3’b11:{y0,y1,y2,y3}=4’b0001;</a:t>
            </a:r>
          </a:p>
          <a:p>
            <a:r>
              <a:rPr lang="en-US" b="1" dirty="0" err="1">
                <a:solidFill>
                  <a:srgbClr val="4F4F4F"/>
                </a:solidFill>
                <a:latin typeface="TimesNewRomanPS-BoldMT"/>
              </a:rPr>
              <a:t>endcase</a:t>
            </a:r>
            <a:endParaRPr lang="en-US" b="1" dirty="0">
              <a:solidFill>
                <a:srgbClr val="4F4F4F"/>
              </a:solidFill>
              <a:latin typeface="TimesNewRomanPS-BoldMT"/>
            </a:endParaRPr>
          </a:p>
          <a:p>
            <a:r>
              <a:rPr lang="en-US" b="1" dirty="0" err="1" smtClean="0">
                <a:solidFill>
                  <a:srgbClr val="4F4F4F"/>
                </a:solidFill>
                <a:latin typeface="TimesNewRomanPS-BoldMT"/>
              </a:rPr>
              <a:t>endmodule</a:t>
            </a:r>
            <a:endParaRPr lang="en-US" b="1" dirty="0">
              <a:solidFill>
                <a:srgbClr val="4F4F4F"/>
              </a:solidFill>
              <a:latin typeface="TimesNewRomanPS-Bold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599" y="749194"/>
            <a:ext cx="63768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//TESTBENCH</a:t>
            </a:r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1ns/1ps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1600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test_decoder</a:t>
            </a:r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i0,i1;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y0,y1,y2,y3</a:t>
            </a:r>
            <a:r>
              <a:rPr lang="en-US" sz="1600" b="1" dirty="0" smtClean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solidFill>
                <a:srgbClr val="4F4F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deco2to4 deco(i0,i1,y0,y1,y2,y3);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/*INSTANTIATE THE MODULE NAME(deco2to4) THAT NEEDS BE TESTED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INSTANTIATION NAME deco</a:t>
            </a:r>
            <a:r>
              <a:rPr lang="en-US" sz="1600" b="1" dirty="0" smtClean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r>
              <a:rPr lang="en-US" sz="1600" b="1" dirty="0" smtClean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lang="en-US" sz="1600" b="1" dirty="0">
              <a:solidFill>
                <a:srgbClr val="4F4F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{i0,i1}=0;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600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=1;i&lt;3;i=i+1);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#5 {i1,i0}=</a:t>
            </a:r>
            <a:r>
              <a:rPr lang="en-US" sz="1600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#150 $finish;</a:t>
            </a:r>
          </a:p>
          <a:p>
            <a:r>
              <a:rPr lang="en-U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r>
              <a:rPr lang="es-E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$monitor($</a:t>
            </a:r>
            <a:r>
              <a:rPr lang="es-ES" sz="1600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s-ES" sz="1600" b="1" dirty="0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“i0=%b,i1=%b,y0=%b,y1=%b,y2=%b,y3=%b”, i0,i1,y0,y1,y2,y3);</a:t>
            </a:r>
          </a:p>
          <a:p>
            <a:r>
              <a:rPr lang="en-US" sz="1600" b="1" dirty="0" err="1">
                <a:solidFill>
                  <a:srgbClr val="4F4F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  <p:sp>
        <p:nvSpPr>
          <p:cNvPr id="5" name="AutoShape 2" descr="priority enco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priority encoder"/>
          <p:cNvSpPr>
            <a:spLocks noChangeAspect="1" noChangeArrowheads="1"/>
          </p:cNvSpPr>
          <p:nvPr/>
        </p:nvSpPr>
        <p:spPr bwMode="auto">
          <a:xfrm>
            <a:off x="4331335" y="29732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a2f870b8-a-62cb3a1a-s-sites.googlegroups.com/site/vlsiandeda/programs/priority-encoder/priority%20encoder.gif?attachauth=ANoY7crDJYASMb9UeJ6y1OBKr8EJ9uVjc1gMLcV_EvgMSOXU0VOgd8Z825NTvpRlGu6v7QKKCQAunbc_6mgEzz_UCEPfxPeusj-WakThKrfQLBGcNAa02xIt71d_wzGPAMUFXl6DzSngRZT7EPmPSBp6o-IfFQwX5jBsJeKJDn5PPCn5794PItx0whdg2UglzZQDnssUxaUf9nWJzuqnnLp1VEzgnR48IorjbwrmNfxZSBErmta0QClQCIGSSnleFf4xGqkZ6VcF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1" y="974590"/>
            <a:ext cx="2487476" cy="199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5575" y="85544"/>
            <a:ext cx="4318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3D4B"/>
                </a:solidFill>
                <a:latin typeface="Open Sans"/>
              </a:rPr>
              <a:t>PRIORITY ENCODER(BEHAVIOURAL)</a:t>
            </a:r>
            <a:endParaRPr lang="en-US" b="1" i="0" dirty="0">
              <a:solidFill>
                <a:srgbClr val="283D4B"/>
              </a:solidFill>
              <a:effectLst/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2377" y="80359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module </a:t>
            </a:r>
            <a:r>
              <a:rPr lang="en-US" b="1" dirty="0" err="1">
                <a:solidFill>
                  <a:srgbClr val="000000"/>
                </a:solidFill>
                <a:latin typeface="Gentium Basic" panose="02000503060000020004" pitchFamily="2" charset="0"/>
              </a:rPr>
              <a:t>pe</a:t>
            </a:r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(w3,w2,w1,w0,y1,y0,z);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input w3,w2,w1,w0;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output y1,y0,z;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always@*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Gentium Basic" panose="02000503060000020004" pitchFamily="2" charset="0"/>
              </a:rPr>
              <a:t>casex</a:t>
            </a:r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({w3,w2,w1,w0}) // note it is </a:t>
            </a:r>
            <a:r>
              <a:rPr lang="en-US" b="1" dirty="0" err="1">
                <a:solidFill>
                  <a:srgbClr val="000000"/>
                </a:solidFill>
                <a:latin typeface="Gentium Basic" panose="02000503060000020004" pitchFamily="2" charset="0"/>
              </a:rPr>
              <a:t>casex</a:t>
            </a:r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 not case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4’b0000:{y1,y0,z}=3’b000;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4’b0001:{y1,y0,z}=3’b001;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4’b001x:{y1,y0,z}=3’b011;</a:t>
            </a:r>
            <a:b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4’b01xx:{y1,y0,z}=3’b101;</a:t>
            </a:r>
            <a:r>
              <a:rPr lang="en-US" dirty="0">
                <a:solidFill>
                  <a:srgbClr val="000000"/>
                </a:solidFill>
                <a:latin typeface="Gentium Basic" panose="02000503060000020004" pitchFamily="2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r>
              <a:rPr lang="en-US" b="1" dirty="0">
                <a:solidFill>
                  <a:srgbClr val="000000"/>
                </a:solidFill>
                <a:latin typeface="Gentium Basic" panose="02000503060000020004" pitchFamily="2" charset="0"/>
              </a:rPr>
              <a:t>4’b1xxx:{y1,y0,z}=3’b111;</a:t>
            </a:r>
            <a:r>
              <a:rPr lang="en-US" dirty="0">
                <a:solidFill>
                  <a:srgbClr val="000000"/>
                </a:solidFill>
                <a:latin typeface="Gentium Basic" panose="02000503060000020004" pitchFamily="2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Gentium Basic" panose="02000503060000020004" pitchFamily="2" charset="0"/>
              </a:rPr>
            </a:b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Gentium Basic" panose="02000503060000020004" pitchFamily="2" charset="0"/>
              </a:rPr>
              <a:t>endcase</a:t>
            </a:r>
            <a:endParaRPr lang="en-US" dirty="0">
              <a:solidFill>
                <a:srgbClr val="444444"/>
              </a:solidFill>
              <a:latin typeface="Gentium Basic" panose="02000503060000020004" pitchFamily="2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Gentium Basic" panose="02000503060000020004" pitchFamily="2" charset="0"/>
              </a:rPr>
              <a:t>endmodule</a:t>
            </a:r>
            <a:endParaRPr lang="en-US" b="0" i="0" dirty="0">
              <a:solidFill>
                <a:srgbClr val="444444"/>
              </a:solidFill>
              <a:effectLst/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446" y="860707"/>
            <a:ext cx="1148225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//Test bench</a:t>
            </a:r>
            <a:endParaRPr lang="en-US" sz="16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1ns/1ps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16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test_priority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w3,w2,w1,w0;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 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y1,y0,z;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16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encoder(w3,w2,w1,w0,y1,y0,z); /*INSTANTIATE THE MODULE NAME(</a:t>
            </a:r>
            <a:r>
              <a:rPr lang="en-US" sz="16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NEEDS BE TESTED WITH INSTANTIATION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encoder*/</a:t>
            </a:r>
            <a:endParaRPr lang="en-US" sz="16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{w3,w2,w1,w0}=4’b0000;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600" b="1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=1;i&lt;16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=i+1)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#5 {w3,w2,w1,w0}=</a:t>
            </a:r>
            <a:r>
              <a:rPr lang="en-US" sz="16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150 $finish;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monitor($time,”w3=%b, w2=%b, w1=%b, w0=%b, y1=%b, y0=%b, z=%b” , w3,w2,w1,w0,y1,y0,z);</a:t>
            </a:r>
            <a:br>
              <a:rPr 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16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75" y="85544"/>
            <a:ext cx="4318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3D4B"/>
                </a:solidFill>
                <a:latin typeface="Open Sans"/>
              </a:rPr>
              <a:t>PRIORITY ENCODER(BEHAVIOURAL)</a:t>
            </a:r>
            <a:endParaRPr lang="en-US" b="1" i="0" dirty="0">
              <a:solidFill>
                <a:srgbClr val="283D4B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9717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181</TotalTime>
  <Words>473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Gentium Basic</vt:lpstr>
      <vt:lpstr>Open Sans</vt:lpstr>
      <vt:lpstr>Times New Roman</vt:lpstr>
      <vt:lpstr>Times#20New#20Roman,Bold</vt:lpstr>
      <vt:lpstr>TimesNewRomanPS-BoldMT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2020-05-19T12:40:53Z</dcterms:created>
  <dcterms:modified xsi:type="dcterms:W3CDTF">2020-05-19T15:41:58Z</dcterms:modified>
</cp:coreProperties>
</file>