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296" r:id="rId28"/>
    <p:sldId id="275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74" r:id="rId40"/>
    <p:sldId id="267" r:id="rId41"/>
    <p:sldId id="268" r:id="rId42"/>
    <p:sldId id="269" r:id="rId43"/>
    <p:sldId id="270" r:id="rId44"/>
    <p:sldId id="271" r:id="rId45"/>
    <p:sldId id="272" r:id="rId46"/>
    <p:sldId id="27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399D-87BF-4FFF-8116-ED5840E799AB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6C3C-BB22-4CAB-9669-0A494D8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115910" y="463639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13762" y="6295628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73487" y="6488668"/>
            <a:ext cx="16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ZAKIR HUSSAIN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23515" y="6488668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Verilog HDL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649967"/>
            <a:ext cx="11571514" cy="555488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structured procedure statements in Verilog: always and initial.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two most basic statements in behavioral modeling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statements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appear only inside these structured procedure statements.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concurrent programming language unlike the C programming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language, which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sequential in nature.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flows in Verilog run in parallel rather than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sequence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and initial statement represents a separate activity flow in Verilog.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flow starts at simulation time 0.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always and initial cannot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nested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045" y="0"/>
            <a:ext cx="242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Procedures</a:t>
            </a:r>
          </a:p>
        </p:txBody>
      </p:sp>
    </p:spTree>
    <p:extLst>
      <p:ext uri="{BB962C8B-B14F-4D97-AF65-F5344CB8AC3E}">
        <p14:creationId xmlns:p14="http://schemas.microsoft.com/office/powerpoint/2010/main" val="19738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25" y="806722"/>
            <a:ext cx="11258005" cy="51107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clock_gen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//Initialize clock at time zero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= 1'b0;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//Toggle clock every half-cycle (time period = 20)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#10 clock = ~clock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#1000 $finish;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96" y="0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Statement</a:t>
            </a:r>
          </a:p>
        </p:txBody>
      </p:sp>
    </p:spTree>
    <p:extLst>
      <p:ext uri="{BB962C8B-B14F-4D97-AF65-F5344CB8AC3E}">
        <p14:creationId xmlns:p14="http://schemas.microsoft.com/office/powerpoint/2010/main" val="1976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66" y="649968"/>
            <a:ext cx="11088188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Example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always statement starts at time 0 and executes the statement clock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~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every 10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initialization of clock has to be done inside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put the initialization of clock inside the always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block, clock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initialized every time the always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simulation must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halted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an initial statement. If there is no $stop or $finish statement to halt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simulation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clock generator will run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forever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96" y="0"/>
            <a:ext cx="11704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                                                                                                                                        –Cont’d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75" y="663031"/>
            <a:ext cx="11456995" cy="435133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update values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integer, real, or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placed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variable will remain unchanged until another procedural assignment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with a 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simplest form of procedural assignment is shown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::=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variable_lvalue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delay_or_event_control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expression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9576" y="0"/>
            <a:ext cx="2474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Procedural Assignments</a:t>
            </a:r>
          </a:p>
        </p:txBody>
      </p:sp>
    </p:spTree>
    <p:extLst>
      <p:ext uri="{BB962C8B-B14F-4D97-AF65-F5344CB8AC3E}">
        <p14:creationId xmlns:p14="http://schemas.microsoft.com/office/powerpoint/2010/main" val="42814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6" y="741408"/>
            <a:ext cx="11493137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left-hand side of a procedural assignment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can be one of the following: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integer, real, or time register variable or a memory element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select of these variables (e.g.,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select of these variables (e.g.,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[31:16])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of any of the above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right-hand side can be any expression that evaluates to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9576" y="0"/>
            <a:ext cx="1156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Procedural </a:t>
            </a:r>
            <a:r>
              <a:rPr lang="en-US" b="1" dirty="0" smtClean="0"/>
              <a:t>Assignments                                                                                                                                                              –Cont’d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77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91" y="767533"/>
            <a:ext cx="11192692" cy="4351338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statements are executed in the order they are specified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sequential block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blocking assignment will not block execution of statements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follow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parallel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operator is used to specify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assignments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330" y="0"/>
            <a:ext cx="2345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4172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96" y="702220"/>
            <a:ext cx="11493137" cy="435133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allow scheduling of assignments without blocking execution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that follow in a sequential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operator is used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assignments. Note that this operator has the same symbol as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less_than_equal_to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&lt;= is interpreted as a relational operator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as an assignment operator in the context of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913" y="0"/>
            <a:ext cx="273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Assignments</a:t>
            </a:r>
          </a:p>
        </p:txBody>
      </p:sp>
    </p:spTree>
    <p:extLst>
      <p:ext uri="{BB962C8B-B14F-4D97-AF65-F5344CB8AC3E}">
        <p14:creationId xmlns:p14="http://schemas.microsoft.com/office/powerpoint/2010/main" val="31281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96" y="623841"/>
            <a:ext cx="11427823" cy="4731929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described the behavior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assignments, it is important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in digital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as a method to 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concurrent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transfers that take place after a common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three concurrent data transfers take place at the positive edge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789" y="0"/>
            <a:ext cx="3978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Application of </a:t>
            </a:r>
            <a:r>
              <a:rPr lang="en-US" b="1" dirty="0" err="1"/>
              <a:t>nonblocking</a:t>
            </a:r>
            <a:r>
              <a:rPr lang="en-US" b="1" dirty="0"/>
              <a:t> assignments</a:t>
            </a:r>
          </a:p>
        </p:txBody>
      </p:sp>
    </p:spTree>
    <p:extLst>
      <p:ext uri="{BB962C8B-B14F-4D97-AF65-F5344CB8AC3E}">
        <p14:creationId xmlns:p14="http://schemas.microsoft.com/office/powerpoint/2010/main" val="25084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636904"/>
            <a:ext cx="11639005" cy="533282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@(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reg1 &lt;= #1 in1;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reg2 &lt;= @(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negedge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clock) in2 ^ in3;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reg3 &lt;= #1 reg1; //The old value of reg1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positive edge of clock, the following sequence takes place for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assignments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 is performed on each right-hand-side variable, in1, in2, in3,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reg1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 the positive edge of clock. The right-hand-side expressions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evaluated,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stored internally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operations to the left-hand-side variables are scheduled to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specified by the intra-assignment delay in each assignment,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is, schedule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"write" to reg1 after 1 time unit, to reg2 at the next negative edge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clock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to reg3 after 1 time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789" y="0"/>
            <a:ext cx="11643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Application of </a:t>
            </a:r>
            <a:r>
              <a:rPr lang="en-US" b="1" dirty="0" err="1"/>
              <a:t>nonblocking</a:t>
            </a:r>
            <a:r>
              <a:rPr lang="en-US" b="1" dirty="0"/>
              <a:t> </a:t>
            </a:r>
            <a:r>
              <a:rPr lang="en-US" b="1" dirty="0" smtClean="0"/>
              <a:t>assignments                                                                                                                                   –Cont’d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14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39" y="793659"/>
            <a:ext cx="11218817" cy="4351338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operations are executed at the scheduled time steps. The order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operations are executed is not important because the internally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right-hand-side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values are used to assign to the left-hand-side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note that reg3 is assigned the old value of reg1 that was stored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operation, even if the write operation wrote a new value to reg1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operation to reg3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789" y="0"/>
            <a:ext cx="11643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Application of </a:t>
            </a:r>
            <a:r>
              <a:rPr lang="en-US" b="1" dirty="0" err="1"/>
              <a:t>nonblocking</a:t>
            </a:r>
            <a:r>
              <a:rPr lang="en-US" b="1" dirty="0"/>
              <a:t> </a:t>
            </a:r>
            <a:r>
              <a:rPr lang="en-US" b="1" dirty="0" smtClean="0"/>
              <a:t>assignments                                                                                                                                   –Cont’d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20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51" y="369332"/>
            <a:ext cx="11542641" cy="585533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1: Two concurrent always blocks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statements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@(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2: Two concurrent always blocks with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&lt;= b;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@(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&lt;= a;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9651" y="0"/>
            <a:ext cx="5309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Nonblocking</a:t>
            </a:r>
            <a:r>
              <a:rPr lang="en-US" b="1" dirty="0"/>
              <a:t> Statements to Eliminate Race Conditions</a:t>
            </a:r>
          </a:p>
        </p:txBody>
      </p:sp>
    </p:spTree>
    <p:extLst>
      <p:ext uri="{BB962C8B-B14F-4D97-AF65-F5344CB8AC3E}">
        <p14:creationId xmlns:p14="http://schemas.microsoft.com/office/powerpoint/2010/main" val="15014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73" y="754471"/>
            <a:ext cx="11310257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inside an initial statement constitute an initial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block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 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0, executes exactly once during a simulation, and then does not execute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multiple initial blocks, each block starts to execute concurrently at time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finishes execution independently of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must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grouped, typically using the keywords begin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behavioral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statement, grouping is 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8375" y="0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Statement</a:t>
            </a:r>
          </a:p>
        </p:txBody>
      </p:sp>
    </p:spTree>
    <p:extLst>
      <p:ext uri="{BB962C8B-B14F-4D97-AF65-F5344CB8AC3E}">
        <p14:creationId xmlns:p14="http://schemas.microsoft.com/office/powerpoint/2010/main" val="11847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" y="623843"/>
            <a:ext cx="11375571" cy="590758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Emulate the behavior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variables and blocking assignments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@(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//Read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store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right-hand-side expressions in temporary variables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//Write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Assign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temporary variables to left-hand-side variables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22" y="0"/>
            <a:ext cx="9492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Assignments using Blocking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429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004" y="620902"/>
            <a:ext cx="1166719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two types of assignments inside an always block.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assignments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confuse either type with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statement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cannot appear inside always blocks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blocking assignments inside a begin/end block are evaluated sequentially, just as 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expect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standard programming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are evaluated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statements are evaluated before any of the left hand sides are updated. This is what 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expect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hardware because real logic gates all operate independently rather than waiting for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gates.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004" y="0"/>
            <a:ext cx="11784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and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Ex-2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623842"/>
            <a:ext cx="11480074" cy="2040981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consider two attempts to describe a shift register.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clock edge, the data at sin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shifted into the first flop. The first flop shifts to the second flop. The data in the second flop shifts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flop, and so on until the last element drops off the 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23" y="3067140"/>
            <a:ext cx="5434147" cy="28346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004" y="0"/>
            <a:ext cx="1177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and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 Ex-2                                        Cont’d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2181" y="693901"/>
            <a:ext cx="111252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module </a:t>
            </a:r>
            <a:r>
              <a:rPr lang="en-US" sz="2000" dirty="0" err="1">
                <a:latin typeface="Courier New" panose="02070309020205020404" pitchFamily="49" charset="0"/>
              </a:rPr>
              <a:t>shiftreg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</a:rPr>
              <a:t>, sin, q);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input </a:t>
            </a:r>
            <a:r>
              <a:rPr lang="en-US" sz="2000" dirty="0" err="1">
                <a:latin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input sin;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output [3:0] q;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// This is a correct implementation using </a:t>
            </a:r>
            <a:r>
              <a:rPr lang="en-US" sz="2000" dirty="0" err="1">
                <a:latin typeface="Courier New" panose="02070309020205020404" pitchFamily="49" charset="0"/>
              </a:rPr>
              <a:t>nonblocking</a:t>
            </a:r>
            <a:r>
              <a:rPr lang="en-US" sz="2000" dirty="0">
                <a:latin typeface="Courier New" panose="02070309020205020404" pitchFamily="49" charset="0"/>
              </a:rPr>
              <a:t> assignment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</a:rPr>
              <a:t>reg</a:t>
            </a:r>
            <a:r>
              <a:rPr lang="en-US" sz="2000" dirty="0">
                <a:latin typeface="Courier New" panose="02070309020205020404" pitchFamily="49" charset="0"/>
              </a:rPr>
              <a:t> [3:0] q;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always @(</a:t>
            </a:r>
            <a:r>
              <a:rPr lang="en-US" sz="2000" dirty="0" err="1">
                <a:latin typeface="Courier New" panose="02070309020205020404" pitchFamily="49" charset="0"/>
              </a:rPr>
              <a:t>posedge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q[0] &lt;= sin; // &lt;= indicates </a:t>
            </a:r>
            <a:r>
              <a:rPr lang="en-US" sz="2000" dirty="0" err="1">
                <a:latin typeface="Courier New" panose="02070309020205020404" pitchFamily="49" charset="0"/>
              </a:rPr>
              <a:t>nonblocking</a:t>
            </a:r>
            <a:r>
              <a:rPr lang="en-US" sz="2000" dirty="0">
                <a:latin typeface="Courier New" panose="02070309020205020404" pitchFamily="49" charset="0"/>
              </a:rPr>
              <a:t> assignment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q[1] &lt;= q[0];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q[2] &lt;= q[1];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q[3] &lt;= q[2];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// it would be even more better to write q &lt;= {q[2:0], sin};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end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</a:rPr>
              <a:t>endmodule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0004" y="0"/>
            <a:ext cx="1177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and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 Ex-2                                        Cont’d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" y="660069"/>
            <a:ext cx="1129501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</a:rPr>
              <a:t>non-blocking </a:t>
            </a:r>
            <a:r>
              <a:rPr lang="en-US" sz="2400" dirty="0">
                <a:latin typeface="Times New Roman" panose="02020603050405020304" pitchFamily="18" charset="0"/>
              </a:rPr>
              <a:t>assignments mean that all of the values on the right hand sides are </a:t>
            </a:r>
            <a:r>
              <a:rPr lang="en-US" sz="2400" dirty="0" smtClean="0">
                <a:latin typeface="Times New Roman" panose="02020603050405020304" pitchFamily="18" charset="0"/>
              </a:rPr>
              <a:t>assigned simultaneously</a:t>
            </a:r>
            <a:r>
              <a:rPr lang="en-US" sz="2400" dirty="0">
                <a:latin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</a:rPr>
              <a:t>Therefore</a:t>
            </a:r>
            <a:r>
              <a:rPr lang="en-US" sz="2400" dirty="0">
                <a:latin typeface="Times New Roman" panose="02020603050405020304" pitchFamily="18" charset="0"/>
              </a:rPr>
              <a:t>, q[1] will get the original value of q[0], not the value of sin that gets loaded </a:t>
            </a:r>
            <a:r>
              <a:rPr lang="en-US" sz="2400" dirty="0" smtClean="0">
                <a:latin typeface="Times New Roman" panose="02020603050405020304" pitchFamily="18" charset="0"/>
              </a:rPr>
              <a:t>into q[0</a:t>
            </a:r>
            <a:r>
              <a:rPr lang="en-US" sz="2400" dirty="0">
                <a:latin typeface="Times New Roman" panose="02020603050405020304" pitchFamily="18" charset="0"/>
              </a:rPr>
              <a:t>]. This is what we would expect from real hardware. Of course all of this could be written on one </a:t>
            </a:r>
            <a:r>
              <a:rPr lang="en-US" sz="2400" dirty="0" smtClean="0">
                <a:latin typeface="Times New Roman" panose="02020603050405020304" pitchFamily="18" charset="0"/>
              </a:rPr>
              <a:t>line for brevity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Blocking assignments are more familiar from traditional programming languages, but inaccurately </a:t>
            </a:r>
            <a:r>
              <a:rPr lang="en-US" sz="2400" dirty="0" smtClean="0">
                <a:latin typeface="Times New Roman" panose="02020603050405020304" pitchFamily="18" charset="0"/>
              </a:rPr>
              <a:t>model hardware</a:t>
            </a:r>
            <a:r>
              <a:rPr lang="en-US" sz="2400" dirty="0">
                <a:latin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</a:rPr>
              <a:t>Consider </a:t>
            </a:r>
            <a:r>
              <a:rPr lang="en-US" sz="2400" dirty="0">
                <a:latin typeface="Times New Roman" panose="02020603050405020304" pitchFamily="18" charset="0"/>
              </a:rPr>
              <a:t>the same module using blocking assignments. When </a:t>
            </a:r>
            <a:r>
              <a:rPr lang="en-US" sz="2400" dirty="0" err="1">
                <a:latin typeface="Times New Roman" panose="02020603050405020304" pitchFamily="18" charset="0"/>
              </a:rPr>
              <a:t>clk</a:t>
            </a:r>
            <a:r>
              <a:rPr lang="en-US" sz="2400" dirty="0">
                <a:latin typeface="Times New Roman" panose="02020603050405020304" pitchFamily="18" charset="0"/>
              </a:rPr>
              <a:t> rises, the Verilog says </a:t>
            </a:r>
            <a:r>
              <a:rPr lang="en-US" sz="2400" dirty="0" smtClean="0">
                <a:latin typeface="Times New Roman" panose="02020603050405020304" pitchFamily="18" charset="0"/>
              </a:rPr>
              <a:t>that q[0</a:t>
            </a:r>
            <a:r>
              <a:rPr lang="en-US" sz="2400" dirty="0">
                <a:latin typeface="Times New Roman" panose="02020603050405020304" pitchFamily="18" charset="0"/>
              </a:rPr>
              <a:t>] should be copied from sin. Then q[1] should be copied from the new value of q[0] and so forth. </a:t>
            </a:r>
            <a:r>
              <a:rPr lang="en-US" sz="2400" dirty="0" smtClean="0">
                <a:latin typeface="Times New Roman" panose="02020603050405020304" pitchFamily="18" charset="0"/>
              </a:rPr>
              <a:t>All four </a:t>
            </a:r>
            <a:r>
              <a:rPr lang="en-US" sz="2400" dirty="0">
                <a:latin typeface="Times New Roman" panose="02020603050405020304" pitchFamily="18" charset="0"/>
              </a:rPr>
              <a:t>registers immediately get the sin value.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0004" y="0"/>
            <a:ext cx="1177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and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 Ex-2                                        Cont’d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5245" y="774958"/>
            <a:ext cx="112297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module </a:t>
            </a:r>
            <a:r>
              <a:rPr lang="en-US" sz="2000" dirty="0" err="1">
                <a:latin typeface="Courier New" panose="02070309020205020404" pitchFamily="49" charset="0"/>
              </a:rPr>
              <a:t>shiftreg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</a:rPr>
              <a:t>, sin, q[3:0]);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input </a:t>
            </a:r>
            <a:r>
              <a:rPr lang="en-US" sz="2000" dirty="0" err="1">
                <a:latin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input sin;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output [3:0] q;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// This is a bad implementation using blocking assignment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</a:rPr>
              <a:t>reg</a:t>
            </a:r>
            <a:r>
              <a:rPr lang="en-US" sz="2000" dirty="0">
                <a:latin typeface="Courier New" panose="02070309020205020404" pitchFamily="49" charset="0"/>
              </a:rPr>
              <a:t> [3:0] q;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always @(</a:t>
            </a:r>
            <a:r>
              <a:rPr lang="en-US" sz="2000" dirty="0" err="1">
                <a:latin typeface="Courier New" panose="02070309020205020404" pitchFamily="49" charset="0"/>
              </a:rPr>
              <a:t>posedge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q[0] = sin; // = indicates blocking assignment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q[1] = q[0];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q[2] = q[1];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q[3] = q[2];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</a:rPr>
              <a:t>end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</a:rPr>
              <a:t>endmodule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0004" y="0"/>
            <a:ext cx="1177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and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 Ex-2                                        Cont’d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8936" y="853500"/>
            <a:ext cx="108900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moral of this illustration is to always 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in always blocks when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structural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Verilog. With sufficient cleverness, such as reversing the orders of the four commands,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might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blocking assignments work correctly, but they offer no advantages and great risks.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note that each always block implies a separate block of logic. Therefore, a given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assigned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only one always block. Otherwise, two pieces of hardware with shorted outputs would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implied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004" y="0"/>
            <a:ext cx="1177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and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 Ex-2                                        Cont’d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65" y="780597"/>
            <a:ext cx="11192692" cy="569858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digital design, use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in place of blocking assignments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highly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in places where concurrent data transfers take place after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event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cases, blocking assignments can potentially cause race conditions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depends on the order in which the assignments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assignments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effectively to model concurrent data transfers because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dependent on the order in which the assignments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include pipeline modeling and modeling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several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downside,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potentially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a degradation in the simulator performance and increase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789" y="0"/>
            <a:ext cx="1092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Advantages of </a:t>
            </a:r>
            <a:r>
              <a:rPr lang="en-US" b="1" dirty="0" err="1"/>
              <a:t>nonblocking</a:t>
            </a:r>
            <a:r>
              <a:rPr lang="en-US" b="1" dirty="0"/>
              <a:t> </a:t>
            </a:r>
            <a:r>
              <a:rPr lang="en-US" b="1" dirty="0" smtClean="0"/>
              <a:t>assignments                                                                                                                  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10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24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and Parallel Blocks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4900" y="838199"/>
            <a:ext cx="107561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keywords begin and end are used to group statements into sequential blocks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statements in a sequential block are processed in the order they are specified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statement is executed only after its preceding statement completes execution[except for non-blocking assignments with intra-assignment timing control).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delay or event control is specified, it is relative to the simulation time when the previous statement in the block completed execution.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6704" y="0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Blocks</a:t>
            </a:r>
          </a:p>
        </p:txBody>
      </p:sp>
    </p:spTree>
    <p:extLst>
      <p:ext uri="{BB962C8B-B14F-4D97-AF65-F5344CB8AC3E}">
        <p14:creationId xmlns:p14="http://schemas.microsoft.com/office/powerpoint/2010/main" val="17889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0" y="465517"/>
            <a:ext cx="11427823" cy="54780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1'b0; //single statement; does not need to be grouped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 a = 1'b1; //multiple statements; need to be grouped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#25 b = 1'b0;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#10 x = 1'b0;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#25 y = 1'b1;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#50 $finish;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370" y="96185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Statement</a:t>
            </a:r>
          </a:p>
        </p:txBody>
      </p:sp>
    </p:spTree>
    <p:extLst>
      <p:ext uri="{BB962C8B-B14F-4D97-AF65-F5344CB8AC3E}">
        <p14:creationId xmlns:p14="http://schemas.microsoft.com/office/powerpoint/2010/main" val="31393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06723"/>
            <a:ext cx="10515600" cy="46666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[1:0]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z,w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x=1’b0; //competes at simulation time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#5 y=1’b1; //completes at simulation time 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#10 z={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 //competes at simulation time 15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#20 w={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y,x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 //complete at simulation time 35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6076" y="0"/>
            <a:ext cx="11644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                                                                                                                                                        -Example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23" y="439329"/>
            <a:ext cx="11647714" cy="5399768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blocks, specified by keyword fork and join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in a parallel block are executed concurrently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of statements is controlled by the delay or event control assignment to each statement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delay or event control is specified, it is relative to the time the block was entered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keyword fork splits a single flow into independent </a:t>
            </a:r>
            <a:r>
              <a:rPr lang="en-US" sz="2400" dirty="0" smtClean="0"/>
              <a:t>flows</a:t>
            </a:r>
            <a:endParaRPr 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keyword join joins the independent flows back into single </a:t>
            </a:r>
            <a:r>
              <a:rPr lang="en-US" sz="2400" dirty="0" smtClean="0"/>
              <a:t>flow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659" y="69997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Blocks</a:t>
            </a:r>
          </a:p>
        </p:txBody>
      </p:sp>
    </p:spTree>
    <p:extLst>
      <p:ext uri="{BB962C8B-B14F-4D97-AF65-F5344CB8AC3E}">
        <p14:creationId xmlns:p14="http://schemas.microsoft.com/office/powerpoint/2010/main" val="28166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7" y="728345"/>
            <a:ext cx="105156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[1:0]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z,w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x=1’b0; //competes at simulation time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 y=1’b1; //completes at simulation time 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#10 z={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//competes at simulation time 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#20 w={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//complete at simulation time 20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503" y="0"/>
            <a:ext cx="1180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                                                                                                                                                                -Example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91" y="806722"/>
            <a:ext cx="10515600" cy="21716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three special features available with block statements: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ested blocks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amed blocks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disabling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named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233" y="0"/>
            <a:ext cx="2764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Features of Blocks</a:t>
            </a:r>
          </a:p>
        </p:txBody>
      </p:sp>
    </p:spTree>
    <p:extLst>
      <p:ext uri="{BB962C8B-B14F-4D97-AF65-F5344CB8AC3E}">
        <p14:creationId xmlns:p14="http://schemas.microsoft.com/office/powerpoint/2010/main" val="25142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22" y="597717"/>
            <a:ext cx="11519263" cy="4744992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given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can be declared for the named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are a part of the design hierarchy. Variables in a named block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by using hierarchical name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can be disabled, i.e., their execution can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stopped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1183" y="0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blocks</a:t>
            </a:r>
          </a:p>
        </p:txBody>
      </p:sp>
    </p:spTree>
    <p:extLst>
      <p:ext uri="{BB962C8B-B14F-4D97-AF65-F5344CB8AC3E}">
        <p14:creationId xmlns:p14="http://schemas.microsoft.com/office/powerpoint/2010/main" val="9722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470263"/>
            <a:ext cx="11297193" cy="55386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blocks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top;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begin: block1 //sequential block named block1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//integer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static and local 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block1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accessed by hierarchical name, top.block1.i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fork: block2 //parallel block named block2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register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static and local to block2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can be accessed by hierarchical name, top.block2.i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824" y="100931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Blocks</a:t>
            </a:r>
          </a:p>
        </p:txBody>
      </p:sp>
    </p:spTree>
    <p:extLst>
      <p:ext uri="{BB962C8B-B14F-4D97-AF65-F5344CB8AC3E}">
        <p14:creationId xmlns:p14="http://schemas.microsoft.com/office/powerpoint/2010/main" val="14602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741407"/>
            <a:ext cx="10515600" cy="52413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nested. Sequential and parallel blocks can be mixed, as shown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Blocks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//Nested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1'b0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 y = 1'b1;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#10 z = {x, y};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#20 w = {y, x};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126" y="0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blocks</a:t>
            </a:r>
          </a:p>
        </p:txBody>
      </p:sp>
    </p:spTree>
    <p:extLst>
      <p:ext uri="{BB962C8B-B14F-4D97-AF65-F5344CB8AC3E}">
        <p14:creationId xmlns:p14="http://schemas.microsoft.com/office/powerpoint/2010/main" val="6635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1" y="715281"/>
            <a:ext cx="11440887" cy="546344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disable provides a way to terminate the execution of a named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get out of loops, handle error conditions, or control execution of pieces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a control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Disabling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 causes the execution control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passed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statement immediately succeeding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programmers,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break statement used to exit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is that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break the current loop only, whereas the keyword disable allows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disabling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named block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 can be recoded, using the disable statement as shown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disable statement terminates the while loop as soon as a true bit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1332" y="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Disabling named blocks</a:t>
            </a:r>
          </a:p>
        </p:txBody>
      </p:sp>
    </p:spTree>
    <p:extLst>
      <p:ext uri="{BB962C8B-B14F-4D97-AF65-F5344CB8AC3E}">
        <p14:creationId xmlns:p14="http://schemas.microsoft.com/office/powerpoint/2010/main" val="30993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2" y="597716"/>
            <a:ext cx="750896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Illustration: Find the first bit with a value 1 in flag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[15:0] flag;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//integer to keep 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 = 16'b 0010_0000_0000_0000;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16137" y="2073538"/>
            <a:ext cx="6337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begin: block1 //The main block inside while is named block1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16)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(flag[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$display("Encountered a TRUE bit at element number %d",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disable block1; //disable block1 because you found true bit.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7453" y="56912"/>
            <a:ext cx="380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Disabling Named Blocks</a:t>
            </a:r>
          </a:p>
        </p:txBody>
      </p:sp>
    </p:spTree>
    <p:extLst>
      <p:ext uri="{BB962C8B-B14F-4D97-AF65-F5344CB8AC3E}">
        <p14:creationId xmlns:p14="http://schemas.microsoft.com/office/powerpoint/2010/main" val="36779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58931" y="0"/>
            <a:ext cx="325416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 - Loops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492" y="1786321"/>
            <a:ext cx="11412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NewRomanPSMT"/>
              </a:rPr>
              <a:t>There are four types of looping statements in Verilog: while, for, repeat, and </a:t>
            </a:r>
            <a:r>
              <a:rPr lang="en-US" dirty="0" smtClean="0">
                <a:latin typeface="TimesNewRomanPSMT"/>
              </a:rPr>
              <a:t>forever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NewRomanPSMT"/>
              </a:rPr>
              <a:t>The syntax </a:t>
            </a:r>
            <a:r>
              <a:rPr lang="en-US" dirty="0">
                <a:latin typeface="TimesNewRomanPSMT"/>
              </a:rPr>
              <a:t>of these loops is very similar to the syntax of loops in the C </a:t>
            </a:r>
            <a:r>
              <a:rPr lang="en-US" dirty="0" smtClean="0">
                <a:latin typeface="TimesNewRomanPSMT"/>
              </a:rPr>
              <a:t>programming language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All looping statements can appear only inside an initial or always </a:t>
            </a:r>
            <a:r>
              <a:rPr lang="en-US" dirty="0" smtClean="0">
                <a:latin typeface="TimesNewRomanPSMT"/>
              </a:rPr>
              <a:t>block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NewRomanPSMT"/>
              </a:rPr>
              <a:t>Loops may </a:t>
            </a:r>
            <a:r>
              <a:rPr lang="en-US" dirty="0">
                <a:latin typeface="TimesNewRomanPSMT"/>
              </a:rPr>
              <a:t>contain delay </a:t>
            </a:r>
            <a:r>
              <a:rPr lang="en-US" dirty="0" smtClean="0">
                <a:latin typeface="TimesNewRomanPSMT"/>
              </a:rPr>
              <a:t>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4" y="649968"/>
            <a:ext cx="11545389" cy="23283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example, the three initial statements start to execute in parallel at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delay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#&lt;delay&gt; is seen before a statement, the statement is executed &lt;delay&gt;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units after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simulation time.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execution sequence of the statements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blocks will be as follows.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11" y="4053294"/>
            <a:ext cx="6466115" cy="16159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0370" y="96185"/>
            <a:ext cx="1142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                                                                                                                                    –Cont’d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2" y="75447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11900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                                                                                                                                          -Loop Statements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981" y="643437"/>
            <a:ext cx="11223715" cy="55352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keyword while is used to specify this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while loop executes until the while-expression becomes false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count from 0 to 127. And exit at count 128 and display the count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count;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begin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= 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(count &lt; 128)    //exit at count 128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$display(“Count=%d”, count);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count=count+1;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79647" y="0"/>
            <a:ext cx="2478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6485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569054"/>
            <a:ext cx="5159829" cy="4622347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first bit with a value 1 in flag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[15:0]flag;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continue;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flag=16’b0010_0000_0000_0000;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continue=1;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17029" y="1569054"/>
            <a:ext cx="674043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&lt;16 &amp;&amp;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Multiple conditions using operators.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if(flag[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begin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$display(“Encountered a TRUE bit at element number %d”,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continue = 0;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=i+1;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0628" y="0"/>
            <a:ext cx="11848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 Loop                                                                                                                      –Cont’d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92" y="663031"/>
            <a:ext cx="10515600" cy="5411198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for is used.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 loop contains three parts: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initial condition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check to see if the terminating condition is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procedural assignment to change value of the control variable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count;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(count=0; count &lt; 128; count=count+1)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$display(“Count = %d”, count);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8680" y="0"/>
            <a:ext cx="1332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38" y="550907"/>
            <a:ext cx="11144250" cy="5288189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an array or memory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`define MAX_STATES 32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state[0: `MAX_STATES-1]; // Integer array state with elements 0:31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=0;i&lt;32;i=i+2) //initialize all even locations with 0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=1;i&lt;32;i=i+2)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state[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]=1;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8331" y="33653"/>
            <a:ext cx="11608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–Cont’d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23" y="523220"/>
            <a:ext cx="109097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repeat is used for this loop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repeat construct executes the loop a fixed number of times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repeat construct cannot be used to loop a general logical expression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display count from 0 to 127 integer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count;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count=0;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repeat(128)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$display(Count=%d“, count);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= count +1;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787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loop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6" y="571590"/>
            <a:ext cx="10515600" cy="5476513"/>
          </a:xfrm>
        </p:spPr>
        <p:txBody>
          <a:bodyPr/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forever is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loop does not contain any expression and executes forever until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$finish task and disable statement is encountered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clock;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clock=1’b0;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forever #10 clock=~clock; //clock with period of 20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949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forever loop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1" y="702219"/>
            <a:ext cx="1123188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blocks are typically used for initialization, monitoring, waveforms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processes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must be executed only once during the entire simulation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subsections discussion how to initialize values using alternate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 syntax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such shorthand syntax has the same effect as an initial block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370" y="96185"/>
            <a:ext cx="1168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                                                                                                                                       –Cont’d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59" y="369331"/>
            <a:ext cx="11558451" cy="5861651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clock variable is defined first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//The value of clock is set to 0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clock = 0;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//Instead of the above method, clock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initialized at the time of declaration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//This is allowed only for variables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=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" y="0"/>
            <a:ext cx="3698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 Assignment</a:t>
            </a:r>
          </a:p>
        </p:txBody>
      </p:sp>
    </p:spTree>
    <p:extLst>
      <p:ext uri="{BB962C8B-B14F-4D97-AF65-F5344CB8AC3E}">
        <p14:creationId xmlns:p14="http://schemas.microsoft.com/office/powerpoint/2010/main" val="39497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50" y="604128"/>
            <a:ext cx="11630496" cy="49998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combined port/data declaration can also be combined with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such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Port/Data Declaration and Variable 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adder (sum, co, a, b, ci);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[7:0] sum = 0; //Initialize 8 bit output sum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 = 0; //Initialize 1 bit output co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[7:0] a, b;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ci;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067" y="45522"/>
            <a:ext cx="5211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Port/Data Declaration and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71" y="715282"/>
            <a:ext cx="11449346" cy="49278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ANSI C Port Declaration and Variable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adder (output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[7:0] sum = 0, //Initialize 8 bit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 = 0, //Initialize 1 bit output co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[7:0] a, b,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471" y="0"/>
            <a:ext cx="603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Combined ANSI C Style Port Declaration and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47" y="689157"/>
            <a:ext cx="11414762" cy="491480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statements inside an always statement constitute an always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starts at time 0 and executes the statements in the always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continuously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looping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fashion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used to model a block of activity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continuously in a digital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is a clock generator module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toggles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clock signal every half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circuits, the clock generator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0 to as long as the circuit is powered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302" y="0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Statement</a:t>
            </a:r>
          </a:p>
        </p:txBody>
      </p:sp>
    </p:spTree>
    <p:extLst>
      <p:ext uri="{BB962C8B-B14F-4D97-AF65-F5344CB8AC3E}">
        <p14:creationId xmlns:p14="http://schemas.microsoft.com/office/powerpoint/2010/main" val="34346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276A1BC0-4259-446F-BED1-541090806B8B}" vid="{DA368098-3D7F-4B0D-864C-1A47D38C96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new3</Template>
  <TotalTime>134</TotalTime>
  <Words>3413</Words>
  <Application>Microsoft Office PowerPoint</Application>
  <PresentationFormat>Widescreen</PresentationFormat>
  <Paragraphs>507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Times New Roman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26</cp:revision>
  <dcterms:created xsi:type="dcterms:W3CDTF">2020-05-27T11:58:31Z</dcterms:created>
  <dcterms:modified xsi:type="dcterms:W3CDTF">2020-05-29T17:06:11Z</dcterms:modified>
</cp:coreProperties>
</file>