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399D-87BF-4FFF-8116-ED5840E799AB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6C3C-BB22-4CAB-9669-0A494D8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115910" y="463639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13762" y="6295628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73487" y="6488668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ZAKIR HUSSAIN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3515" y="6488668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Verilog 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606" y="0"/>
            <a:ext cx="3327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Tasks and Functions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01189" y="1033867"/>
            <a:ext cx="1073331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differences between tasks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required for tasks to be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task declaration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necessary for functions to be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function declaration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9302" y="579906"/>
            <a:ext cx="1139952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normally used non-recursively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called concurrently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locations, the results are non-deterministic because both calls operate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variable space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keyword automatic can be used to declare a recursive (automatic)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function declarations are allocated dynamically for each recursive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automatic function operates in an independent variable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cannot be accessed by hierarchical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invoked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use of their hierarchical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965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(Recursive) Functions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2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867" y="650745"/>
            <a:ext cx="1143870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Functions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constant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regular Verilog HDL function, but with certain restrictions.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can be used to reference complex values and can be used instead of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Signed Functions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Signed functions allow signed operations to be performed on the function return values.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051" y="509170"/>
            <a:ext cx="112035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NewRomanPSMT"/>
              </a:rPr>
              <a:t>A designer is frequently required to implement the same functionality at many places in </a:t>
            </a:r>
            <a:r>
              <a:rPr lang="en-US" dirty="0" smtClean="0">
                <a:latin typeface="TimesNewRomanPSMT"/>
              </a:rPr>
              <a:t>a behavioral design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NewRomanPSMT"/>
              </a:rPr>
              <a:t>This </a:t>
            </a:r>
            <a:r>
              <a:rPr lang="en-US" dirty="0">
                <a:latin typeface="TimesNewRomanPSMT"/>
              </a:rPr>
              <a:t>means that the commonly used parts should be abstracted </a:t>
            </a:r>
            <a:r>
              <a:rPr lang="en-US" dirty="0" smtClean="0">
                <a:latin typeface="TimesNewRomanPSMT"/>
              </a:rPr>
              <a:t>into routines </a:t>
            </a:r>
            <a:r>
              <a:rPr lang="en-US" dirty="0">
                <a:latin typeface="TimesNewRomanPSMT"/>
              </a:rPr>
              <a:t>and the </a:t>
            </a:r>
            <a:r>
              <a:rPr lang="en-US" dirty="0" smtClean="0">
                <a:latin typeface="TimesNewRomanPSMT"/>
              </a:rPr>
              <a:t>routines </a:t>
            </a:r>
            <a:r>
              <a:rPr lang="en-US" dirty="0">
                <a:latin typeface="TimesNewRomanPSMT"/>
              </a:rPr>
              <a:t>must be invoked instead of repeating the </a:t>
            </a:r>
            <a:r>
              <a:rPr lang="en-US" dirty="0" smtClean="0">
                <a:latin typeface="TimesNewRomanPSMT"/>
              </a:rPr>
              <a:t>code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NewRomanPSMT"/>
              </a:rPr>
              <a:t>Most programming </a:t>
            </a:r>
            <a:r>
              <a:rPr lang="en-US" dirty="0">
                <a:latin typeface="TimesNewRomanPSMT"/>
              </a:rPr>
              <a:t>languages provide procedures or subroutines to accomplish </a:t>
            </a:r>
            <a:r>
              <a:rPr lang="en-US" dirty="0" smtClean="0">
                <a:latin typeface="TimesNewRomanPSMT"/>
              </a:rPr>
              <a:t>this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NewRomanPSMT"/>
              </a:rPr>
              <a:t>Verilog provides </a:t>
            </a:r>
            <a:r>
              <a:rPr lang="en-US" dirty="0">
                <a:latin typeface="TimesNewRomanPSMT"/>
              </a:rPr>
              <a:t>tasks and functions to break up large behavioral designs into smaller pieces.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NewRomanPSMT"/>
              </a:rPr>
              <a:t>Tasks </a:t>
            </a:r>
            <a:r>
              <a:rPr lang="en-US" dirty="0">
                <a:latin typeface="TimesNewRomanPSMT"/>
              </a:rPr>
              <a:t>and functions allow the designer to abstract Verilog code that is used at </a:t>
            </a:r>
            <a:r>
              <a:rPr lang="en-US" dirty="0" smtClean="0">
                <a:latin typeface="TimesNewRomanPSMT"/>
              </a:rPr>
              <a:t>many places </a:t>
            </a:r>
            <a:r>
              <a:rPr lang="en-US" dirty="0">
                <a:latin typeface="TimesNewRomanPSMT"/>
              </a:rPr>
              <a:t>in the design.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NewRomanPSMT"/>
              </a:rPr>
              <a:t>Tasks </a:t>
            </a:r>
            <a:r>
              <a:rPr lang="en-US" dirty="0">
                <a:latin typeface="TimesNewRomanPSMT"/>
              </a:rPr>
              <a:t>have input, output, and </a:t>
            </a:r>
            <a:r>
              <a:rPr lang="en-US" dirty="0" err="1">
                <a:latin typeface="TimesNewRomanPSMT"/>
              </a:rPr>
              <a:t>inout</a:t>
            </a:r>
            <a:r>
              <a:rPr lang="en-US" dirty="0"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arguments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NewRomanPSMT"/>
              </a:rPr>
              <a:t>functions </a:t>
            </a:r>
            <a:r>
              <a:rPr lang="en-US" dirty="0">
                <a:latin typeface="TimesNewRomanPSMT"/>
              </a:rPr>
              <a:t>have input </a:t>
            </a:r>
            <a:r>
              <a:rPr lang="en-US" dirty="0" smtClean="0">
                <a:latin typeface="TimesNewRomanPSMT"/>
              </a:rPr>
              <a:t>arguments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NewRomanPSMT"/>
              </a:rPr>
              <a:t>Thus,values</a:t>
            </a:r>
            <a:r>
              <a:rPr lang="en-US" dirty="0" smtClean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can be passed into and out from tasks and </a:t>
            </a:r>
            <a:r>
              <a:rPr lang="en-US" dirty="0" smtClean="0">
                <a:latin typeface="TimesNewRomanPSMT"/>
              </a:rPr>
              <a:t>functions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NewRomanPSMT"/>
              </a:rPr>
              <a:t>Tasks </a:t>
            </a:r>
            <a:r>
              <a:rPr lang="en-US" dirty="0">
                <a:latin typeface="TimesNewRomanPSMT"/>
              </a:rPr>
              <a:t>and functions are included in the design hierarchy. Like named blocks, tasks </a:t>
            </a:r>
            <a:r>
              <a:rPr lang="en-US" dirty="0" smtClean="0">
                <a:latin typeface="TimesNewRomanPSMT"/>
              </a:rPr>
              <a:t>or functions </a:t>
            </a:r>
            <a:r>
              <a:rPr lang="en-US" dirty="0">
                <a:latin typeface="TimesNewRomanPSMT"/>
              </a:rPr>
              <a:t>can be addressed by means of hierarchical </a:t>
            </a:r>
            <a:r>
              <a:rPr lang="en-US" dirty="0" smtClean="0">
                <a:latin typeface="TimesNewRomanPSMT"/>
              </a:rPr>
              <a:t>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732" y="0"/>
            <a:ext cx="6483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Differences between Tasks and Functions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0" y="836023"/>
            <a:ext cx="9065623" cy="4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822" y="1004091"/>
            <a:ext cx="115475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</a:rPr>
              <a:t>Both tasks and functions must be defined in a module and are local to the </a:t>
            </a:r>
            <a:r>
              <a:rPr lang="en-US" sz="2000" dirty="0" smtClean="0">
                <a:latin typeface="Times New Roman" panose="02020603050405020304" pitchFamily="18" charset="0"/>
              </a:rPr>
              <a:t>module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</a:rPr>
              <a:t>Tasks </a:t>
            </a:r>
            <a:r>
              <a:rPr lang="en-US" sz="2000" dirty="0">
                <a:latin typeface="Times New Roman" panose="02020603050405020304" pitchFamily="18" charset="0"/>
              </a:rPr>
              <a:t>are used </a:t>
            </a:r>
            <a:r>
              <a:rPr lang="en-US" sz="2000" dirty="0" smtClean="0">
                <a:latin typeface="Times New Roman" panose="02020603050405020304" pitchFamily="18" charset="0"/>
              </a:rPr>
              <a:t>for common </a:t>
            </a:r>
            <a:r>
              <a:rPr lang="en-US" sz="2000" dirty="0">
                <a:latin typeface="Times New Roman" panose="02020603050405020304" pitchFamily="18" charset="0"/>
              </a:rPr>
              <a:t>Verilog code that contains delays, timing, event constructs, or multiple output </a:t>
            </a:r>
            <a:r>
              <a:rPr lang="en-US" sz="2000" dirty="0" smtClean="0">
                <a:latin typeface="Times New Roman" panose="02020603050405020304" pitchFamily="18" charset="0"/>
              </a:rPr>
              <a:t>arguments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</a:rPr>
              <a:t>Functions </a:t>
            </a:r>
            <a:r>
              <a:rPr lang="en-US" sz="2000" dirty="0">
                <a:latin typeface="Times New Roman" panose="02020603050405020304" pitchFamily="18" charset="0"/>
              </a:rPr>
              <a:t>are used when common Verilog code is purely combinational, executes in zero </a:t>
            </a:r>
            <a:r>
              <a:rPr lang="en-US" sz="2000" dirty="0" smtClean="0">
                <a:latin typeface="Times New Roman" panose="02020603050405020304" pitchFamily="18" charset="0"/>
              </a:rPr>
              <a:t>simulation time</a:t>
            </a:r>
            <a:r>
              <a:rPr lang="en-US" sz="2000" dirty="0">
                <a:latin typeface="Times New Roman" panose="02020603050405020304" pitchFamily="18" charset="0"/>
              </a:rPr>
              <a:t>, and provides exactly one </a:t>
            </a:r>
            <a:r>
              <a:rPr lang="en-US" sz="2000" dirty="0" smtClean="0">
                <a:latin typeface="Times New Roman" panose="02020603050405020304" pitchFamily="18" charset="0"/>
              </a:rPr>
              <a:t>output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</a:rPr>
              <a:t>Functions </a:t>
            </a:r>
            <a:r>
              <a:rPr lang="en-US" sz="2000" dirty="0">
                <a:latin typeface="Times New Roman" panose="02020603050405020304" pitchFamily="18" charset="0"/>
              </a:rPr>
              <a:t>are typically used for conversions and commonly </a:t>
            </a:r>
            <a:r>
              <a:rPr lang="en-US" sz="2000" dirty="0" smtClean="0">
                <a:latin typeface="Times New Roman" panose="02020603050405020304" pitchFamily="18" charset="0"/>
              </a:rPr>
              <a:t>used calculations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</a:rPr>
              <a:t>Tasks </a:t>
            </a:r>
            <a:r>
              <a:rPr lang="en-US" sz="2000" dirty="0">
                <a:latin typeface="Times New Roman" panose="02020603050405020304" pitchFamily="18" charset="0"/>
              </a:rPr>
              <a:t>can have input, output, and </a:t>
            </a:r>
            <a:r>
              <a:rPr lang="en-US" sz="2000" dirty="0" err="1">
                <a:latin typeface="Times New Roman" panose="02020603050405020304" pitchFamily="18" charset="0"/>
              </a:rPr>
              <a:t>inout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arguments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731" y="0"/>
            <a:ext cx="11617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Differences between Tasks and </a:t>
            </a:r>
            <a:r>
              <a:rPr lang="en-US" sz="2800" b="1" dirty="0" smtClean="0">
                <a:latin typeface="Times New Roman" panose="02020603050405020304" pitchFamily="18" charset="0"/>
              </a:rPr>
              <a:t>Functions                                  –Cont’d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239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3987" y="691553"/>
            <a:ext cx="114387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functions can have input arguments. In addition, they can have local variables, registers, time variables, integers, real, or </a:t>
            </a:r>
            <a:r>
              <a:rPr lang="en-US" sz="2400" dirty="0" smtClean="0">
                <a:latin typeface="Times New Roman" panose="02020603050405020304" pitchFamily="18" charset="0"/>
              </a:rPr>
              <a:t>events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Tasks or functions cannot have </a:t>
            </a:r>
            <a:r>
              <a:rPr lang="en-US" sz="2400" dirty="0" smtClean="0">
                <a:latin typeface="Times New Roman" panose="02020603050405020304" pitchFamily="18" charset="0"/>
              </a:rPr>
              <a:t>wires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Tasks and functions contain behavioral statements only.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</a:rPr>
              <a:t>Tasks </a:t>
            </a:r>
            <a:r>
              <a:rPr lang="en-US" sz="2400" dirty="0">
                <a:latin typeface="Times New Roman" panose="02020603050405020304" pitchFamily="18" charset="0"/>
              </a:rPr>
              <a:t>and functions do not </a:t>
            </a:r>
            <a:r>
              <a:rPr lang="en-US" sz="2400" dirty="0" smtClean="0">
                <a:latin typeface="Times New Roman" panose="02020603050405020304" pitchFamily="18" charset="0"/>
              </a:rPr>
              <a:t>contain always </a:t>
            </a:r>
            <a:r>
              <a:rPr lang="en-US" sz="2400" dirty="0">
                <a:latin typeface="Times New Roman" panose="02020603050405020304" pitchFamily="18" charset="0"/>
              </a:rPr>
              <a:t>or initial statements but are called from always blocks, initial blocks, or other tasks and </a:t>
            </a:r>
            <a:r>
              <a:rPr lang="en-US" sz="2400" dirty="0" smtClean="0">
                <a:latin typeface="Times New Roman" panose="02020603050405020304" pitchFamily="18" charset="0"/>
              </a:rPr>
              <a:t>functions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8731" y="0"/>
            <a:ext cx="11617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Differences between Tasks and </a:t>
            </a:r>
            <a:r>
              <a:rPr lang="en-US" sz="2800" b="1" dirty="0" smtClean="0">
                <a:latin typeface="Times New Roman" panose="02020603050405020304" pitchFamily="18" charset="0"/>
              </a:rPr>
              <a:t>Functions                                  –Cont’d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36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050" y="678490"/>
            <a:ext cx="114125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declared with the keywords task and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endtask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used if any one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conditions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 for the procedure: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delay, timing, or event control constructs in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has zero or more than one output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has no input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0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342" y="614443"/>
            <a:ext cx="109972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declared with the keywords function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endfunction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if all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conditions are true for the procedure: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 delay, timing, or event control constructs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returns a single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at least one input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 output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525" y="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Functions</a:t>
            </a:r>
            <a:endParaRPr 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6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" y="511748"/>
            <a:ext cx="11582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normally static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items are statically allocated and they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shared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all uses of the task executing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a task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concurrently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two places in the code, these task calls will operate on the same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variables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highly likely that the results of such an operation will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this problem, a keyword automatic is added in front of the task keyword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re-entrant. Such tasks are called automatic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" y="0"/>
            <a:ext cx="312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(Re-entrant) Tasks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8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2549" y="796056"/>
            <a:ext cx="113995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items declared inside automatic tasks are allocated dynamically for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 call operates in an independent space. Thus, the task calls operate on independent copies of the task variables. This results in correct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recommended that automatic tasks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chance that a task might be called concurrently from two locations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6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276A1BC0-4259-446F-BED1-541090806B8B}" vid="{DA368098-3D7F-4B0D-864C-1A47D38C96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new3</Template>
  <TotalTime>56</TotalTime>
  <Words>771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2020-05-29T13:10:04Z</dcterms:created>
  <dcterms:modified xsi:type="dcterms:W3CDTF">2020-05-29T14:06:16Z</dcterms:modified>
</cp:coreProperties>
</file>