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3.xml.rels" ContentType="application/vnd.openxmlformats-package.relationships+xml"/>
  <Override PartName="/ppt/notesSlides/notesSlide25.xml" ContentType="application/vnd.openxmlformats-officedocument.presentationml.notesSlide+xml"/>
  <Override PartName="/ppt/_rels/presentation.xml.rels" ContentType="application/vnd.openxmlformats-package.relationships+xml"/>
  <Override PartName="/ppt/media/image45.png" ContentType="image/png"/>
  <Override PartName="/ppt/media/image133.png" ContentType="image/png"/>
  <Override PartName="/ppt/media/image82.png" ContentType="image/png"/>
  <Override PartName="/ppt/media/image14.png" ContentType="image/png"/>
  <Override PartName="/ppt/media/image170.png" ContentType="image/png"/>
  <Override PartName="/ppt/media/image102.png" ContentType="image/png"/>
  <Override PartName="/ppt/media/image51.png" ContentType="image/png"/>
  <Override PartName="/ppt/media/image20.png" ContentType="image/png"/>
  <Override PartName="/ppt/media/image99.png" ContentType="image/png"/>
  <Override PartName="/ppt/media/image187.png" ContentType="image/png"/>
  <Override PartName="/ppt/media/image119.png" ContentType="image/png"/>
  <Override PartName="/ppt/media/image68.png" ContentType="image/png"/>
  <Override PartName="/ppt/media/image156.png" ContentType="image/png"/>
  <Override PartName="/ppt/media/image4.png" ContentType="image/png"/>
  <Override PartName="/ppt/media/image37.png" ContentType="image/png"/>
  <Override PartName="/ppt/media/image125.png" ContentType="image/png"/>
  <Override PartName="/ppt/media/image74.png" ContentType="image/png"/>
  <Override PartName="/ppt/media/image162.png" ContentType="image/png"/>
  <Override PartName="/ppt/media/image43.png" ContentType="image/png"/>
  <Override PartName="/ppt/media/image131.png" ContentType="image/png"/>
  <Override PartName="/ppt/media/image80.png" ContentType="image/png"/>
  <Override PartName="/ppt/media/image12.png" ContentType="image/png"/>
  <Override PartName="/ppt/media/image100.png" ContentType="image/png"/>
  <Override PartName="/ppt/media/image179.png" ContentType="image/png"/>
  <Override PartName="/ppt/media/image148.png" ContentType="image/png"/>
  <Override PartName="/ppt/media/image97.png" ContentType="image/png"/>
  <Override PartName="/ppt/media/image29.png" ContentType="image/png"/>
  <Override PartName="/ppt/media/image185.png" ContentType="image/png"/>
  <Override PartName="/ppt/media/image117.png" ContentType="image/png"/>
  <Override PartName="/ppt/media/image66.png" ContentType="image/png"/>
  <Override PartName="/ppt/media/image154.png" ContentType="image/png"/>
  <Override PartName="/ppt/media/image2.png" ContentType="image/png"/>
  <Override PartName="/ppt/media/image35.png" ContentType="image/png"/>
  <Override PartName="/ppt/media/image191.png" ContentType="image/png"/>
  <Override PartName="/ppt/media/image123.png" ContentType="image/png"/>
  <Override PartName="/ppt/media/image72.png" ContentType="image/png"/>
  <Override PartName="/ppt/media/image160.png" ContentType="image/png"/>
  <Override PartName="/ppt/media/image41.png" ContentType="image/png"/>
  <Override PartName="/ppt/media/image10.png" ContentType="image/png"/>
  <Override PartName="/ppt/media/image89.png" ContentType="image/png"/>
  <Override PartName="/ppt/media/image177.png" ContentType="image/png"/>
  <Override PartName="/ppt/media/image109.png" ContentType="image/png"/>
  <Override PartName="/ppt/media/image58.png" ContentType="image/png"/>
  <Override PartName="/ppt/media/image146.png" ContentType="image/png"/>
  <Override PartName="/ppt/media/image95.png" ContentType="image/png"/>
  <Override PartName="/ppt/media/image27.png" ContentType="image/png"/>
  <Override PartName="/ppt/media/image183.png" ContentType="image/png"/>
  <Override PartName="/ppt/media/image115.png" ContentType="image/png"/>
  <Override PartName="/ppt/media/image64.png" ContentType="image/png"/>
  <Override PartName="/ppt/media/image152.png" ContentType="image/png"/>
  <Override PartName="/ppt/media/image33.png" ContentType="image/png"/>
  <Override PartName="/ppt/media/image121.png" ContentType="image/png"/>
  <Override PartName="/ppt/media/image70.png" ContentType="image/png"/>
  <Override PartName="/ppt/media/image169.png" ContentType="image/png"/>
  <Override PartName="/ppt/media/image138.png" ContentType="image/png"/>
  <Override PartName="/ppt/media/image87.png" ContentType="image/png"/>
  <Override PartName="/ppt/media/image19.png" ContentType="image/png"/>
  <Override PartName="/ppt/media/image175.png" ContentType="image/png"/>
  <Override PartName="/ppt/media/image107.png" ContentType="image/png"/>
  <Override PartName="/ppt/media/image56.png" ContentType="image/png"/>
  <Override PartName="/ppt/media/image144.png" ContentType="image/png"/>
  <Override PartName="/ppt/media/image93.png" ContentType="image/png"/>
  <Override PartName="/ppt/media/image25.png" ContentType="image/png"/>
  <Override PartName="/ppt/media/image181.png" ContentType="image/png"/>
  <Override PartName="/ppt/media/image113.png" ContentType="image/png"/>
  <Override PartName="/ppt/media/image62.png" ContentType="image/png"/>
  <Override PartName="/ppt/media/image150.png" ContentType="image/png"/>
  <Override PartName="/ppt/media/image9.png" ContentType="image/png"/>
  <Override PartName="/ppt/media/image31.png" ContentType="image/png"/>
  <Override PartName="/ppt/media/image79.png" ContentType="image/png"/>
  <Override PartName="/ppt/media/image167.png" ContentType="image/png"/>
  <Override PartName="/ppt/media/image48.png" ContentType="image/png"/>
  <Override PartName="/ppt/media/image136.png" ContentType="image/png"/>
  <Override PartName="/ppt/media/image85.png" ContentType="image/png"/>
  <Override PartName="/ppt/media/image17.png" ContentType="image/png"/>
  <Override PartName="/ppt/media/image173.png" ContentType="image/png"/>
  <Override PartName="/ppt/media/image105.png" ContentType="image/png"/>
  <Override PartName="/ppt/media/image54.png" ContentType="image/png"/>
  <Override PartName="/ppt/media/image142.png" ContentType="image/png"/>
  <Override PartName="/ppt/media/image91.png" ContentType="image/png"/>
  <Override PartName="/ppt/media/image23.png" ContentType="image/png"/>
  <Override PartName="/ppt/media/image111.png" ContentType="image/png"/>
  <Override PartName="/ppt/media/image60.png" ContentType="image/png"/>
  <Override PartName="/ppt/media/image159.png" ContentType="image/png"/>
  <Override PartName="/ppt/media/image7.png" ContentType="image/png"/>
  <Override PartName="/ppt/media/image128.png" ContentType="image/png"/>
  <Override PartName="/ppt/media/image77.png" ContentType="image/png"/>
  <Override PartName="/ppt/media/image165.png" ContentType="image/png"/>
  <Override PartName="/ppt/media/image46.png" ContentType="image/png"/>
  <Override PartName="/ppt/media/image134.png" ContentType="image/png"/>
  <Override PartName="/ppt/media/image83.png" ContentType="image/png"/>
  <Override PartName="/ppt/media/image15.png" ContentType="image/png"/>
  <Override PartName="/ppt/media/image171.png" ContentType="image/png"/>
  <Override PartName="/ppt/media/image103.png" ContentType="image/png"/>
  <Override PartName="/ppt/media/image52.png" ContentType="image/png"/>
  <Override PartName="/ppt/media/image140.png" ContentType="image/png"/>
  <Override PartName="/ppt/media/image21.png" ContentType="image/png"/>
  <Override PartName="/ppt/media/image188.png" ContentType="image/png"/>
  <Override PartName="/ppt/media/image69.png" ContentType="image/png"/>
  <Override PartName="/ppt/media/image157.png" ContentType="image/png"/>
  <Override PartName="/ppt/media/image5.png" ContentType="image/png"/>
  <Override PartName="/ppt/media/image38.png" ContentType="image/png"/>
  <Override PartName="/ppt/media/image126.png" ContentType="image/png"/>
  <Override PartName="/ppt/media/image75.png" ContentType="image/png"/>
  <Override PartName="/ppt/media/image163.png" ContentType="image/png"/>
  <Override PartName="/ppt/media/image44.png" ContentType="image/png"/>
  <Override PartName="/ppt/media/image132.png" ContentType="image/png"/>
  <Override PartName="/ppt/media/image13.png" ContentType="image/png"/>
  <Override PartName="/ppt/media/image81.png" ContentType="image/png"/>
  <Override PartName="/ppt/media/image101.png" ContentType="image/png"/>
  <Override PartName="/ppt/media/image50.png" ContentType="image/png"/>
  <Override PartName="/ppt/media/image149.png" ContentType="image/png"/>
  <Override PartName="/ppt/media/image98.png" ContentType="image/png"/>
  <Override PartName="/ppt/media/image186.png" ContentType="image/png"/>
  <Override PartName="/ppt/media/image118.png" ContentType="image/png"/>
  <Override PartName="/ppt/media/image67.png" ContentType="image/png"/>
  <Override PartName="/ppt/media/image155.png" ContentType="image/png"/>
  <Override PartName="/ppt/media/image3.png" ContentType="image/png"/>
  <Override PartName="/ppt/media/image36.png" ContentType="image/png"/>
  <Override PartName="/ppt/media/image192.png" ContentType="image/png"/>
  <Override PartName="/ppt/media/image124.png" ContentType="image/png"/>
  <Override PartName="/ppt/media/image73.png" ContentType="image/png"/>
  <Override PartName="/ppt/media/image161.png" ContentType="image/png"/>
  <Override PartName="/ppt/media/image42.png" ContentType="image/png"/>
  <Override PartName="/ppt/media/image130.png" ContentType="image/png"/>
  <Override PartName="/ppt/media/image11.png" ContentType="image/png"/>
  <Override PartName="/ppt/media/image178.png" ContentType="image/png"/>
  <Override PartName="/ppt/media/image59.png" ContentType="image/png"/>
  <Override PartName="/ppt/media/image147.png" ContentType="image/png"/>
  <Override PartName="/ppt/media/image96.png" ContentType="image/png"/>
  <Override PartName="/ppt/media/image28.png" ContentType="image/png"/>
  <Override PartName="/ppt/media/image184.png" ContentType="image/png"/>
  <Override PartName="/ppt/media/image116.png" ContentType="image/png"/>
  <Override PartName="/ppt/media/image65.png" ContentType="image/png"/>
  <Override PartName="/ppt/media/image153.png" ContentType="image/png"/>
  <Override PartName="/ppt/media/image1.png" ContentType="image/png"/>
  <Override PartName="/ppt/media/image34.png" ContentType="image/png"/>
  <Override PartName="/ppt/media/image190.png" ContentType="image/png"/>
  <Override PartName="/ppt/media/image122.png" ContentType="image/png"/>
  <Override PartName="/ppt/media/image71.png" ContentType="image/png"/>
  <Override PartName="/ppt/media/image40.png" ContentType="image/png"/>
  <Override PartName="/ppt/media/image139.png" ContentType="image/png"/>
  <Override PartName="/ppt/media/image88.png" ContentType="image/png"/>
  <Override PartName="/ppt/media/image176.png" ContentType="image/png"/>
  <Override PartName="/ppt/media/image108.png" ContentType="image/png"/>
  <Override PartName="/ppt/media/image57.png" ContentType="image/png"/>
  <Override PartName="/ppt/media/image145.png" ContentType="image/png"/>
  <Override PartName="/ppt/media/image26.png" ContentType="image/png"/>
  <Override PartName="/ppt/media/image94.png" ContentType="image/png"/>
  <Override PartName="/ppt/media/image182.png" ContentType="image/png"/>
  <Override PartName="/ppt/media/image114.png" ContentType="image/png"/>
  <Override PartName="/ppt/media/image63.png" ContentType="image/png"/>
  <Override PartName="/ppt/media/image151.png" ContentType="image/png"/>
  <Override PartName="/ppt/media/image32.png" ContentType="image/png"/>
  <Override PartName="/ppt/media/image120.png" ContentType="image/png"/>
  <Override PartName="/ppt/media/image168.png" ContentType="image/png"/>
  <Override PartName="/ppt/media/image49.png" ContentType="image/png"/>
  <Override PartName="/ppt/media/image137.png" ContentType="image/png"/>
  <Override PartName="/ppt/media/image86.png" ContentType="image/png"/>
  <Override PartName="/ppt/media/image18.png" ContentType="image/png"/>
  <Override PartName="/ppt/media/image174.png" ContentType="image/png"/>
  <Override PartName="/ppt/media/image106.png" ContentType="image/png"/>
  <Override PartName="/ppt/media/image55.png" ContentType="image/png"/>
  <Override PartName="/ppt/media/image143.png" ContentType="image/png"/>
  <Override PartName="/ppt/media/image92.png" ContentType="image/png"/>
  <Override PartName="/ppt/media/image24.png" ContentType="image/png"/>
  <Override PartName="/ppt/media/image180.png" ContentType="image/png"/>
  <Override PartName="/ppt/media/image112.png" ContentType="image/png"/>
  <Override PartName="/ppt/media/image61.png" ContentType="image/png"/>
  <Override PartName="/ppt/media/image8.png" ContentType="image/png"/>
  <Override PartName="/ppt/media/image30.png" ContentType="image/png"/>
  <Override PartName="/ppt/media/image129.png" ContentType="image/png"/>
  <Override PartName="/ppt/media/image78.png" ContentType="image/png"/>
  <Override PartName="/ppt/media/image166.png" ContentType="image/png"/>
  <Override PartName="/ppt/media/image47.png" ContentType="image/png"/>
  <Override PartName="/ppt/media/image135.png" ContentType="image/png"/>
  <Override PartName="/ppt/media/image84.png" ContentType="image/png"/>
  <Override PartName="/ppt/media/image16.png" ContentType="image/png"/>
  <Override PartName="/ppt/media/image172.png" ContentType="image/png"/>
  <Override PartName="/ppt/media/image104.png" ContentType="image/png"/>
  <Override PartName="/ppt/media/image53.png" ContentType="image/png"/>
  <Override PartName="/ppt/media/image141.png" ContentType="image/png"/>
  <Override PartName="/ppt/media/image90.png" ContentType="image/png"/>
  <Override PartName="/ppt/media/image22.png" ContentType="image/png"/>
  <Override PartName="/ppt/media/image110.png" ContentType="image/png"/>
  <Override PartName="/ppt/media/image189.png" ContentType="image/png"/>
  <Override PartName="/ppt/media/image158.png" ContentType="image/png"/>
  <Override PartName="/ppt/media/image6.png" ContentType="image/png"/>
  <Override PartName="/ppt/media/image39.png" ContentType="image/png"/>
  <Override PartName="/ppt/media/image127.png" ContentType="image/png"/>
  <Override PartName="/ppt/media/image76.png" ContentType="image/png"/>
  <Override PartName="/ppt/media/image164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39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_rels/slide4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5587" cy="685958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Klicken Sie, um das Format der Notizen zu bearbeiten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&lt;Kopfzeile&gt;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de-DE"/>
              <a:t>&lt;Datum/Uhrzeit&gt;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de-DE"/>
              <a:t>&lt;Fußzeile&gt;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C1A13161-D1E1-4121-B131-2121A1C191E1}" type="slidenum">
              <a:rPr lang="de-DE"/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Grafiken erklären</a:t>
            </a:r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910141-91D1-4141-B131-21D1E1F141F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A, B, C stationär</a:t>
            </a:r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815171-6161-41D1-A181-01819191B12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Beta = elemente pro zeit</a:t>
            </a:r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F121C1-B151-4171-8171-C151016131C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Kommunikation gesamt</a:t>
            </a:r>
            <a:endParaRPr/>
          </a:p>
          <a:p>
            <a:r>
              <a:rPr lang="de-DE"/>
              <a:t>In jedem Schritt müssen 2 submatrizen übertragen wergen (a,b)</a:t>
            </a:r>
            <a:endParaRPr/>
          </a:p>
          <a:p>
            <a:r>
              <a:rPr lang="de-DE"/>
              <a:t>Alignment am anfang und am ende</a:t>
            </a:r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F18141-E181-41A1-8121-21D1F1E171C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Wie funktioniert ein Broadcast?</a:t>
            </a:r>
            <a:endParaRPr/>
          </a:p>
          <a:p>
            <a:r>
              <a:rPr lang="de-DE"/>
              <a:t>- Minimal aufspannender Baum</a:t>
            </a:r>
            <a:endParaRPr/>
          </a:p>
          <a:p>
            <a:r>
              <a:rPr lang="de-DE"/>
              <a:t>-&gt; log_2 (p) Schritte</a:t>
            </a:r>
            <a:endParaRPr/>
          </a:p>
          <a:p>
            <a:r>
              <a:rPr lang="de-DE"/>
              <a:t>-&gt; teurer als einfaches verschieben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C1E161-B1C1-4161-B171-C181F151E18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Zeilen vs. Spaltenversion -&gt; hier Zeilenversion</a:t>
            </a:r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B15111-F191-4141-A181-71915141E1A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Ist jemand dabei, der nicht weiß, wie die Matrix Multiplikation funktioniert?</a:t>
            </a:r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91E131-01B1-41F1-81D1-91D10141218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Grafiken erklären</a:t>
            </a:r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D18151-11A1-4161-91B1-81318111F10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Ist jemand dabei, der nicht weiß, wie die Matrix Multiplikation funktioniert?</a:t>
            </a:r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41A171-5191-41D1-9151-E15121F1E1F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A, B, C, stationär</a:t>
            </a:r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21A1D1-0141-41C1-91E1-B14131A1E13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Umordnungsschritt: 2 -&gt; zwei Phasen (Obere Grenze)</a:t>
            </a:r>
            <a:endParaRPr/>
          </a:p>
          <a:p>
            <a:endParaRPr/>
          </a:p>
          <a:p>
            <a:r>
              <a:rPr lang="de-DE"/>
              <a:t>P Zeilen, q Spalten</a:t>
            </a:r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D14131-6191-41A1-81A1-5131C1D1619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019121-3191-4191-9151-81A1D131E16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P zeilen</a:t>
            </a:r>
            <a:endParaRPr/>
          </a:p>
          <a:p>
            <a:r>
              <a:rPr lang="de-DE"/>
              <a:t>Q spalten</a:t>
            </a:r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3121F1-C111-41C1-91A1-716151B1419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Ist jemand dabei, der nicht weiß, wie die Matrix Multiplikation funktioniert?</a:t>
            </a:r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C13181-81D1-4161-9161-4111B151D1C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Spalten(A) == Zeilen(B)</a:t>
            </a:r>
            <a:endParaRPr/>
          </a:p>
        </p:txBody>
      </p:sp>
      <p:sp>
        <p:nvSpPr>
          <p:cNvPr id="45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11A111-A1C1-41B1-9161-3181E1E1913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1. Schleife: Zeilen von c (und a)</a:t>
            </a:r>
            <a:endParaRPr/>
          </a:p>
          <a:p>
            <a:r>
              <a:rPr lang="de-DE"/>
              <a:t>2. Schleife: Spalten von c (und b)</a:t>
            </a:r>
            <a:endParaRPr/>
          </a:p>
          <a:p>
            <a:r>
              <a:rPr lang="de-DE"/>
              <a:t>3. Schleife: Element von c ausrechnen</a:t>
            </a:r>
            <a:endParaRPr/>
          </a:p>
          <a:p>
            <a:endParaRPr/>
          </a:p>
          <a:p>
            <a:r>
              <a:rPr lang="de-DE"/>
              <a:t>N³ -&gt; Parallelisieren macht Sinn</a:t>
            </a:r>
            <a:endParaRPr/>
          </a:p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8121A1-71E1-4161-81E1-11416141811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Problem lässt sich zerlegen</a:t>
            </a:r>
            <a:endParaRPr/>
          </a:p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5101A1-2161-4161-A1D1-4111A1A1A1C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Einfach bei shared memorey</a:t>
            </a:r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E1A181-C141-4161-B151-613141F1115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DE"/>
              <a:t>Ist jemand dabei, der nicht weiß, wie die Matrix Multiplikation funktioniert?</a:t>
            </a:r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E12101-01F1-4121-9171-5191B16121F1}" type="slidenum">
              <a:rPr lang="de-DE" sz="1900">
                <a:solidFill>
                  <a:srgbClr val="000000"/>
                </a:solidFill>
                <a:latin typeface="Arial Narrow"/>
                <a:ea typeface="+mn-ea"/>
              </a:rPr>
              <a:t>&lt;Nummer&gt;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87498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03040" y="3596040"/>
            <a:ext cx="87498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8648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86480" y="359604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203040" y="359604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8648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03040" y="1111320"/>
            <a:ext cx="8749800" cy="4757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4269600" cy="475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86480" y="1111320"/>
            <a:ext cx="4269600" cy="475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662360" y="162000"/>
            <a:ext cx="4028760" cy="5706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03040" y="359604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86480" y="1111320"/>
            <a:ext cx="4269600" cy="475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03040" y="1111320"/>
            <a:ext cx="8749800" cy="4757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4269600" cy="475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648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86480" y="359604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8648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03040" y="3596040"/>
            <a:ext cx="874944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87498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03040" y="3596040"/>
            <a:ext cx="87498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648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86480" y="359604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03040" y="359604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8648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4269600" cy="475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86480" y="1111320"/>
            <a:ext cx="4269600" cy="475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662360" y="162000"/>
            <a:ext cx="4028760" cy="5706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03040" y="359604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86480" y="1111320"/>
            <a:ext cx="4269600" cy="475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4269600" cy="475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8648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86480" y="359604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0304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86480" y="1111320"/>
            <a:ext cx="426960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03040" y="3596040"/>
            <a:ext cx="8749440" cy="226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" y="0"/>
            <a:ext cx="9143640" cy="685764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-25920" y="6442920"/>
            <a:ext cx="1068840" cy="303480"/>
          </a:xfrm>
          <a:prstGeom prst="rect">
            <a:avLst/>
          </a:prstGeom>
        </p:spPr>
        <p:txBody>
          <a:bodyPr anchor="ctr" anchorCtr="1" bIns="60120" lIns="153000" rIns="120600" tIns="60120" wrap="none"/>
          <a:p>
            <a:pPr>
              <a:lnSpc>
                <a:spcPct val="100000"/>
              </a:lnSpc>
            </a:pPr>
            <a:fld id="{C1510181-0141-41D1-9131-311171A17151}" type="slidenum">
              <a:rPr b="1" lang="de-DE" sz="1200">
                <a:solidFill>
                  <a:srgbClr val="7d3236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668160" y="6440400"/>
            <a:ext cx="4149360" cy="318600"/>
          </a:xfrm>
          <a:prstGeom prst="rect">
            <a:avLst/>
          </a:prstGeom>
        </p:spPr>
        <p:txBody>
          <a:bodyPr bIns="60120" lIns="120600" rIns="120600" tIns="60120"/>
          <a:p>
            <a:pPr>
              <a:lnSpc>
                <a:spcPct val="100000"/>
              </a:lnSpc>
            </a:pPr>
            <a:r>
              <a:rPr b="1" lang="de-DE" sz="1300">
                <a:solidFill>
                  <a:srgbClr val="7d3236"/>
                </a:solidFill>
                <a:latin typeface="Arial"/>
              </a:rPr>
              <a:t>Parallele Algorithmen zur Matrix Multiplikation</a:t>
            </a:r>
            <a:endParaRPr/>
          </a:p>
        </p:txBody>
      </p:sp>
      <p:pic>
        <p:nvPicPr>
          <p:cNvPr descr="" id="3" name="Picture 33"/>
          <p:cNvPicPr/>
          <p:nvPr/>
        </p:nvPicPr>
        <p:blipFill>
          <a:blip r:embed="rId3"/>
          <a:stretch>
            <a:fillRect/>
          </a:stretch>
        </p:blipFill>
        <p:spPr>
          <a:xfrm>
            <a:off x="1440" y="1440"/>
            <a:ext cx="9143640" cy="6857640"/>
          </a:xfrm>
          <a:prstGeom prst="rect">
            <a:avLst/>
          </a:prstGeom>
        </p:spPr>
      </p:pic>
      <p:sp>
        <p:nvSpPr>
          <p:cNvPr id="4" name="CustomShape 3"/>
          <p:cNvSpPr/>
          <p:nvPr/>
        </p:nvSpPr>
        <p:spPr>
          <a:xfrm>
            <a:off x="669960" y="6049800"/>
            <a:ext cx="6783120" cy="318600"/>
          </a:xfrm>
          <a:prstGeom prst="rect">
            <a:avLst/>
          </a:prstGeom>
        </p:spPr>
        <p:txBody>
          <a:bodyPr bIns="60120" lIns="120600" rIns="120600" tIns="60120"/>
          <a:p>
            <a:pPr>
              <a:lnSpc>
                <a:spcPct val="100000"/>
              </a:lnSpc>
            </a:pPr>
            <a:r>
              <a:rPr lang="de-DE" sz="1300">
                <a:solidFill>
                  <a:srgbClr val="7d3236"/>
                </a:solidFill>
                <a:latin typeface="Arial Black"/>
              </a:rPr>
              <a:t>Parallele Algorithmen zur Matrix Multiplikation</a:t>
            </a:r>
            <a:endParaRPr/>
          </a:p>
        </p:txBody>
      </p:sp>
      <p:sp>
        <p:nvSpPr>
          <p:cNvPr id="5" name="CustomShape 4"/>
          <p:cNvSpPr/>
          <p:nvPr/>
        </p:nvSpPr>
        <p:spPr>
          <a:xfrm>
            <a:off x="668160" y="6440400"/>
            <a:ext cx="4149360" cy="318600"/>
          </a:xfrm>
          <a:prstGeom prst="rect">
            <a:avLst/>
          </a:prstGeom>
        </p:spPr>
        <p:txBody>
          <a:bodyPr bIns="60120" lIns="120600" rIns="120600" tIns="60120"/>
          <a:p>
            <a:pPr>
              <a:lnSpc>
                <a:spcPct val="100000"/>
              </a:lnSpc>
            </a:pPr>
            <a:r>
              <a:rPr b="1" lang="de-DE" sz="1300">
                <a:solidFill>
                  <a:srgbClr val="7d3236"/>
                </a:solidFill>
                <a:latin typeface="Arial"/>
              </a:rPr>
              <a:t>Matthias Dohm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3060720" y="2698920"/>
            <a:ext cx="4344480" cy="1554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1" lang="de-DE" sz="2400">
                <a:solidFill>
                  <a:srgbClr val="7d3236"/>
                </a:solidFill>
                <a:latin typeface="Arial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880"/>
            <a:ext cx="8047440" cy="3978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Pictur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" y="0"/>
            <a:ext cx="9143640" cy="6857640"/>
          </a:xfrm>
          <a:prstGeom prst="rect">
            <a:avLst/>
          </a:prstGeom>
        </p:spPr>
      </p:pic>
      <p:sp>
        <p:nvSpPr>
          <p:cNvPr id="41" name="CustomShape 1"/>
          <p:cNvSpPr/>
          <p:nvPr/>
        </p:nvSpPr>
        <p:spPr>
          <a:xfrm>
            <a:off x="-25920" y="6442920"/>
            <a:ext cx="1068840" cy="303480"/>
          </a:xfrm>
          <a:prstGeom prst="rect">
            <a:avLst/>
          </a:prstGeom>
        </p:spPr>
        <p:txBody>
          <a:bodyPr anchor="ctr" anchorCtr="1" bIns="60120" lIns="153000" rIns="120600" tIns="60120" wrap="none"/>
          <a:p>
            <a:pPr>
              <a:lnSpc>
                <a:spcPct val="100000"/>
              </a:lnSpc>
            </a:pPr>
            <a:fld id="{E1F1F1E1-31B1-4181-B181-815171818171}" type="slidenum">
              <a:rPr b="1" lang="de-DE" sz="1200">
                <a:solidFill>
                  <a:srgbClr val="7d3236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668160" y="6440400"/>
            <a:ext cx="4149360" cy="318600"/>
          </a:xfrm>
          <a:prstGeom prst="rect">
            <a:avLst/>
          </a:prstGeom>
        </p:spPr>
        <p:txBody>
          <a:bodyPr bIns="60120" lIns="120600" rIns="120600" tIns="60120"/>
          <a:p>
            <a:pPr>
              <a:lnSpc>
                <a:spcPct val="100000"/>
              </a:lnSpc>
            </a:pPr>
            <a:r>
              <a:rPr b="1" lang="de-DE" sz="1300">
                <a:solidFill>
                  <a:srgbClr val="7d3236"/>
                </a:solidFill>
                <a:latin typeface="Arial"/>
              </a:rPr>
              <a:t>Parallele Algorithmen zur Matrix Multiplikation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662360" y="162000"/>
            <a:ext cx="4028760" cy="158436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buSzPct val="45000"/>
              <a:buFont typeface="StarSymbol"/>
              <a:buChar char=""/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Siebente GliederungsebeneTextmasterformate durch Klicken bearbeiten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Zweite Ebene</a:t>
            </a:r>
            <a:endParaRPr/>
          </a:p>
          <a:p>
            <a:pPr lvl="1">
              <a:buBlip>
                <a:blip r:embed="rId5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Dritte Ebene</a:t>
            </a:r>
            <a:endParaRPr/>
          </a:p>
          <a:p>
            <a:pPr lvl="2">
              <a:buBlip>
                <a:blip r:embed="rId6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Vierte Ebene</a:t>
            </a:r>
            <a:endParaRPr/>
          </a:p>
          <a:p>
            <a:pPr lvl="3">
              <a:buBlip>
                <a:blip r:embed="rId7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Fünfte Ebene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Quelle: Autor bla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7.png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5.png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0.png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5.png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8.png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2.png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6.png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50.png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56.png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9.png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65.png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69.png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76.png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9.png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060720" y="2698920"/>
            <a:ext cx="4344480" cy="123696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1" lang="de-DE" sz="2000">
                <a:solidFill>
                  <a:srgbClr val="7d3236"/>
                </a:solidFill>
                <a:latin typeface="Arial"/>
              </a:rPr>
              <a:t>Parallele Algorithmen </a:t>
            </a:r>
            <a:r>
              <a:rPr b="1" lang="de-DE" sz="2000">
                <a:solidFill>
                  <a:srgbClr val="7d3236"/>
                </a:solidFill>
                <a:latin typeface="Arial"/>
              </a:rPr>
              <a:t>
</a:t>
            </a:r>
            <a:r>
              <a:rPr b="1" lang="de-DE" sz="2000">
                <a:solidFill>
                  <a:srgbClr val="7d3236"/>
                </a:solidFill>
                <a:latin typeface="Arial"/>
              </a:rPr>
              <a:t>zur Matrix Multiplikation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085200" y="3429720"/>
            <a:ext cx="4344480" cy="79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1300">
                <a:solidFill>
                  <a:srgbClr val="7d3236"/>
                </a:solidFill>
                <a:latin typeface="Arial Black"/>
              </a:rPr>
              <a:t>Seminar Parallele Programmierung und Parallele Algorithmen</a:t>
            </a:r>
            <a:endParaRPr/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335200" y="162000"/>
            <a:ext cx="335592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Cannon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03040" y="1111320"/>
            <a:ext cx="458352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Matrizen A und B werden auf Prozesse aufgeteilt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Entsprechender Teil von C wird initialisiert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Problem: 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Nur Prozesse entlang der Hauptdiagonalen halten passende Teilmatrizen (Ai,k, Bk,j)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Deshalb: Umordnung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Ai,j : i Spalten nach links</a:t>
            </a: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Bi,j : j Zeilen nach oben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155" name="CustomShape 4"/>
          <p:cNvSpPr/>
          <p:nvPr/>
        </p:nvSpPr>
        <p:spPr>
          <a:xfrm>
            <a:off x="8716320" y="2786760"/>
            <a:ext cx="392868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100000">
                <a:srgbClr val="c00000"/>
              </a:gs>
            </a:gsLst>
            <a:lin ang="10800000"/>
          </a:gradFill>
        </p:spPr>
      </p:sp>
      <p:sp>
        <p:nvSpPr>
          <p:cNvPr id="156" name="CustomShape 5"/>
          <p:cNvSpPr/>
          <p:nvPr/>
        </p:nvSpPr>
        <p:spPr>
          <a:xfrm>
            <a:off x="8716320" y="3715560"/>
            <a:ext cx="392868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100000">
                <a:srgbClr val="c00000"/>
              </a:gs>
            </a:gsLst>
            <a:lin ang="10800000"/>
          </a:gradFill>
        </p:spPr>
      </p:sp>
      <p:sp>
        <p:nvSpPr>
          <p:cNvPr id="157" name="CustomShape 6"/>
          <p:cNvSpPr/>
          <p:nvPr/>
        </p:nvSpPr>
        <p:spPr>
          <a:xfrm>
            <a:off x="8644680" y="4644360"/>
            <a:ext cx="392868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100000">
                <a:srgbClr val="c00000"/>
              </a:gs>
            </a:gsLst>
            <a:lin ang="10800000"/>
          </a:gradFill>
        </p:spPr>
      </p:sp>
      <p:sp>
        <p:nvSpPr>
          <p:cNvPr id="158" name="CustomShape 7"/>
          <p:cNvSpPr/>
          <p:nvPr/>
        </p:nvSpPr>
        <p:spPr>
          <a:xfrm>
            <a:off x="7858800" y="4929840"/>
            <a:ext cx="3428640" cy="92844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050"/>
              </a:gs>
              <a:gs pos="100000">
                <a:srgbClr val="00b050"/>
              </a:gs>
            </a:gsLst>
            <a:lin ang="10800000"/>
          </a:gradFill>
        </p:spPr>
      </p:sp>
      <p:sp>
        <p:nvSpPr>
          <p:cNvPr id="159" name="CustomShape 8"/>
          <p:cNvSpPr/>
          <p:nvPr/>
        </p:nvSpPr>
        <p:spPr>
          <a:xfrm>
            <a:off x="6787440" y="4929840"/>
            <a:ext cx="3428640" cy="92844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050"/>
              </a:gs>
              <a:gs pos="100000">
                <a:srgbClr val="00b050"/>
              </a:gs>
            </a:gsLst>
            <a:lin ang="10800000"/>
          </a:gradFill>
        </p:spPr>
      </p:sp>
      <p:sp>
        <p:nvSpPr>
          <p:cNvPr id="160" name="CustomShape 9"/>
          <p:cNvSpPr/>
          <p:nvPr/>
        </p:nvSpPr>
        <p:spPr>
          <a:xfrm>
            <a:off x="5787360" y="4929840"/>
            <a:ext cx="3428640" cy="92844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050"/>
              </a:gs>
              <a:gs pos="100000">
                <a:srgbClr val="00b050"/>
              </a:gs>
            </a:gsLst>
            <a:lin ang="10800000"/>
          </a:gradFill>
        </p:spPr>
      </p:sp>
    </p:spTree>
  </p:cSld>
  <p:transition>
    <p:fade/>
  </p:transition>
  <p:timing>
    <p:tnLst>
      <p:par>
        <p:cTn dur="indefinite" id="79" nodeType="tmRoot" restart="never">
          <p:childTnLst>
            <p:seq>
              <p:cTn dur="indefinite" id="80" nodeType="mainSeq">
                <p:childTnLst>
                  <p:par>
                    <p:cTn fill="hold" id="81">
                      <p:stCondLst>
                        <p:cond delay="indefinite"/>
                      </p:stCondLst>
                      <p:childTnLst>
                        <p:par>
                          <p:cTn fill="hold" id="82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8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6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88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9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9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2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94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5" nodeType="withEffect" presetClass="entr" presetID="1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97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8" nodeType="withEffect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1">
                      <p:stCondLst>
                        <p:cond delay="indefinite"/>
                      </p:stCondLst>
                      <p:childTnLst>
                        <p:par>
                          <p:cTn fill="hold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05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335200" y="162000"/>
            <a:ext cx="335592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Cannon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203040" y="1111320"/>
            <a:ext cx="458352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Iteration 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
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(Anzahl der Prozess-Zeilen)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Alle Prozesse führen eine (sequentielle) Matrix Multiplikation aus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Kommunikationsschritt</a:t>
            </a:r>
            <a:endParaRPr/>
          </a:p>
          <a:p>
            <a:pPr lvl="1">
              <a:buBlip>
                <a:blip r:embed="rId4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Prozess sendet Block von A nach links und empfängt Block von A von rechts</a:t>
            </a:r>
            <a:endParaRPr/>
          </a:p>
          <a:p>
            <a:pPr lvl="1">
              <a:buBlip>
                <a:blip r:embed="rId5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Prozess sendet Block von B nach oben und empfängt Block von B von unten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Umordnung wird rückgängig gemacht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164" name="CustomShape 4"/>
          <p:cNvSpPr/>
          <p:nvPr/>
        </p:nvSpPr>
        <p:spPr>
          <a:xfrm>
            <a:off x="8716320" y="1858320"/>
            <a:ext cx="392868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100000">
                <a:srgbClr val="c00000"/>
              </a:gs>
            </a:gsLst>
            <a:lin ang="10800000"/>
          </a:gradFill>
        </p:spPr>
      </p:sp>
      <p:sp>
        <p:nvSpPr>
          <p:cNvPr id="165" name="CustomShape 5"/>
          <p:cNvSpPr/>
          <p:nvPr/>
        </p:nvSpPr>
        <p:spPr>
          <a:xfrm>
            <a:off x="8716320" y="2786760"/>
            <a:ext cx="392868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100000">
                <a:srgbClr val="c00000"/>
              </a:gs>
            </a:gsLst>
            <a:lin ang="10800000"/>
          </a:gradFill>
        </p:spPr>
      </p:sp>
      <p:sp>
        <p:nvSpPr>
          <p:cNvPr id="166" name="CustomShape 6"/>
          <p:cNvSpPr/>
          <p:nvPr/>
        </p:nvSpPr>
        <p:spPr>
          <a:xfrm>
            <a:off x="8644680" y="3715560"/>
            <a:ext cx="392868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100000">
                <a:srgbClr val="c00000"/>
              </a:gs>
            </a:gsLst>
            <a:lin ang="10800000"/>
          </a:gradFill>
        </p:spPr>
      </p:sp>
      <p:sp>
        <p:nvSpPr>
          <p:cNvPr id="167" name="CustomShape 7"/>
          <p:cNvSpPr/>
          <p:nvPr/>
        </p:nvSpPr>
        <p:spPr>
          <a:xfrm>
            <a:off x="7858800" y="4929840"/>
            <a:ext cx="3428640" cy="92844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050"/>
              </a:gs>
              <a:gs pos="100000">
                <a:srgbClr val="00b050"/>
              </a:gs>
            </a:gsLst>
            <a:lin ang="10800000"/>
          </a:gradFill>
        </p:spPr>
      </p:sp>
      <p:sp>
        <p:nvSpPr>
          <p:cNvPr id="168" name="CustomShape 8"/>
          <p:cNvSpPr/>
          <p:nvPr/>
        </p:nvSpPr>
        <p:spPr>
          <a:xfrm>
            <a:off x="6787440" y="4929840"/>
            <a:ext cx="3428640" cy="92844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050"/>
              </a:gs>
              <a:gs pos="100000">
                <a:srgbClr val="00b050"/>
              </a:gs>
            </a:gsLst>
            <a:lin ang="10800000"/>
          </a:gradFill>
        </p:spPr>
      </p:sp>
      <p:sp>
        <p:nvSpPr>
          <p:cNvPr id="169" name="CustomShape 9"/>
          <p:cNvSpPr/>
          <p:nvPr/>
        </p:nvSpPr>
        <p:spPr>
          <a:xfrm>
            <a:off x="5787360" y="4929840"/>
            <a:ext cx="3428640" cy="92844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050"/>
              </a:gs>
              <a:gs pos="100000">
                <a:srgbClr val="00b050"/>
              </a:gs>
            </a:gsLst>
            <a:lin ang="10800000"/>
          </a:gradFill>
        </p:spPr>
      </p:sp>
      <p:sp>
        <p:nvSpPr>
          <p:cNvPr id="170" name="CustomShape 10"/>
          <p:cNvSpPr/>
          <p:nvPr/>
        </p:nvSpPr>
        <p:spPr>
          <a:xfrm>
            <a:off x="4715640" y="4929840"/>
            <a:ext cx="3428640" cy="92844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050"/>
              </a:gs>
              <a:gs pos="100000">
                <a:srgbClr val="00b050"/>
              </a:gs>
            </a:gsLst>
            <a:lin ang="10800000"/>
          </a:gradFill>
        </p:spPr>
      </p:sp>
      <p:sp>
        <p:nvSpPr>
          <p:cNvPr id="171" name="CustomShape 11"/>
          <p:cNvSpPr/>
          <p:nvPr/>
        </p:nvSpPr>
        <p:spPr>
          <a:xfrm>
            <a:off x="8644680" y="4644360"/>
            <a:ext cx="392868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100000">
                <a:srgbClr val="c00000"/>
              </a:gs>
            </a:gsLst>
            <a:lin ang="10800000"/>
          </a:gradFill>
        </p:spPr>
      </p:sp>
    </p:spTree>
  </p:cSld>
  <p:transition>
    <p:fade/>
  </p:transition>
  <p:timing>
    <p:tnLst>
      <p:par>
        <p:cTn dur="indefinite" id="106" nodeType="tmRoot" restart="never">
          <p:childTnLst>
            <p:seq>
              <p:cTn dur="indefinite" id="107" nodeType="mainSeq">
                <p:childTnLst>
                  <p:par>
                    <p:cTn fill="hold" id="108">
                      <p:stCondLst>
                        <p:cond delay="indefinite"/>
                      </p:stCondLst>
                      <p:childTnLst>
                        <p:par>
                          <p:cTn fill="hold" id="109">
                            <p:stCondLst>
                              <p:cond delay="0"/>
                            </p:stCondLst>
                            <p:childTnLst>
                              <p:par>
                                <p:cTn fill="hold" id="11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12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3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6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1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18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9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2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2" nodeType="withEffect" presetClass="entr" presetID="1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24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5" nodeType="withEffect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27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8" nodeType="withEffect" presetClass="entr" presetID="10">
                                  <p:stCondLst>
                                    <p:cond delay="1199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3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1" nodeType="withEffect" presetClass="entr" presetID="10">
                                  <p:stCondLst>
                                    <p:cond delay="1399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33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4">
                      <p:stCondLst>
                        <p:cond delay="indefinite"/>
                      </p:stCondLst>
                      <p:childTnLst>
                        <p:par>
                          <p:cTn fill="hold" id="135">
                            <p:stCondLst>
                              <p:cond delay="0"/>
                            </p:stCondLst>
                            <p:childTnLst>
                              <p:par>
                                <p:cTn fill="hold" id="13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38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528720" y="162000"/>
            <a:ext cx="51624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Cannon - Komplexität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Größe des Prozess Grid: </a:t>
            </a:r>
            <a:r>
              <a:rPr lang="de-DE" sz="2400">
                <a:solidFill>
                  <a:srgbClr val="000000"/>
                </a:solidFill>
                <a:latin typeface="Arial"/>
              </a:rPr>
              <a:t>p × 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Größe der Matrizen: </a:t>
            </a:r>
            <a:r>
              <a:rPr lang="de-DE" sz="2400">
                <a:solidFill>
                  <a:srgbClr val="000000"/>
                </a:solidFill>
                <a:latin typeface="Arial"/>
              </a:rPr>
              <a:t>n × 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Zeitaufwand für Multiplikation von 2 Elementen + Addition zum Ergebnis: </a:t>
            </a:r>
            <a:r>
              <a:rPr i="1" lang="de-DE" sz="2400">
                <a:solidFill>
                  <a:srgbClr val="000000"/>
                </a:solidFill>
                <a:latin typeface="Arial"/>
              </a:rPr>
              <a:t>χ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Zeit zum Aufbau einer Kommunikation: </a:t>
            </a:r>
            <a:r>
              <a:rPr i="1" lang="de-DE" sz="2400">
                <a:solidFill>
                  <a:srgbClr val="000000"/>
                </a:solidFill>
                <a:latin typeface="Arial"/>
              </a:rPr>
              <a:t>λ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Zeit zum Übertragen eines Matrix-Elements: </a:t>
            </a:r>
            <a:r>
              <a:rPr lang="de-DE" sz="2400">
                <a:solidFill>
                  <a:srgbClr val="000000"/>
                </a:solidFill>
                <a:latin typeface="Arial"/>
              </a:rPr>
              <a:t>1 / </a:t>
            </a:r>
            <a:r>
              <a:rPr i="1" lang="de-DE" sz="2400">
                <a:solidFill>
                  <a:srgbClr val="000000"/>
                </a:solidFill>
                <a:latin typeface="Arial"/>
              </a:rPr>
              <a:t>β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528720" y="162000"/>
            <a:ext cx="51624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Cannon - Komplexität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Berechnungen pro Iteration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Berechnungen Gesamt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Übertragung einer Submatrix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Kommunikation Gesamt</a:t>
            </a:r>
            <a:endParaRPr/>
          </a:p>
        </p:txBody>
      </p:sp>
    </p:spTree>
  </p:cSld>
  <p:transition>
    <p:fade/>
  </p:transition>
  <p:timing>
    <p:tnLst>
      <p:par>
        <p:cTn dur="indefinite" id="139" nodeType="tmRoot" restart="never">
          <p:childTnLst>
            <p:seq>
              <p:cTn dur="indefinite" id="140" nodeType="mainSeq">
                <p:childTnLst>
                  <p:par>
                    <p:cTn fill="hold" id="141">
                      <p:stCondLst>
                        <p:cond delay="indefinite"/>
                      </p:stCondLst>
                      <p:childTnLst>
                        <p:par>
                          <p:cTn fill="hold" id="142">
                            <p:stCondLst>
                              <p:cond delay="0"/>
                            </p:stCondLst>
                            <p:childTnLst>
                              <p:par>
                                <p:cTn fill="hold" id="14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45"/>
                                        <p:tgtEl>
                                          <p:spTgt spid="176">
                                            <p:txEl>
                                              <p:pRg end="48" st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48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9">
                      <p:stCondLst>
                        <p:cond delay="indefinite"/>
                      </p:stCondLst>
                      <p:childTnLst>
                        <p:par>
                          <p:cTn fill="hold" id="150">
                            <p:stCondLst>
                              <p:cond delay="0"/>
                            </p:stCondLst>
                            <p:childTnLst>
                              <p:par>
                                <p:cTn fill="hold" id="15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8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53"/>
                                        <p:tgtEl>
                                          <p:spTgt spid="176">
                                            <p:txEl>
                                              <p:pRg end="78" st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56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7">
                      <p:stCondLst>
                        <p:cond delay="indefinite"/>
                      </p:stCondLst>
                      <p:childTnLst>
                        <p:par>
                          <p:cTn fill="hold" id="158">
                            <p:stCondLst>
                              <p:cond delay="0"/>
                            </p:stCondLst>
                            <p:childTnLst>
                              <p:par>
                                <p:cTn fill="hold" id="15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00" st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61"/>
                                        <p:tgtEl>
                                          <p:spTgt spid="176">
                                            <p:txEl>
                                              <p:pRg end="100" st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6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865840" y="162000"/>
            <a:ext cx="282528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Fox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203040" y="1111320"/>
            <a:ext cx="458352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Matrizen A und B werden auf Prozesse aufgeteilt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Entsprechender Teil von C wird initialisiert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Keine Umordnung erforderlich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Submatrizen von A werden entlang der Prozessreihe per Broadcast übertragen</a:t>
            </a:r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180" name="CustomShape 4"/>
          <p:cNvSpPr/>
          <p:nvPr/>
        </p:nvSpPr>
        <p:spPr>
          <a:xfrm>
            <a:off x="5144400" y="1072440"/>
            <a:ext cx="2071440" cy="928440"/>
          </a:xfrm>
          <a:prstGeom prst="rect">
            <a:avLst>
              <a:gd fmla="val 10774883" name="adj1"/>
              <a:gd fmla="val 34440" name="adj2"/>
            </a:avLst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1" name="CustomShape 5"/>
          <p:cNvSpPr/>
          <p:nvPr/>
        </p:nvSpPr>
        <p:spPr>
          <a:xfrm>
            <a:off x="5144400" y="1215360"/>
            <a:ext cx="928440" cy="713880"/>
          </a:xfrm>
          <a:prstGeom prst="rect">
            <a:avLst>
              <a:gd fmla="val 10954337" name="adj1"/>
              <a:gd fmla="val 21345763" name="adj2"/>
            </a:avLst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2" name="CustomShape 6"/>
          <p:cNvSpPr/>
          <p:nvPr/>
        </p:nvSpPr>
        <p:spPr>
          <a:xfrm>
            <a:off x="7287480" y="1215360"/>
            <a:ext cx="928440" cy="713880"/>
          </a:xfrm>
          <a:prstGeom prst="rect">
            <a:avLst>
              <a:gd fmla="val 10954337" name="adj1"/>
              <a:gd fmla="val 21345763" name="adj2"/>
            </a:avLst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3" name="CustomShape 7"/>
          <p:cNvSpPr/>
          <p:nvPr/>
        </p:nvSpPr>
        <p:spPr>
          <a:xfrm>
            <a:off x="5644440" y="2358360"/>
            <a:ext cx="121392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0"/>
          </a:gradFill>
        </p:spPr>
      </p:sp>
      <p:sp>
        <p:nvSpPr>
          <p:cNvPr id="184" name="CustomShape 8"/>
          <p:cNvSpPr/>
          <p:nvPr/>
        </p:nvSpPr>
        <p:spPr>
          <a:xfrm>
            <a:off x="6644520" y="3286800"/>
            <a:ext cx="121392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0"/>
          </a:gradFill>
        </p:spPr>
      </p:sp>
      <p:sp>
        <p:nvSpPr>
          <p:cNvPr id="185" name="CustomShape 9"/>
          <p:cNvSpPr/>
          <p:nvPr/>
        </p:nvSpPr>
        <p:spPr>
          <a:xfrm>
            <a:off x="7716240" y="4215600"/>
            <a:ext cx="121392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0"/>
          </a:gradFill>
        </p:spPr>
      </p:sp>
      <p:sp>
        <p:nvSpPr>
          <p:cNvPr id="186" name="CustomShape 10"/>
          <p:cNvSpPr/>
          <p:nvPr/>
        </p:nvSpPr>
        <p:spPr>
          <a:xfrm>
            <a:off x="4572720" y="1429560"/>
            <a:ext cx="121392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0"/>
          </a:gradFill>
        </p:spPr>
      </p:sp>
    </p:spTree>
  </p:cSld>
  <p:transition>
    <p:fade/>
  </p:transition>
  <p:timing>
    <p:tnLst>
      <p:par>
        <p:cTn dur="indefinite" id="165" nodeType="tmRoot" restart="never">
          <p:childTnLst>
            <p:seq>
              <p:cTn dur="indefinite" id="166" nodeType="mainSeq">
                <p:childTnLst>
                  <p:par>
                    <p:cTn fill="hold" id="167">
                      <p:stCondLst>
                        <p:cond delay="indefinite"/>
                      </p:stCondLst>
                      <p:childTnLst>
                        <p:par>
                          <p:cTn fill="hold" id="168">
                            <p:stCondLst>
                              <p:cond delay="0"/>
                            </p:stCondLst>
                            <p:childTnLst>
                              <p:par>
                                <p:cTn fill="hold" id="16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7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2">
                      <p:stCondLst>
                        <p:cond delay="indefinite"/>
                      </p:stCondLst>
                      <p:childTnLst>
                        <p:par>
                          <p:cTn fill="hold" id="173">
                            <p:stCondLst>
                              <p:cond delay="0"/>
                            </p:stCondLst>
                            <p:childTnLst>
                              <p:par>
                                <p:cTn fill="hold" id="174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76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7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79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0">
                      <p:stCondLst>
                        <p:cond delay="indefinite"/>
                      </p:stCondLst>
                      <p:childTnLst>
                        <p:par>
                          <p:cTn fill="hold" id="181">
                            <p:stCondLst>
                              <p:cond delay="0"/>
                            </p:stCondLst>
                            <p:childTnLst>
                              <p:par>
                                <p:cTn fill="hold" id="182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183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5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186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87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8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189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1" nodeType="withEffect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193"/>
                                        <p:tgtEl>
                                          <p:spTgt spid="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94"/>
                                        <p:tgtEl>
                                          <p:spTgt spid="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19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6" nodeType="withEffect" presetClass="entr" presetID="55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1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198"/>
                                        <p:tgtEl>
                                          <p:spTgt spid="1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99"/>
                                        <p:tgtEl>
                                          <p:spTgt spid="1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1" nodeType="withEffect" presetClass="entr" presetID="55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203"/>
                                        <p:tgtEl>
                                          <p:spTgt spid="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04"/>
                                        <p:tgtEl>
                                          <p:spTgt spid="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20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6" nodeType="withEffect" presetClass="entr" presetID="55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2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208"/>
                                        <p:tgtEl>
                                          <p:spTgt spid="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09"/>
                                        <p:tgtEl>
                                          <p:spTgt spid="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21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1">
                      <p:stCondLst>
                        <p:cond delay="indefinite"/>
                      </p:stCondLst>
                      <p:childTnLst>
                        <p:par>
                          <p:cTn fill="hold" id="212">
                            <p:stCondLst>
                              <p:cond delay="0"/>
                            </p:stCondLst>
                            <p:childTnLst>
                              <p:par>
                                <p:cTn fill="hold" id="213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214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15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6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217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9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22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21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2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223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24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5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27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865840" y="162000"/>
            <a:ext cx="282528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Fox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203040" y="1111320"/>
            <a:ext cx="458352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Iteration 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
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(Anzahl der Prozess-Zeilen)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Alle Prozesse führen eine (sequentielle) Matrix Multiplikation aus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Kommunikationsschritt</a:t>
            </a:r>
            <a:endParaRPr/>
          </a:p>
          <a:p>
            <a:pPr lvl="1">
              <a:buBlip>
                <a:blip r:embed="rId4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Prozess sendet Block von B nach oben und empfängt Block von B von unten</a:t>
            </a:r>
            <a:endParaRPr/>
          </a:p>
          <a:p>
            <a:pPr lvl="1">
              <a:buBlip>
                <a:blip r:embed="rId5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Pro Zeile wird ein Block von A per Broadcast entlang der Zeile übertragen (entfällt in der letzten Iteration)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190" name="CustomShape 4"/>
          <p:cNvSpPr/>
          <p:nvPr/>
        </p:nvSpPr>
        <p:spPr>
          <a:xfrm>
            <a:off x="7858800" y="4929840"/>
            <a:ext cx="3428640" cy="92844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050"/>
              </a:gs>
              <a:gs pos="100000">
                <a:srgbClr val="00b050"/>
              </a:gs>
            </a:gsLst>
            <a:lin ang="10800000"/>
          </a:gradFill>
        </p:spPr>
      </p:sp>
      <p:sp>
        <p:nvSpPr>
          <p:cNvPr id="191" name="CustomShape 5"/>
          <p:cNvSpPr/>
          <p:nvPr/>
        </p:nvSpPr>
        <p:spPr>
          <a:xfrm>
            <a:off x="6787440" y="4929840"/>
            <a:ext cx="3428640" cy="92844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050"/>
              </a:gs>
              <a:gs pos="100000">
                <a:srgbClr val="00b050"/>
              </a:gs>
            </a:gsLst>
            <a:lin ang="10800000"/>
          </a:gradFill>
        </p:spPr>
      </p:sp>
      <p:sp>
        <p:nvSpPr>
          <p:cNvPr id="192" name="CustomShape 6"/>
          <p:cNvSpPr/>
          <p:nvPr/>
        </p:nvSpPr>
        <p:spPr>
          <a:xfrm>
            <a:off x="5787360" y="4929840"/>
            <a:ext cx="3428640" cy="92844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050"/>
              </a:gs>
              <a:gs pos="100000">
                <a:srgbClr val="00b050"/>
              </a:gs>
            </a:gsLst>
            <a:lin ang="10800000"/>
          </a:gradFill>
        </p:spPr>
      </p:sp>
      <p:sp>
        <p:nvSpPr>
          <p:cNvPr id="193" name="CustomShape 7"/>
          <p:cNvSpPr/>
          <p:nvPr/>
        </p:nvSpPr>
        <p:spPr>
          <a:xfrm>
            <a:off x="4715640" y="4929840"/>
            <a:ext cx="3428640" cy="92844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050"/>
              </a:gs>
              <a:gs pos="100000">
                <a:srgbClr val="00b050"/>
              </a:gs>
            </a:gsLst>
            <a:lin ang="10800000"/>
          </a:gradFill>
        </p:spPr>
      </p:sp>
      <p:sp>
        <p:nvSpPr>
          <p:cNvPr id="194" name="CustomShape 8"/>
          <p:cNvSpPr/>
          <p:nvPr/>
        </p:nvSpPr>
        <p:spPr>
          <a:xfrm>
            <a:off x="5644440" y="1429560"/>
            <a:ext cx="121392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0"/>
          </a:gradFill>
        </p:spPr>
      </p:sp>
      <p:sp>
        <p:nvSpPr>
          <p:cNvPr id="195" name="CustomShape 9"/>
          <p:cNvSpPr/>
          <p:nvPr/>
        </p:nvSpPr>
        <p:spPr>
          <a:xfrm>
            <a:off x="6715800" y="2358360"/>
            <a:ext cx="121392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0"/>
          </a:gradFill>
        </p:spPr>
      </p:sp>
      <p:sp>
        <p:nvSpPr>
          <p:cNvPr id="196" name="CustomShape 10"/>
          <p:cNvSpPr/>
          <p:nvPr/>
        </p:nvSpPr>
        <p:spPr>
          <a:xfrm>
            <a:off x="7716240" y="3286800"/>
            <a:ext cx="121392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0"/>
          </a:gradFill>
        </p:spPr>
      </p:sp>
      <p:sp>
        <p:nvSpPr>
          <p:cNvPr id="197" name="CustomShape 11"/>
          <p:cNvSpPr/>
          <p:nvPr/>
        </p:nvSpPr>
        <p:spPr>
          <a:xfrm>
            <a:off x="4572720" y="4144320"/>
            <a:ext cx="121392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0"/>
          </a:gradFill>
        </p:spPr>
      </p:sp>
    </p:spTree>
  </p:cSld>
  <p:transition>
    <p:fade/>
  </p:transition>
  <p:timing>
    <p:tnLst>
      <p:par>
        <p:cTn dur="indefinite" id="228" nodeType="tmRoot" restart="never">
          <p:childTnLst>
            <p:seq>
              <p:cTn dur="indefinite" id="229" nodeType="mainSeq">
                <p:childTnLst>
                  <p:par>
                    <p:cTn fill="hold" id="230">
                      <p:stCondLst>
                        <p:cond delay="indefinite"/>
                      </p:stCondLst>
                      <p:childTnLst>
                        <p:par>
                          <p:cTn fill="hold" id="231">
                            <p:stCondLst>
                              <p:cond delay="0"/>
                            </p:stCondLst>
                            <p:childTnLst>
                              <p:par>
                                <p:cTn fill="hold" id="232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34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5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2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37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8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2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4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1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2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43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4">
                      <p:stCondLst>
                        <p:cond delay="indefinite"/>
                      </p:stCondLst>
                      <p:childTnLst>
                        <p:par>
                          <p:cTn fill="hold" id="245">
                            <p:stCondLst>
                              <p:cond delay="0"/>
                            </p:stCondLst>
                            <p:childTnLst>
                              <p:par>
                                <p:cTn fill="hold" id="24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48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9">
                      <p:stCondLst>
                        <p:cond delay="indefinite"/>
                      </p:stCondLst>
                      <p:childTnLst>
                        <p:par>
                          <p:cTn fill="hold" id="250">
                            <p:stCondLst>
                              <p:cond delay="0"/>
                            </p:stCondLst>
                            <p:childTnLst>
                              <p:par>
                                <p:cTn fill="hold" id="251" nodeType="clickEffect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253"/>
                                        <p:tgtEl>
                                          <p:spTgt spid="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54"/>
                                        <p:tgtEl>
                                          <p:spTgt spid="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25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6" nodeType="withEffect" presetClass="entr" presetID="55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2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258"/>
                                        <p:tgtEl>
                                          <p:spTgt spid="1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59"/>
                                        <p:tgtEl>
                                          <p:spTgt spid="1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26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1" nodeType="withEffect" presetClass="entr" presetID="55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2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263"/>
                                        <p:tgtEl>
                                          <p:spTgt spid="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64"/>
                                        <p:tgtEl>
                                          <p:spTgt spid="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26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6" nodeType="withEffect" presetClass="entr" presetID="55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2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268"/>
                                        <p:tgtEl>
                                          <p:spTgt spid="1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69"/>
                                        <p:tgtEl>
                                          <p:spTgt spid="1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27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134600" y="162000"/>
            <a:ext cx="455652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Fox- Komplexität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Berechnungen Gesamt</a:t>
            </a:r>
            <a:r>
              <a:rPr b="1" lang="de-DE" sz="2400">
                <a:solidFill>
                  <a:srgbClr val="00305e"/>
                </a:solidFill>
                <a:latin typeface="Arial"/>
              </a:rPr>
              <a:t>
</a:t>
            </a:r>
            <a:r>
              <a:rPr lang="de-DE">
                <a:solidFill>
                  <a:srgbClr val="00305e"/>
                </a:solidFill>
                <a:latin typeface="Arial"/>
              </a:rPr>
              <a:t>(wie bei Algorithmus von Cannon)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Übertragung einer Submatrix von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Broadcast einer Submatrix von 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Kommunikation Gesamt</a:t>
            </a:r>
            <a:endParaRPr/>
          </a:p>
        </p:txBody>
      </p:sp>
    </p:spTree>
  </p:cSld>
  <p:transition>
    <p:fade/>
  </p:transition>
  <p:timing>
    <p:tnLst>
      <p:par>
        <p:cTn dur="indefinite" id="271" nodeType="tmRoot" restart="never">
          <p:childTnLst>
            <p:seq>
              <p:cTn dur="indefinite" id="272" nodeType="mainSeq">
                <p:childTnLst>
                  <p:par>
                    <p:cTn fill="hold" id="273">
                      <p:stCondLst>
                        <p:cond delay="indefinite"/>
                      </p:stCondLst>
                      <p:childTnLst>
                        <p:par>
                          <p:cTn fill="hold" id="274">
                            <p:stCondLst>
                              <p:cond delay="0"/>
                            </p:stCondLst>
                            <p:childTnLst>
                              <p:par>
                                <p:cTn fill="hold" id="275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77"/>
                                        <p:tgtEl>
                                          <p:spTgt spid="199">
                                            <p:txEl>
                                              <p:pRg end="5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7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8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1">
                      <p:stCondLst>
                        <p:cond delay="indefinite"/>
                      </p:stCondLst>
                      <p:childTnLst>
                        <p:par>
                          <p:cTn fill="hold" id="282">
                            <p:stCondLst>
                              <p:cond delay="0"/>
                            </p:stCondLst>
                            <p:childTnLst>
                              <p:par>
                                <p:cTn fill="hold" id="28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9" st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85"/>
                                        <p:tgtEl>
                                          <p:spTgt spid="199">
                                            <p:txEl>
                                              <p:pRg end="89" st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88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9">
                      <p:stCondLst>
                        <p:cond delay="indefinite"/>
                      </p:stCondLst>
                      <p:childTnLst>
                        <p:par>
                          <p:cTn fill="hold" id="290">
                            <p:stCondLst>
                              <p:cond delay="0"/>
                            </p:stCondLst>
                            <p:childTnLst>
                              <p:par>
                                <p:cTn fill="hold" id="29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22" st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93"/>
                                        <p:tgtEl>
                                          <p:spTgt spid="199">
                                            <p:txEl>
                                              <p:pRg end="122" st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96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7">
                      <p:stCondLst>
                        <p:cond delay="indefinite"/>
                      </p:stCondLst>
                      <p:childTnLst>
                        <p:par>
                          <p:cTn fill="hold" id="298">
                            <p:stCondLst>
                              <p:cond delay="0"/>
                            </p:stCondLst>
                            <p:childTnLst>
                              <p:par>
                                <p:cTn fill="hold" id="29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44" st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01"/>
                                        <p:tgtEl>
                                          <p:spTgt spid="199">
                                            <p:txEl>
                                              <p:pRg end="144" st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0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800720" y="162000"/>
            <a:ext cx="689076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Laufzeitvergleich: Algorithmen von Cannon und Fox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Algorithmus von Cannon ist schneller wenn:</a:t>
            </a:r>
            <a:endParaRPr/>
          </a:p>
        </p:txBody>
      </p:sp>
    </p:spTree>
  </p:cSld>
  <p:transition>
    <p:fade/>
  </p:transition>
  <p:timing>
    <p:tnLst>
      <p:par>
        <p:cTn dur="indefinite" id="305" nodeType="tmRoot" restart="never">
          <p:childTnLst>
            <p:seq>
              <p:cTn dur="indefinite" id="306" nodeType="mainSeq">
                <p:childTnLst>
                  <p:par>
                    <p:cTn fill="hold" id="307">
                      <p:stCondLst>
                        <p:cond delay="indefinite"/>
                      </p:stCondLst>
                      <p:childTnLst>
                        <p:par>
                          <p:cTn fill="hold" id="308">
                            <p:stCondLst>
                              <p:cond delay="0"/>
                            </p:stCondLst>
                            <p:childTnLst>
                              <p:par>
                                <p:cTn fill="hold" id="30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1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2">
                      <p:stCondLst>
                        <p:cond delay="indefinite"/>
                      </p:stCondLst>
                      <p:childTnLst>
                        <p:par>
                          <p:cTn fill="hold" id="313">
                            <p:stCondLst>
                              <p:cond delay="0"/>
                            </p:stCondLst>
                            <p:childTnLst>
                              <p:par>
                                <p:cTn fill="hold" id="31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16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7">
                      <p:stCondLst>
                        <p:cond delay="indefinite"/>
                      </p:stCondLst>
                      <p:childTnLst>
                        <p:par>
                          <p:cTn fill="hold" id="318">
                            <p:stCondLst>
                              <p:cond delay="0"/>
                            </p:stCondLst>
                            <p:childTnLst>
                              <p:par>
                                <p:cTn fill="hold" id="31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2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7593840" y="152280"/>
            <a:ext cx="109728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Agenda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Einleitung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Algorithmen für quadratische Matrizen und quadratische Prozessor Grids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ff0000"/>
                </a:solidFill>
                <a:latin typeface="Arial"/>
              </a:rPr>
              <a:t>Algorithmen für nicht quadratische Matrizen und nicht quadratische Prozessor Grids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Fazit und Ausblick</a:t>
            </a:r>
            <a:endParaRPr/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501600" y="1929600"/>
            <a:ext cx="428400" cy="85680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205" name="CustomShape 2"/>
          <p:cNvSpPr/>
          <p:nvPr/>
        </p:nvSpPr>
        <p:spPr>
          <a:xfrm>
            <a:off x="5501520" y="20008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  <p:sp>
        <p:nvSpPr>
          <p:cNvPr id="206" name="TextShape 3"/>
          <p:cNvSpPr txBox="1"/>
          <p:nvPr/>
        </p:nvSpPr>
        <p:spPr>
          <a:xfrm>
            <a:off x="4424760" y="162000"/>
            <a:ext cx="426636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Li (C stationär)</a:t>
            </a:r>
            <a:endParaRPr/>
          </a:p>
        </p:txBody>
      </p:sp>
      <p:sp>
        <p:nvSpPr>
          <p:cNvPr id="207" name="TextShape 4"/>
          <p:cNvSpPr txBox="1"/>
          <p:nvPr/>
        </p:nvSpPr>
        <p:spPr>
          <a:xfrm>
            <a:off x="214920" y="572400"/>
            <a:ext cx="386928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Umordnung besteht aus 2 Phasen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Blöcke werden verschoben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Zeilen/Spalten werden verschoben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Für jede Prozess-Zeile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Spaltenindex der ersten Spalte von A soll Zeilenindex der ersten Zeile von B entsprechen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Für jede Prozess-Spalte</a:t>
            </a: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Zeilenindex der ersten Zeile von B soll Spaltenindex der ersten Spalte von A entsprechen</a:t>
            </a:r>
            <a:endParaRPr/>
          </a:p>
        </p:txBody>
      </p:sp>
      <p:sp>
        <p:nvSpPr>
          <p:cNvPr id="208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09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10" name="CustomShape 7"/>
          <p:cNvSpPr/>
          <p:nvPr/>
        </p:nvSpPr>
        <p:spPr>
          <a:xfrm>
            <a:off x="6015960" y="4043520"/>
            <a:ext cx="1446480" cy="261720"/>
          </a:xfrm>
          <a:prstGeom prst="rect">
            <a:avLst/>
          </a:prstGeom>
          <a:solidFill>
            <a:srgbClr val="00b050"/>
          </a:solidFill>
        </p:spPr>
      </p:sp>
      <p:sp>
        <p:nvSpPr>
          <p:cNvPr id="211" name="CustomShape 8"/>
          <p:cNvSpPr/>
          <p:nvPr/>
        </p:nvSpPr>
        <p:spPr>
          <a:xfrm>
            <a:off x="7430400" y="4715640"/>
            <a:ext cx="1446480" cy="261720"/>
          </a:xfrm>
          <a:prstGeom prst="rect">
            <a:avLst/>
          </a:prstGeom>
          <a:solidFill>
            <a:srgbClr val="00b050"/>
          </a:solidFill>
        </p:spPr>
      </p:sp>
      <p:sp>
        <p:nvSpPr>
          <p:cNvPr id="212" name="CustomShape 9"/>
          <p:cNvSpPr/>
          <p:nvPr/>
        </p:nvSpPr>
        <p:spPr>
          <a:xfrm>
            <a:off x="8501760" y="38584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00b050"/>
          </a:solidFill>
        </p:spPr>
      </p:sp>
      <p:sp>
        <p:nvSpPr>
          <p:cNvPr id="213" name="CustomShape 10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14" name="CustomShape 11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</p:spTree>
  </p:cSld>
  <p:transition>
    <p:fade/>
  </p:transition>
  <p:timing>
    <p:tnLst>
      <p:par>
        <p:cTn dur="indefinite" id="322" nodeType="tmRoot" restart="never">
          <p:childTnLst>
            <p:seq>
              <p:cTn dur="indefinite" id="323" nodeType="mainSeq">
                <p:childTnLst>
                  <p:par>
                    <p:cTn fill="hold" id="324">
                      <p:stCondLst>
                        <p:cond delay="indefinite"/>
                      </p:stCondLst>
                      <p:childTnLst>
                        <p:par>
                          <p:cTn fill="hold" id="325">
                            <p:stCondLst>
                              <p:cond delay="0"/>
                            </p:stCondLst>
                            <p:childTnLst>
                              <p:par>
                                <p:cTn fill="hold" id="32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28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29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3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3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2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3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34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5">
                      <p:stCondLst>
                        <p:cond delay="indefinite"/>
                      </p:stCondLst>
                      <p:childTnLst>
                        <p:par>
                          <p:cTn fill="hold" id="336">
                            <p:stCondLst>
                              <p:cond delay="0"/>
                            </p:stCondLst>
                            <p:childTnLst>
                              <p:par>
                                <p:cTn fill="hold" id="33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39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0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3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42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593840" y="152280"/>
            <a:ext cx="109728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Agenda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Einleitung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Algorithmen für quadratische Matrizen und quadratische Prozessor Grids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Algorithmen für nicht quadratische Matrizen und nicht quadratische Prozessor Grids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Fazit und Ausblick</a:t>
            </a:r>
            <a:endParaRPr/>
          </a:p>
        </p:txBody>
      </p:sp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424760" y="162000"/>
            <a:ext cx="426636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Li (C stationär)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214920" y="572400"/>
            <a:ext cx="386928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Umordnung besteht aus 2 Phasen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Blöcke werden verschoben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Zeilen/Spalten werden verschoben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Für jede Prozess-Zeile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Spaltenindex der ersten Spalte von A soll Zeilenindex der ersten Zeile von B entsprechen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Für jede Prozess-Spalte</a:t>
            </a: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Zeilenindex der ersten Zeile von B soll Spaltenindex der ersten Spalte von A entsprechen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18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19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20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21" name="CustomShape 7"/>
          <p:cNvSpPr/>
          <p:nvPr/>
        </p:nvSpPr>
        <p:spPr>
          <a:xfrm>
            <a:off x="6001560" y="3739320"/>
            <a:ext cx="1446480" cy="261720"/>
          </a:xfrm>
          <a:prstGeom prst="rect">
            <a:avLst/>
          </a:prstGeom>
          <a:solidFill>
            <a:srgbClr val="00b050"/>
          </a:solidFill>
        </p:spPr>
      </p:sp>
      <p:sp>
        <p:nvSpPr>
          <p:cNvPr id="222" name="CustomShape 8"/>
          <p:cNvSpPr/>
          <p:nvPr/>
        </p:nvSpPr>
        <p:spPr>
          <a:xfrm>
            <a:off x="7483680" y="3453480"/>
            <a:ext cx="1446480" cy="261720"/>
          </a:xfrm>
          <a:prstGeom prst="rect">
            <a:avLst/>
          </a:prstGeom>
          <a:solidFill>
            <a:srgbClr val="00b050"/>
          </a:solidFill>
        </p:spPr>
      </p:sp>
      <p:sp>
        <p:nvSpPr>
          <p:cNvPr id="223" name="CustomShape 9"/>
          <p:cNvSpPr/>
          <p:nvPr/>
        </p:nvSpPr>
        <p:spPr>
          <a:xfrm>
            <a:off x="7073280" y="321552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00b050"/>
          </a:solidFill>
        </p:spPr>
      </p:sp>
      <p:sp>
        <p:nvSpPr>
          <p:cNvPr id="224" name="CustomShape 10"/>
          <p:cNvSpPr/>
          <p:nvPr/>
        </p:nvSpPr>
        <p:spPr>
          <a:xfrm>
            <a:off x="8573400" y="29296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00b050"/>
          </a:solidFill>
        </p:spPr>
      </p:sp>
      <p:sp>
        <p:nvSpPr>
          <p:cNvPr id="225" name="CustomShape 11"/>
          <p:cNvSpPr/>
          <p:nvPr/>
        </p:nvSpPr>
        <p:spPr>
          <a:xfrm>
            <a:off x="5001480" y="1929600"/>
            <a:ext cx="499680" cy="85680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226" name="CustomShape 12"/>
          <p:cNvSpPr/>
          <p:nvPr/>
        </p:nvSpPr>
        <p:spPr>
          <a:xfrm>
            <a:off x="4429800" y="20008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</p:spTree>
  </p:cSld>
  <p:transition>
    <p:fade/>
  </p:transition>
  <p:timing>
    <p:tnLst>
      <p:par>
        <p:cTn dur="indefinite" id="343" nodeType="tmRoot" restart="never">
          <p:childTnLst>
            <p:seq>
              <p:cTn dur="indefinite" id="344" nodeType="mainSeq">
                <p:childTnLst>
                  <p:par>
                    <p:cTn fill="hold" id="345">
                      <p:stCondLst>
                        <p:cond delay="indefinite"/>
                      </p:stCondLst>
                      <p:childTnLst>
                        <p:par>
                          <p:cTn fill="hold" id="346">
                            <p:stCondLst>
                              <p:cond delay="0"/>
                            </p:stCondLst>
                            <p:childTnLst>
                              <p:par>
                                <p:cTn fill="hold" id="34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49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50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3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52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53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3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5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424760" y="162000"/>
            <a:ext cx="426636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Li (C stationär)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214920" y="572400"/>
            <a:ext cx="386928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Umordnung besteht aus 2 Phasen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Blöcke werden verschoben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Zeilen/Spalten werden verschoben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Für jede Prozess-Zeile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Spaltenindex der ersten Spalte von A soll Zeilenindex der ersten Zeile von B entsprechen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Für jede Prozess-Spalte</a:t>
            </a: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Zeilenindex der ersten Zeile von B soll Spaltenindex der ersten Spalte von A entsprechen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30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31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32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33" name="CustomShape 7"/>
          <p:cNvSpPr/>
          <p:nvPr/>
        </p:nvSpPr>
        <p:spPr>
          <a:xfrm>
            <a:off x="6001560" y="3143880"/>
            <a:ext cx="1446480" cy="261720"/>
          </a:xfrm>
          <a:prstGeom prst="rect">
            <a:avLst/>
          </a:prstGeom>
          <a:solidFill>
            <a:srgbClr val="00b050"/>
          </a:solidFill>
        </p:spPr>
      </p:sp>
      <p:sp>
        <p:nvSpPr>
          <p:cNvPr id="234" name="CustomShape 8"/>
          <p:cNvSpPr/>
          <p:nvPr/>
        </p:nvSpPr>
        <p:spPr>
          <a:xfrm>
            <a:off x="7483680" y="3143880"/>
            <a:ext cx="1446480" cy="261720"/>
          </a:xfrm>
          <a:prstGeom prst="rect">
            <a:avLst/>
          </a:prstGeom>
          <a:solidFill>
            <a:srgbClr val="00b050"/>
          </a:solidFill>
        </p:spPr>
      </p:sp>
      <p:sp>
        <p:nvSpPr>
          <p:cNvPr id="235" name="CustomShape 9"/>
          <p:cNvSpPr/>
          <p:nvPr/>
        </p:nvSpPr>
        <p:spPr>
          <a:xfrm>
            <a:off x="4429800" y="1929600"/>
            <a:ext cx="499680" cy="85680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236" name="CustomShape 10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37" name="CustomShape 11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424760" y="162000"/>
            <a:ext cx="426636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Li (C stationär)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214920" y="572400"/>
            <a:ext cx="414288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Iteration 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
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(bis dieser Zustand wieder erreicht wird)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Alle Prozesse führen eine (sequentielle) Matrix Multiplikation aus (soweit möglich)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Kommunikationsschritt</a:t>
            </a:r>
            <a:endParaRPr/>
          </a:p>
          <a:p>
            <a:pPr lvl="1">
              <a:buBlip>
                <a:blip r:embed="rId4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Prozess sendet Block von A nach links und empfängt Block von A von rechts (wenn alle Elemente von A benutzt)</a:t>
            </a:r>
            <a:endParaRPr/>
          </a:p>
          <a:p>
            <a:pPr lvl="1">
              <a:buBlip>
                <a:blip r:embed="rId5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Prozess sendet Block von B nach oben und empfängt Block von B von unten (wenn alle Elemente von B benutzt)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Umordnung wird rückgängig gemacht</a:t>
            </a:r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41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42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43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44" name="CustomShape 7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45" name="CustomShape 8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46" name="CustomShape 9"/>
          <p:cNvSpPr/>
          <p:nvPr/>
        </p:nvSpPr>
        <p:spPr>
          <a:xfrm>
            <a:off x="4501440" y="1000800"/>
            <a:ext cx="99972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47" name="CustomShape 10"/>
          <p:cNvSpPr/>
          <p:nvPr/>
        </p:nvSpPr>
        <p:spPr>
          <a:xfrm>
            <a:off x="6001560" y="1000800"/>
            <a:ext cx="99972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48" name="CustomShape 11"/>
          <p:cNvSpPr/>
          <p:nvPr/>
        </p:nvSpPr>
        <p:spPr>
          <a:xfrm>
            <a:off x="7430400" y="1000800"/>
            <a:ext cx="135684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49" name="CustomShape 12"/>
          <p:cNvSpPr/>
          <p:nvPr/>
        </p:nvSpPr>
        <p:spPr>
          <a:xfrm>
            <a:off x="4501440" y="1929600"/>
            <a:ext cx="928440" cy="9997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50" name="CustomShape 13"/>
          <p:cNvSpPr/>
          <p:nvPr/>
        </p:nvSpPr>
        <p:spPr>
          <a:xfrm>
            <a:off x="6001560" y="1929600"/>
            <a:ext cx="1356840" cy="9997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51" name="CustomShape 14"/>
          <p:cNvSpPr/>
          <p:nvPr/>
        </p:nvSpPr>
        <p:spPr>
          <a:xfrm>
            <a:off x="7430400" y="1929600"/>
            <a:ext cx="928440" cy="9997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52" name="CustomShape 15"/>
          <p:cNvSpPr/>
          <p:nvPr/>
        </p:nvSpPr>
        <p:spPr>
          <a:xfrm>
            <a:off x="4572720" y="3143880"/>
            <a:ext cx="99972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53" name="CustomShape 16"/>
          <p:cNvSpPr/>
          <p:nvPr/>
        </p:nvSpPr>
        <p:spPr>
          <a:xfrm>
            <a:off x="6001560" y="3143880"/>
            <a:ext cx="135684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54" name="CustomShape 17"/>
          <p:cNvSpPr/>
          <p:nvPr/>
        </p:nvSpPr>
        <p:spPr>
          <a:xfrm>
            <a:off x="7501680" y="3143880"/>
            <a:ext cx="1356840" cy="85680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55" name="CustomShape 18"/>
          <p:cNvSpPr/>
          <p:nvPr/>
        </p:nvSpPr>
        <p:spPr>
          <a:xfrm>
            <a:off x="4572720" y="4358520"/>
            <a:ext cx="928440" cy="64260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56" name="CustomShape 19"/>
          <p:cNvSpPr/>
          <p:nvPr/>
        </p:nvSpPr>
        <p:spPr>
          <a:xfrm>
            <a:off x="6001560" y="4358520"/>
            <a:ext cx="1428480" cy="85680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57" name="CustomShape 20"/>
          <p:cNvSpPr/>
          <p:nvPr/>
        </p:nvSpPr>
        <p:spPr>
          <a:xfrm>
            <a:off x="7501680" y="4358520"/>
            <a:ext cx="1356840" cy="571320"/>
          </a:xfrm>
          <a:prstGeom prst="rect">
            <a:avLst/>
          </a:prstGeom>
          <a:solidFill>
            <a:srgbClr val="0070c0"/>
          </a:solidFill>
        </p:spPr>
      </p:sp>
    </p:spTree>
  </p:cSld>
  <p:transition>
    <p:fade/>
  </p:transition>
  <p:timing>
    <p:tnLst>
      <p:par>
        <p:cTn dur="indefinite" id="356" nodeType="tmRoot" restart="never">
          <p:childTnLst>
            <p:seq>
              <p:cTn dur="indefinite" id="357" nodeType="mainSeq">
                <p:childTnLst>
                  <p:par>
                    <p:cTn fill="hold" id="358">
                      <p:stCondLst>
                        <p:cond delay="indefinite"/>
                      </p:stCondLst>
                      <p:childTnLst>
                        <p:par>
                          <p:cTn fill="hold" id="359">
                            <p:stCondLst>
                              <p:cond delay="0"/>
                            </p:stCondLst>
                            <p:childTnLst>
                              <p:par>
                                <p:cTn fill="hold" id="36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62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3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3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6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6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3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68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9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3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7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2" nodeType="withEffect" presetClass="entr" presetID="1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 id="3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74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5" nodeType="withEffect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3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77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8" nodeType="withEffect" presetClass="entr" presetID="10">
                                  <p:stCondLst>
                                    <p:cond delay="1199"/>
                                  </p:stCondLst>
                                  <p:childTnLst>
                                    <p:set>
                                      <p:cBhvr>
                                        <p:cTn dur="1" fill="hold" id="3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8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81" nodeType="withEffect" presetClass="entr" presetID="10">
                                  <p:stCondLst>
                                    <p:cond delay="1399"/>
                                  </p:stCondLst>
                                  <p:childTnLst>
                                    <p:set>
                                      <p:cBhvr>
                                        <p:cTn dur="1" fill="hold" id="3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83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84" nodeType="withEffect" presetClass="entr" presetID="1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 id="3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86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87" nodeType="withEffect" presetClass="entr" presetID="10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 id="3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89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90" nodeType="withEffect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 id="3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92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93" nodeType="withEffect" presetClass="entr" presetID="10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dur="1" fill="hold" id="3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9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424760" y="162000"/>
            <a:ext cx="426636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Li (C stationär)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214920" y="572400"/>
            <a:ext cx="414288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Iteration 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
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(bis dieser Zustand wieder erreicht wird)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Alle Prozesse führen eine (sequentielle) Matrix Multiplikation aus (soweit möglich)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Kommunikationsschritt</a:t>
            </a:r>
            <a:endParaRPr/>
          </a:p>
          <a:p>
            <a:pPr lvl="1">
              <a:buBlip>
                <a:blip r:embed="rId4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Prozess sendet Block von A nach links und empfängt Block von A von rechts (wenn alle Elemente von A benutzt)</a:t>
            </a:r>
            <a:endParaRPr/>
          </a:p>
          <a:p>
            <a:pPr lvl="1">
              <a:buBlip>
                <a:blip r:embed="rId5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Prozess sendet Block von B nach oben und empfängt Block von B von unten (wenn alle Elemente von B benutzt)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Umordnung wird rückgängig gemacht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61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62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63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64" name="CustomShape 7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65" name="CustomShape 8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66" name="CustomShape 9"/>
          <p:cNvSpPr/>
          <p:nvPr/>
        </p:nvSpPr>
        <p:spPr>
          <a:xfrm>
            <a:off x="4572720" y="3143880"/>
            <a:ext cx="999720" cy="571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70c0"/>
            </a:solidFill>
            <a:round/>
          </a:ln>
        </p:spPr>
      </p:sp>
      <p:sp>
        <p:nvSpPr>
          <p:cNvPr id="267" name="CustomShape 10"/>
          <p:cNvSpPr/>
          <p:nvPr/>
        </p:nvSpPr>
        <p:spPr>
          <a:xfrm>
            <a:off x="6042600" y="3143880"/>
            <a:ext cx="1315800" cy="571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70c0"/>
            </a:solidFill>
            <a:round/>
          </a:ln>
        </p:spPr>
      </p:sp>
      <p:sp>
        <p:nvSpPr>
          <p:cNvPr id="268" name="CustomShape 11"/>
          <p:cNvSpPr/>
          <p:nvPr/>
        </p:nvSpPr>
        <p:spPr>
          <a:xfrm>
            <a:off x="7482960" y="3143880"/>
            <a:ext cx="1375920" cy="856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70c0"/>
            </a:solidFill>
            <a:round/>
          </a:ln>
        </p:spPr>
      </p:sp>
      <p:sp>
        <p:nvSpPr>
          <p:cNvPr id="269" name="CustomShape 12"/>
          <p:cNvSpPr/>
          <p:nvPr/>
        </p:nvSpPr>
        <p:spPr>
          <a:xfrm>
            <a:off x="4572720" y="4358520"/>
            <a:ext cx="928440" cy="642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70c0"/>
            </a:solidFill>
            <a:round/>
          </a:ln>
        </p:spPr>
      </p:sp>
      <p:sp>
        <p:nvSpPr>
          <p:cNvPr id="270" name="CustomShape 13"/>
          <p:cNvSpPr/>
          <p:nvPr/>
        </p:nvSpPr>
        <p:spPr>
          <a:xfrm>
            <a:off x="6042600" y="4358520"/>
            <a:ext cx="1387440" cy="856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70c0"/>
            </a:solidFill>
            <a:round/>
          </a:ln>
        </p:spPr>
      </p:sp>
      <p:sp>
        <p:nvSpPr>
          <p:cNvPr id="271" name="CustomShape 14"/>
          <p:cNvSpPr/>
          <p:nvPr/>
        </p:nvSpPr>
        <p:spPr>
          <a:xfrm>
            <a:off x="7482960" y="4358520"/>
            <a:ext cx="1375920" cy="571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70c0"/>
            </a:solidFill>
            <a:round/>
          </a:ln>
        </p:spPr>
      </p:sp>
      <p:sp>
        <p:nvSpPr>
          <p:cNvPr id="272" name="CustomShape 15"/>
          <p:cNvSpPr/>
          <p:nvPr/>
        </p:nvSpPr>
        <p:spPr>
          <a:xfrm>
            <a:off x="4429800" y="929520"/>
            <a:ext cx="4357440" cy="78552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100000">
                <a:srgbClr val="c00000"/>
              </a:gs>
            </a:gsLst>
            <a:lin ang="10800000"/>
          </a:gradFill>
        </p:spPr>
      </p:sp>
      <p:sp>
        <p:nvSpPr>
          <p:cNvPr id="273" name="CustomShape 16"/>
          <p:cNvSpPr/>
          <p:nvPr/>
        </p:nvSpPr>
        <p:spPr>
          <a:xfrm>
            <a:off x="4429800" y="2000880"/>
            <a:ext cx="4357440" cy="78552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100000">
                <a:srgbClr val="c00000"/>
              </a:gs>
            </a:gsLst>
            <a:lin ang="10800000"/>
          </a:gradFill>
        </p:spPr>
      </p:sp>
      <p:sp>
        <p:nvSpPr>
          <p:cNvPr id="274" name="CustomShape 17"/>
          <p:cNvSpPr/>
          <p:nvPr/>
        </p:nvSpPr>
        <p:spPr>
          <a:xfrm>
            <a:off x="4501440" y="1000800"/>
            <a:ext cx="42840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75" name="CustomShape 18"/>
          <p:cNvSpPr/>
          <p:nvPr/>
        </p:nvSpPr>
        <p:spPr>
          <a:xfrm>
            <a:off x="6001560" y="1000800"/>
            <a:ext cx="42840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76" name="CustomShape 19"/>
          <p:cNvSpPr/>
          <p:nvPr/>
        </p:nvSpPr>
        <p:spPr>
          <a:xfrm>
            <a:off x="7430400" y="1000800"/>
            <a:ext cx="42840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77" name="CustomShape 20"/>
          <p:cNvSpPr/>
          <p:nvPr/>
        </p:nvSpPr>
        <p:spPr>
          <a:xfrm>
            <a:off x="4501440" y="1929600"/>
            <a:ext cx="928440" cy="92844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78" name="CustomShape 21"/>
          <p:cNvSpPr/>
          <p:nvPr/>
        </p:nvSpPr>
        <p:spPr>
          <a:xfrm>
            <a:off x="6001560" y="1929600"/>
            <a:ext cx="356760" cy="92844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79" name="CustomShape 22"/>
          <p:cNvSpPr/>
          <p:nvPr/>
        </p:nvSpPr>
        <p:spPr>
          <a:xfrm>
            <a:off x="7430400" y="1929600"/>
            <a:ext cx="428400" cy="92844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80" name="CustomShape 23"/>
          <p:cNvSpPr/>
          <p:nvPr/>
        </p:nvSpPr>
        <p:spPr>
          <a:xfrm>
            <a:off x="4572720" y="3715560"/>
            <a:ext cx="999720" cy="35676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81" name="CustomShape 24"/>
          <p:cNvSpPr/>
          <p:nvPr/>
        </p:nvSpPr>
        <p:spPr>
          <a:xfrm>
            <a:off x="6001560" y="3715560"/>
            <a:ext cx="1356840" cy="35676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82" name="CustomShape 25"/>
          <p:cNvSpPr/>
          <p:nvPr/>
        </p:nvSpPr>
        <p:spPr>
          <a:xfrm>
            <a:off x="7501680" y="4001400"/>
            <a:ext cx="1356840" cy="28548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83" name="CustomShape 26"/>
          <p:cNvSpPr/>
          <p:nvPr/>
        </p:nvSpPr>
        <p:spPr>
          <a:xfrm>
            <a:off x="4572720" y="5001480"/>
            <a:ext cx="928440" cy="49968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84" name="CustomShape 27"/>
          <p:cNvSpPr/>
          <p:nvPr/>
        </p:nvSpPr>
        <p:spPr>
          <a:xfrm>
            <a:off x="6001560" y="5215680"/>
            <a:ext cx="1428480" cy="28548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285" name="CustomShape 28"/>
          <p:cNvSpPr/>
          <p:nvPr/>
        </p:nvSpPr>
        <p:spPr>
          <a:xfrm>
            <a:off x="7501680" y="4929840"/>
            <a:ext cx="1356840" cy="356760"/>
          </a:xfrm>
          <a:prstGeom prst="rect">
            <a:avLst/>
          </a:prstGeom>
          <a:solidFill>
            <a:srgbClr val="0070c0"/>
          </a:solidFill>
        </p:spPr>
      </p:sp>
    </p:spTree>
  </p:cSld>
  <p:transition>
    <p:fade/>
  </p:transition>
  <p:timing>
    <p:tnLst>
      <p:par>
        <p:cTn dur="indefinite" id="396" nodeType="tmRoot" restart="never">
          <p:childTnLst>
            <p:seq>
              <p:cTn dur="indefinite" id="397" nodeType="mainSeq">
                <p:childTnLst>
                  <p:par>
                    <p:cTn fill="hold" id="398">
                      <p:stCondLst>
                        <p:cond delay="indefinite"/>
                      </p:stCondLst>
                      <p:childTnLst>
                        <p:par>
                          <p:cTn fill="hold" id="399">
                            <p:stCondLst>
                              <p:cond delay="0"/>
                            </p:stCondLst>
                            <p:childTnLst>
                              <p:par>
                                <p:cTn fill="hold" id="400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402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3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4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40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6">
                      <p:stCondLst>
                        <p:cond delay="indefinite"/>
                      </p:stCondLst>
                      <p:childTnLst>
                        <p:par>
                          <p:cTn fill="hold" id="407">
                            <p:stCondLst>
                              <p:cond delay="0"/>
                            </p:stCondLst>
                            <p:childTnLst>
                              <p:par>
                                <p:cTn fill="hold" id="408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409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10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1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412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13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416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7">
                      <p:stCondLst>
                        <p:cond delay="indefinite"/>
                      </p:stCondLst>
                      <p:childTnLst>
                        <p:par>
                          <p:cTn fill="hold" id="418">
                            <p:stCondLst>
                              <p:cond delay="0"/>
                            </p:stCondLst>
                            <p:childTnLst>
                              <p:par>
                                <p:cTn fill="hold" id="41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2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22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4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24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25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4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27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28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4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3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31" nodeType="withEffect" presetClass="entr" presetID="1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 id="4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33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34" nodeType="withEffect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36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37" nodeType="withEffect" presetClass="entr" presetID="10">
                                  <p:stCondLst>
                                    <p:cond delay="1199"/>
                                  </p:stCondLst>
                                  <p:childTnLst>
                                    <p:set>
                                      <p:cBhvr>
                                        <p:cTn dur="1" fill="hold" id="4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39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40" nodeType="withEffect" presetClass="entr" presetID="10">
                                  <p:stCondLst>
                                    <p:cond delay="1399"/>
                                  </p:stCondLst>
                                  <p:childTnLst>
                                    <p:set>
                                      <p:cBhvr>
                                        <p:cTn dur="1" fill="hold" id="4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42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43" nodeType="withEffect" presetClass="entr" presetID="1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 id="4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4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46" nodeType="withEffect" presetClass="entr" presetID="10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 id="4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48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49" nodeType="withEffect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 id="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5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52" nodeType="withEffect" presetClass="entr" presetID="10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dur="1" fill="hold" id="4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54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302720" y="162000"/>
            <a:ext cx="43884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Li - Komplexität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Größe des Prozess Grid: </a:t>
            </a:r>
            <a:r>
              <a:rPr lang="de-DE" sz="2400">
                <a:solidFill>
                  <a:srgbClr val="000000"/>
                </a:solidFill>
                <a:latin typeface="Arial"/>
              </a:rPr>
              <a:t>p × q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Größe der Matrizen: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A: </a:t>
            </a:r>
            <a:r>
              <a:rPr lang="de-DE" sz="2000">
                <a:solidFill>
                  <a:srgbClr val="000000"/>
                </a:solidFill>
                <a:latin typeface="Arial"/>
              </a:rPr>
              <a:t>m × n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B:</a:t>
            </a:r>
            <a:r>
              <a:rPr lang="de-DE" sz="2000">
                <a:solidFill>
                  <a:srgbClr val="000000"/>
                </a:solidFill>
                <a:latin typeface="Arial"/>
              </a:rPr>
              <a:t> n × o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C:</a:t>
            </a:r>
            <a:r>
              <a:rPr lang="de-DE" sz="2000">
                <a:solidFill>
                  <a:srgbClr val="000000"/>
                </a:solidFill>
                <a:latin typeface="Arial"/>
              </a:rPr>
              <a:t> m × 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Zeitaufwand für Multiplikation von 2 Elementen + Addition zum Ergebnis: </a:t>
            </a:r>
            <a:r>
              <a:rPr i="1" lang="de-DE" sz="2400">
                <a:solidFill>
                  <a:srgbClr val="000000"/>
                </a:solidFill>
                <a:latin typeface="Arial"/>
              </a:rPr>
              <a:t>χ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Zeit zum Aufbau einer Kommunikation: </a:t>
            </a:r>
            <a:r>
              <a:rPr i="1" lang="de-DE" sz="2400">
                <a:solidFill>
                  <a:srgbClr val="000000"/>
                </a:solidFill>
                <a:latin typeface="Arial"/>
              </a:rPr>
              <a:t>λ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8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Zeit zum Übertragen eines Matrix-Elements: </a:t>
            </a:r>
            <a:r>
              <a:rPr lang="de-DE" sz="2400">
                <a:solidFill>
                  <a:srgbClr val="000000"/>
                </a:solidFill>
                <a:latin typeface="Arial"/>
              </a:rPr>
              <a:t>1 / </a:t>
            </a:r>
            <a:r>
              <a:rPr i="1" lang="de-DE" sz="2400">
                <a:solidFill>
                  <a:srgbClr val="000000"/>
                </a:solidFill>
                <a:latin typeface="Arial"/>
              </a:rPr>
              <a:t>β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289" name="CustomShape 4"/>
          <p:cNvSpPr/>
          <p:nvPr/>
        </p:nvSpPr>
        <p:spPr>
          <a:xfrm>
            <a:off x="5501520" y="2715480"/>
            <a:ext cx="428400" cy="642600"/>
          </a:xfrm>
          <a:prstGeom prst="rect">
            <a:avLst/>
          </a:prstGeom>
          <a:solidFill>
            <a:srgbClr val="939598"/>
          </a:solidFill>
          <a:ln w="9360">
            <a:solidFill>
              <a:srgbClr val="000000"/>
            </a:solidFill>
            <a:round/>
          </a:ln>
        </p:spPr>
      </p:sp>
      <p:sp>
        <p:nvSpPr>
          <p:cNvPr id="290" name="CustomShape 5"/>
          <p:cNvSpPr/>
          <p:nvPr/>
        </p:nvSpPr>
        <p:spPr>
          <a:xfrm>
            <a:off x="6001560" y="2215440"/>
            <a:ext cx="856800" cy="428400"/>
          </a:xfrm>
          <a:prstGeom prst="rect">
            <a:avLst/>
          </a:prstGeom>
          <a:solidFill>
            <a:srgbClr val="939598"/>
          </a:solidFill>
          <a:ln w="9360">
            <a:solidFill>
              <a:srgbClr val="000000"/>
            </a:solidFill>
            <a:round/>
          </a:ln>
        </p:spPr>
      </p:sp>
      <p:sp>
        <p:nvSpPr>
          <p:cNvPr id="291" name="CustomShape 6"/>
          <p:cNvSpPr/>
          <p:nvPr/>
        </p:nvSpPr>
        <p:spPr>
          <a:xfrm>
            <a:off x="6001560" y="2715480"/>
            <a:ext cx="856800" cy="642600"/>
          </a:xfrm>
          <a:prstGeom prst="rect">
            <a:avLst/>
          </a:prstGeom>
          <a:solidFill>
            <a:srgbClr val="939598"/>
          </a:solidFill>
          <a:ln w="9360">
            <a:solidFill>
              <a:srgbClr val="000000"/>
            </a:solidFill>
            <a:round/>
          </a:ln>
        </p:spPr>
      </p:sp>
      <p:sp>
        <p:nvSpPr>
          <p:cNvPr id="292" name="CustomShape 7"/>
          <p:cNvSpPr/>
          <p:nvPr/>
        </p:nvSpPr>
        <p:spPr>
          <a:xfrm>
            <a:off x="5287320" y="2715480"/>
            <a:ext cx="213840" cy="642600"/>
          </a:xfrm>
          <a:prstGeom prst="rect">
            <a:avLst>
              <a:gd fmla="val 8333" name="adj1"/>
              <a:gd fmla="val 50000" name="adj2"/>
            </a:avLst>
          </a:prstGeom>
          <a:ln w="9360">
            <a:solidFill>
              <a:srgbClr val="000000"/>
            </a:solidFill>
            <a:round/>
          </a:ln>
        </p:spPr>
      </p:sp>
      <p:sp>
        <p:nvSpPr>
          <p:cNvPr id="293" name="CustomShape 8"/>
          <p:cNvSpPr/>
          <p:nvPr/>
        </p:nvSpPr>
        <p:spPr>
          <a:xfrm>
            <a:off x="5787360" y="2215440"/>
            <a:ext cx="213840" cy="428400"/>
          </a:xfrm>
          <a:prstGeom prst="rect">
            <a:avLst>
              <a:gd fmla="val 8333" name="adj1"/>
              <a:gd fmla="val 50000" name="adj2"/>
            </a:avLst>
          </a:prstGeom>
          <a:ln w="9360">
            <a:solidFill>
              <a:srgbClr val="000000"/>
            </a:solidFill>
            <a:round/>
          </a:ln>
        </p:spPr>
      </p:sp>
      <p:sp>
        <p:nvSpPr>
          <p:cNvPr id="294" name="CustomShape 9"/>
          <p:cNvSpPr/>
          <p:nvPr/>
        </p:nvSpPr>
        <p:spPr>
          <a:xfrm>
            <a:off x="5930280" y="2501280"/>
            <a:ext cx="213840" cy="428400"/>
          </a:xfrm>
          <a:prstGeom prst="rect">
            <a:avLst>
              <a:gd fmla="val 8333" name="adj1"/>
              <a:gd fmla="val 50000" name="adj2"/>
            </a:avLst>
          </a:prstGeom>
          <a:ln w="9360">
            <a:solidFill>
              <a:srgbClr val="000000"/>
            </a:solidFill>
            <a:round/>
          </a:ln>
        </p:spPr>
      </p:sp>
      <p:sp>
        <p:nvSpPr>
          <p:cNvPr id="295" name="CustomShape 10"/>
          <p:cNvSpPr/>
          <p:nvPr/>
        </p:nvSpPr>
        <p:spPr>
          <a:xfrm>
            <a:off x="6858720" y="2000880"/>
            <a:ext cx="213840" cy="856800"/>
          </a:xfrm>
          <a:prstGeom prst="rect">
            <a:avLst>
              <a:gd fmla="val 8333" name="adj1"/>
              <a:gd fmla="val 50000" name="adj2"/>
            </a:avLst>
          </a:prstGeom>
          <a:ln w="9360">
            <a:solidFill>
              <a:srgbClr val="000000"/>
            </a:solidFill>
            <a:round/>
          </a:ln>
        </p:spPr>
      </p:sp>
      <p:sp>
        <p:nvSpPr>
          <p:cNvPr id="296" name="CustomShape 11"/>
          <p:cNvSpPr/>
          <p:nvPr/>
        </p:nvSpPr>
        <p:spPr>
          <a:xfrm>
            <a:off x="5009760" y="2830680"/>
            <a:ext cx="345600" cy="379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1900">
                <a:solidFill>
                  <a:srgbClr val="000000"/>
                </a:solidFill>
                <a:latin typeface="Arial Narrow"/>
              </a:rPr>
              <a:t>m</a:t>
            </a:r>
            <a:endParaRPr/>
          </a:p>
        </p:txBody>
      </p:sp>
      <p:sp>
        <p:nvSpPr>
          <p:cNvPr id="297" name="CustomShape 12"/>
          <p:cNvSpPr/>
          <p:nvPr/>
        </p:nvSpPr>
        <p:spPr>
          <a:xfrm>
            <a:off x="5503320" y="2187720"/>
            <a:ext cx="290880" cy="379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1900">
                <a:solidFill>
                  <a:srgbClr val="000000"/>
                </a:solidFill>
                <a:latin typeface="Arial Narrow"/>
              </a:rPr>
              <a:t>n</a:t>
            </a:r>
            <a:endParaRPr/>
          </a:p>
        </p:txBody>
      </p:sp>
      <p:sp>
        <p:nvSpPr>
          <p:cNvPr id="298" name="CustomShape 13"/>
          <p:cNvSpPr/>
          <p:nvPr/>
        </p:nvSpPr>
        <p:spPr>
          <a:xfrm>
            <a:off x="6289200" y="1687680"/>
            <a:ext cx="290880" cy="379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1900">
                <a:solidFill>
                  <a:srgbClr val="000000"/>
                </a:solidFill>
                <a:latin typeface="Arial Narrow"/>
              </a:rPr>
              <a:t>o</a:t>
            </a:r>
            <a:endParaRPr/>
          </a:p>
        </p:txBody>
      </p:sp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378320" y="162000"/>
            <a:ext cx="43128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Algorithmus von Li- Komplexität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Berechnungen Gesamt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Übertragung einer Submatrix von 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Umordnungsschritt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Kommunikation Gesamt</a:t>
            </a:r>
            <a:endParaRPr/>
          </a:p>
        </p:txBody>
      </p:sp>
    </p:spTree>
  </p:cSld>
  <p:transition>
    <p:fade/>
  </p:transition>
  <p:timing>
    <p:tnLst>
      <p:par>
        <p:cTn dur="indefinite" id="455" nodeType="tmRoot" restart="never">
          <p:childTnLst>
            <p:seq>
              <p:cTn dur="indefinite" id="456" nodeType="mainSeq">
                <p:childTnLst>
                  <p:par>
                    <p:cTn fill="hold" id="457">
                      <p:stCondLst>
                        <p:cond delay="indefinite"/>
                      </p:stCondLst>
                      <p:childTnLst>
                        <p:par>
                          <p:cTn fill="hold" id="458">
                            <p:stCondLst>
                              <p:cond delay="0"/>
                            </p:stCondLst>
                            <p:childTnLst>
                              <p:par>
                                <p:cTn fill="hold" id="45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7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61"/>
                                        <p:tgtEl>
                                          <p:spTgt spid="300">
                                            <p:txEl>
                                              <p:pRg end="57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6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6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5">
                      <p:stCondLst>
                        <p:cond delay="indefinite"/>
                      </p:stCondLst>
                      <p:childTnLst>
                        <p:par>
                          <p:cTn fill="hold" id="466">
                            <p:stCondLst>
                              <p:cond delay="0"/>
                            </p:stCondLst>
                            <p:childTnLst>
                              <p:par>
                                <p:cTn fill="hold" id="46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7" st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69"/>
                                        <p:tgtEl>
                                          <p:spTgt spid="300">
                                            <p:txEl>
                                              <p:pRg end="77" st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70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72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3">
                      <p:stCondLst>
                        <p:cond delay="indefinite"/>
                      </p:stCondLst>
                      <p:childTnLst>
                        <p:par>
                          <p:cTn fill="hold" id="474">
                            <p:stCondLst>
                              <p:cond delay="0"/>
                            </p:stCondLst>
                            <p:childTnLst>
                              <p:par>
                                <p:cTn fill="hold" id="47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99" st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77"/>
                                        <p:tgtEl>
                                          <p:spTgt spid="300">
                                            <p:txEl>
                                              <p:pRg end="99" st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7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8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1">
                      <p:stCondLst>
                        <p:cond delay="indefinite"/>
                      </p:stCondLst>
                      <p:childTnLst>
                        <p:par>
                          <p:cTn fill="hold" id="482">
                            <p:stCondLst>
                              <p:cond delay="0"/>
                            </p:stCondLst>
                            <p:childTnLst>
                              <p:par>
                                <p:cTn fill="hold" id="48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85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5870520" y="162000"/>
            <a:ext cx="28206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MM3 – Zeilen-Version</a:t>
            </a:r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214920" y="990720"/>
            <a:ext cx="386928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1. Schritt: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
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Für jede Prozess-Zeile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Spalte wird gesucht, deren Spaltenindex dem Zeilenindex der ersten Zeile von B entspricht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Der Teil der Submatrix ab dieser Spalte wird per Broadcast entlang der Zeile übertragen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Die nicht benutzten Elemente der Submatrizen werden im letzten Schritt übertragen und verwendet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04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05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06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07" name="CustomShape 7"/>
          <p:cNvSpPr/>
          <p:nvPr/>
        </p:nvSpPr>
        <p:spPr>
          <a:xfrm>
            <a:off x="4501440" y="1000800"/>
            <a:ext cx="999720" cy="64260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08" name="CustomShape 8"/>
          <p:cNvSpPr/>
          <p:nvPr/>
        </p:nvSpPr>
        <p:spPr>
          <a:xfrm>
            <a:off x="6430320" y="1929600"/>
            <a:ext cx="571320" cy="92844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09" name="CustomShape 9"/>
          <p:cNvSpPr/>
          <p:nvPr/>
        </p:nvSpPr>
        <p:spPr>
          <a:xfrm>
            <a:off x="3929760" y="92952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  <p:sp>
        <p:nvSpPr>
          <p:cNvPr id="310" name="CustomShape 10"/>
          <p:cNvSpPr/>
          <p:nvPr/>
        </p:nvSpPr>
        <p:spPr>
          <a:xfrm>
            <a:off x="5572800" y="92952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  <p:sp>
        <p:nvSpPr>
          <p:cNvPr id="311" name="CustomShape 11"/>
          <p:cNvSpPr/>
          <p:nvPr/>
        </p:nvSpPr>
        <p:spPr>
          <a:xfrm>
            <a:off x="5858640" y="20008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  <p:sp>
        <p:nvSpPr>
          <p:cNvPr id="312" name="CustomShape 12"/>
          <p:cNvSpPr/>
          <p:nvPr/>
        </p:nvSpPr>
        <p:spPr>
          <a:xfrm>
            <a:off x="7073280" y="20008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</p:spTree>
  </p:cSld>
  <p:transition>
    <p:fade/>
  </p:transition>
  <p:timing>
    <p:tnLst>
      <p:par>
        <p:cTn dur="indefinite" id="486" nodeType="tmRoot" restart="never">
          <p:childTnLst>
            <p:seq>
              <p:cTn dur="indefinite" id="487" nodeType="mainSeq">
                <p:childTnLst>
                  <p:par>
                    <p:cTn fill="hold" id="488">
                      <p:stCondLst>
                        <p:cond delay="indefinite"/>
                      </p:stCondLst>
                      <p:childTnLst>
                        <p:par>
                          <p:cTn fill="hold" id="489">
                            <p:stCondLst>
                              <p:cond delay="0"/>
                            </p:stCondLst>
                            <p:childTnLst>
                              <p:par>
                                <p:cTn fill="hold" id="49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92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93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4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9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6">
                      <p:stCondLst>
                        <p:cond delay="indefinite"/>
                      </p:stCondLst>
                      <p:childTnLst>
                        <p:par>
                          <p:cTn fill="hold" id="497">
                            <p:stCondLst>
                              <p:cond delay="0"/>
                            </p:stCondLst>
                            <p:childTnLst>
                              <p:par>
                                <p:cTn fill="hold" id="49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01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5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03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04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5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06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07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5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09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0">
                      <p:stCondLst>
                        <p:cond delay="indefinite"/>
                      </p:stCondLst>
                      <p:childTnLst>
                        <p:par>
                          <p:cTn fill="hold" id="511">
                            <p:stCondLst>
                              <p:cond delay="0"/>
                            </p:stCondLst>
                            <p:childTnLst>
                              <p:par>
                                <p:cTn fill="hold" id="512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513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14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5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516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17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8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519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20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21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522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23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24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52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26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27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528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29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30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32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5854680" y="162000"/>
            <a:ext cx="283644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MM3 – Zeilen-Version</a:t>
            </a:r>
            <a:endParaRPr/>
          </a:p>
        </p:txBody>
      </p:sp>
      <p:sp>
        <p:nvSpPr>
          <p:cNvPr id="314" name="TextShape 2"/>
          <p:cNvSpPr txBox="1"/>
          <p:nvPr/>
        </p:nvSpPr>
        <p:spPr>
          <a:xfrm>
            <a:off x="214920" y="990720"/>
            <a:ext cx="386928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Iteration 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
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(bis dieser Zustand wieder erreicht wird)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Alle Prozesse führen eine (sequentielle) Matrix Multiplikation aus (soweit möglich)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Kommunikationsschritt</a:t>
            </a:r>
            <a:endParaRPr/>
          </a:p>
          <a:p>
            <a:pPr lvl="1">
              <a:buBlip>
                <a:blip r:embed="rId4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Nächster Prozess sendet Block von A per Broadcast (wenn alle Elemente von A in dieser Zeile benutzt)</a:t>
            </a:r>
            <a:endParaRPr/>
          </a:p>
          <a:p>
            <a:pPr lvl="1">
              <a:buBlip>
                <a:blip r:embed="rId5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Prozess sendet Block von B nach oben und empfängt Block von B von unten (wenn alle Elemente von B benutzt)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16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17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18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19" name="CustomShape 7"/>
          <p:cNvSpPr/>
          <p:nvPr/>
        </p:nvSpPr>
        <p:spPr>
          <a:xfrm>
            <a:off x="4501440" y="1000800"/>
            <a:ext cx="99972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20" name="CustomShape 8"/>
          <p:cNvSpPr/>
          <p:nvPr/>
        </p:nvSpPr>
        <p:spPr>
          <a:xfrm>
            <a:off x="6001560" y="1000800"/>
            <a:ext cx="99972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21" name="CustomShape 9"/>
          <p:cNvSpPr/>
          <p:nvPr/>
        </p:nvSpPr>
        <p:spPr>
          <a:xfrm>
            <a:off x="7501680" y="1000800"/>
            <a:ext cx="99972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22" name="CustomShape 10"/>
          <p:cNvSpPr/>
          <p:nvPr/>
        </p:nvSpPr>
        <p:spPr>
          <a:xfrm>
            <a:off x="5001480" y="1929600"/>
            <a:ext cx="499680" cy="92844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23" name="CustomShape 11"/>
          <p:cNvSpPr/>
          <p:nvPr/>
        </p:nvSpPr>
        <p:spPr>
          <a:xfrm>
            <a:off x="6430320" y="1929600"/>
            <a:ext cx="499680" cy="92844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24" name="CustomShape 12"/>
          <p:cNvSpPr/>
          <p:nvPr/>
        </p:nvSpPr>
        <p:spPr>
          <a:xfrm>
            <a:off x="7858800" y="1929600"/>
            <a:ext cx="499680" cy="92844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25" name="CustomShape 13"/>
          <p:cNvSpPr/>
          <p:nvPr/>
        </p:nvSpPr>
        <p:spPr>
          <a:xfrm>
            <a:off x="4572720" y="3501360"/>
            <a:ext cx="92844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26" name="CustomShape 14"/>
          <p:cNvSpPr/>
          <p:nvPr/>
        </p:nvSpPr>
        <p:spPr>
          <a:xfrm>
            <a:off x="6042600" y="3501360"/>
            <a:ext cx="138744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27" name="CustomShape 15"/>
          <p:cNvSpPr/>
          <p:nvPr/>
        </p:nvSpPr>
        <p:spPr>
          <a:xfrm>
            <a:off x="4572720" y="4429800"/>
            <a:ext cx="856800" cy="28548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28" name="CustomShape 16"/>
          <p:cNvSpPr/>
          <p:nvPr/>
        </p:nvSpPr>
        <p:spPr>
          <a:xfrm>
            <a:off x="7501680" y="3501360"/>
            <a:ext cx="135684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29" name="CustomShape 17"/>
          <p:cNvSpPr/>
          <p:nvPr/>
        </p:nvSpPr>
        <p:spPr>
          <a:xfrm>
            <a:off x="6042600" y="4429800"/>
            <a:ext cx="1387440" cy="28548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30" name="CustomShape 18"/>
          <p:cNvSpPr/>
          <p:nvPr/>
        </p:nvSpPr>
        <p:spPr>
          <a:xfrm>
            <a:off x="7501680" y="4429800"/>
            <a:ext cx="1356840" cy="285480"/>
          </a:xfrm>
          <a:prstGeom prst="rect">
            <a:avLst/>
          </a:prstGeom>
          <a:solidFill>
            <a:srgbClr val="0070c0"/>
          </a:solidFill>
        </p:spPr>
      </p:sp>
    </p:spTree>
  </p:cSld>
  <p:transition>
    <p:fade/>
  </p:transition>
  <p:timing>
    <p:tnLst>
      <p:par>
        <p:cTn dur="indefinite" id="533" nodeType="tmRoot" restart="never">
          <p:childTnLst>
            <p:seq>
              <p:cTn dur="indefinite" id="534" nodeType="mainSeq">
                <p:childTnLst>
                  <p:par>
                    <p:cTn fill="hold" id="535">
                      <p:stCondLst>
                        <p:cond delay="indefinite"/>
                      </p:stCondLst>
                      <p:childTnLst>
                        <p:par>
                          <p:cTn fill="hold" id="536">
                            <p:stCondLst>
                              <p:cond delay="0"/>
                            </p:stCondLst>
                            <p:childTnLst>
                              <p:par>
                                <p:cTn fill="hold" id="537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39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40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5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42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43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5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4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46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5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48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49" nodeType="withEffect" presetClass="entr" presetID="1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 id="5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51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52" nodeType="withEffect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5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54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55" nodeType="withEffect" presetClass="entr" presetID="10">
                                  <p:stCondLst>
                                    <p:cond delay="1199"/>
                                  </p:stCondLst>
                                  <p:childTnLst>
                                    <p:set>
                                      <p:cBhvr>
                                        <p:cTn dur="1" fill="hold" id="5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57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58" nodeType="withEffect" presetClass="entr" presetID="10">
                                  <p:stCondLst>
                                    <p:cond delay="1399"/>
                                  </p:stCondLst>
                                  <p:childTnLst>
                                    <p:set>
                                      <p:cBhvr>
                                        <p:cTn dur="1" fill="hold" id="5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6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61" nodeType="withEffect" presetClass="entr" presetID="1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 id="5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63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64" nodeType="withEffect" presetClass="entr" presetID="10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 id="5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66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67" nodeType="withEffect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 id="5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69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70" nodeType="withEffect" presetClass="entr" presetID="10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dur="1" fill="hold" id="5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72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5854680" y="162000"/>
            <a:ext cx="283644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MM3 – Zeilen-Version</a:t>
            </a:r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214920" y="990720"/>
            <a:ext cx="386928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Iteration 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
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(bis dieser Zustand wieder erreicht wird)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Alle Prozesse führen eine (sequentielle) Matrix Multiplikation aus (soweit möglich)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Kommunikationsschritt</a:t>
            </a:r>
            <a:endParaRPr/>
          </a:p>
          <a:p>
            <a:pPr lvl="1">
              <a:buBlip>
                <a:blip r:embed="rId4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Nächster Prozess sendet Block von A per Broadcast (wenn alle Elemente von A in dieser Zeile benutzt)</a:t>
            </a:r>
            <a:endParaRPr/>
          </a:p>
          <a:p>
            <a:pPr lvl="1">
              <a:buBlip>
                <a:blip r:embed="rId5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Prozess sendet Block von B nach oben und empfängt Block von B von unten (wenn alle Elemente von B benutzt)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34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35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36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37" name="CustomShape 7"/>
          <p:cNvSpPr/>
          <p:nvPr/>
        </p:nvSpPr>
        <p:spPr>
          <a:xfrm>
            <a:off x="4572720" y="3501360"/>
            <a:ext cx="928440" cy="571320"/>
          </a:xfrm>
          <a:prstGeom prst="rect">
            <a:avLst/>
          </a:prstGeom>
          <a:ln w="9360">
            <a:solidFill>
              <a:srgbClr val="0070c0"/>
            </a:solidFill>
            <a:round/>
          </a:ln>
        </p:spPr>
      </p:sp>
      <p:sp>
        <p:nvSpPr>
          <p:cNvPr id="338" name="CustomShape 8"/>
          <p:cNvSpPr/>
          <p:nvPr/>
        </p:nvSpPr>
        <p:spPr>
          <a:xfrm>
            <a:off x="6042600" y="3501360"/>
            <a:ext cx="1387440" cy="571320"/>
          </a:xfrm>
          <a:prstGeom prst="rect">
            <a:avLst/>
          </a:prstGeom>
          <a:ln w="9360">
            <a:solidFill>
              <a:srgbClr val="0070c0"/>
            </a:solidFill>
            <a:round/>
          </a:ln>
        </p:spPr>
      </p:sp>
      <p:sp>
        <p:nvSpPr>
          <p:cNvPr id="339" name="CustomShape 9"/>
          <p:cNvSpPr/>
          <p:nvPr/>
        </p:nvSpPr>
        <p:spPr>
          <a:xfrm>
            <a:off x="4572720" y="4429800"/>
            <a:ext cx="856800" cy="285480"/>
          </a:xfrm>
          <a:prstGeom prst="rect">
            <a:avLst/>
          </a:prstGeom>
          <a:ln w="9360">
            <a:solidFill>
              <a:srgbClr val="0070c0"/>
            </a:solidFill>
            <a:round/>
          </a:ln>
        </p:spPr>
      </p:sp>
      <p:sp>
        <p:nvSpPr>
          <p:cNvPr id="340" name="CustomShape 10"/>
          <p:cNvSpPr/>
          <p:nvPr/>
        </p:nvSpPr>
        <p:spPr>
          <a:xfrm>
            <a:off x="7501680" y="3501360"/>
            <a:ext cx="1356840" cy="571320"/>
          </a:xfrm>
          <a:prstGeom prst="rect">
            <a:avLst/>
          </a:prstGeom>
          <a:ln w="9360">
            <a:solidFill>
              <a:srgbClr val="0070c0"/>
            </a:solidFill>
            <a:round/>
          </a:ln>
        </p:spPr>
      </p:sp>
      <p:sp>
        <p:nvSpPr>
          <p:cNvPr id="341" name="CustomShape 11"/>
          <p:cNvSpPr/>
          <p:nvPr/>
        </p:nvSpPr>
        <p:spPr>
          <a:xfrm>
            <a:off x="6042600" y="4429800"/>
            <a:ext cx="1387440" cy="285480"/>
          </a:xfrm>
          <a:prstGeom prst="rect">
            <a:avLst/>
          </a:prstGeom>
          <a:ln w="9360">
            <a:solidFill>
              <a:srgbClr val="0070c0"/>
            </a:solidFill>
            <a:round/>
          </a:ln>
        </p:spPr>
      </p:sp>
      <p:sp>
        <p:nvSpPr>
          <p:cNvPr id="342" name="CustomShape 12"/>
          <p:cNvSpPr/>
          <p:nvPr/>
        </p:nvSpPr>
        <p:spPr>
          <a:xfrm>
            <a:off x="7501680" y="4429800"/>
            <a:ext cx="1356840" cy="285480"/>
          </a:xfrm>
          <a:prstGeom prst="rect">
            <a:avLst/>
          </a:prstGeom>
          <a:ln w="9360">
            <a:solidFill>
              <a:srgbClr val="0070c0"/>
            </a:solidFill>
            <a:round/>
          </a:ln>
        </p:spPr>
      </p:sp>
      <p:sp>
        <p:nvSpPr>
          <p:cNvPr id="343" name="CustomShape 13"/>
          <p:cNvSpPr/>
          <p:nvPr/>
        </p:nvSpPr>
        <p:spPr>
          <a:xfrm>
            <a:off x="6001560" y="1000800"/>
            <a:ext cx="999720" cy="64260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44" name="CustomShape 14"/>
          <p:cNvSpPr/>
          <p:nvPr/>
        </p:nvSpPr>
        <p:spPr>
          <a:xfrm>
            <a:off x="5429880" y="92952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  <p:sp>
        <p:nvSpPr>
          <p:cNvPr id="345" name="CustomShape 15"/>
          <p:cNvSpPr/>
          <p:nvPr/>
        </p:nvSpPr>
        <p:spPr>
          <a:xfrm>
            <a:off x="7073280" y="92952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  <p:sp>
        <p:nvSpPr>
          <p:cNvPr id="346" name="CustomShape 16"/>
          <p:cNvSpPr/>
          <p:nvPr/>
        </p:nvSpPr>
        <p:spPr>
          <a:xfrm>
            <a:off x="7501680" y="1929600"/>
            <a:ext cx="1356840" cy="85680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47" name="CustomShape 17"/>
          <p:cNvSpPr/>
          <p:nvPr/>
        </p:nvSpPr>
        <p:spPr>
          <a:xfrm>
            <a:off x="6930360" y="20008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  <p:sp>
        <p:nvSpPr>
          <p:cNvPr id="348" name="CustomShape 18"/>
          <p:cNvSpPr/>
          <p:nvPr/>
        </p:nvSpPr>
        <p:spPr>
          <a:xfrm>
            <a:off x="8895600" y="1929600"/>
            <a:ext cx="24984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</p:spTree>
  </p:cSld>
  <p:transition>
    <p:fade/>
  </p:transition>
  <p:timing>
    <p:tnLst>
      <p:par>
        <p:cTn dur="indefinite" id="573" nodeType="tmRoot" restart="never">
          <p:childTnLst>
            <p:seq>
              <p:cTn dur="indefinite" id="574" nodeType="mainSeq">
                <p:childTnLst>
                  <p:par>
                    <p:cTn fill="hold" id="575">
                      <p:stCondLst>
                        <p:cond delay="indefinite"/>
                      </p:stCondLst>
                      <p:childTnLst>
                        <p:par>
                          <p:cTn fill="hold" id="576">
                            <p:stCondLst>
                              <p:cond delay="0"/>
                            </p:stCondLst>
                            <p:childTnLst>
                              <p:par>
                                <p:cTn fill="hold" id="577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79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0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5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82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3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8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6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5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88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9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5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91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92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5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94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6181560" y="162000"/>
            <a:ext cx="250956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MM3 - Komplexität</a:t>
            </a:r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Berechnungen Gesamt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Erster + letzter Broadcast-Schritt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Kommunikation Gesamt</a:t>
            </a:r>
            <a:endParaRPr/>
          </a:p>
        </p:txBody>
      </p:sp>
    </p:spTree>
  </p:cSld>
  <p:transition>
    <p:fade/>
  </p:transition>
  <p:timing>
    <p:tnLst>
      <p:par>
        <p:cTn dur="indefinite" id="595" nodeType="tmRoot" restart="never">
          <p:childTnLst>
            <p:seq>
              <p:cTn dur="indefinite" id="596" nodeType="mainSeq">
                <p:childTnLst>
                  <p:par>
                    <p:cTn fill="hold" id="597">
                      <p:stCondLst>
                        <p:cond delay="indefinite"/>
                      </p:stCondLst>
                      <p:childTnLst>
                        <p:par>
                          <p:cTn fill="hold" id="598">
                            <p:stCondLst>
                              <p:cond delay="0"/>
                            </p:stCondLst>
                            <p:childTnLst>
                              <p:par>
                                <p:cTn fill="hold" id="59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8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01"/>
                                        <p:tgtEl>
                                          <p:spTgt spid="350">
                                            <p:txEl>
                                              <p:pRg end="58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0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0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5">
                      <p:stCondLst>
                        <p:cond delay="indefinite"/>
                      </p:stCondLst>
                      <p:childTnLst>
                        <p:par>
                          <p:cTn fill="hold" id="606">
                            <p:stCondLst>
                              <p:cond delay="0"/>
                            </p:stCondLst>
                            <p:childTnLst>
                              <p:par>
                                <p:cTn fill="hold" id="60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0" st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09"/>
                                        <p:tgtEl>
                                          <p:spTgt spid="350">
                                            <p:txEl>
                                              <p:pRg end="80" st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10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12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13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15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593840" y="152280"/>
            <a:ext cx="109728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Agenda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ff0000"/>
                </a:solidFill>
                <a:latin typeface="Arial"/>
              </a:rPr>
              <a:t>Einleitung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Algorithmen für quadratische Matrizen und quadratische Prozessor Grids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Algorithmen für nicht quadratische Matrizen und nicht quadratische Prozessor Grids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Fazit und Ausblick</a:t>
            </a:r>
            <a:endParaRPr/>
          </a:p>
        </p:txBody>
      </p:sp>
    </p:spTree>
  </p:cSld>
  <p:transition>
    <p:fade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8039520" y="162000"/>
            <a:ext cx="6516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MM3</a:t>
            </a:r>
            <a:endParaRPr/>
          </a:p>
        </p:txBody>
      </p:sp>
      <p:sp>
        <p:nvSpPr>
          <p:cNvPr id="352" name="TextShape 2"/>
          <p:cNvSpPr txBox="1"/>
          <p:nvPr/>
        </p:nvSpPr>
        <p:spPr>
          <a:xfrm>
            <a:off x="214920" y="990720"/>
            <a:ext cx="386928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Nachteile von MM3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Schlechte Verteilung der Last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Zusätzlicher Broadcast Schritt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MM4 behebt diese Probleme durch einen Umordnungsschritt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3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54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55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56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57" name="CustomShape 7"/>
          <p:cNvSpPr/>
          <p:nvPr/>
        </p:nvSpPr>
        <p:spPr>
          <a:xfrm>
            <a:off x="4501440" y="1000800"/>
            <a:ext cx="99972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58" name="CustomShape 8"/>
          <p:cNvSpPr/>
          <p:nvPr/>
        </p:nvSpPr>
        <p:spPr>
          <a:xfrm>
            <a:off x="6001560" y="1000800"/>
            <a:ext cx="99972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59" name="CustomShape 9"/>
          <p:cNvSpPr/>
          <p:nvPr/>
        </p:nvSpPr>
        <p:spPr>
          <a:xfrm>
            <a:off x="7501680" y="1000800"/>
            <a:ext cx="99972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60" name="CustomShape 10"/>
          <p:cNvSpPr/>
          <p:nvPr/>
        </p:nvSpPr>
        <p:spPr>
          <a:xfrm>
            <a:off x="5001480" y="1929600"/>
            <a:ext cx="499680" cy="92844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61" name="CustomShape 11"/>
          <p:cNvSpPr/>
          <p:nvPr/>
        </p:nvSpPr>
        <p:spPr>
          <a:xfrm>
            <a:off x="6430320" y="1929600"/>
            <a:ext cx="499680" cy="92844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62" name="CustomShape 12"/>
          <p:cNvSpPr/>
          <p:nvPr/>
        </p:nvSpPr>
        <p:spPr>
          <a:xfrm>
            <a:off x="7858800" y="1929600"/>
            <a:ext cx="499680" cy="92844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63" name="CustomShape 13"/>
          <p:cNvSpPr/>
          <p:nvPr/>
        </p:nvSpPr>
        <p:spPr>
          <a:xfrm>
            <a:off x="4572720" y="3501360"/>
            <a:ext cx="92844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64" name="CustomShape 14"/>
          <p:cNvSpPr/>
          <p:nvPr/>
        </p:nvSpPr>
        <p:spPr>
          <a:xfrm>
            <a:off x="6072840" y="3501360"/>
            <a:ext cx="135684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65" name="CustomShape 15"/>
          <p:cNvSpPr/>
          <p:nvPr/>
        </p:nvSpPr>
        <p:spPr>
          <a:xfrm>
            <a:off x="4572720" y="4429800"/>
            <a:ext cx="856800" cy="28548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66" name="CustomShape 16"/>
          <p:cNvSpPr/>
          <p:nvPr/>
        </p:nvSpPr>
        <p:spPr>
          <a:xfrm>
            <a:off x="7501680" y="3501360"/>
            <a:ext cx="135684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67" name="CustomShape 17"/>
          <p:cNvSpPr/>
          <p:nvPr/>
        </p:nvSpPr>
        <p:spPr>
          <a:xfrm>
            <a:off x="6072840" y="4429800"/>
            <a:ext cx="1356840" cy="28548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68" name="CustomShape 18"/>
          <p:cNvSpPr/>
          <p:nvPr/>
        </p:nvSpPr>
        <p:spPr>
          <a:xfrm>
            <a:off x="7501680" y="4429800"/>
            <a:ext cx="1356840" cy="285480"/>
          </a:xfrm>
          <a:prstGeom prst="rect">
            <a:avLst/>
          </a:prstGeom>
          <a:solidFill>
            <a:srgbClr val="0070c0"/>
          </a:solidFill>
        </p:spPr>
      </p:sp>
    </p:spTree>
  </p:cSld>
  <p:transition>
    <p:fade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5854680" y="162000"/>
            <a:ext cx="283644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MM4 – Zeilen-Version</a:t>
            </a:r>
            <a:endParaRPr/>
          </a:p>
        </p:txBody>
      </p:sp>
      <p:sp>
        <p:nvSpPr>
          <p:cNvPr id="370" name="TextShape 2"/>
          <p:cNvSpPr txBox="1"/>
          <p:nvPr/>
        </p:nvSpPr>
        <p:spPr>
          <a:xfrm>
            <a:off x="214920" y="990720"/>
            <a:ext cx="386928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1. Schritt: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
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Für jede Prozess-Zeile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Spalte wird gesucht, deren Spaltenindex dem Zeilenindex der ersten Zeile  von B entspricht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Die Spalten von A werden nach links verschoben, sodass diese Spalte die erste in ihrem Block ist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Pro Zeile wird ein Block von A per Broadcast entlang der Zeile übertragen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371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72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73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74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75" name="CustomShape 7"/>
          <p:cNvSpPr/>
          <p:nvPr/>
        </p:nvSpPr>
        <p:spPr>
          <a:xfrm>
            <a:off x="6430320" y="1929600"/>
            <a:ext cx="499680" cy="92844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76" name="CustomShape 8"/>
          <p:cNvSpPr/>
          <p:nvPr/>
        </p:nvSpPr>
        <p:spPr>
          <a:xfrm>
            <a:off x="5858640" y="20008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  <p:sp>
        <p:nvSpPr>
          <p:cNvPr id="377" name="CustomShape 9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78" name="CustomShape 10"/>
          <p:cNvSpPr/>
          <p:nvPr/>
        </p:nvSpPr>
        <p:spPr>
          <a:xfrm>
            <a:off x="6001560" y="1929600"/>
            <a:ext cx="499680" cy="85680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79" name="CustomShape 11"/>
          <p:cNvSpPr/>
          <p:nvPr/>
        </p:nvSpPr>
        <p:spPr>
          <a:xfrm>
            <a:off x="4572720" y="1000800"/>
            <a:ext cx="499680" cy="642600"/>
          </a:xfrm>
          <a:prstGeom prst="rect">
            <a:avLst/>
          </a:prstGeom>
          <a:solidFill>
            <a:srgbClr val="c00000"/>
          </a:solidFill>
        </p:spPr>
      </p:sp>
    </p:spTree>
  </p:cSld>
  <p:transition>
    <p:fade/>
  </p:transition>
  <p:timing>
    <p:tnLst>
      <p:par>
        <p:cTn dur="indefinite" id="616" nodeType="tmRoot" restart="never">
          <p:childTnLst>
            <p:seq>
              <p:cTn dur="indefinite" id="617" nodeType="mainSeq">
                <p:childTnLst>
                  <p:par>
                    <p:cTn fill="hold" id="618">
                      <p:stCondLst>
                        <p:cond delay="indefinite"/>
                      </p:stCondLst>
                      <p:childTnLst>
                        <p:par>
                          <p:cTn fill="hold" id="619">
                            <p:stCondLst>
                              <p:cond delay="0"/>
                            </p:stCondLst>
                            <p:childTnLst>
                              <p:par>
                                <p:cTn fill="hold" id="62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622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23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6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62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6">
                      <p:stCondLst>
                        <p:cond delay="indefinite"/>
                      </p:stCondLst>
                      <p:childTnLst>
                        <p:par>
                          <p:cTn fill="hold" id="627">
                            <p:stCondLst>
                              <p:cond delay="0"/>
                            </p:stCondLst>
                            <p:childTnLst>
                              <p:par>
                                <p:cTn fill="hold" id="62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63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1">
                      <p:stCondLst>
                        <p:cond delay="indefinite"/>
                      </p:stCondLst>
                      <p:childTnLst>
                        <p:par>
                          <p:cTn fill="hold" id="632">
                            <p:stCondLst>
                              <p:cond delay="0"/>
                            </p:stCondLst>
                            <p:childTnLst>
                              <p:par>
                                <p:cTn fill="hold" id="63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635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3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638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5854680" y="162000"/>
            <a:ext cx="283644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MM4 – Zeilen-Version</a:t>
            </a:r>
            <a:endParaRPr/>
          </a:p>
        </p:txBody>
      </p:sp>
      <p:sp>
        <p:nvSpPr>
          <p:cNvPr id="381" name="TextShape 2"/>
          <p:cNvSpPr txBox="1"/>
          <p:nvPr/>
        </p:nvSpPr>
        <p:spPr>
          <a:xfrm>
            <a:off x="214920" y="990720"/>
            <a:ext cx="386928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1. Schritt: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
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Für jede Prozess-Zeile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Spalte wird gesucht, deren Spaltenindex dem Zeilenindex der ersten Zeile  von B entspricht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Die Spalten von A werden nach links verschoben, sodass diese Spalte die erste in ihrem Block ist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Pro Zeile wird ein Block von A per Broadcast entlang der Zeile übertragen</a:t>
            </a:r>
            <a:endParaRPr/>
          </a:p>
          <a:p>
            <a:endParaRPr/>
          </a:p>
        </p:txBody>
      </p:sp>
      <p:sp>
        <p:nvSpPr>
          <p:cNvPr id="382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83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84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85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86" name="CustomShape 7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87" name="CustomShape 8"/>
          <p:cNvSpPr/>
          <p:nvPr/>
        </p:nvSpPr>
        <p:spPr>
          <a:xfrm>
            <a:off x="4501440" y="1000800"/>
            <a:ext cx="999720" cy="64260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88" name="CustomShape 9"/>
          <p:cNvSpPr/>
          <p:nvPr/>
        </p:nvSpPr>
        <p:spPr>
          <a:xfrm>
            <a:off x="3929760" y="92952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  <p:sp>
        <p:nvSpPr>
          <p:cNvPr id="389" name="CustomShape 10"/>
          <p:cNvSpPr/>
          <p:nvPr/>
        </p:nvSpPr>
        <p:spPr>
          <a:xfrm>
            <a:off x="5572800" y="92952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  <p:sp>
        <p:nvSpPr>
          <p:cNvPr id="390" name="CustomShape 11"/>
          <p:cNvSpPr/>
          <p:nvPr/>
        </p:nvSpPr>
        <p:spPr>
          <a:xfrm>
            <a:off x="6001560" y="1929600"/>
            <a:ext cx="928440" cy="856800"/>
          </a:xfrm>
          <a:prstGeom prst="rect">
            <a:avLst/>
          </a:prstGeom>
          <a:solidFill>
            <a:srgbClr val="c00000"/>
          </a:solidFill>
        </p:spPr>
      </p:sp>
      <p:sp>
        <p:nvSpPr>
          <p:cNvPr id="391" name="CustomShape 12"/>
          <p:cNvSpPr/>
          <p:nvPr/>
        </p:nvSpPr>
        <p:spPr>
          <a:xfrm>
            <a:off x="5429880" y="20008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  <p:sp>
        <p:nvSpPr>
          <p:cNvPr id="392" name="CustomShape 13"/>
          <p:cNvSpPr/>
          <p:nvPr/>
        </p:nvSpPr>
        <p:spPr>
          <a:xfrm>
            <a:off x="7001640" y="20008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c00000"/>
          </a:solidFill>
        </p:spPr>
      </p:sp>
    </p:spTree>
  </p:cSld>
  <p:transition>
    <p:fade/>
  </p:transition>
  <p:timing>
    <p:tnLst>
      <p:par>
        <p:cTn dur="indefinite" id="639" nodeType="tmRoot" restart="never">
          <p:childTnLst>
            <p:seq>
              <p:cTn dur="indefinite" id="640" nodeType="mainSeq">
                <p:childTnLst>
                  <p:par>
                    <p:cTn fill="hold" id="641">
                      <p:stCondLst>
                        <p:cond delay="indefinite"/>
                      </p:stCondLst>
                      <p:childTnLst>
                        <p:par>
                          <p:cTn fill="hold" id="642">
                            <p:stCondLst>
                              <p:cond delay="0"/>
                            </p:stCondLst>
                            <p:childTnLst>
                              <p:par>
                                <p:cTn fill="hold" id="64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4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4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648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49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6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651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52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6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54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55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6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657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58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6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66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61">
                      <p:stCondLst>
                        <p:cond delay="indefinite"/>
                      </p:stCondLst>
                      <p:childTnLst>
                        <p:par>
                          <p:cTn fill="hold" id="662">
                            <p:stCondLst>
                              <p:cond delay="0"/>
                            </p:stCondLst>
                            <p:childTnLst>
                              <p:par>
                                <p:cTn fill="hold" id="663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664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65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66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667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68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69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67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71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2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673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74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5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676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77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8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679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80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81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683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5854680" y="162000"/>
            <a:ext cx="283644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MM4 – Zeilen-Version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214920" y="490680"/>
            <a:ext cx="386928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Iteration 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
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(bis dieser Zustand wieder erreicht wird)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Alle Prozesse führen eine (sequentielle) Matrix Multiplikation aus (soweit möglich)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Kommunikationsschritt</a:t>
            </a:r>
            <a:endParaRPr/>
          </a:p>
          <a:p>
            <a:pPr lvl="1">
              <a:buBlip>
                <a:blip r:embed="rId4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Nächster Prozess sendet Block von A per Broadcast (wenn alle Elemente von A in dieser Zeile benutzt)</a:t>
            </a:r>
            <a:endParaRPr/>
          </a:p>
          <a:p>
            <a:pPr lvl="1">
              <a:buBlip>
                <a:blip r:embed="rId5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Prozess sendet Block von B nach oben und empfängt Block von B von unten (wenn alle Elemente von B benutzt)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Umordnung wird rückgängig genacht</a:t>
            </a:r>
            <a:endParaRPr/>
          </a:p>
        </p:txBody>
      </p:sp>
      <p:sp>
        <p:nvSpPr>
          <p:cNvPr id="395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96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97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98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399" name="CustomShape 7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400" name="CustomShape 8"/>
          <p:cNvSpPr/>
          <p:nvPr/>
        </p:nvSpPr>
        <p:spPr>
          <a:xfrm>
            <a:off x="4501440" y="1000800"/>
            <a:ext cx="99972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401" name="CustomShape 9"/>
          <p:cNvSpPr/>
          <p:nvPr/>
        </p:nvSpPr>
        <p:spPr>
          <a:xfrm>
            <a:off x="6001560" y="1000800"/>
            <a:ext cx="99972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402" name="CustomShape 10"/>
          <p:cNvSpPr/>
          <p:nvPr/>
        </p:nvSpPr>
        <p:spPr>
          <a:xfrm>
            <a:off x="7501680" y="1000800"/>
            <a:ext cx="99972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403" name="CustomShape 11"/>
          <p:cNvSpPr/>
          <p:nvPr/>
        </p:nvSpPr>
        <p:spPr>
          <a:xfrm>
            <a:off x="4572720" y="1929600"/>
            <a:ext cx="928440" cy="92844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404" name="CustomShape 12"/>
          <p:cNvSpPr/>
          <p:nvPr/>
        </p:nvSpPr>
        <p:spPr>
          <a:xfrm>
            <a:off x="6001560" y="1929600"/>
            <a:ext cx="928440" cy="92844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405" name="CustomShape 13"/>
          <p:cNvSpPr/>
          <p:nvPr/>
        </p:nvSpPr>
        <p:spPr>
          <a:xfrm>
            <a:off x="7501680" y="1929600"/>
            <a:ext cx="856800" cy="92844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406" name="CustomShape 14"/>
          <p:cNvSpPr/>
          <p:nvPr/>
        </p:nvSpPr>
        <p:spPr>
          <a:xfrm>
            <a:off x="4572720" y="3501360"/>
            <a:ext cx="92844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407" name="CustomShape 15"/>
          <p:cNvSpPr/>
          <p:nvPr/>
        </p:nvSpPr>
        <p:spPr>
          <a:xfrm>
            <a:off x="6072840" y="3501360"/>
            <a:ext cx="135684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408" name="CustomShape 16"/>
          <p:cNvSpPr/>
          <p:nvPr/>
        </p:nvSpPr>
        <p:spPr>
          <a:xfrm>
            <a:off x="4572720" y="4429800"/>
            <a:ext cx="85680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409" name="CustomShape 17"/>
          <p:cNvSpPr/>
          <p:nvPr/>
        </p:nvSpPr>
        <p:spPr>
          <a:xfrm>
            <a:off x="7501680" y="3501360"/>
            <a:ext cx="135684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410" name="CustomShape 18"/>
          <p:cNvSpPr/>
          <p:nvPr/>
        </p:nvSpPr>
        <p:spPr>
          <a:xfrm>
            <a:off x="6072840" y="4429800"/>
            <a:ext cx="1356840" cy="571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411" name="CustomShape 19"/>
          <p:cNvSpPr/>
          <p:nvPr/>
        </p:nvSpPr>
        <p:spPr>
          <a:xfrm>
            <a:off x="7501680" y="4429800"/>
            <a:ext cx="1356840" cy="571320"/>
          </a:xfrm>
          <a:prstGeom prst="rect">
            <a:avLst/>
          </a:prstGeom>
          <a:solidFill>
            <a:srgbClr val="0070c0"/>
          </a:solidFill>
        </p:spPr>
      </p:sp>
    </p:spTree>
  </p:cSld>
  <p:transition>
    <p:fade/>
  </p:transition>
  <p:timing>
    <p:tnLst>
      <p:par>
        <p:cTn dur="indefinite" id="684" nodeType="tmRoot" restart="never">
          <p:childTnLst>
            <p:seq>
              <p:cTn dur="indefinite" id="685" nodeType="mainSeq">
                <p:childTnLst>
                  <p:par>
                    <p:cTn fill="hold" id="686">
                      <p:stCondLst>
                        <p:cond delay="indefinite"/>
                      </p:stCondLst>
                      <p:childTnLst>
                        <p:par>
                          <p:cTn fill="hold" id="687">
                            <p:stCondLst>
                              <p:cond delay="0"/>
                            </p:stCondLst>
                            <p:childTnLst>
                              <p:par>
                                <p:cTn fill="hold" id="688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9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91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6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93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94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6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96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97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6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99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00" nodeType="withEffect" presetClass="entr" presetID="1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 id="7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02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03" nodeType="withEffect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7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0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06" nodeType="withEffect" presetClass="entr" presetID="10">
                                  <p:stCondLst>
                                    <p:cond delay="1199"/>
                                  </p:stCondLst>
                                  <p:childTnLst>
                                    <p:set>
                                      <p:cBhvr>
                                        <p:cTn dur="1" fill="hold" id="7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08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09" nodeType="withEffect" presetClass="entr" presetID="10">
                                  <p:stCondLst>
                                    <p:cond delay="1399"/>
                                  </p:stCondLst>
                                  <p:childTnLst>
                                    <p:set>
                                      <p:cBhvr>
                                        <p:cTn dur="1" fill="hold" id="7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11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12" nodeType="withEffect" presetClass="entr" presetID="1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 id="7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14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15" nodeType="withEffect" presetClass="entr" presetID="10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 id="7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17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18" nodeType="withEffect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 id="7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2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21" nodeType="withEffect" presetClass="entr" presetID="10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dur="1" fill="hold" id="7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23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6233040" y="162000"/>
            <a:ext cx="245844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MM4 - Komplexität</a:t>
            </a:r>
            <a:endParaRPr/>
          </a:p>
        </p:txBody>
      </p:sp>
      <p:sp>
        <p:nvSpPr>
          <p:cNvPr id="413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Berechnungen Gesamt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Umordnungsschritt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Kommunikation Gesamt</a:t>
            </a:r>
            <a:endParaRPr/>
          </a:p>
        </p:txBody>
      </p:sp>
    </p:spTree>
  </p:cSld>
  <p:transition>
    <p:fade/>
  </p:transition>
  <p:timing>
    <p:tnLst>
      <p:par>
        <p:cTn dur="indefinite" id="724" nodeType="tmRoot" restart="never">
          <p:childTnLst>
            <p:seq>
              <p:cTn dur="indefinite" id="725" nodeType="mainSeq">
                <p:childTnLst>
                  <p:par>
                    <p:cTn fill="hold" id="726">
                      <p:stCondLst>
                        <p:cond delay="indefinite"/>
                      </p:stCondLst>
                      <p:childTnLst>
                        <p:par>
                          <p:cTn fill="hold" id="727">
                            <p:stCondLst>
                              <p:cond delay="0"/>
                            </p:stCondLst>
                            <p:childTnLst>
                              <p:par>
                                <p:cTn fill="hold" id="72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1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30"/>
                                        <p:tgtEl>
                                          <p:spTgt spid="413">
                                            <p:txEl>
                                              <p:pRg end="41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31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33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4">
                      <p:stCondLst>
                        <p:cond delay="indefinite"/>
                      </p:stCondLst>
                      <p:childTnLst>
                        <p:par>
                          <p:cTn fill="hold" id="735">
                            <p:stCondLst>
                              <p:cond delay="0"/>
                            </p:stCondLst>
                            <p:childTnLst>
                              <p:par>
                                <p:cTn fill="hold" id="73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63" st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38"/>
                                        <p:tgtEl>
                                          <p:spTgt spid="413">
                                            <p:txEl>
                                              <p:pRg end="63" st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39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4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4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4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6758640" y="162000"/>
            <a:ext cx="193248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Anmerkungen</a:t>
            </a:r>
            <a:endParaRPr/>
          </a:p>
        </p:txBody>
      </p:sp>
      <p:sp>
        <p:nvSpPr>
          <p:cNvPr id="415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Keiner der vorgestellten Algorithmen ist für alle Fälle optimal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Algorithmus von Li: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Matrix mit den meisten Elementen sollte stationär sein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Vorteile auf großen Prozessor Grids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MM3, MM4, MM5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Zeilen-Version hat Vorteile, wenn die Blockgröße von A klein ist, oder  die Anzahl der Prozess-Spalten gering ist</a:t>
            </a:r>
            <a:endParaRPr/>
          </a:p>
          <a:p>
            <a:endParaRPr/>
          </a:p>
        </p:txBody>
      </p:sp>
    </p:spTree>
  </p:cSld>
  <p:transition>
    <p:fade/>
  </p:transition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7593840" y="152280"/>
            <a:ext cx="109728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Agenda</a:t>
            </a:r>
            <a:endParaRPr/>
          </a:p>
        </p:txBody>
      </p:sp>
      <p:sp>
        <p:nvSpPr>
          <p:cNvPr id="417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Einleitung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Algorithmen für quadratische Matrizen und quadratische Prozessor Grids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Algorithmen für nicht quadratische Matrizen und nicht quadratische Prozessor Grids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400">
                <a:solidFill>
                  <a:srgbClr val="ff0000"/>
                </a:solidFill>
                <a:latin typeface="Arial"/>
              </a:rPr>
              <a:t>Fazit und Ausblick</a:t>
            </a:r>
            <a:endParaRPr/>
          </a:p>
        </p:txBody>
      </p:sp>
    </p:spTree>
  </p:cSld>
  <p:transition>
    <p:fade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6184800" y="162000"/>
            <a:ext cx="250632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Fazit und Ausblick</a:t>
            </a:r>
            <a:endParaRPr/>
          </a:p>
        </p:txBody>
      </p:sp>
      <p:sp>
        <p:nvSpPr>
          <p:cNvPr id="419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Matrix Multiplikation ist gut parallelisierbar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Kein Algorithmus ist für alle Fälle optimal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Für jeden Fall kann der optimale Algorithmus gewählt werden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Vorgestellte Algorithmen sind nur ein kleiner Ausschnitt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Weitere Varianten der Algorithmen von Cannon und Fox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Broadcast-Broadcast Algorithmus</a:t>
            </a: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Algorithmen auf Hypercubes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ransition>
    <p:fade/>
  </p:transition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7488000" y="162000"/>
            <a:ext cx="120312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Literatur</a:t>
            </a:r>
            <a:endParaRPr/>
          </a:p>
        </p:txBody>
      </p:sp>
      <p:sp>
        <p:nvSpPr>
          <p:cNvPr id="421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John Gunnels, Calvin Lin, Grog Morrow, Robert van de Geijn: </a:t>
            </a:r>
            <a:r>
              <a:rPr b="1" i="1" lang="de-DE" sz="2400">
                <a:solidFill>
                  <a:srgbClr val="00305e"/>
                </a:solidFill>
                <a:latin typeface="Arial"/>
              </a:rPr>
              <a:t>Analysis of a Class of Parallel Matrix Multiplication Algorithms</a:t>
            </a:r>
            <a:r>
              <a:rPr b="1" lang="de-DE" sz="2400">
                <a:solidFill>
                  <a:srgbClr val="00305e"/>
                </a:solidFill>
                <a:latin typeface="Arial"/>
              </a:rPr>
              <a:t>, Proc. Int’l Parallel Processing Symp., 1998.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Jin Li: A Poly: </a:t>
            </a:r>
            <a:r>
              <a:rPr b="1" i="1" lang="de-DE" sz="2400">
                <a:solidFill>
                  <a:srgbClr val="00305e"/>
                </a:solidFill>
                <a:latin typeface="Arial"/>
              </a:rPr>
              <a:t>Algorithm for Parallel Dense Matrix Multiplication on Two-Dimensional Process Grid Topologies, </a:t>
            </a:r>
            <a:r>
              <a:rPr b="1" lang="de-DE" sz="2400">
                <a:solidFill>
                  <a:srgbClr val="00305e"/>
                </a:solidFill>
                <a:latin typeface="Arial"/>
              </a:rPr>
              <a:t>Mississippi, 1996.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Michael J. Quinn:</a:t>
            </a:r>
            <a:r>
              <a:rPr b="1" i="1" lang="de-DE" sz="2400">
                <a:solidFill>
                  <a:srgbClr val="00305e"/>
                </a:solidFill>
                <a:latin typeface="Arial"/>
              </a:rPr>
              <a:t> Parallel Programming with C with MPI and OpenMP</a:t>
            </a:r>
            <a:r>
              <a:rPr b="1" lang="de-DE" sz="2400">
                <a:solidFill>
                  <a:srgbClr val="00305e"/>
                </a:solidFill>
                <a:latin typeface="Arial"/>
              </a:rPr>
              <a:t>, Boston, Mass., McGraw-Hill, 2004.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7685280" y="162000"/>
            <a:ext cx="100584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Fragen</a:t>
            </a:r>
            <a:endParaRPr/>
          </a:p>
        </p:txBody>
      </p:sp>
      <p:sp>
        <p:nvSpPr>
          <p:cNvPr id="423" name="CustomShape 2"/>
          <p:cNvSpPr/>
          <p:nvPr/>
        </p:nvSpPr>
        <p:spPr>
          <a:xfrm>
            <a:off x="3501360" y="-1532520"/>
            <a:ext cx="1989360" cy="9159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de-DE" sz="59500">
                <a:solidFill>
                  <a:srgbClr val="c00000"/>
                </a:solidFill>
                <a:latin typeface="Arial Narrow"/>
              </a:rPr>
              <a:t>?</a:t>
            </a:r>
            <a:endParaRPr/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76320" y="162000"/>
            <a:ext cx="14148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Einleitung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704240" y="3218760"/>
            <a:ext cx="285480" cy="356760"/>
          </a:xfrm>
          <a:prstGeom prst="rect">
            <a:avLst/>
          </a:prstGeom>
          <a:solidFill>
            <a:srgbClr val="c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91" name="CustomShape 3"/>
          <p:cNvSpPr/>
          <p:nvPr/>
        </p:nvSpPr>
        <p:spPr>
          <a:xfrm>
            <a:off x="2204280" y="3218760"/>
            <a:ext cx="285480" cy="356760"/>
          </a:xfrm>
          <a:prstGeom prst="rect">
            <a:avLst/>
          </a:prstGeom>
          <a:solidFill>
            <a:srgbClr val="c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92" name="CustomShape 4"/>
          <p:cNvSpPr/>
          <p:nvPr/>
        </p:nvSpPr>
        <p:spPr>
          <a:xfrm>
            <a:off x="2704320" y="3218760"/>
            <a:ext cx="285480" cy="356760"/>
          </a:xfrm>
          <a:prstGeom prst="rect">
            <a:avLst/>
          </a:prstGeom>
          <a:solidFill>
            <a:srgbClr val="c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93" name="CustomShape 5"/>
          <p:cNvSpPr/>
          <p:nvPr/>
        </p:nvSpPr>
        <p:spPr>
          <a:xfrm>
            <a:off x="3204360" y="3218760"/>
            <a:ext cx="285480" cy="356760"/>
          </a:xfrm>
          <a:prstGeom prst="rect">
            <a:avLst/>
          </a:prstGeom>
          <a:solidFill>
            <a:srgbClr val="c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94" name="CustomShape 6"/>
          <p:cNvSpPr/>
          <p:nvPr/>
        </p:nvSpPr>
        <p:spPr>
          <a:xfrm>
            <a:off x="4133160" y="2504160"/>
            <a:ext cx="285480" cy="356760"/>
          </a:xfrm>
          <a:prstGeom prst="rect">
            <a:avLst/>
          </a:prstGeom>
          <a:solidFill>
            <a:srgbClr val="c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95" name="CustomShape 7"/>
          <p:cNvSpPr/>
          <p:nvPr/>
        </p:nvSpPr>
        <p:spPr>
          <a:xfrm>
            <a:off x="4133160" y="2105280"/>
            <a:ext cx="285480" cy="356760"/>
          </a:xfrm>
          <a:prstGeom prst="rect">
            <a:avLst/>
          </a:prstGeom>
          <a:solidFill>
            <a:srgbClr val="c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96" name="CustomShape 8"/>
          <p:cNvSpPr/>
          <p:nvPr/>
        </p:nvSpPr>
        <p:spPr>
          <a:xfrm>
            <a:off x="4133160" y="1718280"/>
            <a:ext cx="285480" cy="356760"/>
          </a:xfrm>
          <a:prstGeom prst="rect">
            <a:avLst/>
          </a:prstGeom>
          <a:solidFill>
            <a:srgbClr val="c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97" name="CustomShape 9"/>
          <p:cNvSpPr/>
          <p:nvPr/>
        </p:nvSpPr>
        <p:spPr>
          <a:xfrm>
            <a:off x="4133160" y="1289880"/>
            <a:ext cx="285480" cy="356760"/>
          </a:xfrm>
          <a:prstGeom prst="rect">
            <a:avLst/>
          </a:prstGeom>
          <a:solidFill>
            <a:srgbClr val="c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98" name="Line 10"/>
          <p:cNvSpPr/>
          <p:nvPr/>
        </p:nvSpPr>
        <p:spPr>
          <a:xfrm flipV="1">
            <a:off x="5704560" y="4075560"/>
            <a:ext cx="500040" cy="16920"/>
          </a:xfrm>
          <a:prstGeom prst="line">
            <a:avLst/>
          </a:prstGeom>
          <a:ln w="28440">
            <a:solidFill>
              <a:srgbClr val="000000"/>
            </a:solidFill>
            <a:custDash>
              <a:ds d="316000" sp="237000"/>
            </a:custDash>
            <a:round/>
          </a:ln>
        </p:spPr>
      </p:sp>
      <p:sp>
        <p:nvSpPr>
          <p:cNvPr id="99" name="Line 11"/>
          <p:cNvSpPr/>
          <p:nvPr/>
        </p:nvSpPr>
        <p:spPr>
          <a:xfrm flipV="1">
            <a:off x="2489760" y="1896840"/>
            <a:ext cx="1643040" cy="1321560"/>
          </a:xfrm>
          <a:prstGeom prst="line">
            <a:avLst/>
          </a:prstGeom>
          <a:ln w="28440">
            <a:solidFill>
              <a:srgbClr val="000000"/>
            </a:solidFill>
            <a:custDash>
              <a:ds d="316000" sp="237000"/>
            </a:custDash>
            <a:round/>
          </a:ln>
        </p:spPr>
      </p:sp>
      <p:sp>
        <p:nvSpPr>
          <p:cNvPr id="100" name="Line 12"/>
          <p:cNvSpPr/>
          <p:nvPr/>
        </p:nvSpPr>
        <p:spPr>
          <a:xfrm flipV="1">
            <a:off x="2948040" y="2283480"/>
            <a:ext cx="1184760" cy="987120"/>
          </a:xfrm>
          <a:prstGeom prst="line">
            <a:avLst/>
          </a:prstGeom>
          <a:ln w="28440">
            <a:solidFill>
              <a:srgbClr val="000000"/>
            </a:solidFill>
            <a:custDash>
              <a:ds d="316000" sp="237000"/>
            </a:custDash>
            <a:round/>
          </a:ln>
        </p:spPr>
      </p:sp>
      <p:sp>
        <p:nvSpPr>
          <p:cNvPr id="101" name="Line 13"/>
          <p:cNvSpPr/>
          <p:nvPr/>
        </p:nvSpPr>
        <p:spPr>
          <a:xfrm flipV="1">
            <a:off x="3448080" y="2682720"/>
            <a:ext cx="684720" cy="587880"/>
          </a:xfrm>
          <a:prstGeom prst="line">
            <a:avLst/>
          </a:prstGeom>
          <a:ln w="28440">
            <a:solidFill>
              <a:srgbClr val="000000"/>
            </a:solidFill>
            <a:custDash>
              <a:ds d="316000" sp="237000"/>
            </a:custDash>
            <a:round/>
          </a:ln>
        </p:spPr>
      </p:sp>
      <p:sp>
        <p:nvSpPr>
          <p:cNvPr id="102" name="CustomShape 14"/>
          <p:cNvSpPr/>
          <p:nvPr/>
        </p:nvSpPr>
        <p:spPr>
          <a:xfrm>
            <a:off x="6427080" y="3861720"/>
            <a:ext cx="1324080" cy="379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1900">
                <a:solidFill>
                  <a:srgbClr val="000000"/>
                </a:solidFill>
                <a:latin typeface="Arial Narrow"/>
              </a:rPr>
              <a:t>Multiplikation</a:t>
            </a:r>
            <a:endParaRPr/>
          </a:p>
        </p:txBody>
      </p:sp>
      <p:sp>
        <p:nvSpPr>
          <p:cNvPr id="103" name="CustomShape 15"/>
          <p:cNvSpPr/>
          <p:nvPr/>
        </p:nvSpPr>
        <p:spPr>
          <a:xfrm>
            <a:off x="3492360" y="2718720"/>
            <a:ext cx="297000" cy="379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1900">
                <a:solidFill>
                  <a:srgbClr val="000000"/>
                </a:solidFill>
                <a:latin typeface="Arial Narrow"/>
              </a:rPr>
              <a:t>+</a:t>
            </a:r>
            <a:endParaRPr/>
          </a:p>
        </p:txBody>
      </p:sp>
      <p:sp>
        <p:nvSpPr>
          <p:cNvPr id="104" name="CustomShape 16"/>
          <p:cNvSpPr/>
          <p:nvPr/>
        </p:nvSpPr>
        <p:spPr>
          <a:xfrm>
            <a:off x="3277800" y="2504160"/>
            <a:ext cx="297000" cy="379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1900">
                <a:solidFill>
                  <a:srgbClr val="000000"/>
                </a:solidFill>
                <a:latin typeface="Arial Narrow"/>
              </a:rPr>
              <a:t>+</a:t>
            </a:r>
            <a:endParaRPr/>
          </a:p>
        </p:txBody>
      </p:sp>
      <p:sp>
        <p:nvSpPr>
          <p:cNvPr id="105" name="CustomShape 17"/>
          <p:cNvSpPr/>
          <p:nvPr/>
        </p:nvSpPr>
        <p:spPr>
          <a:xfrm>
            <a:off x="3047760" y="2289960"/>
            <a:ext cx="297000" cy="379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1900">
                <a:solidFill>
                  <a:srgbClr val="000000"/>
                </a:solidFill>
                <a:latin typeface="Arial Narrow"/>
              </a:rPr>
              <a:t>+</a:t>
            </a:r>
            <a:endParaRPr/>
          </a:p>
        </p:txBody>
      </p:sp>
      <p:sp>
        <p:nvSpPr>
          <p:cNvPr id="106" name="Line 18"/>
          <p:cNvSpPr/>
          <p:nvPr/>
        </p:nvSpPr>
        <p:spPr>
          <a:xfrm flipV="1">
            <a:off x="1947960" y="1468080"/>
            <a:ext cx="2184840" cy="1802520"/>
          </a:xfrm>
          <a:prstGeom prst="line">
            <a:avLst/>
          </a:prstGeom>
          <a:ln w="28440">
            <a:solidFill>
              <a:srgbClr val="000000"/>
            </a:solidFill>
            <a:custDash>
              <a:ds d="316000" sp="237000"/>
            </a:custDash>
            <a:round/>
          </a:ln>
        </p:spPr>
      </p:sp>
      <p:sp>
        <p:nvSpPr>
          <p:cNvPr id="107" name="CustomShape 19"/>
          <p:cNvSpPr/>
          <p:nvPr/>
        </p:nvSpPr>
        <p:spPr>
          <a:xfrm>
            <a:off x="4001400" y="3286800"/>
            <a:ext cx="1071360" cy="1785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8" name="CustomShape 20"/>
          <p:cNvSpPr/>
          <p:nvPr/>
        </p:nvSpPr>
        <p:spPr>
          <a:xfrm>
            <a:off x="3847320" y="3218760"/>
            <a:ext cx="571320" cy="356760"/>
          </a:xfrm>
          <a:prstGeom prst="rect">
            <a:avLst/>
          </a:prstGeom>
          <a:solidFill>
            <a:srgbClr val="007a0c"/>
          </a:solidFill>
          <a:ln w="9360">
            <a:solidFill>
              <a:srgbClr val="000000"/>
            </a:solidFill>
            <a:round/>
          </a:ln>
        </p:spPr>
      </p:sp>
    </p:spTree>
  </p:cSld>
  <p:transition>
    <p:fade/>
  </p:transition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2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8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3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6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9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2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7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3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6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4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7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64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8039520" y="162000"/>
            <a:ext cx="6516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MM5</a:t>
            </a:r>
            <a:endParaRPr/>
          </a:p>
        </p:txBody>
      </p:sp>
      <p:sp>
        <p:nvSpPr>
          <p:cNvPr id="425" name="TextShape 2"/>
          <p:cNvSpPr txBox="1"/>
          <p:nvPr/>
        </p:nvSpPr>
        <p:spPr>
          <a:xfrm>
            <a:off x="214920" y="990720"/>
            <a:ext cx="421452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Bei MM3 und MM4 können Zeilen- und Spaltenversion unabhängig von der Form der Matrix oder des Prozess Grids benutzt werden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Bei MM5 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Zeilenversion nur, wenn q ≤ p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Spaltenversion nur, wenn p ≤ q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b="1" lang="de-DE" sz="2200">
                <a:solidFill>
                  <a:srgbClr val="00305e"/>
                </a:solidFill>
                <a:latin typeface="Arial"/>
              </a:rPr>
              <a:t>Also hier: Spaltenversion</a:t>
            </a:r>
            <a:endParaRPr/>
          </a:p>
        </p:txBody>
      </p:sp>
      <p:sp>
        <p:nvSpPr>
          <p:cNvPr id="426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427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428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429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</p:spTree>
  </p:cSld>
  <p:transition>
    <p:fade/>
  </p:transition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8039520" y="162000"/>
            <a:ext cx="6516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MM5</a:t>
            </a:r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214920" y="990720"/>
            <a:ext cx="4214520" cy="486756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000">
                <a:solidFill>
                  <a:srgbClr val="00305e"/>
                </a:solidFill>
                <a:latin typeface="Arial"/>
              </a:rPr>
              <a:t>Iteration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
</a:t>
            </a:r>
            <a:r>
              <a:rPr b="1" lang="de-DE" sz="2000">
                <a:solidFill>
                  <a:srgbClr val="00305e"/>
                </a:solidFill>
                <a:latin typeface="Arial"/>
              </a:rPr>
              <a:t>(bis dieser Zustand wieder erreicht wird)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Pro Prozess-Spalte</a:t>
            </a:r>
            <a:endParaRPr/>
          </a:p>
          <a:p>
            <a:pPr lvl="1">
              <a:buBlip>
                <a:blip r:embed="rId3"/>
              </a:buBlip>
            </a:pPr>
            <a:r>
              <a:rPr lang="de-DE" sz="1600">
                <a:solidFill>
                  <a:srgbClr val="00305e"/>
                </a:solidFill>
                <a:latin typeface="Arial"/>
              </a:rPr>
              <a:t>Alle Zeilen von B, die für Berechnungen verwendet werden können, werden per Broadcast entlang der Spalte übertragen</a:t>
            </a:r>
            <a:r>
              <a:rPr lang="de-DE" sz="1600">
                <a:solidFill>
                  <a:srgbClr val="00305e"/>
                </a:solidFill>
                <a:latin typeface="Arial"/>
              </a:rPr>
              <a:t>
</a:t>
            </a:r>
            <a:r>
              <a:rPr lang="de-DE" sz="1600">
                <a:solidFill>
                  <a:srgbClr val="00305e"/>
                </a:solidFill>
                <a:latin typeface="Arial"/>
              </a:rPr>
              <a:t>(evtl. mehrere Schritte)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Alle Prozesse führen eine (sequentielle) Matrix Multiplikation aus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Prozess sendet Block von A nach links und empfängt Block von A von rechts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32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433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434" name="CustomShape 5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435" name="CustomShape 6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436" name="CustomShape 7"/>
          <p:cNvSpPr/>
          <p:nvPr/>
        </p:nvSpPr>
        <p:spPr>
          <a:xfrm>
            <a:off x="4501440" y="3501360"/>
            <a:ext cx="999720" cy="499680"/>
          </a:xfrm>
          <a:prstGeom prst="rect">
            <a:avLst/>
          </a:prstGeom>
          <a:solidFill>
            <a:srgbClr val="00b050"/>
          </a:solidFill>
        </p:spPr>
      </p:sp>
      <p:sp>
        <p:nvSpPr>
          <p:cNvPr id="437" name="CustomShape 8"/>
          <p:cNvSpPr/>
          <p:nvPr/>
        </p:nvSpPr>
        <p:spPr>
          <a:xfrm>
            <a:off x="6072840" y="4001400"/>
            <a:ext cx="1356840" cy="285480"/>
          </a:xfrm>
          <a:prstGeom prst="rect">
            <a:avLst/>
          </a:prstGeom>
          <a:solidFill>
            <a:srgbClr val="00b050"/>
          </a:solidFill>
        </p:spPr>
      </p:sp>
      <p:sp>
        <p:nvSpPr>
          <p:cNvPr id="438" name="CustomShape 9"/>
          <p:cNvSpPr/>
          <p:nvPr/>
        </p:nvSpPr>
        <p:spPr>
          <a:xfrm>
            <a:off x="7501680" y="4715640"/>
            <a:ext cx="1356840" cy="856800"/>
          </a:xfrm>
          <a:prstGeom prst="rect">
            <a:avLst/>
          </a:prstGeom>
          <a:solidFill>
            <a:srgbClr val="00b050"/>
          </a:solidFill>
        </p:spPr>
      </p:sp>
      <p:sp>
        <p:nvSpPr>
          <p:cNvPr id="439" name="CustomShape 10"/>
          <p:cNvSpPr/>
          <p:nvPr/>
        </p:nvSpPr>
        <p:spPr>
          <a:xfrm>
            <a:off x="5429880" y="29296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00b050"/>
          </a:solidFill>
        </p:spPr>
      </p:sp>
      <p:sp>
        <p:nvSpPr>
          <p:cNvPr id="440" name="CustomShape 11"/>
          <p:cNvSpPr/>
          <p:nvPr/>
        </p:nvSpPr>
        <p:spPr>
          <a:xfrm>
            <a:off x="7144560" y="342972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00b050"/>
          </a:solidFill>
        </p:spPr>
      </p:sp>
      <p:sp>
        <p:nvSpPr>
          <p:cNvPr id="441" name="CustomShape 12"/>
          <p:cNvSpPr/>
          <p:nvPr/>
        </p:nvSpPr>
        <p:spPr>
          <a:xfrm>
            <a:off x="8501760" y="414432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00b050"/>
          </a:solidFill>
        </p:spPr>
      </p:sp>
      <p:sp>
        <p:nvSpPr>
          <p:cNvPr id="442" name="CustomShape 13"/>
          <p:cNvSpPr/>
          <p:nvPr/>
        </p:nvSpPr>
        <p:spPr>
          <a:xfrm>
            <a:off x="4644360" y="457272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00b050"/>
          </a:solidFill>
        </p:spPr>
      </p:sp>
      <p:sp>
        <p:nvSpPr>
          <p:cNvPr id="443" name="CustomShape 14"/>
          <p:cNvSpPr/>
          <p:nvPr/>
        </p:nvSpPr>
        <p:spPr>
          <a:xfrm>
            <a:off x="6358680" y="485856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00b050"/>
          </a:solidFill>
        </p:spPr>
      </p:sp>
      <p:sp>
        <p:nvSpPr>
          <p:cNvPr id="444" name="CustomShape 15"/>
          <p:cNvSpPr/>
          <p:nvPr/>
        </p:nvSpPr>
        <p:spPr>
          <a:xfrm>
            <a:off x="7787520" y="61444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00b050"/>
          </a:solidFill>
        </p:spPr>
      </p:sp>
      <p:sp>
        <p:nvSpPr>
          <p:cNvPr id="445" name="CustomShape 16"/>
          <p:cNvSpPr/>
          <p:nvPr/>
        </p:nvSpPr>
        <p:spPr>
          <a:xfrm>
            <a:off x="6072840" y="4429800"/>
            <a:ext cx="1356840" cy="285480"/>
          </a:xfrm>
          <a:prstGeom prst="rect">
            <a:avLst/>
          </a:prstGeom>
          <a:ln w="19080">
            <a:solidFill>
              <a:srgbClr val="00b050"/>
            </a:solidFill>
            <a:round/>
          </a:ln>
        </p:spPr>
      </p:sp>
      <p:sp>
        <p:nvSpPr>
          <p:cNvPr id="446" name="CustomShape 17"/>
          <p:cNvSpPr/>
          <p:nvPr/>
        </p:nvSpPr>
        <p:spPr>
          <a:xfrm>
            <a:off x="7144560" y="385848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ln w="19080">
            <a:solidFill>
              <a:srgbClr val="00b050"/>
            </a:solidFill>
            <a:round/>
          </a:ln>
        </p:spPr>
      </p:sp>
      <p:sp>
        <p:nvSpPr>
          <p:cNvPr id="447" name="CustomShape 18"/>
          <p:cNvSpPr/>
          <p:nvPr/>
        </p:nvSpPr>
        <p:spPr>
          <a:xfrm>
            <a:off x="6358680" y="5287320"/>
            <a:ext cx="499680" cy="785520"/>
          </a:xfrm>
          <a:prstGeom prst="rect">
            <a:avLst>
              <a:gd fmla="val 50000" name="adj1"/>
              <a:gd fmla="val 50000" name="adj2"/>
            </a:avLst>
          </a:prstGeom>
          <a:ln w="19080">
            <a:solidFill>
              <a:srgbClr val="00b050"/>
            </a:solidFill>
            <a:round/>
          </a:ln>
        </p:spPr>
      </p:sp>
      <p:sp>
        <p:nvSpPr>
          <p:cNvPr id="448" name="CustomShape 19"/>
          <p:cNvSpPr/>
          <p:nvPr/>
        </p:nvSpPr>
        <p:spPr>
          <a:xfrm>
            <a:off x="4501440" y="929520"/>
            <a:ext cx="4357440" cy="78552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100000">
                <a:srgbClr val="c00000"/>
              </a:gs>
            </a:gsLst>
            <a:lin ang="10800000"/>
          </a:gradFill>
        </p:spPr>
      </p:sp>
      <p:sp>
        <p:nvSpPr>
          <p:cNvPr id="449" name="CustomShape 20"/>
          <p:cNvSpPr/>
          <p:nvPr/>
        </p:nvSpPr>
        <p:spPr>
          <a:xfrm>
            <a:off x="4501440" y="2000880"/>
            <a:ext cx="4357440" cy="78552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100000">
                <a:srgbClr val="c00000"/>
              </a:gs>
            </a:gsLst>
            <a:lin ang="10800000"/>
          </a:gradFill>
        </p:spPr>
      </p:sp>
    </p:spTree>
  </p:cSld>
  <p:transition>
    <p:fade/>
  </p:transition>
  <p:timing>
    <p:tnLst>
      <p:par>
        <p:cTn dur="indefinite" id="745" nodeType="tmRoot" restart="never">
          <p:childTnLst>
            <p:seq>
              <p:cTn dur="indefinite" id="746" nodeType="mainSeq">
                <p:childTnLst>
                  <p:par>
                    <p:cTn fill="hold" id="747">
                      <p:stCondLst>
                        <p:cond delay="indefinite"/>
                      </p:stCondLst>
                      <p:childTnLst>
                        <p:par>
                          <p:cTn fill="hold" id="748">
                            <p:stCondLst>
                              <p:cond delay="0"/>
                            </p:stCondLst>
                            <p:childTnLst>
                              <p:par>
                                <p:cTn fill="hold" id="74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51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52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7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54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55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7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57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58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7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6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61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7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63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64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7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66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67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7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69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70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7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72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73" nodeType="withEffect" presetClass="entr" presetID="10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dur="1" fill="hold" id="7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7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76">
                      <p:stCondLst>
                        <p:cond delay="indefinite"/>
                      </p:stCondLst>
                      <p:childTnLst>
                        <p:par>
                          <p:cTn fill="hold" id="777">
                            <p:stCondLst>
                              <p:cond delay="0"/>
                            </p:stCondLst>
                            <p:childTnLst>
                              <p:par>
                                <p:cTn fill="hold" id="77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8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81" nodeType="withEffect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7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83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84" nodeType="withEffect" presetClass="entr" presetID="1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7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86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87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788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89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90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791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92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93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794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95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96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797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98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99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8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0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02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803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04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05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806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07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08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809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10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11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812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13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4">
                      <p:stCondLst>
                        <p:cond delay="indefinite"/>
                      </p:stCondLst>
                      <p:childTnLst>
                        <p:par>
                          <p:cTn fill="hold" id="815">
                            <p:stCondLst>
                              <p:cond delay="0"/>
                            </p:stCondLst>
                            <p:childTnLst>
                              <p:par>
                                <p:cTn fill="hold" id="81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818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9">
                      <p:stCondLst>
                        <p:cond delay="indefinite"/>
                      </p:stCondLst>
                      <p:childTnLst>
                        <p:par>
                          <p:cTn fill="hold" id="820">
                            <p:stCondLst>
                              <p:cond delay="0"/>
                            </p:stCondLst>
                            <p:childTnLst>
                              <p:par>
                                <p:cTn fill="hold" id="82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823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2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826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6233040" y="162000"/>
            <a:ext cx="245844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MM5 - Komplexität</a:t>
            </a:r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Berechnungen Gesamt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Anzahl der Broadcast Schritte pro Iteration schlecht vorauszusagen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Falls </a:t>
            </a:r>
            <a:r>
              <a:rPr lang="de-DE" sz="2400">
                <a:solidFill>
                  <a:srgbClr val="000000"/>
                </a:solidFill>
                <a:latin typeface="Arial"/>
              </a:rPr>
              <a:t>q mod p = 0 </a:t>
            </a:r>
            <a:r>
              <a:rPr b="1" lang="de-DE" sz="2400">
                <a:solidFill>
                  <a:srgbClr val="00305e"/>
                </a:solidFill>
                <a:latin typeface="Arial"/>
              </a:rPr>
              <a:t>(Spalten Version),  reicht immer 1 Broadcast Schritt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Dann: Kommunikation Gesamt</a:t>
            </a:r>
            <a:endParaRPr/>
          </a:p>
        </p:txBody>
      </p:sp>
    </p:spTree>
  </p:cSld>
  <p:transition>
    <p:fade/>
  </p:transition>
  <p:timing>
    <p:tnLst>
      <p:par>
        <p:cTn dur="indefinite" id="827" nodeType="tmRoot" restart="never">
          <p:childTnLst>
            <p:seq>
              <p:cTn dur="indefinite" id="828" nodeType="mainSeq">
                <p:childTnLst>
                  <p:par>
                    <p:cTn fill="hold" id="829">
                      <p:stCondLst>
                        <p:cond delay="indefinite"/>
                      </p:stCondLst>
                      <p:childTnLst>
                        <p:par>
                          <p:cTn fill="hold" id="830">
                            <p:stCondLst>
                              <p:cond delay="0"/>
                            </p:stCondLst>
                            <p:childTnLst>
                              <p:par>
                                <p:cTn fill="hold" id="83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90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33"/>
                                        <p:tgtEl>
                                          <p:spTgt spid="451">
                                            <p:txEl>
                                              <p:pRg end="90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4">
                      <p:stCondLst>
                        <p:cond delay="indefinite"/>
                      </p:stCondLst>
                      <p:childTnLst>
                        <p:par>
                          <p:cTn fill="hold" id="835">
                            <p:stCondLst>
                              <p:cond delay="0"/>
                            </p:stCondLst>
                            <p:childTnLst>
                              <p:par>
                                <p:cTn fill="hold" id="83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61" st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38"/>
                                        <p:tgtEl>
                                          <p:spTgt spid="451">
                                            <p:txEl>
                                              <p:pRg end="161" st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9">
                      <p:stCondLst>
                        <p:cond delay="indefinite"/>
                      </p:stCondLst>
                      <p:childTnLst>
                        <p:par>
                          <p:cTn fill="hold" id="840">
                            <p:stCondLst>
                              <p:cond delay="0"/>
                            </p:stCondLst>
                            <p:childTnLst>
                              <p:par>
                                <p:cTn fill="hold" id="84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88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43"/>
                                        <p:tgtEl>
                                          <p:spTgt spid="451">
                                            <p:txEl>
                                              <p:pRg end="188" st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4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46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47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4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76320" y="162000"/>
            <a:ext cx="14148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Einleitung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111" name="CustomShape 3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112" name="CustomShape 4"/>
          <p:cNvSpPr/>
          <p:nvPr/>
        </p:nvSpPr>
        <p:spPr>
          <a:xfrm>
            <a:off x="0" y="0"/>
            <a:ext cx="9145080" cy="-11796840"/>
          </a:xfrm>
          <a:prstGeom prst="rect">
            <a:avLst/>
          </a:prstGeom>
        </p:spPr>
      </p:sp>
      <p:sp>
        <p:nvSpPr>
          <p:cNvPr id="113" name="CustomShape 5"/>
          <p:cNvSpPr/>
          <p:nvPr/>
        </p:nvSpPr>
        <p:spPr>
          <a:xfrm>
            <a:off x="500760" y="2072520"/>
            <a:ext cx="8357760" cy="4000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public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static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int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[][] MatrixMult (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int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[][]a, 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int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[][]b)</a:t>
            </a:r>
            <a:r>
              <a:rPr lang="de-DE" sz="1200">
                <a:solidFill>
                  <a:srgbClr val="000000"/>
                </a:solidFill>
                <a:latin typeface="Arial Narrow"/>
                <a:ea typeface="Times New Roman"/>
              </a:rPr>
              <a:t> 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int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m = a.</a:t>
            </a:r>
            <a:r>
              <a:rPr lang="de-DE" sz="1400">
                <a:solidFill>
                  <a:srgbClr val="0000c0"/>
                </a:solidFill>
                <a:latin typeface="Courier New"/>
                <a:ea typeface="Times New Roman"/>
              </a:rPr>
              <a:t>length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; </a:t>
            </a:r>
            <a:r>
              <a:rPr lang="de-DE" sz="1400">
                <a:solidFill>
                  <a:srgbClr val="3f7f5f"/>
                </a:solidFill>
                <a:latin typeface="Courier New"/>
                <a:ea typeface="Times New Roman"/>
              </a:rPr>
              <a:t>//A is a m x n matrix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int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n = b.</a:t>
            </a:r>
            <a:r>
              <a:rPr lang="de-DE" sz="1400">
                <a:solidFill>
                  <a:srgbClr val="0000c0"/>
                </a:solidFill>
                <a:latin typeface="Courier New"/>
                <a:ea typeface="Times New Roman"/>
              </a:rPr>
              <a:t>length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; </a:t>
            </a:r>
            <a:r>
              <a:rPr lang="de-DE" sz="1400">
                <a:solidFill>
                  <a:srgbClr val="3f7f5f"/>
                </a:solidFill>
                <a:latin typeface="Courier New"/>
                <a:ea typeface="Times New Roman"/>
              </a:rPr>
              <a:t>//B is a n x o matrix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int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o = b[0].</a:t>
            </a:r>
            <a:r>
              <a:rPr lang="de-DE" sz="1400">
                <a:solidFill>
                  <a:srgbClr val="0000c0"/>
                </a:solidFill>
                <a:latin typeface="Courier New"/>
                <a:ea typeface="Times New Roman"/>
              </a:rPr>
              <a:t>length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; </a:t>
            </a:r>
            <a:r>
              <a:rPr lang="de-DE" sz="1400">
                <a:solidFill>
                  <a:srgbClr val="3f7f5f"/>
                </a:solidFill>
                <a:latin typeface="Courier New"/>
                <a:ea typeface="Times New Roman"/>
              </a:rPr>
              <a:t>//Result is a m x o matrix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int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[][] c = 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new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int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[m][o];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3f7f5f"/>
                </a:solidFill>
                <a:latin typeface="Courier New"/>
                <a:ea typeface="Times New Roman"/>
              </a:rPr>
              <a:t>//Calculation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for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(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int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i = 0; i &lt; m; i++)</a:t>
            </a:r>
            <a:r>
              <a:rPr lang="de-DE" sz="1200">
                <a:solidFill>
                  <a:srgbClr val="000000"/>
                </a:solidFill>
                <a:latin typeface="Arial Narrow"/>
                <a:ea typeface="Times New Roman"/>
              </a:rPr>
              <a:t> 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for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(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int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j = 0; j &lt; o; j++)</a:t>
            </a:r>
            <a:r>
              <a:rPr lang="de-DE" sz="1200">
                <a:solidFill>
                  <a:srgbClr val="000000"/>
                </a:solidFill>
                <a:latin typeface="Arial Narrow"/>
                <a:ea typeface="Times New Roman"/>
              </a:rPr>
              <a:t> 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c[i][j] = 0; </a:t>
            </a:r>
            <a:r>
              <a:rPr lang="de-DE" sz="1400">
                <a:solidFill>
                  <a:srgbClr val="3f7f5f"/>
                </a:solidFill>
                <a:latin typeface="Courier New"/>
                <a:ea typeface="Times New Roman"/>
              </a:rPr>
              <a:t>//Initialize c_i,j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for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(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int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k = 0; k &lt; n; k++)</a:t>
            </a:r>
            <a:r>
              <a:rPr lang="de-DE" sz="1200">
                <a:solidFill>
                  <a:srgbClr val="000000"/>
                </a:solidFill>
                <a:latin typeface="Arial Narrow"/>
                <a:ea typeface="Times New Roman"/>
              </a:rPr>
              <a:t> 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c[i][j] += a[i][k]*b[k][j];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de-DE" sz="1400">
                <a:solidFill>
                  <a:srgbClr val="7f0055"/>
                </a:solidFill>
                <a:latin typeface="Courier New"/>
                <a:ea typeface="Times New Roman"/>
              </a:rPr>
              <a:t>return</a:t>
            </a: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 c;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ourier New"/>
                <a:ea typeface="Times New Roman"/>
              </a:rPr>
              <a:t>}</a:t>
            </a:r>
            <a:endParaRPr/>
          </a:p>
        </p:txBody>
      </p:sp>
      <p:sp>
        <p:nvSpPr>
          <p:cNvPr id="114" name="CustomShape 6"/>
          <p:cNvSpPr/>
          <p:nvPr/>
        </p:nvSpPr>
        <p:spPr>
          <a:xfrm>
            <a:off x="6358680" y="4072680"/>
            <a:ext cx="121392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3600">
                <a:solidFill>
                  <a:srgbClr val="000000"/>
                </a:solidFill>
                <a:latin typeface="Times New Roman"/>
              </a:rPr>
              <a:t>Θ</a:t>
            </a:r>
            <a:r>
              <a:rPr lang="de-DE" sz="3600">
                <a:solidFill>
                  <a:srgbClr val="000000"/>
                </a:solidFill>
                <a:latin typeface="Arial Narrow"/>
              </a:rPr>
              <a:t>(n³)</a:t>
            </a:r>
            <a:endParaRPr/>
          </a:p>
        </p:txBody>
      </p:sp>
      <p:sp>
        <p:nvSpPr>
          <p:cNvPr id="115" name="CustomShape 7"/>
          <p:cNvSpPr/>
          <p:nvPr/>
        </p:nvSpPr>
        <p:spPr>
          <a:xfrm>
            <a:off x="6293880" y="3715560"/>
            <a:ext cx="13330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Laufzeit</a:t>
            </a:r>
            <a:endParaRPr/>
          </a:p>
        </p:txBody>
      </p:sp>
      <p:sp>
        <p:nvSpPr>
          <p:cNvPr id="116" name="CustomShape 8"/>
          <p:cNvSpPr/>
          <p:nvPr/>
        </p:nvSpPr>
        <p:spPr>
          <a:xfrm>
            <a:off x="6215760" y="3644280"/>
            <a:ext cx="1571400" cy="121392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7" name="CustomShape 9"/>
          <p:cNvSpPr/>
          <p:nvPr/>
        </p:nvSpPr>
        <p:spPr>
          <a:xfrm>
            <a:off x="1357920" y="1286640"/>
            <a:ext cx="428400" cy="642600"/>
          </a:xfrm>
          <a:prstGeom prst="rect">
            <a:avLst/>
          </a:prstGeom>
          <a:solidFill>
            <a:srgbClr val="939598"/>
          </a:solidFill>
          <a:ln w="9360">
            <a:solidFill>
              <a:srgbClr val="000000"/>
            </a:solidFill>
            <a:round/>
          </a:ln>
        </p:spPr>
      </p:sp>
      <p:sp>
        <p:nvSpPr>
          <p:cNvPr id="118" name="CustomShape 10"/>
          <p:cNvSpPr/>
          <p:nvPr/>
        </p:nvSpPr>
        <p:spPr>
          <a:xfrm>
            <a:off x="1858320" y="786600"/>
            <a:ext cx="856800" cy="428400"/>
          </a:xfrm>
          <a:prstGeom prst="rect">
            <a:avLst/>
          </a:prstGeom>
          <a:solidFill>
            <a:srgbClr val="939598"/>
          </a:solidFill>
          <a:ln w="9360">
            <a:solidFill>
              <a:srgbClr val="000000"/>
            </a:solidFill>
            <a:round/>
          </a:ln>
        </p:spPr>
      </p:sp>
      <p:sp>
        <p:nvSpPr>
          <p:cNvPr id="119" name="CustomShape 11"/>
          <p:cNvSpPr/>
          <p:nvPr/>
        </p:nvSpPr>
        <p:spPr>
          <a:xfrm>
            <a:off x="1858320" y="1286640"/>
            <a:ext cx="856800" cy="642600"/>
          </a:xfrm>
          <a:prstGeom prst="rect">
            <a:avLst/>
          </a:prstGeom>
          <a:solidFill>
            <a:srgbClr val="939598"/>
          </a:solidFill>
          <a:ln w="9360">
            <a:solidFill>
              <a:srgbClr val="000000"/>
            </a:solidFill>
            <a:round/>
          </a:ln>
        </p:spPr>
      </p:sp>
      <p:sp>
        <p:nvSpPr>
          <p:cNvPr id="120" name="CustomShape 12"/>
          <p:cNvSpPr/>
          <p:nvPr/>
        </p:nvSpPr>
        <p:spPr>
          <a:xfrm>
            <a:off x="1143720" y="1286640"/>
            <a:ext cx="213840" cy="642600"/>
          </a:xfrm>
          <a:prstGeom prst="rect">
            <a:avLst>
              <a:gd fmla="val 8333" name="adj1"/>
              <a:gd fmla="val 50000" name="adj2"/>
            </a:avLst>
          </a:prstGeom>
          <a:ln w="9360">
            <a:solidFill>
              <a:srgbClr val="000000"/>
            </a:solidFill>
            <a:round/>
          </a:ln>
        </p:spPr>
      </p:sp>
      <p:sp>
        <p:nvSpPr>
          <p:cNvPr id="121" name="CustomShape 13"/>
          <p:cNvSpPr/>
          <p:nvPr/>
        </p:nvSpPr>
        <p:spPr>
          <a:xfrm>
            <a:off x="1643760" y="786600"/>
            <a:ext cx="213840" cy="428400"/>
          </a:xfrm>
          <a:prstGeom prst="rect">
            <a:avLst>
              <a:gd fmla="val 8333" name="adj1"/>
              <a:gd fmla="val 50000" name="adj2"/>
            </a:avLst>
          </a:prstGeom>
          <a:ln w="9360">
            <a:solidFill>
              <a:srgbClr val="000000"/>
            </a:solidFill>
            <a:round/>
          </a:ln>
        </p:spPr>
      </p:sp>
      <p:sp>
        <p:nvSpPr>
          <p:cNvPr id="122" name="CustomShape 14"/>
          <p:cNvSpPr/>
          <p:nvPr/>
        </p:nvSpPr>
        <p:spPr>
          <a:xfrm>
            <a:off x="1786680" y="1072440"/>
            <a:ext cx="213840" cy="428400"/>
          </a:xfrm>
          <a:prstGeom prst="rect">
            <a:avLst>
              <a:gd fmla="val 8333" name="adj1"/>
              <a:gd fmla="val 50000" name="adj2"/>
            </a:avLst>
          </a:prstGeom>
          <a:ln w="9360">
            <a:solidFill>
              <a:srgbClr val="000000"/>
            </a:solidFill>
            <a:round/>
          </a:ln>
        </p:spPr>
      </p:sp>
      <p:sp>
        <p:nvSpPr>
          <p:cNvPr id="123" name="CustomShape 15"/>
          <p:cNvSpPr/>
          <p:nvPr/>
        </p:nvSpPr>
        <p:spPr>
          <a:xfrm>
            <a:off x="2715480" y="572400"/>
            <a:ext cx="213840" cy="856800"/>
          </a:xfrm>
          <a:prstGeom prst="rect">
            <a:avLst>
              <a:gd fmla="val 8333" name="adj1"/>
              <a:gd fmla="val 50000" name="adj2"/>
            </a:avLst>
          </a:prstGeom>
          <a:ln w="9360">
            <a:solidFill>
              <a:srgbClr val="000000"/>
            </a:solidFill>
            <a:round/>
          </a:ln>
        </p:spPr>
      </p:sp>
      <p:sp>
        <p:nvSpPr>
          <p:cNvPr id="124" name="CustomShape 16"/>
          <p:cNvSpPr/>
          <p:nvPr/>
        </p:nvSpPr>
        <p:spPr>
          <a:xfrm>
            <a:off x="866520" y="1401840"/>
            <a:ext cx="345600" cy="379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1900">
                <a:solidFill>
                  <a:srgbClr val="000000"/>
                </a:solidFill>
                <a:latin typeface="Arial Narrow"/>
              </a:rPr>
              <a:t>m</a:t>
            </a:r>
            <a:endParaRPr/>
          </a:p>
        </p:txBody>
      </p:sp>
      <p:sp>
        <p:nvSpPr>
          <p:cNvPr id="125" name="CustomShape 17"/>
          <p:cNvSpPr/>
          <p:nvPr/>
        </p:nvSpPr>
        <p:spPr>
          <a:xfrm>
            <a:off x="1359720" y="758880"/>
            <a:ext cx="290880" cy="379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1900">
                <a:solidFill>
                  <a:srgbClr val="000000"/>
                </a:solidFill>
                <a:latin typeface="Arial Narrow"/>
              </a:rPr>
              <a:t>n</a:t>
            </a:r>
            <a:endParaRPr/>
          </a:p>
        </p:txBody>
      </p:sp>
      <p:sp>
        <p:nvSpPr>
          <p:cNvPr id="126" name="CustomShape 18"/>
          <p:cNvSpPr/>
          <p:nvPr/>
        </p:nvSpPr>
        <p:spPr>
          <a:xfrm>
            <a:off x="2145600" y="258840"/>
            <a:ext cx="290880" cy="379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1900">
                <a:solidFill>
                  <a:srgbClr val="000000"/>
                </a:solidFill>
                <a:latin typeface="Arial Narrow"/>
              </a:rPr>
              <a:t>o</a:t>
            </a:r>
            <a:endParaRPr/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03040" y="85788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Block-orientierter Algorithmus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Laufzeit: </a:t>
            </a:r>
            <a:r>
              <a:rPr lang="de-DE" sz="2400">
                <a:solidFill>
                  <a:srgbClr val="000000"/>
                </a:solidFill>
                <a:latin typeface="Times New Roman"/>
              </a:rPr>
              <a:t>Θ</a:t>
            </a:r>
            <a:r>
              <a:rPr lang="de-DE" sz="2400">
                <a:solidFill>
                  <a:srgbClr val="000000"/>
                </a:solidFill>
                <a:latin typeface="Arial"/>
              </a:rPr>
              <a:t>(n³)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7276320" y="162000"/>
            <a:ext cx="14148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Einleitung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857880" y="1423800"/>
            <a:ext cx="6849360" cy="21070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0" name="Line 4"/>
          <p:cNvSpPr/>
          <p:nvPr/>
        </p:nvSpPr>
        <p:spPr>
          <a:xfrm>
            <a:off x="857880" y="2477520"/>
            <a:ext cx="32270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1" name="Line 5"/>
          <p:cNvSpPr/>
          <p:nvPr/>
        </p:nvSpPr>
        <p:spPr>
          <a:xfrm>
            <a:off x="4480200" y="2477520"/>
            <a:ext cx="32270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2" name="Line 6"/>
          <p:cNvSpPr/>
          <p:nvPr/>
        </p:nvSpPr>
        <p:spPr>
          <a:xfrm>
            <a:off x="2372760" y="1423800"/>
            <a:ext cx="0" cy="2107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3" name="Line 7"/>
          <p:cNvSpPr/>
          <p:nvPr/>
        </p:nvSpPr>
        <p:spPr>
          <a:xfrm>
            <a:off x="6060960" y="1423800"/>
            <a:ext cx="0" cy="2107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4" name="CustomShape 8"/>
          <p:cNvSpPr/>
          <p:nvPr/>
        </p:nvSpPr>
        <p:spPr>
          <a:xfrm>
            <a:off x="1187280" y="1621440"/>
            <a:ext cx="987480" cy="5770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de-DE" sz="3200">
                <a:latin typeface="Times New Roman"/>
              </a:rPr>
              <a:t>A0,0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2768040" y="1621440"/>
            <a:ext cx="987480" cy="5770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de-DE" sz="3200">
                <a:latin typeface="Times New Roman"/>
              </a:rPr>
              <a:t>A0,1</a:t>
            </a:r>
            <a:endParaRPr/>
          </a:p>
        </p:txBody>
      </p:sp>
      <p:sp>
        <p:nvSpPr>
          <p:cNvPr id="136" name="CustomShape 10"/>
          <p:cNvSpPr/>
          <p:nvPr/>
        </p:nvSpPr>
        <p:spPr>
          <a:xfrm>
            <a:off x="2768040" y="2675160"/>
            <a:ext cx="987480" cy="5770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de-DE" sz="3200">
                <a:latin typeface="Times New Roman"/>
              </a:rPr>
              <a:t>A1,1</a:t>
            </a:r>
            <a:endParaRPr/>
          </a:p>
        </p:txBody>
      </p:sp>
      <p:sp>
        <p:nvSpPr>
          <p:cNvPr id="137" name="CustomShape 11"/>
          <p:cNvSpPr/>
          <p:nvPr/>
        </p:nvSpPr>
        <p:spPr>
          <a:xfrm>
            <a:off x="1187280" y="2675160"/>
            <a:ext cx="987480" cy="5770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de-DE" sz="3200">
                <a:latin typeface="Times New Roman"/>
              </a:rPr>
              <a:t>A1,0</a:t>
            </a:r>
            <a:endParaRPr/>
          </a:p>
        </p:txBody>
      </p:sp>
      <p:sp>
        <p:nvSpPr>
          <p:cNvPr id="138" name="CustomShape 12"/>
          <p:cNvSpPr/>
          <p:nvPr/>
        </p:nvSpPr>
        <p:spPr>
          <a:xfrm>
            <a:off x="4875480" y="1621440"/>
            <a:ext cx="987480" cy="5770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de-DE" sz="3200">
                <a:latin typeface="Times New Roman"/>
              </a:rPr>
              <a:t>B0,0</a:t>
            </a:r>
            <a:endParaRPr/>
          </a:p>
        </p:txBody>
      </p:sp>
      <p:sp>
        <p:nvSpPr>
          <p:cNvPr id="139" name="CustomShape 13"/>
          <p:cNvSpPr/>
          <p:nvPr/>
        </p:nvSpPr>
        <p:spPr>
          <a:xfrm>
            <a:off x="6456240" y="1621440"/>
            <a:ext cx="987480" cy="5770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de-DE" sz="3200">
                <a:latin typeface="Times New Roman"/>
              </a:rPr>
              <a:t>B0,1</a:t>
            </a:r>
            <a:endParaRPr/>
          </a:p>
        </p:txBody>
      </p:sp>
      <p:sp>
        <p:nvSpPr>
          <p:cNvPr id="140" name="CustomShape 14"/>
          <p:cNvSpPr/>
          <p:nvPr/>
        </p:nvSpPr>
        <p:spPr>
          <a:xfrm>
            <a:off x="6456240" y="2675160"/>
            <a:ext cx="987480" cy="5770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de-DE" sz="3200">
                <a:latin typeface="Times New Roman"/>
              </a:rPr>
              <a:t>B1,1</a:t>
            </a:r>
            <a:endParaRPr/>
          </a:p>
        </p:txBody>
      </p:sp>
      <p:sp>
        <p:nvSpPr>
          <p:cNvPr id="141" name="CustomShape 15"/>
          <p:cNvSpPr/>
          <p:nvPr/>
        </p:nvSpPr>
        <p:spPr>
          <a:xfrm>
            <a:off x="4875480" y="2675160"/>
            <a:ext cx="987480" cy="5770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de-DE" sz="3200">
                <a:latin typeface="Times New Roman"/>
              </a:rPr>
              <a:t>B1,0</a:t>
            </a:r>
            <a:endParaRPr/>
          </a:p>
        </p:txBody>
      </p:sp>
      <p:sp>
        <p:nvSpPr>
          <p:cNvPr id="142" name="CustomShape 16"/>
          <p:cNvSpPr/>
          <p:nvPr/>
        </p:nvSpPr>
        <p:spPr>
          <a:xfrm>
            <a:off x="700920" y="3539160"/>
            <a:ext cx="2180520" cy="486000"/>
          </a:xfrm>
          <a:prstGeom prst="rect">
            <a:avLst>
              <a:gd fmla="val 11073707" name="adj1"/>
              <a:gd fmla="val 21310012" name="adj2"/>
            </a:avLst>
          </a:prstGeom>
          <a:ln w="1908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7773480" y="1357920"/>
            <a:ext cx="2180520" cy="486000"/>
          </a:xfrm>
          <a:prstGeom prst="rect">
            <a:avLst>
              <a:gd fmla="val 11073707" name="adj1"/>
              <a:gd fmla="val 21310012" name="adj2"/>
            </a:avLst>
          </a:prstGeom>
          <a:ln w="19080">
            <a:solidFill>
              <a:srgbClr val="000000"/>
            </a:solidFill>
            <a:round/>
          </a:ln>
        </p:spPr>
      </p:sp>
      <p:sp>
        <p:nvSpPr>
          <p:cNvPr id="144" name="CustomShape 18"/>
          <p:cNvSpPr/>
          <p:nvPr/>
        </p:nvSpPr>
        <p:spPr>
          <a:xfrm>
            <a:off x="4348800" y="3539160"/>
            <a:ext cx="2180520" cy="486000"/>
          </a:xfrm>
          <a:prstGeom prst="rect">
            <a:avLst>
              <a:gd fmla="val 11073707" name="adj1"/>
              <a:gd fmla="val 21310012" name="adj2"/>
            </a:avLst>
          </a:prstGeom>
          <a:ln w="1908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4151160" y="1357920"/>
            <a:ext cx="2180520" cy="486000"/>
          </a:xfrm>
          <a:prstGeom prst="rect">
            <a:avLst>
              <a:gd fmla="val 11073707" name="adj1"/>
              <a:gd fmla="val 21310012" name="adj2"/>
            </a:avLst>
          </a:prstGeom>
          <a:ln w="19080">
            <a:solidFill>
              <a:srgbClr val="000000"/>
            </a:solidFill>
            <a:round/>
          </a:ln>
        </p:spPr>
      </p:sp>
    </p:spTree>
  </p:cSld>
  <p:transition>
    <p:fade/>
  </p:transition>
  <p:timing>
    <p:tnLst>
      <p:par>
        <p:cTn dur="indefinite" id="66" nodeType="tmRoot" restart="never">
          <p:childTnLst>
            <p:seq>
              <p:cTn dur="indefinite" id="67" nodeType="mainSeq">
                <p:childTnLst>
                  <p:par>
                    <p:cTn fill="hold" id="68">
                      <p:stCondLst>
                        <p:cond delay="indefinite"/>
                      </p:stCondLst>
                      <p:childTnLst>
                        <p:par>
                          <p:cTn fill="hold" id="69">
                            <p:stCondLst>
                              <p:cond delay="0"/>
                            </p:stCondLst>
                            <p:childTnLst>
                              <p:par>
                                <p:cTn fill="hold" id="7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72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3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75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5" st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78"/>
                                        <p:tgtEl>
                                          <p:spTgt spid="127">
                                            <p:txEl>
                                              <p:pRg end="55" st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276320" y="162000"/>
            <a:ext cx="14148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Einleitung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Architektur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Verteilter Speicher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Kommunikation</a:t>
            </a:r>
            <a:endParaRPr/>
          </a:p>
          <a:p>
            <a:pPr lvl="1">
              <a:buBlip>
                <a:blip r:embed="rId4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Gleichzeitiges Senden und Empfangen möglich</a:t>
            </a:r>
            <a:endParaRPr/>
          </a:p>
          <a:p>
            <a:pPr lvl="1">
              <a:buBlip>
                <a:blip r:embed="rId5"/>
              </a:buBlip>
            </a:pPr>
            <a:r>
              <a:rPr lang="de-DE">
                <a:solidFill>
                  <a:srgbClr val="00305e"/>
                </a:solidFill>
                <a:latin typeface="Arial"/>
              </a:rPr>
              <a:t>Kein paralleles Senden an mehrere Empfänger und Empfangen von mehreren Sendern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276320" y="162000"/>
            <a:ext cx="141480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Einleitung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Algorithmen von Cannon und Fox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Block-orientierte Algorithmen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Prozessoren als 2D-Grid organisiert (muss quadratisch sein)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Matrizen müssen quadratisch sein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Algorithmus von Li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Variante von Cannons Algorithmus für nicht quadratische Matrizen und Prozessor-Grids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MM3, MM4, MM5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de-DE" sz="2000">
                <a:solidFill>
                  <a:srgbClr val="00305e"/>
                </a:solidFill>
                <a:latin typeface="Arial"/>
              </a:rPr>
              <a:t>Varianten vom Algorithmus von Fox für nicht quadratische Matrizen und Prozessor-Grids</a:t>
            </a:r>
            <a:endParaRPr/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593840" y="152280"/>
            <a:ext cx="1097280" cy="1145520"/>
          </a:xfrm>
          <a:prstGeom prst="rect">
            <a:avLst/>
          </a:prstGeom>
        </p:spPr>
        <p:txBody>
          <a:bodyPr bIns="0" lIns="71280" rIns="23760" tIns="0"/>
          <a:p>
            <a:pPr algn="r">
              <a:lnSpc>
                <a:spcPct val="100000"/>
              </a:lnSpc>
            </a:pPr>
            <a:r>
              <a:rPr b="1" lang="de-DE" sz="2600">
                <a:solidFill>
                  <a:srgbClr val="7d3236"/>
                </a:solidFill>
                <a:latin typeface="Arial Narrow"/>
              </a:rPr>
              <a:t>Agenda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203040" y="1111320"/>
            <a:ext cx="8749800" cy="4757400"/>
          </a:xfrm>
          <a:prstGeom prst="rect">
            <a:avLst/>
          </a:prstGeom>
        </p:spPr>
        <p:txBody>
          <a:bodyPr bIns="61200" lIns="118800" rIns="118800" tIns="612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Einleitung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de-DE" sz="2400">
                <a:solidFill>
                  <a:srgbClr val="ff0000"/>
                </a:solidFill>
                <a:latin typeface="Arial"/>
              </a:rPr>
              <a:t>Algorithmen für quadratische Matrizen und quadratische Prozessor Grids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Algorithmen für nicht quadratische Matrizen und nicht quadratische Prozessor Grids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de-DE" sz="2400">
                <a:solidFill>
                  <a:srgbClr val="00305e"/>
                </a:solidFill>
                <a:latin typeface="Arial"/>
              </a:rPr>
              <a:t>Fazit und Ausblick</a:t>
            </a:r>
            <a:endParaRPr/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