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31A4-A046-47AB-AB0E-82AB7C1DE3B5}" type="datetimeFigureOut">
              <a:rPr lang="fr-FR" smtClean="0"/>
              <a:t>19/06/2022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F9485-BCD8-4BB7-8EC1-87D0105A6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8D2A-0B60-4D10-8D9F-E7361E3F6E24}" type="datetime1">
              <a:rPr lang="fr-FR" smtClean="0"/>
              <a:t>19/06/2022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CD4-0FEE-4974-8705-614DE6F223C6}" type="datetime1">
              <a:rPr lang="fr-FR" smtClean="0"/>
              <a:t>19/06/2022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238C-1664-4135-95EC-D89B2E95D969}" type="datetime1">
              <a:rPr lang="fr-FR" smtClean="0"/>
              <a:t>19/06/2022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5508-1BBF-4242-8CE9-F4ABBB144E03}" type="datetime1">
              <a:rPr lang="fr-FR" smtClean="0"/>
              <a:t>19/06/2022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90E-337D-4435-A361-AC7F54E58E3E}" type="datetime1">
              <a:rPr lang="fr-FR" smtClean="0"/>
              <a:t>19/06/2022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1553-4E75-4E69-8F1D-DEC88282CE08}" type="datetime1">
              <a:rPr lang="fr-FR" smtClean="0"/>
              <a:t>19/06/2022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584-910C-4B22-9D18-35E1B57C6894}" type="datetime1">
              <a:rPr lang="fr-FR" smtClean="0"/>
              <a:t>19/06/2022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9D3C-4588-45A4-9D6A-87E1B7E28026}" type="datetime1">
              <a:rPr lang="fr-FR" smtClean="0"/>
              <a:t>19/06/2022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7F1-6B77-4E9E-8CEB-A970A9F0D2E6}" type="datetime1">
              <a:rPr lang="fr-FR" smtClean="0"/>
              <a:t>19/06/2022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879F-46CB-44E1-9372-F53E1CACB493}" type="datetime1">
              <a:rPr lang="fr-FR" smtClean="0"/>
              <a:t>19/06/2022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825A-7304-4CA3-8378-F9093DB8265F}" type="datetime1">
              <a:rPr lang="fr-FR" smtClean="0"/>
              <a:t>19/06/2022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ECE4EF-EBAE-4D70-A9C1-07A107AD85E5}" type="datetime1">
              <a:rPr lang="fr-FR" smtClean="0"/>
              <a:t>19/06/2022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atherspark.com/h/m/14091/2020/4/Historical-Weather-in-April-2020-in-Chicago-Illinois-United-St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543800" cy="925959"/>
          </a:xfrm>
        </p:spPr>
        <p:txBody>
          <a:bodyPr/>
          <a:lstStyle/>
          <a:p>
            <a:r>
              <a:rPr lang="en-US" sz="4400" dirty="0" smtClean="0"/>
              <a:t>Google Data analytics Capstone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0336" y="3010272"/>
            <a:ext cx="6824032" cy="1066800"/>
          </a:xfrm>
        </p:spPr>
        <p:txBody>
          <a:bodyPr/>
          <a:lstStyle/>
          <a:p>
            <a:r>
              <a:rPr lang="en-US" dirty="0"/>
              <a:t>Case Study: How Does a Bike-Share Navigate Speedy Success?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5013176"/>
            <a:ext cx="322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Created by: Ahmed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Marsaoui</a:t>
            </a:r>
            <a:endParaRPr lang="en-US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Date: June, 2022</a:t>
            </a: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4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Analyse</a:t>
            </a:r>
            <a:r>
              <a:rPr lang="en-US" sz="4800" dirty="0" smtClean="0"/>
              <a:t>: Calculations (1)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en-US" dirty="0" smtClean="0"/>
              <a:t>Negative duration will be dropped, dataset size changed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5" name="Flèche courbée vers le haut 4"/>
          <p:cNvSpPr/>
          <p:nvPr/>
        </p:nvSpPr>
        <p:spPr>
          <a:xfrm rot="3001855">
            <a:off x="1102629" y="5048999"/>
            <a:ext cx="1412497" cy="8131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1625"/>
            <a:ext cx="7049988" cy="315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49080"/>
            <a:ext cx="5904656" cy="22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Analyse</a:t>
            </a:r>
            <a:r>
              <a:rPr lang="en-US" sz="4800" dirty="0" smtClean="0"/>
              <a:t>: Calculations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5976664" cy="19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048672" cy="212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Analyse</a:t>
            </a:r>
            <a:r>
              <a:rPr lang="en-US" sz="4400" dirty="0" smtClean="0"/>
              <a:t>: </a:t>
            </a:r>
            <a:r>
              <a:rPr lang="en-US" sz="4400" dirty="0"/>
              <a:t>Calculations </a:t>
            </a:r>
            <a:r>
              <a:rPr lang="en-US" sz="4400" dirty="0" smtClean="0"/>
              <a:t>(3)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550768" cy="379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6096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Analyse: Identify trends and relationships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Although that the  number of rides executed by the </a:t>
            </a:r>
            <a:r>
              <a:rPr lang="en-GB" dirty="0" smtClean="0"/>
              <a:t>subscribed </a:t>
            </a:r>
            <a:r>
              <a:rPr lang="en-GB" dirty="0"/>
              <a:t>members is higher</a:t>
            </a:r>
            <a:r>
              <a:rPr lang="en-GB" dirty="0" smtClean="0"/>
              <a:t>, the rides of  </a:t>
            </a:r>
            <a:r>
              <a:rPr lang="en-GB" dirty="0"/>
              <a:t>casual </a:t>
            </a:r>
            <a:r>
              <a:rPr lang="en-GB" dirty="0" smtClean="0"/>
              <a:t>members is 3,5 </a:t>
            </a:r>
            <a:r>
              <a:rPr lang="en-GB" dirty="0"/>
              <a:t>longer </a:t>
            </a:r>
            <a:r>
              <a:rPr lang="en-GB" dirty="0" smtClean="0"/>
              <a:t>(sightseeing </a:t>
            </a:r>
            <a:r>
              <a:rPr lang="en-GB" dirty="0" err="1" smtClean="0"/>
              <a:t>vs</a:t>
            </a:r>
            <a:r>
              <a:rPr lang="en-GB" dirty="0" smtClean="0"/>
              <a:t> regular trip from an to work/ school)</a:t>
            </a:r>
            <a:endParaRPr lang="en-GB" dirty="0"/>
          </a:p>
          <a:p>
            <a:pPr>
              <a:lnSpc>
                <a:spcPct val="250000"/>
              </a:lnSpc>
            </a:pPr>
            <a:r>
              <a:rPr lang="en-GB" dirty="0" smtClean="0"/>
              <a:t>Except for Tuesday, the rides number increases on both Friday and Saturday and decline dramatically on Sunday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Share: Data visualisation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280036" cy="55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846043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16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24882"/>
            <a:ext cx="8423555" cy="43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6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" y="1340768"/>
            <a:ext cx="8280192" cy="442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2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4740"/>
            <a:ext cx="8067608" cy="48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4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Present your findings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ride lasts on average about 37 min (18 min for members and 60 min for casuals)</a:t>
            </a:r>
          </a:p>
          <a:p>
            <a:r>
              <a:rPr lang="en-US" dirty="0" smtClean="0"/>
              <a:t>The most popular days are Tuesday and Saturdays</a:t>
            </a:r>
          </a:p>
          <a:p>
            <a:r>
              <a:rPr lang="en-US" dirty="0" smtClean="0"/>
              <a:t>Sunday is the least day for rides numbers</a:t>
            </a:r>
          </a:p>
          <a:p>
            <a:r>
              <a:rPr lang="en-US" dirty="0" smtClean="0"/>
              <a:t>A casual ride last about 3,5 times than a member ride all week</a:t>
            </a:r>
          </a:p>
          <a:p>
            <a:r>
              <a:rPr lang="en-US" dirty="0" smtClean="0"/>
              <a:t>The docked Bike is still far more popular than the electric one</a:t>
            </a:r>
          </a:p>
          <a:p>
            <a:r>
              <a:rPr lang="en-US" dirty="0" smtClean="0"/>
              <a:t>Both riders rent bikes with same cadency (Max is on the first 10 days of the month) : This can be explained by the </a:t>
            </a:r>
            <a:r>
              <a:rPr lang="en-US" dirty="0" smtClean="0">
                <a:hlinkClick r:id="rId2"/>
              </a:rPr>
              <a:t>weather conditions</a:t>
            </a:r>
            <a:r>
              <a:rPr lang="en-US" dirty="0" smtClean="0"/>
              <a:t> relative to the month of the study (snow begins on the third week of April, 2020)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4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Defining objectives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sources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EDA and data manipulation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analysis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visualization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16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</a:t>
            </a:r>
            <a:r>
              <a:rPr lang="fr-FR" dirty="0" smtClean="0"/>
              <a:t>: conclusion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Main objective: Discover behavioral difference between members and casuals riders to gain the latters loyalty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Members uses bikes either for work or school since there is no variation in the number of rides over the days contrary to </a:t>
            </a:r>
            <a:r>
              <a:rPr lang="en-US" dirty="0" err="1" smtClean="0"/>
              <a:t>tha</a:t>
            </a:r>
            <a:r>
              <a:rPr lang="en-US" dirty="0" smtClean="0"/>
              <a:t> casuals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pick of use for casuals is on the weekends (Saturdays)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88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Act</a:t>
            </a:r>
            <a:r>
              <a:rPr lang="fr-FR" dirty="0"/>
              <a:t>: conclusion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My three recommendations are: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Launch a specific weekend only membership with a lower price than the annual memberships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Launch campaigns on sunny months (Spring, summer) to avoid severe weather conditions such as Wind, Snow and rain to maximize interaction</a:t>
            </a:r>
            <a:endParaRPr lang="en-US" dirty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 casual riders rent as they go, offering them sightseeing pragmas with the city monuments and sights could be a great type of casuals memberships.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49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bike share program « </a:t>
            </a:r>
            <a:r>
              <a:rPr lang="en-US" dirty="0" err="1" smtClean="0"/>
              <a:t>Cyclistic</a:t>
            </a:r>
            <a:r>
              <a:rPr lang="en-US" dirty="0" smtClean="0"/>
              <a:t> » is more and more popular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Goals differ from one user to another within Chicago city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main users categories with different trends: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Casual riders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Cyclistic</a:t>
            </a:r>
            <a:r>
              <a:rPr lang="en-US" dirty="0" smtClean="0"/>
              <a:t> members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The second category generates more profit thanks to their annual membership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5445224"/>
            <a:ext cx="7828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è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Need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of the difference study to help convert casual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riders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into annual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members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4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Based </a:t>
            </a:r>
            <a:r>
              <a:rPr lang="en-US" dirty="0" err="1" smtClean="0"/>
              <a:t>onthe</a:t>
            </a:r>
            <a:r>
              <a:rPr lang="en-US" dirty="0" smtClean="0"/>
              <a:t> data analysis process: Ask, prepare, process, </a:t>
            </a:r>
            <a:r>
              <a:rPr lang="en-US" dirty="0" err="1" smtClean="0"/>
              <a:t>analyse</a:t>
            </a:r>
            <a:r>
              <a:rPr lang="en-US" dirty="0" smtClean="0"/>
              <a:t>, share and act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step is linked into one part from those mentioned in the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python for Data analyses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Tableau for the Data visualization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</a:t>
            </a:r>
            <a:r>
              <a:rPr lang="en-US" dirty="0" err="1" smtClean="0"/>
              <a:t>Github</a:t>
            </a:r>
            <a:r>
              <a:rPr lang="en-US" dirty="0" smtClean="0"/>
              <a:t> as the sharing medium of the obtained results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9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sz="4000" dirty="0" smtClean="0"/>
              <a:t>ASK: Defining the projects’ objectives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Analyzing the riders’ usage patterns to distinguish main differences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 All data sources and their EDA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 must be clearly visualized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Recommendation will be delivered to help define the membership conversion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537321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Key stakeholders include: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Cyclistic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executive team, Director of Marketing (Lily Moreno), Marketing Analytics team.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8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PREPARE: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Use of a public data 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csv</a:t>
            </a:r>
            <a:r>
              <a:rPr lang="en-US" dirty="0" smtClean="0"/>
              <a:t> file with 13 columns and 551 480 registrations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Fields’ types are: Strings, dates and floats including the rider type (casual/ member)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</a:t>
            </a:r>
            <a:r>
              <a:rPr lang="en-US" dirty="0"/>
              <a:t>credibility </a:t>
            </a:r>
            <a:r>
              <a:rPr lang="en-US" dirty="0" smtClean="0"/>
              <a:t>: Due </a:t>
            </a:r>
            <a:r>
              <a:rPr lang="en-US" dirty="0"/>
              <a:t>to the fact that this is a case study using public data, we are going to assume the data is credible.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72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Process: EDA and data manipulations (1)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of: 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spreadsheet for direct data exploration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Python for its advanced EDA operations </a:t>
            </a:r>
          </a:p>
          <a:p>
            <a:r>
              <a:rPr lang="en-US" dirty="0" smtClean="0"/>
              <a:t>Empty cells occurs in the Start and End stations of each ride </a:t>
            </a:r>
          </a:p>
          <a:p>
            <a:r>
              <a:rPr lang="en-US" dirty="0" smtClean="0"/>
              <a:t>								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4523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745232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18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32656"/>
          </a:xfrm>
        </p:spPr>
        <p:txBody>
          <a:bodyPr/>
          <a:lstStyle/>
          <a:p>
            <a:r>
              <a:rPr lang="en-US" dirty="0" smtClean="0"/>
              <a:t>Adding a relevant columns: duration of the Trip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Process: EDA and data manipulations </a:t>
            </a:r>
            <a:r>
              <a:rPr lang="en-US" sz="3200" dirty="0" smtClean="0"/>
              <a:t>(2)</a:t>
            </a:r>
            <a:endParaRPr lang="fr-F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4040"/>
            <a:ext cx="4981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4293096"/>
            <a:ext cx="367240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a closer look on the </a:t>
            </a:r>
          </a:p>
          <a:p>
            <a:pPr marL="114300" indent="0"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 o confirm the missing data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002266"/>
            <a:ext cx="3845755" cy="375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Process: EDA and data manipulations </a:t>
            </a:r>
            <a:r>
              <a:rPr lang="en-US" sz="3200" dirty="0" smtClean="0"/>
              <a:t>(3)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dirty="0" smtClean="0"/>
              <a:t>Converting the start and end dates into </a:t>
            </a:r>
            <a:r>
              <a:rPr lang="en-US" dirty="0" err="1" smtClean="0"/>
              <a:t>datetime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Adding a day of the week column for later user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5944"/>
            <a:ext cx="55340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3573016"/>
            <a:ext cx="396044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Deleting rows with missing data (best approach since the dataset is large enough to analyze without them)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samples: 550 425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99762"/>
            <a:ext cx="3659560" cy="323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0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422</TotalTime>
  <Words>721</Words>
  <Application>Microsoft Office PowerPoint</Application>
  <PresentationFormat>Affichage à l'écran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Contiguïté</vt:lpstr>
      <vt:lpstr>Google Data analytics Capstone</vt:lpstr>
      <vt:lpstr>Outline</vt:lpstr>
      <vt:lpstr>Introduction</vt:lpstr>
      <vt:lpstr>Methodology</vt:lpstr>
      <vt:lpstr>ASK: Defining the projects’ objectives</vt:lpstr>
      <vt:lpstr>PREPARE: Data sources</vt:lpstr>
      <vt:lpstr>Process: EDA and data manipulations (1)</vt:lpstr>
      <vt:lpstr>Process: EDA and data manipulations (2)</vt:lpstr>
      <vt:lpstr>Process: EDA and data manipulations (3)</vt:lpstr>
      <vt:lpstr>Analyse: Calculations (1)</vt:lpstr>
      <vt:lpstr>Analyse: Calculations (2)</vt:lpstr>
      <vt:lpstr>Analyse: Calculations (3)</vt:lpstr>
      <vt:lpstr>Analyse: Identify trends and relationships</vt:lpstr>
      <vt:lpstr>Share: Data visualisation</vt:lpstr>
      <vt:lpstr>Présentation PowerPoint</vt:lpstr>
      <vt:lpstr>Présentation PowerPoint</vt:lpstr>
      <vt:lpstr>Présentation PowerPoint</vt:lpstr>
      <vt:lpstr>Présentation PowerPoint</vt:lpstr>
      <vt:lpstr>Results: Present your findings</vt:lpstr>
      <vt:lpstr>Act: conclusion (1)</vt:lpstr>
      <vt:lpstr>Act: conclusion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</dc:title>
  <dc:creator>Ahmed MARSAOUI</dc:creator>
  <cp:lastModifiedBy>Ahmed MARSAOUI</cp:lastModifiedBy>
  <cp:revision>40</cp:revision>
  <dcterms:created xsi:type="dcterms:W3CDTF">2022-06-18T15:26:42Z</dcterms:created>
  <dcterms:modified xsi:type="dcterms:W3CDTF">2022-06-19T15:27:05Z</dcterms:modified>
</cp:coreProperties>
</file>