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31A4-A046-47AB-AB0E-82AB7C1DE3B5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F9485-BCD8-4BB7-8EC1-87D0105A6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8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8D2A-0B60-4D10-8D9F-E7361E3F6E24}" type="datetime1">
              <a:rPr lang="fr-FR" smtClean="0"/>
              <a:t>18/06/2022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CD4-0FEE-4974-8705-614DE6F223C6}" type="datetime1">
              <a:rPr lang="fr-FR" smtClean="0"/>
              <a:t>18/06/2022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238C-1664-4135-95EC-D89B2E95D969}" type="datetime1">
              <a:rPr lang="fr-FR" smtClean="0"/>
              <a:t>18/06/2022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5508-1BBF-4242-8CE9-F4ABBB144E03}" type="datetime1">
              <a:rPr lang="fr-FR" smtClean="0"/>
              <a:t>18/06/2022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90E-337D-4435-A361-AC7F54E58E3E}" type="datetime1">
              <a:rPr lang="fr-FR" smtClean="0"/>
              <a:t>18/06/2022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1553-4E75-4E69-8F1D-DEC88282CE08}" type="datetime1">
              <a:rPr lang="fr-FR" smtClean="0"/>
              <a:t>18/06/2022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584-910C-4B22-9D18-35E1B57C6894}" type="datetime1">
              <a:rPr lang="fr-FR" smtClean="0"/>
              <a:t>18/06/2022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9D3C-4588-45A4-9D6A-87E1B7E28026}" type="datetime1">
              <a:rPr lang="fr-FR" smtClean="0"/>
              <a:t>18/06/2022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7F1-6B77-4E9E-8CEB-A970A9F0D2E6}" type="datetime1">
              <a:rPr lang="fr-FR" smtClean="0"/>
              <a:t>18/06/2022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879F-46CB-44E1-9372-F53E1CACB493}" type="datetime1">
              <a:rPr lang="fr-FR" smtClean="0"/>
              <a:t>18/06/2022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825A-7304-4CA3-8378-F9093DB8265F}" type="datetime1">
              <a:rPr lang="fr-FR" smtClean="0"/>
              <a:t>18/06/2022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ECE4EF-EBAE-4D70-A9C1-07A107AD85E5}" type="datetime1">
              <a:rPr lang="fr-FR" smtClean="0"/>
              <a:t>18/06/2022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543800" cy="925959"/>
          </a:xfrm>
        </p:spPr>
        <p:txBody>
          <a:bodyPr/>
          <a:lstStyle/>
          <a:p>
            <a:r>
              <a:rPr lang="en-US" sz="4400" dirty="0" smtClean="0"/>
              <a:t>Google Data analytics Capstone</a:t>
            </a:r>
            <a:endParaRPr lang="en-US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0336" y="3010272"/>
            <a:ext cx="6824032" cy="1066800"/>
          </a:xfrm>
        </p:spPr>
        <p:txBody>
          <a:bodyPr/>
          <a:lstStyle/>
          <a:p>
            <a:r>
              <a:rPr lang="en-US" dirty="0"/>
              <a:t>Case Study: How Does a Bike-Share Navigate Speedy Success?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7584" y="5013176"/>
            <a:ext cx="3227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Created by: Ahmed </a:t>
            </a:r>
            <a:r>
              <a:rPr lang="en-US" sz="2000" dirty="0" err="1" smtClean="0">
                <a:solidFill>
                  <a:schemeClr val="tx1">
                    <a:tint val="75000"/>
                  </a:schemeClr>
                </a:solidFill>
              </a:rPr>
              <a:t>Marsaoui</a:t>
            </a:r>
            <a:endParaRPr lang="en-US" sz="20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Date: June, 2022</a:t>
            </a:r>
            <a:endParaRPr lang="en-US" sz="2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740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Process: </a:t>
            </a:r>
            <a:r>
              <a:rPr lang="en-US" sz="4800" dirty="0" smtClean="0"/>
              <a:t>Calculations (1)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4664"/>
          </a:xfrm>
        </p:spPr>
        <p:txBody>
          <a:bodyPr/>
          <a:lstStyle/>
          <a:p>
            <a:r>
              <a:rPr lang="en-US" dirty="0" smtClean="0"/>
              <a:t>Negative duration will be dropped, dataset size changed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0121"/>
            <a:ext cx="7932315" cy="266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08065"/>
            <a:ext cx="5647337" cy="226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courbée vers le haut 4"/>
          <p:cNvSpPr/>
          <p:nvPr/>
        </p:nvSpPr>
        <p:spPr>
          <a:xfrm rot="3001855">
            <a:off x="1300283" y="5121006"/>
            <a:ext cx="1412497" cy="81314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Process: Calculations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693074"/>
              </p:ext>
            </p:extLst>
          </p:nvPr>
        </p:nvGraphicFramePr>
        <p:xfrm>
          <a:off x="457200" y="16002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Measure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Value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21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1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25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Methodology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Defining objectives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sources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EDA and data manipulation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analysis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visualization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116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845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bike share program « </a:t>
            </a:r>
            <a:r>
              <a:rPr lang="en-US" dirty="0" err="1" smtClean="0"/>
              <a:t>Cyclistic</a:t>
            </a:r>
            <a:r>
              <a:rPr lang="en-US" dirty="0" smtClean="0"/>
              <a:t> » is more and more popular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Goals differ from one user to another within Chicago city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Two main users categories with different trends:</a:t>
            </a:r>
          </a:p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Casual riders</a:t>
            </a:r>
          </a:p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Cyclistic</a:t>
            </a:r>
            <a:r>
              <a:rPr lang="en-US" dirty="0" smtClean="0"/>
              <a:t> members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The second category generates more profit thanks to their annual membership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5445224"/>
            <a:ext cx="7828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è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Need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of the difference study to help convert casual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riders</a:t>
            </a: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into annual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members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241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Methodology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Based </a:t>
            </a:r>
            <a:r>
              <a:rPr lang="en-US" dirty="0" err="1" smtClean="0"/>
              <a:t>onthe</a:t>
            </a:r>
            <a:r>
              <a:rPr lang="en-US" dirty="0" smtClean="0"/>
              <a:t> data analysis process: Ask, prepare, process, </a:t>
            </a:r>
            <a:r>
              <a:rPr lang="en-US" dirty="0" err="1" smtClean="0"/>
              <a:t>analyse</a:t>
            </a:r>
            <a:r>
              <a:rPr lang="en-US" dirty="0" smtClean="0"/>
              <a:t>, share and act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step is linked into one part from those mentioned in the 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use of </a:t>
            </a:r>
            <a:r>
              <a:rPr lang="en-US" dirty="0" smtClean="0"/>
              <a:t>python </a:t>
            </a:r>
            <a:r>
              <a:rPr lang="en-US" dirty="0" smtClean="0"/>
              <a:t>for Data analyses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use of Tableau for the Data visualization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use of </a:t>
            </a:r>
            <a:r>
              <a:rPr lang="en-US" dirty="0" err="1" smtClean="0"/>
              <a:t>Github</a:t>
            </a:r>
            <a:r>
              <a:rPr lang="en-US" dirty="0" smtClean="0"/>
              <a:t> as the sharing medium of the obtained results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98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sz="4000" dirty="0" smtClean="0"/>
              <a:t>ASK: Defining the projects’ objectives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7620000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Analyzing the riders’ usage patterns to distinguish main differences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Document All data sources and their EDA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Results must </a:t>
            </a:r>
            <a:r>
              <a:rPr lang="en-US" dirty="0" smtClean="0"/>
              <a:t>be clearly visualized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Recommendation </a:t>
            </a:r>
            <a:r>
              <a:rPr lang="en-US" dirty="0" smtClean="0"/>
              <a:t>will be </a:t>
            </a:r>
            <a:r>
              <a:rPr lang="en-US" dirty="0" smtClean="0"/>
              <a:t>delivered to </a:t>
            </a:r>
            <a:r>
              <a:rPr lang="en-US" dirty="0" smtClean="0"/>
              <a:t>help define the membership conversion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537321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Key stakeholders include: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Cyclistic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executive team, Director of Marketing (Lily Moreno), Marketing Analytics team.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685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PREPARE: </a:t>
            </a:r>
            <a:r>
              <a:rPr lang="en-US" dirty="0"/>
              <a:t>Data </a:t>
            </a:r>
            <a:r>
              <a:rPr lang="en-US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Use of a public data source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csv</a:t>
            </a:r>
            <a:r>
              <a:rPr lang="en-US" dirty="0" smtClean="0"/>
              <a:t> file with 13 columns and 551 480 registrations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Fields’ types are: Strings, dates and floats including the rider type (casual/ member)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 </a:t>
            </a:r>
            <a:r>
              <a:rPr lang="en-US" dirty="0"/>
              <a:t>credibility </a:t>
            </a:r>
            <a:r>
              <a:rPr lang="en-US" dirty="0" smtClean="0"/>
              <a:t>: Due </a:t>
            </a:r>
            <a:r>
              <a:rPr lang="en-US" dirty="0"/>
              <a:t>to the fact that this is a case study using public data, we are going to assume the data is credible.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72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Process: EDA and data manipulations (1)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of: 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US" dirty="0" smtClean="0"/>
              <a:t>spreadsheet for direct data exploration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US" dirty="0" smtClean="0"/>
              <a:t>Python for its advanced EDA operations </a:t>
            </a:r>
          </a:p>
          <a:p>
            <a:r>
              <a:rPr lang="en-US" dirty="0" smtClean="0"/>
              <a:t>Empty cells occurs in the Start and End stations of each ride </a:t>
            </a:r>
          </a:p>
          <a:p>
            <a:r>
              <a:rPr lang="en-US" dirty="0" smtClean="0"/>
              <a:t>									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745232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745232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186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32656"/>
          </a:xfrm>
        </p:spPr>
        <p:txBody>
          <a:bodyPr/>
          <a:lstStyle/>
          <a:p>
            <a:r>
              <a:rPr lang="en-US" dirty="0" smtClean="0"/>
              <a:t>Adding a relevant columns: duration of the Trip</a:t>
            </a: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Process: EDA and data manipulations </a:t>
            </a:r>
            <a:r>
              <a:rPr lang="en-US" sz="3200" dirty="0" smtClean="0"/>
              <a:t>(2)</a:t>
            </a:r>
            <a:endParaRPr lang="fr-F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4040"/>
            <a:ext cx="49815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67544" y="4293096"/>
            <a:ext cx="3672408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Getting a closer look on the </a:t>
            </a:r>
          </a:p>
          <a:p>
            <a:pPr marL="114300" indent="0">
              <a:buNone/>
            </a:pPr>
            <a:r>
              <a:rPr lang="en-US" dirty="0" err="1" smtClean="0"/>
              <a:t>Dataframe</a:t>
            </a:r>
            <a:r>
              <a:rPr lang="en-US" dirty="0" smtClean="0"/>
              <a:t> o confirm the missing data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3002266"/>
            <a:ext cx="3845755" cy="375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87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Process: EDA and data manipulations </a:t>
            </a:r>
            <a:r>
              <a:rPr lang="en-US" sz="3200" dirty="0" smtClean="0"/>
              <a:t>(3)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/>
          <a:lstStyle/>
          <a:p>
            <a:r>
              <a:rPr lang="en-US" dirty="0" smtClean="0"/>
              <a:t>Converting the start and end dates into </a:t>
            </a:r>
            <a:r>
              <a:rPr lang="en-US" dirty="0" err="1" smtClean="0"/>
              <a:t>datetime</a:t>
            </a:r>
            <a:r>
              <a:rPr lang="en-US" dirty="0" smtClean="0"/>
              <a:t> variable </a:t>
            </a:r>
          </a:p>
          <a:p>
            <a:r>
              <a:rPr lang="en-US" dirty="0" smtClean="0"/>
              <a:t>Adding a day of the week column for later user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45944"/>
            <a:ext cx="55340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23528" y="3573016"/>
            <a:ext cx="3960440" cy="2664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Deleting rows with missing data (best approach since the dataset is large enough to analyze without them)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samples: 550 425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99762"/>
            <a:ext cx="3659560" cy="323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80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189</TotalTime>
  <Words>400</Words>
  <Application>Microsoft Office PowerPoint</Application>
  <PresentationFormat>Affichage à l'écran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Contiguïté</vt:lpstr>
      <vt:lpstr>Google Data analytics Capstone</vt:lpstr>
      <vt:lpstr>Outline</vt:lpstr>
      <vt:lpstr>Introduction</vt:lpstr>
      <vt:lpstr>Methodology</vt:lpstr>
      <vt:lpstr>ASK: Defining the projects’ objectives</vt:lpstr>
      <vt:lpstr>PREPARE: Data sources</vt:lpstr>
      <vt:lpstr>Process: EDA and data manipulations (1)</vt:lpstr>
      <vt:lpstr>Process: EDA and data manipulations (2)</vt:lpstr>
      <vt:lpstr>Process: EDA and data manipulations (3)</vt:lpstr>
      <vt:lpstr>Process: Calculations (1)</vt:lpstr>
      <vt:lpstr>Process: Calculations (2)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 Capstone</dc:title>
  <dc:creator>Ahmed MARSAOUI</dc:creator>
  <cp:lastModifiedBy>Ahmed MARSAOUI</cp:lastModifiedBy>
  <cp:revision>19</cp:revision>
  <dcterms:created xsi:type="dcterms:W3CDTF">2022-06-18T15:26:42Z</dcterms:created>
  <dcterms:modified xsi:type="dcterms:W3CDTF">2022-06-18T18:53:46Z</dcterms:modified>
</cp:coreProperties>
</file>