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31A4-A046-47AB-AB0E-82AB7C1DE3B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F9485-BCD8-4BB7-8EC1-87D0105A6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48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A8D2A-0B60-4D10-8D9F-E7361E3F6E24}" type="datetime1">
              <a:rPr lang="fr-FR" smtClean="0"/>
              <a:t>20/06/2022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CD4-0FEE-4974-8705-614DE6F223C6}" type="datetime1">
              <a:rPr lang="fr-FR" smtClean="0"/>
              <a:t>20/06/2022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238C-1664-4135-95EC-D89B2E95D969}" type="datetime1">
              <a:rPr lang="fr-FR" smtClean="0"/>
              <a:t>20/06/2022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5508-1BBF-4242-8CE9-F4ABBB144E03}" type="datetime1">
              <a:rPr lang="fr-FR" smtClean="0"/>
              <a:t>20/06/2022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90E-337D-4435-A361-AC7F54E58E3E}" type="datetime1">
              <a:rPr lang="fr-FR" smtClean="0"/>
              <a:t>20/06/2022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1553-4E75-4E69-8F1D-DEC88282CE08}" type="datetime1">
              <a:rPr lang="fr-FR" smtClean="0"/>
              <a:t>20/06/2022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5584-910C-4B22-9D18-35E1B57C6894}" type="datetime1">
              <a:rPr lang="fr-FR" smtClean="0"/>
              <a:t>20/06/2022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9D3C-4588-45A4-9D6A-87E1B7E28026}" type="datetime1">
              <a:rPr lang="fr-FR" smtClean="0"/>
              <a:t>20/06/2022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97F1-6B77-4E9E-8CEB-A970A9F0D2E6}" type="datetime1">
              <a:rPr lang="fr-FR" smtClean="0"/>
              <a:t>20/06/2022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879F-46CB-44E1-9372-F53E1CACB493}" type="datetime1">
              <a:rPr lang="fr-FR" smtClean="0"/>
              <a:t>20/06/2022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825A-7304-4CA3-8378-F9093DB8265F}" type="datetime1">
              <a:rPr lang="fr-FR" smtClean="0"/>
              <a:t>20/06/2022</a:t>
            </a:fld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FECE4EF-EBAE-4D70-A9C1-07A107AD85E5}" type="datetime1">
              <a:rPr lang="fr-FR" smtClean="0"/>
              <a:t>20/06/2022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eatherspark.com/h/m/14091/2020/4/Historical-Weather-in-April-2020-in-Chicago-Illinois-United-Stat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543800" cy="925959"/>
          </a:xfrm>
        </p:spPr>
        <p:txBody>
          <a:bodyPr/>
          <a:lstStyle/>
          <a:p>
            <a:r>
              <a:rPr lang="en-US" sz="4400" dirty="0" smtClean="0"/>
              <a:t>Google Data analytics Capstone</a:t>
            </a:r>
            <a:endParaRPr lang="en-US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0336" y="3010272"/>
            <a:ext cx="6824032" cy="1066800"/>
          </a:xfrm>
        </p:spPr>
        <p:txBody>
          <a:bodyPr/>
          <a:lstStyle/>
          <a:p>
            <a:r>
              <a:rPr lang="en-US" dirty="0"/>
              <a:t>Case Study: How Does a Bike-Share Navigate Speedy Success?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827584" y="5013176"/>
            <a:ext cx="3227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Created by: Ahmed </a:t>
            </a:r>
            <a:r>
              <a:rPr lang="en-US" sz="2000" dirty="0" err="1" smtClean="0">
                <a:solidFill>
                  <a:schemeClr val="tx1">
                    <a:tint val="75000"/>
                  </a:schemeClr>
                </a:solidFill>
              </a:rPr>
              <a:t>Marsaoui</a:t>
            </a:r>
            <a:endParaRPr lang="en-US" sz="2000" dirty="0" smtClean="0">
              <a:solidFill>
                <a:schemeClr val="tx1">
                  <a:tint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tint val="75000"/>
                  </a:schemeClr>
                </a:solidFill>
              </a:rPr>
              <a:t>Date: June, 2022</a:t>
            </a:r>
            <a:endParaRPr lang="en-US" sz="20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740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Analyse</a:t>
            </a:r>
            <a:r>
              <a:rPr lang="en-US" sz="4800" dirty="0" smtClean="0"/>
              <a:t>: Calculations (1)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604664"/>
          </a:xfrm>
        </p:spPr>
        <p:txBody>
          <a:bodyPr/>
          <a:lstStyle/>
          <a:p>
            <a:r>
              <a:rPr lang="en-US" dirty="0" smtClean="0"/>
              <a:t>Negative duration will be dropped, dataset size changed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  <p:sp>
        <p:nvSpPr>
          <p:cNvPr id="5" name="Flèche courbée vers le haut 4"/>
          <p:cNvSpPr/>
          <p:nvPr/>
        </p:nvSpPr>
        <p:spPr>
          <a:xfrm rot="3001855">
            <a:off x="1102629" y="5048999"/>
            <a:ext cx="1412497" cy="81314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71625"/>
            <a:ext cx="7049988" cy="315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149080"/>
            <a:ext cx="5904656" cy="227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3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Analyse</a:t>
            </a:r>
            <a:r>
              <a:rPr lang="en-US" sz="4800" dirty="0" smtClean="0"/>
              <a:t>: Calculations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5976664" cy="198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4"/>
            <a:ext cx="6048672" cy="2120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/>
              <a:t>Analyse</a:t>
            </a:r>
            <a:r>
              <a:rPr lang="en-US" sz="4400" dirty="0" smtClean="0"/>
              <a:t>: </a:t>
            </a:r>
            <a:r>
              <a:rPr lang="en-US" sz="4400" dirty="0"/>
              <a:t>Calculations </a:t>
            </a:r>
            <a:r>
              <a:rPr lang="en-US" sz="4400" dirty="0" smtClean="0"/>
              <a:t>(3)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5550768" cy="379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40968"/>
            <a:ext cx="60960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1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Analyse: Identify trends and relationships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Although that the  number of rides executed by the </a:t>
            </a:r>
            <a:r>
              <a:rPr lang="en-GB" dirty="0" smtClean="0"/>
              <a:t>subscribed </a:t>
            </a:r>
            <a:r>
              <a:rPr lang="en-GB" dirty="0"/>
              <a:t>members is higher</a:t>
            </a:r>
            <a:r>
              <a:rPr lang="en-GB" dirty="0" smtClean="0"/>
              <a:t>, the rides of  </a:t>
            </a:r>
            <a:r>
              <a:rPr lang="en-GB" dirty="0"/>
              <a:t>casual </a:t>
            </a:r>
            <a:r>
              <a:rPr lang="en-GB" dirty="0" smtClean="0"/>
              <a:t>members is 3,5 </a:t>
            </a:r>
            <a:r>
              <a:rPr lang="en-GB" dirty="0"/>
              <a:t>longer </a:t>
            </a:r>
            <a:r>
              <a:rPr lang="en-GB" dirty="0" smtClean="0"/>
              <a:t>(sightseeing </a:t>
            </a:r>
            <a:r>
              <a:rPr lang="en-GB" dirty="0" err="1" smtClean="0"/>
              <a:t>vs</a:t>
            </a:r>
            <a:r>
              <a:rPr lang="en-GB" dirty="0" smtClean="0"/>
              <a:t> regular trip from an to work/ school)</a:t>
            </a:r>
            <a:endParaRPr lang="en-GB" dirty="0"/>
          </a:p>
          <a:p>
            <a:pPr>
              <a:lnSpc>
                <a:spcPct val="250000"/>
              </a:lnSpc>
            </a:pPr>
            <a:r>
              <a:rPr lang="en-GB" dirty="0" smtClean="0"/>
              <a:t>Except for Tuesday, the rides number increases on both Friday and Saturday and decline dramatically on Sunday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614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Share: Data visualisation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280036" cy="554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5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8460432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169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24882"/>
            <a:ext cx="8423555" cy="43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8680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" y="1340768"/>
            <a:ext cx="8280192" cy="442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28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4740"/>
            <a:ext cx="8067608" cy="481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24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Present your findings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ride lasts on average about 37 min (18 min for members and 60 min for casuals)</a:t>
            </a:r>
          </a:p>
          <a:p>
            <a:r>
              <a:rPr lang="en-US" dirty="0" smtClean="0"/>
              <a:t>The most popular days are Tuesday and Saturdays</a:t>
            </a:r>
          </a:p>
          <a:p>
            <a:r>
              <a:rPr lang="en-US" dirty="0" smtClean="0"/>
              <a:t>Sunday is the least day for rides numbers</a:t>
            </a:r>
          </a:p>
          <a:p>
            <a:r>
              <a:rPr lang="en-US" dirty="0" smtClean="0"/>
              <a:t>A casual ride last about 3,5 times than a member ride all week</a:t>
            </a:r>
          </a:p>
          <a:p>
            <a:r>
              <a:rPr lang="en-US" dirty="0" smtClean="0"/>
              <a:t>The docked Bike is still far more popular than the electric one</a:t>
            </a:r>
          </a:p>
          <a:p>
            <a:r>
              <a:rPr lang="en-US" dirty="0" smtClean="0"/>
              <a:t>Both riders rent bikes with same cadency (Max is on the first 10 days of the month) : This can be explained by the </a:t>
            </a:r>
            <a:r>
              <a:rPr lang="en-US" dirty="0" smtClean="0">
                <a:hlinkClick r:id="rId2"/>
              </a:rPr>
              <a:t>weather conditions</a:t>
            </a:r>
            <a:r>
              <a:rPr lang="en-US" dirty="0" smtClean="0"/>
              <a:t> relative to the month of the study (snow begins on the third week of April, 2020)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64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Methodology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Defining objectives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sources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EDA and data manipulation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analysis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 visualization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Results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1163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Act</a:t>
            </a:r>
            <a:r>
              <a:rPr lang="fr-FR" dirty="0" smtClean="0"/>
              <a:t>: conclusion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Main objective: Discover behavioral difference between members and casuals riders to gain the latters loyalty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Members uses bikes either for work or school since there is no variation in the number of rides over the days contrary to </a:t>
            </a:r>
            <a:r>
              <a:rPr lang="en-US" dirty="0" err="1" smtClean="0"/>
              <a:t>tha</a:t>
            </a:r>
            <a:r>
              <a:rPr lang="en-US" dirty="0" smtClean="0"/>
              <a:t> casuals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pick of use for casuals is on the weekends (Saturdays)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5882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Act</a:t>
            </a:r>
            <a:r>
              <a:rPr lang="fr-FR" dirty="0"/>
              <a:t>: conclusion </a:t>
            </a:r>
            <a:r>
              <a:rPr lang="fr-FR" dirty="0" smtClean="0"/>
              <a:t>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My three recommendations are: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Launch a specific weekend only membership with a lower price than the annual memberships</a:t>
            </a:r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Launch campaigns on sunny months (Spring, summer) to avoid severe weather conditions such as Wind, Snow and rain to maximize interaction</a:t>
            </a:r>
            <a:endParaRPr lang="en-US" dirty="0"/>
          </a:p>
          <a:p>
            <a:pPr marL="5715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As casual riders rent as they go, offering them sightseeing pragmas with the city monuments and sights could be a great type of casuals memberships.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493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8450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The bike share program « </a:t>
            </a:r>
            <a:r>
              <a:rPr lang="en-US" dirty="0" err="1" smtClean="0"/>
              <a:t>Cyclistic</a:t>
            </a:r>
            <a:r>
              <a:rPr lang="en-US" dirty="0" smtClean="0"/>
              <a:t> » is more and more popular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Goals differ from one user to another within Chicago city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Two main users categories with different trends:</a:t>
            </a:r>
          </a:p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Casual riders</a:t>
            </a:r>
          </a:p>
          <a:p>
            <a:pPr marL="12344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Cyclistic</a:t>
            </a:r>
            <a:r>
              <a:rPr lang="en-US" dirty="0" smtClean="0"/>
              <a:t> members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The second category generates more profit thanks to their annual membership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51520" y="5445224"/>
            <a:ext cx="78286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/>
              <a:buChar char="è"/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Need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of the difference study to help convert casual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riders</a:t>
            </a:r>
          </a:p>
          <a:p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into annual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members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241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Methodology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Based </a:t>
            </a:r>
            <a:r>
              <a:rPr lang="en-US" dirty="0" smtClean="0"/>
              <a:t>on the </a:t>
            </a:r>
            <a:r>
              <a:rPr lang="en-US" dirty="0" smtClean="0"/>
              <a:t>data analysis process: Ask, prepare, process, </a:t>
            </a:r>
            <a:r>
              <a:rPr lang="en-US" dirty="0" err="1" smtClean="0"/>
              <a:t>analyse</a:t>
            </a:r>
            <a:r>
              <a:rPr lang="en-US" dirty="0" smtClean="0"/>
              <a:t>, share and act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Each step is linked into one part from those mentioned in the 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use of python for Data analyses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use of </a:t>
            </a:r>
            <a:r>
              <a:rPr lang="en-US" dirty="0"/>
              <a:t>python for </a:t>
            </a:r>
            <a:r>
              <a:rPr lang="en-US" dirty="0" smtClean="0"/>
              <a:t>the Data visualization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use of </a:t>
            </a:r>
            <a:r>
              <a:rPr lang="en-US" dirty="0" err="1" smtClean="0"/>
              <a:t>Github</a:t>
            </a:r>
            <a:r>
              <a:rPr lang="en-US" dirty="0" smtClean="0"/>
              <a:t> as the sharing medium of the obtained results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98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en-US" sz="4000" dirty="0" smtClean="0"/>
              <a:t>ASK: Defining the projects’ objectives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988840"/>
            <a:ext cx="7620000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Analyzing the riders’ usage patterns to distinguish main differences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Document All data sources and their EDA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Results must be clearly visualized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Recommendation will be delivered to help define the membership conversion program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1560" y="5373216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Key stakeholders include: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Cyclistic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executive team, Director of Marketing (Lily Moreno), Marketing Analytics team.</a:t>
            </a:r>
            <a:endParaRPr lang="fr-F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685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PREPARE: </a:t>
            </a:r>
            <a:r>
              <a:rPr lang="en-US" dirty="0"/>
              <a:t>Data </a:t>
            </a:r>
            <a:r>
              <a:rPr lang="en-US" dirty="0" smtClean="0"/>
              <a:t>sources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r-FR" dirty="0" smtClean="0"/>
              <a:t>Use of a public data source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</a:t>
            </a:r>
            <a:r>
              <a:rPr lang="en-US" dirty="0" err="1" smtClean="0"/>
              <a:t>csv</a:t>
            </a:r>
            <a:r>
              <a:rPr lang="en-US" dirty="0" smtClean="0"/>
              <a:t> file with 13 columns and 551 480 registrations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Fields’ types are: Strings, dates and floats including the rider type (casual/ member)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 </a:t>
            </a:r>
            <a:r>
              <a:rPr lang="en-US" dirty="0"/>
              <a:t>credibility </a:t>
            </a:r>
            <a:r>
              <a:rPr lang="en-US" dirty="0" smtClean="0"/>
              <a:t>: Due </a:t>
            </a:r>
            <a:r>
              <a:rPr lang="en-US" dirty="0"/>
              <a:t>to the fact that this is a case study using public data, we are going to assume the data is credible.</a:t>
            </a:r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72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Process: EDA and data manipulations (1)</a:t>
            </a:r>
            <a:endParaRPr lang="en-US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of: 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US" dirty="0" smtClean="0"/>
              <a:t>spreadsheet for direct data exploration</a:t>
            </a:r>
          </a:p>
          <a:p>
            <a:pPr marL="1234440" lvl="2" indent="-457200">
              <a:buFont typeface="+mj-lt"/>
              <a:buAutoNum type="arabicPeriod"/>
            </a:pPr>
            <a:r>
              <a:rPr lang="en-US" dirty="0" smtClean="0"/>
              <a:t>Python for its advanced EDA operations </a:t>
            </a:r>
          </a:p>
          <a:p>
            <a:r>
              <a:rPr lang="en-US" dirty="0" smtClean="0"/>
              <a:t>Empty cells occurs in the Start and End stations of each ride </a:t>
            </a:r>
          </a:p>
          <a:p>
            <a:r>
              <a:rPr lang="en-US" dirty="0" smtClean="0"/>
              <a:t>										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60"/>
            <a:ext cx="7452320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745232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186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32656"/>
          </a:xfrm>
        </p:spPr>
        <p:txBody>
          <a:bodyPr/>
          <a:lstStyle/>
          <a:p>
            <a:r>
              <a:rPr lang="en-US" dirty="0" smtClean="0"/>
              <a:t>Adding a relevant columns: duration of the Trip</a:t>
            </a:r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Process: EDA and data manipulations </a:t>
            </a:r>
            <a:r>
              <a:rPr lang="en-US" sz="3200" dirty="0" smtClean="0"/>
              <a:t>(2)</a:t>
            </a:r>
            <a:endParaRPr lang="fr-FR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84040"/>
            <a:ext cx="49815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467544" y="4293096"/>
            <a:ext cx="3672408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Getting a closer look on the </a:t>
            </a:r>
          </a:p>
          <a:p>
            <a:pPr marL="114300" indent="0">
              <a:buNone/>
            </a:pPr>
            <a:r>
              <a:rPr lang="en-US" dirty="0" err="1" smtClean="0"/>
              <a:t>Dataframe</a:t>
            </a:r>
            <a:r>
              <a:rPr lang="en-US" dirty="0" smtClean="0"/>
              <a:t> o confirm the missing data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1" y="3002266"/>
            <a:ext cx="3845755" cy="375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876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Process: EDA and data manipulations </a:t>
            </a:r>
            <a:r>
              <a:rPr lang="en-US" sz="3200" dirty="0" smtClean="0"/>
              <a:t>(3)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036712"/>
          </a:xfrm>
        </p:spPr>
        <p:txBody>
          <a:bodyPr/>
          <a:lstStyle/>
          <a:p>
            <a:r>
              <a:rPr lang="en-US" dirty="0" smtClean="0"/>
              <a:t>Converting the start and end dates into </a:t>
            </a:r>
            <a:r>
              <a:rPr lang="en-US" dirty="0" err="1" smtClean="0"/>
              <a:t>datetime</a:t>
            </a:r>
            <a:r>
              <a:rPr lang="en-US" dirty="0" smtClean="0"/>
              <a:t> variable </a:t>
            </a:r>
          </a:p>
          <a:p>
            <a:r>
              <a:rPr lang="en-US" dirty="0" smtClean="0"/>
              <a:t>Adding a day of the week column for later user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45944"/>
            <a:ext cx="55340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323528" y="3573016"/>
            <a:ext cx="3960440" cy="26642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Deleting rows with missing data (best approach since the dataset is large enough to analyze without them)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New samples: 550 425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99762"/>
            <a:ext cx="3659560" cy="323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804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427</TotalTime>
  <Words>722</Words>
  <Application>Microsoft Office PowerPoint</Application>
  <PresentationFormat>Affichage à l'écran 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Contiguïté</vt:lpstr>
      <vt:lpstr>Google Data analytics Capstone</vt:lpstr>
      <vt:lpstr>Outline</vt:lpstr>
      <vt:lpstr>Introduction</vt:lpstr>
      <vt:lpstr>Methodology</vt:lpstr>
      <vt:lpstr>ASK: Defining the projects’ objectives</vt:lpstr>
      <vt:lpstr>PREPARE: Data sources</vt:lpstr>
      <vt:lpstr>Process: EDA and data manipulations (1)</vt:lpstr>
      <vt:lpstr>Process: EDA and data manipulations (2)</vt:lpstr>
      <vt:lpstr>Process: EDA and data manipulations (3)</vt:lpstr>
      <vt:lpstr>Analyse: Calculations (1)</vt:lpstr>
      <vt:lpstr>Analyse: Calculations (2)</vt:lpstr>
      <vt:lpstr>Analyse: Calculations (3)</vt:lpstr>
      <vt:lpstr>Analyse: Identify trends and relationships</vt:lpstr>
      <vt:lpstr>Share: Data visualisation</vt:lpstr>
      <vt:lpstr>Présentation PowerPoint</vt:lpstr>
      <vt:lpstr>Présentation PowerPoint</vt:lpstr>
      <vt:lpstr>Présentation PowerPoint</vt:lpstr>
      <vt:lpstr>Présentation PowerPoint</vt:lpstr>
      <vt:lpstr>Results: Present your findings</vt:lpstr>
      <vt:lpstr>Act: conclusion (1)</vt:lpstr>
      <vt:lpstr>Act: conclusion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 Capstone</dc:title>
  <dc:creator>Ahmed MARSAOUI</dc:creator>
  <cp:lastModifiedBy>Ahmed MARSAOUI</cp:lastModifiedBy>
  <cp:revision>42</cp:revision>
  <dcterms:created xsi:type="dcterms:W3CDTF">2022-06-18T15:26:42Z</dcterms:created>
  <dcterms:modified xsi:type="dcterms:W3CDTF">2022-06-20T14:16:32Z</dcterms:modified>
</cp:coreProperties>
</file>