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0" r:id="rId5"/>
    <p:sldId id="267" r:id="rId6"/>
    <p:sldId id="272" r:id="rId7"/>
    <p:sldId id="260" r:id="rId8"/>
    <p:sldId id="262" r:id="rId9"/>
    <p:sldId id="261" r:id="rId10"/>
    <p:sldId id="258" r:id="rId11"/>
    <p:sldId id="259" r:id="rId12"/>
    <p:sldId id="273" r:id="rId13"/>
    <p:sldId id="263" r:id="rId14"/>
    <p:sldId id="264" r:id="rId15"/>
    <p:sldId id="266" r:id="rId16"/>
    <p:sldId id="257" r:id="rId17"/>
    <p:sldId id="265" r:id="rId18"/>
  </p:sldIdLst>
  <p:sldSz cx="12192000" cy="6858000"/>
  <p:notesSz cx="6858000" cy="9144000"/>
  <p:embeddedFontLst>
    <p:embeddedFont>
      <p:font typeface="Segoe UI Black" panose="020B0A02040204020203" pitchFamily="34" charset="0"/>
      <p:bold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Bahnschrift" panose="020B0502040204020203" pitchFamily="34" charset="0"/>
      <p:regular r:id="rId27"/>
      <p:bold r:id="rId28"/>
    </p:embeddedFont>
    <p:embeddedFont>
      <p:font typeface="Quattrocento Sans" panose="020B0502050000020003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37E"/>
    <a:srgbClr val="FF0000"/>
    <a:srgbClr val="FF8F00"/>
    <a:srgbClr val="FBC02D"/>
    <a:srgbClr val="FFEB3B"/>
    <a:srgbClr val="FFF59D"/>
    <a:srgbClr val="FBFBFB"/>
    <a:srgbClr val="4FC3F7"/>
    <a:srgbClr val="0277BD"/>
    <a:srgbClr val="F68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5325ED-3569-4EEF-81F6-D26CE0E457A8}">
  <a:tblStyle styleId="{415325ED-3569-4EEF-81F6-D26CE0E457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290D1F-FB4D-4D49-98C1-DF6573BFE1C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79" autoAdjust="0"/>
    <p:restoredTop sz="93979" autoAdjust="0"/>
  </p:normalViewPr>
  <p:slideViewPr>
    <p:cSldViewPr snapToGrid="0">
      <p:cViewPr varScale="1">
        <p:scale>
          <a:sx n="66" d="100"/>
          <a:sy n="66" d="100"/>
        </p:scale>
        <p:origin x="90" y="10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110433070866142E-2"/>
          <c:y val="0.16952674892182892"/>
          <c:w val="0.93577066929133856"/>
          <c:h val="0.777778003335506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Плохое покрытие Wi-Fi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Ученики</c:v>
                </c:pt>
                <c:pt idx="1">
                  <c:v>Учителя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9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B2-4FFB-8927-D2F63CC1BEC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Душно в помещениях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Ученики</c:v>
                </c:pt>
                <c:pt idx="1">
                  <c:v>Учителя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16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B2-4FFB-8927-D2F63CC1BEC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Плохое самочувствие зимой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Ученики</c:v>
                </c:pt>
                <c:pt idx="1">
                  <c:v>Учителя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23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B2-4FFB-8927-D2F63CC1B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652920"/>
        <c:axId val="491644064"/>
      </c:barChart>
      <c:catAx>
        <c:axId val="491652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1644064"/>
        <c:crosses val="autoZero"/>
        <c:auto val="1"/>
        <c:lblAlgn val="ctr"/>
        <c:lblOffset val="100"/>
        <c:noMultiLvlLbl val="0"/>
      </c:catAx>
      <c:valAx>
        <c:axId val="49164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1652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C5DF3-4F13-4E2B-8476-FF9D642E1BCE}" type="datetimeFigureOut">
              <a:rPr lang="ru-RU" smtClean="0"/>
              <a:t>19.02.2018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E939E-7125-4C18-A28A-049358FC6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235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19 </a:t>
            </a:r>
            <a:r>
              <a:rPr lang="ru-RU" dirty="0"/>
              <a:t>февраля 2017</a:t>
            </a:r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dirty="0"/>
              <a:t>©</a:t>
            </a:r>
            <a:r>
              <a:rPr lang="en-US" dirty="0"/>
              <a:t>IT108</a:t>
            </a:r>
            <a:endParaRPr lang="en-GB"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625E9-27ED-4B00-99CF-D798D56386A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8818" y1="57731" x2="48818" y2="57731"/>
                        <a14:foregroundMark x1="50116" y1="47963" x2="50116" y2="47963"/>
                        <a14:foregroundMark x1="51414" y1="62917" x2="51414" y2="629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9498" y="-132982"/>
            <a:ext cx="1479130" cy="148118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87715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ru-RU" sz="5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ОСВЕЩЕНИЕ ПО-УМНОМУ</a:t>
            </a:r>
            <a:br>
              <a:rPr lang="ru-RU"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2837950"/>
            <a:ext cx="9144000" cy="167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 ТЕХНОЛОГИЙ ГРАДИЕНТНОГО И БИОДИНАМИЧЕСКОГО ОСВЕЩЕНИЯ В ИНФРАСТРУКТУРУ ШКОЛЫ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ГБОУ школа №1540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Shape 86"/>
          <p:cNvGraphicFramePr/>
          <p:nvPr/>
        </p:nvGraphicFramePr>
        <p:xfrm>
          <a:off x="8865703" y="4510277"/>
          <a:ext cx="2345625" cy="1828850"/>
        </p:xfrm>
        <a:graphic>
          <a:graphicData uri="http://schemas.openxmlformats.org/drawingml/2006/table">
            <a:tbl>
              <a:tblPr firstRow="1" bandRow="1">
                <a:noFill/>
                <a:tableStyleId>{415325ED-3569-4EEF-81F6-D26CE0E457A8}</a:tableStyleId>
              </a:tblPr>
              <a:tblGrid>
                <a:gridCol w="234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/>
                        <a:t>Исполнители: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Дмитрий Парамонов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Дмитрий Заир-Бек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Владимир Сидоров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Сергей Филиппов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" name="Shape 87"/>
          <p:cNvSpPr txBox="1"/>
          <p:nvPr/>
        </p:nvSpPr>
        <p:spPr>
          <a:xfrm>
            <a:off x="980662" y="4997231"/>
            <a:ext cx="28889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Диченко Михаил Юрьевич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38200" y="437323"/>
            <a:ext cx="10515600" cy="62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Гипотезы</a:t>
            </a:r>
            <a:endParaRPr sz="4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065604" y="3378685"/>
            <a:ext cx="1393902" cy="1393902"/>
          </a:xfrm>
          <a:prstGeom prst="ellipse">
            <a:avLst/>
          </a:prstGeom>
          <a:solidFill>
            <a:srgbClr val="F68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hnschrift" panose="020B0502040204020203" pitchFamily="34" charset="0"/>
              </a:rPr>
              <a:t>$</a:t>
            </a:r>
            <a:endParaRPr lang="ru-RU" sz="6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5" t="-378" r="2561" b="49715"/>
          <a:stretch/>
        </p:blipFill>
        <p:spPr>
          <a:xfrm>
            <a:off x="1092058" y="1792025"/>
            <a:ext cx="1393902" cy="1393902"/>
          </a:xfrm>
          <a:prstGeom prst="rect">
            <a:avLst/>
          </a:prstGeom>
          <a:effectLst/>
        </p:spPr>
      </p:pic>
      <p:sp>
        <p:nvSpPr>
          <p:cNvPr id="19" name="Овал 18"/>
          <p:cNvSpPr/>
          <p:nvPr/>
        </p:nvSpPr>
        <p:spPr>
          <a:xfrm>
            <a:off x="6855908" y="3413015"/>
            <a:ext cx="1393902" cy="1393902"/>
          </a:xfrm>
          <a:prstGeom prst="ellipse">
            <a:avLst/>
          </a:prstGeom>
          <a:solidFill>
            <a:srgbClr val="F68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b="1" dirty="0">
              <a:solidFill>
                <a:srgbClr val="00B050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855908" y="1792025"/>
            <a:ext cx="1393902" cy="1393902"/>
          </a:xfrm>
          <a:prstGeom prst="ellipse">
            <a:avLst/>
          </a:prstGeom>
          <a:solidFill>
            <a:srgbClr val="F68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b="1" dirty="0">
              <a:solidFill>
                <a:srgbClr val="00B050"/>
              </a:solidFill>
            </a:endParaRPr>
          </a:p>
        </p:txBody>
      </p:sp>
      <p:sp>
        <p:nvSpPr>
          <p:cNvPr id="21" name="Стрелка вниз 20"/>
          <p:cNvSpPr/>
          <p:nvPr/>
        </p:nvSpPr>
        <p:spPr>
          <a:xfrm>
            <a:off x="6972995" y="4965344"/>
            <a:ext cx="1159726" cy="10705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49" y="2019113"/>
            <a:ext cx="1027872" cy="99498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57" y="3668760"/>
            <a:ext cx="1219202" cy="1018034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3856895" y="3413015"/>
            <a:ext cx="1393902" cy="1393902"/>
          </a:xfrm>
          <a:prstGeom prst="ellipse">
            <a:avLst/>
          </a:prstGeom>
          <a:solidFill>
            <a:srgbClr val="F68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b="1" dirty="0">
              <a:solidFill>
                <a:srgbClr val="00B05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DFD54F-BC40-4E5E-8F7E-5468E9906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90" y="3571810"/>
            <a:ext cx="1076311" cy="1076311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3856895" y="1792025"/>
            <a:ext cx="1393902" cy="1393902"/>
          </a:xfrm>
          <a:prstGeom prst="ellipse">
            <a:avLst/>
          </a:prstGeom>
          <a:solidFill>
            <a:srgbClr val="F68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b="1" dirty="0">
              <a:solidFill>
                <a:srgbClr val="00B050"/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 flipV="1">
            <a:off x="3973981" y="4965343"/>
            <a:ext cx="1159726" cy="10705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35" y="1968534"/>
            <a:ext cx="965819" cy="1040883"/>
          </a:xfrm>
          <a:prstGeom prst="rect">
            <a:avLst/>
          </a:prstGeom>
        </p:spPr>
      </p:pic>
      <p:sp>
        <p:nvSpPr>
          <p:cNvPr id="27" name="Овал 26"/>
          <p:cNvSpPr/>
          <p:nvPr/>
        </p:nvSpPr>
        <p:spPr>
          <a:xfrm>
            <a:off x="9732493" y="3413015"/>
            <a:ext cx="1393902" cy="1393902"/>
          </a:xfrm>
          <a:prstGeom prst="ellipse">
            <a:avLst/>
          </a:prstGeom>
          <a:solidFill>
            <a:srgbClr val="F68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b="1" dirty="0">
              <a:solidFill>
                <a:srgbClr val="00B050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9732493" y="1792025"/>
            <a:ext cx="1393902" cy="1393902"/>
          </a:xfrm>
          <a:prstGeom prst="ellipse">
            <a:avLst/>
          </a:prstGeom>
          <a:solidFill>
            <a:srgbClr val="F68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b="1" dirty="0">
              <a:solidFill>
                <a:srgbClr val="00B050"/>
              </a:solidFill>
            </a:endParaRPr>
          </a:p>
        </p:txBody>
      </p:sp>
      <p:sp>
        <p:nvSpPr>
          <p:cNvPr id="29" name="Стрелка вниз 28"/>
          <p:cNvSpPr/>
          <p:nvPr/>
        </p:nvSpPr>
        <p:spPr>
          <a:xfrm flipV="1">
            <a:off x="9849580" y="4965344"/>
            <a:ext cx="1159726" cy="10705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91" y="2019113"/>
            <a:ext cx="798004" cy="99498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80" y="3668760"/>
            <a:ext cx="1058630" cy="1018034"/>
          </a:xfrm>
          <a:prstGeom prst="rect">
            <a:avLst/>
          </a:prstGeom>
        </p:spPr>
      </p:pic>
      <p:sp>
        <p:nvSpPr>
          <p:cNvPr id="37" name="Стрелка вниз 36"/>
          <p:cNvSpPr/>
          <p:nvPr/>
        </p:nvSpPr>
        <p:spPr>
          <a:xfrm flipV="1">
            <a:off x="1209146" y="4965342"/>
            <a:ext cx="1159726" cy="10705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42254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04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FFFFF">
                <a:alpha val="8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43277" y="2971800"/>
            <a:ext cx="337099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Calibri"/>
              <a:buNone/>
            </a:pPr>
            <a:r>
              <a:rPr lang="ru-RU" sz="369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Результаты исследования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518241" y="4624168"/>
            <a:ext cx="359952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анкетировании принимали участие 16 учителей и 32 ученика.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Разрешалось выбирать более одного ответа.</a:t>
            </a:r>
            <a:endParaRPr dirty="0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EBF94BC-657B-4B65-BE58-8492262DD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708182"/>
              </p:ext>
            </p:extLst>
          </p:nvPr>
        </p:nvGraphicFramePr>
        <p:xfrm>
          <a:off x="4225490" y="0"/>
          <a:ext cx="796650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726" y="677341"/>
            <a:ext cx="8037778" cy="1119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3700"/>
            </a:pPr>
            <a:r>
              <a:rPr lang="ru-RU" sz="37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Задачи</a:t>
            </a:r>
            <a:endParaRPr lang="ru-RU" dirty="0"/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1850"/>
            </a:pPr>
            <a:endParaRPr lang="ru-RU" sz="185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896709" y="1637958"/>
            <a:ext cx="9647811" cy="4273532"/>
            <a:chOff x="757185" y="1618708"/>
            <a:chExt cx="9647811" cy="4273532"/>
          </a:xfrm>
        </p:grpSpPr>
        <p:sp>
          <p:nvSpPr>
            <p:cNvPr id="6" name="Скругленный прямоугольник 5"/>
            <p:cNvSpPr/>
            <p:nvPr/>
          </p:nvSpPr>
          <p:spPr>
            <a:xfrm rot="18996488">
              <a:off x="1014402" y="3793457"/>
              <a:ext cx="2098782" cy="20987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 rot="18996488">
              <a:off x="8085063" y="1618710"/>
              <a:ext cx="2098782" cy="20987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 rot="18996488">
              <a:off x="3371288" y="1618708"/>
              <a:ext cx="2098782" cy="20987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 rot="18996488">
              <a:off x="5698660" y="3793458"/>
              <a:ext cx="2098782" cy="20987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7185" y="4581238"/>
              <a:ext cx="2613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dirty="0">
                  <a:solidFill>
                    <a:schemeClr val="bg1"/>
                  </a:solidFill>
                </a:rPr>
                <a:t>Исследование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Стрелка вправо 10"/>
            <p:cNvSpPr/>
            <p:nvPr/>
          </p:nvSpPr>
          <p:spPr>
            <a:xfrm rot="19030624">
              <a:off x="2788095" y="3044266"/>
              <a:ext cx="862008" cy="133877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право 11"/>
            <p:cNvSpPr/>
            <p:nvPr/>
          </p:nvSpPr>
          <p:spPr>
            <a:xfrm rot="2832856" flipV="1">
              <a:off x="5191256" y="3127905"/>
              <a:ext cx="862008" cy="133877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трелка вправо 12"/>
            <p:cNvSpPr/>
            <p:nvPr/>
          </p:nvSpPr>
          <p:spPr>
            <a:xfrm rot="19030624">
              <a:off x="7572716" y="3044265"/>
              <a:ext cx="862008" cy="133877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5066" y="2375757"/>
              <a:ext cx="2117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dirty="0">
                  <a:solidFill>
                    <a:schemeClr val="bg1"/>
                  </a:solidFill>
                </a:rPr>
                <a:t>Разработка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5706" y="4581238"/>
              <a:ext cx="19046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dirty="0">
                  <a:solidFill>
                    <a:schemeClr val="bg1"/>
                  </a:solidFill>
                </a:rPr>
                <a:t>Установка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63915" y="2375757"/>
              <a:ext cx="2541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dirty="0">
                  <a:solidFill>
                    <a:schemeClr val="bg1"/>
                  </a:solidFill>
                </a:rPr>
                <a:t>Тестирование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96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descr="https://pp.userapi.com/c840522/v840522555/4fa3e/5gpOkopl-JU.jpg"/>
          <p:cNvPicPr preferRelativeResize="0"/>
          <p:nvPr/>
        </p:nvPicPr>
        <p:blipFill rotWithShape="1">
          <a:blip r:embed="rId3">
            <a:alphaModFix/>
          </a:blip>
          <a:srcRect l="3203" r="3735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648928" y="2193023"/>
            <a:ext cx="3651467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48929" y="3313044"/>
            <a:ext cx="3651466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логическая топология сети DALI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252" y="0"/>
            <a:ext cx="75934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299252" y="0"/>
            <a:ext cx="5890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https://pp.userapi.com/c834304/v834304213/3ead0/E84FVe-EQfs.jpg"/>
          <p:cNvPicPr preferRelativeResize="0"/>
          <p:nvPr/>
        </p:nvPicPr>
        <p:blipFill rotWithShape="1">
          <a:blip r:embed="rId3">
            <a:alphaModFix/>
          </a:blip>
          <a:srcRect l="13300" r="410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3651466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В случае успеха и должного финансирования мы планируем расширяться на всё здание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Shape 92"/>
          <p:cNvGraphicFramePr/>
          <p:nvPr>
            <p:extLst>
              <p:ext uri="{D42A27DB-BD31-4B8C-83A1-F6EECF244321}">
                <p14:modId xmlns:p14="http://schemas.microsoft.com/office/powerpoint/2010/main" val="3945130501"/>
              </p:ext>
            </p:extLst>
          </p:nvPr>
        </p:nvGraphicFramePr>
        <p:xfrm>
          <a:off x="0" y="0"/>
          <a:ext cx="12192000" cy="1720875"/>
        </p:xfrm>
        <a:graphic>
          <a:graphicData uri="http://schemas.openxmlformats.org/drawingml/2006/table">
            <a:tbl>
              <a:tblPr firstRow="1" bandRow="1">
                <a:noFill/>
                <a:tableStyleId>{A1290D1F-FB4D-4D49-98C1-DF6573BFE1C2}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0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7200" dirty="0">
                          <a:solidFill>
                            <a:schemeClr val="tx1"/>
                          </a:solidFill>
                        </a:rPr>
                        <a:t>ИСПОЛНИТЕЛИ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9" t="38226" r="29774" b="27465"/>
          <a:stretch/>
        </p:blipFill>
        <p:spPr>
          <a:xfrm>
            <a:off x="355780" y="2257399"/>
            <a:ext cx="1948908" cy="1977018"/>
          </a:xfrm>
          <a:prstGeom prst="ellipse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3" t="12915" r="27994" b="35054"/>
          <a:stretch/>
        </p:blipFill>
        <p:spPr>
          <a:xfrm>
            <a:off x="3480510" y="2257399"/>
            <a:ext cx="1977018" cy="1977018"/>
          </a:xfrm>
          <a:prstGeom prst="ellipse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4" t="6341" r="23388" b="10082"/>
          <a:stretch/>
        </p:blipFill>
        <p:spPr>
          <a:xfrm>
            <a:off x="6638693" y="2257399"/>
            <a:ext cx="1977018" cy="1977018"/>
          </a:xfrm>
          <a:prstGeom prst="ellipse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2" t="7805" r="11255" b="3089"/>
          <a:stretch/>
        </p:blipFill>
        <p:spPr>
          <a:xfrm>
            <a:off x="9796876" y="2254275"/>
            <a:ext cx="1980141" cy="1980141"/>
          </a:xfrm>
          <a:prstGeom prst="ellipse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48" y="4683357"/>
            <a:ext cx="2667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Дмитрий Парамонов</a:t>
            </a:r>
          </a:p>
          <a:p>
            <a:pPr algn="ctr"/>
            <a:r>
              <a:rPr lang="ru-RU" sz="1600" dirty="0">
                <a:sym typeface="Calibri"/>
              </a:rPr>
              <a:t>Руководитель главной </a:t>
            </a:r>
          </a:p>
          <a:p>
            <a:pPr algn="ctr"/>
            <a:r>
              <a:rPr lang="ru-RU" sz="1600" dirty="0">
                <a:sym typeface="Calibri"/>
              </a:rPr>
              <a:t>рабочей группы, </a:t>
            </a:r>
          </a:p>
          <a:p>
            <a:pPr algn="ctr"/>
            <a:r>
              <a:rPr lang="ru-RU" sz="1600" dirty="0">
                <a:sym typeface="Calibri"/>
              </a:rPr>
              <a:t>главный инженер проекта</a:t>
            </a:r>
            <a:endParaRPr lang="ru-RU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ru-RU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03339" y="4683357"/>
            <a:ext cx="3331361" cy="111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ru-RU" sz="1600" b="1" dirty="0">
                <a:sym typeface="Calibri"/>
              </a:rPr>
              <a:t>Владимир Сидоров</a:t>
            </a:r>
            <a:endParaRPr lang="ru-RU" sz="1600" b="1" dirty="0"/>
          </a:p>
          <a:p>
            <a:pPr lvl="0" algn="ctr">
              <a:lnSpc>
                <a:spcPct val="107000"/>
              </a:lnSpc>
            </a:pPr>
            <a:r>
              <a:rPr lang="ru-RU" sz="1600" dirty="0">
                <a:sym typeface="Calibri"/>
              </a:rPr>
              <a:t>Исследователь-проектировщик,</a:t>
            </a:r>
          </a:p>
          <a:p>
            <a:pPr lvl="0" algn="ctr">
              <a:lnSpc>
                <a:spcPct val="107000"/>
              </a:lnSpc>
            </a:pPr>
            <a:r>
              <a:rPr lang="ru-RU" sz="1600" dirty="0">
                <a:sym typeface="Calibri"/>
              </a:rPr>
              <a:t> специалист по работе с людьми</a:t>
            </a:r>
            <a:endParaRPr lang="ru-RU" sz="1600" dirty="0"/>
          </a:p>
          <a:p>
            <a:pPr algn="ctr"/>
            <a:endParaRPr lang="ru-RU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09372" y="4683357"/>
            <a:ext cx="2635658" cy="137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Дмитрий Заир-Бек</a:t>
            </a:r>
          </a:p>
          <a:p>
            <a:pPr lvl="0" algn="ctr">
              <a:lnSpc>
                <a:spcPct val="107000"/>
              </a:lnSpc>
            </a:pPr>
            <a:r>
              <a:rPr lang="ru-RU" sz="1600" dirty="0">
                <a:sym typeface="Calibri"/>
              </a:rPr>
              <a:t>Исследователь,</a:t>
            </a:r>
          </a:p>
          <a:p>
            <a:pPr lvl="0" algn="ctr">
              <a:lnSpc>
                <a:spcPct val="107000"/>
              </a:lnSpc>
            </a:pPr>
            <a:r>
              <a:rPr lang="ru-RU" sz="1600" dirty="0">
                <a:sym typeface="Calibri"/>
              </a:rPr>
              <a:t> специалист по замерам, </a:t>
            </a:r>
          </a:p>
          <a:p>
            <a:pPr lvl="0" algn="ctr">
              <a:lnSpc>
                <a:spcPct val="107000"/>
              </a:lnSpc>
            </a:pPr>
            <a:r>
              <a:rPr lang="ru-RU" sz="1600" dirty="0">
                <a:sym typeface="Calibri"/>
              </a:rPr>
              <a:t>светотехник</a:t>
            </a:r>
            <a:endParaRPr lang="ru-RU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ru-R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497212" y="4683357"/>
            <a:ext cx="2576346" cy="848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ru-RU" sz="1600" b="1" dirty="0">
                <a:sym typeface="Calibri"/>
              </a:rPr>
              <a:t>Сергей Филиппов </a:t>
            </a:r>
            <a:endParaRPr lang="ru-RU" sz="1600" b="1" dirty="0"/>
          </a:p>
          <a:p>
            <a:pPr lvl="0" algn="ctr">
              <a:lnSpc>
                <a:spcPct val="107000"/>
              </a:lnSpc>
            </a:pPr>
            <a:r>
              <a:rPr lang="ru-RU" sz="1600" dirty="0">
                <a:sym typeface="Calibri"/>
              </a:rPr>
              <a:t>Специалист по расчётам</a:t>
            </a:r>
            <a:endParaRPr lang="ru-RU" sz="1600" dirty="0"/>
          </a:p>
          <a:p>
            <a:pPr algn="ctr"/>
            <a:endParaRPr lang="ru-RU" sz="1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Shape 146"/>
          <p:cNvGraphicFramePr/>
          <p:nvPr>
            <p:extLst>
              <p:ext uri="{D42A27DB-BD31-4B8C-83A1-F6EECF244321}">
                <p14:modId xmlns:p14="http://schemas.microsoft.com/office/powerpoint/2010/main" val="3068467661"/>
              </p:ext>
            </p:extLst>
          </p:nvPr>
        </p:nvGraphicFramePr>
        <p:xfrm>
          <a:off x="0" y="0"/>
          <a:ext cx="12192000" cy="6857975"/>
        </p:xfrm>
        <a:graphic>
          <a:graphicData uri="http://schemas.openxmlformats.org/drawingml/2006/table">
            <a:tbl>
              <a:tblPr firstRow="1" bandRow="1">
                <a:noFill/>
                <a:tableStyleId>{A1290D1F-FB4D-4D49-98C1-DF6573BFE1C2}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7275"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/>
                        <a:t>ДОРОЖНАЯ КАРТА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18.11</a:t>
                      </a:r>
                      <a:endParaRPr sz="1800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21.11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22.11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23.11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24.11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25.11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Начало работы</a:t>
                      </a: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установка проектного задания, генерация гипотез</a:t>
                      </a:r>
                      <a:endParaRPr sz="1400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Встреча с администрацией школы, утверждение цели проекта</a:t>
                      </a:r>
                      <a:endParaRPr sz="1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Составление первичного плана работы, создание проектной доски в Trello</a:t>
                      </a:r>
                      <a:endParaRPr sz="1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Вебинар по AutoCAD от руководителя рабочей группой</a:t>
                      </a:r>
                      <a:endParaRPr sz="1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Первая рабочая встреча с научным руководителем, встреча с группой из изд-ва «Просвещение»</a:t>
                      </a:r>
                      <a:endParaRPr sz="1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Первый «скрам» (Agile)</a:t>
                      </a:r>
                      <a:endParaRPr sz="1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4.12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5-24.12</a:t>
                      </a:r>
                      <a:endParaRPr sz="1400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14.12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7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Работа с людьми, генерация решений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Оцифровка кабинетов площадки д.57</a:t>
                      </a:r>
                      <a:endParaRPr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Закупка оборудования для пилотного проекта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5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11.01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13.01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19.01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25.01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29.01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62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Вторая большая встреча с администрацией, перестройка плана работы, переход на другую площадку</a:t>
                      </a:r>
                      <a:endParaRPr sz="1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Встреча с CEO завода «ЛЮКСТРОН» для консультации по оборудованию</a:t>
                      </a:r>
                      <a:endParaRPr sz="1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Повторная консультация с CEO «ЛЮКСТРОН»</a:t>
                      </a:r>
                      <a:endParaRPr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Встреча с инженером-светотехником из группы «</a:t>
                      </a:r>
                      <a:r>
                        <a:rPr lang="ru-RU" sz="1400" b="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Ивелси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»</a:t>
                      </a:r>
                      <a:endParaRPr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Запрос на поэтажные планы разводки на свет на площадке Н-38, подготовка к замерам</a:t>
                      </a:r>
                      <a:endParaRPr sz="1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57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01.02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03.02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0575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Замеры уровня освещённости в рабочей и нерабочей зонах в первой аудитории </a:t>
                      </a:r>
                      <a:endParaRPr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Составление документации на проектную конференцию</a:t>
                      </a:r>
                      <a:endParaRPr dirty="0"/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30y9cdsu7xlg0.cloudfront.net/png/15642-200.png">
            <a:extLst>
              <a:ext uri="{FF2B5EF4-FFF2-40B4-BE49-F238E27FC236}">
                <a16:creationId xmlns:a16="http://schemas.microsoft.com/office/drawing/2014/main" id="{09BE283A-9EBC-4793-A3D7-7143BC50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07" y="23692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30y9cdsu7xlg0.cloudfront.net/png/10119-200.png">
            <a:extLst>
              <a:ext uri="{FF2B5EF4-FFF2-40B4-BE49-F238E27FC236}">
                <a16:creationId xmlns:a16="http://schemas.microsoft.com/office/drawing/2014/main" id="{E287205E-9982-432A-9185-32FBF393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741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854640A9-FC38-4129-8763-E182C3BA32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0840" y="381002"/>
            <a:ext cx="107268" cy="8215534"/>
          </a:xfrm>
          <a:prstGeom prst="curvedConnector3">
            <a:avLst>
              <a:gd name="adj1" fmla="val 1572105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4653DF04-5F7E-4536-8923-77325F2FB943}"/>
              </a:ext>
            </a:extLst>
          </p:cNvPr>
          <p:cNvCxnSpPr>
            <a:cxnSpLocks/>
            <a:stCxn id="2054" idx="0"/>
            <a:endCxn id="2052" idx="0"/>
          </p:cNvCxnSpPr>
          <p:nvPr/>
        </p:nvCxnSpPr>
        <p:spPr>
          <a:xfrm rot="16200000" flipV="1">
            <a:off x="6140840" y="-1684901"/>
            <a:ext cx="107268" cy="8215534"/>
          </a:xfrm>
          <a:prstGeom prst="curvedConnector3">
            <a:avLst>
              <a:gd name="adj1" fmla="val 1493418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TextBox 2057">
            <a:extLst>
              <a:ext uri="{FF2B5EF4-FFF2-40B4-BE49-F238E27FC236}">
                <a16:creationId xmlns:a16="http://schemas.microsoft.com/office/drawing/2014/main" id="{643C3860-B4A7-43B2-BA54-AA58765A4425}"/>
              </a:ext>
            </a:extLst>
          </p:cNvPr>
          <p:cNvSpPr txBox="1"/>
          <p:nvPr/>
        </p:nvSpPr>
        <p:spPr>
          <a:xfrm>
            <a:off x="5669279" y="1120610"/>
            <a:ext cx="85344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00" dirty="0">
                <a:latin typeface="Segoe UI Black" panose="020B0A02040204020203" pitchFamily="34" charset="0"/>
                <a:ea typeface="Segoe UI Black" panose="020B0A02040204020203" pitchFamily="34" charset="0"/>
              </a:rPr>
              <a:t>$$$</a:t>
            </a:r>
            <a:endParaRPr lang="ru-RU" sz="29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073" name="Picture 8" descr="http://besticons.net/sites/default/files/high-voltage-electricity-icon-6884.png">
            <a:extLst>
              <a:ext uri="{FF2B5EF4-FFF2-40B4-BE49-F238E27FC236}">
                <a16:creationId xmlns:a16="http://schemas.microsoft.com/office/drawing/2014/main" id="{99B10FE0-D5AF-4421-8CAF-153838B0F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79" y="5134708"/>
            <a:ext cx="853441" cy="602682"/>
          </a:xfrm>
          <a:prstGeom prst="rect">
            <a:avLst/>
          </a:prstGeom>
          <a:solidFill>
            <a:schemeClr val="lt1"/>
          </a:solidFill>
          <a:extLst/>
        </p:spPr>
      </p:pic>
      <p:sp>
        <p:nvSpPr>
          <p:cNvPr id="2074" name="TextBox 2073">
            <a:extLst>
              <a:ext uri="{FF2B5EF4-FFF2-40B4-BE49-F238E27FC236}">
                <a16:creationId xmlns:a16="http://schemas.microsoft.com/office/drawing/2014/main" id="{0EED1AB9-FF28-46F0-99C1-1EB83B812C70}"/>
              </a:ext>
            </a:extLst>
          </p:cNvPr>
          <p:cNvSpPr txBox="1"/>
          <p:nvPr/>
        </p:nvSpPr>
        <p:spPr>
          <a:xfrm>
            <a:off x="4651422" y="3068805"/>
            <a:ext cx="30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Дорого?</a:t>
            </a:r>
          </a:p>
        </p:txBody>
      </p:sp>
    </p:spTree>
    <p:extLst>
      <p:ext uri="{BB962C8B-B14F-4D97-AF65-F5344CB8AC3E}">
        <p14:creationId xmlns:p14="http://schemas.microsoft.com/office/powerpoint/2010/main" val="2549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DFD54F-BC40-4E5E-8F7E-5468E990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163" y="3060310"/>
            <a:ext cx="3419622" cy="3419622"/>
          </a:xfrm>
          <a:prstGeom prst="rect">
            <a:avLst/>
          </a:prstGeom>
        </p:spPr>
      </p:pic>
      <p:pic>
        <p:nvPicPr>
          <p:cNvPr id="3076" name="Picture 4" descr="http://www.free-icons-download.net/images/snow-outside--window-icon-88251.png">
            <a:extLst>
              <a:ext uri="{FF2B5EF4-FFF2-40B4-BE49-F238E27FC236}">
                <a16:creationId xmlns:a16="http://schemas.microsoft.com/office/drawing/2014/main" id="{833F9578-19B6-4E07-9C4C-43C0BDDD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4" y="1283877"/>
            <a:ext cx="2772508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free-icons-download.net/images/snow-outside--window-icon-88251.png">
            <a:extLst>
              <a:ext uri="{FF2B5EF4-FFF2-40B4-BE49-F238E27FC236}">
                <a16:creationId xmlns:a16="http://schemas.microsoft.com/office/drawing/2014/main" id="{A58EE368-68AA-4907-813C-D1E2FBA5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89" y="1283877"/>
            <a:ext cx="2772508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free-icons-download.net/images/snow-outside--window-icon-88251.png">
            <a:extLst>
              <a:ext uri="{FF2B5EF4-FFF2-40B4-BE49-F238E27FC236}">
                <a16:creationId xmlns:a16="http://schemas.microsoft.com/office/drawing/2014/main" id="{E732D667-E88A-4EC5-BFCE-D21176E2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94" y="1283877"/>
            <a:ext cx="2772508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346C41-5008-4BAD-955F-BFA03FA95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5778" y="3060310"/>
            <a:ext cx="3419622" cy="34196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596CC04-83B6-4D3E-A9B2-431A45623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1394" y="3060310"/>
            <a:ext cx="3419622" cy="3419622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A12EA23-A880-43F0-873A-F4BA7E794B2B}"/>
              </a:ext>
            </a:extLst>
          </p:cNvPr>
          <p:cNvSpPr/>
          <p:nvPr/>
        </p:nvSpPr>
        <p:spPr>
          <a:xfrm>
            <a:off x="7301132" y="365760"/>
            <a:ext cx="2996419" cy="67524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28A26-EF36-4588-A4AF-B5CE86C11DAB}"/>
              </a:ext>
            </a:extLst>
          </p:cNvPr>
          <p:cNvSpPr txBox="1"/>
          <p:nvPr/>
        </p:nvSpPr>
        <p:spPr>
          <a:xfrm>
            <a:off x="7301132" y="503328"/>
            <a:ext cx="299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Friday 13, February</a:t>
            </a:r>
            <a:endParaRPr lang="ru-RU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7C05123-D65D-4B5D-92A9-D474EA0DEF94}"/>
              </a:ext>
            </a:extLst>
          </p:cNvPr>
          <p:cNvGrpSpPr/>
          <p:nvPr/>
        </p:nvGrpSpPr>
        <p:grpSpPr>
          <a:xfrm>
            <a:off x="4506300" y="3836"/>
            <a:ext cx="2290476" cy="1173494"/>
            <a:chOff x="2600393" y="7675"/>
            <a:chExt cx="2290476" cy="1173494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E8BE085D-D3EF-4B25-AE2E-303C02697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0393" y="7675"/>
              <a:ext cx="2290476" cy="1033334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9E91770-725A-498D-BFA4-6E89450F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281788">
              <a:off x="2663755" y="747602"/>
              <a:ext cx="257143" cy="36190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6A641BF4-93D2-435A-AE70-C688CF240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201959">
              <a:off x="4401192" y="746896"/>
              <a:ext cx="257143" cy="36190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07A667F7-9052-4B04-BA51-E70FE0FAF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812" y="819263"/>
              <a:ext cx="257143" cy="36190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47295283-0F9C-479B-B2B6-36B7219B2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2978" y="819264"/>
              <a:ext cx="257143" cy="361905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38C2CA19-231C-48C0-8B9F-46EF63393DE7}"/>
              </a:ext>
            </a:extLst>
          </p:cNvPr>
          <p:cNvGrpSpPr/>
          <p:nvPr/>
        </p:nvGrpSpPr>
        <p:grpSpPr>
          <a:xfrm>
            <a:off x="550984" y="3837"/>
            <a:ext cx="2290476" cy="1173494"/>
            <a:chOff x="170558" y="7675"/>
            <a:chExt cx="2290476" cy="1173494"/>
          </a:xfrm>
        </p:grpSpPr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80AAADF3-0234-445C-9F78-2D1813C32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558" y="7675"/>
              <a:ext cx="2290476" cy="1033334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35DA648E-4DA5-43BC-873F-43FC03519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281788">
              <a:off x="233920" y="747602"/>
              <a:ext cx="257143" cy="36190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BBB0B020-B777-4CC0-B7F6-C8F4C0681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201959">
              <a:off x="1971357" y="746896"/>
              <a:ext cx="257143" cy="361905"/>
            </a:xfrm>
            <a:prstGeom prst="rect">
              <a:avLst/>
            </a:prstGeom>
          </p:spPr>
        </p:pic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227CA33D-6C4E-4147-9323-6FF9C2A3A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3977" y="819263"/>
              <a:ext cx="257143" cy="361905"/>
            </a:xfrm>
            <a:prstGeom prst="rect">
              <a:avLst/>
            </a:prstGeom>
          </p:spPr>
        </p:pic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458B8502-9A0D-4B9C-8C74-31B6F0DD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143" y="819264"/>
              <a:ext cx="257143" cy="3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75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D0205-66CC-4088-84BF-948AA1D9E04B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Можно лучше?</a:t>
            </a:r>
          </a:p>
        </p:txBody>
      </p:sp>
    </p:spTree>
    <p:extLst>
      <p:ext uri="{BB962C8B-B14F-4D97-AF65-F5344CB8AC3E}">
        <p14:creationId xmlns:p14="http://schemas.microsoft.com/office/powerpoint/2010/main" val="415738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FC9D71-6ABF-40B9-A107-F5CFBDBC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4700"/>
            <a:ext cx="3388599" cy="3388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C73F15-D512-4DFE-A7AD-E31D3329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229" y="1499052"/>
            <a:ext cx="3859893" cy="38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free-icons-download.net/images/snow-outside--window-icon-88251.png">
            <a:extLst>
              <a:ext uri="{FF2B5EF4-FFF2-40B4-BE49-F238E27FC236}">
                <a16:creationId xmlns:a16="http://schemas.microsoft.com/office/drawing/2014/main" id="{833F9578-19B6-4E07-9C4C-43C0BDDD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5" y="1283877"/>
            <a:ext cx="2772508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free-icons-download.net/images/snow-outside--window-icon-88251.png">
            <a:extLst>
              <a:ext uri="{FF2B5EF4-FFF2-40B4-BE49-F238E27FC236}">
                <a16:creationId xmlns:a16="http://schemas.microsoft.com/office/drawing/2014/main" id="{A58EE368-68AA-4907-813C-D1E2FBA5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89" y="1283877"/>
            <a:ext cx="2772508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free-icons-download.net/images/snow-outside--window-icon-88251.png">
            <a:extLst>
              <a:ext uri="{FF2B5EF4-FFF2-40B4-BE49-F238E27FC236}">
                <a16:creationId xmlns:a16="http://schemas.microsoft.com/office/drawing/2014/main" id="{E732D667-E88A-4EC5-BFCE-D21176E2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94" y="1283877"/>
            <a:ext cx="2772508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A12EA23-A880-43F0-873A-F4BA7E794B2B}"/>
              </a:ext>
            </a:extLst>
          </p:cNvPr>
          <p:cNvSpPr/>
          <p:nvPr/>
        </p:nvSpPr>
        <p:spPr>
          <a:xfrm>
            <a:off x="7301132" y="365760"/>
            <a:ext cx="2996419" cy="67524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28A26-EF36-4588-A4AF-B5CE86C11DAB}"/>
              </a:ext>
            </a:extLst>
          </p:cNvPr>
          <p:cNvSpPr txBox="1"/>
          <p:nvPr/>
        </p:nvSpPr>
        <p:spPr>
          <a:xfrm>
            <a:off x="7301132" y="503328"/>
            <a:ext cx="299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Friday 13, February</a:t>
            </a:r>
            <a:endParaRPr lang="ru-RU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1DF1E-ACDD-4FDD-8149-BEDD0F5D3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9033" y="3628096"/>
            <a:ext cx="2812172" cy="28121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E7397E-8646-42A8-82C3-BF17B6C37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03902" y="3663656"/>
            <a:ext cx="2812172" cy="28121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9251E6-FC19-4DE7-A54A-3345FB89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9513" y="3680068"/>
            <a:ext cx="2812172" cy="2812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A8F32-BEC9-4A6C-ACCD-F0BF96953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94" y="71849"/>
            <a:ext cx="2316288" cy="117033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D81E82F-477E-4304-B7C5-DC88CA8C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902" y="71848"/>
            <a:ext cx="231628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38200" y="532675"/>
            <a:ext cx="10515600" cy="50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ru-RU" sz="37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Цели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 b="1" i="1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85800" marR="0" lvl="1" indent="-1111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5" t="-378" r="2561" b="49715"/>
          <a:stretch/>
        </p:blipFill>
        <p:spPr>
          <a:xfrm>
            <a:off x="3200204" y="1898097"/>
            <a:ext cx="1908637" cy="1908637"/>
          </a:xfrm>
          <a:prstGeom prst="rect">
            <a:avLst/>
          </a:prstGeom>
          <a:effectLst/>
        </p:spPr>
      </p:pic>
      <p:sp>
        <p:nvSpPr>
          <p:cNvPr id="7" name="Стрелка вниз 6"/>
          <p:cNvSpPr/>
          <p:nvPr/>
        </p:nvSpPr>
        <p:spPr>
          <a:xfrm>
            <a:off x="3360529" y="4082808"/>
            <a:ext cx="1587985" cy="14658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083158" y="1898097"/>
            <a:ext cx="1908637" cy="1908637"/>
          </a:xfrm>
          <a:prstGeom prst="ellipse">
            <a:avLst/>
          </a:prstGeom>
          <a:solidFill>
            <a:srgbClr val="F68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b="1" dirty="0">
              <a:solidFill>
                <a:srgbClr val="00B05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DFD54F-BC40-4E5E-8F7E-5468E9906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25" y="2115531"/>
            <a:ext cx="1473767" cy="1473767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 flipV="1">
            <a:off x="7241954" y="4082808"/>
            <a:ext cx="1587985" cy="14658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8319" y="1983775"/>
            <a:ext cx="5614835" cy="273723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Градиентное освещение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3613580" cy="390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Принцип работы градиентного освещения основан на технологии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диммирования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При высоких показателях освещённости за окном снижается уровень работы светильников, расположенных ближе к окну.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04120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Адаптивная цветовая температура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1001">
            <a:off x="1510062" y="2476636"/>
            <a:ext cx="1578544" cy="7975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1001">
            <a:off x="2669658" y="2508559"/>
            <a:ext cx="1578544" cy="797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1001">
            <a:off x="3829255" y="2508559"/>
            <a:ext cx="1578544" cy="7975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1001">
            <a:off x="5056666" y="2399012"/>
            <a:ext cx="1578544" cy="7975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1001">
            <a:off x="6376242" y="2399011"/>
            <a:ext cx="1578544" cy="7975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1001">
            <a:off x="9049895" y="2454233"/>
            <a:ext cx="1578544" cy="79758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1001">
            <a:off x="7695815" y="2399010"/>
            <a:ext cx="1578544" cy="79758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1001">
            <a:off x="10369471" y="2399011"/>
            <a:ext cx="1578544" cy="797580"/>
          </a:xfrm>
          <a:prstGeom prst="rect">
            <a:avLst/>
          </a:prstGeom>
        </p:spPr>
      </p:pic>
      <p:sp>
        <p:nvSpPr>
          <p:cNvPr id="14" name="Стрелка вправо 13"/>
          <p:cNvSpPr/>
          <p:nvPr/>
        </p:nvSpPr>
        <p:spPr>
          <a:xfrm>
            <a:off x="465362" y="4270037"/>
            <a:ext cx="11521440" cy="1386038"/>
          </a:xfrm>
          <a:prstGeom prst="rightArrow">
            <a:avLst/>
          </a:prstGeom>
          <a:gradFill flip="none" rotWithShape="1">
            <a:gsLst>
              <a:gs pos="0">
                <a:srgbClr val="1A237E"/>
              </a:gs>
              <a:gs pos="62000">
                <a:srgbClr val="FBC02D"/>
              </a:gs>
              <a:gs pos="86000">
                <a:srgbClr val="FF0000"/>
              </a:gs>
              <a:gs pos="74000">
                <a:srgbClr val="FF8F00"/>
              </a:gs>
              <a:gs pos="51000">
                <a:srgbClr val="FFEB3B"/>
              </a:gs>
              <a:gs pos="40376">
                <a:srgbClr val="FFF59D"/>
              </a:gs>
              <a:gs pos="28000">
                <a:srgbClr val="FBFBFB"/>
              </a:gs>
              <a:gs pos="15000">
                <a:srgbClr val="4FC3F7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3689">
            <a:off x="80427" y="2614779"/>
            <a:ext cx="1564347" cy="7904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8009" y="550218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12000К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01009" y="576722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1700К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272</TotalTime>
  <Words>301</Words>
  <Application>Microsoft Office PowerPoint</Application>
  <PresentationFormat>Широкоэкранный</PresentationFormat>
  <Paragraphs>85</Paragraphs>
  <Slides>17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Segoe UI Black</vt:lpstr>
      <vt:lpstr>Calibri</vt:lpstr>
      <vt:lpstr>Bahnschrift</vt:lpstr>
      <vt:lpstr>Quattrocento Sans</vt:lpstr>
      <vt:lpstr>Тема Office</vt:lpstr>
      <vt:lpstr>ОСВЕЩЕНИЕ ПО-УМНОМУ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Градиентное освещение</vt:lpstr>
      <vt:lpstr>Адаптивная цветовая температура</vt:lpstr>
      <vt:lpstr>Презентация PowerPoint</vt:lpstr>
      <vt:lpstr>Результаты исследования</vt:lpstr>
      <vt:lpstr>Презентация PowerPoint</vt:lpstr>
      <vt:lpstr>Внедрение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ОСВЕЩЕНИЕ ПО-УМНОМУ</dc:title>
  <dc:creator>Дмитрий Заир-Бек;Dmitry Paramonov</dc:creator>
  <cp:lastModifiedBy>Дмитрий Заир-Бек</cp:lastModifiedBy>
  <cp:revision>25</cp:revision>
  <dcterms:modified xsi:type="dcterms:W3CDTF">2018-02-18T22:53:58Z</dcterms:modified>
</cp:coreProperties>
</file>