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1" cy="1732548"/>
            <a:chOff x="7343003" y="3409675"/>
            <a:chExt cx="1691421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0"/>
              <a:ext cx="316800" cy="688512"/>
              <a:chOff x="7343003" y="4453710"/>
              <a:chExt cx="316800" cy="688512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7" y="3757688"/>
              <a:ext cx="316800" cy="1384535"/>
              <a:chOff x="8259417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7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7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7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7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2" y="0"/>
            <a:ext cx="3814072" cy="3839102"/>
            <a:chOff x="5043502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8" y="3480727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1" y="2704283"/>
              <a:ext cx="635219" cy="635218"/>
              <a:chOff x="6725724" y="2701259"/>
              <a:chExt cx="1208100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59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59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7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19" y="179237"/>
              <a:ext cx="873164" cy="873002"/>
              <a:chOff x="7754428" y="208724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4"/>
              <a:ext cx="2576999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2" y="460309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8" y="867729"/>
              <a:ext cx="1554222" cy="1554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8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1" y="4099200"/>
            <a:ext cx="9144035" cy="1044300"/>
            <a:chOff x="51" y="4099200"/>
            <a:chExt cx="9144035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1" y="4309200"/>
              <a:ext cx="231621" cy="834300"/>
              <a:chOff x="2688736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1" cy="1044300"/>
              <a:chOff x="2688736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6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0" y="4309200"/>
              <a:ext cx="231621" cy="834300"/>
              <a:chOff x="2688736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1" cy="624600"/>
              <a:chOff x="2688736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2" y="4099200"/>
              <a:ext cx="231600" cy="1044300"/>
              <a:chOff x="1856752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2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1" y="4518900"/>
              <a:ext cx="231600" cy="624600"/>
              <a:chOff x="2599461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0" y="4099200"/>
              <a:ext cx="231600" cy="1044300"/>
              <a:chOff x="3342170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0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3" y="4309200"/>
              <a:ext cx="231600" cy="834300"/>
              <a:chOff x="4456233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2" y="4309200"/>
              <a:ext cx="231600" cy="834300"/>
              <a:chOff x="5198942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1" y="4309200"/>
              <a:ext cx="231600" cy="834300"/>
              <a:chOff x="5941651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0" y="4309200"/>
              <a:ext cx="231600" cy="834300"/>
              <a:chOff x="6684360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4" y="4518900"/>
              <a:ext cx="231600" cy="624600"/>
              <a:chOff x="7055714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8" y="4309200"/>
              <a:ext cx="231600" cy="834300"/>
              <a:chOff x="8169778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69" y="4309200"/>
              <a:ext cx="231600" cy="834300"/>
              <a:chOff x="7427069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6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6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6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6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2" y="4518900"/>
              <a:ext cx="231600" cy="624600"/>
              <a:chOff x="8541132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7" y="4309200"/>
              <a:ext cx="231600" cy="834300"/>
              <a:chOff x="8912487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8" y="3405"/>
            <a:ext cx="1233214" cy="1384535"/>
            <a:chOff x="146768" y="3405"/>
            <a:chExt cx="1233214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5"/>
              <a:ext cx="316800" cy="688512"/>
              <a:chOff x="1063183" y="3405"/>
              <a:chExt cx="316800" cy="688512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5" y="3405"/>
              <a:ext cx="316800" cy="1036523"/>
              <a:chOff x="604975" y="3405"/>
              <a:chExt cx="316800" cy="1036523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5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5" y="3429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5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8" y="3405"/>
              <a:ext cx="316800" cy="1384535"/>
              <a:chOff x="146768" y="3405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8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8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8" y="3429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8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3" y="2904008"/>
            <a:ext cx="2186147" cy="2239500"/>
            <a:chOff x="6775083" y="2904008"/>
            <a:chExt cx="2186147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3" y="4253708"/>
              <a:ext cx="409500" cy="889800"/>
              <a:chOff x="6775083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3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3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5" y="3354008"/>
              <a:ext cx="409500" cy="1789500"/>
              <a:chOff x="7959515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5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5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5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5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0" cy="2601689"/>
            <a:chOff x="6790514" y="1306"/>
            <a:chExt cx="2267450" cy="2601689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4" y="1306"/>
              <a:ext cx="1990500" cy="1990200"/>
              <a:chOff x="7067464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4"/>
                <a:ext cx="1425647" cy="14254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5" y="1807996"/>
              <a:ext cx="795000" cy="795000"/>
              <a:chOff x="8207125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2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6"/>
              <a:ext cx="548700" cy="548700"/>
              <a:chOff x="6790514" y="118856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2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2" y="3847118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1384900" y="1496012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SocialB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1384900" y="32407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Dichha Rai		Zichen Zheng	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Laurence Xia		Guanlan Xu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388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read in feeds how services provided by companies are being used to leverage small business. e.g. Messenger by Facebook. 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we do not have enough evidence to prove these claims.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1388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small-sized companies use social media?</a:t>
            </a:r>
          </a:p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a relationship between social media presence and ratings from customers?</a:t>
            </a:r>
          </a:p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Implications for social media tool developers.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017725"/>
            <a:ext cx="8520600" cy="388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Identify Small-sized Businesses </a:t>
            </a:r>
          </a:p>
          <a:p>
            <a:pPr indent="-69850" lvl="0" marL="4572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Customer Base – Yelp Reviews</a:t>
            </a:r>
          </a:p>
          <a:p>
            <a:pPr indent="-69850" lvl="0" marL="4572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Satisfaction – Yelp Stars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Get data from Different Social Networks</a:t>
            </a:r>
          </a:p>
          <a:p>
            <a:pPr indent="38735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FB, INS,Twitter…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Analyze data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Java, R, SAS, C#, MySQL, Python, Html5, AWS...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882300" y="1401575"/>
            <a:ext cx="7452000" cy="324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150,000 business found from Yelp (most are small-sized companies), we found:</a:t>
            </a:r>
          </a:p>
          <a:p>
            <a:pPr indent="0" lvl="0" marL="4572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97.39% of the business have INS accounts;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79.9% of them have FB accounts.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Studies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807975" y="1184325"/>
            <a:ext cx="8520600" cy="359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Company Identification: </a:t>
            </a:r>
          </a:p>
          <a:p>
            <a:pPr indent="-406400" lvl="0" marL="9144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❖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profit</a:t>
            </a:r>
          </a:p>
          <a:p>
            <a:pPr indent="-406400" lvl="0" marL="9144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❖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satisfaction</a:t>
            </a:r>
          </a:p>
          <a:p>
            <a:pPr indent="-406400" lvl="0" marL="9144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❖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 satisfaction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Twitter/Tumblr... Data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Optimize Data Munging Method 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Compare Different Tools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