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5075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i1rZA8T++6E+h/1JartJuzspjU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e2a2ec1b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3e2a2ec1b6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14c0cf7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414c0cf71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e2a2ec1b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3e2a2ec1b6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e2a2ec1b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3e2a2ec1b6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b8a81576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b8a8157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e2a2ec1b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3e2a2ec1b6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e2a2ec1b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3e2a2ec1b6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2a2ec1b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3e2a2ec1b6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e4acb91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3e4acb914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01e0241b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401e0241b3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e2a2ec1b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3e2a2ec1b6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/>
          <p:nvPr>
            <p:ph type="title"/>
          </p:nvPr>
        </p:nvSpPr>
        <p:spPr>
          <a:xfrm>
            <a:off x="628560" y="274680"/>
            <a:ext cx="788688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" type="body"/>
          </p:nvPr>
        </p:nvSpPr>
        <p:spPr>
          <a:xfrm>
            <a:off x="628560" y="1368000"/>
            <a:ext cx="7886880" cy="155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2" type="body"/>
          </p:nvPr>
        </p:nvSpPr>
        <p:spPr>
          <a:xfrm>
            <a:off x="628560" y="3072960"/>
            <a:ext cx="7886880" cy="155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/>
          <p:nvPr>
            <p:ph type="title"/>
          </p:nvPr>
        </p:nvSpPr>
        <p:spPr>
          <a:xfrm>
            <a:off x="628560" y="274680"/>
            <a:ext cx="788688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" type="body"/>
          </p:nvPr>
        </p:nvSpPr>
        <p:spPr>
          <a:xfrm>
            <a:off x="628560" y="1368000"/>
            <a:ext cx="3848760" cy="155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2" type="body"/>
          </p:nvPr>
        </p:nvSpPr>
        <p:spPr>
          <a:xfrm>
            <a:off x="4670280" y="1368000"/>
            <a:ext cx="3848760" cy="155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3" type="body"/>
          </p:nvPr>
        </p:nvSpPr>
        <p:spPr>
          <a:xfrm>
            <a:off x="628560" y="3072960"/>
            <a:ext cx="3848760" cy="155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4" type="body"/>
          </p:nvPr>
        </p:nvSpPr>
        <p:spPr>
          <a:xfrm>
            <a:off x="4670280" y="3072960"/>
            <a:ext cx="3848760" cy="155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1"/>
          <p:cNvSpPr txBox="1"/>
          <p:nvPr>
            <p:ph type="title"/>
          </p:nvPr>
        </p:nvSpPr>
        <p:spPr>
          <a:xfrm>
            <a:off x="628560" y="274680"/>
            <a:ext cx="788688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1"/>
          <p:cNvSpPr txBox="1"/>
          <p:nvPr>
            <p:ph idx="1" type="body"/>
          </p:nvPr>
        </p:nvSpPr>
        <p:spPr>
          <a:xfrm>
            <a:off x="628560" y="1368000"/>
            <a:ext cx="2539440" cy="155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1"/>
          <p:cNvSpPr txBox="1"/>
          <p:nvPr>
            <p:ph idx="2" type="body"/>
          </p:nvPr>
        </p:nvSpPr>
        <p:spPr>
          <a:xfrm>
            <a:off x="3295440" y="1368000"/>
            <a:ext cx="2539440" cy="155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3" type="body"/>
          </p:nvPr>
        </p:nvSpPr>
        <p:spPr>
          <a:xfrm>
            <a:off x="5962320" y="1368000"/>
            <a:ext cx="2539440" cy="155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4" type="body"/>
          </p:nvPr>
        </p:nvSpPr>
        <p:spPr>
          <a:xfrm>
            <a:off x="628560" y="3072960"/>
            <a:ext cx="2539440" cy="155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5" type="body"/>
          </p:nvPr>
        </p:nvSpPr>
        <p:spPr>
          <a:xfrm>
            <a:off x="3295440" y="3072960"/>
            <a:ext cx="2539440" cy="155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1"/>
          <p:cNvSpPr txBox="1"/>
          <p:nvPr>
            <p:ph idx="6" type="body"/>
          </p:nvPr>
        </p:nvSpPr>
        <p:spPr>
          <a:xfrm>
            <a:off x="5962320" y="3072960"/>
            <a:ext cx="2539440" cy="155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/>
          <p:nvPr>
            <p:ph type="title"/>
          </p:nvPr>
        </p:nvSpPr>
        <p:spPr>
          <a:xfrm>
            <a:off x="628560" y="274680"/>
            <a:ext cx="788688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1"/>
          <p:cNvSpPr txBox="1"/>
          <p:nvPr>
            <p:ph idx="1" type="subTitle"/>
          </p:nvPr>
        </p:nvSpPr>
        <p:spPr>
          <a:xfrm>
            <a:off x="628560" y="1368000"/>
            <a:ext cx="7886880" cy="326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title"/>
          </p:nvPr>
        </p:nvSpPr>
        <p:spPr>
          <a:xfrm>
            <a:off x="628560" y="274680"/>
            <a:ext cx="788688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body"/>
          </p:nvPr>
        </p:nvSpPr>
        <p:spPr>
          <a:xfrm>
            <a:off x="628560" y="1368000"/>
            <a:ext cx="7886880" cy="326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 txBox="1"/>
          <p:nvPr>
            <p:ph type="title"/>
          </p:nvPr>
        </p:nvSpPr>
        <p:spPr>
          <a:xfrm>
            <a:off x="628560" y="274680"/>
            <a:ext cx="788688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" type="body"/>
          </p:nvPr>
        </p:nvSpPr>
        <p:spPr>
          <a:xfrm>
            <a:off x="628560" y="1368000"/>
            <a:ext cx="3848760" cy="326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2" type="body"/>
          </p:nvPr>
        </p:nvSpPr>
        <p:spPr>
          <a:xfrm>
            <a:off x="4670280" y="1368000"/>
            <a:ext cx="3848760" cy="326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4"/>
          <p:cNvSpPr txBox="1"/>
          <p:nvPr>
            <p:ph type="title"/>
          </p:nvPr>
        </p:nvSpPr>
        <p:spPr>
          <a:xfrm>
            <a:off x="628560" y="274680"/>
            <a:ext cx="788688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/>
          <p:nvPr>
            <p:ph idx="1" type="subTitle"/>
          </p:nvPr>
        </p:nvSpPr>
        <p:spPr>
          <a:xfrm>
            <a:off x="628560" y="274680"/>
            <a:ext cx="7886880" cy="460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/>
          <p:nvPr>
            <p:ph type="title"/>
          </p:nvPr>
        </p:nvSpPr>
        <p:spPr>
          <a:xfrm>
            <a:off x="628560" y="274680"/>
            <a:ext cx="788688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" type="body"/>
          </p:nvPr>
        </p:nvSpPr>
        <p:spPr>
          <a:xfrm>
            <a:off x="628560" y="1368000"/>
            <a:ext cx="3848760" cy="155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2" type="body"/>
          </p:nvPr>
        </p:nvSpPr>
        <p:spPr>
          <a:xfrm>
            <a:off x="4670280" y="1368000"/>
            <a:ext cx="3848760" cy="326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3" type="body"/>
          </p:nvPr>
        </p:nvSpPr>
        <p:spPr>
          <a:xfrm>
            <a:off x="628560" y="3072960"/>
            <a:ext cx="3848760" cy="155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/>
          <p:nvPr>
            <p:ph type="title"/>
          </p:nvPr>
        </p:nvSpPr>
        <p:spPr>
          <a:xfrm>
            <a:off x="628560" y="274680"/>
            <a:ext cx="788688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" type="body"/>
          </p:nvPr>
        </p:nvSpPr>
        <p:spPr>
          <a:xfrm>
            <a:off x="628560" y="1368000"/>
            <a:ext cx="3848760" cy="326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2" type="body"/>
          </p:nvPr>
        </p:nvSpPr>
        <p:spPr>
          <a:xfrm>
            <a:off x="4670280" y="1368000"/>
            <a:ext cx="3848760" cy="155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3" type="body"/>
          </p:nvPr>
        </p:nvSpPr>
        <p:spPr>
          <a:xfrm>
            <a:off x="4670280" y="3072960"/>
            <a:ext cx="3848760" cy="155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 txBox="1"/>
          <p:nvPr>
            <p:ph type="title"/>
          </p:nvPr>
        </p:nvSpPr>
        <p:spPr>
          <a:xfrm>
            <a:off x="628560" y="274680"/>
            <a:ext cx="788688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" type="body"/>
          </p:nvPr>
        </p:nvSpPr>
        <p:spPr>
          <a:xfrm>
            <a:off x="628560" y="1368000"/>
            <a:ext cx="3848760" cy="155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2" type="body"/>
          </p:nvPr>
        </p:nvSpPr>
        <p:spPr>
          <a:xfrm>
            <a:off x="4670280" y="1368000"/>
            <a:ext cx="3848760" cy="155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3" type="body"/>
          </p:nvPr>
        </p:nvSpPr>
        <p:spPr>
          <a:xfrm>
            <a:off x="628560" y="3072960"/>
            <a:ext cx="7886880" cy="155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628560" y="274680"/>
            <a:ext cx="788688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628560" y="1368000"/>
            <a:ext cx="7886880" cy="326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628200" y="4766760"/>
            <a:ext cx="2057400" cy="27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3029040" y="4766760"/>
            <a:ext cx="3085920" cy="27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6457680" y="4766760"/>
            <a:ext cx="2057400" cy="27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6.jp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2.jpg"/><Relationship Id="rId5" Type="http://schemas.openxmlformats.org/officeDocument/2006/relationships/hyperlink" Target="https://youtu.be/65nL1elnIk4" TargetMode="External"/><Relationship Id="rId6" Type="http://schemas.openxmlformats.org/officeDocument/2006/relationships/image" Target="../media/image14.png"/><Relationship Id="rId7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6.jp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5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8.jp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1.jp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/>
          <p:nvPr/>
        </p:nvSpPr>
        <p:spPr>
          <a:xfrm>
            <a:off x="0" y="0"/>
            <a:ext cx="9144000" cy="5143680"/>
          </a:xfrm>
          <a:prstGeom prst="rect">
            <a:avLst/>
          </a:prstGeom>
          <a:solidFill>
            <a:srgbClr val="256569"/>
          </a:solidFill>
          <a:ln cap="flat" cmpd="sng" w="12600">
            <a:solidFill>
              <a:srgbClr val="41719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80005"/>
          <a:stretch/>
        </p:blipFill>
        <p:spPr>
          <a:xfrm>
            <a:off x="0" y="0"/>
            <a:ext cx="2433150" cy="7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/>
          <p:nvPr/>
        </p:nvSpPr>
        <p:spPr>
          <a:xfrm>
            <a:off x="992775" y="2021450"/>
            <a:ext cx="6669540" cy="11950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Информационные и физические системы описания хранения и генерации звука с помощью технологий сложных сетей и искусственного интеллекта</a:t>
            </a:r>
            <a:endParaRPr b="1" i="0" sz="21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5120" y="371120"/>
            <a:ext cx="6068881" cy="477396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1219257" y="3163570"/>
            <a:ext cx="6216600" cy="444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41719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"/>
          <p:cNvSpPr/>
          <p:nvPr/>
        </p:nvSpPr>
        <p:spPr>
          <a:xfrm>
            <a:off x="136300" y="4117500"/>
            <a:ext cx="4272804" cy="9322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Сальков Данил Дмитриевич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к.т.н., доцент Пелешенко Виталий Алексеевич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1097450" y="917550"/>
            <a:ext cx="646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Факультет прикладной математики и информационных технологий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19325" y="1242725"/>
            <a:ext cx="6069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Департамент анализа данных, принятия решений и финансовых технологий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e2a2ec1b6_0_80"/>
          <p:cNvSpPr/>
          <p:nvPr/>
        </p:nvSpPr>
        <p:spPr>
          <a:xfrm>
            <a:off x="0" y="363600"/>
            <a:ext cx="5389569" cy="415800"/>
          </a:xfrm>
          <a:custGeom>
            <a:rect b="b" l="l" r="r" t="t"/>
            <a:pathLst>
              <a:path extrusionOk="0" h="1157" w="14973">
                <a:moveTo>
                  <a:pt x="0" y="0"/>
                </a:moveTo>
                <a:lnTo>
                  <a:pt x="14394" y="0"/>
                </a:lnTo>
                <a:lnTo>
                  <a:pt x="14972" y="578"/>
                </a:lnTo>
                <a:lnTo>
                  <a:pt x="14394" y="1156"/>
                </a:lnTo>
                <a:lnTo>
                  <a:pt x="0" y="1156"/>
                </a:lnTo>
                <a:lnTo>
                  <a:pt x="0" y="0"/>
                </a:lnTo>
              </a:path>
            </a:pathLst>
          </a:custGeom>
          <a:solidFill>
            <a:srgbClr val="256569"/>
          </a:solidFill>
          <a:ln>
            <a:noFill/>
          </a:ln>
        </p:spPr>
      </p:sp>
      <p:sp>
        <p:nvSpPr>
          <p:cNvPr id="163" name="Google Shape;163;g23e2a2ec1b6_0_80"/>
          <p:cNvSpPr/>
          <p:nvPr/>
        </p:nvSpPr>
        <p:spPr>
          <a:xfrm>
            <a:off x="0" y="363600"/>
            <a:ext cx="5172606" cy="4046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обучения</a:t>
            </a:r>
            <a:endParaRPr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g23e2a2ec1b6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1200" y="3449520"/>
            <a:ext cx="2159280" cy="170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3e2a2ec1b6_0_80"/>
          <p:cNvSpPr/>
          <p:nvPr/>
        </p:nvSpPr>
        <p:spPr>
          <a:xfrm>
            <a:off x="295200" y="1150300"/>
            <a:ext cx="30099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Заморожены предобученные слои готовой нейронной сети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Были добавлены слои для дальнейшего обучения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Проведено обучение и получен результат в 3% шумов по отношению к сигналу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g23e2a2ec1b6_0_80"/>
          <p:cNvSpPr/>
          <p:nvPr/>
        </p:nvSpPr>
        <p:spPr>
          <a:xfrm>
            <a:off x="4572000" y="1343150"/>
            <a:ext cx="30099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g23e2a2ec1b6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6540" y="1073000"/>
            <a:ext cx="4763484" cy="3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3e2a2ec1b6_0_80"/>
          <p:cNvPicPr preferRelativeResize="0"/>
          <p:nvPr/>
        </p:nvPicPr>
        <p:blipFill rotWithShape="1">
          <a:blip r:embed="rId5">
            <a:alphaModFix/>
          </a:blip>
          <a:srcRect b="55763" l="0" r="0" t="23839"/>
          <a:stretch/>
        </p:blipFill>
        <p:spPr>
          <a:xfrm>
            <a:off x="7173700" y="320750"/>
            <a:ext cx="1759350" cy="5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14c0cf716_0_0"/>
          <p:cNvSpPr/>
          <p:nvPr/>
        </p:nvSpPr>
        <p:spPr>
          <a:xfrm>
            <a:off x="0" y="363600"/>
            <a:ext cx="5389569" cy="415800"/>
          </a:xfrm>
          <a:custGeom>
            <a:rect b="b" l="l" r="r" t="t"/>
            <a:pathLst>
              <a:path extrusionOk="0" h="1157" w="14973">
                <a:moveTo>
                  <a:pt x="0" y="0"/>
                </a:moveTo>
                <a:lnTo>
                  <a:pt x="14394" y="0"/>
                </a:lnTo>
                <a:lnTo>
                  <a:pt x="14972" y="578"/>
                </a:lnTo>
                <a:lnTo>
                  <a:pt x="14394" y="1156"/>
                </a:lnTo>
                <a:lnTo>
                  <a:pt x="0" y="1156"/>
                </a:lnTo>
                <a:lnTo>
                  <a:pt x="0" y="0"/>
                </a:lnTo>
              </a:path>
            </a:pathLst>
          </a:custGeom>
          <a:solidFill>
            <a:srgbClr val="256569"/>
          </a:solidFill>
          <a:ln>
            <a:noFill/>
          </a:ln>
        </p:spPr>
      </p:sp>
      <p:sp>
        <p:nvSpPr>
          <p:cNvPr id="174" name="Google Shape;174;g2414c0cf716_0_0"/>
          <p:cNvSpPr/>
          <p:nvPr/>
        </p:nvSpPr>
        <p:spPr>
          <a:xfrm>
            <a:off x="0" y="363600"/>
            <a:ext cx="5172606" cy="4046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Реализация программного решения</a:t>
            </a:r>
            <a:endParaRPr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g2414c0cf71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1200" y="3449520"/>
            <a:ext cx="2159280" cy="170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414c0cf716_0_0"/>
          <p:cNvSpPr/>
          <p:nvPr/>
        </p:nvSpPr>
        <p:spPr>
          <a:xfrm>
            <a:off x="295200" y="1343150"/>
            <a:ext cx="3009900" cy="21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Интегрирован VST плагин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Внедрены весы обученной модели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Тестирование в других DAW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2414c0cf716_0_0"/>
          <p:cNvSpPr/>
          <p:nvPr/>
        </p:nvSpPr>
        <p:spPr>
          <a:xfrm>
            <a:off x="4572000" y="1343150"/>
            <a:ext cx="30099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g2414c0cf716_0_0"/>
          <p:cNvPicPr preferRelativeResize="0"/>
          <p:nvPr/>
        </p:nvPicPr>
        <p:blipFill rotWithShape="1">
          <a:blip r:embed="rId4">
            <a:alphaModFix/>
          </a:blip>
          <a:srcRect b="0" l="5423" r="1397" t="0"/>
          <a:stretch/>
        </p:blipFill>
        <p:spPr>
          <a:xfrm>
            <a:off x="3679925" y="1249700"/>
            <a:ext cx="4920200" cy="294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414c0cf716_0_0"/>
          <p:cNvPicPr preferRelativeResize="0"/>
          <p:nvPr/>
        </p:nvPicPr>
        <p:blipFill rotWithShape="1">
          <a:blip r:embed="rId5">
            <a:alphaModFix/>
          </a:blip>
          <a:srcRect b="55763" l="0" r="0" t="23839"/>
          <a:stretch/>
        </p:blipFill>
        <p:spPr>
          <a:xfrm>
            <a:off x="7173700" y="320750"/>
            <a:ext cx="1759350" cy="5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e2a2ec1b6_0_45"/>
          <p:cNvSpPr/>
          <p:nvPr/>
        </p:nvSpPr>
        <p:spPr>
          <a:xfrm>
            <a:off x="0" y="363600"/>
            <a:ext cx="5389569" cy="415800"/>
          </a:xfrm>
          <a:custGeom>
            <a:rect b="b" l="l" r="r" t="t"/>
            <a:pathLst>
              <a:path extrusionOk="0" h="1157" w="14973">
                <a:moveTo>
                  <a:pt x="0" y="0"/>
                </a:moveTo>
                <a:lnTo>
                  <a:pt x="14394" y="0"/>
                </a:lnTo>
                <a:lnTo>
                  <a:pt x="14972" y="578"/>
                </a:lnTo>
                <a:lnTo>
                  <a:pt x="14394" y="1156"/>
                </a:lnTo>
                <a:lnTo>
                  <a:pt x="0" y="1156"/>
                </a:lnTo>
                <a:lnTo>
                  <a:pt x="0" y="0"/>
                </a:lnTo>
              </a:path>
            </a:pathLst>
          </a:custGeom>
          <a:solidFill>
            <a:srgbClr val="256569"/>
          </a:solidFill>
          <a:ln>
            <a:noFill/>
          </a:ln>
        </p:spPr>
      </p:sp>
      <p:sp>
        <p:nvSpPr>
          <p:cNvPr id="185" name="Google Shape;185;g23e2a2ec1b6_0_45"/>
          <p:cNvSpPr/>
          <p:nvPr/>
        </p:nvSpPr>
        <p:spPr>
          <a:xfrm>
            <a:off x="-4100" y="363600"/>
            <a:ext cx="5176710" cy="4046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Выводы</a:t>
            </a:r>
            <a:endParaRPr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g23e2a2ec1b6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1200" y="3449520"/>
            <a:ext cx="2159280" cy="170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3e2a2ec1b6_0_45"/>
          <p:cNvSpPr/>
          <p:nvPr/>
        </p:nvSpPr>
        <p:spPr>
          <a:xfrm>
            <a:off x="302100" y="1114550"/>
            <a:ext cx="30099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В результате исследования удалось: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Создать графовую БД для работы со звуком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Сформировать 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обученную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 нейронную сеть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Получить смоделированный эффект перегруза в DAW программе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Times New Roman"/>
              <a:buChar char="●"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Построить прототип гитарной педали на основе микроконтроллера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g23e2a2ec1b6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125" y="1114550"/>
            <a:ext cx="3057050" cy="22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3e2a2ec1b6_0_4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5900" y="3407325"/>
            <a:ext cx="1537500" cy="15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3e2a2ec1b6_0_45"/>
          <p:cNvPicPr preferRelativeResize="0"/>
          <p:nvPr/>
        </p:nvPicPr>
        <p:blipFill rotWithShape="1">
          <a:blip r:embed="rId7">
            <a:alphaModFix/>
          </a:blip>
          <a:srcRect b="55763" l="0" r="0" t="23839"/>
          <a:stretch/>
        </p:blipFill>
        <p:spPr>
          <a:xfrm>
            <a:off x="7173700" y="320750"/>
            <a:ext cx="1759350" cy="5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e2a2ec1b6_0_91"/>
          <p:cNvSpPr/>
          <p:nvPr/>
        </p:nvSpPr>
        <p:spPr>
          <a:xfrm>
            <a:off x="0" y="363600"/>
            <a:ext cx="5389569" cy="415800"/>
          </a:xfrm>
          <a:custGeom>
            <a:rect b="b" l="l" r="r" t="t"/>
            <a:pathLst>
              <a:path extrusionOk="0" h="1157" w="14973">
                <a:moveTo>
                  <a:pt x="0" y="0"/>
                </a:moveTo>
                <a:lnTo>
                  <a:pt x="14394" y="0"/>
                </a:lnTo>
                <a:lnTo>
                  <a:pt x="14972" y="578"/>
                </a:lnTo>
                <a:lnTo>
                  <a:pt x="14394" y="1156"/>
                </a:lnTo>
                <a:lnTo>
                  <a:pt x="0" y="1156"/>
                </a:lnTo>
                <a:lnTo>
                  <a:pt x="0" y="0"/>
                </a:lnTo>
              </a:path>
            </a:pathLst>
          </a:custGeom>
          <a:solidFill>
            <a:srgbClr val="256569"/>
          </a:solidFill>
          <a:ln>
            <a:noFill/>
          </a:ln>
        </p:spPr>
      </p:sp>
      <p:sp>
        <p:nvSpPr>
          <p:cNvPr id="196" name="Google Shape;196;g23e2a2ec1b6_0_91"/>
          <p:cNvSpPr/>
          <p:nvPr/>
        </p:nvSpPr>
        <p:spPr>
          <a:xfrm>
            <a:off x="0" y="363600"/>
            <a:ext cx="5172606" cy="4046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Перспективы использования</a:t>
            </a:r>
            <a:endParaRPr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g23e2a2ec1b6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1200" y="3449520"/>
            <a:ext cx="2159280" cy="170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23e2a2ec1b6_0_91"/>
          <p:cNvSpPr/>
          <p:nvPr/>
        </p:nvSpPr>
        <p:spPr>
          <a:xfrm>
            <a:off x="295200" y="1101350"/>
            <a:ext cx="35073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50">
                <a:latin typeface="Times New Roman"/>
                <a:ea typeface="Times New Roman"/>
                <a:cs typeface="Times New Roman"/>
                <a:sym typeface="Times New Roman"/>
              </a:rPr>
              <a:t>В дальнейшем предполагается создать более портативное продуктивное решение, которое способно хранить в себе готовые </a:t>
            </a:r>
            <a:r>
              <a:rPr lang="ru-RU" sz="1550">
                <a:latin typeface="Times New Roman"/>
                <a:ea typeface="Times New Roman"/>
                <a:cs typeface="Times New Roman"/>
                <a:sym typeface="Times New Roman"/>
              </a:rPr>
              <a:t>предобученные</a:t>
            </a:r>
            <a:r>
              <a:rPr lang="ru-RU" sz="1550">
                <a:latin typeface="Times New Roman"/>
                <a:ea typeface="Times New Roman"/>
                <a:cs typeface="Times New Roman"/>
                <a:sym typeface="Times New Roman"/>
              </a:rPr>
              <a:t> настройки музыкальных эффектов.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50">
                <a:latin typeface="Times New Roman"/>
                <a:ea typeface="Times New Roman"/>
                <a:cs typeface="Times New Roman"/>
                <a:sym typeface="Times New Roman"/>
              </a:rPr>
              <a:t>Текущие успехи в Фонде содействия инновациям: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50"/>
              <a:buFont typeface="Times New Roman"/>
              <a:buChar char="●"/>
            </a:pPr>
            <a:r>
              <a:rPr lang="ru-RU" sz="1550">
                <a:latin typeface="Times New Roman"/>
                <a:ea typeface="Times New Roman"/>
                <a:cs typeface="Times New Roman"/>
                <a:sym typeface="Times New Roman"/>
              </a:rPr>
              <a:t>Выступление в отборе на “Студенческий стартап”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50"/>
              <a:buFont typeface="Times New Roman"/>
              <a:buChar char="●"/>
            </a:pPr>
            <a:r>
              <a:rPr lang="ru-RU" sz="1550">
                <a:latin typeface="Times New Roman"/>
                <a:ea typeface="Times New Roman"/>
                <a:cs typeface="Times New Roman"/>
                <a:sym typeface="Times New Roman"/>
              </a:rPr>
              <a:t>Заявка на конкурс “Код-ИИ”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g23e2a2ec1b6_0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325" y="1101350"/>
            <a:ext cx="3158110" cy="3531599"/>
          </a:xfrm>
          <a:prstGeom prst="rect">
            <a:avLst/>
          </a:prstGeom>
          <a:noFill/>
          <a:ln cap="flat" cmpd="sng" w="9525">
            <a:solidFill>
              <a:srgbClr val="918F8E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00" name="Google Shape;200;g23e2a2ec1b6_0_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7775" y="3857100"/>
            <a:ext cx="2007701" cy="12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3e2a2ec1b6_0_91"/>
          <p:cNvPicPr preferRelativeResize="0"/>
          <p:nvPr/>
        </p:nvPicPr>
        <p:blipFill rotWithShape="1">
          <a:blip r:embed="rId6">
            <a:alphaModFix/>
          </a:blip>
          <a:srcRect b="55763" l="0" r="0" t="23839"/>
          <a:stretch/>
        </p:blipFill>
        <p:spPr>
          <a:xfrm>
            <a:off x="7173700" y="320750"/>
            <a:ext cx="1759350" cy="5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24b8a81576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2175" y="0"/>
            <a:ext cx="9530701" cy="51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/>
          <p:nvPr/>
        </p:nvSpPr>
        <p:spPr>
          <a:xfrm>
            <a:off x="0" y="363600"/>
            <a:ext cx="5389560" cy="415800"/>
          </a:xfrm>
          <a:custGeom>
            <a:rect b="b" l="l" r="r" t="t"/>
            <a:pathLst>
              <a:path extrusionOk="0" h="1157" w="14973">
                <a:moveTo>
                  <a:pt x="0" y="0"/>
                </a:moveTo>
                <a:lnTo>
                  <a:pt x="14394" y="0"/>
                </a:lnTo>
                <a:lnTo>
                  <a:pt x="14972" y="578"/>
                </a:lnTo>
                <a:lnTo>
                  <a:pt x="14394" y="1156"/>
                </a:lnTo>
                <a:lnTo>
                  <a:pt x="0" y="1156"/>
                </a:lnTo>
                <a:lnTo>
                  <a:pt x="0" y="0"/>
                </a:lnTo>
              </a:path>
            </a:pathLst>
          </a:custGeom>
          <a:solidFill>
            <a:srgbClr val="256569"/>
          </a:solidFill>
          <a:ln>
            <a:noFill/>
          </a:ln>
        </p:spPr>
      </p:sp>
      <p:sp>
        <p:nvSpPr>
          <p:cNvPr id="76" name="Google Shape;76;p2"/>
          <p:cNvSpPr/>
          <p:nvPr/>
        </p:nvSpPr>
        <p:spPr>
          <a:xfrm>
            <a:off x="0" y="363600"/>
            <a:ext cx="5165748" cy="4034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 ВКР</a:t>
            </a:r>
            <a:endParaRPr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 b="55764" l="0" r="0" t="23839"/>
          <a:stretch/>
        </p:blipFill>
        <p:spPr>
          <a:xfrm>
            <a:off x="7173700" y="320750"/>
            <a:ext cx="1759350" cy="5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1200" y="3449520"/>
            <a:ext cx="2159280" cy="170208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"/>
          <p:cNvSpPr/>
          <p:nvPr/>
        </p:nvSpPr>
        <p:spPr>
          <a:xfrm>
            <a:off x="511200" y="1063800"/>
            <a:ext cx="3332400" cy="3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Техническое инновации: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Применение математических методов обработки звука для преобразования звучания музыкальной дорожки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Внедрение методов искусственного интеллекта для расширения возможности работы со звуком</a:t>
            </a:r>
            <a:endParaRPr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420" lvl="0" marL="34272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5233675" y="990188"/>
            <a:ext cx="3000000" cy="21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Экономические предпосылки: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Зависимость российского рынка от иностранных производителей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Развитие музыкальной индустрии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156500"/>
            <a:ext cx="3665600" cy="15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/>
          <p:nvPr/>
        </p:nvSpPr>
        <p:spPr>
          <a:xfrm>
            <a:off x="0" y="363600"/>
            <a:ext cx="5389560" cy="415800"/>
          </a:xfrm>
          <a:custGeom>
            <a:rect b="b" l="l" r="r" t="t"/>
            <a:pathLst>
              <a:path extrusionOk="0" h="1157" w="14973">
                <a:moveTo>
                  <a:pt x="0" y="0"/>
                </a:moveTo>
                <a:lnTo>
                  <a:pt x="14394" y="0"/>
                </a:lnTo>
                <a:lnTo>
                  <a:pt x="14972" y="578"/>
                </a:lnTo>
                <a:lnTo>
                  <a:pt x="14394" y="1156"/>
                </a:lnTo>
                <a:lnTo>
                  <a:pt x="0" y="1156"/>
                </a:lnTo>
                <a:lnTo>
                  <a:pt x="0" y="0"/>
                </a:lnTo>
              </a:path>
            </a:pathLst>
          </a:custGeom>
          <a:solidFill>
            <a:srgbClr val="256569"/>
          </a:solidFill>
          <a:ln>
            <a:noFill/>
          </a:ln>
        </p:spPr>
      </p:sp>
      <p:sp>
        <p:nvSpPr>
          <p:cNvPr id="87" name="Google Shape;87;p4"/>
          <p:cNvSpPr/>
          <p:nvPr/>
        </p:nvSpPr>
        <p:spPr>
          <a:xfrm>
            <a:off x="0" y="363600"/>
            <a:ext cx="5165748" cy="4046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Цели и задачи</a:t>
            </a:r>
            <a:endParaRPr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1200" y="3449520"/>
            <a:ext cx="2159280" cy="170208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"/>
          <p:cNvSpPr/>
          <p:nvPr/>
        </p:nvSpPr>
        <p:spPr>
          <a:xfrm>
            <a:off x="295200" y="1209950"/>
            <a:ext cx="35481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Изучить строение аудиосигнала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Разобрать математическую основу музыкальных эффектов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Изучить существующие нейронные сети для эмуляции музыкальных эффектов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Изучить программные/ физические компоненты для создания прототипа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4572000" y="1209950"/>
            <a:ext cx="37275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b="1" lang="ru-RU" sz="17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Создание программного/физического решения эмуляции музыкальных эффектов с математических методов или нейронных сетей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4"/>
          <p:cNvPicPr preferRelativeResize="0"/>
          <p:nvPr/>
        </p:nvPicPr>
        <p:blipFill rotWithShape="1">
          <a:blip r:embed="rId4">
            <a:alphaModFix/>
          </a:blip>
          <a:srcRect b="55763" l="0" r="0" t="23839"/>
          <a:stretch/>
        </p:blipFill>
        <p:spPr>
          <a:xfrm>
            <a:off x="7173700" y="320750"/>
            <a:ext cx="1759350" cy="5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e2a2ec1b6_0_26"/>
          <p:cNvSpPr/>
          <p:nvPr/>
        </p:nvSpPr>
        <p:spPr>
          <a:xfrm>
            <a:off x="0" y="363600"/>
            <a:ext cx="5389569" cy="415800"/>
          </a:xfrm>
          <a:custGeom>
            <a:rect b="b" l="l" r="r" t="t"/>
            <a:pathLst>
              <a:path extrusionOk="0" h="1157" w="14973">
                <a:moveTo>
                  <a:pt x="0" y="0"/>
                </a:moveTo>
                <a:lnTo>
                  <a:pt x="14394" y="0"/>
                </a:lnTo>
                <a:lnTo>
                  <a:pt x="14972" y="578"/>
                </a:lnTo>
                <a:lnTo>
                  <a:pt x="14394" y="1156"/>
                </a:lnTo>
                <a:lnTo>
                  <a:pt x="0" y="1156"/>
                </a:lnTo>
                <a:lnTo>
                  <a:pt x="0" y="0"/>
                </a:lnTo>
              </a:path>
            </a:pathLst>
          </a:custGeom>
          <a:solidFill>
            <a:srgbClr val="256569"/>
          </a:solidFill>
          <a:ln>
            <a:noFill/>
          </a:ln>
        </p:spPr>
      </p:sp>
      <p:sp>
        <p:nvSpPr>
          <p:cNvPr id="97" name="Google Shape;97;g23e2a2ec1b6_0_26"/>
          <p:cNvSpPr/>
          <p:nvPr/>
        </p:nvSpPr>
        <p:spPr>
          <a:xfrm>
            <a:off x="0" y="363600"/>
            <a:ext cx="5165748" cy="4046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 исследования</a:t>
            </a:r>
            <a:endParaRPr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g23e2a2ec1b6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1200" y="3449520"/>
            <a:ext cx="2159280" cy="170208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23e2a2ec1b6_0_26"/>
          <p:cNvSpPr/>
          <p:nvPr/>
        </p:nvSpPr>
        <p:spPr>
          <a:xfrm>
            <a:off x="295200" y="1343150"/>
            <a:ext cx="31968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Предметом</a:t>
            </a: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исследования является </a:t>
            </a:r>
            <a:r>
              <a:rPr i="1"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прикладное машинное обучение</a:t>
            </a: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i="1"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инженерная разработка</a:t>
            </a: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прототипного устройства в сфере звукового моделирования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23e2a2ec1b6_0_26"/>
          <p:cNvSpPr/>
          <p:nvPr/>
        </p:nvSpPr>
        <p:spPr>
          <a:xfrm>
            <a:off x="4572000" y="1343150"/>
            <a:ext cx="30099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latin typeface="Times New Roman"/>
                <a:ea typeface="Times New Roman"/>
                <a:cs typeface="Times New Roman"/>
                <a:sym typeface="Times New Roman"/>
              </a:rPr>
              <a:t>Инструменты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HTML + CSS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Библиотеки: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Pytorch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Statnet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Программное обеспечение: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Cmake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Reaper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ASIO драйвер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Arduino IDE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g23e2a2ec1b6_0_26"/>
          <p:cNvPicPr preferRelativeResize="0"/>
          <p:nvPr/>
        </p:nvPicPr>
        <p:blipFill rotWithShape="1">
          <a:blip r:embed="rId4">
            <a:alphaModFix/>
          </a:blip>
          <a:srcRect b="55763" l="0" r="0" t="23839"/>
          <a:stretch/>
        </p:blipFill>
        <p:spPr>
          <a:xfrm>
            <a:off x="7173700" y="320750"/>
            <a:ext cx="1759350" cy="5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e2a2ec1b6_0_13"/>
          <p:cNvSpPr/>
          <p:nvPr/>
        </p:nvSpPr>
        <p:spPr>
          <a:xfrm>
            <a:off x="0" y="363600"/>
            <a:ext cx="5389569" cy="415800"/>
          </a:xfrm>
          <a:custGeom>
            <a:rect b="b" l="l" r="r" t="t"/>
            <a:pathLst>
              <a:path extrusionOk="0" h="1157" w="14973">
                <a:moveTo>
                  <a:pt x="0" y="0"/>
                </a:moveTo>
                <a:lnTo>
                  <a:pt x="14394" y="0"/>
                </a:lnTo>
                <a:lnTo>
                  <a:pt x="14972" y="578"/>
                </a:lnTo>
                <a:lnTo>
                  <a:pt x="14394" y="1156"/>
                </a:lnTo>
                <a:lnTo>
                  <a:pt x="0" y="1156"/>
                </a:lnTo>
                <a:lnTo>
                  <a:pt x="0" y="0"/>
                </a:lnTo>
              </a:path>
            </a:pathLst>
          </a:custGeom>
          <a:solidFill>
            <a:srgbClr val="256569"/>
          </a:solidFill>
          <a:ln>
            <a:noFill/>
          </a:ln>
        </p:spPr>
      </p:sp>
      <p:sp>
        <p:nvSpPr>
          <p:cNvPr id="107" name="Google Shape;107;g23e2a2ec1b6_0_13"/>
          <p:cNvSpPr/>
          <p:nvPr/>
        </p:nvSpPr>
        <p:spPr>
          <a:xfrm>
            <a:off x="0" y="363600"/>
            <a:ext cx="5179518" cy="4046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</a:t>
            </a:r>
            <a:endParaRPr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23e2a2ec1b6_0_13"/>
          <p:cNvSpPr/>
          <p:nvPr/>
        </p:nvSpPr>
        <p:spPr>
          <a:xfrm>
            <a:off x="295200" y="1212275"/>
            <a:ext cx="30099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Продуктивное решение преобразования звука музыкальных сигналов, эмулирующее: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Эффекты окрашивания звучания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Готовые настройки исполнителя вместо использования цепочки эффектов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g23e2a2ec1b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900" y="902161"/>
            <a:ext cx="3142453" cy="23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3e2a2ec1b6_0_13"/>
          <p:cNvPicPr preferRelativeResize="0"/>
          <p:nvPr/>
        </p:nvPicPr>
        <p:blipFill rotWithShape="1">
          <a:blip r:embed="rId4">
            <a:alphaModFix/>
          </a:blip>
          <a:srcRect b="11296" l="47227" r="6557" t="7547"/>
          <a:stretch/>
        </p:blipFill>
        <p:spPr>
          <a:xfrm>
            <a:off x="3564675" y="878300"/>
            <a:ext cx="2440225" cy="23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3e2a2ec1b6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9288" y="3369150"/>
            <a:ext cx="4041113" cy="15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3e2a2ec1b6_0_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91200" y="3449520"/>
            <a:ext cx="2159280" cy="170208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13" name="Google Shape;113;g23e2a2ec1b6_0_13"/>
          <p:cNvPicPr preferRelativeResize="0"/>
          <p:nvPr/>
        </p:nvPicPr>
        <p:blipFill rotWithShape="1">
          <a:blip r:embed="rId7">
            <a:alphaModFix/>
          </a:blip>
          <a:srcRect b="55763" l="0" r="0" t="23839"/>
          <a:stretch/>
        </p:blipFill>
        <p:spPr>
          <a:xfrm>
            <a:off x="7173700" y="320750"/>
            <a:ext cx="1759350" cy="5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3e2a2ec1b6_0_55"/>
          <p:cNvPicPr preferRelativeResize="0"/>
          <p:nvPr/>
        </p:nvPicPr>
        <p:blipFill rotWithShape="1">
          <a:blip r:embed="rId3">
            <a:alphaModFix/>
          </a:blip>
          <a:srcRect b="26686" l="0" r="0" t="0"/>
          <a:stretch/>
        </p:blipFill>
        <p:spPr>
          <a:xfrm>
            <a:off x="4814900" y="3251525"/>
            <a:ext cx="4072825" cy="15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3e2a2ec1b6_0_55"/>
          <p:cNvSpPr/>
          <p:nvPr/>
        </p:nvSpPr>
        <p:spPr>
          <a:xfrm>
            <a:off x="0" y="363600"/>
            <a:ext cx="5389569" cy="415800"/>
          </a:xfrm>
          <a:custGeom>
            <a:rect b="b" l="l" r="r" t="t"/>
            <a:pathLst>
              <a:path extrusionOk="0" h="1157" w="14973">
                <a:moveTo>
                  <a:pt x="0" y="0"/>
                </a:moveTo>
                <a:lnTo>
                  <a:pt x="14394" y="0"/>
                </a:lnTo>
                <a:lnTo>
                  <a:pt x="14972" y="578"/>
                </a:lnTo>
                <a:lnTo>
                  <a:pt x="14394" y="1156"/>
                </a:lnTo>
                <a:lnTo>
                  <a:pt x="0" y="1156"/>
                </a:lnTo>
                <a:lnTo>
                  <a:pt x="0" y="0"/>
                </a:lnTo>
              </a:path>
            </a:pathLst>
          </a:custGeom>
          <a:solidFill>
            <a:srgbClr val="256569"/>
          </a:solidFill>
          <a:ln>
            <a:noFill/>
          </a:ln>
        </p:spPr>
      </p:sp>
      <p:sp>
        <p:nvSpPr>
          <p:cNvPr id="120" name="Google Shape;120;g23e2a2ec1b6_0_55"/>
          <p:cNvSpPr/>
          <p:nvPr/>
        </p:nvSpPr>
        <p:spPr>
          <a:xfrm>
            <a:off x="0" y="363600"/>
            <a:ext cx="5179518" cy="4046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Изучение аудиосигнала</a:t>
            </a:r>
            <a:endParaRPr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g23e2a2ec1b6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1200" y="3449520"/>
            <a:ext cx="2159280" cy="170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3e2a2ec1b6_0_55"/>
          <p:cNvSpPr/>
          <p:nvPr/>
        </p:nvSpPr>
        <p:spPr>
          <a:xfrm>
            <a:off x="295200" y="1063600"/>
            <a:ext cx="3725400" cy="2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Изучение структуры сигнала и теории музыки и форматов хранения аудиоданных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Выбор предпочтительного формата кодирования аудио файла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g23e2a2ec1b6_0_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200" y="3251525"/>
            <a:ext cx="4072824" cy="151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9х &#10;85х &#10;50х &#10;90х &#10;-37х &#10;-77х &#10;-98х &#10;-26х &#10;-69х &#10;-95х " id="124" name="Google Shape;124;g23e2a2ec1b6_0_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8500" y="1140525"/>
            <a:ext cx="4413625" cy="1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3e2a2ec1b6_0_55"/>
          <p:cNvPicPr preferRelativeResize="0"/>
          <p:nvPr/>
        </p:nvPicPr>
        <p:blipFill rotWithShape="1">
          <a:blip r:embed="rId7">
            <a:alphaModFix/>
          </a:blip>
          <a:srcRect b="55763" l="0" r="0" t="23839"/>
          <a:stretch/>
        </p:blipFill>
        <p:spPr>
          <a:xfrm>
            <a:off x="7173700" y="320750"/>
            <a:ext cx="1759350" cy="5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e4acb9146_0_0"/>
          <p:cNvSpPr/>
          <p:nvPr/>
        </p:nvSpPr>
        <p:spPr>
          <a:xfrm>
            <a:off x="0" y="363600"/>
            <a:ext cx="5389569" cy="415800"/>
          </a:xfrm>
          <a:custGeom>
            <a:rect b="b" l="l" r="r" t="t"/>
            <a:pathLst>
              <a:path extrusionOk="0" h="1157" w="14973">
                <a:moveTo>
                  <a:pt x="0" y="0"/>
                </a:moveTo>
                <a:lnTo>
                  <a:pt x="14394" y="0"/>
                </a:lnTo>
                <a:lnTo>
                  <a:pt x="14972" y="578"/>
                </a:lnTo>
                <a:lnTo>
                  <a:pt x="14394" y="1156"/>
                </a:lnTo>
                <a:lnTo>
                  <a:pt x="0" y="1156"/>
                </a:lnTo>
                <a:lnTo>
                  <a:pt x="0" y="0"/>
                </a:lnTo>
              </a:path>
            </a:pathLst>
          </a:custGeom>
          <a:solidFill>
            <a:srgbClr val="256569"/>
          </a:solidFill>
          <a:ln>
            <a:noFill/>
          </a:ln>
        </p:spPr>
      </p:sp>
      <p:sp>
        <p:nvSpPr>
          <p:cNvPr id="131" name="Google Shape;131;g23e4acb9146_0_0"/>
          <p:cNvSpPr/>
          <p:nvPr/>
        </p:nvSpPr>
        <p:spPr>
          <a:xfrm>
            <a:off x="0" y="363600"/>
            <a:ext cx="5186376" cy="4046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графовой СУБД</a:t>
            </a:r>
            <a:endParaRPr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g23e4acb914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1200" y="3449520"/>
            <a:ext cx="2159280" cy="170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3e4acb9146_0_0"/>
          <p:cNvSpPr/>
          <p:nvPr/>
        </p:nvSpPr>
        <p:spPr>
          <a:xfrm>
            <a:off x="295200" y="1343150"/>
            <a:ext cx="37254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Изучение теории музыки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Применение теории музыки для построения графа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Times New Roman"/>
              <a:buChar char="●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Визуализация устойчивых нот в тональности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g23e4acb9146_0_0"/>
          <p:cNvPicPr preferRelativeResize="0"/>
          <p:nvPr/>
        </p:nvPicPr>
        <p:blipFill rotWithShape="1">
          <a:blip r:embed="rId4">
            <a:alphaModFix/>
          </a:blip>
          <a:srcRect b="16736" l="29277" r="23470" t="13470"/>
          <a:stretch/>
        </p:blipFill>
        <p:spPr>
          <a:xfrm>
            <a:off x="5352950" y="973100"/>
            <a:ext cx="2385101" cy="2203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внешний&#10;&#10;Автоматически созданное описание" id="135" name="Google Shape;135;g23e4acb9146_0_0"/>
          <p:cNvPicPr preferRelativeResize="0"/>
          <p:nvPr/>
        </p:nvPicPr>
        <p:blipFill rotWithShape="1">
          <a:blip r:embed="rId5">
            <a:alphaModFix/>
          </a:blip>
          <a:srcRect b="24851" l="32569" r="28540" t="22707"/>
          <a:stretch/>
        </p:blipFill>
        <p:spPr>
          <a:xfrm>
            <a:off x="5465862" y="3176925"/>
            <a:ext cx="2159276" cy="177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3e4acb9146_0_0"/>
          <p:cNvPicPr preferRelativeResize="0"/>
          <p:nvPr/>
        </p:nvPicPr>
        <p:blipFill rotWithShape="1">
          <a:blip r:embed="rId6">
            <a:alphaModFix/>
          </a:blip>
          <a:srcRect b="55763" l="0" r="0" t="23839"/>
          <a:stretch/>
        </p:blipFill>
        <p:spPr>
          <a:xfrm>
            <a:off x="7173700" y="320750"/>
            <a:ext cx="1759350" cy="5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01e0241b3_0_4"/>
          <p:cNvSpPr/>
          <p:nvPr/>
        </p:nvSpPr>
        <p:spPr>
          <a:xfrm>
            <a:off x="0" y="363600"/>
            <a:ext cx="5389569" cy="415800"/>
          </a:xfrm>
          <a:custGeom>
            <a:rect b="b" l="l" r="r" t="t"/>
            <a:pathLst>
              <a:path extrusionOk="0" h="1157" w="14973">
                <a:moveTo>
                  <a:pt x="0" y="0"/>
                </a:moveTo>
                <a:lnTo>
                  <a:pt x="14394" y="0"/>
                </a:lnTo>
                <a:lnTo>
                  <a:pt x="14972" y="578"/>
                </a:lnTo>
                <a:lnTo>
                  <a:pt x="14394" y="1156"/>
                </a:lnTo>
                <a:lnTo>
                  <a:pt x="0" y="1156"/>
                </a:lnTo>
                <a:lnTo>
                  <a:pt x="0" y="0"/>
                </a:lnTo>
              </a:path>
            </a:pathLst>
          </a:custGeom>
          <a:solidFill>
            <a:srgbClr val="256569"/>
          </a:solidFill>
          <a:ln>
            <a:noFill/>
          </a:ln>
        </p:spPr>
      </p:sp>
      <p:sp>
        <p:nvSpPr>
          <p:cNvPr id="142" name="Google Shape;142;g2401e0241b3_0_4"/>
          <p:cNvSpPr/>
          <p:nvPr/>
        </p:nvSpPr>
        <p:spPr>
          <a:xfrm>
            <a:off x="0" y="363600"/>
            <a:ext cx="5165748" cy="4046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Прототип на основе микроконтроллера</a:t>
            </a:r>
            <a:endParaRPr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g2401e0241b3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1200" y="3449520"/>
            <a:ext cx="2159280" cy="170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401e0241b3_0_4"/>
          <p:cNvSpPr/>
          <p:nvPr/>
        </p:nvSpPr>
        <p:spPr>
          <a:xfrm>
            <a:off x="295200" y="1343150"/>
            <a:ext cx="3725400" cy="2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Изучение основ радиотехники и работы с Arduino IDE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Работа с операционным усилителем TL972 для эмуляция эффекта перегруза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Сборка прототипа на основе полученных знаний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g2401e0241b3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726" y="1343150"/>
            <a:ext cx="3725402" cy="2794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401e0241b3_0_4"/>
          <p:cNvPicPr preferRelativeResize="0"/>
          <p:nvPr/>
        </p:nvPicPr>
        <p:blipFill rotWithShape="1">
          <a:blip r:embed="rId5">
            <a:alphaModFix/>
          </a:blip>
          <a:srcRect b="55763" l="0" r="0" t="23839"/>
          <a:stretch/>
        </p:blipFill>
        <p:spPr>
          <a:xfrm>
            <a:off x="7173700" y="320750"/>
            <a:ext cx="1759350" cy="5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e2a2ec1b6_0_68"/>
          <p:cNvSpPr/>
          <p:nvPr/>
        </p:nvSpPr>
        <p:spPr>
          <a:xfrm>
            <a:off x="0" y="363600"/>
            <a:ext cx="5389569" cy="415800"/>
          </a:xfrm>
          <a:custGeom>
            <a:rect b="b" l="l" r="r" t="t"/>
            <a:pathLst>
              <a:path extrusionOk="0" h="1157" w="14973">
                <a:moveTo>
                  <a:pt x="0" y="0"/>
                </a:moveTo>
                <a:lnTo>
                  <a:pt x="14394" y="0"/>
                </a:lnTo>
                <a:lnTo>
                  <a:pt x="14972" y="578"/>
                </a:lnTo>
                <a:lnTo>
                  <a:pt x="14394" y="1156"/>
                </a:lnTo>
                <a:lnTo>
                  <a:pt x="0" y="1156"/>
                </a:lnTo>
                <a:lnTo>
                  <a:pt x="0" y="0"/>
                </a:lnTo>
              </a:path>
            </a:pathLst>
          </a:custGeom>
          <a:solidFill>
            <a:srgbClr val="256569"/>
          </a:solidFill>
          <a:ln>
            <a:noFill/>
          </a:ln>
        </p:spPr>
      </p:sp>
      <p:sp>
        <p:nvSpPr>
          <p:cNvPr id="152" name="Google Shape;152;g23e2a2ec1b6_0_68"/>
          <p:cNvSpPr/>
          <p:nvPr/>
        </p:nvSpPr>
        <p:spPr>
          <a:xfrm>
            <a:off x="0" y="363600"/>
            <a:ext cx="5165748" cy="4046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Обучение нейронной сети</a:t>
            </a:r>
            <a:endParaRPr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g23e2a2ec1b6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1200" y="3449520"/>
            <a:ext cx="2159280" cy="170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3e2a2ec1b6_0_68"/>
          <p:cNvSpPr/>
          <p:nvPr/>
        </p:nvSpPr>
        <p:spPr>
          <a:xfrm>
            <a:off x="295200" y="1343150"/>
            <a:ext cx="30099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Задачи: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Выбор метрики нейросети для оценки качества обучения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Исследование практик обученных нейронных сетей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700"/>
              <a:buFont typeface="Times New Roman"/>
              <a:buChar char="●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Дообучение нейронной сети под свои нужды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g23e2a2ec1b6_0_68"/>
          <p:cNvSpPr/>
          <p:nvPr/>
        </p:nvSpPr>
        <p:spPr>
          <a:xfrm>
            <a:off x="4572000" y="1343150"/>
            <a:ext cx="30099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Метрика </a:t>
            </a: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Error-to-Signal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Нейронная сеть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WaveNet</a:t>
            </a: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(DeepMind, Google, London, UK)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g23e2a2ec1b6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576" y="1748700"/>
            <a:ext cx="1991250" cy="7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3e2a2ec1b6_0_68"/>
          <p:cNvPicPr preferRelativeResize="0"/>
          <p:nvPr/>
        </p:nvPicPr>
        <p:blipFill rotWithShape="1">
          <a:blip r:embed="rId5">
            <a:alphaModFix/>
          </a:blip>
          <a:srcRect b="55763" l="0" r="0" t="23839"/>
          <a:stretch/>
        </p:blipFill>
        <p:spPr>
          <a:xfrm>
            <a:off x="7173700" y="320750"/>
            <a:ext cx="1759350" cy="5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2016-09-22T19:49:19Z</dcterms:created>
  <dc:creator>Windows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0x010100D152A4D475B3F94B9A44EC35E28A4960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</Properties>
</file>