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583" autoAdjust="0"/>
  </p:normalViewPr>
  <p:slideViewPr>
    <p:cSldViewPr snapToGrid="0">
      <p:cViewPr varScale="1">
        <p:scale>
          <a:sx n="75" d="100"/>
          <a:sy n="75" d="100"/>
        </p:scale>
        <p:origin x="874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42A986-3B37-47EA-BDAF-9BD138EA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5AC3A-3FC5-4BCD-B6CC-97C84356C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D3FE-A0D0-4A64-94E6-92F929FBB115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265B3-E77F-4716-A0E4-96F7B4374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686F7-EB1C-43F8-A8C8-C0B7039106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7B0C-5382-46B2-96B0-5CE5F294B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6060-7A3C-4EAB-9002-548C3D5D566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C65-B59B-41AD-A4E0-A817553A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Šta je kontejnerizacija uopšte ? Šta misle ljudi ...</a:t>
            </a:r>
            <a:br>
              <a:rPr lang="sr-Latn-RS" dirty="0"/>
            </a:br>
            <a:br>
              <a:rPr lang="sr-Latn-RS" dirty="0"/>
            </a:br>
            <a:r>
              <a:rPr lang="sr-Latn-RS" dirty="0"/>
              <a:t>Osvrt na ključne reči: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Executable unit – Znači da je izvršna jedinica, može da se pokrene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Application code – spakovali smo aplikativni kod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Libraries – sve potrebne biblioteke su u kontejneru zajedno sa aplikativnim kodom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Dependencies – svi dependency-ji su takođe zapakovani 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Run anywhere – može da se pokrene svuda</a:t>
            </a:r>
            <a:r>
              <a:rPr lang="en-US" dirty="0"/>
              <a:t>, </a:t>
            </a:r>
            <a:r>
              <a:rPr lang="sr-Latn-RS" dirty="0"/>
              <a:t>što praktično znači da je platform agnostic / infrastructure agnostic / topology agnostic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dirty="0"/>
              <a:t>Zvuči sjajno zar 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8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sr-Latn-RS" dirty="0"/>
              <a:t>Ali ja nikad nisam čuo za kontejnere, ko to uopšte koristi?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dirty="0"/>
              <a:t>Evo malo statistike: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sr-Latn-RS" dirty="0"/>
            </a:br>
            <a:r>
              <a:rPr lang="sr-Latn-RS" dirty="0"/>
              <a:t>Šta kažu Gartner i CNCF (Cloude Native Computing Foundation) – regulatorno telo za sve cloud native technologije.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sr-Latn-RS" dirty="0"/>
              <a:t>Otkud taj termin kontejnerizacija?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Popularizuje se launch-em Docker-a 2012. godine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Postaje još popularniji 2016. godine launch-em Kubernetes Open Source project-a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U ovom crash course-u nećemo pričati o Kubernetesu, možda ga pomenemo.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Kubernetes je praktično sledeći korak nakon što naučimo doker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Izuzetno je važan za razumevanje, da bi smo razumeli Red Hat Open Shift i svo Cloud Native IBM smeće (IBM CloudPaks)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Pojam nastao 2007. release-ovanjem nove verzije Linux kernela – Uvođenjem kontrolnih grupa.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Napomena, Info: Linux kernel se razvija kao Open Source project i najveći je (najveća gužva, najviše pull requestova, najviše kontributora) repozitorijum na github-u. Link: https://github.com/torvalds/linux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Na ovaj način smo postigli razvrstavanje usage-a po procesima, što je bilo ranije jako teško izvesti.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INFO: Cgroups su takođe hteli da nazivaju kontejnerima na nivou kernela, ali da ne bi dolazilo do zabune zbog nekih drugih sličnih feature-a odustali su od tog imena. Tako da kontejnerizacija kao generalni termin nije nastala „tek tako“ već kao ilustrativni primer izolacije resursa po procesima.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sr-Latn-RS" dirty="0"/>
              <a:t>Još jedan feature (malo matoriji) postoji koji je osposobio kontejnerizaciju: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Namespaces – separacija file systema. Svaki proces koristi svoje parče diska.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Formula cgroups + namespaces = potpuna izolacija procesa i resursa i storage-a</a:t>
            </a:r>
            <a:br>
              <a:rPr lang="sr-Latn-RS" dirty="0"/>
            </a:br>
            <a:endParaRPr lang="sr-Latn-R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KOntejner =&gt; izolovana celina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Virtuelizacija -&gt; Slična VM principima, posle ćemo videti i što su tako nazvali ovaj proces izolacije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sr-Latn-RS" dirty="0"/>
              <a:t>Još linuksa .... o neeeeeeeeee </a:t>
            </a:r>
            <a:br>
              <a:rPr lang="sr-Latn-RS" dirty="0"/>
            </a:br>
            <a:br>
              <a:rPr lang="sr-Latn-RS" dirty="0"/>
            </a:br>
            <a:r>
              <a:rPr lang="sr-Latn-RS" dirty="0"/>
              <a:t>#Click</a:t>
            </a:r>
            <a:br>
              <a:rPr lang="sr-Latn-RS" dirty="0"/>
            </a:br>
            <a:r>
              <a:rPr lang="sr-Latn-RS" dirty="0"/>
              <a:t>Linux = Kernel + Kernel Modules -&gt; Interface nad hardware-om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r-Latn-R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sr-Latn-RS" dirty="0"/>
              <a:t>#Click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sr-Latn-RS" dirty="0"/>
              <a:t>Sve ostalo što dođe „iznad“ kernela je od distroa do distroa različito.</a:t>
            </a:r>
            <a:br>
              <a:rPr lang="sr-Latn-RS" dirty="0"/>
            </a:br>
            <a:endParaRPr lang="sr-Latn-R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1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Ovde ćemo pričati o Virtuelizaciju kroz jedan primer, misaoni.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 jednoj distribuciji Linux OS-a, neka bude Linux Mint imamo određene sistemske biblioteke i procese višeg nivoa</a:t>
            </a:r>
            <a:br>
              <a:rPr lang="sr-Latn-RS" dirty="0"/>
            </a:br>
            <a:r>
              <a:rPr lang="sr-Latn-RS" dirty="0"/>
              <a:t>(OBELEŽI OLOVKOM O ČEMU PRIČAŠ).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Napravimo NOVU procesnu hijerarhiju i izvršimo izolaciju procesa pomoću namespace-va i cgroups-a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Izolovanu grupu konfigurišemo tako što u taj izolovani prostor (suštnski kontejner) dodamo System library-je, compilesr, User Utility, User process-e i etc od neke druge distribucije npr. Ubuntu postižemo podizanje jednog OS-a nad drugim OS-om.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Zato se proces naziva *virtuelizacija*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Ovde ćemo pričati o Virtuelizaciju kroz jedan primer, misaoni.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 jednoj distribuciji Linux OS-a, neka bude Linux Mint imamo određene sistemske biblioteke i procese višeg nivoa</a:t>
            </a:r>
            <a:br>
              <a:rPr lang="sr-Latn-RS" dirty="0"/>
            </a:br>
            <a:r>
              <a:rPr lang="sr-Latn-RS" dirty="0"/>
              <a:t>(OBELEŽI OLOVKOM O ČEMU PRIČAŠ).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Napravimo NOVU procesnu hijerarhiju i izvršimo izolaciju procesa pomoću namespace-va i cgroups-a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Izolovanu grupu konfigurišemo tako što u taj izolovani prostor (suštnski kontejner) dodamo System library-je, compilesr, User Utility, User process-e i etc od neke druge distribucije npr. Ubuntu postižemo podizanje jednog OS-a nad drugim OS-om.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Zato se proces naziva *virtuelizacija*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9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sr-Latn-RS" b="1" dirty="0"/>
              <a:t>Container Engine</a:t>
            </a:r>
            <a:r>
              <a:rPr lang="sr-Latn-RS" b="0" dirty="0"/>
              <a:t> – komponenta/softver koja pruža API i koja apstrahuje proces kreiranja kontejnera tj. virtuelizacije.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6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7/cgroups.7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FCF80-77B4-46CF-AAEC-AE76D79E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2" y="1601406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Consolas" panose="020B0609020204030204" pitchFamily="49" charset="0"/>
              </a:rPr>
              <a:t>Kontejnerizacija</a:t>
            </a:r>
            <a:r>
              <a:rPr lang="en-US" sz="6000" dirty="0">
                <a:latin typeface="Consolas" panose="020B0609020204030204" pitchFamily="49" charset="0"/>
              </a:rPr>
              <a:t> – </a:t>
            </a:r>
            <a:r>
              <a:rPr lang="en-US" sz="6000" dirty="0" err="1">
                <a:latin typeface="Consolas" panose="020B0609020204030204" pitchFamily="49" charset="0"/>
              </a:rPr>
              <a:t>uvod</a:t>
            </a:r>
            <a:endParaRPr 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DB21-2BDF-42E7-9779-6E4B604F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Žarković Nikola</a:t>
            </a:r>
            <a:b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AA47BE8-1DB3-485C-9D4C-485BDFFB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41" y="373712"/>
            <a:ext cx="5091318" cy="12276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71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Nomenklatura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Image – </a:t>
            </a:r>
            <a:r>
              <a:rPr lang="sr-Latn-RS" sz="2000" dirty="0">
                <a:latin typeface="Consolas" panose="020B0609020204030204" pitchFamily="49" charset="0"/>
              </a:rPr>
              <a:t>Image je kao što mu ime kaže slika diska (fajl sistema) i suštinski predstavlja </a:t>
            </a:r>
            <a:r>
              <a:rPr lang="en-US" sz="2000" dirty="0" err="1">
                <a:latin typeface="Consolas" panose="020B0609020204030204" pitchFamily="49" charset="0"/>
              </a:rPr>
              <a:t>stanje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fajl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sistema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koje</a:t>
            </a:r>
            <a:r>
              <a:rPr lang="en-US" sz="2000" dirty="0">
                <a:latin typeface="Consolas" panose="020B0609020204030204" pitchFamily="49" charset="0"/>
              </a:rPr>
              <a:t> se </a:t>
            </a:r>
            <a:r>
              <a:rPr lang="en-US" sz="2000" dirty="0" err="1">
                <a:latin typeface="Consolas" panose="020B0609020204030204" pitchFamily="49" charset="0"/>
              </a:rPr>
              <a:t>nalazi</a:t>
            </a:r>
            <a:r>
              <a:rPr lang="en-US" sz="2000" dirty="0">
                <a:latin typeface="Consolas" panose="020B0609020204030204" pitchFamily="49" charset="0"/>
              </a:rPr>
              <a:t> u </a:t>
            </a:r>
            <a:r>
              <a:rPr lang="en-US" sz="2000" dirty="0" err="1">
                <a:latin typeface="Consolas" panose="020B0609020204030204" pitchFamily="49" charset="0"/>
              </a:rPr>
              <a:t>izolovanom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>
                <a:latin typeface="Consolas" panose="020B0609020204030204" pitchFamily="49" charset="0"/>
              </a:rPr>
              <a:t>namespace-</a:t>
            </a:r>
            <a:r>
              <a:rPr lang="en-US" sz="2000" dirty="0">
                <a:latin typeface="Consolas" panose="020B0609020204030204" pitchFamily="49" charset="0"/>
              </a:rPr>
              <a:t>u</a:t>
            </a:r>
            <a:r>
              <a:rPr lang="sr-Latn-RS" sz="2000" dirty="0">
                <a:latin typeface="Consolas" panose="020B0609020204030204" pitchFamily="49" charset="0"/>
              </a:rPr>
              <a:t>. Praktično sve što se „kalemi“ na Kernel (Sistemske biblioteke i sve iznad) spada pod definiciju Image-a.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„Recept“</a:t>
            </a:r>
            <a:r>
              <a:rPr lang="sr-Latn-RS" sz="2000" dirty="0">
                <a:latin typeface="Consolas" panose="020B0609020204030204" pitchFamily="49" charset="0"/>
              </a:rPr>
              <a:t> – Manifest fajl, Dockerfile ili „recept“ kako ga ja krštavam, je konfiguracioni fajl koji sadrži deklarativne korake kako 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sr-Latn-RS" sz="2000" dirty="0">
                <a:latin typeface="Consolas" panose="020B0609020204030204" pitchFamily="49" charset="0"/>
              </a:rPr>
              <a:t>image formira.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Kontejner</a:t>
            </a:r>
            <a:r>
              <a:rPr lang="sr-Latn-RS" sz="2000" dirty="0">
                <a:latin typeface="Consolas" panose="020B0609020204030204" pitchFamily="49" charset="0"/>
              </a:rPr>
              <a:t> – Kontejner je praktično proces odnosno set procesa koji se izoluju, i u čiji se izolovani FileSystem dodaje Image tj. slika diska, koji je prethodno napravljen po receptu.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Ove 3 komponente su zajedničke za sve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Container Engine.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7915F80-23DD-4EDC-A72A-D3D02A1AD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13" y="4280552"/>
            <a:ext cx="4566975" cy="22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Image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Image</a:t>
            </a:r>
            <a:r>
              <a:rPr lang="sr-Latn-RS" sz="2000" dirty="0">
                <a:latin typeface="Consolas" panose="020B0609020204030204" pitchFamily="49" charset="0"/>
              </a:rPr>
              <a:t> je slika diska koji treba ubaciti u izolova</a:t>
            </a:r>
            <a:r>
              <a:rPr lang="en-US" sz="2000" dirty="0">
                <a:latin typeface="Consolas" panose="020B0609020204030204" pitchFamily="49" charset="0"/>
              </a:rPr>
              <a:t>n</a:t>
            </a:r>
            <a:r>
              <a:rPr lang="sr-Latn-RS" sz="2000" dirty="0">
                <a:latin typeface="Consolas" panose="020B0609020204030204" pitchFamily="49" charset="0"/>
              </a:rPr>
              <a:t>i </a:t>
            </a:r>
            <a:r>
              <a:rPr lang="en-US" sz="2000" dirty="0">
                <a:latin typeface="Consolas" panose="020B0609020204030204" pitchFamily="49" charset="0"/>
              </a:rPr>
              <a:t>namespace </a:t>
            </a:r>
            <a:r>
              <a:rPr lang="en-US" sz="2000" dirty="0" err="1">
                <a:latin typeface="Consolas" panose="020B0609020204030204" pitchFamily="49" charset="0"/>
              </a:rPr>
              <a:t>tj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fajl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sistem</a:t>
            </a:r>
            <a:r>
              <a:rPr lang="sr-Latn-RS" sz="2000" dirty="0">
                <a:latin typeface="Consolas" panose="020B0609020204030204" pitchFamily="49" charset="0"/>
              </a:rPr>
              <a:t> i tako kreirati </a:t>
            </a:r>
            <a:r>
              <a:rPr lang="en-US" sz="2000" dirty="0" err="1">
                <a:latin typeface="Consolas" panose="020B0609020204030204" pitchFamily="49" charset="0"/>
              </a:rPr>
              <a:t>osnovu</a:t>
            </a:r>
            <a:r>
              <a:rPr lang="en-US" sz="2000" dirty="0">
                <a:latin typeface="Consolas" panose="020B0609020204030204" pitchFamily="49" charset="0"/>
              </a:rPr>
              <a:t> za </a:t>
            </a:r>
            <a:r>
              <a:rPr lang="en-US" sz="2000" dirty="0" err="1">
                <a:latin typeface="Consolas" panose="020B0609020204030204" pitchFamily="49" charset="0"/>
              </a:rPr>
              <a:t>kontejner</a:t>
            </a:r>
            <a:r>
              <a:rPr lang="sr-Latn-RS" sz="2000" dirty="0">
                <a:latin typeface="Consolas" panose="020B0609020204030204" pitchFamily="49" charset="0"/>
              </a:rPr>
              <a:t>. Kada popunjavamo izolovani deo diska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tj</a:t>
            </a:r>
            <a:r>
              <a:rPr lang="en-US" sz="2000" dirty="0">
                <a:latin typeface="Consolas" panose="020B0609020204030204" pitchFamily="49" charset="0"/>
              </a:rPr>
              <a:t>. namespace, to </a:t>
            </a:r>
            <a:r>
              <a:rPr lang="en-US" sz="2000" dirty="0" err="1">
                <a:latin typeface="Consolas" panose="020B0609020204030204" pitchFamily="49" charset="0"/>
              </a:rPr>
              <a:t>radimo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iterativno</a:t>
            </a:r>
            <a:r>
              <a:rPr lang="en-US" sz="2000" dirty="0">
                <a:latin typeface="Consolas" panose="020B0609020204030204" pitchFamily="49" charset="0"/>
              </a:rPr>
              <a:t> po </a:t>
            </a:r>
            <a:r>
              <a:rPr lang="en-US" sz="2000" dirty="0" err="1">
                <a:latin typeface="Consolas" panose="020B0609020204030204" pitchFamily="49" charset="0"/>
              </a:rPr>
              <a:t>slojevima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sr-Latn-RS" sz="2000" b="1" dirty="0">
                <a:latin typeface="Consolas" panose="020B0609020204030204" pitchFamily="49" charset="0"/>
              </a:rPr>
              <a:t>Slojevi</a:t>
            </a:r>
            <a:r>
              <a:rPr lang="sr-Latn-RS" sz="2000" dirty="0">
                <a:latin typeface="Consolas" panose="020B0609020204030204" pitchFamily="49" charset="0"/>
              </a:rPr>
              <a:t> (Image Layers) diska su praktično među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sr-Latn-RS" sz="2000" dirty="0">
                <a:latin typeface="Consolas" panose="020B0609020204030204" pitchFamily="49" charset="0"/>
              </a:rPr>
              <a:t>stanja koja se postižu u procesu formiranja </a:t>
            </a:r>
            <a:r>
              <a:rPr lang="en-US" sz="2000" dirty="0">
                <a:latin typeface="Consolas" panose="020B0609020204030204" pitchFamily="49" charset="0"/>
              </a:rPr>
              <a:t>image-a</a:t>
            </a:r>
            <a:r>
              <a:rPr lang="sr-Latn-RS" sz="2000" dirty="0">
                <a:latin typeface="Consolas" panose="020B0609020204030204" pitchFamily="49" charset="0"/>
              </a:rPr>
              <a:t>, i oni su </a:t>
            </a:r>
            <a:r>
              <a:rPr lang="sr-Latn-RS" sz="2000" i="1" dirty="0">
                <a:latin typeface="Consolas" panose="020B0609020204030204" pitchFamily="49" charset="0"/>
              </a:rPr>
              <a:t>Read-Only.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Konačni image je takođe Read-Only (!!!).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Metafora</a:t>
            </a:r>
            <a:r>
              <a:rPr lang="sr-Latn-RS" sz="2000" dirty="0">
                <a:latin typeface="Consolas" panose="020B0609020204030204" pitchFamily="49" charset="0"/>
              </a:rPr>
              <a:t>: Prilikom pravljenja torte, ona se ređa sloj po sloj. Slojevi torte se ne jedu dok je torta u procesu formiranja (read only). Konačno naslagana torta sa svim slojevima je u ovoj metafori Image i takođe se ne jede (read only) zato što nema šlaga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dekoracije</a:t>
            </a:r>
            <a:r>
              <a:rPr lang="sr-Latn-RS" sz="2000" dirty="0">
                <a:latin typeface="Consolas" panose="020B0609020204030204" pitchFamily="49" charset="0"/>
              </a:rPr>
              <a:t>. Tek kad se na tortu stavi šlag i dekoracija (što je kontejner) torta je spremna za jelo (executable, R/W permisije)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Image registry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Kada pravimo image prema „receptu“, svaka direktiva se kao i u receptu za tortu prevodi u jedan sloj (layer). Jednom napravljeni image (</a:t>
            </a:r>
            <a:r>
              <a:rPr lang="sr-Latn-RS" sz="2000" b="1" dirty="0">
                <a:latin typeface="Consolas" panose="020B0609020204030204" pitchFamily="49" charset="0"/>
              </a:rPr>
              <a:t>ne container</a:t>
            </a:r>
            <a:r>
              <a:rPr lang="sr-Latn-RS" sz="2000" dirty="0">
                <a:latin typeface="Consolas" panose="020B0609020204030204" pitchFamily="49" charset="0"/>
              </a:rPr>
              <a:t>) možemo koristiti za pokretanje velikog broja kontejner-a (nije potrebno uvek iznova praviti novi image). Kontejner suštinski predstavlja „nadogradnju“ image-a jednim novim R/W slojem (</a:t>
            </a:r>
            <a:r>
              <a:rPr lang="sr-Latn-RS" sz="2000" i="1" dirty="0">
                <a:latin typeface="Consolas" panose="020B0609020204030204" pitchFamily="49" charset="0"/>
              </a:rPr>
              <a:t>šlag na tort</a:t>
            </a:r>
            <a:r>
              <a:rPr lang="en-US" sz="2000" i="1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</a:rPr>
              <a:t>🎂</a:t>
            </a:r>
            <a:r>
              <a:rPr lang="sr-Latn-RS" sz="2000" dirty="0">
                <a:latin typeface="Consolas" panose="020B0609020204030204" pitchFamily="49" charset="0"/>
              </a:rPr>
              <a:t>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Zbog toga se Image-i, radi reusability-ja čuvaju na registry-jima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Jedan image može da </a:t>
            </a:r>
            <a:r>
              <a:rPr lang="sr-Latn-RS" sz="2000" i="1" dirty="0">
                <a:latin typeface="Consolas" panose="020B0609020204030204" pitchFamily="49" charset="0"/>
              </a:rPr>
              <a:t>Extend</a:t>
            </a:r>
            <a:r>
              <a:rPr lang="sr-Latn-RS" sz="2000" dirty="0">
                <a:latin typeface="Consolas" panose="020B0609020204030204" pitchFamily="49" charset="0"/>
              </a:rPr>
              <a:t>-uje tj. nadgradi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već postojeći image tako što će da mu dodaje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nove read-only slojeve. U tom slučaju kažemo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da imamo </a:t>
            </a:r>
            <a:r>
              <a:rPr lang="sr-Latn-RS" sz="2000" b="1" dirty="0">
                <a:latin typeface="Consolas" panose="020B0609020204030204" pitchFamily="49" charset="0"/>
              </a:rPr>
              <a:t>base image</a:t>
            </a:r>
            <a:r>
              <a:rPr lang="sr-Latn-RS" sz="2000" dirty="0">
                <a:latin typeface="Consolas" panose="020B0609020204030204" pitchFamily="49" charset="0"/>
              </a:rPr>
              <a:t>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DAD540-CD1D-40AA-8BA8-BA8AEDD29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90" y="3735084"/>
            <a:ext cx="4525790" cy="29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Container vs. VM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Često se u artiklima upoređuju Kontejneri sa Virtuelnim mašinama. Razlike su u tome što, iako Kontejner koristi mehanizam virtuelizacije </a:t>
            </a:r>
            <a:r>
              <a:rPr lang="sr-Latn-RS" sz="2000" b="1" dirty="0">
                <a:latin typeface="Consolas" panose="020B0609020204030204" pitchFamily="49" charset="0"/>
              </a:rPr>
              <a:t>on nije virtuelna mašina!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Kontejner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koristi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kernelske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funkcije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operativnog</a:t>
            </a:r>
            <a:r>
              <a:rPr lang="en-US" sz="2000" dirty="0">
                <a:latin typeface="Consolas" panose="020B0609020204030204" pitchFamily="49" charset="0"/>
              </a:rPr>
              <a:t> Sistema </a:t>
            </a:r>
            <a:r>
              <a:rPr lang="en-US" sz="2000" dirty="0" err="1">
                <a:latin typeface="Consolas" panose="020B0609020204030204" pitchFamily="49" charset="0"/>
              </a:rPr>
              <a:t>na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kom</a:t>
            </a:r>
            <a:r>
              <a:rPr lang="en-US" sz="2000" dirty="0">
                <a:latin typeface="Consolas" panose="020B0609020204030204" pitchFamily="49" charset="0"/>
              </a:rPr>
              <a:t> se </a:t>
            </a:r>
            <a:r>
              <a:rPr lang="en-US" sz="2000" dirty="0" err="1">
                <a:latin typeface="Consolas" panose="020B0609020204030204" pitchFamily="49" charset="0"/>
              </a:rPr>
              <a:t>vrti</a:t>
            </a:r>
            <a:r>
              <a:rPr lang="en-US" sz="2000" dirty="0">
                <a:latin typeface="Consolas" panose="020B0609020204030204" pitchFamily="49" charset="0"/>
              </a:rPr>
              <a:t> Container Engine.</a:t>
            </a: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4E3741-C3A4-4A40-9FC9-8A52078E7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2580460"/>
            <a:ext cx="7408984" cy="39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Šta su kontejneri?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353312"/>
            <a:ext cx="8384650" cy="493933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Definicija</a:t>
            </a:r>
            <a:r>
              <a:rPr lang="sr-Latn-RS" sz="2000" i="1" dirty="0">
                <a:latin typeface="Consolas" panose="020B0609020204030204" pitchFamily="49" charset="0"/>
              </a:rPr>
              <a:t> </a:t>
            </a:r>
            <a:r>
              <a:rPr lang="sr-Latn-RS" sz="2000" dirty="0">
                <a:latin typeface="Consolas" panose="020B0609020204030204" pitchFamily="49" charset="0"/>
              </a:rPr>
              <a:t>: 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„</a:t>
            </a:r>
            <a:r>
              <a:rPr lang="en-US" sz="2000" i="1" dirty="0">
                <a:latin typeface="Consolas" panose="020B0609020204030204" pitchFamily="49" charset="0"/>
              </a:rPr>
              <a:t>Container is an </a:t>
            </a:r>
            <a:r>
              <a:rPr lang="en-US" sz="2000" b="1" i="1" dirty="0">
                <a:latin typeface="Consolas" panose="020B0609020204030204" pitchFamily="49" charset="0"/>
              </a:rPr>
              <a:t>executable unit of software</a:t>
            </a:r>
            <a:r>
              <a:rPr lang="en-US" sz="2000" i="1" dirty="0">
                <a:latin typeface="Consolas" panose="020B0609020204030204" pitchFamily="49" charset="0"/>
              </a:rPr>
              <a:t> in which </a:t>
            </a:r>
            <a:r>
              <a:rPr lang="en-US" sz="2000" b="1" i="1" dirty="0">
                <a:latin typeface="Consolas" panose="020B0609020204030204" pitchFamily="49" charset="0"/>
              </a:rPr>
              <a:t>application code</a:t>
            </a:r>
            <a:r>
              <a:rPr lang="en-US" sz="2000" i="1" dirty="0">
                <a:latin typeface="Consolas" panose="020B0609020204030204" pitchFamily="49" charset="0"/>
              </a:rPr>
              <a:t> is packaged along with its </a:t>
            </a:r>
            <a:r>
              <a:rPr lang="en-US" sz="2000" b="1" i="1" dirty="0">
                <a:latin typeface="Consolas" panose="020B0609020204030204" pitchFamily="49" charset="0"/>
              </a:rPr>
              <a:t>libraries</a:t>
            </a:r>
            <a:r>
              <a:rPr lang="en-US" sz="2000" i="1" dirty="0">
                <a:latin typeface="Consolas" panose="020B0609020204030204" pitchFamily="49" charset="0"/>
              </a:rPr>
              <a:t> and </a:t>
            </a:r>
            <a:r>
              <a:rPr lang="en-US" sz="2000" b="1" i="1" dirty="0">
                <a:latin typeface="Consolas" panose="020B0609020204030204" pitchFamily="49" charset="0"/>
              </a:rPr>
              <a:t>dependencies</a:t>
            </a:r>
            <a:r>
              <a:rPr lang="en-US" sz="2000" i="1" dirty="0">
                <a:latin typeface="Consolas" panose="020B0609020204030204" pitchFamily="49" charset="0"/>
              </a:rPr>
              <a:t> in such manner that it can </a:t>
            </a:r>
            <a:r>
              <a:rPr lang="en-US" sz="2000" b="1" i="1" dirty="0">
                <a:latin typeface="Consolas" panose="020B0609020204030204" pitchFamily="49" charset="0"/>
              </a:rPr>
              <a:t>run anywhere</a:t>
            </a:r>
            <a:r>
              <a:rPr lang="en-US" sz="2000" i="1" dirty="0">
                <a:latin typeface="Consolas" panose="020B0609020204030204" pitchFamily="49" charset="0"/>
              </a:rPr>
              <a:t>, on Desktop, on-Premise or in the Cloud environments</a:t>
            </a:r>
            <a:r>
              <a:rPr lang="sr-Latn-RS" sz="2000" i="1" dirty="0">
                <a:latin typeface="Consolas" panose="020B0609020204030204" pitchFamily="49" charset="0"/>
              </a:rPr>
              <a:t> </a:t>
            </a:r>
            <a:r>
              <a:rPr lang="sr-Latn-RS" sz="2000" dirty="0">
                <a:latin typeface="Consolas" panose="020B0609020204030204" pitchFamily="49" charset="0"/>
              </a:rPr>
              <a:t>„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Ključne reči: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Executable unit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Application code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Libraries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Dependencies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Run anywhere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6" name="Picture 5" descr="A picture containing text, electronics, cargo container, computer&#10;&#10;Description automatically generated">
            <a:extLst>
              <a:ext uri="{FF2B5EF4-FFF2-40B4-BE49-F238E27FC236}">
                <a16:creationId xmlns:a16="http://schemas.microsoft.com/office/drawing/2014/main" id="{A8E5A0CA-149C-497A-9A39-9C143EB2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897" y="990600"/>
            <a:ext cx="2438400" cy="2438400"/>
          </a:xfrm>
          <a:prstGeom prst="rect">
            <a:avLst/>
          </a:prstGeom>
        </p:spPr>
      </p:pic>
      <p:pic>
        <p:nvPicPr>
          <p:cNvPr id="8" name="Picture 7" descr="A picture containing handcart, old&#10;&#10;Description automatically generated">
            <a:extLst>
              <a:ext uri="{FF2B5EF4-FFF2-40B4-BE49-F238E27FC236}">
                <a16:creationId xmlns:a16="http://schemas.microsoft.com/office/drawing/2014/main" id="{F93F0375-B92C-446A-8371-DF2B1760C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19" y="3619767"/>
            <a:ext cx="2672878" cy="2672878"/>
          </a:xfrm>
          <a:prstGeom prst="rect">
            <a:avLst/>
          </a:prstGeom>
        </p:spPr>
      </p:pic>
      <p:pic>
        <p:nvPicPr>
          <p:cNvPr id="10" name="Picture 9" descr="A picture containing indoor, container, plastic&#10;&#10;Description automatically generated">
            <a:extLst>
              <a:ext uri="{FF2B5EF4-FFF2-40B4-BE49-F238E27FC236}">
                <a16:creationId xmlns:a16="http://schemas.microsoft.com/office/drawing/2014/main" id="{F67D7F57-EE54-4054-B07E-359075636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92" y="3619767"/>
            <a:ext cx="2672878" cy="26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Statistika?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353312"/>
            <a:ext cx="8965474" cy="4939333"/>
          </a:xfrm>
          <a:noFill/>
        </p:spPr>
        <p:txBody>
          <a:bodyPr>
            <a:normAutofit fontScale="92500"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Ovo kaže Gartner: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 2023 </a:t>
            </a:r>
            <a:r>
              <a:rPr lang="sr-Latn-RS" sz="2000" b="1" dirty="0">
                <a:latin typeface="Consolas" panose="020B0609020204030204" pitchFamily="49" charset="0"/>
              </a:rPr>
              <a:t>70% </a:t>
            </a:r>
            <a:r>
              <a:rPr lang="sr-Latn-RS" sz="2000" dirty="0">
                <a:latin typeface="Consolas" panose="020B0609020204030204" pitchFamily="49" charset="0"/>
              </a:rPr>
              <a:t>Enterprise-a će imati minimum dve aplikacije u produkciji koje su potpuno kontejnerizovane, dok je taj broj 2019. godine iznosio </a:t>
            </a:r>
            <a:r>
              <a:rPr lang="sr-Latn-RS" sz="2000" b="1" dirty="0">
                <a:latin typeface="Consolas" panose="020B0609020204030204" pitchFamily="49" charset="0"/>
              </a:rPr>
              <a:t>20%</a:t>
            </a:r>
            <a:r>
              <a:rPr lang="sr-Latn-RS" sz="2000" dirty="0">
                <a:latin typeface="Consolas" panose="020B0609020204030204" pitchFamily="49" charset="0"/>
              </a:rPr>
              <a:t>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CNCF – </a:t>
            </a:r>
            <a:r>
              <a:rPr lang="sr-Latn-RS" sz="2000" i="1" dirty="0">
                <a:latin typeface="Consolas" panose="020B0609020204030204" pitchFamily="49" charset="0"/>
              </a:rPr>
              <a:t>Cloude Native Computing Foundation</a:t>
            </a:r>
            <a:r>
              <a:rPr lang="sr-Latn-RS" sz="2000" dirty="0">
                <a:latin typeface="Consolas" panose="020B0609020204030204" pitchFamily="49" charset="0"/>
              </a:rPr>
              <a:t> anketa: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Broj ispitanika koji aktivno koristi kontejnerske tehnologije:</a:t>
            </a:r>
          </a:p>
          <a:p>
            <a:pPr marL="1255713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2016. godina -&gt; 23 %</a:t>
            </a:r>
          </a:p>
          <a:p>
            <a:pPr marL="1255713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2018. godina -&gt; 74 %</a:t>
            </a:r>
          </a:p>
          <a:p>
            <a:pPr marL="1255713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2019. godina -&gt; 84 %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1B67CCA6-9F57-43B5-AAF0-AD570B8A8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466" y="927877"/>
            <a:ext cx="2616926" cy="2616926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018F4E-1151-40C0-925B-28D9B513E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17" y="5097779"/>
            <a:ext cx="5123698" cy="8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Kontejnerizacija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43584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Termin kontejnerizacija i kontejneri se naglo popularizuje od 2013. godine sa razvojem i popularizacijom Docker-a (koji je razvila istoimena kompanija Docker Inc.). Na popularnosti još više dobija kada su 2014. godine google-ri razvili Kubernetes (K8s) Open Source Project.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Kontejnerizacija kao pojam je nastala još 2007. godine sa update-om Linux kernela. Novi release Linux kernel-a sadržao je novi feature – </a:t>
            </a:r>
            <a:r>
              <a:rPr lang="sr-Latn-RS" sz="2000" b="1" dirty="0">
                <a:latin typeface="Consolas" panose="020B0609020204030204" pitchFamily="49" charset="0"/>
              </a:rPr>
              <a:t>cgroups.</a:t>
            </a:r>
            <a:r>
              <a:rPr lang="sr-Latn-RS" sz="2000" dirty="0">
                <a:latin typeface="Consolas" panose="020B0609020204030204" pitchFamily="49" charset="0"/>
              </a:rPr>
              <a:t> (Kontrolne grupe). [</a:t>
            </a:r>
            <a:r>
              <a:rPr lang="sr-Latn-RS" sz="2000" dirty="0">
                <a:latin typeface="Consolas" panose="020B0609020204030204" pitchFamily="49" charset="0"/>
                <a:hlinkClick r:id="rId3"/>
              </a:rPr>
              <a:t>Link to man page</a:t>
            </a:r>
            <a:r>
              <a:rPr lang="sr-Latn-RS" sz="2000" dirty="0">
                <a:latin typeface="Consolas" panose="020B0609020204030204" pitchFamily="49" charset="0"/>
              </a:rPr>
              <a:t>]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Ovaj feature (</a:t>
            </a:r>
            <a:r>
              <a:rPr lang="sr-Latn-RS" sz="2000" i="1" dirty="0">
                <a:latin typeface="Consolas" panose="020B0609020204030204" pitchFamily="49" charset="0"/>
              </a:rPr>
              <a:t>cgroups</a:t>
            </a:r>
            <a:r>
              <a:rPr lang="sr-Latn-RS" sz="2000" dirty="0">
                <a:latin typeface="Consolas" panose="020B0609020204030204" pitchFamily="49" charset="0"/>
              </a:rPr>
              <a:t>) dozvoljava da se procesi na OS-u grupišu u hijerarhijske strukture, i da se određenim procesima / grupama procesa nametnu limiti u vidu korišćenja resursa (CPU, MEM, I/O, Storage ...)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13" name="Picture 12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608BE9E9-7B9D-42CA-A51A-7882EF2D7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55" y="4950628"/>
            <a:ext cx="1609725" cy="19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Kontejnerizacija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43584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Takođe, 2002. godine feature Linux kernel-a koji se naziva </a:t>
            </a:r>
            <a:r>
              <a:rPr lang="sr-Latn-RS" sz="2000" b="1" dirty="0">
                <a:latin typeface="Consolas" panose="020B0609020204030204" pitchFamily="49" charset="0"/>
              </a:rPr>
              <a:t>namespaces</a:t>
            </a:r>
            <a:r>
              <a:rPr lang="sr-Latn-RS" sz="2000" dirty="0">
                <a:latin typeface="Consolas" panose="020B0609020204030204" pitchFamily="49" charset="0"/>
              </a:rPr>
              <a:t> je omogućio segregaciju fajl sistema (FS) na taj način da određeni procesi mogu da „bukiraju“ i koriste svoj deo File System-a, a da drugi procesi nemaju uvid u taj deo FS-a.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namespaces (2002.) i cgroups (20</a:t>
            </a:r>
            <a:r>
              <a:rPr lang="en-US" sz="2000" dirty="0">
                <a:latin typeface="Consolas" panose="020B0609020204030204" pitchFamily="49" charset="0"/>
              </a:rPr>
              <a:t>07</a:t>
            </a:r>
            <a:r>
              <a:rPr lang="sr-Latn-RS" sz="2000" dirty="0">
                <a:latin typeface="Consolas" panose="020B0609020204030204" pitchFamily="49" charset="0"/>
              </a:rPr>
              <a:t>.) feature-i su koji su omogućili kontejnerizaciju i promenili način na koji posmatramo procese, alokaciju resursa i izolaciju procesa na OS-u uopšte.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Dakle dobijamo jednostavnu formulu koja glasi cgroups + namespaces = potpuna izolacija procesa, resursa i storage-a na nivou OS-a (Linux).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Izolovani procesi (executable unit) u našoj definiciji zapravo su deo </a:t>
            </a:r>
            <a:r>
              <a:rPr lang="sr-Latn-RS" sz="2000" b="1" u="sng" dirty="0">
                <a:latin typeface="Consolas" panose="020B0609020204030204" pitchFamily="49" charset="0"/>
              </a:rPr>
              <a:t>KONTEJNER</a:t>
            </a:r>
            <a:r>
              <a:rPr lang="sr-Latn-RS" sz="2000" dirty="0">
                <a:latin typeface="Consolas" panose="020B0609020204030204" pitchFamily="49" charset="0"/>
              </a:rPr>
              <a:t>-a</a:t>
            </a:r>
            <a:r>
              <a:rPr lang="sr-Latn-RS" sz="2000" b="1" dirty="0">
                <a:latin typeface="Consolas" panose="020B0609020204030204" pitchFamily="49" charset="0"/>
              </a:rPr>
              <a:t>! </a:t>
            </a:r>
            <a:r>
              <a:rPr lang="sr-Latn-RS" sz="2000" dirty="0">
                <a:latin typeface="Consolas" panose="020B0609020204030204" pitchFamily="49" charset="0"/>
              </a:rPr>
              <a:t>Proces(i) na OS je ono što je executable i što se izvršava.</a:t>
            </a:r>
            <a:endParaRPr lang="sr-Latn-RS" sz="2000" b="1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Proces izolacije često se naziva i </a:t>
            </a:r>
            <a:r>
              <a:rPr lang="sr-Latn-RS" sz="2000" b="1" dirty="0">
                <a:latin typeface="Consolas" panose="020B0609020204030204" pitchFamily="49" charset="0"/>
              </a:rPr>
              <a:t>virtuelizacija</a:t>
            </a:r>
            <a:r>
              <a:rPr lang="sr-Latn-RS" sz="2000" dirty="0">
                <a:latin typeface="Consolas" panose="020B0609020204030204" pitchFamily="49" charset="0"/>
              </a:rPr>
              <a:t> (slična VM principima).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Linux Kernel – 🥱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Linux Kernel i Kernel Moduli su praktično interface nad hardverskim resursima. Kao što smo rekli, apsolutno su Open-Source, i možemo da razvijamo Naumix distro. (videli smo Torvalds-ov repo na gi</a:t>
            </a:r>
            <a:r>
              <a:rPr lang="en-US" sz="2000" dirty="0">
                <a:latin typeface="Consolas" panose="020B0609020204030204" pitchFamily="49" charset="0"/>
              </a:rPr>
              <a:t>t</a:t>
            </a:r>
            <a:r>
              <a:rPr lang="sr-Latn-RS" sz="2000" dirty="0">
                <a:latin typeface="Consolas" panose="020B0609020204030204" pitchFamily="49" charset="0"/>
              </a:rPr>
              <a:t>hub-u)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Kad smo pomenuli distro, svaki linux distro kao zajednički sadržalac ima Linux kernel. (BITNO)!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Na kernel se naslanjaju sistemski library-ji, različiti shell-ovi, user space-vi, package manageri, aplikacije, i sve ono ostalo što čini jedan jedinstveni linux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06392C5-D44E-4240-B154-D0A799416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708" y="4070637"/>
            <a:ext cx="2961248" cy="24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Linux – Virtuelizacija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Recimo da na jednom Linux OS-u (distro je: Linux Mint) znamo imamo određene sistemske biblioteke i procese višeg nivoa. </a:t>
            </a:r>
            <a:r>
              <a:rPr lang="en-US" sz="2000" dirty="0" err="1">
                <a:latin typeface="Consolas" panose="020B0609020204030204" pitchFamily="49" charset="0"/>
              </a:rPr>
              <a:t>Potom</a:t>
            </a:r>
            <a:r>
              <a:rPr lang="sr-Latn-RS" sz="2000" dirty="0">
                <a:latin typeface="Consolas" panose="020B0609020204030204" pitchFamily="49" charset="0"/>
              </a:rPr>
              <a:t> napravimo </a:t>
            </a:r>
            <a:r>
              <a:rPr lang="sr-Latn-RS" sz="2000" b="1" dirty="0">
                <a:latin typeface="Consolas" panose="020B0609020204030204" pitchFamily="49" charset="0"/>
              </a:rPr>
              <a:t>novu!!!</a:t>
            </a:r>
            <a:r>
              <a:rPr lang="sr-Latn-RS" sz="2000" dirty="0">
                <a:latin typeface="Consolas" panose="020B0609020204030204" pitchFamily="49" charset="0"/>
              </a:rPr>
              <a:t> određenu procesnu hijerarhiju novih procesa i izvršimo izolaciju tih procesa pomoću namespace-va i cgroups-a.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Ako izolovani proces group konfigurišemo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sa sys lib-ovima nekog drugog distro-a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(npr. Ubuntu) i dodamo odgovarajuće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procese, praktično postižemo </a:t>
            </a:r>
            <a:r>
              <a:rPr lang="en-US" sz="2000" dirty="0">
                <a:latin typeface="Consolas" panose="020B0609020204030204" pitchFamily="49" charset="0"/>
              </a:rPr>
              <a:t>“</a:t>
            </a:r>
            <a:r>
              <a:rPr lang="sr-Latn-RS" sz="2000" dirty="0">
                <a:latin typeface="Consolas" panose="020B0609020204030204" pitchFamily="49" charset="0"/>
              </a:rPr>
              <a:t>podizanje</a:t>
            </a:r>
            <a:r>
              <a:rPr lang="en-US" sz="2000" dirty="0">
                <a:latin typeface="Consolas" panose="020B0609020204030204" pitchFamily="49" charset="0"/>
              </a:rPr>
              <a:t>”</a:t>
            </a:r>
            <a:r>
              <a:rPr lang="sr-Latn-RS" sz="2000" dirty="0">
                <a:latin typeface="Consolas" panose="020B0609020204030204" pitchFamily="49" charset="0"/>
              </a:rPr>
              <a:t> 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jednog OS-a nad drugim OS-om.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Zato se ovaj proces i naziva </a:t>
            </a:r>
            <a:r>
              <a:rPr lang="sr-Latn-RS" sz="2000" b="1" dirty="0">
                <a:latin typeface="Consolas" panose="020B0609020204030204" pitchFamily="49" charset="0"/>
              </a:rPr>
              <a:t>virtuelizacija</a:t>
            </a:r>
            <a:r>
              <a:rPr lang="sr-Latn-RS" sz="2000" dirty="0">
                <a:latin typeface="Consolas" panose="020B0609020204030204" pitchFamily="49" charset="0"/>
              </a:rPr>
              <a:t>, jer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na virtuelni način dobijamo Ubuntu OS na 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Mint OS-u.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CA85849-7E9B-448F-96D9-327FEE78D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49" y="3059723"/>
            <a:ext cx="4172407" cy="348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Linux – Virtuelizacija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02C4DDC4-4716-4573-BDB5-4C73FDB0B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39323"/>
            <a:ext cx="10363200" cy="5990542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0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 šta sada sa time?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Naravno da ne pravimo kontejnere tako što prčkamo po procesima, sami, jer bi nam za to trebala velika Linux ekspertiza, a neki khm khm (ne gledajte u mene) nemaju završen Linux kurs.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Container Engine</a:t>
            </a:r>
            <a:r>
              <a:rPr lang="sr-Latn-RS" sz="2000" dirty="0">
                <a:latin typeface="Consolas" panose="020B0609020204030204" pitchFamily="49" charset="0"/>
              </a:rPr>
              <a:t> – Specijalizovani software-i koji apstrahuju proces virtuelizacije na nivou OS-a, tako što nam pružaju znatno jednostavniji API, po principu „Hej ti, endžine, napravi mi kontejner“, a celokupni rad </a:t>
            </a:r>
            <a:r>
              <a:rPr lang="sr-Latn-RS" sz="2000" i="1" dirty="0">
                <a:latin typeface="Consolas" panose="020B0609020204030204" pitchFamily="49" charset="0"/>
              </a:rPr>
              <a:t>ispod haube</a:t>
            </a:r>
            <a:r>
              <a:rPr lang="sr-Latn-RS" sz="2000" dirty="0">
                <a:latin typeface="Consolas" panose="020B0609020204030204" pitchFamily="49" charset="0"/>
              </a:rPr>
              <a:t> je enkapsuliran i sakriven od nas.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Postoje razni Container Engine-i među kojima su najpopularniji: Docker, Rkt (čita se Rocket), CRI-O, ...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Postoji određena nomenklatura koju prate gotovo svi Engine-i, i bitno je da razumemo korake koji postoje u radu sa kontejnerima: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360</TotalTime>
  <Words>1793</Words>
  <Application>Microsoft Office PowerPoint</Application>
  <PresentationFormat>Widescreen</PresentationFormat>
  <Paragraphs>125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Nova Light</vt:lpstr>
      <vt:lpstr>Bembo</vt:lpstr>
      <vt:lpstr>Calibri</vt:lpstr>
      <vt:lpstr>Consolas</vt:lpstr>
      <vt:lpstr>Courier New</vt:lpstr>
      <vt:lpstr>Wingdings</vt:lpstr>
      <vt:lpstr>RetrospectVTI</vt:lpstr>
      <vt:lpstr>Kontejnerizacija – uvod</vt:lpstr>
      <vt:lpstr>Šta su kontejneri?</vt:lpstr>
      <vt:lpstr>Statistika?</vt:lpstr>
      <vt:lpstr>Kontejnerizacija</vt:lpstr>
      <vt:lpstr>Kontejnerizacija</vt:lpstr>
      <vt:lpstr>Linux Kernel – 🥱</vt:lpstr>
      <vt:lpstr>Linux – Virtuelizacija</vt:lpstr>
      <vt:lpstr>Linux – Virtuelizacija</vt:lpstr>
      <vt:lpstr>I šta sada sa time?</vt:lpstr>
      <vt:lpstr>Nomenklatura</vt:lpstr>
      <vt:lpstr>Image</vt:lpstr>
      <vt:lpstr>Image registry</vt:lpstr>
      <vt:lpstr>Container vs. 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Kontejnerizacija – Uvod</dc:title>
  <dc:creator>Nikola Žarković</dc:creator>
  <cp:lastModifiedBy>Nikola Žarković</cp:lastModifiedBy>
  <cp:revision>21</cp:revision>
  <dcterms:created xsi:type="dcterms:W3CDTF">2021-09-01T11:40:00Z</dcterms:created>
  <dcterms:modified xsi:type="dcterms:W3CDTF">2021-09-24T08:29:42Z</dcterms:modified>
</cp:coreProperties>
</file>