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80151" autoAdjust="0"/>
  </p:normalViewPr>
  <p:slideViewPr>
    <p:cSldViewPr snapToGrid="0">
      <p:cViewPr varScale="1">
        <p:scale>
          <a:sx n="82" d="100"/>
          <a:sy n="82" d="100"/>
        </p:scale>
        <p:origin x="61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42A986-3B37-47EA-BDAF-9BD138EA64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5AC3A-3FC5-4BCD-B6CC-97C84356CA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ED3FE-A0D0-4A64-94E6-92F929FBB115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265B3-E77F-4716-A0E4-96F7B43743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686F7-EB1C-43F8-A8C8-C0B7039106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C7B0C-5382-46B2-96B0-5CE5F294B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23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46060-7A3C-4EAB-9002-548C3D5D566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17C65-B59B-41AD-A4E0-A817553A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2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3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92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1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16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59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9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3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4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8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4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0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7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2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no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hub.docker.com/_/mongo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hub.docker.com/r/ibmcom/websphere-traditional" TargetMode="External"/><Relationship Id="rId3" Type="http://schemas.openxmlformats.org/officeDocument/2006/relationships/hyperlink" Target="https://hub.docker.com/u/ibmcom" TargetMode="External"/><Relationship Id="rId7" Type="http://schemas.openxmlformats.org/officeDocument/2006/relationships/hyperlink" Target="https://hub.docker.com/r/ibmcom/websphere-libert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b.docker.com/r/ibmcom/odm" TargetMode="External"/><Relationship Id="rId5" Type="http://schemas.openxmlformats.org/officeDocument/2006/relationships/hyperlink" Target="https://hub.docker.com/r/ibmcom/mq" TargetMode="External"/><Relationship Id="rId4" Type="http://schemas.openxmlformats.org/officeDocument/2006/relationships/hyperlink" Target="https://hub.docker.com/r/ibmcom/iib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FCF80-77B4-46CF-AAEC-AE76D79E2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422" y="1601406"/>
            <a:ext cx="10909073" cy="1227694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</a:rPr>
              <a:t>Middleware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ADB21-2BDF-42E7-9779-6E4B604F0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1474" y="5576520"/>
            <a:ext cx="9622971" cy="691312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sr-Latn-R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Žarković Nikola</a:t>
            </a:r>
            <a:br>
              <a:rPr lang="sr-Latn-R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BAA47BE8-1DB3-485C-9D4C-485BDFFBA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341" y="373712"/>
            <a:ext cx="5091318" cy="1227694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64CBAAB-7956-4763-9F69-A3FDBF1AC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7101B1E5-93D8-4240-A143-5BC92AF45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048468"/>
            <a:ext cx="3199622" cy="2133081"/>
          </a:xfrm>
          <a:prstGeom prst="rect">
            <a:avLst/>
          </a:prstGeom>
        </p:spPr>
      </p:pic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EA9FD71B-9198-4B7F-A76F-27EE953704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56" r="26833" b="23840"/>
          <a:stretch/>
        </p:blipFill>
        <p:spPr>
          <a:xfrm>
            <a:off x="6645341" y="3325502"/>
            <a:ext cx="3794059" cy="144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1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Image - </a:t>
            </a:r>
            <a:r>
              <a:rPr lang="en-US" dirty="0" err="1">
                <a:latin typeface="Consolas" panose="020B0609020204030204" pitchFamily="49" charset="0"/>
              </a:rPr>
              <a:t>specifikacija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19" y="1353312"/>
            <a:ext cx="11061895" cy="4939333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Consolas" panose="020B0609020204030204" pitchFamily="49" charset="0"/>
              </a:rPr>
              <a:t>Prilikom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rada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sa</a:t>
            </a:r>
            <a:r>
              <a:rPr lang="en-US" sz="2000" dirty="0">
                <a:latin typeface="Consolas" panose="020B0609020204030204" pitchFamily="49" charset="0"/>
              </a:rPr>
              <a:t> Docker Image-</a:t>
            </a:r>
            <a:r>
              <a:rPr lang="en-US" sz="2000" dirty="0" err="1">
                <a:latin typeface="Consolas" panose="020B0609020204030204" pitchFamily="49" charset="0"/>
              </a:rPr>
              <a:t>ima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pogotovo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onima</a:t>
            </a:r>
            <a:r>
              <a:rPr lang="en-US" sz="2000" dirty="0">
                <a:latin typeface="Consolas" panose="020B0609020204030204" pitchFamily="49" charset="0"/>
              </a:rPr>
              <a:t> koji se </a:t>
            </a:r>
            <a:r>
              <a:rPr lang="en-US" sz="2000" dirty="0" err="1">
                <a:latin typeface="Consolas" panose="020B0609020204030204" pitchFamily="49" charset="0"/>
              </a:rPr>
              <a:t>nalaze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DockerHub</a:t>
            </a:r>
            <a:r>
              <a:rPr lang="en-US" sz="2000" dirty="0">
                <a:latin typeface="Consolas" panose="020B0609020204030204" pitchFamily="49" charset="0"/>
              </a:rPr>
              <a:t>-u, ne </a:t>
            </a:r>
            <a:r>
              <a:rPr lang="en-US" sz="2000" dirty="0" err="1">
                <a:latin typeface="Consolas" panose="020B0609020204030204" pitchFamily="49" charset="0"/>
              </a:rPr>
              <a:t>postoji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univerzalan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na</a:t>
            </a:r>
            <a:r>
              <a:rPr lang="sr-Latn-RS" sz="2000" dirty="0">
                <a:latin typeface="Consolas" panose="020B0609020204030204" pitchFamily="49" charset="0"/>
              </a:rPr>
              <a:t>čin kako se sa određenim image-om radi već je potrebno izlistati opis repozitorijuma i načine korišćenja image-a.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Domaći zadatak:</a:t>
            </a:r>
            <a:r>
              <a:rPr lang="sr-Latn-RS" sz="2000" dirty="0">
                <a:latin typeface="Consolas" panose="020B0609020204030204" pitchFamily="49" charset="0"/>
              </a:rPr>
              <a:t> Pogledati opis oficijelnog MongoDB kontejnera na DockerHub-u i opis NodeJS kontejnera.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i="1" dirty="0">
                <a:latin typeface="Consolas" panose="020B0609020204030204" pitchFamily="49" charset="0"/>
                <a:hlinkClick r:id="rId3"/>
              </a:rPr>
              <a:t>https://hub.docker.com/_/node</a:t>
            </a:r>
            <a:endParaRPr lang="sr-Latn-RS" sz="1800" i="1" dirty="0">
              <a:latin typeface="Consolas" panose="020B0609020204030204" pitchFamily="49" charset="0"/>
            </a:endParaRP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800" i="1" dirty="0">
                <a:latin typeface="Consolas" panose="020B0609020204030204" pitchFamily="49" charset="0"/>
                <a:hlinkClick r:id="rId4"/>
              </a:rPr>
              <a:t>https://hub.docker.com/_/mongo</a:t>
            </a:r>
            <a:endParaRPr lang="sr-Latn-RS" sz="1800" i="1" dirty="0">
              <a:latin typeface="Consolas" panose="020B0609020204030204" pitchFamily="49" charset="0"/>
            </a:endParaRP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2000" dirty="0">
              <a:latin typeface="Consolas" panose="020B0609020204030204" pitchFamily="49" charset="0"/>
            </a:endParaRP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</a:t>
            </a:r>
            <a:r>
              <a:rPr lang="en-US" sz="2000" dirty="0" err="1">
                <a:latin typeface="Consolas" panose="020B0609020204030204" pitchFamily="49" charset="0"/>
              </a:rPr>
              <a:t>ogotovo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kod</a:t>
            </a:r>
            <a:r>
              <a:rPr lang="en-US" sz="2000" dirty="0">
                <a:latin typeface="Consolas" panose="020B0609020204030204" pitchFamily="49" charset="0"/>
              </a:rPr>
              <a:t> MongoDB </a:t>
            </a:r>
            <a:r>
              <a:rPr lang="en-US" sz="2000" dirty="0" err="1">
                <a:latin typeface="Consolas" panose="020B0609020204030204" pitchFamily="49" charset="0"/>
              </a:rPr>
              <a:t>kontejnera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obratiti</a:t>
            </a:r>
            <a:r>
              <a:rPr lang="en-US" sz="2000" dirty="0">
                <a:latin typeface="Consolas" panose="020B0609020204030204" pitchFamily="49" charset="0"/>
              </a:rPr>
              <a:t> pa</a:t>
            </a:r>
            <a:r>
              <a:rPr lang="sr-Latn-RS" sz="2000" dirty="0">
                <a:latin typeface="Consolas" panose="020B0609020204030204" pitchFamily="49" charset="0"/>
              </a:rPr>
              <a:t>žnju na Environment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8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sr-Latn-RS" dirty="0">
                <a:latin typeface="Consolas" panose="020B0609020204030204" pitchFamily="49" charset="0"/>
              </a:rPr>
              <a:t>Environment Variables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1" y="1098539"/>
            <a:ext cx="11343249" cy="5754276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Najčešće se određena podešavanja kontejnera rešavaju pomoću Environment varijabli. Tako, recimo, u okviru MongoDB baze, pomoću ENV varijable možemo setovati baznog (</a:t>
            </a:r>
            <a:r>
              <a:rPr lang="sr-Latn-RS" sz="2000" b="1" dirty="0">
                <a:latin typeface="Consolas" panose="020B0609020204030204" pitchFamily="49" charset="0"/>
              </a:rPr>
              <a:t>root</a:t>
            </a:r>
            <a:r>
              <a:rPr lang="sr-Latn-RS" sz="2000" dirty="0">
                <a:latin typeface="Consolas" panose="020B0609020204030204" pitchFamily="49" charset="0"/>
              </a:rPr>
              <a:t>) user-a i njegov password.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Kod nekih Image-a poput MySQL baze, image uopšte nije moguće pokrenuti dok mu se ne nasetuju parametri vezani za autorizaciju root usera nad bazom.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Kod image-a poput IBM/MQ i IBM/IIB, kontejner nije moguće pokrenuti dok mu se kroz environment varijable ne postavi da smo saglasni sa načinom licenciranja odnosno da smo saglasni da image koristimo u development svrhe.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i="1" u="sng" dirty="0">
                <a:latin typeface="Consolas" panose="020B0609020204030204" pitchFamily="49" charset="0"/>
              </a:rPr>
              <a:t>Info</a:t>
            </a:r>
            <a:r>
              <a:rPr lang="sr-Latn-RS" sz="2000" i="1" dirty="0">
                <a:latin typeface="Consolas" panose="020B0609020204030204" pitchFamily="49" charset="0"/>
              </a:rPr>
              <a:t>:</a:t>
            </a:r>
            <a:r>
              <a:rPr lang="sr-Latn-RS" sz="2000" dirty="0">
                <a:latin typeface="Consolas" panose="020B0609020204030204" pitchFamily="49" charset="0"/>
              </a:rPr>
              <a:t> IBM repozitorijum na DockerHub-u je (</a:t>
            </a:r>
            <a:r>
              <a:rPr lang="sr-Latn-RS" sz="2000" dirty="0">
                <a:latin typeface="Consolas" panose="020B0609020204030204" pitchFamily="49" charset="0"/>
                <a:hlinkClick r:id="rId3"/>
              </a:rPr>
              <a:t>https://hub.docker.com/u/ibmcom</a:t>
            </a:r>
            <a:r>
              <a:rPr lang="sr-Latn-RS" sz="2000" dirty="0">
                <a:latin typeface="Consolas" panose="020B0609020204030204" pitchFamily="49" charset="0"/>
              </a:rPr>
              <a:t>)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i="1" dirty="0">
                <a:latin typeface="Consolas" panose="020B0609020204030204" pitchFamily="49" charset="0"/>
              </a:rPr>
              <a:t>IIB: </a:t>
            </a:r>
            <a:r>
              <a:rPr lang="sr-Latn-RS" i="1" dirty="0">
                <a:latin typeface="Consolas" panose="020B0609020204030204" pitchFamily="49" charset="0"/>
                <a:hlinkClick r:id="rId4"/>
              </a:rPr>
              <a:t>https://hub.docker.com/r/ibmcom/iib</a:t>
            </a:r>
            <a:endParaRPr lang="sr-Latn-RS" i="1" dirty="0">
              <a:latin typeface="Consolas" panose="020B0609020204030204" pitchFamily="49" charset="0"/>
            </a:endParaRP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i="1" dirty="0">
                <a:latin typeface="Consolas" panose="020B0609020204030204" pitchFamily="49" charset="0"/>
              </a:rPr>
              <a:t>MQ: </a:t>
            </a:r>
            <a:r>
              <a:rPr lang="sr-Latn-RS" i="1" dirty="0">
                <a:latin typeface="Consolas" panose="020B0609020204030204" pitchFamily="49" charset="0"/>
                <a:hlinkClick r:id="rId5"/>
              </a:rPr>
              <a:t>https://hub.docker.com/r/ibmcom/mq</a:t>
            </a:r>
            <a:endParaRPr lang="sr-Latn-RS" i="1" dirty="0">
              <a:latin typeface="Consolas" panose="020B0609020204030204" pitchFamily="49" charset="0"/>
            </a:endParaRP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i="1" dirty="0">
                <a:latin typeface="Consolas" panose="020B0609020204030204" pitchFamily="49" charset="0"/>
              </a:rPr>
              <a:t>ODM: </a:t>
            </a:r>
            <a:r>
              <a:rPr lang="sr-Latn-RS" i="1" dirty="0">
                <a:latin typeface="Consolas" panose="020B0609020204030204" pitchFamily="49" charset="0"/>
                <a:hlinkClick r:id="rId6"/>
              </a:rPr>
              <a:t>https://hub.docker.com/r/ibmcom/odm</a:t>
            </a:r>
            <a:endParaRPr lang="sr-Latn-RS" i="1" dirty="0">
              <a:latin typeface="Consolas" panose="020B0609020204030204" pitchFamily="49" charset="0"/>
            </a:endParaRP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i="1" dirty="0">
                <a:latin typeface="Consolas" panose="020B0609020204030204" pitchFamily="49" charset="0"/>
              </a:rPr>
              <a:t>WAS-Liberty: </a:t>
            </a:r>
            <a:r>
              <a:rPr lang="sr-Latn-RS" i="1" dirty="0">
                <a:latin typeface="Consolas" panose="020B0609020204030204" pitchFamily="49" charset="0"/>
                <a:hlinkClick r:id="rId7"/>
              </a:rPr>
              <a:t>https://hub.docker.com/r/ibmcom/websphere-liberty</a:t>
            </a:r>
            <a:r>
              <a:rPr lang="sr-Latn-RS" i="1" dirty="0">
                <a:latin typeface="Consolas" panose="020B0609020204030204" pitchFamily="49" charset="0"/>
              </a:rPr>
              <a:t>  </a:t>
            </a:r>
          </a:p>
          <a:p>
            <a:pPr marL="668846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i="1" dirty="0">
                <a:latin typeface="Consolas" panose="020B0609020204030204" pitchFamily="49" charset="0"/>
              </a:rPr>
              <a:t>WAS Traditional: </a:t>
            </a:r>
            <a:r>
              <a:rPr lang="sr-Latn-RS" i="1" dirty="0">
                <a:latin typeface="Consolas" panose="020B0609020204030204" pitchFamily="49" charset="0"/>
                <a:hlinkClick r:id="rId8"/>
              </a:rPr>
              <a:t>https://hub.docker.com/r/ibmcom/websphere-traditional</a:t>
            </a:r>
            <a:r>
              <a:rPr lang="sr-Latn-RS" i="1" dirty="0"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Environment Variables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Env varijable mogu se u okviru kontenera setovati na dva načina:</a:t>
            </a:r>
          </a:p>
          <a:p>
            <a:pPr marL="547688" indent="-457200">
              <a:buClr>
                <a:schemeClr val="tx1"/>
              </a:buClr>
              <a:buFont typeface="+mj-lt"/>
              <a:buAutoNum type="arabicPeriod"/>
            </a:pPr>
            <a:r>
              <a:rPr lang="sr-Latn-RS" sz="2000" dirty="0">
                <a:latin typeface="Consolas" panose="020B0609020204030204" pitchFamily="49" charset="0"/>
              </a:rPr>
              <a:t>Prilikom kreiranja Image-a definišemo ENV varijable pomoću „ENV“ direktive tj. </a:t>
            </a:r>
            <a:r>
              <a:rPr lang="sr-Latn-RS" sz="2000" i="1" dirty="0">
                <a:latin typeface="Consolas" panose="020B0609020204030204" pitchFamily="49" charset="0"/>
              </a:rPr>
              <a:t>stanza</a:t>
            </a:r>
            <a:r>
              <a:rPr lang="sr-Latn-RS" sz="2000" dirty="0">
                <a:latin typeface="Consolas" panose="020B0609020204030204" pitchFamily="49" charset="0"/>
              </a:rPr>
              <a:t>-e u Dockerfile-u</a:t>
            </a:r>
          </a:p>
          <a:p>
            <a:pPr marL="547688" indent="-457200">
              <a:buClr>
                <a:schemeClr val="tx1"/>
              </a:buClr>
              <a:buFont typeface="+mj-lt"/>
              <a:buAutoNum type="arabicPeriod"/>
            </a:pPr>
            <a:r>
              <a:rPr lang="sr-Latn-RS" sz="2000" dirty="0">
                <a:latin typeface="Consolas" panose="020B0609020204030204" pitchFamily="49" charset="0"/>
              </a:rPr>
              <a:t>Prilikom pokretanja kontejnera dodavanjem argumenta </a:t>
            </a:r>
            <a:r>
              <a:rPr lang="sr-Latn-RS" sz="2000" b="1" i="1" dirty="0">
                <a:latin typeface="Consolas" panose="020B0609020204030204" pitchFamily="49" charset="0"/>
              </a:rPr>
              <a:t>–e</a:t>
            </a:r>
            <a:r>
              <a:rPr lang="sr-Latn-RS" sz="2000" dirty="0">
                <a:latin typeface="Consolas" panose="020B0609020204030204" pitchFamily="49" charset="0"/>
              </a:rPr>
              <a:t> odnosno </a:t>
            </a:r>
            <a:r>
              <a:rPr lang="sr-Latn-RS" sz="2000" b="1" i="1" dirty="0">
                <a:latin typeface="Consolas" panose="020B0609020204030204" pitchFamily="49" charset="0"/>
              </a:rPr>
              <a:t>--env</a:t>
            </a:r>
            <a:r>
              <a:rPr lang="sr-Latn-RS" sz="2000" i="1" dirty="0">
                <a:latin typeface="Consolas" panose="020B0609020204030204" pitchFamily="49" charset="0"/>
              </a:rPr>
              <a:t> </a:t>
            </a:r>
          </a:p>
          <a:p>
            <a:pPr marL="547688" indent="-45720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2000" i="1" dirty="0">
              <a:latin typeface="Consolas" panose="020B0609020204030204" pitchFamily="49" charset="0"/>
            </a:endParaRPr>
          </a:p>
          <a:p>
            <a:pPr marL="547688" indent="-4572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Način broj 2 ima veći prioritet, tako da, ukoliko specificiramo isto ime varijable kao što je definisano u koraku br. 1, zapravo vršimo </a:t>
            </a:r>
            <a:r>
              <a:rPr lang="sr-Latn-RS" sz="2000" i="1" dirty="0">
                <a:latin typeface="Consolas" panose="020B0609020204030204" pitchFamily="49" charset="0"/>
              </a:rPr>
              <a:t>override</a:t>
            </a:r>
            <a:r>
              <a:rPr lang="sr-Latn-RS" sz="2000" dirty="0">
                <a:latin typeface="Consolas" panose="020B0609020204030204" pitchFamily="49" charset="0"/>
              </a:rPr>
              <a:t>.</a:t>
            </a:r>
          </a:p>
          <a:p>
            <a:pPr marL="547688" indent="-4572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Dobro je da određene default vrednosti setujemo na nivou Image-a a potom da ih pregazimo u slučaju pokretanja kontejnera.</a:t>
            </a:r>
          </a:p>
          <a:p>
            <a:pPr marL="90488" indent="0" algn="ctr">
              <a:buClr>
                <a:schemeClr val="tx1"/>
              </a:buClr>
              <a:buNone/>
            </a:pPr>
            <a:r>
              <a:rPr lang="sr-Latn-RS" sz="2000" b="1" dirty="0">
                <a:latin typeface="Consolas" panose="020B0609020204030204" pitchFamily="49" charset="0"/>
              </a:rPr>
              <a:t> $ docker container run –d –p 80:80 –e MYENV=HELLO nginx:latest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6181491"/>
            <a:ext cx="2799806" cy="67650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5B1A4B-C707-47C6-8853-83BDDD2601D6}"/>
              </a:ext>
            </a:extLst>
          </p:cNvPr>
          <p:cNvSpPr/>
          <p:nvPr/>
        </p:nvSpPr>
        <p:spPr>
          <a:xfrm>
            <a:off x="6746033" y="5393094"/>
            <a:ext cx="2034073" cy="307910"/>
          </a:xfrm>
          <a:prstGeom prst="round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Aplikacija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NodeJS aplikacija koristi mehanizam čitanja Environment varijabli za potrebe konfigurisanja Connection String-a za kačenje na MongoDB bazu.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2000" dirty="0">
              <a:latin typeface="Consolas" panose="020B0609020204030204" pitchFamily="49" charset="0"/>
            </a:endParaRP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146B49-B267-4C50-B03F-7DD3B1E3A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97" y="2402153"/>
            <a:ext cx="11688806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7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Docker Secrets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Mehanizam prosleđivanja senzitivnih podataka u kontejner!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Može da se koristi samo uz </a:t>
            </a:r>
            <a:r>
              <a:rPr lang="sr-Latn-RS" sz="2000" i="1" dirty="0">
                <a:latin typeface="Consolas" panose="020B0609020204030204" pitchFamily="49" charset="0"/>
              </a:rPr>
              <a:t>Docker-Compose</a:t>
            </a:r>
            <a:r>
              <a:rPr lang="sr-Latn-RS" sz="2000" dirty="0">
                <a:latin typeface="Consolas" panose="020B0609020204030204" pitchFamily="49" charset="0"/>
              </a:rPr>
              <a:t> CLI tool (plugin za Dockera) ili kroz korišćenje Docker Swarm orkestratora.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2000" dirty="0">
              <a:latin typeface="Consolas" panose="020B0609020204030204" pitchFamily="49" charset="0"/>
            </a:endParaRP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Generišu se tajne (</a:t>
            </a:r>
            <a:r>
              <a:rPr lang="sr-Latn-RS" sz="2000" i="1" dirty="0">
                <a:latin typeface="Consolas" panose="020B0609020204030204" pitchFamily="49" charset="0"/>
              </a:rPr>
              <a:t>Secrets</a:t>
            </a:r>
            <a:r>
              <a:rPr lang="sr-Latn-RS" sz="2000" dirty="0">
                <a:latin typeface="Consolas" panose="020B0609020204030204" pitchFamily="49" charset="0"/>
              </a:rPr>
              <a:t>) na nivou Container Engine-a, a potom se pomoću simboličkog imena unutar kontejnera pristupa skrivenim podacima.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4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Dockerfile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WORKDIR</a:t>
            </a:r>
            <a:r>
              <a:rPr lang="sr-Latn-RS" sz="2000" dirty="0">
                <a:latin typeface="Consolas" panose="020B0609020204030204" pitchFamily="49" charset="0"/>
              </a:rPr>
              <a:t> setujemo „radni direktorijum“ u okviru kontejnera. Sve relativne putanje su u odnosu na ovaj kontejner.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COPY</a:t>
            </a:r>
            <a:r>
              <a:rPr lang="sr-Latn-RS" sz="2000" dirty="0">
                <a:latin typeface="Consolas" panose="020B0609020204030204" pitchFamily="49" charset="0"/>
              </a:rPr>
              <a:t> kopiramo sa lokalne mašine u kontejner (odnosno image).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.dockerignore file -</a:t>
            </a:r>
            <a:r>
              <a:rPr lang="sr-Latn-RS" sz="2000" dirty="0">
                <a:latin typeface="Consolas" panose="020B0609020204030204" pitchFamily="49" charset="0"/>
              </a:rPr>
              <a:t> lista fajlova koje ne želimo da kopiramo u image/kontejner.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EXPOSE </a:t>
            </a:r>
            <a:r>
              <a:rPr lang="sr-Latn-RS" sz="2000" dirty="0">
                <a:latin typeface="Consolas" panose="020B0609020204030204" pitchFamily="49" charset="0"/>
              </a:rPr>
              <a:t>definisanje portova koje hoćemo da „otvorimo“ tj. expose-ujemo sa kontejnerske strane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>
                <a:latin typeface="Consolas" panose="020B0609020204030204" pitchFamily="49" charset="0"/>
              </a:rPr>
              <a:t>CMD</a:t>
            </a:r>
            <a:r>
              <a:rPr lang="sr-Latn-RS" sz="2000">
                <a:latin typeface="Consolas" panose="020B0609020204030204" pitchFamily="49" charset="0"/>
              </a:rPr>
              <a:t> entrypoint komanda (defaultna komanda koja se izvršava prilikom pokretanja kontejnera – </a:t>
            </a:r>
            <a:r>
              <a:rPr lang="sr-Latn-RS" sz="2000" b="1">
                <a:latin typeface="Consolas" panose="020B0609020204030204" pitchFamily="49" charset="0"/>
              </a:rPr>
              <a:t>MORA POSTOJATI Definisana </a:t>
            </a:r>
            <a:r>
              <a:rPr lang="sr-Latn-RS" sz="2000">
                <a:latin typeface="Consolas" panose="020B0609020204030204" pitchFamily="49" charset="0"/>
              </a:rPr>
              <a:t>(nekad i u okviru Base Image-a).</a:t>
            </a:r>
            <a:endParaRPr lang="sr-Latn-RS" sz="2000" b="1">
              <a:latin typeface="Consolas" panose="020B0609020204030204" pitchFamily="49" charset="0"/>
            </a:endParaRP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2000" b="1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7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998</TotalTime>
  <Words>555</Words>
  <Application>Microsoft Office PowerPoint</Application>
  <PresentationFormat>Widescreen</PresentationFormat>
  <Paragraphs>46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Nova Light</vt:lpstr>
      <vt:lpstr>Bembo</vt:lpstr>
      <vt:lpstr>Calibri</vt:lpstr>
      <vt:lpstr>Consolas</vt:lpstr>
      <vt:lpstr>Courier New</vt:lpstr>
      <vt:lpstr>RetrospectVTI</vt:lpstr>
      <vt:lpstr>Middleware</vt:lpstr>
      <vt:lpstr>Image - specifikacija</vt:lpstr>
      <vt:lpstr>Environment Variables</vt:lpstr>
      <vt:lpstr>Environment Variables</vt:lpstr>
      <vt:lpstr>Aplikacija</vt:lpstr>
      <vt:lpstr>Docker Secrets</vt:lpstr>
      <vt:lpstr>Dockerfile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Kontejnerizacija – Uvod</dc:title>
  <dc:creator>Nikola Žarković</dc:creator>
  <cp:lastModifiedBy>Nikola Žarković</cp:lastModifiedBy>
  <cp:revision>46</cp:revision>
  <dcterms:created xsi:type="dcterms:W3CDTF">2021-09-01T11:40:00Z</dcterms:created>
  <dcterms:modified xsi:type="dcterms:W3CDTF">2021-09-26T14:00:49Z</dcterms:modified>
</cp:coreProperties>
</file>