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78" r:id="rId5"/>
    <p:sldId id="259" r:id="rId6"/>
    <p:sldId id="267" r:id="rId7"/>
    <p:sldId id="268" r:id="rId8"/>
    <p:sldId id="269" r:id="rId9"/>
    <p:sldId id="279" r:id="rId10"/>
    <p:sldId id="270" r:id="rId11"/>
    <p:sldId id="280" r:id="rId12"/>
    <p:sldId id="271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72" r:id="rId22"/>
    <p:sldId id="274" r:id="rId23"/>
    <p:sldId id="275" r:id="rId24"/>
    <p:sldId id="276" r:id="rId25"/>
    <p:sldId id="277" r:id="rId26"/>
    <p:sldId id="273" r:id="rId27"/>
    <p:sldId id="290" r:id="rId28"/>
    <p:sldId id="291" r:id="rId29"/>
    <p:sldId id="292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85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42A986-3B37-47EA-BDAF-9BD138EA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5AC3A-3FC5-4BCD-B6CC-97C84356C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D3FE-A0D0-4A64-94E6-92F929FBB115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265B3-E77F-4716-A0E4-96F7B4374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686F7-EB1C-43F8-A8C8-C0B7039106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7B0C-5382-46B2-96B0-5CE5F294B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6060-7A3C-4EAB-9002-548C3D5D566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C65-B59B-41AD-A4E0-A817553A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9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8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0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1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1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2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8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1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0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7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5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9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9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FCF80-77B4-46CF-AAEC-AE76D79E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2" y="1903862"/>
            <a:ext cx="10909073" cy="14470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Storage, Networking,</a:t>
            </a:r>
            <a:br>
              <a:rPr lang="en-US" sz="6000" dirty="0">
                <a:latin typeface="Consolas" panose="020B0609020204030204" pitchFamily="49" charset="0"/>
              </a:rPr>
            </a:b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sr-Latn-RS" sz="6000" dirty="0">
                <a:latin typeface="Consolas" panose="020B0609020204030204" pitchFamily="49" charset="0"/>
              </a:rPr>
              <a:t>Aplikacija, Baza</a:t>
            </a:r>
            <a:endParaRPr 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DB21-2BDF-42E7-9779-6E4B604F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Žarković Nikola</a:t>
            </a:r>
            <a:b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AA47BE8-1DB3-485C-9D4C-485BDFFB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41" y="373712"/>
            <a:ext cx="5091318" cy="12276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71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Bind Mounts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Za razliku od named volumes-a, bind mounts je mehanizam specificiranja lokacije umesto simboličkog imena koji predstavlja tu lokaciju.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Lokacija koju specificiramo generiše se na nivou Docker Mašine i na njoj se pravi slika podataka.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Ukoliko koristimo ovaj metod, nećemo moći da izlistamo volumes-e jer ih nema, već se mapiranje pravi direktno (u docker inspect delu koji se tiče mount-a, type je „bind“) i tamo su direktno specificirane source i destination adrese, dok je kod slučaja Volumes-a umesto source-a verovatno samo ime volume-a.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$ docker run –v </a:t>
            </a:r>
            <a:r>
              <a:rPr lang="sr-Latn-RS" sz="2000" b="1" dirty="0">
                <a:highlight>
                  <a:srgbClr val="00FF00"/>
                </a:highlight>
                <a:latin typeface="Consolas" panose="020B0609020204030204" pitchFamily="49" charset="0"/>
              </a:rPr>
              <a:t>/var/mydata</a:t>
            </a:r>
            <a:r>
              <a:rPr lang="sr-Latn-RS" sz="2000" b="1" dirty="0">
                <a:latin typeface="Consolas" panose="020B0609020204030204" pitchFamily="49" charset="0"/>
              </a:rPr>
              <a:t>:/data –v </a:t>
            </a:r>
            <a:r>
              <a:rPr lang="sr-Latn-RS" sz="2000" b="1" dirty="0">
                <a:highlight>
                  <a:srgbClr val="00FF00"/>
                </a:highlight>
                <a:latin typeface="Consolas" panose="020B0609020204030204" pitchFamily="49" charset="0"/>
              </a:rPr>
              <a:t>/var/myconf</a:t>
            </a:r>
            <a:r>
              <a:rPr lang="sr-Latn-RS" sz="2000" b="1" dirty="0">
                <a:latin typeface="Consolas" panose="020B0609020204030204" pitchFamily="49" charset="0"/>
              </a:rPr>
              <a:t>:/config –d –name ....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Ove lokacije mogu da perzistiraju ali zavise od HostOS-a (U slučaju Windowsa, WSL određene lokacije na Docker Machine-i resetuje pa se nakon restarta Docker Machine gube i podaci </a:t>
            </a:r>
            <a:r>
              <a:rPr lang="sr-Latn-RS" sz="2000" b="1" dirty="0">
                <a:latin typeface="Consolas" panose="020B0609020204030204" pitchFamily="49" charset="0"/>
              </a:rPr>
              <a:t>!!!</a:t>
            </a:r>
            <a:r>
              <a:rPr lang="sr-Latn-R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Bind Mounts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47A8DBF-2615-44C6-89FD-70618DF4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6" y="463938"/>
            <a:ext cx="8135816" cy="6459658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E7F81-EA45-464B-8E3C-768168234493}"/>
              </a:ext>
            </a:extLst>
          </p:cNvPr>
          <p:cNvSpPr txBox="1"/>
          <p:nvPr/>
        </p:nvSpPr>
        <p:spPr>
          <a:xfrm>
            <a:off x="222738" y="1041600"/>
            <a:ext cx="362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$ docker volume ls</a:t>
            </a:r>
            <a:br>
              <a:rPr lang="sr-Latn-RS" dirty="0">
                <a:latin typeface="Consolas" panose="020B0609020204030204" pitchFamily="49" charset="0"/>
              </a:rPr>
            </a:br>
            <a:br>
              <a:rPr lang="sr-Latn-RS" dirty="0">
                <a:latin typeface="Consolas" panose="020B0609020204030204" pitchFamily="49" charset="0"/>
              </a:rPr>
            </a:br>
            <a:r>
              <a:rPr lang="sr-Latn-RS" dirty="0">
                <a:latin typeface="Consolas" panose="020B0609020204030204" pitchFamily="49" charset="0"/>
              </a:rPr>
              <a:t>Nema rezultata !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15185-E48C-4024-9169-9220FD18747B}"/>
              </a:ext>
            </a:extLst>
          </p:cNvPr>
          <p:cNvCxnSpPr>
            <a:cxnSpLocks/>
          </p:cNvCxnSpPr>
          <p:nvPr/>
        </p:nvCxnSpPr>
        <p:spPr>
          <a:xfrm flipV="1">
            <a:off x="3434862" y="2848708"/>
            <a:ext cx="2403230" cy="1535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E59BB8-B7C2-4E39-A795-94F2C123D62A}"/>
              </a:ext>
            </a:extLst>
          </p:cNvPr>
          <p:cNvCxnSpPr>
            <a:cxnSpLocks/>
          </p:cNvCxnSpPr>
          <p:nvPr/>
        </p:nvCxnSpPr>
        <p:spPr>
          <a:xfrm flipV="1">
            <a:off x="3434862" y="3885762"/>
            <a:ext cx="2403230" cy="78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580257-CD1A-4EC5-91E3-3824C632DFF1}"/>
              </a:ext>
            </a:extLst>
          </p:cNvPr>
          <p:cNvSpPr txBox="1"/>
          <p:nvPr/>
        </p:nvSpPr>
        <p:spPr>
          <a:xfrm>
            <a:off x="754967" y="4065620"/>
            <a:ext cx="2679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Nakon restarta </a:t>
            </a:r>
            <a:br>
              <a:rPr lang="sr-Latn-RS" dirty="0">
                <a:latin typeface="Consolas" panose="020B0609020204030204" pitchFamily="49" charset="0"/>
              </a:rPr>
            </a:br>
            <a:r>
              <a:rPr lang="sr-Latn-RS" dirty="0">
                <a:latin typeface="Consolas" panose="020B0609020204030204" pitchFamily="49" charset="0"/>
              </a:rPr>
              <a:t>Docker Machine-a</a:t>
            </a:r>
            <a:br>
              <a:rPr lang="sr-Latn-RS" dirty="0">
                <a:latin typeface="Consolas" panose="020B0609020204030204" pitchFamily="49" charset="0"/>
              </a:rPr>
            </a:br>
            <a:r>
              <a:rPr lang="sr-Latn-RS" dirty="0">
                <a:latin typeface="Consolas" panose="020B0609020204030204" pitchFamily="49" charset="0"/>
              </a:rPr>
              <a:t>Podaci mogu da nestanu!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Bind Mounts on Host OS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slučaju korišćenja ovog mehanizma, logika je ista kao i kod običnih bind mount-ova. Sa tom razlikom što ako specificiramo neku lokaciju kod Linux-a, mi već koristimo Bind Mount na Host OS-u jer je Linux OS === Docker Machine.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slučaju Windows-a, adresu specificiramo prefiksom drive-a npr.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$ docker run –v c:/MyData:/data –v c:/MyConfig:/config –d –name ....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Ovakvo perzistiranje je ok za potrebe development-a dok se ne preporučuje za korišćenje u produkcionom sistemu, već je preporuka koristiti named volumes-e i pustiti Docker-ov Storage driver da vodi računa o fajlovima.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AF9529-E0BA-41B5-A088-58C6A482E0D1}"/>
              </a:ext>
            </a:extLst>
          </p:cNvPr>
          <p:cNvSpPr/>
          <p:nvPr/>
        </p:nvSpPr>
        <p:spPr>
          <a:xfrm>
            <a:off x="3645877" y="2778369"/>
            <a:ext cx="1254369" cy="363416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E7940-858B-409E-880F-7E49A5F86CA9}"/>
              </a:ext>
            </a:extLst>
          </p:cNvPr>
          <p:cNvSpPr/>
          <p:nvPr/>
        </p:nvSpPr>
        <p:spPr>
          <a:xfrm>
            <a:off x="6260123" y="2778369"/>
            <a:ext cx="1559169" cy="363416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Bind Mounts on Host OS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7C2F7E0-C4D7-4DF7-BFEF-E22A95FDB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6" y="544535"/>
            <a:ext cx="9670470" cy="6380118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6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FB71-4CDC-495B-87C6-9E5A52CC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23"/>
            <a:ext cx="10058400" cy="998335"/>
          </a:xfrm>
        </p:spPr>
        <p:txBody>
          <a:bodyPr/>
          <a:lstStyle/>
          <a:p>
            <a:pPr algn="ctr"/>
            <a:r>
              <a:rPr lang="sr-Latn-RS" dirty="0">
                <a:latin typeface="Consolas" panose="020B0609020204030204" pitchFamily="49" charset="0"/>
              </a:rPr>
              <a:t>NETWORK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Content Placeholder 4" descr="A world map made of pins and strings">
            <a:extLst>
              <a:ext uri="{FF2B5EF4-FFF2-40B4-BE49-F238E27FC236}">
                <a16:creationId xmlns:a16="http://schemas.microsoft.com/office/drawing/2014/main" id="{CACAF221-A4D4-4AB7-8F33-F4639F22F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98" y="2938612"/>
            <a:ext cx="3951675" cy="2634450"/>
          </a:xfrm>
        </p:spPr>
      </p:pic>
      <p:pic>
        <p:nvPicPr>
          <p:cNvPr id="7" name="Picture 6" descr="Lines and dots connected representing a network">
            <a:extLst>
              <a:ext uri="{FF2B5EF4-FFF2-40B4-BE49-F238E27FC236}">
                <a16:creationId xmlns:a16="http://schemas.microsoft.com/office/drawing/2014/main" id="{A9664B45-0563-44D9-833C-B4B2359C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97" y="1284938"/>
            <a:ext cx="8971006" cy="50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5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Container networks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Kontejneri koji se kreiraju u okviru </a:t>
            </a:r>
            <a:r>
              <a:rPr lang="sr-Latn-RS" sz="2000" i="1" dirty="0">
                <a:latin typeface="Consolas" panose="020B0609020204030204" pitchFamily="49" charset="0"/>
              </a:rPr>
              <a:t>Docker Machine</a:t>
            </a:r>
            <a:r>
              <a:rPr lang="sr-Latn-RS" sz="2000" dirty="0">
                <a:latin typeface="Consolas" panose="020B0609020204030204" pitchFamily="49" charset="0"/>
              </a:rPr>
              <a:t>-a se udružuju u mreže.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Kontejneri u jednoj mreži mogu međusobno komunicirati i nude nam viši nivo sigurnosti.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Svaka od mreža ima svoj tip mrežnog drajvera koji može biti: 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bridge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host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overlay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none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macvlan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Custom napravljeni drajver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Listanje svih mreža u okviru docker machine-a vrši se: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i="1" dirty="0">
                <a:latin typeface="Consolas" panose="020B0609020204030204" pitchFamily="49" charset="0"/>
              </a:rPr>
              <a:t>$ docker network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204038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 default networks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inicijalne instalacije Docker nam kreira 3 mreže.</a:t>
            </a:r>
          </a:p>
          <a:p>
            <a:pPr marL="90488" indent="0">
              <a:buClr>
                <a:schemeClr val="tx1"/>
              </a:buClr>
              <a:buNone/>
            </a:pPr>
            <a:br>
              <a:rPr lang="sr-Latn-RS" sz="2000" dirty="0">
                <a:latin typeface="Consolas" panose="020B0609020204030204" pitchFamily="49" charset="0"/>
              </a:rPr>
            </a:br>
            <a:br>
              <a:rPr lang="sr-Latn-RS" sz="2000" dirty="0">
                <a:latin typeface="Consolas" panose="020B0609020204030204" pitchFamily="49" charset="0"/>
              </a:rPr>
            </a:br>
            <a:br>
              <a:rPr lang="sr-Latn-RS" sz="2000" dirty="0">
                <a:latin typeface="Consolas" panose="020B0609020204030204" pitchFamily="49" charset="0"/>
              </a:rPr>
            </a:br>
            <a:endParaRPr lang="sr-Latn-RS" sz="2000" dirty="0">
              <a:latin typeface="Consolas" panose="020B0609020204030204" pitchFamily="49" charset="0"/>
            </a:endParaRPr>
          </a:p>
          <a:p>
            <a:pPr marL="90488" indent="0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Praksa je da se za određene aplikacije kontejneri grupišu u određene mreže.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Svaki kontejner prilikom pokretanja kao svoj </a:t>
            </a:r>
            <a:r>
              <a:rPr lang="sr-Latn-RS" sz="2000" i="1" dirty="0">
                <a:latin typeface="Consolas" panose="020B0609020204030204" pitchFamily="49" charset="0"/>
              </a:rPr>
              <a:t>hostname</a:t>
            </a:r>
            <a:r>
              <a:rPr lang="sr-Latn-RS" sz="2000" dirty="0">
                <a:latin typeface="Consolas" panose="020B0609020204030204" pitchFamily="49" charset="0"/>
              </a:rPr>
              <a:t> dobije imageId u hex obliku.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Jedan kontejner može pripadati u nekoliko mreža.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204038"/>
            <a:ext cx="2799806" cy="67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4F2D2-C3E2-4D13-9DDD-0E7B5486B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1479691"/>
            <a:ext cx="5973009" cy="13908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388D57-9AB3-47FD-9982-F9A416AD0043}"/>
              </a:ext>
            </a:extLst>
          </p:cNvPr>
          <p:cNvCxnSpPr>
            <a:cxnSpLocks/>
          </p:cNvCxnSpPr>
          <p:nvPr/>
        </p:nvCxnSpPr>
        <p:spPr>
          <a:xfrm flipH="1">
            <a:off x="5636871" y="2175113"/>
            <a:ext cx="174777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E2759C-B559-449D-B2D4-82AA474EBD03}"/>
              </a:ext>
            </a:extLst>
          </p:cNvPr>
          <p:cNvSpPr txBox="1"/>
          <p:nvPr/>
        </p:nvSpPr>
        <p:spPr>
          <a:xfrm>
            <a:off x="7384648" y="1297950"/>
            <a:ext cx="436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Kada se kontejner pokreće a da se ne definiše mreža, Docker engine će </a:t>
            </a:r>
            <a:r>
              <a:rPr lang="sr-Latn-RS" i="1" dirty="0">
                <a:latin typeface="Consolas" panose="020B0609020204030204" pitchFamily="49" charset="0"/>
              </a:rPr>
              <a:t>default</a:t>
            </a:r>
            <a:r>
              <a:rPr lang="sr-Latn-RS" dirty="0">
                <a:latin typeface="Consolas" panose="020B0609020204030204" pitchFamily="49" charset="0"/>
              </a:rPr>
              <a:t>-no staviti kontejner u mrežu koja se zove „bridge“ i koja koristi bridge tip mrežnog driver-a.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3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Containers in networks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482428-D65B-4FC9-A218-817D55E87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4" y="676508"/>
            <a:ext cx="11864051" cy="6291906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Container hostname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Svaki od kontejnera može se, prilikom pokretanja, pomoću argumenta </a:t>
            </a:r>
            <a:r>
              <a:rPr lang="sr-Latn-RS" sz="2000" i="1" dirty="0">
                <a:latin typeface="Consolas" panose="020B0609020204030204" pitchFamily="49" charset="0"/>
              </a:rPr>
              <a:t>--hostname</a:t>
            </a:r>
            <a:r>
              <a:rPr lang="sr-Latn-RS" sz="2000" dirty="0">
                <a:latin typeface="Consolas" panose="020B0609020204030204" pitchFamily="49" charset="0"/>
              </a:rPr>
              <a:t> konfigurisati tako da ima određeni hostname.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Dokle god pomenuti kontejner nije‚ u </a:t>
            </a:r>
            <a:r>
              <a:rPr lang="sr-Latn-RS" sz="2000" i="1" dirty="0">
                <a:latin typeface="Consolas" panose="020B0609020204030204" pitchFamily="49" charset="0"/>
              </a:rPr>
              <a:t>default</a:t>
            </a:r>
            <a:r>
              <a:rPr lang="sr-Latn-RS" sz="2000" dirty="0">
                <a:latin typeface="Consolas" panose="020B0609020204030204" pitchFamily="49" charset="0"/>
              </a:rPr>
              <a:t>-noj „bridge“ mreži, ostali kontejneri mogu da ga lociraju pomoću zadatog hostname-a (Docker generiše DNS server za pomenutu mrežu).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Za potrebe rada aplikacije koju ćemo praviti, svi kontejneri ići će u jednu mrežu koju ćemo zvati „ibismreza“ a tip mrežnog drajvera biće „bridge“.</a:t>
            </a:r>
          </a:p>
          <a:p>
            <a:pPr marL="90488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i="1" dirty="0">
                <a:latin typeface="Consolas" panose="020B0609020204030204" pitchFamily="49" charset="0"/>
              </a:rPr>
              <a:t>$ docker network create –d bridge ibismreza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pokretanja kontejnera u okviru docker run komande, specificiramo da želimo kontejner u okviru „ibismreza“-e pomoću argumenta koji glasi:             „</a:t>
            </a:r>
            <a:r>
              <a:rPr lang="sr-Latn-RS" sz="2000" i="1" dirty="0">
                <a:latin typeface="Consolas" panose="020B0609020204030204" pitchFamily="49" charset="0"/>
              </a:rPr>
              <a:t>--network ibismreza“</a:t>
            </a:r>
            <a:r>
              <a:rPr lang="sr-Latn-RS" sz="2000" dirty="0">
                <a:latin typeface="Consolas" panose="020B0609020204030204" pitchFamily="49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204038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Port mapping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Određenim kontejnerima želimo da pristupimo „spolja“ pomoću određenog porta.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docker run komande koristimo –p (ili --port argument) u formatu:</a:t>
            </a:r>
          </a:p>
          <a:p>
            <a:pPr marL="90488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i="1" dirty="0">
                <a:latin typeface="Consolas" panose="020B0609020204030204" pitchFamily="49" charset="0"/>
              </a:rPr>
              <a:t>$ docker container run –d –p &lt;source port&gt;:&lt;destination port&gt; ...</a:t>
            </a:r>
          </a:p>
          <a:p>
            <a:pPr marL="90488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Source port – port pristupa na Docker Machine-i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Destination port – port koji je Expose-ovan sa strane kontejnera kom želimo da pristupimo.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Expose-ovanje se vrši pomoću „EXPOSE“ direktive (stanza-e) u okviru </a:t>
            </a:r>
            <a:r>
              <a:rPr lang="sr-Latn-RS" sz="2000" i="1" dirty="0">
                <a:latin typeface="Consolas" panose="020B0609020204030204" pitchFamily="49" charset="0"/>
              </a:rPr>
              <a:t>Dockerfile</a:t>
            </a:r>
            <a:r>
              <a:rPr lang="sr-Latn-RS" sz="2000" dirty="0">
                <a:latin typeface="Consolas" panose="020B0609020204030204" pitchFamily="49" charset="0"/>
              </a:rPr>
              <a:t>-a.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-22546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353312"/>
            <a:ext cx="11061895" cy="493933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Kontejner je prolazne (tranzijentner) tj. </a:t>
            </a:r>
            <a:r>
              <a:rPr lang="sr-Latn-RS" sz="2000" b="1" i="1" dirty="0">
                <a:latin typeface="Consolas" panose="020B0609020204030204" pitchFamily="49" charset="0"/>
              </a:rPr>
              <a:t>ephemeral</a:t>
            </a:r>
            <a:r>
              <a:rPr lang="sr-Latn-RS" sz="2000" dirty="0">
                <a:latin typeface="Consolas" panose="020B0609020204030204" pitchFamily="49" charset="0"/>
              </a:rPr>
              <a:t> prirode. To znači da se kontejner uništava i pravi se novi. Čuvanje podataka u procesu između brisanja jednog kontejnera i instanciranja drugog je ogroman problem.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Defaultni način čuvanja podataka jeste na Docker Machine-i (Docker Machine === Host OS za Linux) ili Host OS-u (Docker machine =/= Host OS za Wind.)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Perzistiranje podataka mora se specificirati u procesu pravljenja samog image-a (Dockerfile-a).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Mehanizam specificiranja lokacije na fajl sistemu (FS) unutar kontejnera naziva se „IMAGE VOLUME“.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Port mapping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5149C7D8-1E52-4112-A097-DC2D392B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3" y="676508"/>
            <a:ext cx="10058400" cy="6373437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-22546"/>
            <a:ext cx="2799806" cy="67650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72622FD-D4A9-4A8F-9699-CB547C74A0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4116" y="2870802"/>
            <a:ext cx="838814" cy="140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5345C-9AEC-4DA6-AF78-BC9985E41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35" y="2315520"/>
            <a:ext cx="3833706" cy="8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3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Aplikacija CATalyzator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konkretnom slučaju ono čime se bavimo na ovom demo-u jeste pravljenje aplikacije koja se zove CATalyzator i koja se sastoji od tri komponente koje su kontejnerizovane: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Back-End: MongoDB NoSQL baza podataka koja čuva korisničke podatke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Middleware: ExpressJS middleware Api koji nam daje REST endpoint-e za default-ne CRUD HTTP operacije za manipulaciju bazom.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Front-End: Statički HTML5/CSS3/JS set statičkih fajlova koje serve-uje nginx web server.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Suštinski, pravimo mini inventory svih mačaka koje imamo, gde svaka mačka u bazi ima svoje ime, tip mačke i broj preostalih života jer znamo da mačke imaju 9 života. 🐈🐈🐈🐈🐈🐈🐈🐈🐈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CATalyzator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Na </a:t>
            </a:r>
            <a:r>
              <a:rPr lang="en-US" sz="2000" dirty="0" err="1">
                <a:latin typeface="Consolas" panose="020B0609020204030204" pitchFamily="49" charset="0"/>
              </a:rPr>
              <a:t>ovoj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slici</a:t>
            </a:r>
            <a:r>
              <a:rPr lang="en-US" sz="2000" dirty="0">
                <a:latin typeface="Consolas" panose="020B0609020204030204" pitchFamily="49" charset="0"/>
              </a:rPr>
              <a:t> je </a:t>
            </a:r>
            <a:r>
              <a:rPr lang="en-US" sz="2000" dirty="0" err="1">
                <a:latin typeface="Consolas" panose="020B0609020204030204" pitchFamily="49" charset="0"/>
              </a:rPr>
              <a:t>prikazan</a:t>
            </a:r>
            <a:r>
              <a:rPr lang="sr-Latn-RS" sz="2000" dirty="0">
                <a:latin typeface="Consolas" panose="020B0609020204030204" pitchFamily="49" charset="0"/>
              </a:rPr>
              <a:t>a struktura aplikacije i celina koje učestvuju:</a:t>
            </a:r>
          </a:p>
          <a:p>
            <a:pPr marL="0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40252BC-C8B5-4F50-810C-C6CA74D62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2" y="1855755"/>
            <a:ext cx="10984876" cy="48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Prednosti i mane: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 lnSpcReduction="10000"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Prednost #1: Posebno razvijamo i testiramo svaku od komponenti zasebno. Posebno se razvija frontend, posebno middleware API a posebno Back-End.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Prednost #2: Troubleshooting je znatno lakši kada imamo odvojene komponente, za razliku od slučaja kada se sve komponente nalaze na istom VM-u, pa je potrebno prolaziti kroz sve slojeve. (samo za slučaj sa slike).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Prednost #3: Improved Security. Ukoliko neko uspe, recimo, nekakvim security vulnerability-jem da pristupi kontejneru 2 (NodeJS) on ostaje lokalizovan u tom izolovanom kontejneru i ne može dalje, dok je u slučaju VM-a dobio pristup file systemu od VM-a.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Mana #1: Komplikuje se deployment procedura, ne postoji striktna podela odgovornosti, već se radi prema DevOps principima (kontinualni razvoj).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Mana #2: Management kontejnera kakav smo do sada radili (As-Is) postaje prekomplikovan, pa nam je potrebna eksterna komponenta (container orkestrator).</a:t>
            </a:r>
          </a:p>
          <a:p>
            <a:pPr marL="0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Eksperiment-skaliranje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Primer: </a:t>
            </a:r>
            <a:r>
              <a:rPr lang="sr-Latn-RS" sz="2000" dirty="0">
                <a:latin typeface="Consolas" panose="020B0609020204030204" pitchFamily="49" charset="0"/>
              </a:rPr>
              <a:t>NGiNX karakteriše mogućnost opsluživanja velikog broja dolazećih zahteva. Recimo da u peak-u dolaznog saobraćaja primećujemo sporiji odziv API-ja odnosno primećujemo da NodeJS (ExpressJS) aplikacija znatno sporije odgovara.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Troubleshooting-om utvrđujemo da je problem nastao sporim odgovaranjem MongoDB driver-a. Rešavamo da izvršimo replikaciju BackEnd (mongo) kontejnera, i da umesto jednog zavrtimo 3 kontejnera (HA). Ispred njih moramo da postavimo neki workload balancer.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Takođe primećujemo da, iako smo podigli broj instanci baze, MongoDB Driver odgovara u korektnom roku u toku peak-a saobraćaja.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Problem ovoga puta pravi NodeJS Event Loop, pa se odlučujemo na korak multipliciranja Middleware kontejnera i „fasadiranjem“ iza novog workload balancera</a:t>
            </a:r>
          </a:p>
          <a:p>
            <a:pPr marL="0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D68336-C14B-405F-92A0-6CE39976D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2" y="-1"/>
            <a:ext cx="10203816" cy="6858002"/>
          </a:xfrm>
          <a:noFill/>
        </p:spPr>
      </p:pic>
    </p:spTree>
    <p:extLst>
      <p:ext uri="{BB962C8B-B14F-4D97-AF65-F5344CB8AC3E}">
        <p14:creationId xmlns:p14="http://schemas.microsoft.com/office/powerpoint/2010/main" val="43672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Baza - MongoDB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11132976" cy="3461658"/>
          </a:xfrm>
        </p:spPr>
        <p:txBody>
          <a:bodyPr>
            <a:normAutofit/>
          </a:bodyPr>
          <a:lstStyle/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Bazni image </a:t>
            </a:r>
            <a:r>
              <a:rPr lang="sr-Latn-RS" sz="1700" i="1" dirty="0">
                <a:latin typeface="Consolas" panose="020B0609020204030204" pitchFamily="49" charset="0"/>
              </a:rPr>
              <a:t>mongo:5.0.2</a:t>
            </a:r>
            <a:r>
              <a:rPr lang="sr-Latn-RS" sz="1700" dirty="0">
                <a:latin typeface="Consolas" panose="020B0609020204030204" pitchFamily="49" charset="0"/>
              </a:rPr>
              <a:t> je u dokumentaciji defisan sa dva image volume-a:</a:t>
            </a:r>
          </a:p>
          <a:p>
            <a:pPr marL="668846" lvl="1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b="1" dirty="0">
                <a:latin typeface="Consolas" panose="020B0609020204030204" pitchFamily="49" charset="0"/>
              </a:rPr>
              <a:t>/data/db </a:t>
            </a:r>
            <a:r>
              <a:rPr lang="sr-Latn-RS" sz="1700" dirty="0">
                <a:latin typeface="Consolas" panose="020B0609020204030204" pitchFamily="49" charset="0"/>
              </a:rPr>
              <a:t>– lokacija gde su smešteni bazni podaci</a:t>
            </a:r>
          </a:p>
          <a:p>
            <a:pPr marL="668846" lvl="1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b="1" dirty="0">
                <a:latin typeface="Consolas" panose="020B0609020204030204" pitchFamily="49" charset="0"/>
              </a:rPr>
              <a:t>/data/configdb </a:t>
            </a:r>
            <a:r>
              <a:rPr lang="sr-Latn-RS" sz="1700" dirty="0">
                <a:latin typeface="Consolas" panose="020B0609020204030204" pitchFamily="49" charset="0"/>
              </a:rPr>
              <a:t>– lokacija gde su smeštene bazne konfiguracije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U procesu rada (podizanja kontejnera) kreiraćemo dva named volume-a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Mongo je po default-u iznutra expose-ovan na portu 27017, tako da je potrebno da premapiramo taj port na neki spoljni port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Po defaultu se ne koristi autorizacija, pa je ni mi ovde nećemo setovati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Problem Seed-ovanja baze i različitih okruženja takođe moramo rešiti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17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87" y="1409306"/>
            <a:ext cx="4001315" cy="97031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5D36E5A-56D7-4332-8BFD-A3CA65152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88" y="94768"/>
            <a:ext cx="4001315" cy="10803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9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1001485"/>
            <a:ext cx="11337925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Custom Image – The Dockerfile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6108D27-0B7A-48EC-AD6E-B3A304CD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2005595"/>
            <a:ext cx="11337925" cy="3773909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564D12-A640-43E1-B3DC-6F8A26F5B629}"/>
              </a:ext>
            </a:extLst>
          </p:cNvPr>
          <p:cNvSpPr/>
          <p:nvPr/>
        </p:nvSpPr>
        <p:spPr>
          <a:xfrm>
            <a:off x="1055914" y="2329543"/>
            <a:ext cx="2405743" cy="29500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Prvo što je potrebno jeste da definišemo šta želimo da napravimo i koji su koraci. Kreiramo prazan fajl bez ekstenzije koji se zove „</a:t>
            </a:r>
            <a:r>
              <a:rPr lang="sr-Latn-RS" sz="2000" i="1" dirty="0">
                <a:latin typeface="Consolas" panose="020B0609020204030204" pitchFamily="49" charset="0"/>
              </a:rPr>
              <a:t>Dockerfile“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okviru ovog fajla pišemo deklarativne korake koji se zovu „</a:t>
            </a:r>
            <a:r>
              <a:rPr lang="sr-Latn-RS" sz="2000" i="1" dirty="0">
                <a:latin typeface="Consolas" panose="020B0609020204030204" pitchFamily="49" charset="0"/>
              </a:rPr>
              <a:t>stanza</a:t>
            </a:r>
            <a:r>
              <a:rPr lang="sr-Latn-RS" sz="2000" dirty="0">
                <a:latin typeface="Consolas" panose="020B0609020204030204" pitchFamily="49" charset="0"/>
              </a:rPr>
              <a:t>“-e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Svaka stanza definiše jednu komandu. Zvanična dokumentacija o tome kako se piše </a:t>
            </a:r>
            <a:r>
              <a:rPr lang="sr-Latn-RS" sz="2000" i="1" dirty="0">
                <a:latin typeface="Consolas" panose="020B0609020204030204" pitchFamily="49" charset="0"/>
              </a:rPr>
              <a:t>Dockerfile</a:t>
            </a:r>
            <a:r>
              <a:rPr lang="sr-Latn-RS" sz="2000" dirty="0">
                <a:latin typeface="Consolas" panose="020B0609020204030204" pitchFamily="49" charset="0"/>
              </a:rPr>
              <a:t> nalazi se na sledećem linku: </a:t>
            </a:r>
            <a:r>
              <a:rPr lang="sr-Latn-RS" sz="2000" dirty="0">
                <a:latin typeface="Consolas" panose="020B0609020204030204" pitchFamily="49" charset="0"/>
                <a:hlinkClick r:id="rId3"/>
              </a:rPr>
              <a:t>Dockerfile reference doc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Ovo je treći način kako možemo da napravimo sopstveni Image.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Moramo da definišemo koje su akcije i šta želimo da uradimo sa kontejnerskom slikom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9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Dockerfile – Base Image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Moramo definisati </a:t>
            </a:r>
            <a:r>
              <a:rPr lang="sr-Latn-RS" sz="2000" b="1" dirty="0">
                <a:latin typeface="Consolas" panose="020B0609020204030204" pitchFamily="49" charset="0"/>
              </a:rPr>
              <a:t>BASE </a:t>
            </a:r>
            <a:r>
              <a:rPr lang="sr-Latn-RS" sz="2000" dirty="0">
                <a:latin typeface="Consolas" panose="020B0609020204030204" pitchFamily="49" charset="0"/>
              </a:rPr>
              <a:t>image. Veoma je verovatno da ćemo kao bazni image uzeti mongo:5.0.2 image. Tako da je prva direktiva (</a:t>
            </a:r>
            <a:r>
              <a:rPr lang="sr-Latn-RS" sz="2000" i="1" dirty="0">
                <a:latin typeface="Consolas" panose="020B0609020204030204" pitchFamily="49" charset="0"/>
              </a:rPr>
              <a:t>Stanza</a:t>
            </a:r>
            <a:r>
              <a:rPr lang="sr-Latn-RS" sz="2000" dirty="0">
                <a:latin typeface="Consolas" panose="020B0609020204030204" pitchFamily="49" charset="0"/>
              </a:rPr>
              <a:t>) u okviru Dockerfile-a: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FROM mongo:5.0.2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Komentari se pišu sa „#“ simbolom.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Pošto će naš novonastali Image da nasledi sve osobine baznog Image-a nije potrebno da definišemo EXPOSE i VOLUMES u okviru Image-a.</a:t>
            </a:r>
          </a:p>
          <a:p>
            <a:pPr marL="90488" indent="0">
              <a:buClr>
                <a:schemeClr val="tx1"/>
              </a:buClr>
              <a:buNone/>
            </a:pPr>
            <a:r>
              <a:rPr lang="sr-Latn-RS" sz="2000" u="sng" dirty="0">
                <a:latin typeface="Consolas" panose="020B0609020204030204" pitchFamily="49" charset="0"/>
              </a:rPr>
              <a:t>Predefinisanje baze: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slučaju rada sa MongoDB-om potrebno je definisati db odnosno „database“ object, a potom definisati i „Collection“ odnosno kolekciju dokumenata. U našem slučaju ime baze biće: </a:t>
            </a:r>
            <a:r>
              <a:rPr lang="sr-Latn-RS" sz="2000" b="1" dirty="0">
                <a:latin typeface="Consolas" panose="020B0609020204030204" pitchFamily="49" charset="0"/>
              </a:rPr>
              <a:t>db = zivotinje</a:t>
            </a:r>
            <a:r>
              <a:rPr lang="sr-Latn-RS" sz="2000" dirty="0">
                <a:latin typeface="Consolas" panose="020B0609020204030204" pitchFamily="49" charset="0"/>
              </a:rPr>
              <a:t> a </a:t>
            </a:r>
            <a:r>
              <a:rPr lang="sr-Latn-RS" sz="2000" b="1" dirty="0">
                <a:latin typeface="Consolas" panose="020B0609020204030204" pitchFamily="49" charset="0"/>
              </a:rPr>
              <a:t>collection</a:t>
            </a:r>
            <a:r>
              <a:rPr lang="sr-Latn-RS" sz="2000" dirty="0">
                <a:latin typeface="Consolas" panose="020B0609020204030204" pitchFamily="49" charset="0"/>
              </a:rPr>
              <a:t> = </a:t>
            </a:r>
            <a:r>
              <a:rPr lang="sr-Latn-RS" sz="2000" b="1" dirty="0">
                <a:latin typeface="Consolas" panose="020B0609020204030204" pitchFamily="49" charset="0"/>
              </a:rPr>
              <a:t>macke</a:t>
            </a:r>
            <a:r>
              <a:rPr lang="sr-Latn-RS" sz="2000" dirty="0">
                <a:latin typeface="Consolas" panose="020B0609020204030204" pitchFamily="49" charset="0"/>
              </a:rPr>
              <a:t>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IMAGE VOLUME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927878"/>
            <a:ext cx="11343249" cy="5754276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Image Volume = način da kažemo Docker Engine-u da određenu lokaciju unutar kontejnera sačuva i nakon što se kontejner uništi.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Lokacije na file systemu koje sadrže podatke od značaja specificiramo u okviru docker image-a kao </a:t>
            </a:r>
            <a:r>
              <a:rPr lang="sr-Latn-RS" sz="2000" b="1" dirty="0">
                <a:latin typeface="Consolas" panose="020B0609020204030204" pitchFamily="49" charset="0"/>
              </a:rPr>
              <a:t>VOLUMES</a:t>
            </a:r>
            <a:r>
              <a:rPr lang="sr-Latn-RS" sz="2000" dirty="0">
                <a:latin typeface="Consolas" panose="020B0609020204030204" pitchFamily="49" charset="0"/>
              </a:rPr>
              <a:t>.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Ukoliko prilikom pokretanja kontejnera ne specificiramo nikakvu opciju koja se tiče čuvanja, Docker će sačuvati podatke na Docker Machine-i, ali tim podacima nećemo moći na lak način da pristupimo.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Drugim rečima potrebno je u procesu pokretanja kontejnera (</a:t>
            </a:r>
            <a:r>
              <a:rPr lang="sr-Latn-RS" sz="2000" i="1" dirty="0">
                <a:latin typeface="Consolas" panose="020B0609020204030204" pitchFamily="49" charset="0"/>
              </a:rPr>
              <a:t>docker run ...</a:t>
            </a:r>
            <a:r>
              <a:rPr lang="sr-Latn-RS" sz="2000" dirty="0">
                <a:latin typeface="Consolas" panose="020B0609020204030204" pitchFamily="49" charset="0"/>
              </a:rPr>
              <a:t>) specificirati gde će se nalaziti podaci sa strane Docker Machine.</a:t>
            </a:r>
            <a:endParaRPr lang="sr-Latn-R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Dockerfile – DB Set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90488" indent="0">
              <a:buClr>
                <a:schemeClr val="tx1"/>
              </a:buClr>
              <a:buNone/>
            </a:pPr>
            <a:r>
              <a:rPr lang="sr-Latn-RS" sz="2000" u="sng" dirty="0">
                <a:latin typeface="Consolas" panose="020B0609020204030204" pitchFamily="49" charset="0"/>
              </a:rPr>
              <a:t>Predefinisanje baze: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slučaju rada sa MongoDB-om potrebno je definisati db odnosno „database“ object, a potom definisati i „Collection“ odnosno kolekciju dokumenata. U našem slučaju ime baze biće: </a:t>
            </a:r>
            <a:r>
              <a:rPr lang="sr-Latn-RS" sz="2000" b="1" dirty="0">
                <a:latin typeface="Consolas" panose="020B0609020204030204" pitchFamily="49" charset="0"/>
              </a:rPr>
              <a:t>db = zivotinje</a:t>
            </a:r>
            <a:r>
              <a:rPr lang="sr-Latn-RS" sz="2000" dirty="0">
                <a:latin typeface="Consolas" panose="020B0609020204030204" pitchFamily="49" charset="0"/>
              </a:rPr>
              <a:t> a </a:t>
            </a:r>
            <a:r>
              <a:rPr lang="sr-Latn-RS" sz="2000" b="1" dirty="0">
                <a:latin typeface="Consolas" panose="020B0609020204030204" pitchFamily="49" charset="0"/>
              </a:rPr>
              <a:t>collection</a:t>
            </a:r>
            <a:r>
              <a:rPr lang="sr-Latn-RS" sz="2000" dirty="0">
                <a:latin typeface="Consolas" panose="020B0609020204030204" pitchFamily="49" charset="0"/>
              </a:rPr>
              <a:t> = </a:t>
            </a:r>
            <a:r>
              <a:rPr lang="sr-Latn-RS" sz="2000" b="1" dirty="0">
                <a:latin typeface="Consolas" panose="020B0609020204030204" pitchFamily="49" charset="0"/>
              </a:rPr>
              <a:t>macke</a:t>
            </a:r>
            <a:r>
              <a:rPr lang="sr-Latn-RS" sz="2000" dirty="0">
                <a:latin typeface="Consolas" panose="020B0609020204030204" pitchFamily="49" charset="0"/>
              </a:rPr>
              <a:t>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Takođe potrebno je u okviru MongoDB baze definisati </a:t>
            </a:r>
            <a:r>
              <a:rPr lang="sr-Latn-RS" sz="2000" b="1" dirty="0">
                <a:latin typeface="Consolas" panose="020B0609020204030204" pitchFamily="49" charset="0"/>
              </a:rPr>
              <a:t>User-a</a:t>
            </a:r>
            <a:r>
              <a:rPr lang="sr-Latn-RS" sz="2000" dirty="0">
                <a:latin typeface="Consolas" panose="020B0609020204030204" pitchFamily="49" charset="0"/>
              </a:rPr>
              <a:t> i </a:t>
            </a:r>
            <a:r>
              <a:rPr lang="sr-Latn-RS" sz="2000" b="1" dirty="0">
                <a:latin typeface="Consolas" panose="020B0609020204030204" pitchFamily="49" charset="0"/>
              </a:rPr>
              <a:t>Password</a:t>
            </a:r>
            <a:r>
              <a:rPr lang="sr-Latn-RS" sz="2000" dirty="0">
                <a:latin typeface="Consolas" panose="020B0609020204030204" pitchFamily="49" charset="0"/>
              </a:rPr>
              <a:t>-a koji može da pristupa bazi db = zivotinje, tj. koji ima Read/Write permisije.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Potrebno je inicijalizovati tj. </a:t>
            </a:r>
            <a:r>
              <a:rPr lang="sr-Latn-RS" sz="2000" i="1" dirty="0">
                <a:latin typeface="Consolas" panose="020B0609020204030204" pitchFamily="49" charset="0"/>
              </a:rPr>
              <a:t>seed</a:t>
            </a:r>
            <a:r>
              <a:rPr lang="sr-Latn-RS" sz="2000" dirty="0">
                <a:latin typeface="Consolas" panose="020B0609020204030204" pitchFamily="49" charset="0"/>
              </a:rPr>
              <a:t>-ovati bazu sa testnim podacima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9B9806-8B02-4CFA-8C0C-AA1283E0C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418" y="4338477"/>
            <a:ext cx="403916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Za potrebe „produkcionog“ okruženja, Dockerfile bi trebalo napraviti nešto drugačije u odnosu na „testno“ okruženje.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Seed baze se neće raditi a username i password su sigurno drugačiji.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 tzv. </a:t>
            </a:r>
            <a:r>
              <a:rPr lang="sr-Latn-RS" sz="2000" i="1" dirty="0">
                <a:latin typeface="Consolas" panose="020B0609020204030204" pitchFamily="49" charset="0"/>
              </a:rPr>
              <a:t>Multi-stage</a:t>
            </a:r>
            <a:r>
              <a:rPr lang="sr-Latn-RS" sz="2000" dirty="0">
                <a:latin typeface="Consolas" panose="020B0609020204030204" pitchFamily="49" charset="0"/>
              </a:rPr>
              <a:t> buildu nekom drugom prilikom, za sada kreiramo samo jedno okruženje – testno!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Domaći: Izučiti dokumentaciju za DockerHub MongoDB image a potom izučiti i priloženi </a:t>
            </a:r>
            <a:r>
              <a:rPr lang="sr-Latn-RS" sz="2000" i="1" dirty="0">
                <a:latin typeface="Consolas" panose="020B0609020204030204" pitchFamily="49" charset="0"/>
              </a:rPr>
              <a:t>Dockerfile</a:t>
            </a:r>
            <a:r>
              <a:rPr lang="sr-Latn-RS" sz="2000" dirty="0">
                <a:latin typeface="Consolas" panose="020B0609020204030204" pitchFamily="49" charset="0"/>
              </a:rPr>
              <a:t>!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5D23F-CF5D-4083-ABC4-29650F449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10" y="4612022"/>
            <a:ext cx="809738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3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IMAGE VOLUME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89713A2-B766-472A-97B5-450C2B93F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8" y="475804"/>
            <a:ext cx="10475668" cy="6657280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3D716F-49CD-480A-8981-7E2A2347ED5F}"/>
              </a:ext>
            </a:extLst>
          </p:cNvPr>
          <p:cNvCxnSpPr>
            <a:cxnSpLocks/>
          </p:cNvCxnSpPr>
          <p:nvPr/>
        </p:nvCxnSpPr>
        <p:spPr>
          <a:xfrm>
            <a:off x="7795846" y="1981200"/>
            <a:ext cx="0" cy="22977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422CFC-E2B9-48C5-986D-0CF98E64E3C0}"/>
              </a:ext>
            </a:extLst>
          </p:cNvPr>
          <p:cNvCxnSpPr>
            <a:cxnSpLocks/>
          </p:cNvCxnSpPr>
          <p:nvPr/>
        </p:nvCxnSpPr>
        <p:spPr>
          <a:xfrm>
            <a:off x="3094893" y="2133600"/>
            <a:ext cx="0" cy="22977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334CC-C04A-4969-BA84-AE727A673B24}"/>
              </a:ext>
            </a:extLst>
          </p:cNvPr>
          <p:cNvSpPr txBox="1"/>
          <p:nvPr/>
        </p:nvSpPr>
        <p:spPr>
          <a:xfrm>
            <a:off x="6541477" y="1242646"/>
            <a:ext cx="300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Defini</a:t>
            </a:r>
            <a:r>
              <a:rPr lang="sr-Latn-RS" dirty="0">
                <a:latin typeface="Consolas" panose="020B0609020204030204" pitchFamily="49" charset="0"/>
              </a:rPr>
              <a:t>še se u procesu pravljenja image-a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2E6A3-B071-4269-B3E4-420CFEC80F55}"/>
              </a:ext>
            </a:extLst>
          </p:cNvPr>
          <p:cNvSpPr txBox="1"/>
          <p:nvPr/>
        </p:nvSpPr>
        <p:spPr>
          <a:xfrm>
            <a:off x="1609449" y="1343503"/>
            <a:ext cx="300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Defini</a:t>
            </a:r>
            <a:r>
              <a:rPr lang="sr-Latn-RS" dirty="0">
                <a:latin typeface="Consolas" panose="020B0609020204030204" pitchFamily="49" charset="0"/>
              </a:rPr>
              <a:t>še se i pravi prilikom pokretanja container-a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4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 fontScale="90000"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Container Volumes tj. Mounts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Kada pokrećemo kontejner potrebno je da specificiramo lokaciju gde se nalaze podaci koje čuvamo. Specificiranje lokacija vrši se specificiranjem:</a:t>
            </a:r>
          </a:p>
          <a:p>
            <a:pPr marL="90488" indent="0" algn="ctr">
              <a:lnSpc>
                <a:spcPct val="250000"/>
              </a:lnSpc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$ docker run –v &lt;src dir&gt;:&lt;dest dir&gt;:&lt;acces specifier&gt; ....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Dest dir je destinacija koja se nalazi u okviru kontejnera. Destinacije su definisane u okviru VOLUME direktive (stanze) u okviru Dockerfile-a, pa jedino ima smisla mapirati one direktorijume koji su definisani kao Image Volume u Dockerfile-u.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Source se može definisati kao: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„Named Volume“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„Bind Mounts“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„Bind Mounts to Host Os “ (samo Windows nesretni)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18149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Named Volume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Specifikacija named volume-a je podrazumevani mehanizam kada prilikom pokretanja kontejnera ne kažemo dockeru kako želimo da upravlja našim perzistentnim podacima.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Docker u definiciji image-a pročita da ima npr. dve lokacije koje su definisane kao Image Volumes. Npr. /data i /config folderi koji su definisani kao dva img. volume-a.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pokretanja, implicitno na nivou docker mašine kreira dva direktorijuma. Ovi direktorijumi su vezani (bind-ovani) za /data i /config foldere.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Svaki od specificiranih direktorijuma na doker mašini tj. source lokacija može se izlistati pomoću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 $ docker volume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Named Volume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Ovi volume-i na nivou dockera imaju nasumična „imena“ (format hex id-ja), i ukoliko se inspect-uju „docker inspect volume (volume name)“ komandom, vidimo da pokazuju na neke automatski generisane lokacije. Ove lokacije ostaju na docker mašini i nakon uništavanja kontejnera.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ponovnog podizanja kontejnera, Docker će opet napraviti (u našem slučaju 2) nove bind-ove i nove automatski generisane direktorijume, pa je potrebno da vodimo računa da ne dođe do zatrpavanja Docker Mašine!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Ukoliko kao &lt;src dir&gt; specificiramo neki literal, docker će za nas kreirati tzv. named volume, koji će imati svoje jedinstveno ime i svoju lokaciju: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$ docker run –v podaci:/data –v konfiguracije:/config –d –name ....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Ovaj način rada je preporučeni način perzistiranja podataka!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E93ADF-DF9B-4466-A34A-A1DC293B1F33}"/>
              </a:ext>
            </a:extLst>
          </p:cNvPr>
          <p:cNvSpPr/>
          <p:nvPr/>
        </p:nvSpPr>
        <p:spPr>
          <a:xfrm>
            <a:off x="3669323" y="4853354"/>
            <a:ext cx="879231" cy="293077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096A5-5550-4490-98BC-D39A44E70DFF}"/>
              </a:ext>
            </a:extLst>
          </p:cNvPr>
          <p:cNvSpPr/>
          <p:nvPr/>
        </p:nvSpPr>
        <p:spPr>
          <a:xfrm>
            <a:off x="5896708" y="4853353"/>
            <a:ext cx="1894449" cy="293077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Named Volume – no spec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B2501CF-A877-4B56-A69F-22AEB8C89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78" y="593596"/>
            <a:ext cx="9018243" cy="6446120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Named Volume w/ names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349B43A-3122-4E36-8055-9E8A8010E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01" y="688244"/>
            <a:ext cx="8638197" cy="6169756"/>
          </a:xfrm>
        </p:spPr>
      </p:pic>
    </p:spTree>
    <p:extLst>
      <p:ext uri="{BB962C8B-B14F-4D97-AF65-F5344CB8AC3E}">
        <p14:creationId xmlns:p14="http://schemas.microsoft.com/office/powerpoint/2010/main" val="3342732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1577</TotalTime>
  <Words>2133</Words>
  <Application>Microsoft Office PowerPoint</Application>
  <PresentationFormat>Widescreen</PresentationFormat>
  <Paragraphs>172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Nova Light</vt:lpstr>
      <vt:lpstr>Bembo</vt:lpstr>
      <vt:lpstr>Calibri</vt:lpstr>
      <vt:lpstr>Consolas</vt:lpstr>
      <vt:lpstr>Courier New</vt:lpstr>
      <vt:lpstr>Wingdings</vt:lpstr>
      <vt:lpstr>RetrospectVTI</vt:lpstr>
      <vt:lpstr>Storage, Networking,  Aplikacija, Baza</vt:lpstr>
      <vt:lpstr>Storage</vt:lpstr>
      <vt:lpstr>IMAGE VOLUME</vt:lpstr>
      <vt:lpstr>IMAGE VOLUME</vt:lpstr>
      <vt:lpstr>Container Volumes tj. Mounts</vt:lpstr>
      <vt:lpstr>Named Volume</vt:lpstr>
      <vt:lpstr>Named Volume</vt:lpstr>
      <vt:lpstr>Named Volume – no spec</vt:lpstr>
      <vt:lpstr>Named Volume w/ names</vt:lpstr>
      <vt:lpstr>Bind Mounts</vt:lpstr>
      <vt:lpstr>Bind Mounts</vt:lpstr>
      <vt:lpstr>Bind Mounts on Host OS</vt:lpstr>
      <vt:lpstr>Bind Mounts on Host OS</vt:lpstr>
      <vt:lpstr>NETWORK</vt:lpstr>
      <vt:lpstr>Container networks</vt:lpstr>
      <vt:lpstr>Docker default networks</vt:lpstr>
      <vt:lpstr>Containers in networks</vt:lpstr>
      <vt:lpstr>Container hostname</vt:lpstr>
      <vt:lpstr>Port mapping</vt:lpstr>
      <vt:lpstr>Port mapping</vt:lpstr>
      <vt:lpstr>Aplikacija CATalyzator</vt:lpstr>
      <vt:lpstr>CATalyzator</vt:lpstr>
      <vt:lpstr>Prednosti i mane:</vt:lpstr>
      <vt:lpstr>Eksperiment-skaliranje</vt:lpstr>
      <vt:lpstr>PowerPoint Presentation</vt:lpstr>
      <vt:lpstr>Baza - MongoDB</vt:lpstr>
      <vt:lpstr>Custom Image – The Dockerfile</vt:lpstr>
      <vt:lpstr>Dockerfile</vt:lpstr>
      <vt:lpstr>Dockerfile – Base Image</vt:lpstr>
      <vt:lpstr>Dockerfile – DB Set</vt:lpstr>
      <vt:lpstr>Dockerfile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Kontejnerizacija – Uvod</dc:title>
  <dc:creator>Nikola Žarković</dc:creator>
  <cp:lastModifiedBy>Nikola Žarković</cp:lastModifiedBy>
  <cp:revision>54</cp:revision>
  <dcterms:created xsi:type="dcterms:W3CDTF">2021-09-01T11:40:00Z</dcterms:created>
  <dcterms:modified xsi:type="dcterms:W3CDTF">2021-10-01T10:27:43Z</dcterms:modified>
</cp:coreProperties>
</file>