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-48" y="-8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2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601406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6E5DFAD-02B8-4EEB-B691-6B4A238A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35" y="2949924"/>
            <a:ext cx="3071446" cy="24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Containers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container ps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Komanda izlistava sve kontejnere u </a:t>
            </a:r>
            <a:r>
              <a:rPr lang="sr-Latn-RS" sz="1800" i="1" dirty="0">
                <a:latin typeface="Consolas" panose="020B0609020204030204" pitchFamily="49" charset="0"/>
              </a:rPr>
              <a:t>Running</a:t>
            </a:r>
            <a:r>
              <a:rPr lang="sr-Latn-RS" sz="1800" dirty="0">
                <a:latin typeface="Consolas" panose="020B0609020204030204" pitchFamily="49" charset="0"/>
              </a:rPr>
              <a:t> stanju, tj. trčeće kontejnere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ps –a</a:t>
            </a:r>
            <a:r>
              <a:rPr lang="sr-Latn-RS" sz="2000" dirty="0">
                <a:latin typeface="Consolas" panose="020B0609020204030204" pitchFamily="49" charset="0"/>
              </a:rPr>
              <a:t> (ili --all)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Komanda izlistava sve kontejnere bez obzira na stanje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stop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Stopiramo tekući trčeći (Running) kontejner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rm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Brišemo kontejner koji je stopiran (Exited status)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start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Ponovo pokrećemo prethodno stopirani ili pauzirani kontejner.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inspect &lt;container id or container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Detaljne informacije o kontejneru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 Docker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353312"/>
            <a:ext cx="11061895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Od 2013. </a:t>
            </a:r>
            <a:r>
              <a:rPr lang="en-US" sz="2000" dirty="0" err="1">
                <a:latin typeface="Consolas" panose="020B0609020204030204" pitchFamily="49" charset="0"/>
              </a:rPr>
              <a:t>godine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inicijalnog</a:t>
            </a:r>
            <a:r>
              <a:rPr lang="en-US" sz="2000" dirty="0">
                <a:latin typeface="Consolas" panose="020B0609020204030204" pitchFamily="49" charset="0"/>
              </a:rPr>
              <a:t> Docker Release-a (Launch-a) Docker je </a:t>
            </a:r>
            <a:r>
              <a:rPr lang="en-US" sz="2000" dirty="0" err="1">
                <a:latin typeface="Consolas" panose="020B0609020204030204" pitchFamily="49" charset="0"/>
              </a:rPr>
              <a:t>postao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de-facto</a:t>
            </a:r>
            <a:r>
              <a:rPr lang="en-US" sz="2000" dirty="0">
                <a:latin typeface="Consolas" panose="020B0609020204030204" pitchFamily="49" charset="0"/>
              </a:rPr>
              <a:t> standard za </a:t>
            </a:r>
            <a:r>
              <a:rPr lang="en-US" sz="2000" dirty="0" err="1">
                <a:latin typeface="Consolas" panose="020B0609020204030204" pitchFamily="49" charset="0"/>
              </a:rPr>
              <a:t>razvoj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kontejnerskih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aplikacija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kontejnerizaciju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Kao višeznačna odrednica, često se koristi kao sinonim za kontejner (što je pogrešno), kao ime kompanije Docker Inc. koja je razvila istoimeni Container Engine, te se i pod terminom Dockerizacija često misli na proces kontejnerizacije.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endParaRPr lang="sr-Latn-RS" sz="2000" b="1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Pisan je u </a:t>
            </a:r>
            <a:r>
              <a:rPr lang="sr-Latn-RS" sz="2000" b="1" dirty="0">
                <a:latin typeface="Consolas" panose="020B0609020204030204" pitchFamily="49" charset="0"/>
              </a:rPr>
              <a:t>Go</a:t>
            </a:r>
            <a:r>
              <a:rPr lang="sr-Latn-RS" sz="2000" dirty="0">
                <a:latin typeface="Consolas" panose="020B0609020204030204" pitchFamily="49" charset="0"/>
              </a:rPr>
              <a:t> programskom jeziku (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https://golang.org/</a:t>
            </a:r>
            <a:r>
              <a:rPr lang="sr-Latn-RS" sz="2000" dirty="0">
                <a:latin typeface="Consolas" panose="020B0609020204030204" pitchFamily="49" charset="0"/>
              </a:rPr>
              <a:t>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Docker Inc. takođe hostuje jedan od najvećih ako ne i najveći Image </a:t>
            </a:r>
            <a:r>
              <a:rPr lang="en-US" sz="2000" dirty="0">
                <a:latin typeface="Consolas" panose="020B0609020204030204" pitchFamily="49" charset="0"/>
              </a:rPr>
              <a:t>Registry</a:t>
            </a:r>
            <a:r>
              <a:rPr lang="sr-Latn-RS" sz="2000" dirty="0">
                <a:latin typeface="Consolas" panose="020B0609020204030204" pitchFamily="49" charset="0"/>
              </a:rPr>
              <a:t> – </a:t>
            </a:r>
            <a:r>
              <a:rPr lang="sr-Latn-RS" sz="2000" b="1" dirty="0">
                <a:latin typeface="Consolas" panose="020B0609020204030204" pitchFamily="49" charset="0"/>
              </a:rPr>
              <a:t>DockerHub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Prefix - Docker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927878"/>
            <a:ext cx="11343249" cy="5754276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rada sa Docker Engine-om i Docker-om generalno, gotovo svi termini koje smo definisali u opštem delu su identični i dobijaju prefiks „Docker“.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Terminologija je u većem delu i potekla od developera u Docker Inc. pošto su oni zapravo pioniri u ovoj oblasti te su tako postavili i neke </a:t>
            </a:r>
            <a:r>
              <a:rPr lang="sr-Latn-RS" sz="2000" i="1" dirty="0">
                <a:latin typeface="Consolas" panose="020B0609020204030204" pitchFamily="49" charset="0"/>
              </a:rPr>
              <a:t>de-facto</a:t>
            </a:r>
            <a:r>
              <a:rPr lang="sr-Latn-RS" sz="2000" dirty="0">
                <a:latin typeface="Consolas" panose="020B0609020204030204" pitchFamily="49" charset="0"/>
              </a:rPr>
              <a:t> standarde.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 recimo Image postaje Docker Image, Container je zapravo Docker Container, a recept se zove, prosto, Dockerfile. Naravno, u svakodnevnoj komunikaciji u redu je reći „Container“ znamo svi na šta se misli. 😉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dirty="0">
                <a:latin typeface="Consolas" panose="020B0609020204030204" pitchFamily="49" charset="0"/>
              </a:rPr>
              <a:t>Docker Inc. svoje komponente koje čine docker razvija uporedo, a neke komponente sistema kao što je Container Runtime je „donirao“ Open-Source zajednici, odnosno CNCF-u.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dirty="0">
                <a:latin typeface="Consolas" panose="020B0609020204030204" pitchFamily="49" charset="0"/>
              </a:rPr>
              <a:t>Čak je i sintaksa CLI klijenta pretrpela drastične promene u proteklih nekoliko godina zbog pokušaja standardizacije pa se često za neke komande kaže da su pisane „po starom“ ili „po novom“.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Kako to na mom windowsu?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 sada smo pričali o Linux kernelu, i uopšteno o načinu kako kontejnerizacija radi na Linux OS-u. I da, Docker baš tako i radi tamo. Problem je što je na Windows operativnom sistemu Docker radio (i radi) tako što koristi virtuelnu mašinu</a:t>
            </a:r>
            <a:r>
              <a:rPr lang="en-US" sz="2000" dirty="0">
                <a:latin typeface="Consolas" panose="020B0609020204030204" pitchFamily="49" charset="0"/>
              </a:rPr>
              <a:t> (Linux)</a:t>
            </a:r>
            <a:r>
              <a:rPr lang="sr-Latn-RS" sz="2000" dirty="0">
                <a:latin typeface="Consolas" panose="020B0609020204030204" pitchFamily="49" charset="0"/>
              </a:rPr>
              <a:t>, koja se naziva </a:t>
            </a:r>
            <a:r>
              <a:rPr lang="sr-Latn-RS" sz="2000" b="1" dirty="0">
                <a:highlight>
                  <a:srgbClr val="C0C0C0"/>
                </a:highlight>
                <a:latin typeface="Consolas" panose="020B0609020204030204" pitchFamily="49" charset="0"/>
              </a:rPr>
              <a:t>Docker Mašina (</a:t>
            </a:r>
            <a:r>
              <a:rPr lang="sr-Latn-RS" sz="2000" b="1" i="1" dirty="0">
                <a:highlight>
                  <a:srgbClr val="C0C0C0"/>
                </a:highlight>
                <a:latin typeface="Consolas" panose="020B0609020204030204" pitchFamily="49" charset="0"/>
              </a:rPr>
              <a:t>Docker Machine</a:t>
            </a:r>
            <a:r>
              <a:rPr lang="sr-Latn-RS" sz="2000" b="1" dirty="0">
                <a:highlight>
                  <a:srgbClr val="C0C0C0"/>
                </a:highlight>
                <a:latin typeface="Consolas" panose="020B0609020204030204" pitchFamily="49" charset="0"/>
              </a:rPr>
              <a:t>) </a:t>
            </a:r>
            <a:r>
              <a:rPr lang="sr-Latn-RS" sz="2000" dirty="0">
                <a:latin typeface="Consolas" panose="020B0609020204030204" pitchFamily="49" charset="0"/>
              </a:rPr>
              <a:t>i koja predstavlja osnovu za dalju virtuelizaciju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Prvo je korišćen docker-toolbox koji je kreirao VM na VirtualBox-u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Potom je korišćen Docker for Windows koji je kreirao VM koristeći Windows-ov Hyper-V type II Hypervisor (hosted)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Poslednje edicije Docker for Windows-a koriste WSL tj. </a:t>
            </a:r>
            <a:r>
              <a:rPr lang="sr-Latn-RS" sz="2000" i="1" dirty="0">
                <a:latin typeface="Consolas" panose="020B0609020204030204" pitchFamily="49" charset="0"/>
              </a:rPr>
              <a:t>Windows Subsystem for Linux</a:t>
            </a:r>
            <a:r>
              <a:rPr lang="sr-Latn-RS" sz="2000" dirty="0">
                <a:latin typeface="Consolas" panose="020B0609020204030204" pitchFamily="49" charset="0"/>
              </a:rPr>
              <a:t> koji u suštini radi ..... ah prekomplikovano. Recimo da je to isto mehanizam virtuelizacije samo dosta bliži Windows native kernelu za razliku od Virtuelnih Mašina.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Docker on Win / Linux</a:t>
            </a:r>
            <a:r>
              <a:rPr lang="sr-Latn-RS" dirty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ED0C20D-7BD3-4150-82A8-791D9577A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97" y="1292087"/>
            <a:ext cx="12427196" cy="4885014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CLI osnove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99" y="852679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Osnovne CLI komande i šta one rade najbolje su prikazane na ovoj slici: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4AC1CA-4C59-4117-A48C-3F5F37A3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57" y="1470918"/>
            <a:ext cx="6420844" cy="51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check info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version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Consolas" panose="020B0609020204030204" pitchFamily="49" charset="0"/>
              </a:rPr>
              <a:t>Ka</a:t>
            </a:r>
            <a:r>
              <a:rPr lang="sr-Latn-RS" sz="1800" dirty="0">
                <a:latin typeface="Consolas" panose="020B0609020204030204" pitchFamily="49" charset="0"/>
              </a:rPr>
              <a:t>že nam koja verzija docker-a, Docker klijenta (CLI) Enginea i Runtime-a je instal.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info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Dobijamo generalne sistemske informacije. Ima nekoliko zanimljivih informacija.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Broj kontejnera, broj image-a, verzija kernela doker mašine, adresa default registry-ja, Root path na doker mašini 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Images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image pull &lt;image repo construct&gt;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Povlačenje image-a sa repozitorijuma tj. image registry-ja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image push &lt;image repo construct&gt;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Publishing image-a na odgovarajući repozitorijum tj. image registry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image ls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Listanje svih image-a koji su dostupni na lokalnoj docker mašini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image inspect &lt;image id or image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Prikazivanje podataka o nekom image-u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image history &lt;image id or image name&gt;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Prikazivanje pseudo-layer-a jednog image-a. Struktura sliči Dockerfile-u </a:t>
            </a:r>
            <a:r>
              <a:rPr lang="sr-Latn-RS" sz="1800" b="1" dirty="0">
                <a:latin typeface="Consolas" panose="020B0609020204030204" pitchFamily="49" charset="0"/>
              </a:rPr>
              <a:t>ALI SE NE PRIKAZUJE CONTENT DOCKERFILE-a, to je nemoguće.</a:t>
            </a:r>
            <a:r>
              <a:rPr lang="sr-Latn-RS" sz="1800" dirty="0">
                <a:latin typeface="Consolas" panose="020B0609020204030204" pitchFamily="49" charset="0"/>
              </a:rPr>
              <a:t> (Kao kod torte, vidimo „na oko“ da ima piškote i žele bombone i krem bananice, i na ukus osetimo puding od vanile, ali i dalje nemamo ceo recept!)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sr-Latn-RS" dirty="0">
                <a:latin typeface="Consolas" panose="020B0609020204030204" pitchFamily="49" charset="0"/>
              </a:rPr>
              <a:t> Containers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82352"/>
            <a:ext cx="11338560" cy="5775648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 docker </a:t>
            </a:r>
            <a:r>
              <a:rPr lang="sr-Latn-RS" sz="2000" b="1" dirty="0">
                <a:latin typeface="Consolas" panose="020B0609020204030204" pitchFamily="49" charset="0"/>
              </a:rPr>
              <a:t>container run &lt;image&gt;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 container na osnovu image-a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Ukoliko image ne postoji na lokalnom repozitorijumu, svlači ga sa public repo-a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run -d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u „detached“ modu (može i </a:t>
            </a:r>
            <a:r>
              <a:rPr lang="sr-Latn-RS" sz="1800" i="1" dirty="0">
                <a:latin typeface="Consolas" panose="020B0609020204030204" pitchFamily="49" charset="0"/>
              </a:rPr>
              <a:t>--detached </a:t>
            </a:r>
            <a:r>
              <a:rPr lang="sr-Latn-RS" sz="1800" dirty="0">
                <a:latin typeface="Consolas" panose="020B0609020204030204" pitchFamily="49" charset="0"/>
              </a:rPr>
              <a:t>umesto </a:t>
            </a:r>
            <a:r>
              <a:rPr lang="sr-Latn-RS" sz="1800" i="1" dirty="0">
                <a:latin typeface="Consolas" panose="020B0609020204030204" pitchFamily="49" charset="0"/>
              </a:rPr>
              <a:t>-d</a:t>
            </a:r>
            <a:r>
              <a:rPr lang="sr-Latn-RS" sz="1800" dirty="0">
                <a:latin typeface="Consolas" panose="020B0609020204030204" pitchFamily="49" charset="0"/>
              </a:rPr>
              <a:t>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run –d --name &lt;container name&gt;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i dajemo mu ime tj. krstimo ga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 </a:t>
            </a:r>
            <a:r>
              <a:rPr lang="sr-Latn-RS" sz="2000" b="1" dirty="0">
                <a:latin typeface="Consolas" panose="020B0609020204030204" pitchFamily="49" charset="0"/>
              </a:rPr>
              <a:t>$ docker container run &lt;image&gt; &lt;COMMAND&gt;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komandu i nakon pokretanja </a:t>
            </a:r>
            <a:r>
              <a:rPr lang="sr-Latn-RS" sz="1800" i="1" dirty="0">
                <a:latin typeface="Consolas" panose="020B0609020204030204" pitchFamily="49" charset="0"/>
              </a:rPr>
              <a:t>override</a:t>
            </a:r>
            <a:r>
              <a:rPr lang="sr-Latn-RS" sz="1800" dirty="0">
                <a:latin typeface="Consolas" panose="020B0609020204030204" pitchFamily="49" charset="0"/>
              </a:rPr>
              <a:t>-ujemo default ponašanje sa nekom našom komandom koju želimo da izvršimo unutar kontejnera!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 $ docker container run –d -p &lt;src port&gt;:&lt;dest port&gt; &lt;image&gt;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dirty="0">
                <a:latin typeface="Consolas" panose="020B0609020204030204" pitchFamily="49" charset="0"/>
              </a:rPr>
              <a:t>Pokrećemo kontejner i mapiramo portove između docker mašine i trčećeg kontejnera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2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1007</TotalTime>
  <Words>895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 Light</vt:lpstr>
      <vt:lpstr>Bembo</vt:lpstr>
      <vt:lpstr>Calibri</vt:lpstr>
      <vt:lpstr>Consolas</vt:lpstr>
      <vt:lpstr>Courier New</vt:lpstr>
      <vt:lpstr>RetrospectVTI</vt:lpstr>
      <vt:lpstr>Docker</vt:lpstr>
      <vt:lpstr>Docker Docker Docker</vt:lpstr>
      <vt:lpstr>Prefix - Docker</vt:lpstr>
      <vt:lpstr>Kako to na mom windowsu?</vt:lpstr>
      <vt:lpstr>Docker on Win / Linux?</vt:lpstr>
      <vt:lpstr>Docker CLI osnove</vt:lpstr>
      <vt:lpstr>Docker check info</vt:lpstr>
      <vt:lpstr>Docker Images</vt:lpstr>
      <vt:lpstr>Docker Containers</vt:lpstr>
      <vt:lpstr>Docker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34</cp:revision>
  <dcterms:created xsi:type="dcterms:W3CDTF">2021-09-01T11:40:00Z</dcterms:created>
  <dcterms:modified xsi:type="dcterms:W3CDTF">2021-09-29T22:24:00Z</dcterms:modified>
</cp:coreProperties>
</file>